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1"/>
  </p:notesMasterIdLst>
  <p:sldIdLst>
    <p:sldId id="284" r:id="rId5"/>
    <p:sldId id="313" r:id="rId6"/>
    <p:sldId id="316" r:id="rId7"/>
    <p:sldId id="318" r:id="rId8"/>
    <p:sldId id="319" r:id="rId9"/>
    <p:sldId id="321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  <p188:author id="{6AFCBE25-129D-71BD-2520-C70EFDD5EC17}" name="Katie Haylor" initials="KH" userId="S::HaylorK@rsc.org::79d54f7f-ffc1-4b04-bab6-1092a29c2844" providerId="AD"/>
  <p188:author id="{93898FDF-1F87-EDD6-6458-059E95E842BE}" name="Kirsty Patterson" initials="KP" userId="S::pattersonk@rsc.org::06c453ef-d90e-4cbc-ba6b-1bf363c3e0a9" providerId="AD"/>
  <p188:author id="{C74B60E9-655C-E89A-6316-3841AD519658}" name="Juliet Kennard" initials="JK" userId="S::KennardJ@rsc.org::171ce03e-ecb9-44f8-bcbb-a85643c4c66a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F62"/>
    <a:srgbClr val="E6F1EF"/>
    <a:srgbClr val="EDF6F9"/>
    <a:srgbClr val="48A9C5"/>
    <a:srgbClr val="FAE7EA"/>
    <a:srgbClr val="F7DBE0"/>
    <a:srgbClr val="F4CFD5"/>
    <a:srgbClr val="FF9E1B"/>
    <a:srgbClr val="C8102E"/>
    <a:srgbClr val="0049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09EEE0B-E912-4774-AB51-8A382EA90E81}" v="7" dt="2025-12-08T15:31:12.850"/>
    <p1510:client id="{E94A7054-9FB8-4148-8426-89A63DF2F6C5}" v="35" dt="2025-12-09T14:42:58.26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17" Type="http://schemas.microsoft.com/office/2018/10/relationships/authors" Target="author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67F366-B3BE-4711-BA50-BF414B18CFC1}" type="datetimeFigureOut">
              <a:rPr lang="en-GB" smtClean="0"/>
              <a:t>09/12/2025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1568A8-56A8-4EBB-B2B7-BF2AAB18E5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78739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="0"/>
              <a:t>Images on slide 1 © Shutterstock/somavarapu madhavi</a:t>
            </a:r>
            <a:endParaRPr lang="en-GB" b="0" u="none">
              <a:solidFill>
                <a:schemeClr val="tx1"/>
              </a:solidFill>
            </a:endParaRPr>
          </a:p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1568A8-56A8-4EBB-B2B7-BF2AAB18E599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15601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="0"/>
              <a:t>Images on slide 2 © Shutterstock</a:t>
            </a:r>
          </a:p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1568A8-56A8-4EBB-B2B7-BF2AAB18E599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84774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/>
              <a:t>Image on slide 3 © Shutterstock</a:t>
            </a:r>
          </a:p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1568A8-56A8-4EBB-B2B7-BF2AAB18E599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43895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/>
              <a:t>Image on slide 4 © Shutterstock</a:t>
            </a:r>
          </a:p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1568A8-56A8-4EBB-B2B7-BF2AAB18E599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39478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/>
              <a:t>Image on slide 5 © Shutterstock</a:t>
            </a:r>
          </a:p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1568A8-56A8-4EBB-B2B7-BF2AAB18E599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88811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Title, single line, generic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>
            <a:extLst>
              <a:ext uri="{FF2B5EF4-FFF2-40B4-BE49-F238E27FC236}">
                <a16:creationId xmlns:a16="http://schemas.microsoft.com/office/drawing/2014/main" id="{F5168C22-13C5-5042-B68D-D5810F149BD4}"/>
              </a:ext>
            </a:extLst>
          </p:cNvPr>
          <p:cNvGrpSpPr/>
          <p:nvPr userDrawn="1"/>
        </p:nvGrpSpPr>
        <p:grpSpPr>
          <a:xfrm>
            <a:off x="0" y="0"/>
            <a:ext cx="12196800" cy="6858000"/>
            <a:chOff x="0" y="0"/>
            <a:chExt cx="12196800" cy="6858000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01348E18-6A0F-0842-92AA-634472BB458F}"/>
                </a:ext>
              </a:extLst>
            </p:cNvPr>
            <p:cNvPicPr>
              <a:picLocks/>
            </p:cNvPicPr>
            <p:nvPr userDrawn="1"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6800" cy="6858000"/>
            </a:xfrm>
            <a:prstGeom prst="rect">
              <a:avLst/>
            </a:prstGeom>
          </p:spPr>
        </p:pic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7D0D226C-0904-EC4D-9B16-19AD2507974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306038" y="0"/>
              <a:ext cx="6855236" cy="6858000"/>
            </a:xfrm>
            <a:prstGeom prst="rect">
              <a:avLst/>
            </a:prstGeom>
          </p:spPr>
        </p:pic>
      </p:grpSp>
      <p:grpSp>
        <p:nvGrpSpPr>
          <p:cNvPr id="98" name="Group 97">
            <a:extLst>
              <a:ext uri="{FF2B5EF4-FFF2-40B4-BE49-F238E27FC236}">
                <a16:creationId xmlns:a16="http://schemas.microsoft.com/office/drawing/2014/main" id="{D1166B66-EF9F-7F44-B3D5-0039E00DA134}"/>
              </a:ext>
            </a:extLst>
          </p:cNvPr>
          <p:cNvGrpSpPr/>
          <p:nvPr userDrawn="1"/>
        </p:nvGrpSpPr>
        <p:grpSpPr>
          <a:xfrm>
            <a:off x="0" y="-1670"/>
            <a:ext cx="7622497" cy="6859670"/>
            <a:chOff x="0" y="-1670"/>
            <a:chExt cx="7622497" cy="6859670"/>
          </a:xfrm>
        </p:grpSpPr>
        <p:pic>
          <p:nvPicPr>
            <p:cNvPr id="84" name="Picture 83">
              <a:extLst>
                <a:ext uri="{FF2B5EF4-FFF2-40B4-BE49-F238E27FC236}">
                  <a16:creationId xmlns:a16="http://schemas.microsoft.com/office/drawing/2014/main" id="{F1E65715-C07C-5A49-8AE3-55777E91145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7485972" cy="6858000"/>
            </a:xfrm>
            <a:prstGeom prst="rect">
              <a:avLst/>
            </a:prstGeom>
          </p:spPr>
        </p:pic>
        <p:pic>
          <p:nvPicPr>
            <p:cNvPr id="86" name="Picture 85">
              <a:extLst>
                <a:ext uri="{FF2B5EF4-FFF2-40B4-BE49-F238E27FC236}">
                  <a16:creationId xmlns:a16="http://schemas.microsoft.com/office/drawing/2014/main" id="{2A1E57C7-F139-AD4D-BA28-4F7521ED059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83422" y="-1670"/>
              <a:ext cx="4239075" cy="6858000"/>
            </a:xfrm>
            <a:prstGeom prst="rect">
              <a:avLst/>
            </a:prstGeom>
          </p:spPr>
        </p:pic>
        <p:pic>
          <p:nvPicPr>
            <p:cNvPr id="96" name="Picture 95">
              <a:extLst>
                <a:ext uri="{FF2B5EF4-FFF2-40B4-BE49-F238E27FC236}">
                  <a16:creationId xmlns:a16="http://schemas.microsoft.com/office/drawing/2014/main" id="{6CC0A54E-2863-3942-914D-4D2B8FFDF4B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 cstate="print">
              <a:alphaModFix amt="7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023211" y="0"/>
              <a:ext cx="3599286" cy="2832100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B8CB521-08A1-6042-8AA6-46C1C137B9E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/>
              <a:t>11–14 years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274CC80-688D-714B-9546-CAC5C231FAE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713843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Single line title</a:t>
            </a:r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20B49D5-F310-A340-BF5B-AB0D4EB1E384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14E3DA79-FDC9-7F4B-9277-8C9EB9346AD6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9370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FB3C68B3-D9CA-3F4E-AB37-44F8784A979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7398" y="0"/>
            <a:ext cx="3584602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4CCCEF2-E4E2-AB4E-966D-3747A105D04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006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4F873693-78A3-8645-95F7-A9D39792FFA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4930" y="4546600"/>
            <a:ext cx="1333500" cy="23114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43BE5EB-3D41-8042-848B-10165D64792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34280" y="4724400"/>
            <a:ext cx="1574800" cy="2133600"/>
          </a:xfrm>
          <a:prstGeom prst="rect">
            <a:avLst/>
          </a:prstGeom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C0BE649A-7EEA-FA47-B309-34656CF95BAB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Table goes here.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DDF54D36-4C6E-4A4A-9D38-7C20B2EB3EC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/>
              <a:t>Heading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17909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FE5FE99-04D4-864B-A80A-C8A4E40F4D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6DAB5F-D1BC-0941-A323-571F519817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CBC3C7-2FB0-4543-87F4-792C792E80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D5C9B-1D41-4B4A-8E9D-54021847FEFA}" type="datetimeFigureOut">
              <a:rPr lang="en-US" smtClean="0"/>
              <a:t>12/9/2025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A315A7-5034-7B47-AC42-72B007F5CF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8891DA-332A-A543-AACF-9B3ADDF221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F4554D-C745-0D49-B311-95A2F21E8E70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2B1A816-D175-C045-A883-B30BA8D52EA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364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94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1FC4B502-1131-35B4-B857-EED9EC660E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902203" y="-921600"/>
            <a:ext cx="4320000" cy="4320000"/>
          </a:xfrm>
          <a:prstGeom prst="ellipse">
            <a:avLst/>
          </a:prstGeom>
          <a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  <a:ln w="127000">
            <a:solidFill>
              <a:srgbClr val="006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D1A534B-AC17-764F-BD66-5740010F8A3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11–14 years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271DC6-EF13-2848-9EDB-505FAEE426A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z="4800"/>
              <a:t>Present the news:</a:t>
            </a:r>
          </a:p>
          <a:p>
            <a:r>
              <a:rPr lang="en-US"/>
              <a:t>Carbon capture from seawater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384F39E-7749-8C09-6EA0-AA1651E024DE}"/>
              </a:ext>
            </a:extLst>
          </p:cNvPr>
          <p:cNvSpPr txBox="1"/>
          <p:nvPr/>
        </p:nvSpPr>
        <p:spPr>
          <a:xfrm>
            <a:off x="7317486" y="5771311"/>
            <a:ext cx="4542282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GB" sz="1400" b="1" i="0" u="none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</a:rPr>
              <a:t>Downloaded from </a:t>
            </a:r>
            <a:r>
              <a:rPr lang="en-GB" sz="1400" b="1" i="0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</a:rPr>
              <a:t>rsc.li/3EwVIxh</a:t>
            </a:r>
            <a:r>
              <a:rPr lang="en-GB" sz="1400" b="1" u="none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, student sheet, teacher notes with answers and script template also available</a:t>
            </a:r>
            <a:endParaRPr lang="en-GB" sz="1400" b="1" dirty="0"/>
          </a:p>
        </p:txBody>
      </p:sp>
    </p:spTree>
    <p:extLst>
      <p:ext uri="{BB962C8B-B14F-4D97-AF65-F5344CB8AC3E}">
        <p14:creationId xmlns:p14="http://schemas.microsoft.com/office/powerpoint/2010/main" val="18836109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40335829-57ED-B34D-851D-AF966B65F0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 rot="5400000">
            <a:off x="9717000" y="2205000"/>
            <a:ext cx="4140000" cy="810000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006F62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endParaRPr lang="en-US" sz="2200">
              <a:solidFill>
                <a:schemeClr val="bg1"/>
              </a:solidFill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DE747243-26CC-AB48-86F7-D5536334B21F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10080000" cy="440661"/>
          </a:xfrm>
        </p:spPr>
        <p:txBody>
          <a:bodyPr/>
          <a:lstStyle/>
          <a:p>
            <a:r>
              <a:rPr lang="en-US"/>
              <a:t>The task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CB9F7CD7-BB70-1C26-452A-57DD5C61E5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236691"/>
            <a:ext cx="5939109" cy="5275320"/>
          </a:xfrm>
        </p:spPr>
        <p:txBody>
          <a:bodyPr>
            <a:normAutofit lnSpcReduction="10000"/>
          </a:bodyPr>
          <a:lstStyle/>
          <a:p>
            <a:pPr algn="l" fontAlgn="base"/>
            <a:endParaRPr lang="en-GB" sz="1800" b="0">
              <a:solidFill>
                <a:srgbClr val="000000"/>
              </a:solidFill>
              <a:highlight>
                <a:srgbClr val="FFFFFF"/>
              </a:highlight>
              <a:latin typeface="Century Gothic"/>
            </a:endParaRPr>
          </a:p>
          <a:p>
            <a:pPr algn="l"/>
            <a:r>
              <a:rPr lang="en-GB" sz="2000" b="0">
                <a:solidFill>
                  <a:srgbClr val="000000"/>
                </a:solidFill>
                <a:highlight>
                  <a:srgbClr val="FFFFFF"/>
                </a:highlight>
                <a:latin typeface="Century Gothic"/>
              </a:rPr>
              <a:t>In your groups, prepare to present the science research news as an item on a news programme. Use the script template to help you. </a:t>
            </a:r>
            <a:endParaRPr lang="en-GB" sz="2000" b="0">
              <a:solidFill>
                <a:srgbClr val="000000"/>
              </a:solidFill>
              <a:latin typeface="Century Gothic"/>
            </a:endParaRPr>
          </a:p>
          <a:p>
            <a:pPr algn="l"/>
            <a:endParaRPr lang="en-GB" sz="2000" b="0">
              <a:solidFill>
                <a:srgbClr val="000000"/>
              </a:solidFill>
              <a:highlight>
                <a:srgbClr val="FFFFFF"/>
              </a:highlight>
              <a:latin typeface="Century Gothic"/>
            </a:endParaRPr>
          </a:p>
          <a:p>
            <a:pPr algn="l"/>
            <a:r>
              <a:rPr lang="en-GB" sz="2000" b="0">
                <a:solidFill>
                  <a:srgbClr val="000000"/>
                </a:solidFill>
                <a:highlight>
                  <a:srgbClr val="FFFFFF"/>
                </a:highlight>
                <a:latin typeface="Century Gothic"/>
              </a:rPr>
              <a:t>You have five minutes for the presentation.</a:t>
            </a:r>
          </a:p>
          <a:p>
            <a:pPr algn="l"/>
            <a:endParaRPr lang="en-GB" sz="2000" b="0">
              <a:solidFill>
                <a:srgbClr val="000000"/>
              </a:solidFill>
              <a:highlight>
                <a:srgbClr val="FFFFFF"/>
              </a:highlight>
              <a:latin typeface="Century Gothic"/>
            </a:endParaRPr>
          </a:p>
          <a:p>
            <a:pPr algn="l"/>
            <a:r>
              <a:rPr lang="en-GB" sz="2000" b="0">
                <a:solidFill>
                  <a:srgbClr val="000000"/>
                </a:solidFill>
                <a:highlight>
                  <a:srgbClr val="FFFFFF"/>
                </a:highlight>
                <a:latin typeface="Century Gothic"/>
              </a:rPr>
              <a:t>Everyone</a:t>
            </a:r>
            <a:r>
              <a:rPr lang="en-GB" sz="2000" b="0" i="0" u="none" strike="noStrike">
                <a:solidFill>
                  <a:srgbClr val="000000"/>
                </a:solidFill>
                <a:effectLst/>
                <a:highlight>
                  <a:srgbClr val="FFFFFF"/>
                </a:highlight>
                <a:latin typeface="Century Gothic"/>
              </a:rPr>
              <a:t> needs to say something during the ‘broadcast’. You </a:t>
            </a:r>
            <a:r>
              <a:rPr lang="en-GB" sz="2000" b="0">
                <a:solidFill>
                  <a:srgbClr val="000000"/>
                </a:solidFill>
                <a:highlight>
                  <a:srgbClr val="FFFFFF"/>
                </a:highlight>
                <a:latin typeface="Century Gothic"/>
              </a:rPr>
              <a:t>will have</a:t>
            </a:r>
            <a:r>
              <a:rPr lang="en-GB" sz="2000" b="0" i="0" u="none" strike="noStrike">
                <a:solidFill>
                  <a:srgbClr val="000000"/>
                </a:solidFill>
                <a:effectLst/>
                <a:highlight>
                  <a:srgbClr val="FFFFFF"/>
                </a:highlight>
                <a:latin typeface="Century Gothic"/>
              </a:rPr>
              <a:t> the following roles in your group:  </a:t>
            </a:r>
            <a:r>
              <a:rPr lang="en-GB" sz="2000" b="0" i="0">
                <a:solidFill>
                  <a:srgbClr val="000000"/>
                </a:solidFill>
                <a:effectLst/>
                <a:latin typeface="Century Gothic"/>
              </a:rPr>
              <a:t>​</a:t>
            </a:r>
          </a:p>
          <a:p>
            <a:pPr algn="l" rtl="0" fontAlgn="base">
              <a:buClr>
                <a:srgbClr val="006F62"/>
              </a:buClr>
              <a:buAutoNum type="arabicPeriod"/>
            </a:pPr>
            <a:r>
              <a:rPr lang="en-GB" sz="2000" b="0" i="0" u="none" strike="noStrike">
                <a:solidFill>
                  <a:srgbClr val="000000"/>
                </a:solidFill>
                <a:effectLst/>
                <a:highlight>
                  <a:srgbClr val="FFFFFF"/>
                </a:highlight>
                <a:latin typeface="Century Gothic"/>
              </a:rPr>
              <a:t> News anchor – introduces the story  </a:t>
            </a:r>
            <a:r>
              <a:rPr lang="en-US" sz="2000" b="0" i="0">
                <a:solidFill>
                  <a:srgbClr val="000000"/>
                </a:solidFill>
                <a:effectLst/>
                <a:latin typeface="Century Gothic"/>
              </a:rPr>
              <a:t>​</a:t>
            </a:r>
          </a:p>
          <a:p>
            <a:pPr algn="l" rtl="0" fontAlgn="base">
              <a:buClr>
                <a:srgbClr val="006F62"/>
              </a:buClr>
              <a:buAutoNum type="arabicPeriod"/>
            </a:pPr>
            <a:r>
              <a:rPr lang="en-GB" sz="2000" b="0" i="0" u="none" strike="noStrike">
                <a:solidFill>
                  <a:srgbClr val="000000"/>
                </a:solidFill>
                <a:effectLst/>
                <a:highlight>
                  <a:srgbClr val="FFFFFF"/>
                </a:highlight>
                <a:latin typeface="Century Gothic"/>
              </a:rPr>
              <a:t> Reporter – gives more detail  </a:t>
            </a:r>
            <a:r>
              <a:rPr lang="en-US" sz="2000" b="0" i="0">
                <a:solidFill>
                  <a:srgbClr val="000000"/>
                </a:solidFill>
                <a:effectLst/>
                <a:latin typeface="Century Gothic"/>
              </a:rPr>
              <a:t>​</a:t>
            </a:r>
          </a:p>
          <a:p>
            <a:pPr algn="l" rtl="0" fontAlgn="base">
              <a:buClr>
                <a:srgbClr val="006F62"/>
              </a:buClr>
              <a:buAutoNum type="arabicPeriod"/>
            </a:pPr>
            <a:r>
              <a:rPr lang="en-GB" sz="2000" b="0" i="0" u="none" strike="noStrike">
                <a:solidFill>
                  <a:srgbClr val="000000"/>
                </a:solidFill>
                <a:effectLst/>
                <a:highlight>
                  <a:srgbClr val="FFFFFF"/>
                </a:highlight>
                <a:latin typeface="Century Gothic"/>
              </a:rPr>
              <a:t> Scientist</a:t>
            </a:r>
            <a:r>
              <a:rPr lang="en-GB" sz="2000" b="0">
                <a:solidFill>
                  <a:srgbClr val="000000"/>
                </a:solidFill>
                <a:highlight>
                  <a:srgbClr val="FFFFFF"/>
                </a:highlight>
                <a:latin typeface="Century Gothic"/>
              </a:rPr>
              <a:t>/s</a:t>
            </a:r>
            <a:r>
              <a:rPr lang="en-GB" sz="2000" b="0" i="0" u="none" strike="noStrike">
                <a:solidFill>
                  <a:srgbClr val="000000"/>
                </a:solidFill>
                <a:effectLst/>
                <a:highlight>
                  <a:srgbClr val="FFFFFF"/>
                </a:highlight>
                <a:latin typeface="Century Gothic"/>
              </a:rPr>
              <a:t> – answers questions  </a:t>
            </a:r>
            <a:r>
              <a:rPr lang="en-GB" sz="2000" b="0" i="0">
                <a:solidFill>
                  <a:srgbClr val="000000"/>
                </a:solidFill>
                <a:effectLst/>
                <a:latin typeface="Century Gothic"/>
              </a:rPr>
              <a:t>​</a:t>
            </a:r>
          </a:p>
          <a:p>
            <a:pPr algn="l">
              <a:buClr>
                <a:srgbClr val="006F62"/>
              </a:buClr>
            </a:pPr>
            <a:endParaRPr lang="en-GB" sz="1800" b="0"/>
          </a:p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41A71E5-BFBB-F7D9-185D-FA4C54233E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48" t="50000" r="51356" b="26667"/>
          <a:stretch/>
        </p:blipFill>
        <p:spPr>
          <a:xfrm>
            <a:off x="8405662" y="390334"/>
            <a:ext cx="2101037" cy="2160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0449693-31FE-1B39-5BD6-DC19B2BCB9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23" t="9005" r="53474" b="72652"/>
          <a:stretch/>
        </p:blipFill>
        <p:spPr>
          <a:xfrm>
            <a:off x="8779408" y="4509000"/>
            <a:ext cx="1707777" cy="21600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DDAC077-6362-0C63-4775-48172604F3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81" t="51970" r="28040" b="29838"/>
          <a:stretch/>
        </p:blipFill>
        <p:spPr>
          <a:xfrm>
            <a:off x="8373147" y="2349000"/>
            <a:ext cx="2407601" cy="21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29052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A89D9D0C-0586-E442-995D-36877D5D3D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Century Gothic"/>
              </a:rPr>
              <a:t>What the news anchor needs to do</a:t>
            </a:r>
            <a:endParaRPr lang="en-US"/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49EBE797-8407-CC7F-999B-36F7165CA1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528949"/>
            <a:ext cx="7067342" cy="4216562"/>
          </a:xfrm>
        </p:spPr>
        <p:txBody>
          <a:bodyPr>
            <a:normAutofit lnSpcReduction="10000"/>
          </a:bodyPr>
          <a:lstStyle/>
          <a:p>
            <a:pPr marL="342900" indent="-342900" algn="l">
              <a:buClr>
                <a:srgbClr val="006F62"/>
              </a:buClr>
              <a:buFont typeface="Arial" panose="020B0604020202020204" pitchFamily="34" charset="0"/>
              <a:buChar char="•"/>
            </a:pPr>
            <a:endParaRPr lang="en-US" sz="2000" b="0" dirty="0"/>
          </a:p>
          <a:p>
            <a:pPr marL="342900" indent="-342900" algn="l">
              <a:buClr>
                <a:srgbClr val="006F62"/>
              </a:buClr>
              <a:buFont typeface="Arial" panose="020B0604020202020204" pitchFamily="34" charset="0"/>
              <a:buChar char="•"/>
            </a:pPr>
            <a:r>
              <a:rPr lang="en-US" sz="2000" b="0" dirty="0">
                <a:latin typeface="Century Gothic"/>
              </a:rPr>
              <a:t>Introduce the news item and explain simply what problem the scientists were trying to solve, or what they were trying to investigate.</a:t>
            </a:r>
          </a:p>
          <a:p>
            <a:pPr marL="342900" indent="-342900" algn="l">
              <a:buClr>
                <a:srgbClr val="006F62"/>
              </a:buClr>
              <a:buFont typeface="Arial" panose="020B0604020202020204" pitchFamily="34" charset="0"/>
              <a:buChar char="•"/>
            </a:pPr>
            <a:r>
              <a:rPr lang="en-GB" sz="2000" b="0" dirty="0">
                <a:latin typeface="Century Gothic"/>
              </a:rPr>
              <a:t>Work with your group to make sure the whole presentation is no longer than five minutes. Talk together about how much time each part should take.</a:t>
            </a:r>
          </a:p>
          <a:p>
            <a:pPr marL="342900" indent="-342900" algn="l">
              <a:buClr>
                <a:srgbClr val="006F62"/>
              </a:buClr>
              <a:buFont typeface="Arial" panose="020B0604020202020204" pitchFamily="34" charset="0"/>
              <a:buChar char="•"/>
            </a:pPr>
            <a:r>
              <a:rPr lang="en-GB" sz="2000" b="0" dirty="0">
                <a:latin typeface="Century Gothic"/>
              </a:rPr>
              <a:t>End the news item after your teammates have finished. Give a closing statement in reaction to what’s been said. For inspiration, imagine how your friends or family might feel hearing the news item.</a:t>
            </a:r>
            <a:endParaRPr lang="en-US" sz="4000" b="0" dirty="0">
              <a:latin typeface="Century Gothic"/>
            </a:endParaRPr>
          </a:p>
          <a:p>
            <a:pPr marL="285750" indent="-285750" algn="l">
              <a:buClr>
                <a:srgbClr val="006F62"/>
              </a:buClr>
              <a:buFont typeface="Arial" panose="020B0604020202020204" pitchFamily="34" charset="0"/>
              <a:buChar char="•"/>
            </a:pPr>
            <a:endParaRPr lang="en-US" sz="1800" b="0" dirty="0">
              <a:latin typeface="Century Gothic"/>
            </a:endParaRPr>
          </a:p>
          <a:p>
            <a:pPr marL="171450" indent="-171450" algn="l">
              <a:buClr>
                <a:srgbClr val="006F62"/>
              </a:buClr>
              <a:buFont typeface="Arial" panose="020B0604020202020204" pitchFamily="34" charset="0"/>
              <a:buChar char="•"/>
            </a:pPr>
            <a:endParaRPr lang="en-US" b="0" dirty="0">
              <a:latin typeface="Century Gothic"/>
            </a:endParaRPr>
          </a:p>
          <a:p>
            <a:pPr marL="171450" indent="-171450" algn="l">
              <a:buClr>
                <a:srgbClr val="006F62"/>
              </a:buClr>
              <a:buFont typeface="Arial" panose="020B0604020202020204" pitchFamily="34" charset="0"/>
              <a:buChar char="•"/>
            </a:pPr>
            <a:endParaRPr lang="en-US" b="0" dirty="0">
              <a:latin typeface="Century Gothic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F7A08CD-D793-DC4B-6FE9-BECD89DBF3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69" t="8263" r="73716" b="73975"/>
          <a:stretch/>
        </p:blipFill>
        <p:spPr>
          <a:xfrm>
            <a:off x="7927642" y="2028973"/>
            <a:ext cx="252757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91317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0CF3A72-01CF-A4E8-DA6C-7FDE368871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Century Gothic"/>
              </a:rPr>
              <a:t>What the reporter needs to do</a:t>
            </a:r>
            <a:endParaRPr lang="en-US"/>
          </a:p>
        </p:txBody>
      </p:sp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CEA25545-4BC5-1183-4A90-967F94F5D199}"/>
              </a:ext>
            </a:extLst>
          </p:cNvPr>
          <p:cNvSpPr txBox="1">
            <a:spLocks/>
          </p:cNvSpPr>
          <p:nvPr/>
        </p:nvSpPr>
        <p:spPr>
          <a:xfrm>
            <a:off x="540000" y="1308846"/>
            <a:ext cx="7556399" cy="4416093"/>
          </a:xfrm>
          <a:prstGeom prst="rect">
            <a:avLst/>
          </a:prstGeom>
        </p:spPr>
        <p:txBody>
          <a:bodyPr vert="horz" lIns="0" tIns="0" rIns="0" bIns="0" rtlCol="0" anchor="ctr" anchorCtr="0">
            <a:normAutofit fontScale="92500" lnSpcReduction="20000"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2400"/>
          </a:p>
          <a:p>
            <a:pPr marL="342900" indent="-342900" algn="l">
              <a:buClr>
                <a:srgbClr val="006F62"/>
              </a:buClr>
              <a:buFont typeface="Arial" panose="020B0604020202020204" pitchFamily="34" charset="0"/>
              <a:buChar char="•"/>
            </a:pPr>
            <a:r>
              <a:rPr lang="en-GB" sz="2200" b="0">
                <a:latin typeface="Century Gothic"/>
              </a:rPr>
              <a:t>After the news anchor speaks, tell the audience more about the problem the scientists were trying to solve.</a:t>
            </a:r>
          </a:p>
          <a:p>
            <a:pPr marL="342900" indent="-342900" algn="l">
              <a:buClr>
                <a:srgbClr val="006F62"/>
              </a:buClr>
              <a:buFont typeface="Arial" panose="020B0604020202020204" pitchFamily="34" charset="0"/>
              <a:buChar char="•"/>
            </a:pPr>
            <a:r>
              <a:rPr lang="en-GB" sz="2200" b="0">
                <a:latin typeface="Century Gothic"/>
              </a:rPr>
              <a:t>Ask the scientist questions so the audience can learn about their discovery. Think about what the audience would want to know. Look at the prompts in step 6 of your worksheet.</a:t>
            </a:r>
          </a:p>
          <a:p>
            <a:pPr marL="1028700" lvl="1" indent="-342900">
              <a:buClr>
                <a:srgbClr val="006F62"/>
              </a:buClr>
            </a:pPr>
            <a:r>
              <a:rPr lang="en-GB" sz="2200">
                <a:latin typeface="Century Gothic"/>
              </a:rPr>
              <a:t>Findings</a:t>
            </a:r>
          </a:p>
          <a:p>
            <a:pPr marL="1028700" lvl="1" indent="-342900">
              <a:buClr>
                <a:srgbClr val="006F62"/>
              </a:buClr>
            </a:pPr>
            <a:r>
              <a:rPr lang="en-GB" sz="2200" b="0">
                <a:latin typeface="Century Gothic"/>
              </a:rPr>
              <a:t>Context</a:t>
            </a:r>
          </a:p>
          <a:p>
            <a:pPr marL="1028700" lvl="1" indent="-342900">
              <a:buClr>
                <a:srgbClr val="006F62"/>
              </a:buClr>
            </a:pPr>
            <a:r>
              <a:rPr lang="en-GB" sz="2200">
                <a:latin typeface="Century Gothic"/>
              </a:rPr>
              <a:t>Relevance/application</a:t>
            </a:r>
          </a:p>
          <a:p>
            <a:pPr marL="1028700" lvl="1" indent="-342900">
              <a:buClr>
                <a:srgbClr val="006F62"/>
              </a:buClr>
            </a:pPr>
            <a:r>
              <a:rPr lang="en-GB" sz="2200">
                <a:latin typeface="Century Gothic"/>
              </a:rPr>
              <a:t>I</a:t>
            </a:r>
            <a:r>
              <a:rPr lang="en-GB" sz="2200" b="0">
                <a:latin typeface="Century Gothic"/>
              </a:rPr>
              <a:t>mpact</a:t>
            </a:r>
          </a:p>
          <a:p>
            <a:pPr marL="1028700" lvl="1" indent="-342900">
              <a:buClr>
                <a:srgbClr val="006F62"/>
              </a:buClr>
            </a:pPr>
            <a:endParaRPr lang="en-GB" sz="2200" b="0">
              <a:latin typeface="Century Gothic"/>
            </a:endParaRPr>
          </a:p>
          <a:p>
            <a:pPr marL="342900" indent="-342900" algn="l">
              <a:buClr>
                <a:srgbClr val="006F62"/>
              </a:buClr>
              <a:buFont typeface="Arial" panose="020B0604020202020204" pitchFamily="34" charset="0"/>
              <a:buChar char="•"/>
            </a:pPr>
            <a:r>
              <a:rPr lang="en-GB" sz="2200" b="0">
                <a:latin typeface="Century Gothic"/>
              </a:rPr>
              <a:t>When practising with your group, try to respond to what the scientist says instead of just reading your questions. </a:t>
            </a:r>
            <a:endParaRPr lang="en-US" sz="2200" b="0">
              <a:latin typeface="Century Gothic"/>
            </a:endParaRPr>
          </a:p>
          <a:p>
            <a:pPr marL="171450" indent="-171450" algn="l">
              <a:buFont typeface="Arial"/>
              <a:buChar char="•"/>
            </a:pPr>
            <a:endParaRPr lang="en-US" b="0">
              <a:latin typeface="Century Gothic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10D2837-4408-7981-C16A-DA30E58A18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71" t="53531" r="52656" b="30377"/>
          <a:stretch/>
        </p:blipFill>
        <p:spPr>
          <a:xfrm>
            <a:off x="8302752" y="2276856"/>
            <a:ext cx="2519999" cy="21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08649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526DF4A2-4B16-81D0-8CFA-8A850147B7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Century Gothic"/>
              </a:rPr>
              <a:t>What the scientist needs to do</a:t>
            </a:r>
            <a:endParaRPr lang="en-US"/>
          </a:p>
        </p:txBody>
      </p:sp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E3D9FE47-08F3-F5E3-2F49-AC197F04752A}"/>
              </a:ext>
            </a:extLst>
          </p:cNvPr>
          <p:cNvSpPr txBox="1">
            <a:spLocks/>
          </p:cNvSpPr>
          <p:nvPr/>
        </p:nvSpPr>
        <p:spPr>
          <a:xfrm>
            <a:off x="540000" y="1246093"/>
            <a:ext cx="6757271" cy="5396754"/>
          </a:xfrm>
          <a:prstGeom prst="rect">
            <a:avLst/>
          </a:prstGeom>
        </p:spPr>
        <p:txBody>
          <a:bodyPr vert="horz" lIns="0" tIns="0" rIns="0" bIns="0" rtlCol="0" anchor="ctr" anchorCtr="0">
            <a:normAutofit fontScale="85000" lnSpcReduction="20000"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2400"/>
          </a:p>
          <a:p>
            <a:pPr marL="342900" indent="-342900" algn="l">
              <a:buClr>
                <a:srgbClr val="006F62"/>
              </a:buClr>
              <a:buFont typeface="Arial" panose="020B0604020202020204" pitchFamily="34" charset="0"/>
              <a:buChar char="•"/>
            </a:pPr>
            <a:r>
              <a:rPr lang="en-GB" sz="2400" b="0">
                <a:latin typeface="Century Gothic"/>
              </a:rPr>
              <a:t>When the reporter asks you questions, give clear answers that your classmates will understand.</a:t>
            </a:r>
          </a:p>
          <a:p>
            <a:pPr marL="342900" indent="-342900" algn="l">
              <a:buClr>
                <a:srgbClr val="006F62"/>
              </a:buClr>
              <a:buFont typeface="Arial" panose="020B0604020202020204" pitchFamily="34" charset="0"/>
              <a:buChar char="•"/>
            </a:pPr>
            <a:r>
              <a:rPr lang="en-GB" sz="2400" b="0">
                <a:latin typeface="Century Gothic"/>
              </a:rPr>
              <a:t>Read the text carefully and make sure you know the main ideas. Look at the prompts in step 6 on your worksheet.</a:t>
            </a:r>
          </a:p>
          <a:p>
            <a:pPr marL="1028700" lvl="1" indent="-342900">
              <a:buClr>
                <a:srgbClr val="006F62"/>
              </a:buClr>
            </a:pPr>
            <a:r>
              <a:rPr lang="en-GB">
                <a:latin typeface="Century Gothic"/>
              </a:rPr>
              <a:t>Findings</a:t>
            </a:r>
          </a:p>
          <a:p>
            <a:pPr marL="1028700" lvl="1" indent="-342900">
              <a:buClr>
                <a:srgbClr val="006F62"/>
              </a:buClr>
            </a:pPr>
            <a:r>
              <a:rPr lang="en-GB" b="0">
                <a:latin typeface="Century Gothic"/>
              </a:rPr>
              <a:t>Context</a:t>
            </a:r>
          </a:p>
          <a:p>
            <a:pPr marL="1028700" lvl="1" indent="-342900">
              <a:buClr>
                <a:srgbClr val="006F62"/>
              </a:buClr>
            </a:pPr>
            <a:r>
              <a:rPr lang="en-GB">
                <a:latin typeface="Century Gothic"/>
              </a:rPr>
              <a:t>Relevance/application</a:t>
            </a:r>
          </a:p>
          <a:p>
            <a:pPr marL="1028700" lvl="1" indent="-342900">
              <a:buClr>
                <a:srgbClr val="006F62"/>
              </a:buClr>
            </a:pPr>
            <a:r>
              <a:rPr lang="en-GB">
                <a:latin typeface="Century Gothic"/>
              </a:rPr>
              <a:t>I</a:t>
            </a:r>
            <a:r>
              <a:rPr lang="en-GB" b="0">
                <a:latin typeface="Century Gothic"/>
              </a:rPr>
              <a:t>mpact</a:t>
            </a:r>
          </a:p>
          <a:p>
            <a:pPr marL="1028700" lvl="1" indent="-342900">
              <a:buClr>
                <a:srgbClr val="006F62"/>
              </a:buClr>
            </a:pPr>
            <a:endParaRPr lang="en-GB" b="0">
              <a:latin typeface="Century Gothic"/>
            </a:endParaRPr>
          </a:p>
          <a:p>
            <a:pPr marL="342900" indent="-342900" algn="l">
              <a:buClr>
                <a:srgbClr val="006F62"/>
              </a:buClr>
              <a:buFont typeface="Arial" panose="020B0604020202020204" pitchFamily="34" charset="0"/>
              <a:buChar char="•"/>
            </a:pPr>
            <a:r>
              <a:rPr lang="en-GB" sz="2400" b="0">
                <a:latin typeface="Century Gothic"/>
              </a:rPr>
              <a:t>If any words from the text seem hard, think of simpler ones to explain them.</a:t>
            </a:r>
          </a:p>
          <a:p>
            <a:pPr marL="342900" indent="-342900" algn="l">
              <a:buClr>
                <a:srgbClr val="006F62"/>
              </a:buClr>
              <a:buFont typeface="Arial" panose="020B0604020202020204" pitchFamily="34" charset="0"/>
              <a:buChar char="•"/>
            </a:pPr>
            <a:r>
              <a:rPr lang="en-GB" sz="2400" b="0">
                <a:latin typeface="Century Gothic"/>
              </a:rPr>
              <a:t>Talk to your group about whether pictures or diagrams could help the audience understand better. If you decide to use them, find and present them.</a:t>
            </a:r>
            <a:endParaRPr lang="en-US" sz="2400" b="0">
              <a:latin typeface="Century Gothic"/>
            </a:endParaRPr>
          </a:p>
          <a:p>
            <a:pPr algn="l"/>
            <a:endParaRPr lang="en-US" sz="1500" b="0">
              <a:latin typeface="Century Gothic"/>
            </a:endParaRPr>
          </a:p>
          <a:p>
            <a:pPr marL="171450" indent="-171450" algn="l">
              <a:buFont typeface="Arial"/>
              <a:buChar char="•"/>
            </a:pPr>
            <a:endParaRPr lang="en-US" b="0">
              <a:latin typeface="Century Gothic"/>
            </a:endParaRPr>
          </a:p>
          <a:p>
            <a:pPr marL="171450" indent="-171450" algn="l">
              <a:buFont typeface="Arial"/>
              <a:buChar char="•"/>
            </a:pPr>
            <a:endParaRPr lang="en-US" b="0">
              <a:latin typeface="Century Gothic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0EAB1B0-4363-C452-5E40-8C71AA0C29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04" t="52760" r="76040" b="30590"/>
          <a:stretch/>
        </p:blipFill>
        <p:spPr>
          <a:xfrm>
            <a:off x="7297271" y="2187388"/>
            <a:ext cx="1771430" cy="2160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CDBE711-FD73-4F83-C86C-237958B0F9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143" t="52608" r="9652" b="30459"/>
          <a:stretch/>
        </p:blipFill>
        <p:spPr>
          <a:xfrm>
            <a:off x="9093102" y="2187387"/>
            <a:ext cx="1811998" cy="21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87180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F9D1A7E-2DFB-D4E4-AB4D-6C88E1FC97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What does a good news presentation look like?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105561D7-E089-7107-9B26-B8DB8402A3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428" y="1260000"/>
            <a:ext cx="10080000" cy="5472494"/>
          </a:xfrm>
        </p:spPr>
        <p:txBody>
          <a:bodyPr>
            <a:normAutofit fontScale="92500" lnSpcReduction="20000"/>
          </a:bodyPr>
          <a:lstStyle/>
          <a:p>
            <a:pPr algn="l"/>
            <a:r>
              <a:rPr lang="en-US" sz="2200" b="0">
                <a:latin typeface="Century Gothic"/>
              </a:rPr>
              <a:t>In a good presentation...</a:t>
            </a:r>
            <a:endParaRPr lang="en-US" sz="2200"/>
          </a:p>
          <a:p>
            <a:pPr marL="342900" indent="-342900" algn="l">
              <a:buClr>
                <a:srgbClr val="006F62"/>
              </a:buClr>
              <a:buFont typeface="Arial" panose="020B0604020202020204" pitchFamily="34" charset="0"/>
              <a:buChar char="•"/>
            </a:pPr>
            <a:r>
              <a:rPr lang="en-US" sz="2200" b="0">
                <a:latin typeface="Century Gothic"/>
              </a:rPr>
              <a:t>there is a clear beginning, middle and end</a:t>
            </a:r>
          </a:p>
          <a:p>
            <a:pPr marL="342900" indent="-342900" algn="l">
              <a:buClr>
                <a:srgbClr val="006F62"/>
              </a:buClr>
              <a:buFont typeface="Arial" panose="020B0604020202020204" pitchFamily="34" charset="0"/>
              <a:buChar char="•"/>
            </a:pPr>
            <a:r>
              <a:rPr lang="en-US" sz="2200" b="0">
                <a:latin typeface="Century Gothic"/>
              </a:rPr>
              <a:t>everyone involved gets to speak and when they do, they are introduced and thanked for their contribution</a:t>
            </a:r>
          </a:p>
          <a:p>
            <a:pPr marL="342900" indent="-342900" algn="l">
              <a:buClr>
                <a:srgbClr val="006F62"/>
              </a:buClr>
              <a:buFont typeface="Arial" panose="020B0604020202020204" pitchFamily="34" charset="0"/>
              <a:buChar char="•"/>
            </a:pPr>
            <a:r>
              <a:rPr lang="en-US" sz="2200" b="0">
                <a:latin typeface="Century Gothic"/>
              </a:rPr>
              <a:t>it's clear that the participants have considered the needs and interests of their audience</a:t>
            </a:r>
          </a:p>
          <a:p>
            <a:pPr marL="342900" indent="-342900" algn="l">
              <a:buClr>
                <a:srgbClr val="006F62"/>
              </a:buClr>
              <a:buFont typeface="Arial" panose="020B0604020202020204" pitchFamily="34" charset="0"/>
              <a:buChar char="•"/>
            </a:pPr>
            <a:r>
              <a:rPr lang="en-US" sz="2200" b="0">
                <a:latin typeface="Century Gothic"/>
              </a:rPr>
              <a:t>it ends on time (remember each group has five minutes to speak).</a:t>
            </a:r>
          </a:p>
          <a:p>
            <a:pPr algn="l"/>
            <a:endParaRPr lang="en-US" sz="2200" b="0">
              <a:latin typeface="Century Gothic"/>
            </a:endParaRPr>
          </a:p>
          <a:p>
            <a:pPr algn="l"/>
            <a:r>
              <a:rPr lang="en-US" sz="2200" b="0">
                <a:latin typeface="Century Gothic"/>
              </a:rPr>
              <a:t>When speaking... </a:t>
            </a:r>
          </a:p>
          <a:p>
            <a:pPr marL="342900" indent="-342900" algn="l">
              <a:buClr>
                <a:srgbClr val="006F62"/>
              </a:buClr>
              <a:buFont typeface="Arial" panose="020B0604020202020204" pitchFamily="34" charset="0"/>
              <a:buChar char="•"/>
            </a:pPr>
            <a:r>
              <a:rPr lang="en-US" sz="2200" b="0">
                <a:latin typeface="Century Gothic"/>
              </a:rPr>
              <a:t>be clear</a:t>
            </a:r>
          </a:p>
          <a:p>
            <a:pPr marL="342900" indent="-342900" algn="l">
              <a:buClr>
                <a:srgbClr val="006F62"/>
              </a:buClr>
              <a:buFont typeface="Arial" panose="020B0604020202020204" pitchFamily="34" charset="0"/>
              <a:buChar char="•"/>
            </a:pPr>
            <a:r>
              <a:rPr lang="en-US" sz="2200" b="0">
                <a:latin typeface="Century Gothic"/>
              </a:rPr>
              <a:t>be loud enough</a:t>
            </a:r>
          </a:p>
          <a:p>
            <a:pPr marL="342900" indent="-342900" algn="l">
              <a:buClr>
                <a:srgbClr val="006F62"/>
              </a:buClr>
              <a:buFont typeface="Arial" panose="020B0604020202020204" pitchFamily="34" charset="0"/>
              <a:buChar char="•"/>
            </a:pPr>
            <a:r>
              <a:rPr lang="en-US" sz="2200" b="0">
                <a:latin typeface="Century Gothic"/>
              </a:rPr>
              <a:t>look at the audience</a:t>
            </a:r>
          </a:p>
          <a:p>
            <a:pPr marL="342900" indent="-342900" algn="l">
              <a:buClr>
                <a:srgbClr val="006F62"/>
              </a:buClr>
              <a:buFont typeface="Arial" panose="020B0604020202020204" pitchFamily="34" charset="0"/>
              <a:buChar char="•"/>
            </a:pPr>
            <a:r>
              <a:rPr lang="en-US" sz="2200" b="0">
                <a:latin typeface="Century Gothic"/>
                <a:cs typeface="Calibri"/>
              </a:rPr>
              <a:t>use words the audience will understand</a:t>
            </a:r>
          </a:p>
          <a:p>
            <a:pPr marL="342900" indent="-342900" algn="l">
              <a:buClr>
                <a:srgbClr val="006F62"/>
              </a:buClr>
              <a:buFont typeface="Arial" panose="020B0604020202020204" pitchFamily="34" charset="0"/>
              <a:buChar char="•"/>
            </a:pPr>
            <a:r>
              <a:rPr lang="en-US" sz="2200" b="0">
                <a:latin typeface="Century Gothic"/>
                <a:cs typeface="Calibri"/>
              </a:rPr>
              <a:t>look and sound confident (even if you don't feel it yet).</a:t>
            </a: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71407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c7d88b2-bc5d-47d8-b067-5f30c82b40fb">
      <Terms xmlns="http://schemas.microsoft.com/office/infopath/2007/PartnerControls"/>
    </lcf76f155ced4ddcb4097134ff3c332f>
    <Editorialstage xmlns="5c7d88b2-bc5d-47d8-b067-5f30c82b40fb" xsi:nil="true"/>
    <TaxCatchAll xmlns="9e3c562f-56b0-4bc9-96c8-d04b09868558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5D359969893149933A4D4A74E189F8" ma:contentTypeVersion="13" ma:contentTypeDescription="Create a new document." ma:contentTypeScope="" ma:versionID="00948aae249440f3e294fc71be633884">
  <xsd:schema xmlns:xsd="http://www.w3.org/2001/XMLSchema" xmlns:xs="http://www.w3.org/2001/XMLSchema" xmlns:p="http://schemas.microsoft.com/office/2006/metadata/properties" xmlns:ns2="5c7d88b2-bc5d-47d8-b067-5f30c82b40fb" xmlns:ns3="9e3c562f-56b0-4bc9-96c8-d04b09868558" targetNamespace="http://schemas.microsoft.com/office/2006/metadata/properties" ma:root="true" ma:fieldsID="4a3bcf4f1f21d38c3b01b4be5a40106a" ns2:_="" ns3:_="">
    <xsd:import namespace="5c7d88b2-bc5d-47d8-b067-5f30c82b40fb"/>
    <xsd:import namespace="9e3c562f-56b0-4bc9-96c8-d04b0986855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Editorialstag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d88b2-bc5d-47d8-b067-5f30c82b40f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cd698d5-2c6c-40f3-87af-cb5c6c865f6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Editorialstage" ma:index="20" nillable="true" ma:displayName="Editorial stage" ma:format="Dropdown" ma:internalName="Editorialstage">
      <xsd:simpleType>
        <xsd:restriction base="dms:Choice">
          <xsd:enumeration value="Published"/>
          <xsd:enumeration value="Ready for editor check"/>
          <xsd:enumeration value="QA review received"/>
          <xsd:enumeration value="Received from author"/>
          <xsd:enumeration value="Ready for QA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3c562f-56b0-4bc9-96c8-d04b0986855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c6a42d3-65da-48b4-a118-af479a0fa813}" ma:internalName="TaxCatchAll" ma:showField="CatchAllData" ma:web="9e3c562f-56b0-4bc9-96c8-d04b0986855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8A00AD5-10C4-4662-999D-B7145441A10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C6EA463-9BB4-406A-A2B9-F7F8B47FAB3C}">
  <ds:schemaRefs>
    <ds:schemaRef ds:uri="http://schemas.microsoft.com/office/2006/documentManagement/types"/>
    <ds:schemaRef ds:uri="http://www.w3.org/XML/1998/namespace"/>
    <ds:schemaRef ds:uri="5c7d88b2-bc5d-47d8-b067-5f30c82b40fb"/>
    <ds:schemaRef ds:uri="http://purl.org/dc/terms/"/>
    <ds:schemaRef ds:uri="9e3c562f-56b0-4bc9-96c8-d04b09868558"/>
    <ds:schemaRef ds:uri="http://purl.org/dc/elements/1.1/"/>
    <ds:schemaRef ds:uri="http://schemas.microsoft.com/office/infopath/2007/PartnerControls"/>
    <ds:schemaRef ds:uri="http://schemas.microsoft.com/office/2006/metadata/properties"/>
    <ds:schemaRef ds:uri="http://purl.org/dc/dcmitype/"/>
    <ds:schemaRef ds:uri="http://schemas.openxmlformats.org/package/2006/metadata/core-properties"/>
  </ds:schemaRefs>
</ds:datastoreItem>
</file>

<file path=customXml/itemProps3.xml><?xml version="1.0" encoding="utf-8"?>
<ds:datastoreItem xmlns:ds="http://schemas.openxmlformats.org/officeDocument/2006/customXml" ds:itemID="{B3BA8490-5DCD-41E4-8618-711139040635}">
  <ds:schemaRefs>
    <ds:schemaRef ds:uri="5c7d88b2-bc5d-47d8-b067-5f30c82b40fb"/>
    <ds:schemaRef ds:uri="9e3c562f-56b0-4bc9-96c8-d04b09868558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529</Words>
  <Application>Microsoft Office PowerPoint</Application>
  <PresentationFormat>Widescreen</PresentationFormat>
  <Paragraphs>65</Paragraphs>
  <Slides>6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Aptos</vt:lpstr>
      <vt:lpstr>Arial</vt:lpstr>
      <vt:lpstr>Calibri</vt:lpstr>
      <vt:lpstr>Calibri Light</vt:lpstr>
      <vt:lpstr>Century Gothic</vt:lpstr>
      <vt:lpstr>Office Theme</vt:lpstr>
      <vt:lpstr>11–14 years</vt:lpstr>
      <vt:lpstr>The task</vt:lpstr>
      <vt:lpstr>What the news anchor needs to do</vt:lpstr>
      <vt:lpstr>What the reporter needs to do</vt:lpstr>
      <vt:lpstr>What the scientist needs to do</vt:lpstr>
      <vt:lpstr>What does a good news presentation look like?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Elements compounds and mixtures reading comprehension student slides</dc:title>
  <dc:creator>RoyalSocietyofChemistry@royalsocietychemistry.onmicrosoft.com</dc:creator>
  <cp:keywords>reading comprehension; 11-14; elements compounds and mixtures; speaking and listening; oracy; science news; active reading; science communication</cp:keywords>
  <dc:description>From rsc.li/3EwVIxh, student sheet, teacher notes with answers and extension activity script template also available</dc:description>
  <cp:lastModifiedBy>Hannah Sycamore</cp:lastModifiedBy>
  <cp:revision>2</cp:revision>
  <dcterms:created xsi:type="dcterms:W3CDTF">2024-11-25T12:02:51Z</dcterms:created>
  <dcterms:modified xsi:type="dcterms:W3CDTF">2025-12-09T14:42:58Z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ediaServiceImageTags">
    <vt:lpwstr/>
  </property>
  <property fmtid="{D5CDD505-2E9C-101B-9397-08002B2CF9AE}" pid="3" name="ContentTypeId">
    <vt:lpwstr>0x010100E45D359969893149933A4D4A74E189F8</vt:lpwstr>
  </property>
</Properties>
</file>