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3"/>
  </p:notesMasterIdLst>
  <p:sldIdLst>
    <p:sldId id="291" r:id="rId5"/>
    <p:sldId id="293" r:id="rId6"/>
    <p:sldId id="323" r:id="rId7"/>
    <p:sldId id="295" r:id="rId8"/>
    <p:sldId id="290" r:id="rId9"/>
    <p:sldId id="314" r:id="rId10"/>
    <p:sldId id="315" r:id="rId11"/>
    <p:sldId id="319" r:id="rId12"/>
    <p:sldId id="316" r:id="rId13"/>
    <p:sldId id="327" r:id="rId14"/>
    <p:sldId id="326" r:id="rId15"/>
    <p:sldId id="328" r:id="rId16"/>
    <p:sldId id="329" r:id="rId17"/>
    <p:sldId id="324" r:id="rId18"/>
    <p:sldId id="320" r:id="rId19"/>
    <p:sldId id="321" r:id="rId20"/>
    <p:sldId id="322" r:id="rId21"/>
    <p:sldId id="302"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6"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102E"/>
    <a:srgbClr val="FF9E1B"/>
    <a:srgbClr val="E6F1EF"/>
    <a:srgbClr val="006F62"/>
    <a:srgbClr val="93AFFF"/>
    <a:srgbClr val="EDF6F9"/>
    <a:srgbClr val="48A9C5"/>
    <a:srgbClr val="FAE7EA"/>
    <a:srgbClr val="F7DBE0"/>
    <a:srgbClr val="F4CF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AB3F9C-7E1C-4B16-BC88-AFBBFB92982B}" v="25" dt="2026-06-03T10:33:22.7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9" d="100"/>
          <a:sy n="99" d="100"/>
        </p:scale>
        <p:origin x="72" y="2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FC0F9D-A3FE-4EF7-8522-05AB60262E01}" type="datetimeFigureOut">
              <a:rPr lang="en-GB" smtClean="0"/>
              <a:t>03/06/2026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641A01-E9D4-4DAD-9B3D-EC43DB9DDB9B}" type="slidenum">
              <a:rPr lang="en-GB" smtClean="0"/>
              <a:t>‹#›</a:t>
            </a:fld>
            <a:endParaRPr lang="en-GB"/>
          </a:p>
        </p:txBody>
      </p:sp>
    </p:spTree>
    <p:extLst>
      <p:ext uri="{BB962C8B-B14F-4D97-AF65-F5344CB8AC3E}">
        <p14:creationId xmlns:p14="http://schemas.microsoft.com/office/powerpoint/2010/main" val="42865202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4641A01-E9D4-4DAD-9B3D-EC43DB9DDB9B}" type="slidenum">
              <a:rPr lang="en-GB" smtClean="0"/>
              <a:t>2</a:t>
            </a:fld>
            <a:endParaRPr lang="en-GB"/>
          </a:p>
        </p:txBody>
      </p:sp>
    </p:spTree>
    <p:extLst>
      <p:ext uri="{BB962C8B-B14F-4D97-AF65-F5344CB8AC3E}">
        <p14:creationId xmlns:p14="http://schemas.microsoft.com/office/powerpoint/2010/main" val="28037953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107000"/>
              </a:lnSpc>
              <a:buFont typeface="+mj-lt"/>
              <a:buNone/>
            </a:pPr>
            <a:r>
              <a:rPr lang="en-GB" sz="1800">
                <a:effectLst/>
                <a:latin typeface="Calibri" panose="020F0502020204030204" pitchFamily="34" charset="0"/>
                <a:ea typeface="Calibri" panose="020F0502020204030204" pitchFamily="34" charset="0"/>
                <a:cs typeface="Times New Roman" panose="02020603050405020304" pitchFamily="18" charset="0"/>
              </a:rPr>
              <a:t>Method:</a:t>
            </a:r>
          </a:p>
          <a:p>
            <a:pPr marL="342900" lvl="0" indent="-342900">
              <a:lnSpc>
                <a:spcPct val="107000"/>
              </a:lnSpc>
              <a:buFont typeface="+mj-lt"/>
              <a:buAutoNum type="arabicPeriod"/>
            </a:pPr>
            <a:r>
              <a:rPr lang="en-GB" sz="1800">
                <a:effectLst/>
                <a:latin typeface="Calibri" panose="020F0502020204030204" pitchFamily="34" charset="0"/>
                <a:ea typeface="Calibri" panose="020F0502020204030204" pitchFamily="34" charset="0"/>
                <a:cs typeface="Times New Roman" panose="02020603050405020304" pitchFamily="18" charset="0"/>
              </a:rPr>
              <a:t>Measure out 20 cm</a:t>
            </a:r>
            <a:r>
              <a:rPr lang="en-GB" sz="1800" baseline="30000">
                <a:effectLst/>
                <a:latin typeface="Calibri" panose="020F0502020204030204" pitchFamily="34" charset="0"/>
                <a:ea typeface="Calibri" panose="020F0502020204030204" pitchFamily="34" charset="0"/>
                <a:cs typeface="Times New Roman" panose="02020603050405020304" pitchFamily="18" charset="0"/>
              </a:rPr>
              <a:t>3</a:t>
            </a:r>
            <a:r>
              <a:rPr lang="en-GB" sz="1800">
                <a:effectLst/>
                <a:latin typeface="Calibri" panose="020F0502020204030204" pitchFamily="34" charset="0"/>
                <a:ea typeface="Calibri" panose="020F0502020204030204" pitchFamily="34" charset="0"/>
                <a:cs typeface="Times New Roman" panose="02020603050405020304" pitchFamily="18" charset="0"/>
              </a:rPr>
              <a:t> of the coloured solution in a measuring cylinder and pour it into the conical flask. </a:t>
            </a:r>
          </a:p>
          <a:p>
            <a:pPr marL="342900" lvl="0" indent="-342900">
              <a:lnSpc>
                <a:spcPct val="107000"/>
              </a:lnSpc>
              <a:buFont typeface="+mj-lt"/>
              <a:buAutoNum type="arabicPeriod"/>
            </a:pPr>
            <a:r>
              <a:rPr lang="en-GB" sz="1800">
                <a:effectLst/>
                <a:latin typeface="Calibri" panose="020F0502020204030204" pitchFamily="34" charset="0"/>
                <a:ea typeface="Calibri" panose="020F0502020204030204" pitchFamily="34" charset="0"/>
                <a:cs typeface="Times New Roman" panose="02020603050405020304" pitchFamily="18" charset="0"/>
              </a:rPr>
              <a:t>Add a few anti-bumping granules to the flask.</a:t>
            </a:r>
          </a:p>
          <a:p>
            <a:pPr marL="342900" lvl="0" indent="-342900">
              <a:lnSpc>
                <a:spcPct val="107000"/>
              </a:lnSpc>
              <a:buFont typeface="+mj-lt"/>
              <a:buAutoNum type="arabicPeriod"/>
            </a:pPr>
            <a:r>
              <a:rPr lang="en-GB" sz="1800">
                <a:effectLst/>
                <a:latin typeface="Calibri" panose="020F0502020204030204" pitchFamily="34" charset="0"/>
                <a:ea typeface="Calibri" panose="020F0502020204030204" pitchFamily="34" charset="0"/>
                <a:cs typeface="Times New Roman" panose="02020603050405020304" pitchFamily="18" charset="0"/>
              </a:rPr>
              <a:t>Clamp the conical flask on a tripod and gauze over a Bunsen burner sitting on a heatproof mat. </a:t>
            </a:r>
          </a:p>
          <a:p>
            <a:pPr marL="342900" lvl="0" indent="-342900">
              <a:lnSpc>
                <a:spcPct val="107000"/>
              </a:lnSpc>
              <a:buFont typeface="+mj-lt"/>
              <a:buAutoNum type="arabicPeriod"/>
            </a:pPr>
            <a:r>
              <a:rPr lang="en-GB" sz="1800">
                <a:effectLst/>
                <a:latin typeface="Calibri" panose="020F0502020204030204" pitchFamily="34" charset="0"/>
                <a:ea typeface="Calibri" panose="020F0502020204030204" pitchFamily="34" charset="0"/>
                <a:cs typeface="Times New Roman" panose="02020603050405020304" pitchFamily="18" charset="0"/>
              </a:rPr>
              <a:t>Take the delivery tube and place the bung in the top of the conical flask and the other end of the delivery tube in the test tube in the beaker.</a:t>
            </a:r>
          </a:p>
          <a:p>
            <a:pPr marL="342900" lvl="0" indent="-342900">
              <a:lnSpc>
                <a:spcPct val="107000"/>
              </a:lnSpc>
              <a:buFont typeface="+mj-lt"/>
              <a:buAutoNum type="arabicPeriod"/>
            </a:pPr>
            <a:r>
              <a:rPr lang="en-GB" sz="1800">
                <a:effectLst/>
                <a:latin typeface="Calibri" panose="020F0502020204030204" pitchFamily="34" charset="0"/>
                <a:ea typeface="Calibri" panose="020F0502020204030204" pitchFamily="34" charset="0"/>
                <a:cs typeface="Times New Roman" panose="02020603050405020304" pitchFamily="18" charset="0"/>
              </a:rPr>
              <a:t>Add ice water to the beaker.</a:t>
            </a:r>
          </a:p>
          <a:p>
            <a:pPr marL="342900" lvl="0" indent="-342900">
              <a:lnSpc>
                <a:spcPct val="107000"/>
              </a:lnSpc>
              <a:buFont typeface="+mj-lt"/>
              <a:buAutoNum type="arabicPeriod"/>
            </a:pPr>
            <a:r>
              <a:rPr lang="en-GB" sz="1800">
                <a:effectLst/>
                <a:latin typeface="Calibri" panose="020F0502020204030204" pitchFamily="34" charset="0"/>
                <a:ea typeface="Calibri" panose="020F0502020204030204" pitchFamily="34" charset="0"/>
                <a:cs typeface="Times New Roman" panose="02020603050405020304" pitchFamily="18" charset="0"/>
              </a:rPr>
              <a:t>Light the Bunsen burner on the yellow safety flame, then open the air hole so you have a blue flame. Heat the solution until it boils, then turn down the Bunsen burner flame by reducing the gas so it boils gently until you collect 1 cm</a:t>
            </a:r>
            <a:r>
              <a:rPr lang="en-GB" sz="1800" baseline="30000">
                <a:effectLst/>
                <a:latin typeface="Calibri" panose="020F0502020204030204" pitchFamily="34" charset="0"/>
                <a:ea typeface="Calibri" panose="020F0502020204030204" pitchFamily="34" charset="0"/>
                <a:cs typeface="Times New Roman" panose="02020603050405020304" pitchFamily="18" charset="0"/>
              </a:rPr>
              <a:t>3</a:t>
            </a:r>
            <a:r>
              <a:rPr lang="en-GB" sz="1800">
                <a:effectLst/>
                <a:latin typeface="Calibri" panose="020F0502020204030204" pitchFamily="34" charset="0"/>
                <a:ea typeface="Calibri" panose="020F0502020204030204" pitchFamily="34" charset="0"/>
                <a:cs typeface="Times New Roman" panose="02020603050405020304" pitchFamily="18" charset="0"/>
              </a:rPr>
              <a:t> of distillate in the test tube.</a:t>
            </a:r>
          </a:p>
          <a:p>
            <a:pPr marL="342900" lvl="0" indent="-342900">
              <a:lnSpc>
                <a:spcPct val="107000"/>
              </a:lnSpc>
              <a:buFont typeface="+mj-lt"/>
              <a:buAutoNum type="arabicPeriod"/>
            </a:pPr>
            <a:r>
              <a:rPr lang="en-GB" sz="1800">
                <a:effectLst/>
                <a:latin typeface="Calibri" panose="020F0502020204030204" pitchFamily="34" charset="0"/>
                <a:ea typeface="Calibri" panose="020F0502020204030204" pitchFamily="34" charset="0"/>
                <a:cs typeface="Times New Roman" panose="02020603050405020304" pitchFamily="18" charset="0"/>
              </a:rPr>
              <a:t>Place some white anhydrous copper (II) sulfate onto a watch glass and use a pipette to add a few drops of the product on to it to see if you’ve collected water.</a:t>
            </a:r>
          </a:p>
          <a:p>
            <a:endParaRPr lang="en-GB" sz="1200">
              <a:latin typeface="Century Gothic" panose="020B0502020202020204" pitchFamily="34" charset="0"/>
            </a:endParaRPr>
          </a:p>
          <a:p>
            <a:r>
              <a:rPr lang="en-GB" sz="1200">
                <a:latin typeface="Century Gothic" panose="020B0502020202020204" pitchFamily="34" charset="0"/>
              </a:rPr>
              <a:t>Adapted from AQA GCSE chemistry required </a:t>
            </a:r>
            <a:r>
              <a:rPr lang="en-GB" sz="1200" err="1">
                <a:latin typeface="Century Gothic" panose="020B0502020202020204" pitchFamily="34" charset="0"/>
              </a:rPr>
              <a:t>practicals</a:t>
            </a:r>
            <a:r>
              <a:rPr lang="en-GB" sz="1200">
                <a:latin typeface="Century Gothic" panose="020B0502020202020204" pitchFamily="34" charset="0"/>
              </a:rPr>
              <a:t> integrated instructions v0.1 09/07/18 © David Paterson, 2018</a:t>
            </a:r>
            <a:endParaRPr lang="en-GB"/>
          </a:p>
        </p:txBody>
      </p:sp>
      <p:sp>
        <p:nvSpPr>
          <p:cNvPr id="4" name="Slide Number Placeholder 3"/>
          <p:cNvSpPr>
            <a:spLocks noGrp="1"/>
          </p:cNvSpPr>
          <p:nvPr>
            <p:ph type="sldNum" sz="quarter" idx="10"/>
          </p:nvPr>
        </p:nvSpPr>
        <p:spPr/>
        <p:txBody>
          <a:bodyPr/>
          <a:lstStyle/>
          <a:p>
            <a:fld id="{6A4DA5DC-95BF-4697-A9FC-A2237F0DBCE8}" type="slidenum">
              <a:rPr lang="en-GB" smtClean="0"/>
              <a:t>5</a:t>
            </a:fld>
            <a:endParaRPr lang="en-GB"/>
          </a:p>
        </p:txBody>
      </p:sp>
    </p:spTree>
    <p:extLst>
      <p:ext uri="{BB962C8B-B14F-4D97-AF65-F5344CB8AC3E}">
        <p14:creationId xmlns:p14="http://schemas.microsoft.com/office/powerpoint/2010/main" val="289399902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hyperlink" Target="https://rsc.li/2UfBalB" TargetMode="Externa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14–16 years</a:t>
            </a:r>
            <a:endParaRPr lang="en-US"/>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Single line title</a:t>
            </a:r>
            <a:endParaRPr lang="en-US"/>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sp>
        <p:nvSpPr>
          <p:cNvPr id="13" name="Title 1">
            <a:extLst>
              <a:ext uri="{FF2B5EF4-FFF2-40B4-BE49-F238E27FC236}">
                <a16:creationId xmlns:a16="http://schemas.microsoft.com/office/drawing/2014/main" id="{A5BB0AE8-6DC8-9941-9AD4-FAD7BFF45B99}"/>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a:solidFill>
                  <a:schemeClr val="bg1"/>
                </a:solidFill>
                <a:effectLst/>
                <a:latin typeface="Century Gothic" panose="020B0502020202020204" pitchFamily="34" charset="0"/>
                <a:ea typeface="+mj-ea"/>
                <a:cs typeface="+mj-cs"/>
                <a:hlinkClick r:id="rId8">
                  <a:extLst>
                    <a:ext uri="{A12FA001-AC4F-418D-AE19-62706E023703}">
                      <ahyp:hlinkClr xmlns:ahyp="http://schemas.microsoft.com/office/drawing/2018/hyperlinkcolor" val="tx"/>
                    </a:ext>
                  </a:extLst>
                </a:hlinkClick>
              </a:rPr>
              <a:t>https://rsc.li/2UfBalB</a:t>
            </a:r>
            <a:endParaRPr lang="en-US" sz="1600" u="none">
              <a:solidFill>
                <a:schemeClr val="bg1"/>
              </a:solidFill>
            </a:endParaRPr>
          </a:p>
        </p:txBody>
      </p:sp>
      <p:pic>
        <p:nvPicPr>
          <p:cNvPr id="4" name="Picture 3">
            <a:extLst>
              <a:ext uri="{FF2B5EF4-FFF2-40B4-BE49-F238E27FC236}">
                <a16:creationId xmlns:a16="http://schemas.microsoft.com/office/drawing/2014/main" id="{500BAFC7-69D9-B349-14AF-6B03B04B7B64}"/>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Title, double line, content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D691BC6-D72A-6741-958D-F420E148587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E9E727C2-D80B-264D-94C3-9BC1E36809DC}"/>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F2C25AED-0875-2647-84A2-6621C0D4157D}"/>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61D0A769-27C5-794F-BB2C-54D8520DEA0A}"/>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A7ADC76F-BA8F-214E-B243-0EA627DD15EE}"/>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BB26D91E-C4B8-AA46-ABD6-429FEA0A917D}"/>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14–16 years</a:t>
            </a:r>
            <a:endParaRPr lang="en-US"/>
          </a:p>
        </p:txBody>
      </p:sp>
      <p:sp>
        <p:nvSpPr>
          <p:cNvPr id="23" name="Subtitle 2">
            <a:extLst>
              <a:ext uri="{FF2B5EF4-FFF2-40B4-BE49-F238E27FC236}">
                <a16:creationId xmlns:a16="http://schemas.microsoft.com/office/drawing/2014/main" id="{7D9DF858-8FC9-1C4F-9D6D-B98DF46EDE03}"/>
              </a:ext>
            </a:extLst>
          </p:cNvPr>
          <p:cNvSpPr>
            <a:spLocks noGrp="1"/>
          </p:cNvSpPr>
          <p:nvPr>
            <p:ph type="subTitle" idx="1" hasCustomPrompt="1"/>
          </p:nvPr>
        </p:nvSpPr>
        <p:spPr>
          <a:xfrm>
            <a:off x="540000" y="1980000"/>
            <a:ext cx="5220000" cy="1789112"/>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Double line title with turnover</a:t>
            </a:r>
            <a:endParaRPr lang="en-US"/>
          </a:p>
        </p:txBody>
      </p:sp>
      <p:pic>
        <p:nvPicPr>
          <p:cNvPr id="24" name="Picture 23">
            <a:extLst>
              <a:ext uri="{FF2B5EF4-FFF2-40B4-BE49-F238E27FC236}">
                <a16:creationId xmlns:a16="http://schemas.microsoft.com/office/drawing/2014/main" id="{D2E5BEC9-7686-2241-AE5C-CEEBC1DA495A}"/>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7C4DEFC6-320B-5246-85C1-E493344F5648}"/>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81CC5E98-2B71-6344-A937-ED75B3E16CA3}"/>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a:solidFill>
                  <a:schemeClr val="bg1"/>
                </a:solidFill>
                <a:effectLst/>
                <a:latin typeface="Century Gothic" panose="020B0502020202020204" pitchFamily="34" charset="0"/>
                <a:ea typeface="+mj-ea"/>
                <a:cs typeface="+mj-cs"/>
              </a:rPr>
              <a:t>https://rsc.li/49nMlMP</a:t>
            </a:r>
            <a:endParaRPr lang="en-US" sz="1600" u="none">
              <a:solidFill>
                <a:schemeClr val="bg1"/>
              </a:solidFill>
            </a:endParaRPr>
          </a:p>
        </p:txBody>
      </p:sp>
    </p:spTree>
    <p:extLst>
      <p:ext uri="{BB962C8B-B14F-4D97-AF65-F5344CB8AC3E}">
        <p14:creationId xmlns:p14="http://schemas.microsoft.com/office/powerpoint/2010/main" val="13202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14–16 years</a:t>
            </a:r>
            <a:endParaRPr lang="en-US"/>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Triple line title with turnover on three lines</a:t>
            </a:r>
            <a:endParaRPr lang="en-US"/>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733B6428-7651-D44C-BAFC-EA24E6298D54}"/>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a:solidFill>
                <a:schemeClr val="bg1"/>
              </a:solidFill>
            </a:endParaRPr>
          </a:p>
        </p:txBody>
      </p:sp>
    </p:spTree>
    <p:extLst>
      <p:ext uri="{BB962C8B-B14F-4D97-AF65-F5344CB8AC3E}">
        <p14:creationId xmlns:p14="http://schemas.microsoft.com/office/powerpoint/2010/main" val="486097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Tree>
    <p:extLst>
      <p:ext uri="{BB962C8B-B14F-4D97-AF65-F5344CB8AC3E}">
        <p14:creationId xmlns:p14="http://schemas.microsoft.com/office/powerpoint/2010/main" val="830746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4-16 years Content plus image - single column/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55D6538-5671-7E47-8746-EF8E0355200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879C527B-D5B5-874C-8803-29B2EF7DBAB2}"/>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09143BE-64DA-4048-A391-C081EE8F0D3D}"/>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DE66297D-9236-F34E-A7A7-84947CD5057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Image goes here.</a:t>
            </a:r>
          </a:p>
        </p:txBody>
      </p:sp>
    </p:spTree>
    <p:extLst>
      <p:ext uri="{BB962C8B-B14F-4D97-AF65-F5344CB8AC3E}">
        <p14:creationId xmlns:p14="http://schemas.microsoft.com/office/powerpoint/2010/main" val="2692259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4-16 years Tab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3856C763-F1AA-E649-B7C9-96967ACB3B2C}"/>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Table goes here.</a:t>
            </a:r>
          </a:p>
        </p:txBody>
      </p:sp>
      <p:sp>
        <p:nvSpPr>
          <p:cNvPr id="8" name="Title 1">
            <a:extLst>
              <a:ext uri="{FF2B5EF4-FFF2-40B4-BE49-F238E27FC236}">
                <a16:creationId xmlns:a16="http://schemas.microsoft.com/office/drawing/2014/main" id="{6F0FA6AE-B2DA-2E40-8552-72071DEBE73F}"/>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Tree>
    <p:extLst>
      <p:ext uri="{BB962C8B-B14F-4D97-AF65-F5344CB8AC3E}">
        <p14:creationId xmlns:p14="http://schemas.microsoft.com/office/powerpoint/2010/main" val="250697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6356E9-83DB-3846-875C-C5E5EC7EAC3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7" name="Title 1">
            <a:extLst>
              <a:ext uri="{FF2B5EF4-FFF2-40B4-BE49-F238E27FC236}">
                <a16:creationId xmlns:a16="http://schemas.microsoft.com/office/drawing/2014/main" id="{13FA7FB9-7137-9A45-867D-BCE63D3F8DC1}"/>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Acknowledgements</a:t>
            </a:r>
            <a:endParaRPr lang="en-US"/>
          </a:p>
        </p:txBody>
      </p:sp>
      <p:sp>
        <p:nvSpPr>
          <p:cNvPr id="8" name="Rectangle 7">
            <a:extLst>
              <a:ext uri="{FF2B5EF4-FFF2-40B4-BE49-F238E27FC236}">
                <a16:creationId xmlns:a16="http://schemas.microsoft.com/office/drawing/2014/main" id="{8BA6B8E1-696C-5E4F-9D45-7AC232FB1B3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2D3B23A-8279-7E4D-B704-7EA3436F9DC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0" name="Picture 9">
            <a:extLst>
              <a:ext uri="{FF2B5EF4-FFF2-40B4-BE49-F238E27FC236}">
                <a16:creationId xmlns:a16="http://schemas.microsoft.com/office/drawing/2014/main" id="{9A2D1C70-0A69-9541-B558-61D09370CE8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2" name="Content Placeholder 2">
            <a:extLst>
              <a:ext uri="{FF2B5EF4-FFF2-40B4-BE49-F238E27FC236}">
                <a16:creationId xmlns:a16="http://schemas.microsoft.com/office/drawing/2014/main" id="{4E92CBCD-F514-E94A-B0E6-0F1674066114}"/>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a:t>Here is the text</a:t>
            </a:r>
          </a:p>
        </p:txBody>
      </p:sp>
    </p:spTree>
    <p:extLst>
      <p:ext uri="{BB962C8B-B14F-4D97-AF65-F5344CB8AC3E}">
        <p14:creationId xmlns:p14="http://schemas.microsoft.com/office/powerpoint/2010/main" val="3491710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E67905-5208-45C9-91A7-153AFC22B9EB}" type="datetimeFigureOut">
              <a:rPr lang="en-GB" smtClean="0"/>
              <a:t>03/06/2026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D7A888-D3E9-4A2B-B344-8C41375D9096}" type="slidenum">
              <a:rPr lang="en-GB" smtClean="0"/>
              <a:t>‹#›</a:t>
            </a:fld>
            <a:endParaRPr lang="en-GB"/>
          </a:p>
        </p:txBody>
      </p:sp>
    </p:spTree>
    <p:extLst>
      <p:ext uri="{BB962C8B-B14F-4D97-AF65-F5344CB8AC3E}">
        <p14:creationId xmlns:p14="http://schemas.microsoft.com/office/powerpoint/2010/main" val="28945254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6/3/2026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1" r:id="rId2"/>
    <p:sldLayoutId id="2147483679" r:id="rId3"/>
    <p:sldLayoutId id="2147483662" r:id="rId4"/>
    <p:sldLayoutId id="2147483672" r:id="rId5"/>
    <p:sldLayoutId id="2147483668" r:id="rId6"/>
    <p:sldLayoutId id="2147483686" r:id="rId7"/>
    <p:sldLayoutId id="2147483689" r:id="rId8"/>
    <p:sldLayoutId id="2147483692" r:id="rId9"/>
    <p:sldLayoutId id="2147483683" r:id="rId10"/>
    <p:sldLayoutId id="214748369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5.svg"/><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hyperlink" Target="https://creativecommons.org/licenses/by-nc-sa/2.0/uk/"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exberry.com/en/carotene-food-coloring/" TargetMode="Externa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hyperlink" Target="https://exberry.com/en/carotene-food-coloring/" TargetMode="Externa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086C2D-C264-BB44-BD46-4A1467059245}"/>
              </a:ext>
            </a:extLst>
          </p:cNvPr>
          <p:cNvSpPr>
            <a:spLocks noGrp="1"/>
          </p:cNvSpPr>
          <p:nvPr>
            <p:ph type="ctrTitle"/>
          </p:nvPr>
        </p:nvSpPr>
        <p:spPr/>
        <p:txBody>
          <a:bodyPr/>
          <a:lstStyle/>
          <a:p>
            <a:r>
              <a:rPr lang="en-US"/>
              <a:t>14–16 years</a:t>
            </a:r>
          </a:p>
        </p:txBody>
      </p:sp>
      <p:sp>
        <p:nvSpPr>
          <p:cNvPr id="3" name="Subtitle 2">
            <a:extLst>
              <a:ext uri="{FF2B5EF4-FFF2-40B4-BE49-F238E27FC236}">
                <a16:creationId xmlns:a16="http://schemas.microsoft.com/office/drawing/2014/main" id="{829D1DBB-B53C-6948-A433-C717FC653E40}"/>
              </a:ext>
            </a:extLst>
          </p:cNvPr>
          <p:cNvSpPr>
            <a:spLocks noGrp="1"/>
          </p:cNvSpPr>
          <p:nvPr>
            <p:ph type="subTitle" idx="1"/>
          </p:nvPr>
        </p:nvSpPr>
        <p:spPr>
          <a:xfrm>
            <a:off x="539999" y="1980000"/>
            <a:ext cx="5408127" cy="1789112"/>
          </a:xfrm>
        </p:spPr>
        <p:txBody>
          <a:bodyPr/>
          <a:lstStyle/>
          <a:p>
            <a:r>
              <a:rPr lang="en-US" dirty="0"/>
              <a:t>Leaf chromatography</a:t>
            </a:r>
          </a:p>
        </p:txBody>
      </p:sp>
      <p:sp>
        <p:nvSpPr>
          <p:cNvPr id="4" name="Oval 3">
            <a:extLst>
              <a:ext uri="{FF2B5EF4-FFF2-40B4-BE49-F238E27FC236}">
                <a16:creationId xmlns:a16="http://schemas.microsoft.com/office/drawing/2014/main" id="{D9FA6215-6388-1444-BD22-72EE9BD28448}"/>
              </a:ext>
              <a:ext uri="{C183D7F6-B498-43B3-948B-1728B52AA6E4}">
                <adec:decorative xmlns:adec="http://schemas.microsoft.com/office/drawing/2017/decorative" val="1"/>
              </a:ext>
            </a:extLst>
          </p:cNvPr>
          <p:cNvSpPr/>
          <p:nvPr/>
        </p:nvSpPr>
        <p:spPr>
          <a:xfrm>
            <a:off x="8827625" y="-870363"/>
            <a:ext cx="4333437" cy="4333437"/>
          </a:xfrm>
          <a:prstGeom prst="ellipse">
            <a:avLst/>
          </a:prstGeom>
          <a:blipFill>
            <a:blip r:embed="rId2"/>
            <a:stretch>
              <a:fillRect/>
            </a:stretch>
          </a:blipFill>
          <a:ln w="127000">
            <a:solidFill>
              <a:srgbClr val="C810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21502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222CD-678A-0543-B7C7-C1E80F753B1E}"/>
              </a:ext>
            </a:extLst>
          </p:cNvPr>
          <p:cNvSpPr>
            <a:spLocks noGrp="1"/>
          </p:cNvSpPr>
          <p:nvPr>
            <p:ph type="title"/>
          </p:nvPr>
        </p:nvSpPr>
        <p:spPr/>
        <p:txBody>
          <a:bodyPr/>
          <a:lstStyle/>
          <a:p>
            <a:r>
              <a:rPr lang="en-US"/>
              <a:t>Introduction</a:t>
            </a:r>
          </a:p>
        </p:txBody>
      </p:sp>
      <p:sp>
        <p:nvSpPr>
          <p:cNvPr id="3" name="Content Placeholder 2">
            <a:extLst>
              <a:ext uri="{FF2B5EF4-FFF2-40B4-BE49-F238E27FC236}">
                <a16:creationId xmlns:a16="http://schemas.microsoft.com/office/drawing/2014/main" id="{CC673AA7-0565-0C45-BCCD-847B36196BF5}"/>
              </a:ext>
            </a:extLst>
          </p:cNvPr>
          <p:cNvSpPr>
            <a:spLocks noGrp="1"/>
          </p:cNvSpPr>
          <p:nvPr>
            <p:ph idx="1"/>
          </p:nvPr>
        </p:nvSpPr>
        <p:spPr>
          <a:xfrm>
            <a:off x="540000" y="1260000"/>
            <a:ext cx="5940000" cy="5040000"/>
          </a:xfrm>
        </p:spPr>
        <p:txBody>
          <a:bodyPr>
            <a:normAutofit/>
          </a:bodyPr>
          <a:lstStyle/>
          <a:p>
            <a:r>
              <a:rPr lang="en-GB"/>
              <a:t>Most leaves are green due to the chemical </a:t>
            </a:r>
            <a:r>
              <a:rPr lang="en-GB" b="1"/>
              <a:t>chlorophyll</a:t>
            </a:r>
            <a:r>
              <a:rPr lang="en-GB"/>
              <a:t>. This substance is important in photosynthesis (the process by which plants make their food). </a:t>
            </a:r>
          </a:p>
          <a:p>
            <a:r>
              <a:rPr lang="en-GB"/>
              <a:t>In this experiment, you will investigate the different pigments present in a leaf, from chlorophyll to carotenes, using a technique called </a:t>
            </a:r>
            <a:r>
              <a:rPr lang="en-GB" b="1"/>
              <a:t>paper chromatography</a:t>
            </a:r>
            <a:r>
              <a:rPr lang="en-GB"/>
              <a:t>.</a:t>
            </a:r>
          </a:p>
          <a:p>
            <a:endParaRPr lang="en-GB"/>
          </a:p>
        </p:txBody>
      </p:sp>
      <p:sp>
        <p:nvSpPr>
          <p:cNvPr id="5" name="Vertical Title 1">
            <a:extLst>
              <a:ext uri="{FF2B5EF4-FFF2-40B4-BE49-F238E27FC236}">
                <a16:creationId xmlns:a16="http://schemas.microsoft.com/office/drawing/2014/main" id="{94DF5491-C51B-5546-8D63-8BD341C64B0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Introduction</a:t>
            </a:r>
            <a:endParaRPr lang="en-US" sz="2200" b="1" i="0">
              <a:solidFill>
                <a:schemeClr val="bg1"/>
              </a:solidFill>
              <a:latin typeface="Century Gothic" panose="020B0502020202020204" pitchFamily="34" charset="0"/>
            </a:endParaRPr>
          </a:p>
        </p:txBody>
      </p:sp>
      <p:pic>
        <p:nvPicPr>
          <p:cNvPr id="8" name="Picture 7" descr="Photograph showing a progression of seven leaves arranged from left to right, transitioning in colour from brown and yellow to vibrant green. The last one is being held between two fingers">
            <a:extLst>
              <a:ext uri="{FF2B5EF4-FFF2-40B4-BE49-F238E27FC236}">
                <a16:creationId xmlns:a16="http://schemas.microsoft.com/office/drawing/2014/main" id="{219B9FBB-8FE6-76C0-DAE7-80274F8026C3}"/>
              </a:ext>
            </a:extLst>
          </p:cNvPr>
          <p:cNvPicPr>
            <a:picLocks noChangeAspect="1"/>
          </p:cNvPicPr>
          <p:nvPr/>
        </p:nvPicPr>
        <p:blipFill>
          <a:blip r:embed="rId3"/>
          <a:srcRect/>
          <a:stretch/>
        </p:blipFill>
        <p:spPr>
          <a:xfrm>
            <a:off x="7016632" y="1260000"/>
            <a:ext cx="4076700" cy="4076700"/>
          </a:xfrm>
          <a:prstGeom prst="rect">
            <a:avLst/>
          </a:prstGeom>
        </p:spPr>
      </p:pic>
    </p:spTree>
    <p:extLst>
      <p:ext uri="{BB962C8B-B14F-4D97-AF65-F5344CB8AC3E}">
        <p14:creationId xmlns:p14="http://schemas.microsoft.com/office/powerpoint/2010/main" val="37081218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EB07B-0B35-78A1-FF8C-1B96059467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C2A03B-F3E2-4122-622F-3840835E563C}"/>
              </a:ext>
            </a:extLst>
          </p:cNvPr>
          <p:cNvSpPr>
            <a:spLocks noGrp="1"/>
          </p:cNvSpPr>
          <p:nvPr>
            <p:ph type="title"/>
          </p:nvPr>
        </p:nvSpPr>
        <p:spPr/>
        <p:txBody>
          <a:bodyPr/>
          <a:lstStyle/>
          <a:p>
            <a:r>
              <a:rPr lang="en-US"/>
              <a:t>Introduction</a:t>
            </a:r>
          </a:p>
        </p:txBody>
      </p:sp>
      <p:sp>
        <p:nvSpPr>
          <p:cNvPr id="3" name="Content Placeholder 2">
            <a:extLst>
              <a:ext uri="{FF2B5EF4-FFF2-40B4-BE49-F238E27FC236}">
                <a16:creationId xmlns:a16="http://schemas.microsoft.com/office/drawing/2014/main" id="{D9A4A72D-4D5A-AB37-19B9-9596A7BDDEFD}"/>
              </a:ext>
            </a:extLst>
          </p:cNvPr>
          <p:cNvSpPr>
            <a:spLocks noGrp="1"/>
          </p:cNvSpPr>
          <p:nvPr>
            <p:ph idx="1"/>
          </p:nvPr>
        </p:nvSpPr>
        <p:spPr>
          <a:xfrm>
            <a:off x="540000" y="1260000"/>
            <a:ext cx="5940000" cy="5040000"/>
          </a:xfrm>
        </p:spPr>
        <p:txBody>
          <a:bodyPr>
            <a:normAutofit/>
          </a:bodyPr>
          <a:lstStyle/>
          <a:p>
            <a:r>
              <a:rPr lang="en-GB" b="1" dirty="0"/>
              <a:t>Chromatography </a:t>
            </a:r>
            <a:r>
              <a:rPr lang="en-GB" dirty="0"/>
              <a:t>has many real-world applications. These include testing the purity of foods and medicines, identifying the use of performance enhancing drugs during sports competitions, and testing for traces of explosives and accelerants from fires.</a:t>
            </a:r>
            <a:endParaRPr lang="en-GB" b="1" dirty="0"/>
          </a:p>
          <a:p>
            <a:endParaRPr lang="en-GB" dirty="0"/>
          </a:p>
          <a:p>
            <a:endParaRPr lang="en-GB" dirty="0"/>
          </a:p>
        </p:txBody>
      </p:sp>
      <p:pic>
        <p:nvPicPr>
          <p:cNvPr id="4" name="Picture 3" descr="Photograph showing a progression of seven leaves arranged from left to right, transitioning in colour from brown and yellow to vibrant green. The last one is being held between two fingers">
            <a:extLst>
              <a:ext uri="{FF2B5EF4-FFF2-40B4-BE49-F238E27FC236}">
                <a16:creationId xmlns:a16="http://schemas.microsoft.com/office/drawing/2014/main" id="{E3188FBF-5421-BC02-E7FC-5F8917B7E126}"/>
              </a:ext>
            </a:extLst>
          </p:cNvPr>
          <p:cNvPicPr>
            <a:picLocks noChangeAspect="1"/>
          </p:cNvPicPr>
          <p:nvPr/>
        </p:nvPicPr>
        <p:blipFill>
          <a:blip r:embed="rId2"/>
          <a:srcRect/>
          <a:stretch/>
        </p:blipFill>
        <p:spPr>
          <a:xfrm>
            <a:off x="7016475" y="1260000"/>
            <a:ext cx="4076700" cy="4076700"/>
          </a:xfrm>
          <a:prstGeom prst="rect">
            <a:avLst/>
          </a:prstGeom>
        </p:spPr>
      </p:pic>
      <p:sp>
        <p:nvSpPr>
          <p:cNvPr id="5" name="Vertical Title 1">
            <a:extLst>
              <a:ext uri="{FF2B5EF4-FFF2-40B4-BE49-F238E27FC236}">
                <a16:creationId xmlns:a16="http://schemas.microsoft.com/office/drawing/2014/main" id="{A0EF789A-2075-B09A-39F4-02D3B35FFDD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Introduction</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333540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35224-A8A8-2E45-84A9-F49EACE9109C}"/>
              </a:ext>
            </a:extLst>
          </p:cNvPr>
          <p:cNvSpPr>
            <a:spLocks noGrp="1"/>
          </p:cNvSpPr>
          <p:nvPr>
            <p:ph type="title"/>
          </p:nvPr>
        </p:nvSpPr>
        <p:spPr/>
        <p:txBody>
          <a:bodyPr/>
          <a:lstStyle/>
          <a:p>
            <a:r>
              <a:rPr lang="en-US"/>
              <a:t>Learning objectives</a:t>
            </a:r>
          </a:p>
        </p:txBody>
      </p:sp>
      <p:sp>
        <p:nvSpPr>
          <p:cNvPr id="3" name="Content Placeholder 2">
            <a:extLst>
              <a:ext uri="{FF2B5EF4-FFF2-40B4-BE49-F238E27FC236}">
                <a16:creationId xmlns:a16="http://schemas.microsoft.com/office/drawing/2014/main" id="{044BF228-D223-1941-AD30-403DC2926113}"/>
              </a:ext>
            </a:extLst>
          </p:cNvPr>
          <p:cNvSpPr>
            <a:spLocks noGrp="1"/>
          </p:cNvSpPr>
          <p:nvPr>
            <p:ph idx="1"/>
          </p:nvPr>
        </p:nvSpPr>
        <p:spPr/>
        <p:txBody>
          <a:bodyPr/>
          <a:lstStyle/>
          <a:p>
            <a:pPr lvl="0"/>
            <a:r>
              <a:rPr lang="en-GB"/>
              <a:t>Carry out paper chromatography to find the pigments present in leaves and calculate their </a:t>
            </a:r>
            <a:r>
              <a:rPr lang="en-GB" i="1"/>
              <a:t>R</a:t>
            </a:r>
            <a:r>
              <a:rPr lang="en-GB" baseline="-25000"/>
              <a:t>f</a:t>
            </a:r>
            <a:r>
              <a:rPr lang="en-GB"/>
              <a:t> values.</a:t>
            </a:r>
          </a:p>
          <a:p>
            <a:pPr lvl="0"/>
            <a:r>
              <a:rPr lang="en-GB"/>
              <a:t>Identify stationary and mobile phases in paper chromatography.</a:t>
            </a:r>
          </a:p>
          <a:p>
            <a:pPr lvl="0"/>
            <a:r>
              <a:rPr lang="en-GB"/>
              <a:t>Describe what the chromatogram can tell us about substances.</a:t>
            </a:r>
          </a:p>
          <a:p>
            <a:pPr lvl="0"/>
            <a:r>
              <a:rPr lang="en-GB"/>
              <a:t>Explain why water is not always used as the solvent in chromatography.</a:t>
            </a:r>
          </a:p>
        </p:txBody>
      </p:sp>
      <p:sp>
        <p:nvSpPr>
          <p:cNvPr id="4" name="Vertical Title 1">
            <a:extLst>
              <a:ext uri="{FF2B5EF4-FFF2-40B4-BE49-F238E27FC236}">
                <a16:creationId xmlns:a16="http://schemas.microsoft.com/office/drawing/2014/main" id="{FEE63CE5-8A72-4242-81BD-5FB3FC7CB19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a:solidFill>
                  <a:schemeClr val="bg1"/>
                </a:solidFill>
              </a:rPr>
              <a:t>Learning objectives</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1484746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A blue circle with a white face wearing safety glasses">
            <a:extLst>
              <a:ext uri="{FF2B5EF4-FFF2-40B4-BE49-F238E27FC236}">
                <a16:creationId xmlns:a16="http://schemas.microsoft.com/office/drawing/2014/main" id="{E361460D-DEDE-FA39-D7F9-E7891E9E0C1C}"/>
              </a:ext>
              <a:ext uri="{C183D7F6-B498-43B3-948B-1728B52AA6E4}">
                <adec:decorative xmlns:adec="http://schemas.microsoft.com/office/drawing/2017/decorative" val="0"/>
              </a:ext>
            </a:extLst>
          </p:cNvPr>
          <p:cNvPicPr/>
          <p:nvPr/>
        </p:nvPicPr>
        <p:blipFill>
          <a:blip r:embed="rId3">
            <a:extLst>
              <a:ext uri="{28A0092B-C50C-407E-A947-70E740481C1C}">
                <a14:useLocalDpi xmlns:a14="http://schemas.microsoft.com/office/drawing/2010/main"/>
              </a:ext>
            </a:extLst>
          </a:blip>
          <a:srcRect/>
          <a:stretch>
            <a:fillRect/>
          </a:stretch>
        </p:blipFill>
        <p:spPr bwMode="auto">
          <a:xfrm>
            <a:off x="2899421" y="5971731"/>
            <a:ext cx="835175" cy="777738"/>
          </a:xfrm>
          <a:prstGeom prst="rect">
            <a:avLst/>
          </a:prstGeom>
          <a:noFill/>
          <a:ln>
            <a:noFill/>
          </a:ln>
        </p:spPr>
      </p:pic>
      <p:sp>
        <p:nvSpPr>
          <p:cNvPr id="24" name="Arc 23">
            <a:extLst>
              <a:ext uri="{FF2B5EF4-FFF2-40B4-BE49-F238E27FC236}">
                <a16:creationId xmlns:a16="http://schemas.microsoft.com/office/drawing/2014/main" id="{7FA7DC7D-1F94-4EF3-DEE1-6C214D5CC6F8}"/>
              </a:ext>
              <a:ext uri="{C183D7F6-B498-43B3-948B-1728B52AA6E4}">
                <adec:decorative xmlns:adec="http://schemas.microsoft.com/office/drawing/2017/decorative" val="1"/>
              </a:ext>
            </a:extLst>
          </p:cNvPr>
          <p:cNvSpPr/>
          <p:nvPr/>
        </p:nvSpPr>
        <p:spPr>
          <a:xfrm>
            <a:off x="999090" y="338976"/>
            <a:ext cx="10294222" cy="6083531"/>
          </a:xfrm>
          <a:prstGeom prst="arc">
            <a:avLst>
              <a:gd name="adj1" fmla="val 19386588"/>
              <a:gd name="adj2" fmla="val 14720242"/>
            </a:avLst>
          </a:prstGeom>
          <a:ln w="228600">
            <a:solidFill>
              <a:schemeClr val="bg1">
                <a:lumMod val="75000"/>
              </a:schemeClr>
            </a:solidFill>
            <a:prstDash val="solid"/>
            <a:tailEnd type="stealth"/>
            <a:extLst>
              <a:ext uri="{C807C97D-BFC1-408E-A445-0C87EB9F89A2}">
                <ask:lineSketchStyleProps xmlns:ask="http://schemas.microsoft.com/office/drawing/2018/sketchyshapes" sd="1219033472">
                  <a:custGeom>
                    <a:avLst/>
                    <a:gdLst>
                      <a:gd name="connsiteX0" fmla="*/ 5537878 w 6712941"/>
                      <a:gd name="connsiteY0" fmla="*/ 583568 h 4863274"/>
                      <a:gd name="connsiteX1" fmla="*/ 5874621 w 6712941"/>
                      <a:gd name="connsiteY1" fmla="*/ 4039360 h 4863274"/>
                      <a:gd name="connsiteX2" fmla="*/ 2700340 w 6712941"/>
                      <a:gd name="connsiteY2" fmla="*/ 4816362 h 4863274"/>
                      <a:gd name="connsiteX3" fmla="*/ 3115 w 6712941"/>
                      <a:gd name="connsiteY3" fmla="*/ 2536377 h 4863274"/>
                      <a:gd name="connsiteX4" fmla="*/ 606719 w 6712941"/>
                      <a:gd name="connsiteY4" fmla="*/ 2517524 h 4863274"/>
                      <a:gd name="connsiteX5" fmla="*/ 1344457 w 6712941"/>
                      <a:gd name="connsiteY5" fmla="*/ 2494481 h 4863274"/>
                      <a:gd name="connsiteX6" fmla="*/ 1948061 w 6712941"/>
                      <a:gd name="connsiteY6" fmla="*/ 2475628 h 4863274"/>
                      <a:gd name="connsiteX7" fmla="*/ 2685800 w 6712941"/>
                      <a:gd name="connsiteY7" fmla="*/ 2452585 h 4863274"/>
                      <a:gd name="connsiteX8" fmla="*/ 3356471 w 6712941"/>
                      <a:gd name="connsiteY8" fmla="*/ 2431637 h 4863274"/>
                      <a:gd name="connsiteX9" fmla="*/ 3792752 w 6712941"/>
                      <a:gd name="connsiteY9" fmla="*/ 2062023 h 4863274"/>
                      <a:gd name="connsiteX10" fmla="*/ 4229034 w 6712941"/>
                      <a:gd name="connsiteY10" fmla="*/ 1692409 h 4863274"/>
                      <a:gd name="connsiteX11" fmla="*/ 4687129 w 6712941"/>
                      <a:gd name="connsiteY11" fmla="*/ 1304315 h 4863274"/>
                      <a:gd name="connsiteX12" fmla="*/ 5057968 w 6712941"/>
                      <a:gd name="connsiteY12" fmla="*/ 990143 h 4863274"/>
                      <a:gd name="connsiteX13" fmla="*/ 5537878 w 6712941"/>
                      <a:gd name="connsiteY13" fmla="*/ 583568 h 4863274"/>
                      <a:gd name="connsiteX0" fmla="*/ 5537878 w 6712941"/>
                      <a:gd name="connsiteY0" fmla="*/ 583568 h 4863274"/>
                      <a:gd name="connsiteX1" fmla="*/ 5874621 w 6712941"/>
                      <a:gd name="connsiteY1" fmla="*/ 4039360 h 4863274"/>
                      <a:gd name="connsiteX2" fmla="*/ 2700340 w 6712941"/>
                      <a:gd name="connsiteY2" fmla="*/ 4816362 h 4863274"/>
                      <a:gd name="connsiteX3" fmla="*/ 3115 w 6712941"/>
                      <a:gd name="connsiteY3" fmla="*/ 2536377 h 4863274"/>
                    </a:gdLst>
                    <a:ahLst/>
                    <a:cxnLst>
                      <a:cxn ang="0">
                        <a:pos x="connsiteX0" y="connsiteY0"/>
                      </a:cxn>
                      <a:cxn ang="0">
                        <a:pos x="connsiteX1" y="connsiteY1"/>
                      </a:cxn>
                      <a:cxn ang="0">
                        <a:pos x="connsiteX2" y="connsiteY2"/>
                      </a:cxn>
                      <a:cxn ang="0">
                        <a:pos x="connsiteX3" y="connsiteY3"/>
                      </a:cxn>
                    </a:cxnLst>
                    <a:rect l="l" t="t" r="r" b="b"/>
                    <a:pathLst>
                      <a:path w="6712941" h="4863274" stroke="0" extrusionOk="0">
                        <a:moveTo>
                          <a:pt x="5537878" y="583568"/>
                        </a:moveTo>
                        <a:cubicBezTo>
                          <a:pt x="6841623" y="1391577"/>
                          <a:pt x="7054728" y="3043127"/>
                          <a:pt x="5874621" y="4039360"/>
                        </a:cubicBezTo>
                        <a:cubicBezTo>
                          <a:pt x="5285774" y="4732407"/>
                          <a:pt x="3825124" y="4987394"/>
                          <a:pt x="2700340" y="4816362"/>
                        </a:cubicBezTo>
                        <a:cubicBezTo>
                          <a:pt x="1055597" y="4722298"/>
                          <a:pt x="52278" y="3752279"/>
                          <a:pt x="3115" y="2536377"/>
                        </a:cubicBezTo>
                        <a:cubicBezTo>
                          <a:pt x="124249" y="2521723"/>
                          <a:pt x="423572" y="2502097"/>
                          <a:pt x="606719" y="2517524"/>
                        </a:cubicBezTo>
                        <a:cubicBezTo>
                          <a:pt x="789866" y="2532951"/>
                          <a:pt x="989337" y="2506625"/>
                          <a:pt x="1344457" y="2494481"/>
                        </a:cubicBezTo>
                        <a:cubicBezTo>
                          <a:pt x="1699577" y="2482337"/>
                          <a:pt x="1660741" y="2478639"/>
                          <a:pt x="1948061" y="2475628"/>
                        </a:cubicBezTo>
                        <a:cubicBezTo>
                          <a:pt x="2235381" y="2472616"/>
                          <a:pt x="2379326" y="2429479"/>
                          <a:pt x="2685800" y="2452585"/>
                        </a:cubicBezTo>
                        <a:cubicBezTo>
                          <a:pt x="2992274" y="2475691"/>
                          <a:pt x="3067472" y="2410681"/>
                          <a:pt x="3356471" y="2431637"/>
                        </a:cubicBezTo>
                        <a:cubicBezTo>
                          <a:pt x="3512560" y="2269174"/>
                          <a:pt x="3591513" y="2211097"/>
                          <a:pt x="3792752" y="2062023"/>
                        </a:cubicBezTo>
                        <a:cubicBezTo>
                          <a:pt x="3993992" y="1912949"/>
                          <a:pt x="4047483" y="1874118"/>
                          <a:pt x="4229034" y="1692409"/>
                        </a:cubicBezTo>
                        <a:cubicBezTo>
                          <a:pt x="4410585" y="1510700"/>
                          <a:pt x="4486441" y="1469375"/>
                          <a:pt x="4687129" y="1304315"/>
                        </a:cubicBezTo>
                        <a:cubicBezTo>
                          <a:pt x="4887817" y="1139255"/>
                          <a:pt x="4994140" y="1071077"/>
                          <a:pt x="5057968" y="990143"/>
                        </a:cubicBezTo>
                        <a:cubicBezTo>
                          <a:pt x="5121796" y="909209"/>
                          <a:pt x="5316796" y="743212"/>
                          <a:pt x="5537878" y="583568"/>
                        </a:cubicBezTo>
                        <a:close/>
                      </a:path>
                      <a:path w="6712941" h="4863274" fill="none" extrusionOk="0">
                        <a:moveTo>
                          <a:pt x="5537878" y="583568"/>
                        </a:moveTo>
                        <a:cubicBezTo>
                          <a:pt x="7021254" y="1185012"/>
                          <a:pt x="7063836" y="3029290"/>
                          <a:pt x="5874621" y="4039360"/>
                        </a:cubicBezTo>
                        <a:cubicBezTo>
                          <a:pt x="5043404" y="4662213"/>
                          <a:pt x="3622671" y="4968003"/>
                          <a:pt x="2700340" y="4816362"/>
                        </a:cubicBezTo>
                        <a:cubicBezTo>
                          <a:pt x="1112331" y="4452125"/>
                          <a:pt x="72632" y="3616594"/>
                          <a:pt x="3115" y="2536377"/>
                        </a:cubicBezTo>
                      </a:path>
                    </a:pathLst>
                  </a:custGeom>
                  <ask:type>
                    <ask:lineSketchNone/>
                  </ask:type>
                </ask:lineSketchStyleProps>
              </a:ext>
            </a:extLst>
          </a:ln>
          <a:scene3d>
            <a:camera prst="orthographicFront">
              <a:rot lat="4" lon="10799970" rev="0"/>
            </a:camera>
            <a:lightRig rig="threePt" dir="t"/>
          </a:scene3d>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a:p>
        </p:txBody>
      </p:sp>
      <p:sp>
        <p:nvSpPr>
          <p:cNvPr id="70" name="Bent Arrow 104">
            <a:extLst>
              <a:ext uri="{FF2B5EF4-FFF2-40B4-BE49-F238E27FC236}">
                <a16:creationId xmlns:a16="http://schemas.microsoft.com/office/drawing/2014/main" id="{82ABDA4E-038C-ABD5-BF7E-10CACD721A88}"/>
              </a:ext>
              <a:ext uri="{C183D7F6-B498-43B3-948B-1728B52AA6E4}">
                <adec:decorative xmlns:adec="http://schemas.microsoft.com/office/drawing/2017/decorative" val="1"/>
              </a:ext>
            </a:extLst>
          </p:cNvPr>
          <p:cNvSpPr/>
          <p:nvPr/>
        </p:nvSpPr>
        <p:spPr>
          <a:xfrm rot="5400000">
            <a:off x="8861213" y="2979678"/>
            <a:ext cx="3121877" cy="871183"/>
          </a:xfrm>
          <a:prstGeom prst="bentArrow">
            <a:avLst>
              <a:gd name="adj1" fmla="val 12778"/>
              <a:gd name="adj2" fmla="val 16111"/>
              <a:gd name="adj3" fmla="val 29444"/>
              <a:gd name="adj4" fmla="val 3578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4" name="Freeform 90">
            <a:extLst>
              <a:ext uri="{FF2B5EF4-FFF2-40B4-BE49-F238E27FC236}">
                <a16:creationId xmlns:a16="http://schemas.microsoft.com/office/drawing/2014/main" id="{BB7BBF46-A11B-BEB3-2481-D2DAFA31DB2D}"/>
              </a:ext>
              <a:ext uri="{C183D7F6-B498-43B3-948B-1728B52AA6E4}">
                <adec:decorative xmlns:adec="http://schemas.microsoft.com/office/drawing/2017/decorative" val="1"/>
              </a:ext>
            </a:extLst>
          </p:cNvPr>
          <p:cNvSpPr/>
          <p:nvPr/>
        </p:nvSpPr>
        <p:spPr>
          <a:xfrm>
            <a:off x="4960174" y="38100"/>
            <a:ext cx="2512970" cy="6804660"/>
          </a:xfrm>
          <a:custGeom>
            <a:avLst/>
            <a:gdLst>
              <a:gd name="connsiteX0" fmla="*/ 0 w 1341120"/>
              <a:gd name="connsiteY0" fmla="*/ 0 h 6842760"/>
              <a:gd name="connsiteX1" fmla="*/ 243840 w 1341120"/>
              <a:gd name="connsiteY1" fmla="*/ 2453640 h 6842760"/>
              <a:gd name="connsiteX2" fmla="*/ 899160 w 1341120"/>
              <a:gd name="connsiteY2" fmla="*/ 4373880 h 6842760"/>
              <a:gd name="connsiteX3" fmla="*/ 1341120 w 1341120"/>
              <a:gd name="connsiteY3" fmla="*/ 6842760 h 6842760"/>
              <a:gd name="connsiteX0" fmla="*/ 601215 w 1942335"/>
              <a:gd name="connsiteY0" fmla="*/ 0 h 6842760"/>
              <a:gd name="connsiteX1" fmla="*/ 19183 w 1942335"/>
              <a:gd name="connsiteY1" fmla="*/ 1932940 h 6842760"/>
              <a:gd name="connsiteX2" fmla="*/ 1500375 w 1942335"/>
              <a:gd name="connsiteY2" fmla="*/ 4373880 h 6842760"/>
              <a:gd name="connsiteX3" fmla="*/ 1942335 w 1942335"/>
              <a:gd name="connsiteY3" fmla="*/ 6842760 h 6842760"/>
              <a:gd name="connsiteX0" fmla="*/ 0 w 7948106"/>
              <a:gd name="connsiteY0" fmla="*/ 0 h 6804660"/>
              <a:gd name="connsiteX1" fmla="*/ 6024954 w 7948106"/>
              <a:gd name="connsiteY1" fmla="*/ 1894840 h 6804660"/>
              <a:gd name="connsiteX2" fmla="*/ 7506146 w 7948106"/>
              <a:gd name="connsiteY2" fmla="*/ 4335780 h 6804660"/>
              <a:gd name="connsiteX3" fmla="*/ 7948106 w 7948106"/>
              <a:gd name="connsiteY3" fmla="*/ 6804660 h 6804660"/>
              <a:gd name="connsiteX0" fmla="*/ 0 w 7948106"/>
              <a:gd name="connsiteY0" fmla="*/ 0 h 6804660"/>
              <a:gd name="connsiteX1" fmla="*/ 5376054 w 7948106"/>
              <a:gd name="connsiteY1" fmla="*/ 1869440 h 6804660"/>
              <a:gd name="connsiteX2" fmla="*/ 7506146 w 7948106"/>
              <a:gd name="connsiteY2" fmla="*/ 4335780 h 6804660"/>
              <a:gd name="connsiteX3" fmla="*/ 7948106 w 7948106"/>
              <a:gd name="connsiteY3" fmla="*/ 6804660 h 6804660"/>
            </a:gdLst>
            <a:ahLst/>
            <a:cxnLst>
              <a:cxn ang="0">
                <a:pos x="connsiteX0" y="connsiteY0"/>
              </a:cxn>
              <a:cxn ang="0">
                <a:pos x="connsiteX1" y="connsiteY1"/>
              </a:cxn>
              <a:cxn ang="0">
                <a:pos x="connsiteX2" y="connsiteY2"/>
              </a:cxn>
              <a:cxn ang="0">
                <a:pos x="connsiteX3" y="connsiteY3"/>
              </a:cxn>
            </a:cxnLst>
            <a:rect l="l" t="t" r="r" b="b"/>
            <a:pathLst>
              <a:path w="7948106" h="6804660">
                <a:moveTo>
                  <a:pt x="0" y="0"/>
                </a:moveTo>
                <a:cubicBezTo>
                  <a:pt x="46990" y="862330"/>
                  <a:pt x="4125030" y="1146810"/>
                  <a:pt x="5376054" y="1869440"/>
                </a:cubicBezTo>
                <a:cubicBezTo>
                  <a:pt x="6627078" y="2592070"/>
                  <a:pt x="7323266" y="3604260"/>
                  <a:pt x="7506146" y="4335780"/>
                </a:cubicBezTo>
                <a:cubicBezTo>
                  <a:pt x="7689026" y="5067300"/>
                  <a:pt x="7818566" y="5935980"/>
                  <a:pt x="7948106" y="6804660"/>
                </a:cubicBezTo>
              </a:path>
            </a:pathLst>
          </a:custGeom>
          <a:noFill/>
          <a:ln w="7620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lowchart: Manual Operation 26">
            <a:extLst>
              <a:ext uri="{FF2B5EF4-FFF2-40B4-BE49-F238E27FC236}">
                <a16:creationId xmlns:a16="http://schemas.microsoft.com/office/drawing/2014/main" id="{7AA14FEF-17F5-F4C8-C014-467F4A13A78E}"/>
              </a:ext>
              <a:ext uri="{C183D7F6-B498-43B3-948B-1728B52AA6E4}">
                <adec:decorative xmlns:adec="http://schemas.microsoft.com/office/drawing/2017/decorative" val="1"/>
              </a:ext>
            </a:extLst>
          </p:cNvPr>
          <p:cNvSpPr/>
          <p:nvPr/>
        </p:nvSpPr>
        <p:spPr>
          <a:xfrm>
            <a:off x="2222437" y="3868726"/>
            <a:ext cx="1892300" cy="609600"/>
          </a:xfrm>
          <a:prstGeom prst="flowChartManualOperation">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2400">
              <a:latin typeface="Century Gothic" panose="020B0502020202020204" pitchFamily="34" charset="0"/>
            </a:endParaRPr>
          </a:p>
        </p:txBody>
      </p:sp>
      <p:sp>
        <p:nvSpPr>
          <p:cNvPr id="47" name="Bent Arrow 104">
            <a:extLst>
              <a:ext uri="{FF2B5EF4-FFF2-40B4-BE49-F238E27FC236}">
                <a16:creationId xmlns:a16="http://schemas.microsoft.com/office/drawing/2014/main" id="{9D65DA04-3F28-27F0-07DC-EC4BBF6FEE24}"/>
              </a:ext>
              <a:ext uri="{C183D7F6-B498-43B3-948B-1728B52AA6E4}">
                <adec:decorative xmlns:adec="http://schemas.microsoft.com/office/drawing/2017/decorative" val="1"/>
              </a:ext>
            </a:extLst>
          </p:cNvPr>
          <p:cNvSpPr/>
          <p:nvPr/>
        </p:nvSpPr>
        <p:spPr>
          <a:xfrm rot="5400000">
            <a:off x="2266462" y="2334356"/>
            <a:ext cx="1944992" cy="871183"/>
          </a:xfrm>
          <a:prstGeom prst="bentArrow">
            <a:avLst>
              <a:gd name="adj1" fmla="val 12778"/>
              <a:gd name="adj2" fmla="val 16111"/>
              <a:gd name="adj3" fmla="val 29444"/>
              <a:gd name="adj4" fmla="val 3578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00" name="TextBox 99"/>
          <p:cNvSpPr txBox="1"/>
          <p:nvPr/>
        </p:nvSpPr>
        <p:spPr>
          <a:xfrm>
            <a:off x="64003" y="5854123"/>
            <a:ext cx="2739364" cy="921932"/>
          </a:xfrm>
          <a:prstGeom prst="rect">
            <a:avLst/>
          </a:prstGeom>
          <a:noFill/>
          <a:ln>
            <a:solidFill>
              <a:schemeClr val="tx1"/>
            </a:solidFill>
          </a:ln>
        </p:spPr>
        <p:txBody>
          <a:bodyPr wrap="square" rtlCol="0">
            <a:noAutofit/>
          </a:bodyPr>
          <a:lstStyle/>
          <a:p>
            <a:r>
              <a:rPr lang="en-GB" sz="1400" b="1" dirty="0">
                <a:solidFill>
                  <a:srgbClr val="C00000"/>
                </a:solidFill>
                <a:latin typeface="Century Gothic" panose="020B0502020202020204" pitchFamily="34" charset="0"/>
                <a:sym typeface="Wingdings 2" panose="05020102010507070707" pitchFamily="18" charset="2"/>
              </a:rPr>
              <a:t>Nuffield practical collection</a:t>
            </a:r>
          </a:p>
          <a:p>
            <a:r>
              <a:rPr lang="en-GB" sz="1400" dirty="0">
                <a:latin typeface="Century Gothic" panose="020B0502020202020204" pitchFamily="34" charset="0"/>
                <a:sym typeface="Wingdings 2" panose="05020102010507070707" pitchFamily="18" charset="2"/>
              </a:rPr>
              <a:t>Leaf chromatography</a:t>
            </a:r>
          </a:p>
          <a:p>
            <a:r>
              <a:rPr lang="en-GB" sz="1400" b="0" i="0" u="sng" strike="noStrike" dirty="0">
                <a:solidFill>
                  <a:srgbClr val="0563C1"/>
                </a:solidFill>
                <a:effectLst/>
                <a:latin typeface="Century Gothic" panose="020B0502020202020204" pitchFamily="34" charset="0"/>
              </a:rPr>
              <a:t>rsc.li/49nMlMP</a:t>
            </a:r>
            <a:endParaRPr lang="en-GB" sz="1200" dirty="0">
              <a:sym typeface="Wingdings 2" panose="05020102010507070707" pitchFamily="18" charset="2"/>
            </a:endParaRPr>
          </a:p>
        </p:txBody>
      </p:sp>
      <p:pic>
        <p:nvPicPr>
          <p:cNvPr id="16" name="Picture 15">
            <a:hlinkClick r:id="rId4"/>
            <a:extLst>
              <a:ext uri="{FF2B5EF4-FFF2-40B4-BE49-F238E27FC236}">
                <a16:creationId xmlns:a16="http://schemas.microsoft.com/office/drawing/2014/main" id="{7F3FEE55-4A4C-859F-7023-829912061684}"/>
              </a:ext>
              <a:ext uri="{C183D7F6-B498-43B3-948B-1728B52AA6E4}">
                <adec:decorative xmlns:adec="http://schemas.microsoft.com/office/drawing/2017/decorative" val="1"/>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0958837" y="6422507"/>
            <a:ext cx="1233163" cy="435493"/>
          </a:xfrm>
          <a:prstGeom prst="rect">
            <a:avLst/>
          </a:prstGeom>
          <a:noFill/>
          <a:extLst>
            <a:ext uri="{909E8E84-426E-40DD-AFC4-6F175D3DCCD1}">
              <a14:hiddenFill xmlns:a14="http://schemas.microsoft.com/office/drawing/2010/main">
                <a:solidFill>
                  <a:srgbClr val="FFFFFF"/>
                </a:solidFill>
              </a14:hiddenFill>
            </a:ext>
          </a:extLst>
        </p:spPr>
      </p:pic>
      <p:sp>
        <p:nvSpPr>
          <p:cNvPr id="17" name="Title 16">
            <a:extLst>
              <a:ext uri="{FF2B5EF4-FFF2-40B4-BE49-F238E27FC236}">
                <a16:creationId xmlns:a16="http://schemas.microsoft.com/office/drawing/2014/main" id="{832256A5-0B13-D201-425D-B3DB942F57B7}"/>
              </a:ext>
            </a:extLst>
          </p:cNvPr>
          <p:cNvSpPr>
            <a:spLocks noGrp="1"/>
          </p:cNvSpPr>
          <p:nvPr>
            <p:ph type="title"/>
          </p:nvPr>
        </p:nvSpPr>
        <p:spPr>
          <a:xfrm>
            <a:off x="838200" y="-1325563"/>
            <a:ext cx="10515600" cy="1325563"/>
          </a:xfrm>
        </p:spPr>
        <p:txBody>
          <a:bodyPr vert="horz" lIns="91440" tIns="45720" rIns="91440" bIns="45720" rtlCol="0" anchor="b">
            <a:normAutofit/>
          </a:bodyPr>
          <a:lstStyle/>
          <a:p>
            <a:r>
              <a:rPr lang="en-GB"/>
              <a:t>Integrated instructions: leaf chromatography</a:t>
            </a:r>
          </a:p>
        </p:txBody>
      </p:sp>
      <p:sp>
        <p:nvSpPr>
          <p:cNvPr id="28" name="Rectangle 27">
            <a:extLst>
              <a:ext uri="{FF2B5EF4-FFF2-40B4-BE49-F238E27FC236}">
                <a16:creationId xmlns:a16="http://schemas.microsoft.com/office/drawing/2014/main" id="{86277A19-154F-A7CC-A502-4C7302BE2E7A}"/>
              </a:ext>
              <a:ext uri="{C183D7F6-B498-43B3-948B-1728B52AA6E4}">
                <adec:decorative xmlns:adec="http://schemas.microsoft.com/office/drawing/2017/decorative" val="1"/>
              </a:ext>
            </a:extLst>
          </p:cNvPr>
          <p:cNvSpPr/>
          <p:nvPr/>
        </p:nvSpPr>
        <p:spPr>
          <a:xfrm>
            <a:off x="4096766" y="4023287"/>
            <a:ext cx="19939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latin typeface="Century Gothic" panose="020B0502020202020204" pitchFamily="34" charset="0"/>
            </a:endParaRPr>
          </a:p>
        </p:txBody>
      </p:sp>
      <p:sp>
        <p:nvSpPr>
          <p:cNvPr id="30" name="TextBox 29">
            <a:extLst>
              <a:ext uri="{FF2B5EF4-FFF2-40B4-BE49-F238E27FC236}">
                <a16:creationId xmlns:a16="http://schemas.microsoft.com/office/drawing/2014/main" id="{7EA4CA15-A09F-684C-D8DD-B3DBC2C167FA}"/>
              </a:ext>
            </a:extLst>
          </p:cNvPr>
          <p:cNvSpPr txBox="1"/>
          <p:nvPr/>
        </p:nvSpPr>
        <p:spPr>
          <a:xfrm>
            <a:off x="232818" y="338977"/>
            <a:ext cx="3135917" cy="609600"/>
          </a:xfrm>
          <a:prstGeom prst="rect">
            <a:avLst/>
          </a:prstGeom>
          <a:ln/>
        </p:spPr>
        <p:style>
          <a:lnRef idx="2">
            <a:schemeClr val="dk1"/>
          </a:lnRef>
          <a:fillRef idx="1">
            <a:schemeClr val="lt1"/>
          </a:fillRef>
          <a:effectRef idx="0">
            <a:schemeClr val="dk1"/>
          </a:effectRef>
          <a:fontRef idx="minor">
            <a:schemeClr val="dk1"/>
          </a:fontRef>
        </p:style>
        <p:txBody>
          <a:bodyPr wrap="square" rtlCol="0">
            <a:noAutofit/>
          </a:bodyPr>
          <a:lstStyle/>
          <a:p>
            <a:r>
              <a:rPr lang="en-GB" sz="2400">
                <a:latin typeface="Century Gothic" panose="020B0502020202020204" pitchFamily="34" charset="0"/>
                <a:sym typeface="Wingdings 2" panose="05020102010507070707" pitchFamily="18" charset="2"/>
              </a:rPr>
              <a:t>Cut-up leaves </a:t>
            </a:r>
            <a:r>
              <a:rPr lang="en-GB" sz="2400">
                <a:latin typeface="Century Gothic" panose="020B0502020202020204" pitchFamily="34" charset="0"/>
                <a:sym typeface="Wingdings" panose="05000000000000000000" pitchFamily="2" charset="2"/>
              </a:rPr>
              <a:t></a:t>
            </a:r>
            <a:endParaRPr lang="en-GB" sz="2400">
              <a:latin typeface="Century Gothic" panose="020B0502020202020204" pitchFamily="34" charset="0"/>
              <a:sym typeface="Wingdings 2" panose="05020102010507070707" pitchFamily="18" charset="2"/>
            </a:endParaRPr>
          </a:p>
          <a:p>
            <a:pPr algn="r"/>
            <a:endParaRPr lang="en-GB" sz="2400">
              <a:latin typeface="Century Gothic" panose="020B0502020202020204" pitchFamily="34" charset="0"/>
            </a:endParaRPr>
          </a:p>
        </p:txBody>
      </p:sp>
      <p:grpSp>
        <p:nvGrpSpPr>
          <p:cNvPr id="49" name="Group 48">
            <a:extLst>
              <a:ext uri="{FF2B5EF4-FFF2-40B4-BE49-F238E27FC236}">
                <a16:creationId xmlns:a16="http://schemas.microsoft.com/office/drawing/2014/main" id="{C7C6EED3-538A-E370-EC58-7591D62C7EFD}"/>
              </a:ext>
              <a:ext uri="{C183D7F6-B498-43B3-948B-1728B52AA6E4}">
                <adec:decorative xmlns:adec="http://schemas.microsoft.com/office/drawing/2017/decorative" val="1"/>
              </a:ext>
            </a:extLst>
          </p:cNvPr>
          <p:cNvGrpSpPr/>
          <p:nvPr/>
        </p:nvGrpSpPr>
        <p:grpSpPr>
          <a:xfrm>
            <a:off x="2481339" y="4114297"/>
            <a:ext cx="1262782" cy="296560"/>
            <a:chOff x="4395544" y="4638751"/>
            <a:chExt cx="1262782" cy="296560"/>
          </a:xfrm>
        </p:grpSpPr>
        <p:sp>
          <p:nvSpPr>
            <p:cNvPr id="31" name="Rectangle: Diagonal Corners Snipped 30">
              <a:extLst>
                <a:ext uri="{FF2B5EF4-FFF2-40B4-BE49-F238E27FC236}">
                  <a16:creationId xmlns:a16="http://schemas.microsoft.com/office/drawing/2014/main" id="{01F1C558-EA4F-42D9-A519-0D3A98387102}"/>
                </a:ext>
              </a:extLst>
            </p:cNvPr>
            <p:cNvSpPr/>
            <p:nvPr/>
          </p:nvSpPr>
          <p:spPr>
            <a:xfrm rot="2440110">
              <a:off x="4395544" y="4712689"/>
              <a:ext cx="296560" cy="117109"/>
            </a:xfrm>
            <a:prstGeom prst="snip2Diag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sz="2400">
                <a:latin typeface="Century Gothic" panose="020B0502020202020204" pitchFamily="34" charset="0"/>
              </a:endParaRPr>
            </a:p>
          </p:txBody>
        </p:sp>
        <p:sp>
          <p:nvSpPr>
            <p:cNvPr id="32" name="Rectangle: Diagonal Corners Snipped 31">
              <a:extLst>
                <a:ext uri="{FF2B5EF4-FFF2-40B4-BE49-F238E27FC236}">
                  <a16:creationId xmlns:a16="http://schemas.microsoft.com/office/drawing/2014/main" id="{C43D3BC9-76CB-E9A9-9102-403AAF35411F}"/>
                </a:ext>
              </a:extLst>
            </p:cNvPr>
            <p:cNvSpPr/>
            <p:nvPr/>
          </p:nvSpPr>
          <p:spPr>
            <a:xfrm>
              <a:off x="5269286" y="4739434"/>
              <a:ext cx="296560" cy="161398"/>
            </a:xfrm>
            <a:prstGeom prst="snip2Diag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sz="2400">
                <a:latin typeface="Century Gothic" panose="020B0502020202020204" pitchFamily="34" charset="0"/>
              </a:endParaRPr>
            </a:p>
          </p:txBody>
        </p:sp>
        <p:sp>
          <p:nvSpPr>
            <p:cNvPr id="33" name="Rectangle: Diagonal Corners Snipped 32">
              <a:extLst>
                <a:ext uri="{FF2B5EF4-FFF2-40B4-BE49-F238E27FC236}">
                  <a16:creationId xmlns:a16="http://schemas.microsoft.com/office/drawing/2014/main" id="{ADF7F5D1-04C6-49CD-24BA-C20E0073BACB}"/>
                </a:ext>
              </a:extLst>
            </p:cNvPr>
            <p:cNvSpPr/>
            <p:nvPr/>
          </p:nvSpPr>
          <p:spPr>
            <a:xfrm>
              <a:off x="4746356" y="4750890"/>
              <a:ext cx="296560" cy="149942"/>
            </a:xfrm>
            <a:prstGeom prst="snip2DiagRect">
              <a:avLst>
                <a:gd name="adj1" fmla="val 0"/>
                <a:gd name="adj2" fmla="val 50000"/>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sz="2400">
                <a:latin typeface="Century Gothic" panose="020B0502020202020204" pitchFamily="34" charset="0"/>
              </a:endParaRPr>
            </a:p>
          </p:txBody>
        </p:sp>
        <p:sp>
          <p:nvSpPr>
            <p:cNvPr id="34" name="Rectangle: Diagonal Corners Snipped 33">
              <a:extLst>
                <a:ext uri="{FF2B5EF4-FFF2-40B4-BE49-F238E27FC236}">
                  <a16:creationId xmlns:a16="http://schemas.microsoft.com/office/drawing/2014/main" id="{BCC94DD9-4E82-B194-94F9-3FEE8A5F6893}"/>
                </a:ext>
              </a:extLst>
            </p:cNvPr>
            <p:cNvSpPr/>
            <p:nvPr/>
          </p:nvSpPr>
          <p:spPr>
            <a:xfrm rot="7220041">
              <a:off x="5435075" y="4712060"/>
              <a:ext cx="296560" cy="149942"/>
            </a:xfrm>
            <a:prstGeom prst="snip2DiagRect">
              <a:avLst>
                <a:gd name="adj1" fmla="val 0"/>
                <a:gd name="adj2" fmla="val 50000"/>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sz="2400">
                <a:latin typeface="Century Gothic" panose="020B0502020202020204" pitchFamily="34" charset="0"/>
              </a:endParaRPr>
            </a:p>
          </p:txBody>
        </p:sp>
        <p:sp>
          <p:nvSpPr>
            <p:cNvPr id="35" name="Rectangle: Diagonal Corners Snipped 34">
              <a:extLst>
                <a:ext uri="{FF2B5EF4-FFF2-40B4-BE49-F238E27FC236}">
                  <a16:creationId xmlns:a16="http://schemas.microsoft.com/office/drawing/2014/main" id="{91756809-9B37-7590-26D0-9B715451AA39}"/>
                </a:ext>
              </a:extLst>
            </p:cNvPr>
            <p:cNvSpPr/>
            <p:nvPr/>
          </p:nvSpPr>
          <p:spPr>
            <a:xfrm rot="597548">
              <a:off x="4981411" y="4766176"/>
              <a:ext cx="296560" cy="117109"/>
            </a:xfrm>
            <a:prstGeom prst="snip2Diag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sz="2400">
                <a:latin typeface="Century Gothic" panose="020B0502020202020204" pitchFamily="34" charset="0"/>
              </a:endParaRPr>
            </a:p>
          </p:txBody>
        </p:sp>
        <p:sp>
          <p:nvSpPr>
            <p:cNvPr id="36" name="Rectangle: Diagonal Corners Snipped 35">
              <a:extLst>
                <a:ext uri="{FF2B5EF4-FFF2-40B4-BE49-F238E27FC236}">
                  <a16:creationId xmlns:a16="http://schemas.microsoft.com/office/drawing/2014/main" id="{2BE17661-F192-A3C8-4649-3C3A57CD05D0}"/>
                </a:ext>
              </a:extLst>
            </p:cNvPr>
            <p:cNvSpPr/>
            <p:nvPr/>
          </p:nvSpPr>
          <p:spPr>
            <a:xfrm rot="275312">
              <a:off x="4535081" y="4779264"/>
              <a:ext cx="296560" cy="117109"/>
            </a:xfrm>
            <a:prstGeom prst="snip2Diag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sz="2400">
                <a:latin typeface="Century Gothic" panose="020B0502020202020204" pitchFamily="34" charset="0"/>
              </a:endParaRPr>
            </a:p>
          </p:txBody>
        </p:sp>
      </p:grpSp>
      <p:sp>
        <p:nvSpPr>
          <p:cNvPr id="37" name="TextBox 36">
            <a:extLst>
              <a:ext uri="{FF2B5EF4-FFF2-40B4-BE49-F238E27FC236}">
                <a16:creationId xmlns:a16="http://schemas.microsoft.com/office/drawing/2014/main" id="{DBECE6DE-FDB3-0B2A-F56D-074AD5B3B8A6}"/>
              </a:ext>
            </a:extLst>
          </p:cNvPr>
          <p:cNvSpPr txBox="1"/>
          <p:nvPr/>
        </p:nvSpPr>
        <p:spPr>
          <a:xfrm>
            <a:off x="48724" y="1085371"/>
            <a:ext cx="4298661" cy="1557631"/>
          </a:xfrm>
          <a:prstGeom prst="rect">
            <a:avLst/>
          </a:prstGeom>
          <a:ln/>
        </p:spPr>
        <p:style>
          <a:lnRef idx="2">
            <a:schemeClr val="dk1"/>
          </a:lnRef>
          <a:fillRef idx="1">
            <a:schemeClr val="lt1"/>
          </a:fillRef>
          <a:effectRef idx="0">
            <a:schemeClr val="dk1"/>
          </a:effectRef>
          <a:fontRef idx="minor">
            <a:schemeClr val="dk1"/>
          </a:fontRef>
        </p:style>
        <p:txBody>
          <a:bodyPr wrap="square" rtlCol="0">
            <a:noAutofit/>
          </a:bodyPr>
          <a:lstStyle/>
          <a:p>
            <a:r>
              <a:rPr lang="en-GB" sz="2400">
                <a:latin typeface="Century Gothic" panose="020B0502020202020204" pitchFamily="34" charset="0"/>
                <a:sym typeface="Wingdings 2" panose="05020102010507070707" pitchFamily="18" charset="2"/>
              </a:rPr>
              <a:t>Add:</a:t>
            </a:r>
          </a:p>
          <a:p>
            <a:pPr marL="342900" indent="-342900">
              <a:buFont typeface="Arial" panose="020B0604020202020204" pitchFamily="34" charset="0"/>
              <a:buChar char="•"/>
            </a:pPr>
            <a:r>
              <a:rPr lang="en-GB" sz="2400">
                <a:latin typeface="Century Gothic" panose="020B0502020202020204" pitchFamily="34" charset="0"/>
                <a:sym typeface="Wingdings 2" panose="05020102010507070707" pitchFamily="18" charset="2"/>
              </a:rPr>
              <a:t>leaves </a:t>
            </a:r>
            <a:r>
              <a:rPr lang="en-GB" sz="2400">
                <a:latin typeface="Century Gothic" panose="020B0502020202020204" pitchFamily="34" charset="0"/>
                <a:sym typeface="Wingdings" panose="05000000000000000000" pitchFamily="2" charset="2"/>
              </a:rPr>
              <a:t></a:t>
            </a:r>
            <a:endParaRPr lang="en-GB" sz="2400">
              <a:latin typeface="Century Gothic" panose="020B0502020202020204" pitchFamily="34" charset="0"/>
              <a:sym typeface="Wingdings 2" panose="05020102010507070707" pitchFamily="18" charset="2"/>
            </a:endParaRPr>
          </a:p>
          <a:p>
            <a:pPr marL="342900" indent="-342900">
              <a:buFont typeface="Arial" panose="020B0604020202020204" pitchFamily="34" charset="0"/>
              <a:buChar char="•"/>
            </a:pPr>
            <a:r>
              <a:rPr lang="en-GB" sz="2400">
                <a:latin typeface="Century Gothic" panose="020B0502020202020204" pitchFamily="34" charset="0"/>
                <a:sym typeface="Wingdings 2" panose="05020102010507070707" pitchFamily="18" charset="2"/>
              </a:rPr>
              <a:t>sand </a:t>
            </a:r>
            <a:r>
              <a:rPr lang="en-GB" sz="2400">
                <a:latin typeface="Century Gothic" panose="020B0502020202020204" pitchFamily="34" charset="0"/>
                <a:sym typeface="Wingdings" panose="05000000000000000000" pitchFamily="2" charset="2"/>
              </a:rPr>
              <a:t></a:t>
            </a:r>
            <a:endParaRPr lang="en-GB" sz="2400">
              <a:latin typeface="Century Gothic" panose="020B0502020202020204" pitchFamily="34" charset="0"/>
              <a:sym typeface="Wingdings 2" panose="05020102010507070707" pitchFamily="18" charset="2"/>
            </a:endParaRPr>
          </a:p>
          <a:p>
            <a:pPr marL="342900" indent="-342900">
              <a:buFont typeface="Arial" panose="020B0604020202020204" pitchFamily="34" charset="0"/>
              <a:buChar char="•"/>
            </a:pPr>
            <a:r>
              <a:rPr lang="en-GB" sz="2400">
                <a:latin typeface="Century Gothic" panose="020B0502020202020204" pitchFamily="34" charset="0"/>
                <a:sym typeface="Wingdings 2" panose="05020102010507070707" pitchFamily="18" charset="2"/>
              </a:rPr>
              <a:t>six drops of propanone</a:t>
            </a:r>
            <a:r>
              <a:rPr lang="en-GB" sz="2400">
                <a:latin typeface="Century Gothic" panose="020B0502020202020204" pitchFamily="34" charset="0"/>
                <a:sym typeface="Wingdings" panose="05000000000000000000" pitchFamily="2" charset="2"/>
              </a:rPr>
              <a:t> </a:t>
            </a:r>
            <a:endParaRPr lang="en-GB" sz="2400">
              <a:latin typeface="Century Gothic" panose="020B0502020202020204" pitchFamily="34" charset="0"/>
              <a:sym typeface="Wingdings 2" panose="05020102010507070707" pitchFamily="18" charset="2"/>
            </a:endParaRPr>
          </a:p>
          <a:p>
            <a:endParaRPr lang="en-GB" sz="2400">
              <a:latin typeface="Century Gothic" panose="020B0502020202020204" pitchFamily="34" charset="0"/>
              <a:sym typeface="Wingdings 2" panose="05020102010507070707" pitchFamily="18" charset="2"/>
            </a:endParaRPr>
          </a:p>
          <a:p>
            <a:pPr algn="r"/>
            <a:endParaRPr lang="en-GB" sz="2400">
              <a:latin typeface="Century Gothic" panose="020B0502020202020204" pitchFamily="34" charset="0"/>
            </a:endParaRPr>
          </a:p>
        </p:txBody>
      </p:sp>
      <p:sp>
        <p:nvSpPr>
          <p:cNvPr id="38" name="TextBox 37">
            <a:extLst>
              <a:ext uri="{FF2B5EF4-FFF2-40B4-BE49-F238E27FC236}">
                <a16:creationId xmlns:a16="http://schemas.microsoft.com/office/drawing/2014/main" id="{4793A998-C017-8E9E-EE63-3CE65036F6B5}"/>
              </a:ext>
            </a:extLst>
          </p:cNvPr>
          <p:cNvSpPr txBox="1"/>
          <p:nvPr/>
        </p:nvSpPr>
        <p:spPr>
          <a:xfrm>
            <a:off x="177693" y="3113571"/>
            <a:ext cx="1922329" cy="1170444"/>
          </a:xfrm>
          <a:prstGeom prst="rect">
            <a:avLst/>
          </a:prstGeom>
          <a:ln/>
        </p:spPr>
        <p:style>
          <a:lnRef idx="2">
            <a:schemeClr val="dk1"/>
          </a:lnRef>
          <a:fillRef idx="1">
            <a:schemeClr val="lt1"/>
          </a:fillRef>
          <a:effectRef idx="0">
            <a:schemeClr val="dk1"/>
          </a:effectRef>
          <a:fontRef idx="minor">
            <a:schemeClr val="dk1"/>
          </a:fontRef>
        </p:style>
        <p:txBody>
          <a:bodyPr wrap="square" rtlCol="0">
            <a:noAutofit/>
          </a:bodyPr>
          <a:lstStyle/>
          <a:p>
            <a:r>
              <a:rPr lang="en-GB" sz="2400">
                <a:latin typeface="Century Gothic" panose="020B0502020202020204" pitchFamily="34" charset="0"/>
                <a:sym typeface="Wingdings 2" panose="05020102010507070707" pitchFamily="18" charset="2"/>
              </a:rPr>
              <a:t>Grind for </a:t>
            </a:r>
            <a:r>
              <a:rPr lang="en-GB" sz="2400" b="1">
                <a:latin typeface="Century Gothic" panose="020B0502020202020204" pitchFamily="34" charset="0"/>
                <a:sym typeface="Wingdings 2" panose="05020102010507070707" pitchFamily="18" charset="2"/>
              </a:rPr>
              <a:t>three minutes</a:t>
            </a:r>
            <a:r>
              <a:rPr lang="en-GB" sz="2400">
                <a:latin typeface="Century Gothic" panose="020B0502020202020204" pitchFamily="34" charset="0"/>
                <a:sym typeface="Wingdings" panose="05000000000000000000" pitchFamily="2" charset="2"/>
              </a:rPr>
              <a:t> </a:t>
            </a:r>
            <a:endParaRPr lang="en-GB" sz="2400">
              <a:latin typeface="Century Gothic" panose="020B0502020202020204" pitchFamily="34" charset="0"/>
              <a:sym typeface="Wingdings 2" panose="05020102010507070707" pitchFamily="18" charset="2"/>
            </a:endParaRPr>
          </a:p>
          <a:p>
            <a:endParaRPr lang="en-GB" sz="2400">
              <a:latin typeface="Century Gothic" panose="020B0502020202020204" pitchFamily="34" charset="0"/>
              <a:sym typeface="Wingdings 2" panose="05020102010507070707" pitchFamily="18" charset="2"/>
            </a:endParaRPr>
          </a:p>
          <a:p>
            <a:pPr algn="r"/>
            <a:endParaRPr lang="en-GB" sz="2400">
              <a:latin typeface="Century Gothic" panose="020B0502020202020204" pitchFamily="34" charset="0"/>
            </a:endParaRPr>
          </a:p>
        </p:txBody>
      </p:sp>
      <p:grpSp>
        <p:nvGrpSpPr>
          <p:cNvPr id="39" name="Group 38">
            <a:extLst>
              <a:ext uri="{FF2B5EF4-FFF2-40B4-BE49-F238E27FC236}">
                <a16:creationId xmlns:a16="http://schemas.microsoft.com/office/drawing/2014/main" id="{30401E08-2FBF-7921-A954-8488C2E15BB4}"/>
              </a:ext>
              <a:ext uri="{C183D7F6-B498-43B3-948B-1728B52AA6E4}">
                <adec:decorative xmlns:adec="http://schemas.microsoft.com/office/drawing/2017/decorative" val="1"/>
              </a:ext>
            </a:extLst>
          </p:cNvPr>
          <p:cNvGrpSpPr/>
          <p:nvPr/>
        </p:nvGrpSpPr>
        <p:grpSpPr>
          <a:xfrm>
            <a:off x="4496054" y="1732042"/>
            <a:ext cx="1854900" cy="2987944"/>
            <a:chOff x="3061172" y="2452763"/>
            <a:chExt cx="2062480" cy="3349885"/>
          </a:xfrm>
        </p:grpSpPr>
        <p:sp>
          <p:nvSpPr>
            <p:cNvPr id="40" name="Rectangle 39">
              <a:extLst>
                <a:ext uri="{FF2B5EF4-FFF2-40B4-BE49-F238E27FC236}">
                  <a16:creationId xmlns:a16="http://schemas.microsoft.com/office/drawing/2014/main" id="{BA217FBD-B22E-39D9-CD4F-D45D3AA28229}"/>
                </a:ext>
              </a:extLst>
            </p:cNvPr>
            <p:cNvSpPr/>
            <p:nvPr/>
          </p:nvSpPr>
          <p:spPr>
            <a:xfrm>
              <a:off x="3061172" y="2452763"/>
              <a:ext cx="2062480" cy="3135085"/>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41" name="Rectangle 40">
              <a:extLst>
                <a:ext uri="{FF2B5EF4-FFF2-40B4-BE49-F238E27FC236}">
                  <a16:creationId xmlns:a16="http://schemas.microsoft.com/office/drawing/2014/main" id="{4B0B6089-E5A0-1DCF-D9D5-AD365696896B}"/>
                </a:ext>
              </a:extLst>
            </p:cNvPr>
            <p:cNvSpPr/>
            <p:nvPr/>
          </p:nvSpPr>
          <p:spPr>
            <a:xfrm>
              <a:off x="3061172" y="5283048"/>
              <a:ext cx="2062480" cy="519600"/>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42" name="Oval 41">
              <a:extLst>
                <a:ext uri="{FF2B5EF4-FFF2-40B4-BE49-F238E27FC236}">
                  <a16:creationId xmlns:a16="http://schemas.microsoft.com/office/drawing/2014/main" id="{8235E14A-D60E-B530-E644-532F33176139}"/>
                </a:ext>
              </a:extLst>
            </p:cNvPr>
            <p:cNvSpPr/>
            <p:nvPr/>
          </p:nvSpPr>
          <p:spPr>
            <a:xfrm>
              <a:off x="4002367" y="5206827"/>
              <a:ext cx="180000" cy="180000"/>
            </a:xfrm>
            <a:prstGeom prst="ellipse">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Century Gothic" panose="020B0502020202020204" pitchFamily="34" charset="0"/>
              </a:endParaRPr>
            </a:p>
          </p:txBody>
        </p:sp>
      </p:grpSp>
      <p:sp>
        <p:nvSpPr>
          <p:cNvPr id="43" name="TextBox 42">
            <a:extLst>
              <a:ext uri="{FF2B5EF4-FFF2-40B4-BE49-F238E27FC236}">
                <a16:creationId xmlns:a16="http://schemas.microsoft.com/office/drawing/2014/main" id="{98372CD6-CD74-CB00-F2FD-177998F26703}"/>
              </a:ext>
            </a:extLst>
          </p:cNvPr>
          <p:cNvSpPr txBox="1"/>
          <p:nvPr/>
        </p:nvSpPr>
        <p:spPr>
          <a:xfrm>
            <a:off x="489439" y="4882505"/>
            <a:ext cx="2723589" cy="609600"/>
          </a:xfrm>
          <a:prstGeom prst="rect">
            <a:avLst/>
          </a:prstGeom>
          <a:solidFill>
            <a:schemeClr val="bg1"/>
          </a:solidFill>
          <a:ln>
            <a:solidFill>
              <a:schemeClr val="tx1"/>
            </a:solidFill>
          </a:ln>
        </p:spPr>
        <p:txBody>
          <a:bodyPr wrap="square" rtlCol="0">
            <a:noAutofit/>
          </a:bodyPr>
          <a:lstStyle/>
          <a:p>
            <a:pPr lvl="0">
              <a:tabLst>
                <a:tab pos="987425" algn="l"/>
              </a:tabLst>
              <a:defRPr/>
            </a:pPr>
            <a:r>
              <a:rPr kumimoji="0" lang="en-GB" sz="2400" b="0" i="0" u="none" strike="noStrike" kern="1200" cap="none" spc="0" normalizeH="0" baseline="0" noProof="0">
                <a:ln>
                  <a:noFill/>
                </a:ln>
                <a:solidFill>
                  <a:prstClr val="black"/>
                </a:solidFill>
                <a:effectLst/>
                <a:uLnTx/>
                <a:uFillTx/>
                <a:latin typeface="Century Gothic" panose="020B0502020202020204" pitchFamily="34" charset="0"/>
                <a:sym typeface="Wingdings 2" panose="05020102010507070707" pitchFamily="18" charset="2"/>
              </a:rPr>
              <a:t> Draw a line </a:t>
            </a:r>
            <a:r>
              <a:rPr lang="en-GB" sz="2400">
                <a:latin typeface="Century Gothic" panose="020B0502020202020204" pitchFamily="34" charset="0"/>
                <a:sym typeface="Wingdings" panose="05000000000000000000" pitchFamily="2" charset="2"/>
              </a:rPr>
              <a:t></a:t>
            </a:r>
            <a:endParaRPr kumimoji="0" lang="en-GB" sz="2400" b="0" i="0" u="none" strike="noStrike" kern="1200" cap="none" spc="0" normalizeH="0" baseline="0" noProof="0">
              <a:ln>
                <a:noFill/>
              </a:ln>
              <a:solidFill>
                <a:prstClr val="black"/>
              </a:solidFill>
              <a:effectLst/>
              <a:uLnTx/>
              <a:uFillTx/>
              <a:latin typeface="Century Gothic" panose="020B0502020202020204" pitchFamily="34" charset="0"/>
            </a:endParaRPr>
          </a:p>
        </p:txBody>
      </p:sp>
      <p:cxnSp>
        <p:nvCxnSpPr>
          <p:cNvPr id="46" name="Straight Arrow Connector 45">
            <a:extLst>
              <a:ext uri="{FF2B5EF4-FFF2-40B4-BE49-F238E27FC236}">
                <a16:creationId xmlns:a16="http://schemas.microsoft.com/office/drawing/2014/main" id="{0CAFB959-3B14-91B4-1DB6-D1E736AB598D}"/>
              </a:ext>
              <a:ext uri="{C183D7F6-B498-43B3-948B-1728B52AA6E4}">
                <adec:decorative xmlns:adec="http://schemas.microsoft.com/office/drawing/2017/decorative" val="1"/>
              </a:ext>
            </a:extLst>
          </p:cNvPr>
          <p:cNvCxnSpPr>
            <a:cxnSpLocks/>
          </p:cNvCxnSpPr>
          <p:nvPr/>
        </p:nvCxnSpPr>
        <p:spPr>
          <a:xfrm flipV="1">
            <a:off x="3058473" y="4287721"/>
            <a:ext cx="1448784" cy="759055"/>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8" name="Bent Arrow 104">
            <a:extLst>
              <a:ext uri="{FF2B5EF4-FFF2-40B4-BE49-F238E27FC236}">
                <a16:creationId xmlns:a16="http://schemas.microsoft.com/office/drawing/2014/main" id="{8BBAC90D-6D36-967E-918C-5EADE5878539}"/>
              </a:ext>
              <a:ext uri="{C183D7F6-B498-43B3-948B-1728B52AA6E4}">
                <adec:decorative xmlns:adec="http://schemas.microsoft.com/office/drawing/2017/decorative" val="1"/>
              </a:ext>
            </a:extLst>
          </p:cNvPr>
          <p:cNvSpPr/>
          <p:nvPr/>
        </p:nvSpPr>
        <p:spPr>
          <a:xfrm rot="5400000" flipH="1" flipV="1">
            <a:off x="5486948" y="4327856"/>
            <a:ext cx="924232" cy="1261853"/>
          </a:xfrm>
          <a:prstGeom prst="bentArrow">
            <a:avLst>
              <a:gd name="adj1" fmla="val 12778"/>
              <a:gd name="adj2" fmla="val 16111"/>
              <a:gd name="adj3" fmla="val 29444"/>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4" name="TextBox 43">
            <a:extLst>
              <a:ext uri="{FF2B5EF4-FFF2-40B4-BE49-F238E27FC236}">
                <a16:creationId xmlns:a16="http://schemas.microsoft.com/office/drawing/2014/main" id="{C88461FC-0050-FAA2-25EA-2BCF8B51BB79}"/>
              </a:ext>
            </a:extLst>
          </p:cNvPr>
          <p:cNvSpPr txBox="1"/>
          <p:nvPr/>
        </p:nvSpPr>
        <p:spPr>
          <a:xfrm>
            <a:off x="4085362" y="5115021"/>
            <a:ext cx="2898787" cy="1537333"/>
          </a:xfrm>
          <a:prstGeom prst="rect">
            <a:avLst/>
          </a:prstGeom>
          <a:solidFill>
            <a:schemeClr val="bg1"/>
          </a:solidFill>
          <a:ln>
            <a:solidFill>
              <a:schemeClr val="tx1"/>
            </a:solidFill>
          </a:ln>
        </p:spPr>
        <p:txBody>
          <a:bodyPr wrap="square" rtlCol="0">
            <a:noAutofit/>
          </a:bodyPr>
          <a:lstStyle/>
          <a:p>
            <a:pPr lvl="0">
              <a:tabLst>
                <a:tab pos="987425" algn="l"/>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pitchFamily="34" charset="0"/>
                <a:sym typeface="Wingdings 2" panose="05020102010507070707" pitchFamily="18" charset="2"/>
              </a:rPr>
              <a:t> Spot of leaf </a:t>
            </a:r>
            <a:r>
              <a:rPr lang="en-GB" sz="2400" dirty="0">
                <a:solidFill>
                  <a:prstClr val="black"/>
                </a:solidFill>
                <a:latin typeface="Century Gothic" panose="020B0502020202020204" pitchFamily="34" charset="0"/>
                <a:sym typeface="Wingdings 2" panose="05020102010507070707" pitchFamily="18" charset="2"/>
              </a:rPr>
              <a:t>extract. Let dry. Repeat </a:t>
            </a:r>
            <a:r>
              <a:rPr lang="en-GB" sz="2400" b="1" dirty="0">
                <a:solidFill>
                  <a:prstClr val="black"/>
                </a:solidFill>
                <a:latin typeface="Century Gothic" panose="020B0502020202020204" pitchFamily="34" charset="0"/>
                <a:sym typeface="Wingdings 2" panose="05020102010507070707" pitchFamily="18" charset="2"/>
              </a:rPr>
              <a:t>five</a:t>
            </a:r>
            <a:r>
              <a:rPr lang="en-GB" sz="2400" dirty="0">
                <a:solidFill>
                  <a:prstClr val="black"/>
                </a:solidFill>
                <a:latin typeface="Century Gothic" panose="020B0502020202020204" pitchFamily="34" charset="0"/>
                <a:sym typeface="Wingdings 2" panose="05020102010507070707" pitchFamily="18" charset="2"/>
              </a:rPr>
              <a:t> times </a:t>
            </a:r>
            <a:r>
              <a:rPr lang="en-GB" sz="2400" dirty="0">
                <a:latin typeface="Century Gothic" panose="020B0502020202020204" pitchFamily="34" charset="0"/>
                <a:sym typeface="Wingdings" panose="05000000000000000000" pitchFamily="2" charset="2"/>
              </a:rPr>
              <a:t>    </a:t>
            </a:r>
            <a:endParaRPr kumimoji="0" lang="en-GB" sz="2400" b="0" i="0" u="none" strike="noStrike" kern="1200" cap="none" spc="0" normalizeH="0" baseline="0" noProof="0" dirty="0">
              <a:ln>
                <a:noFill/>
              </a:ln>
              <a:solidFill>
                <a:prstClr val="black"/>
              </a:solidFill>
              <a:effectLst/>
              <a:uLnTx/>
              <a:uFillTx/>
              <a:latin typeface="Century Gothic" panose="020B0502020202020204" pitchFamily="34" charset="0"/>
            </a:endParaRPr>
          </a:p>
        </p:txBody>
      </p:sp>
      <p:grpSp>
        <p:nvGrpSpPr>
          <p:cNvPr id="55" name="Group 54">
            <a:extLst>
              <a:ext uri="{FF2B5EF4-FFF2-40B4-BE49-F238E27FC236}">
                <a16:creationId xmlns:a16="http://schemas.microsoft.com/office/drawing/2014/main" id="{9BB8FB63-B21B-6A2C-6D0C-9A35262216BD}"/>
              </a:ext>
              <a:ext uri="{C183D7F6-B498-43B3-948B-1728B52AA6E4}">
                <adec:decorative xmlns:adec="http://schemas.microsoft.com/office/drawing/2017/decorative" val="1"/>
              </a:ext>
            </a:extLst>
          </p:cNvPr>
          <p:cNvGrpSpPr/>
          <p:nvPr/>
        </p:nvGrpSpPr>
        <p:grpSpPr>
          <a:xfrm>
            <a:off x="7912552" y="2214185"/>
            <a:ext cx="3059222" cy="3165726"/>
            <a:chOff x="4386103" y="1560725"/>
            <a:chExt cx="3059222" cy="3165726"/>
          </a:xfrm>
        </p:grpSpPr>
        <p:grpSp>
          <p:nvGrpSpPr>
            <p:cNvPr id="56" name="Group 55">
              <a:extLst>
                <a:ext uri="{FF2B5EF4-FFF2-40B4-BE49-F238E27FC236}">
                  <a16:creationId xmlns:a16="http://schemas.microsoft.com/office/drawing/2014/main" id="{158246F9-4958-C14C-CD53-FD4211D67F36}"/>
                </a:ext>
              </a:extLst>
            </p:cNvPr>
            <p:cNvGrpSpPr/>
            <p:nvPr/>
          </p:nvGrpSpPr>
          <p:grpSpPr>
            <a:xfrm>
              <a:off x="4386103" y="1560725"/>
              <a:ext cx="3059222" cy="3165726"/>
              <a:chOff x="4386103" y="1560725"/>
              <a:chExt cx="3059222" cy="3165726"/>
            </a:xfrm>
          </p:grpSpPr>
          <p:grpSp>
            <p:nvGrpSpPr>
              <p:cNvPr id="58" name="Group 57">
                <a:extLst>
                  <a:ext uri="{FF2B5EF4-FFF2-40B4-BE49-F238E27FC236}">
                    <a16:creationId xmlns:a16="http://schemas.microsoft.com/office/drawing/2014/main" id="{9A522A61-ACD8-46CC-5BB6-DD32C45461D6}"/>
                  </a:ext>
                </a:extLst>
              </p:cNvPr>
              <p:cNvGrpSpPr/>
              <p:nvPr/>
            </p:nvGrpSpPr>
            <p:grpSpPr>
              <a:xfrm>
                <a:off x="4949373" y="1560725"/>
                <a:ext cx="2062480" cy="3101622"/>
                <a:chOff x="3061172" y="2701026"/>
                <a:chExt cx="2062480" cy="3101622"/>
              </a:xfrm>
            </p:grpSpPr>
            <p:sp>
              <p:nvSpPr>
                <p:cNvPr id="62" name="Rectangle 61">
                  <a:extLst>
                    <a:ext uri="{FF2B5EF4-FFF2-40B4-BE49-F238E27FC236}">
                      <a16:creationId xmlns:a16="http://schemas.microsoft.com/office/drawing/2014/main" id="{DC8F6281-C499-D45F-54BF-21B8D4642836}"/>
                    </a:ext>
                  </a:extLst>
                </p:cNvPr>
                <p:cNvSpPr/>
                <p:nvPr/>
              </p:nvSpPr>
              <p:spPr>
                <a:xfrm>
                  <a:off x="3061172" y="2701026"/>
                  <a:ext cx="2062480" cy="288682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64" name="Rectangle 63">
                  <a:extLst>
                    <a:ext uri="{FF2B5EF4-FFF2-40B4-BE49-F238E27FC236}">
                      <a16:creationId xmlns:a16="http://schemas.microsoft.com/office/drawing/2014/main" id="{34377D90-988E-30D2-35D1-A0278D1B9FB7}"/>
                    </a:ext>
                  </a:extLst>
                </p:cNvPr>
                <p:cNvSpPr/>
                <p:nvPr/>
              </p:nvSpPr>
              <p:spPr>
                <a:xfrm>
                  <a:off x="3061172" y="5283048"/>
                  <a:ext cx="2062480" cy="519600"/>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65" name="Oval 64">
                  <a:extLst>
                    <a:ext uri="{FF2B5EF4-FFF2-40B4-BE49-F238E27FC236}">
                      <a16:creationId xmlns:a16="http://schemas.microsoft.com/office/drawing/2014/main" id="{6D6F4B6C-5EE4-7615-4219-67A8BDD0998B}"/>
                    </a:ext>
                  </a:extLst>
                </p:cNvPr>
                <p:cNvSpPr/>
                <p:nvPr/>
              </p:nvSpPr>
              <p:spPr>
                <a:xfrm>
                  <a:off x="4002367" y="5206827"/>
                  <a:ext cx="180000" cy="180000"/>
                </a:xfrm>
                <a:prstGeom prst="ellipse">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Century Gothic" panose="020B0502020202020204" pitchFamily="34" charset="0"/>
                  </a:endParaRPr>
                </a:p>
              </p:txBody>
            </p:sp>
          </p:grpSp>
          <p:sp>
            <p:nvSpPr>
              <p:cNvPr id="59" name="Freeform 23">
                <a:extLst>
                  <a:ext uri="{FF2B5EF4-FFF2-40B4-BE49-F238E27FC236}">
                    <a16:creationId xmlns:a16="http://schemas.microsoft.com/office/drawing/2014/main" id="{04C9E134-1045-596D-7ABB-BB716F157A63}"/>
                  </a:ext>
                </a:extLst>
              </p:cNvPr>
              <p:cNvSpPr/>
              <p:nvPr/>
            </p:nvSpPr>
            <p:spPr>
              <a:xfrm>
                <a:off x="4386103" y="1702936"/>
                <a:ext cx="3059221" cy="3023515"/>
              </a:xfrm>
              <a:custGeom>
                <a:avLst/>
                <a:gdLst>
                  <a:gd name="connsiteX0" fmla="*/ 56149 w 1978947"/>
                  <a:gd name="connsiteY0" fmla="*/ 265800 h 2483180"/>
                  <a:gd name="connsiteX1" fmla="*/ 132349 w 1978947"/>
                  <a:gd name="connsiteY1" fmla="*/ 166740 h 2483180"/>
                  <a:gd name="connsiteX2" fmla="*/ 117109 w 1978947"/>
                  <a:gd name="connsiteY2" fmla="*/ 2208900 h 2483180"/>
                  <a:gd name="connsiteX3" fmla="*/ 1793509 w 1978947"/>
                  <a:gd name="connsiteY3" fmla="*/ 2231760 h 2483180"/>
                  <a:gd name="connsiteX4" fmla="*/ 1862089 w 1978947"/>
                  <a:gd name="connsiteY4" fmla="*/ 75300 h 2483180"/>
                  <a:gd name="connsiteX0" fmla="*/ 56149 w 1978947"/>
                  <a:gd name="connsiteY0" fmla="*/ 265800 h 2483180"/>
                  <a:gd name="connsiteX1" fmla="*/ 132349 w 1978947"/>
                  <a:gd name="connsiteY1" fmla="*/ 166740 h 2483180"/>
                  <a:gd name="connsiteX2" fmla="*/ 117109 w 1978947"/>
                  <a:gd name="connsiteY2" fmla="*/ 2208900 h 2483180"/>
                  <a:gd name="connsiteX3" fmla="*/ 1793509 w 1978947"/>
                  <a:gd name="connsiteY3" fmla="*/ 2231760 h 2483180"/>
                  <a:gd name="connsiteX4" fmla="*/ 1862089 w 1978947"/>
                  <a:gd name="connsiteY4" fmla="*/ 75300 h 2483180"/>
                  <a:gd name="connsiteX0" fmla="*/ 56149 w 1978947"/>
                  <a:gd name="connsiteY0" fmla="*/ 265800 h 2483180"/>
                  <a:gd name="connsiteX1" fmla="*/ 132349 w 1978947"/>
                  <a:gd name="connsiteY1" fmla="*/ 166740 h 2483180"/>
                  <a:gd name="connsiteX2" fmla="*/ 117109 w 1978947"/>
                  <a:gd name="connsiteY2" fmla="*/ 2208900 h 2483180"/>
                  <a:gd name="connsiteX3" fmla="*/ 1793509 w 1978947"/>
                  <a:gd name="connsiteY3" fmla="*/ 2231760 h 2483180"/>
                  <a:gd name="connsiteX4" fmla="*/ 1862089 w 1978947"/>
                  <a:gd name="connsiteY4" fmla="*/ 75300 h 2483180"/>
                  <a:gd name="connsiteX0" fmla="*/ 56149 w 1978947"/>
                  <a:gd name="connsiteY0" fmla="*/ 265800 h 2483180"/>
                  <a:gd name="connsiteX1" fmla="*/ 132349 w 1978947"/>
                  <a:gd name="connsiteY1" fmla="*/ 166740 h 2483180"/>
                  <a:gd name="connsiteX2" fmla="*/ 117109 w 1978947"/>
                  <a:gd name="connsiteY2" fmla="*/ 2208900 h 2483180"/>
                  <a:gd name="connsiteX3" fmla="*/ 1793509 w 1978947"/>
                  <a:gd name="connsiteY3" fmla="*/ 2231760 h 2483180"/>
                  <a:gd name="connsiteX4" fmla="*/ 1862089 w 1978947"/>
                  <a:gd name="connsiteY4" fmla="*/ 75300 h 2483180"/>
                  <a:gd name="connsiteX0" fmla="*/ 56149 w 1944568"/>
                  <a:gd name="connsiteY0" fmla="*/ 265800 h 2483180"/>
                  <a:gd name="connsiteX1" fmla="*/ 132349 w 1944568"/>
                  <a:gd name="connsiteY1" fmla="*/ 166740 h 2483180"/>
                  <a:gd name="connsiteX2" fmla="*/ 117109 w 1944568"/>
                  <a:gd name="connsiteY2" fmla="*/ 2208900 h 2483180"/>
                  <a:gd name="connsiteX3" fmla="*/ 1793509 w 1944568"/>
                  <a:gd name="connsiteY3" fmla="*/ 2231760 h 2483180"/>
                  <a:gd name="connsiteX4" fmla="*/ 1862089 w 1944568"/>
                  <a:gd name="connsiteY4" fmla="*/ 75300 h 2483180"/>
                  <a:gd name="connsiteX0" fmla="*/ 56149 w 2003693"/>
                  <a:gd name="connsiteY0" fmla="*/ 265800 h 2487254"/>
                  <a:gd name="connsiteX1" fmla="*/ 132349 w 2003693"/>
                  <a:gd name="connsiteY1" fmla="*/ 166740 h 2487254"/>
                  <a:gd name="connsiteX2" fmla="*/ 117109 w 2003693"/>
                  <a:gd name="connsiteY2" fmla="*/ 2208900 h 2487254"/>
                  <a:gd name="connsiteX3" fmla="*/ 1877329 w 2003693"/>
                  <a:gd name="connsiteY3" fmla="*/ 2239380 h 2487254"/>
                  <a:gd name="connsiteX4" fmla="*/ 1862089 w 2003693"/>
                  <a:gd name="connsiteY4" fmla="*/ 75300 h 2487254"/>
                  <a:gd name="connsiteX0" fmla="*/ 56149 w 1877329"/>
                  <a:gd name="connsiteY0" fmla="*/ 265800 h 2487254"/>
                  <a:gd name="connsiteX1" fmla="*/ 132349 w 1877329"/>
                  <a:gd name="connsiteY1" fmla="*/ 166740 h 2487254"/>
                  <a:gd name="connsiteX2" fmla="*/ 117109 w 1877329"/>
                  <a:gd name="connsiteY2" fmla="*/ 2208900 h 2487254"/>
                  <a:gd name="connsiteX3" fmla="*/ 1877329 w 1877329"/>
                  <a:gd name="connsiteY3" fmla="*/ 2239380 h 2487254"/>
                  <a:gd name="connsiteX4" fmla="*/ 1862089 w 1877329"/>
                  <a:gd name="connsiteY4" fmla="*/ 75300 h 2487254"/>
                  <a:gd name="connsiteX0" fmla="*/ 56149 w 1877329"/>
                  <a:gd name="connsiteY0" fmla="*/ 265800 h 2369571"/>
                  <a:gd name="connsiteX1" fmla="*/ 132349 w 1877329"/>
                  <a:gd name="connsiteY1" fmla="*/ 166740 h 2369571"/>
                  <a:gd name="connsiteX2" fmla="*/ 117109 w 1877329"/>
                  <a:gd name="connsiteY2" fmla="*/ 2208900 h 2369571"/>
                  <a:gd name="connsiteX3" fmla="*/ 1877329 w 1877329"/>
                  <a:gd name="connsiteY3" fmla="*/ 2239380 h 2369571"/>
                  <a:gd name="connsiteX4" fmla="*/ 1862089 w 1877329"/>
                  <a:gd name="connsiteY4" fmla="*/ 75300 h 2369571"/>
                  <a:gd name="connsiteX0" fmla="*/ 56149 w 1877329"/>
                  <a:gd name="connsiteY0" fmla="*/ 265800 h 2239380"/>
                  <a:gd name="connsiteX1" fmla="*/ 132349 w 1877329"/>
                  <a:gd name="connsiteY1" fmla="*/ 166740 h 2239380"/>
                  <a:gd name="connsiteX2" fmla="*/ 117109 w 1877329"/>
                  <a:gd name="connsiteY2" fmla="*/ 2208900 h 2239380"/>
                  <a:gd name="connsiteX3" fmla="*/ 1877329 w 1877329"/>
                  <a:gd name="connsiteY3" fmla="*/ 2239380 h 2239380"/>
                  <a:gd name="connsiteX4" fmla="*/ 1862089 w 1877329"/>
                  <a:gd name="connsiteY4" fmla="*/ 75300 h 2239380"/>
                  <a:gd name="connsiteX0" fmla="*/ 0 w 1821180"/>
                  <a:gd name="connsiteY0" fmla="*/ 265800 h 2239380"/>
                  <a:gd name="connsiteX1" fmla="*/ 76200 w 1821180"/>
                  <a:gd name="connsiteY1" fmla="*/ 166740 h 2239380"/>
                  <a:gd name="connsiteX2" fmla="*/ 60960 w 1821180"/>
                  <a:gd name="connsiteY2" fmla="*/ 2208900 h 2239380"/>
                  <a:gd name="connsiteX3" fmla="*/ 1821180 w 1821180"/>
                  <a:gd name="connsiteY3" fmla="*/ 2239380 h 2239380"/>
                  <a:gd name="connsiteX4" fmla="*/ 1805940 w 1821180"/>
                  <a:gd name="connsiteY4" fmla="*/ 75300 h 2239380"/>
                  <a:gd name="connsiteX0" fmla="*/ 0 w 1821180"/>
                  <a:gd name="connsiteY0" fmla="*/ 265800 h 2248128"/>
                  <a:gd name="connsiteX1" fmla="*/ 76200 w 1821180"/>
                  <a:gd name="connsiteY1" fmla="*/ 166740 h 2248128"/>
                  <a:gd name="connsiteX2" fmla="*/ 70485 w 1821180"/>
                  <a:gd name="connsiteY2" fmla="*/ 2237475 h 2248128"/>
                  <a:gd name="connsiteX3" fmla="*/ 1821180 w 1821180"/>
                  <a:gd name="connsiteY3" fmla="*/ 2239380 h 2248128"/>
                  <a:gd name="connsiteX4" fmla="*/ 1805940 w 1821180"/>
                  <a:gd name="connsiteY4" fmla="*/ 75300 h 2248128"/>
                  <a:gd name="connsiteX0" fmla="*/ 0 w 1821180"/>
                  <a:gd name="connsiteY0" fmla="*/ 265800 h 2239380"/>
                  <a:gd name="connsiteX1" fmla="*/ 76200 w 1821180"/>
                  <a:gd name="connsiteY1" fmla="*/ 166740 h 2239380"/>
                  <a:gd name="connsiteX2" fmla="*/ 70485 w 1821180"/>
                  <a:gd name="connsiteY2" fmla="*/ 2237475 h 2239380"/>
                  <a:gd name="connsiteX3" fmla="*/ 1821180 w 1821180"/>
                  <a:gd name="connsiteY3" fmla="*/ 2239380 h 2239380"/>
                  <a:gd name="connsiteX4" fmla="*/ 1805940 w 1821180"/>
                  <a:gd name="connsiteY4" fmla="*/ 75300 h 2239380"/>
                  <a:gd name="connsiteX0" fmla="*/ 0 w 1821180"/>
                  <a:gd name="connsiteY0" fmla="*/ 342674 h 2316254"/>
                  <a:gd name="connsiteX1" fmla="*/ 76200 w 1821180"/>
                  <a:gd name="connsiteY1" fmla="*/ 138839 h 2316254"/>
                  <a:gd name="connsiteX2" fmla="*/ 70485 w 1821180"/>
                  <a:gd name="connsiteY2" fmla="*/ 2314349 h 2316254"/>
                  <a:gd name="connsiteX3" fmla="*/ 1821180 w 1821180"/>
                  <a:gd name="connsiteY3" fmla="*/ 2316254 h 2316254"/>
                  <a:gd name="connsiteX4" fmla="*/ 1805940 w 1821180"/>
                  <a:gd name="connsiteY4" fmla="*/ 152174 h 2316254"/>
                  <a:gd name="connsiteX0" fmla="*/ 0 w 2002155"/>
                  <a:gd name="connsiteY0" fmla="*/ 338997 h 2317340"/>
                  <a:gd name="connsiteX1" fmla="*/ 257175 w 2002155"/>
                  <a:gd name="connsiteY1" fmla="*/ 139925 h 2317340"/>
                  <a:gd name="connsiteX2" fmla="*/ 251460 w 2002155"/>
                  <a:gd name="connsiteY2" fmla="*/ 2315435 h 2317340"/>
                  <a:gd name="connsiteX3" fmla="*/ 2002155 w 2002155"/>
                  <a:gd name="connsiteY3" fmla="*/ 2317340 h 2317340"/>
                  <a:gd name="connsiteX4" fmla="*/ 1986915 w 2002155"/>
                  <a:gd name="connsiteY4" fmla="*/ 153260 h 2317340"/>
                  <a:gd name="connsiteX0" fmla="*/ 0 w 2002155"/>
                  <a:gd name="connsiteY0" fmla="*/ 269561 h 2247904"/>
                  <a:gd name="connsiteX1" fmla="*/ 257175 w 2002155"/>
                  <a:gd name="connsiteY1" fmla="*/ 70489 h 2247904"/>
                  <a:gd name="connsiteX2" fmla="*/ 251460 w 2002155"/>
                  <a:gd name="connsiteY2" fmla="*/ 2245999 h 2247904"/>
                  <a:gd name="connsiteX3" fmla="*/ 2002155 w 2002155"/>
                  <a:gd name="connsiteY3" fmla="*/ 2247904 h 2247904"/>
                  <a:gd name="connsiteX4" fmla="*/ 1986915 w 2002155"/>
                  <a:gd name="connsiteY4" fmla="*/ 83824 h 2247904"/>
                  <a:gd name="connsiteX0" fmla="*/ 0 w 1968818"/>
                  <a:gd name="connsiteY0" fmla="*/ 262089 h 2249957"/>
                  <a:gd name="connsiteX1" fmla="*/ 223838 w 1968818"/>
                  <a:gd name="connsiteY1" fmla="*/ 72542 h 2249957"/>
                  <a:gd name="connsiteX2" fmla="*/ 218123 w 1968818"/>
                  <a:gd name="connsiteY2" fmla="*/ 2248052 h 2249957"/>
                  <a:gd name="connsiteX3" fmla="*/ 1968818 w 1968818"/>
                  <a:gd name="connsiteY3" fmla="*/ 2249957 h 2249957"/>
                  <a:gd name="connsiteX4" fmla="*/ 1953578 w 1968818"/>
                  <a:gd name="connsiteY4" fmla="*/ 85877 h 2249957"/>
                  <a:gd name="connsiteX0" fmla="*/ 0 w 1973581"/>
                  <a:gd name="connsiteY0" fmla="*/ 213006 h 2267549"/>
                  <a:gd name="connsiteX1" fmla="*/ 228601 w 1973581"/>
                  <a:gd name="connsiteY1" fmla="*/ 90134 h 2267549"/>
                  <a:gd name="connsiteX2" fmla="*/ 222886 w 1973581"/>
                  <a:gd name="connsiteY2" fmla="*/ 2265644 h 2267549"/>
                  <a:gd name="connsiteX3" fmla="*/ 1973581 w 1973581"/>
                  <a:gd name="connsiteY3" fmla="*/ 2267549 h 2267549"/>
                  <a:gd name="connsiteX4" fmla="*/ 1958341 w 1973581"/>
                  <a:gd name="connsiteY4" fmla="*/ 103469 h 2267549"/>
                  <a:gd name="connsiteX0" fmla="*/ 0 w 1973581"/>
                  <a:gd name="connsiteY0" fmla="*/ 195480 h 2250023"/>
                  <a:gd name="connsiteX1" fmla="*/ 228601 w 1973581"/>
                  <a:gd name="connsiteY1" fmla="*/ 72608 h 2250023"/>
                  <a:gd name="connsiteX2" fmla="*/ 222886 w 1973581"/>
                  <a:gd name="connsiteY2" fmla="*/ 2248118 h 2250023"/>
                  <a:gd name="connsiteX3" fmla="*/ 1973581 w 1973581"/>
                  <a:gd name="connsiteY3" fmla="*/ 2250023 h 2250023"/>
                  <a:gd name="connsiteX4" fmla="*/ 1958341 w 1973581"/>
                  <a:gd name="connsiteY4" fmla="*/ 85943 h 2250023"/>
                  <a:gd name="connsiteX0" fmla="*/ 0 w 1964056"/>
                  <a:gd name="connsiteY0" fmla="*/ 195480 h 2250023"/>
                  <a:gd name="connsiteX1" fmla="*/ 228601 w 1964056"/>
                  <a:gd name="connsiteY1" fmla="*/ 72608 h 2250023"/>
                  <a:gd name="connsiteX2" fmla="*/ 222886 w 1964056"/>
                  <a:gd name="connsiteY2" fmla="*/ 2248118 h 2250023"/>
                  <a:gd name="connsiteX3" fmla="*/ 1964056 w 1964056"/>
                  <a:gd name="connsiteY3" fmla="*/ 2250023 h 2250023"/>
                  <a:gd name="connsiteX4" fmla="*/ 1958341 w 1964056"/>
                  <a:gd name="connsiteY4" fmla="*/ 85943 h 2250023"/>
                  <a:gd name="connsiteX0" fmla="*/ 0 w 1966757"/>
                  <a:gd name="connsiteY0" fmla="*/ 195480 h 2250023"/>
                  <a:gd name="connsiteX1" fmla="*/ 228601 w 1966757"/>
                  <a:gd name="connsiteY1" fmla="*/ 72608 h 2250023"/>
                  <a:gd name="connsiteX2" fmla="*/ 222886 w 1966757"/>
                  <a:gd name="connsiteY2" fmla="*/ 2248118 h 2250023"/>
                  <a:gd name="connsiteX3" fmla="*/ 1964056 w 1966757"/>
                  <a:gd name="connsiteY3" fmla="*/ 2250023 h 2250023"/>
                  <a:gd name="connsiteX4" fmla="*/ 1958341 w 1966757"/>
                  <a:gd name="connsiteY4" fmla="*/ 85943 h 2250023"/>
                  <a:gd name="connsiteX0" fmla="*/ 0 w 1852457"/>
                  <a:gd name="connsiteY0" fmla="*/ 137159 h 2274252"/>
                  <a:gd name="connsiteX1" fmla="*/ 114301 w 1852457"/>
                  <a:gd name="connsiteY1" fmla="*/ 96837 h 2274252"/>
                  <a:gd name="connsiteX2" fmla="*/ 108586 w 1852457"/>
                  <a:gd name="connsiteY2" fmla="*/ 2272347 h 2274252"/>
                  <a:gd name="connsiteX3" fmla="*/ 1849756 w 1852457"/>
                  <a:gd name="connsiteY3" fmla="*/ 2274252 h 2274252"/>
                  <a:gd name="connsiteX4" fmla="*/ 1844041 w 1852457"/>
                  <a:gd name="connsiteY4" fmla="*/ 110172 h 2274252"/>
                  <a:gd name="connsiteX0" fmla="*/ 0 w 1852457"/>
                  <a:gd name="connsiteY0" fmla="*/ 123163 h 2260256"/>
                  <a:gd name="connsiteX1" fmla="*/ 114301 w 1852457"/>
                  <a:gd name="connsiteY1" fmla="*/ 82841 h 2260256"/>
                  <a:gd name="connsiteX2" fmla="*/ 108586 w 1852457"/>
                  <a:gd name="connsiteY2" fmla="*/ 2258351 h 2260256"/>
                  <a:gd name="connsiteX3" fmla="*/ 1849756 w 1852457"/>
                  <a:gd name="connsiteY3" fmla="*/ 2260256 h 2260256"/>
                  <a:gd name="connsiteX4" fmla="*/ 1844041 w 1852457"/>
                  <a:gd name="connsiteY4" fmla="*/ 96176 h 2260256"/>
                  <a:gd name="connsiteX0" fmla="*/ 7825 w 1860282"/>
                  <a:gd name="connsiteY0" fmla="*/ 117450 h 2254543"/>
                  <a:gd name="connsiteX1" fmla="*/ 122126 w 1860282"/>
                  <a:gd name="connsiteY1" fmla="*/ 77128 h 2254543"/>
                  <a:gd name="connsiteX2" fmla="*/ 116411 w 1860282"/>
                  <a:gd name="connsiteY2" fmla="*/ 2252638 h 2254543"/>
                  <a:gd name="connsiteX3" fmla="*/ 1857581 w 1860282"/>
                  <a:gd name="connsiteY3" fmla="*/ 2254543 h 2254543"/>
                  <a:gd name="connsiteX4" fmla="*/ 1851866 w 1860282"/>
                  <a:gd name="connsiteY4" fmla="*/ 90463 h 2254543"/>
                  <a:gd name="connsiteX0" fmla="*/ 1215 w 1853672"/>
                  <a:gd name="connsiteY0" fmla="*/ 83599 h 2220692"/>
                  <a:gd name="connsiteX1" fmla="*/ 115516 w 1853672"/>
                  <a:gd name="connsiteY1" fmla="*/ 43277 h 2220692"/>
                  <a:gd name="connsiteX2" fmla="*/ 109801 w 1853672"/>
                  <a:gd name="connsiteY2" fmla="*/ 2218787 h 2220692"/>
                  <a:gd name="connsiteX3" fmla="*/ 1850971 w 1853672"/>
                  <a:gd name="connsiteY3" fmla="*/ 2220692 h 2220692"/>
                  <a:gd name="connsiteX4" fmla="*/ 1845256 w 1853672"/>
                  <a:gd name="connsiteY4" fmla="*/ 56612 h 2220692"/>
                  <a:gd name="connsiteX0" fmla="*/ 1434 w 1839604"/>
                  <a:gd name="connsiteY0" fmla="*/ 57124 h 2234698"/>
                  <a:gd name="connsiteX1" fmla="*/ 101448 w 1839604"/>
                  <a:gd name="connsiteY1" fmla="*/ 57283 h 2234698"/>
                  <a:gd name="connsiteX2" fmla="*/ 95733 w 1839604"/>
                  <a:gd name="connsiteY2" fmla="*/ 2232793 h 2234698"/>
                  <a:gd name="connsiteX3" fmla="*/ 1836903 w 1839604"/>
                  <a:gd name="connsiteY3" fmla="*/ 2234698 h 2234698"/>
                  <a:gd name="connsiteX4" fmla="*/ 1831188 w 1839604"/>
                  <a:gd name="connsiteY4" fmla="*/ 70618 h 2234698"/>
                  <a:gd name="connsiteX0" fmla="*/ 0 w 1838170"/>
                  <a:gd name="connsiteY0" fmla="*/ 65540 h 2243114"/>
                  <a:gd name="connsiteX1" fmla="*/ 100014 w 1838170"/>
                  <a:gd name="connsiteY1" fmla="*/ 65699 h 2243114"/>
                  <a:gd name="connsiteX2" fmla="*/ 94299 w 1838170"/>
                  <a:gd name="connsiteY2" fmla="*/ 2241209 h 2243114"/>
                  <a:gd name="connsiteX3" fmla="*/ 1835469 w 1838170"/>
                  <a:gd name="connsiteY3" fmla="*/ 2243114 h 2243114"/>
                  <a:gd name="connsiteX4" fmla="*/ 1829754 w 1838170"/>
                  <a:gd name="connsiteY4" fmla="*/ 79034 h 2243114"/>
                  <a:gd name="connsiteX0" fmla="*/ 0 w 1838170"/>
                  <a:gd name="connsiteY0" fmla="*/ 66450 h 2244024"/>
                  <a:gd name="connsiteX1" fmla="*/ 100014 w 1838170"/>
                  <a:gd name="connsiteY1" fmla="*/ 66609 h 2244024"/>
                  <a:gd name="connsiteX2" fmla="*/ 94299 w 1838170"/>
                  <a:gd name="connsiteY2" fmla="*/ 2242119 h 2244024"/>
                  <a:gd name="connsiteX3" fmla="*/ 1835469 w 1838170"/>
                  <a:gd name="connsiteY3" fmla="*/ 2244024 h 2244024"/>
                  <a:gd name="connsiteX4" fmla="*/ 1829754 w 1838170"/>
                  <a:gd name="connsiteY4" fmla="*/ 79944 h 2244024"/>
                  <a:gd name="connsiteX0" fmla="*/ 0 w 1838170"/>
                  <a:gd name="connsiteY0" fmla="*/ 66450 h 2244024"/>
                  <a:gd name="connsiteX1" fmla="*/ 100014 w 1838170"/>
                  <a:gd name="connsiteY1" fmla="*/ 66609 h 2244024"/>
                  <a:gd name="connsiteX2" fmla="*/ 94299 w 1838170"/>
                  <a:gd name="connsiteY2" fmla="*/ 2242119 h 2244024"/>
                  <a:gd name="connsiteX3" fmla="*/ 1835469 w 1838170"/>
                  <a:gd name="connsiteY3" fmla="*/ 2244024 h 2244024"/>
                  <a:gd name="connsiteX4" fmla="*/ 1829754 w 1838170"/>
                  <a:gd name="connsiteY4" fmla="*/ 6126 h 22440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8170" h="2244024">
                    <a:moveTo>
                      <a:pt x="0" y="66450"/>
                    </a:moveTo>
                    <a:cubicBezTo>
                      <a:pt x="2063" y="-18004"/>
                      <a:pt x="101760" y="-26259"/>
                      <a:pt x="100014" y="66609"/>
                    </a:cubicBezTo>
                    <a:cubicBezTo>
                      <a:pt x="110174" y="390459"/>
                      <a:pt x="99379" y="1852229"/>
                      <a:pt x="94299" y="2242119"/>
                    </a:cubicBezTo>
                    <a:lnTo>
                      <a:pt x="1835469" y="2244024"/>
                    </a:lnTo>
                    <a:cubicBezTo>
                      <a:pt x="1842454" y="1776029"/>
                      <a:pt x="1834199" y="975136"/>
                      <a:pt x="1829754" y="6126"/>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60" name="Rectangle 59">
                <a:extLst>
                  <a:ext uri="{FF2B5EF4-FFF2-40B4-BE49-F238E27FC236}">
                    <a16:creationId xmlns:a16="http://schemas.microsoft.com/office/drawing/2014/main" id="{3B280CA1-003D-244F-0685-51E1FE97AD56}"/>
                  </a:ext>
                </a:extLst>
              </p:cNvPr>
              <p:cNvSpPr/>
              <p:nvPr/>
            </p:nvSpPr>
            <p:spPr>
              <a:xfrm>
                <a:off x="4399965" y="1608441"/>
                <a:ext cx="3045360" cy="4571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61" name="Rectangle 60">
                <a:extLst>
                  <a:ext uri="{FF2B5EF4-FFF2-40B4-BE49-F238E27FC236}">
                    <a16:creationId xmlns:a16="http://schemas.microsoft.com/office/drawing/2014/main" id="{4E3BA358-6949-69F6-C526-DFD15D5AB979}"/>
                  </a:ext>
                </a:extLst>
              </p:cNvPr>
              <p:cNvSpPr/>
              <p:nvPr/>
            </p:nvSpPr>
            <p:spPr>
              <a:xfrm>
                <a:off x="4949328" y="1594126"/>
                <a:ext cx="2062480" cy="138735"/>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Century Gothic" panose="020B0502020202020204" pitchFamily="34" charset="0"/>
                </a:endParaRPr>
              </a:p>
            </p:txBody>
          </p:sp>
        </p:grpSp>
        <p:sp>
          <p:nvSpPr>
            <p:cNvPr id="57" name="Rectangle 56">
              <a:extLst>
                <a:ext uri="{FF2B5EF4-FFF2-40B4-BE49-F238E27FC236}">
                  <a16:creationId xmlns:a16="http://schemas.microsoft.com/office/drawing/2014/main" id="{432F8AC5-ABC4-0CBE-5861-E0CD930DFF28}"/>
                </a:ext>
              </a:extLst>
            </p:cNvPr>
            <p:cNvSpPr/>
            <p:nvPr/>
          </p:nvSpPr>
          <p:spPr>
            <a:xfrm>
              <a:off x="4559968" y="4322747"/>
              <a:ext cx="2885356" cy="403704"/>
            </a:xfrm>
            <a:prstGeom prst="rect">
              <a:avLst/>
            </a:prstGeom>
            <a:solidFill>
              <a:srgbClr val="93AFFF">
                <a:alpha val="30196"/>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grpSp>
      <p:sp>
        <p:nvSpPr>
          <p:cNvPr id="66" name="TextBox 65">
            <a:extLst>
              <a:ext uri="{FF2B5EF4-FFF2-40B4-BE49-F238E27FC236}">
                <a16:creationId xmlns:a16="http://schemas.microsoft.com/office/drawing/2014/main" id="{A19201F5-B2D5-74F7-E3D6-1DDA3AF0468A}"/>
              </a:ext>
            </a:extLst>
          </p:cNvPr>
          <p:cNvSpPr txBox="1"/>
          <p:nvPr/>
        </p:nvSpPr>
        <p:spPr>
          <a:xfrm>
            <a:off x="7666913" y="5512878"/>
            <a:ext cx="2980928" cy="1215107"/>
          </a:xfrm>
          <a:prstGeom prst="rect">
            <a:avLst/>
          </a:prstGeom>
          <a:solidFill>
            <a:schemeClr val="bg1"/>
          </a:solidFill>
          <a:ln>
            <a:solidFill>
              <a:schemeClr val="tx1"/>
            </a:solidFill>
          </a:ln>
        </p:spPr>
        <p:txBody>
          <a:bodyPr wrap="square" rtlCol="0">
            <a:noAutofit/>
          </a:bodyPr>
          <a:lstStyle/>
          <a:p>
            <a:pPr lvl="0">
              <a:tabLst>
                <a:tab pos="987425" algn="l"/>
              </a:tabLst>
              <a:defRPr/>
            </a:pPr>
            <a:r>
              <a:rPr lang="en-GB" sz="2400">
                <a:solidFill>
                  <a:prstClr val="black"/>
                </a:solidFill>
                <a:latin typeface="Century Gothic" panose="020B0502020202020204" pitchFamily="34" charset="0"/>
                <a:sym typeface="Wingdings 2" panose="05020102010507070707" pitchFamily="18" charset="2"/>
              </a:rPr>
              <a:t> Secure chromatography paper </a:t>
            </a:r>
            <a:r>
              <a:rPr lang="en-GB" sz="2400">
                <a:latin typeface="Century Gothic" panose="020B0502020202020204" pitchFamily="34" charset="0"/>
                <a:sym typeface="Wingdings" panose="05000000000000000000" pitchFamily="2" charset="2"/>
              </a:rPr>
              <a:t></a:t>
            </a:r>
            <a:endParaRPr lang="en-GB" sz="2400">
              <a:solidFill>
                <a:prstClr val="black"/>
              </a:solidFill>
              <a:latin typeface="Century Gothic" panose="020B0502020202020204" pitchFamily="34" charset="0"/>
            </a:endParaRPr>
          </a:p>
        </p:txBody>
      </p:sp>
      <p:sp>
        <p:nvSpPr>
          <p:cNvPr id="67" name="TextBox 66">
            <a:extLst>
              <a:ext uri="{FF2B5EF4-FFF2-40B4-BE49-F238E27FC236}">
                <a16:creationId xmlns:a16="http://schemas.microsoft.com/office/drawing/2014/main" id="{43DD079F-39D2-43EF-7FD8-22AC9784E104}"/>
              </a:ext>
            </a:extLst>
          </p:cNvPr>
          <p:cNvSpPr txBox="1"/>
          <p:nvPr/>
        </p:nvSpPr>
        <p:spPr>
          <a:xfrm>
            <a:off x="8729690" y="1235071"/>
            <a:ext cx="3332437" cy="842318"/>
          </a:xfrm>
          <a:prstGeom prst="rect">
            <a:avLst/>
          </a:prstGeom>
          <a:solidFill>
            <a:schemeClr val="bg1"/>
          </a:solidFill>
          <a:ln>
            <a:solidFill>
              <a:schemeClr val="tx1"/>
            </a:solidFill>
          </a:ln>
        </p:spPr>
        <p:txBody>
          <a:bodyPr wrap="square" rtlCol="0">
            <a:noAutofit/>
          </a:bodyPr>
          <a:lstStyle/>
          <a:p>
            <a:pPr lvl="0">
              <a:tabLst>
                <a:tab pos="987425" algn="l"/>
              </a:tabLst>
              <a:defRPr/>
            </a:pPr>
            <a:r>
              <a:rPr kumimoji="0" lang="en-GB" sz="2400" b="0" i="0" u="none" strike="noStrike" kern="1200" cap="none" spc="0" normalizeH="0" baseline="0" noProof="0">
                <a:ln>
                  <a:noFill/>
                </a:ln>
                <a:solidFill>
                  <a:prstClr val="black"/>
                </a:solidFill>
                <a:effectLst/>
                <a:uLnTx/>
                <a:uFillTx/>
                <a:latin typeface="Century Gothic" panose="020B0502020202020204" pitchFamily="34" charset="0"/>
                <a:sym typeface="Wingdings 2" panose="05020102010507070707" pitchFamily="18" charset="2"/>
              </a:rPr>
              <a:t> Max </a:t>
            </a:r>
            <a:r>
              <a:rPr lang="en-GB" sz="2400">
                <a:solidFill>
                  <a:prstClr val="black"/>
                </a:solidFill>
                <a:latin typeface="Century Gothic" panose="020B0502020202020204" pitchFamily="34" charset="0"/>
                <a:sym typeface="Wingdings 2" panose="05020102010507070707" pitchFamily="18" charset="2"/>
              </a:rPr>
              <a:t>10 cm</a:t>
            </a:r>
            <a:r>
              <a:rPr lang="en-GB" sz="2400" baseline="30000">
                <a:solidFill>
                  <a:prstClr val="black"/>
                </a:solidFill>
                <a:latin typeface="Century Gothic" panose="020B0502020202020204" pitchFamily="34" charset="0"/>
                <a:sym typeface="Wingdings 2" panose="05020102010507070707" pitchFamily="18" charset="2"/>
              </a:rPr>
              <a:t>3</a:t>
            </a:r>
            <a:r>
              <a:rPr lang="en-GB" sz="2400">
                <a:solidFill>
                  <a:prstClr val="black"/>
                </a:solidFill>
                <a:latin typeface="Century Gothic" panose="020B0502020202020204" pitchFamily="34" charset="0"/>
                <a:sym typeface="Wingdings 2" panose="05020102010507070707" pitchFamily="18" charset="2"/>
              </a:rPr>
              <a:t> of propanone. </a:t>
            </a:r>
            <a:r>
              <a:rPr lang="en-GB" sz="2400">
                <a:latin typeface="Century Gothic" panose="020B0502020202020204" pitchFamily="34" charset="0"/>
                <a:sym typeface="Wingdings" panose="05000000000000000000" pitchFamily="2" charset="2"/>
              </a:rPr>
              <a:t> </a:t>
            </a:r>
            <a:endParaRPr kumimoji="0" lang="en-GB" sz="24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68" name="TextBox 67">
            <a:extLst>
              <a:ext uri="{FF2B5EF4-FFF2-40B4-BE49-F238E27FC236}">
                <a16:creationId xmlns:a16="http://schemas.microsoft.com/office/drawing/2014/main" id="{B7A49472-C19F-AAA0-E820-96BE5AEE3C68}"/>
              </a:ext>
            </a:extLst>
          </p:cNvPr>
          <p:cNvSpPr txBox="1"/>
          <p:nvPr/>
        </p:nvSpPr>
        <p:spPr>
          <a:xfrm>
            <a:off x="8367422" y="224539"/>
            <a:ext cx="3694705" cy="823667"/>
          </a:xfrm>
          <a:prstGeom prst="rect">
            <a:avLst/>
          </a:prstGeom>
          <a:solidFill>
            <a:schemeClr val="bg1"/>
          </a:solidFill>
          <a:ln>
            <a:solidFill>
              <a:schemeClr val="tx1"/>
            </a:solidFill>
          </a:ln>
        </p:spPr>
        <p:txBody>
          <a:bodyPr wrap="square" rtlCol="0">
            <a:noAutofit/>
          </a:bodyPr>
          <a:lstStyle/>
          <a:p>
            <a:pPr lvl="0">
              <a:tabLst>
                <a:tab pos="987425" algn="l"/>
              </a:tabLst>
              <a:defRPr/>
            </a:pPr>
            <a:r>
              <a:rPr lang="en-GB" sz="2400">
                <a:solidFill>
                  <a:prstClr val="black"/>
                </a:solidFill>
                <a:latin typeface="Century Gothic" panose="020B0502020202020204" pitchFamily="34" charset="0"/>
                <a:sym typeface="Wingdings 2" panose="05020102010507070707" pitchFamily="18" charset="2"/>
              </a:rPr>
              <a:t> R</a:t>
            </a:r>
            <a:r>
              <a:rPr kumimoji="0" lang="en-GB" sz="2400" b="0" i="0" u="none" strike="noStrike" kern="1200" cap="none" spc="0" normalizeH="0" baseline="0" noProof="0" err="1">
                <a:ln>
                  <a:noFill/>
                </a:ln>
                <a:solidFill>
                  <a:prstClr val="black"/>
                </a:solidFill>
                <a:effectLst/>
                <a:uLnTx/>
                <a:uFillTx/>
                <a:latin typeface="Century Gothic" panose="020B0502020202020204" pitchFamily="34" charset="0"/>
                <a:sym typeface="Wingdings 2" panose="05020102010507070707" pitchFamily="18" charset="2"/>
              </a:rPr>
              <a:t>emove</a:t>
            </a:r>
            <a:r>
              <a:rPr kumimoji="0" lang="en-GB" sz="2400" b="0" i="0" u="none" strike="noStrike" kern="1200" cap="none" spc="0" normalizeH="0" baseline="0" noProof="0">
                <a:ln>
                  <a:noFill/>
                </a:ln>
                <a:solidFill>
                  <a:prstClr val="black"/>
                </a:solidFill>
                <a:effectLst/>
                <a:uLnTx/>
                <a:uFillTx/>
                <a:latin typeface="Century Gothic" panose="020B0502020202020204" pitchFamily="34" charset="0"/>
                <a:sym typeface="Wingdings 2" panose="05020102010507070707" pitchFamily="18" charset="2"/>
              </a:rPr>
              <a:t> the chromatogram </a:t>
            </a:r>
            <a:r>
              <a:rPr lang="en-GB" sz="2400">
                <a:latin typeface="Century Gothic" panose="020B0502020202020204" pitchFamily="34" charset="0"/>
                <a:sym typeface="Wingdings" panose="05000000000000000000" pitchFamily="2" charset="2"/>
              </a:rPr>
              <a:t></a:t>
            </a:r>
            <a:endParaRPr kumimoji="0" lang="en-GB" sz="24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71" name="TextBox 70">
            <a:extLst>
              <a:ext uri="{FF2B5EF4-FFF2-40B4-BE49-F238E27FC236}">
                <a16:creationId xmlns:a16="http://schemas.microsoft.com/office/drawing/2014/main" id="{EBBEF0C9-EE1E-3CA8-CA34-9D76D876DB3B}"/>
              </a:ext>
            </a:extLst>
          </p:cNvPr>
          <p:cNvSpPr txBox="1"/>
          <p:nvPr/>
        </p:nvSpPr>
        <p:spPr>
          <a:xfrm>
            <a:off x="6433289" y="144893"/>
            <a:ext cx="1397713" cy="1186973"/>
          </a:xfrm>
          <a:prstGeom prst="rect">
            <a:avLst/>
          </a:prstGeom>
          <a:solidFill>
            <a:schemeClr val="bg1"/>
          </a:solidFill>
          <a:ln>
            <a:solidFill>
              <a:schemeClr val="tx1"/>
            </a:solidFill>
          </a:ln>
        </p:spPr>
        <p:txBody>
          <a:bodyPr wrap="square" rtlCol="0">
            <a:noAutofit/>
          </a:bodyPr>
          <a:lstStyle/>
          <a:p>
            <a:pPr lvl="0">
              <a:tabLst>
                <a:tab pos="987425" algn="l"/>
              </a:tabLst>
              <a:defRPr/>
            </a:pPr>
            <a:r>
              <a:rPr lang="en-GB" sz="2400">
                <a:solidFill>
                  <a:prstClr val="black"/>
                </a:solidFill>
                <a:latin typeface="Century Gothic" panose="020B0502020202020204" pitchFamily="34" charset="0"/>
                <a:sym typeface="Wingdings 2" panose="05020102010507070707" pitchFamily="18" charset="2"/>
              </a:rPr>
              <a:t></a:t>
            </a:r>
            <a:r>
              <a:rPr kumimoji="0" lang="en-GB" sz="2400" b="0" i="0" u="none" strike="noStrike" kern="1200" cap="none" spc="0" normalizeH="0" baseline="0" noProof="0">
                <a:ln>
                  <a:noFill/>
                </a:ln>
                <a:solidFill>
                  <a:prstClr val="black"/>
                </a:solidFill>
                <a:effectLst/>
                <a:uLnTx/>
                <a:uFillTx/>
                <a:latin typeface="Century Gothic" panose="020B0502020202020204" pitchFamily="34" charset="0"/>
                <a:sym typeface="Wingdings 2" panose="05020102010507070707" pitchFamily="18" charset="2"/>
              </a:rPr>
              <a:t> Mark solvent front. </a:t>
            </a:r>
            <a:r>
              <a:rPr lang="en-GB" sz="2400">
                <a:latin typeface="Century Gothic" panose="020B0502020202020204" pitchFamily="34" charset="0"/>
                <a:sym typeface="Wingdings" panose="05000000000000000000" pitchFamily="2" charset="2"/>
              </a:rPr>
              <a:t></a:t>
            </a:r>
            <a:endParaRPr kumimoji="0" lang="en-GB" sz="2400" b="0" i="0" u="none" strike="noStrike" kern="1200" cap="none" spc="0" normalizeH="0" baseline="0" noProof="0">
              <a:ln>
                <a:noFill/>
              </a:ln>
              <a:solidFill>
                <a:prstClr val="black"/>
              </a:solidFill>
              <a:effectLst/>
              <a:uLnTx/>
              <a:uFillTx/>
              <a:latin typeface="Century Gothic" panose="020B0502020202020204" pitchFamily="34" charset="0"/>
            </a:endParaRPr>
          </a:p>
        </p:txBody>
      </p:sp>
      <p:pic>
        <p:nvPicPr>
          <p:cNvPr id="72" name="Picture 71" descr="Irritant hazard symbol: an exclamation mark inside a red diamond">
            <a:extLst>
              <a:ext uri="{FF2B5EF4-FFF2-40B4-BE49-F238E27FC236}">
                <a16:creationId xmlns:a16="http://schemas.microsoft.com/office/drawing/2014/main" id="{31DB8839-69EE-F54F-D95F-1810B7EC2931}"/>
              </a:ext>
              <a:ext uri="{C183D7F6-B498-43B3-948B-1728B52AA6E4}">
                <adec:decorative xmlns:adec="http://schemas.microsoft.com/office/drawing/2017/decorative" val="0"/>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1342127" y="1332359"/>
            <a:ext cx="720000" cy="660231"/>
          </a:xfrm>
          <a:prstGeom prst="rect">
            <a:avLst/>
          </a:prstGeom>
        </p:spPr>
      </p:pic>
      <p:pic>
        <p:nvPicPr>
          <p:cNvPr id="74" name="Graphic 73" descr="Stopwatch 33% with solid fill">
            <a:extLst>
              <a:ext uri="{FF2B5EF4-FFF2-40B4-BE49-F238E27FC236}">
                <a16:creationId xmlns:a16="http://schemas.microsoft.com/office/drawing/2014/main" id="{DCFCE398-A788-1F8F-6491-AC14794F07EB}"/>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153016" y="283777"/>
            <a:ext cx="720000" cy="720000"/>
          </a:xfrm>
          <a:prstGeom prst="rect">
            <a:avLst/>
          </a:prstGeom>
        </p:spPr>
      </p:pic>
      <p:sp>
        <p:nvSpPr>
          <p:cNvPr id="29" name="Rectangle: Top Corners Rounded 28">
            <a:extLst>
              <a:ext uri="{FF2B5EF4-FFF2-40B4-BE49-F238E27FC236}">
                <a16:creationId xmlns:a16="http://schemas.microsoft.com/office/drawing/2014/main" id="{C3A86AE0-ADCC-45C7-5230-38F30C9DF75B}"/>
              </a:ext>
              <a:ext uri="{C183D7F6-B498-43B3-948B-1728B52AA6E4}">
                <adec:decorative xmlns:adec="http://schemas.microsoft.com/office/drawing/2017/decorative" val="1"/>
              </a:ext>
            </a:extLst>
          </p:cNvPr>
          <p:cNvSpPr/>
          <p:nvPr/>
        </p:nvSpPr>
        <p:spPr>
          <a:xfrm rot="20165768" flipV="1">
            <a:off x="2758222" y="2789945"/>
            <a:ext cx="380216" cy="1389857"/>
          </a:xfrm>
          <a:prstGeom prst="round2Same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2400">
              <a:latin typeface="Century Gothic" panose="020B0502020202020204" pitchFamily="34" charset="0"/>
            </a:endParaRPr>
          </a:p>
        </p:txBody>
      </p:sp>
    </p:spTree>
    <p:extLst>
      <p:ext uri="{BB962C8B-B14F-4D97-AF65-F5344CB8AC3E}">
        <p14:creationId xmlns:p14="http://schemas.microsoft.com/office/powerpoint/2010/main" val="19416017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4E27C-D0C2-0CEE-3AF9-8A84CA651BD2}"/>
              </a:ext>
            </a:extLst>
          </p:cNvPr>
          <p:cNvSpPr>
            <a:spLocks noGrp="1"/>
          </p:cNvSpPr>
          <p:nvPr>
            <p:ph type="title"/>
          </p:nvPr>
        </p:nvSpPr>
        <p:spPr/>
        <p:txBody>
          <a:bodyPr/>
          <a:lstStyle/>
          <a:p>
            <a:r>
              <a:rPr lang="en-GB"/>
              <a:t>Results</a:t>
            </a:r>
          </a:p>
        </p:txBody>
      </p:sp>
      <p:sp>
        <p:nvSpPr>
          <p:cNvPr id="19" name="TextBox 18">
            <a:extLst>
              <a:ext uri="{FF2B5EF4-FFF2-40B4-BE49-F238E27FC236}">
                <a16:creationId xmlns:a16="http://schemas.microsoft.com/office/drawing/2014/main" id="{EF6E27E5-5744-CEBA-32A1-2998FC28A516}"/>
              </a:ext>
            </a:extLst>
          </p:cNvPr>
          <p:cNvSpPr txBox="1"/>
          <p:nvPr/>
        </p:nvSpPr>
        <p:spPr>
          <a:xfrm>
            <a:off x="350655" y="5836850"/>
            <a:ext cx="5667469" cy="646331"/>
          </a:xfrm>
          <a:prstGeom prst="rect">
            <a:avLst/>
          </a:prstGeom>
          <a:noFill/>
        </p:spPr>
        <p:txBody>
          <a:bodyPr wrap="square" rtlCol="0">
            <a:spAutoFit/>
          </a:bodyPr>
          <a:lstStyle/>
          <a:p>
            <a:r>
              <a:rPr lang="en-GB" dirty="0">
                <a:latin typeface="Century Gothic" panose="020B0502020202020204" pitchFamily="34" charset="0"/>
              </a:rPr>
              <a:t>Distance travelled by solvent = __________ cm</a:t>
            </a:r>
          </a:p>
          <a:p>
            <a:r>
              <a:rPr lang="en-GB" dirty="0">
                <a:latin typeface="Century Gothic" panose="020B0502020202020204" pitchFamily="34" charset="0"/>
              </a:rPr>
              <a:t>(= distance between point </a:t>
            </a:r>
            <a:r>
              <a:rPr lang="en-GB" b="1" dirty="0">
                <a:latin typeface="Century Gothic" panose="020B0502020202020204" pitchFamily="34" charset="0"/>
              </a:rPr>
              <a:t>a</a:t>
            </a:r>
            <a:r>
              <a:rPr lang="en-GB" dirty="0">
                <a:latin typeface="Century Gothic" panose="020B0502020202020204" pitchFamily="34" charset="0"/>
              </a:rPr>
              <a:t> and point </a:t>
            </a:r>
            <a:r>
              <a:rPr lang="en-GB" b="1" dirty="0">
                <a:latin typeface="Century Gothic" panose="020B0502020202020204" pitchFamily="34" charset="0"/>
              </a:rPr>
              <a:t>b</a:t>
            </a:r>
            <a:r>
              <a:rPr lang="en-GB" dirty="0">
                <a:latin typeface="Century Gothic" panose="020B0502020202020204" pitchFamily="34" charset="0"/>
              </a:rPr>
              <a:t>)</a:t>
            </a:r>
          </a:p>
        </p:txBody>
      </p:sp>
      <p:sp>
        <p:nvSpPr>
          <p:cNvPr id="22" name="TextBox 21">
            <a:extLst>
              <a:ext uri="{FF2B5EF4-FFF2-40B4-BE49-F238E27FC236}">
                <a16:creationId xmlns:a16="http://schemas.microsoft.com/office/drawing/2014/main" id="{8A10DE7C-B5B9-3555-9C0A-00B39CCC0E6F}"/>
              </a:ext>
            </a:extLst>
          </p:cNvPr>
          <p:cNvSpPr txBox="1"/>
          <p:nvPr/>
        </p:nvSpPr>
        <p:spPr>
          <a:xfrm>
            <a:off x="3216707" y="2075274"/>
            <a:ext cx="2879470" cy="2939266"/>
          </a:xfrm>
          <a:prstGeom prst="rect">
            <a:avLst/>
          </a:prstGeom>
          <a:noFill/>
        </p:spPr>
        <p:txBody>
          <a:bodyPr wrap="square" rtlCol="0">
            <a:spAutoFit/>
          </a:bodyPr>
          <a:lstStyle/>
          <a:p>
            <a:pPr>
              <a:spcAft>
                <a:spcPts val="600"/>
              </a:spcAft>
            </a:pPr>
            <a:r>
              <a:rPr lang="en-GB" dirty="0">
                <a:latin typeface="Century Gothic" panose="020B0502020202020204" pitchFamily="34" charset="0"/>
              </a:rPr>
              <a:t>Distance travelled by sample = __________ cm</a:t>
            </a:r>
          </a:p>
          <a:p>
            <a:r>
              <a:rPr lang="en-GB" dirty="0">
                <a:latin typeface="Century Gothic" panose="020B0502020202020204" pitchFamily="34" charset="0"/>
              </a:rPr>
              <a:t>(= distance between point </a:t>
            </a:r>
            <a:r>
              <a:rPr lang="en-GB" b="1" dirty="0">
                <a:latin typeface="Century Gothic" panose="020B0502020202020204" pitchFamily="34" charset="0"/>
              </a:rPr>
              <a:t>a</a:t>
            </a:r>
            <a:r>
              <a:rPr lang="en-GB" dirty="0">
                <a:latin typeface="Century Gothic" panose="020B0502020202020204" pitchFamily="34" charset="0"/>
              </a:rPr>
              <a:t> and the </a:t>
            </a:r>
            <a:r>
              <a:rPr lang="en-GB" b="1" dirty="0">
                <a:latin typeface="Century Gothic" panose="020B0502020202020204" pitchFamily="34" charset="0"/>
              </a:rPr>
              <a:t>centre of the spot</a:t>
            </a:r>
            <a:r>
              <a:rPr lang="en-GB" dirty="0">
                <a:latin typeface="Century Gothic" panose="020B0502020202020204" pitchFamily="34" charset="0"/>
              </a:rPr>
              <a:t>) </a:t>
            </a:r>
          </a:p>
          <a:p>
            <a:endParaRPr lang="en-GB" dirty="0">
              <a:latin typeface="Century Gothic" panose="020B0502020202020204" pitchFamily="34" charset="0"/>
            </a:endParaRPr>
          </a:p>
          <a:p>
            <a:r>
              <a:rPr lang="en-GB" b="1" dirty="0">
                <a:latin typeface="Century Gothic" panose="020B0502020202020204" pitchFamily="34" charset="0"/>
              </a:rPr>
              <a:t>If there are multiple sample spots, calculate the distance for each spot separately</a:t>
            </a:r>
          </a:p>
        </p:txBody>
      </p:sp>
      <p:graphicFrame>
        <p:nvGraphicFramePr>
          <p:cNvPr id="26" name="Table 4">
            <a:extLst>
              <a:ext uri="{FF2B5EF4-FFF2-40B4-BE49-F238E27FC236}">
                <a16:creationId xmlns:a16="http://schemas.microsoft.com/office/drawing/2014/main" id="{F92DB318-261B-6F64-0238-A09B5BC49EAE}"/>
              </a:ext>
            </a:extLst>
          </p:cNvPr>
          <p:cNvGraphicFramePr>
            <a:graphicFrameLocks noGrp="1"/>
          </p:cNvGraphicFramePr>
          <p:nvPr>
            <p:extLst>
              <p:ext uri="{D42A27DB-BD31-4B8C-83A1-F6EECF244321}">
                <p14:modId xmlns:p14="http://schemas.microsoft.com/office/powerpoint/2010/main" val="36102825"/>
              </p:ext>
            </p:extLst>
          </p:nvPr>
        </p:nvGraphicFramePr>
        <p:xfrm>
          <a:off x="6283574" y="914178"/>
          <a:ext cx="4638584" cy="4803047"/>
        </p:xfrm>
        <a:graphic>
          <a:graphicData uri="http://schemas.openxmlformats.org/drawingml/2006/table">
            <a:tbl>
              <a:tblPr firstRow="1" bandRow="1">
                <a:tableStyleId>{5C22544A-7EE6-4342-B048-85BDC9FD1C3A}</a:tableStyleId>
              </a:tblPr>
              <a:tblGrid>
                <a:gridCol w="1159646">
                  <a:extLst>
                    <a:ext uri="{9D8B030D-6E8A-4147-A177-3AD203B41FA5}">
                      <a16:colId xmlns:a16="http://schemas.microsoft.com/office/drawing/2014/main" val="3287607563"/>
                    </a:ext>
                  </a:extLst>
                </a:gridCol>
                <a:gridCol w="1159646">
                  <a:extLst>
                    <a:ext uri="{9D8B030D-6E8A-4147-A177-3AD203B41FA5}">
                      <a16:colId xmlns:a16="http://schemas.microsoft.com/office/drawing/2014/main" val="232293668"/>
                    </a:ext>
                  </a:extLst>
                </a:gridCol>
                <a:gridCol w="1159646">
                  <a:extLst>
                    <a:ext uri="{9D8B030D-6E8A-4147-A177-3AD203B41FA5}">
                      <a16:colId xmlns:a16="http://schemas.microsoft.com/office/drawing/2014/main" val="2397117002"/>
                    </a:ext>
                  </a:extLst>
                </a:gridCol>
                <a:gridCol w="1159646">
                  <a:extLst>
                    <a:ext uri="{9D8B030D-6E8A-4147-A177-3AD203B41FA5}">
                      <a16:colId xmlns:a16="http://schemas.microsoft.com/office/drawing/2014/main" val="4100564261"/>
                    </a:ext>
                  </a:extLst>
                </a:gridCol>
              </a:tblGrid>
              <a:tr h="919912">
                <a:tc rowSpan="2">
                  <a:txBody>
                    <a:bodyPr/>
                    <a:lstStyle/>
                    <a:p>
                      <a:pPr algn="l"/>
                      <a:r>
                        <a:rPr lang="en-US" sz="1500" b="1" i="0">
                          <a:latin typeface="Century Gothic" panose="020B0502020202020204" pitchFamily="34" charset="0"/>
                        </a:rPr>
                        <a:t>Spots on leaf sample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a:latin typeface="Century Gothic" panose="020B0502020202020204" pitchFamily="34" charset="0"/>
                        </a:rPr>
                        <a:t>Distance travelled (cm)</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1">
                          <a:latin typeface="Century Gothic" panose="020B0502020202020204" pitchFamily="34" charset="0"/>
                        </a:rPr>
                        <a:t>R</a:t>
                      </a:r>
                      <a:r>
                        <a:rPr lang="en-US" sz="1500" b="1" i="0" baseline="-25000">
                          <a:latin typeface="Century Gothic" panose="020B0502020202020204" pitchFamily="34" charset="0"/>
                        </a:rPr>
                        <a:t>f</a:t>
                      </a: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extLst>
                  <a:ext uri="{0D108BD9-81ED-4DB2-BD59-A6C34878D82A}">
                    <a16:rowId xmlns:a16="http://schemas.microsoft.com/office/drawing/2014/main" val="1202464764"/>
                  </a:ext>
                </a:extLst>
              </a:tr>
              <a:tr h="776627">
                <a:tc vMerge="1">
                  <a:txBody>
                    <a:bodyPr/>
                    <a:lstStyle/>
                    <a:p>
                      <a:pPr algn="l"/>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a:solidFill>
                            <a:schemeClr val="bg1"/>
                          </a:solidFill>
                          <a:latin typeface="Century Gothic" panose="020B0502020202020204" pitchFamily="34" charset="0"/>
                        </a:rPr>
                        <a:t>By spot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a:solidFill>
                            <a:schemeClr val="bg1"/>
                          </a:solidFill>
                          <a:latin typeface="Century Gothic" panose="020B0502020202020204" pitchFamily="34" charset="0"/>
                        </a:rPr>
                        <a:t>By solvent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1" i="0">
                        <a:solidFill>
                          <a:schemeClr val="bg1"/>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extLst>
                  <a:ext uri="{0D108BD9-81ED-4DB2-BD59-A6C34878D82A}">
                    <a16:rowId xmlns:a16="http://schemas.microsoft.com/office/drawing/2014/main" val="2924256700"/>
                  </a:ext>
                </a:extLst>
              </a:tr>
              <a:tr h="776627">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2824927119"/>
                  </a:ext>
                </a:extLst>
              </a:tr>
              <a:tr h="77662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1174088422"/>
                  </a:ext>
                </a:extLst>
              </a:tr>
              <a:tr h="77662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4253212424"/>
                  </a:ext>
                </a:extLst>
              </a:tr>
              <a:tr h="77662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1439372766"/>
                  </a:ext>
                </a:extLst>
              </a:tr>
            </a:tbl>
          </a:graphicData>
        </a:graphic>
      </p:graphicFrame>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C056401A-CFDE-3E6B-5E10-751519100D7E}"/>
                  </a:ext>
                </a:extLst>
              </p:cNvPr>
              <p:cNvSpPr txBox="1"/>
              <p:nvPr/>
            </p:nvSpPr>
            <p:spPr>
              <a:xfrm>
                <a:off x="6825740" y="5823306"/>
                <a:ext cx="4841626" cy="609013"/>
              </a:xfrm>
              <a:prstGeom prst="rect">
                <a:avLst/>
              </a:prstGeom>
              <a:noFill/>
            </p:spPr>
            <p:txBody>
              <a:bodyPr wrap="square" rtlCol="0">
                <a:spAutoFit/>
              </a:bodyPr>
              <a:lstStyle/>
              <a:p>
                <a:r>
                  <a:rPr lang="en-GB" i="1" dirty="0"/>
                  <a:t>R</a:t>
                </a:r>
                <a:r>
                  <a:rPr lang="en-GB" baseline="-25000" dirty="0"/>
                  <a:t>f</a:t>
                </a:r>
                <a:r>
                  <a:rPr lang="en-GB" dirty="0"/>
                  <a:t> </a:t>
                </a:r>
                <a:r>
                  <a:rPr lang="en-GB" dirty="0">
                    <a:latin typeface="+mj-lt"/>
                  </a:rPr>
                  <a:t>= </a:t>
                </a:r>
                <a14:m>
                  <m:oMath xmlns:m="http://schemas.openxmlformats.org/officeDocument/2006/math">
                    <m:f>
                      <m:fPr>
                        <m:ctrlPr>
                          <a:rPr lang="en-GB" i="1" smtClean="0">
                            <a:latin typeface="Cambria Math" panose="02040503050406030204" pitchFamily="18" charset="0"/>
                          </a:rPr>
                        </m:ctrlPr>
                      </m:fPr>
                      <m:num>
                        <m:r>
                          <m:rPr>
                            <m:nor/>
                          </m:rPr>
                          <a:rPr lang="en-GB" b="0" i="0" smtClean="0">
                            <a:latin typeface="+mj-lt"/>
                          </a:rPr>
                          <m:t>distance</m:t>
                        </m:r>
                        <m:r>
                          <m:rPr>
                            <m:nor/>
                          </m:rPr>
                          <a:rPr lang="en-GB" b="0" i="0" smtClean="0">
                            <a:latin typeface="+mj-lt"/>
                          </a:rPr>
                          <m:t> </m:t>
                        </m:r>
                        <m:r>
                          <m:rPr>
                            <m:nor/>
                          </m:rPr>
                          <a:rPr lang="en-GB" b="0" i="0" smtClean="0">
                            <a:latin typeface="+mj-lt"/>
                          </a:rPr>
                          <m:t>moved</m:t>
                        </m:r>
                        <m:r>
                          <m:rPr>
                            <m:nor/>
                          </m:rPr>
                          <a:rPr lang="en-GB" b="0" i="0" smtClean="0">
                            <a:latin typeface="+mj-lt"/>
                          </a:rPr>
                          <m:t> </m:t>
                        </m:r>
                        <m:r>
                          <m:rPr>
                            <m:nor/>
                          </m:rPr>
                          <a:rPr lang="en-GB" b="0" i="0" smtClean="0">
                            <a:latin typeface="+mj-lt"/>
                          </a:rPr>
                          <m:t>by</m:t>
                        </m:r>
                        <m:r>
                          <m:rPr>
                            <m:nor/>
                          </m:rPr>
                          <a:rPr lang="en-GB" b="0" i="0" smtClean="0">
                            <a:latin typeface="+mj-lt"/>
                          </a:rPr>
                          <m:t> </m:t>
                        </m:r>
                        <m:r>
                          <m:rPr>
                            <m:nor/>
                          </m:rPr>
                          <a:rPr lang="en-GB" b="0" i="0" smtClean="0">
                            <a:latin typeface="+mj-lt"/>
                          </a:rPr>
                          <m:t>spot</m:t>
                        </m:r>
                      </m:num>
                      <m:den>
                        <m:r>
                          <m:rPr>
                            <m:nor/>
                          </m:rPr>
                          <a:rPr lang="en-GB" b="0" i="0" smtClean="0">
                            <a:latin typeface="+mj-lt"/>
                          </a:rPr>
                          <m:t>distance</m:t>
                        </m:r>
                        <m:r>
                          <m:rPr>
                            <m:nor/>
                          </m:rPr>
                          <a:rPr lang="en-GB" b="0" i="0" smtClean="0">
                            <a:latin typeface="+mj-lt"/>
                          </a:rPr>
                          <m:t> </m:t>
                        </m:r>
                        <m:r>
                          <m:rPr>
                            <m:nor/>
                          </m:rPr>
                          <a:rPr lang="en-GB" b="0" i="0" smtClean="0">
                            <a:latin typeface="+mj-lt"/>
                          </a:rPr>
                          <m:t>moved</m:t>
                        </m:r>
                        <m:r>
                          <m:rPr>
                            <m:nor/>
                          </m:rPr>
                          <a:rPr lang="en-GB" b="0" i="0" smtClean="0">
                            <a:latin typeface="+mj-lt"/>
                          </a:rPr>
                          <m:t> </m:t>
                        </m:r>
                        <m:r>
                          <m:rPr>
                            <m:nor/>
                          </m:rPr>
                          <a:rPr lang="en-GB" b="0" i="0" smtClean="0">
                            <a:latin typeface="+mj-lt"/>
                          </a:rPr>
                          <m:t>by</m:t>
                        </m:r>
                        <m:r>
                          <m:rPr>
                            <m:nor/>
                          </m:rPr>
                          <a:rPr lang="en-GB" b="0" i="0" smtClean="0">
                            <a:latin typeface="+mj-lt"/>
                          </a:rPr>
                          <m:t> </m:t>
                        </m:r>
                        <m:r>
                          <m:rPr>
                            <m:nor/>
                          </m:rPr>
                          <a:rPr lang="en-GB" b="0" i="0" smtClean="0">
                            <a:latin typeface="+mj-lt"/>
                          </a:rPr>
                          <m:t>solvent</m:t>
                        </m:r>
                      </m:den>
                    </m:f>
                  </m:oMath>
                </a14:m>
                <a:endParaRPr lang="en-GB" dirty="0">
                  <a:latin typeface="+mj-lt"/>
                </a:endParaRPr>
              </a:p>
            </p:txBody>
          </p:sp>
        </mc:Choice>
        <mc:Fallback xmlns="">
          <p:sp>
            <p:nvSpPr>
              <p:cNvPr id="3" name="TextBox 2">
                <a:extLst>
                  <a:ext uri="{FF2B5EF4-FFF2-40B4-BE49-F238E27FC236}">
                    <a16:creationId xmlns:a16="http://schemas.microsoft.com/office/drawing/2014/main" id="{C056401A-CFDE-3E6B-5E10-751519100D7E}"/>
                  </a:ext>
                </a:extLst>
              </p:cNvPr>
              <p:cNvSpPr txBox="1">
                <a:spLocks noRot="1" noChangeAspect="1" noMove="1" noResize="1" noEditPoints="1" noAdjustHandles="1" noChangeArrowheads="1" noChangeShapeType="1" noTextEdit="1"/>
              </p:cNvSpPr>
              <p:nvPr/>
            </p:nvSpPr>
            <p:spPr>
              <a:xfrm>
                <a:off x="6825740" y="5823306"/>
                <a:ext cx="4841626" cy="609013"/>
              </a:xfrm>
              <a:prstGeom prst="rect">
                <a:avLst/>
              </a:prstGeom>
              <a:blipFill>
                <a:blip r:embed="rId2"/>
                <a:stretch>
                  <a:fillRect l="-1134"/>
                </a:stretch>
              </a:blipFill>
            </p:spPr>
            <p:txBody>
              <a:bodyPr/>
              <a:lstStyle/>
              <a:p>
                <a:r>
                  <a:rPr lang="en-US">
                    <a:noFill/>
                  </a:rPr>
                  <a:t> </a:t>
                </a:r>
              </a:p>
            </p:txBody>
          </p:sp>
        </mc:Fallback>
      </mc:AlternateContent>
      <p:pic>
        <p:nvPicPr>
          <p:cNvPr id="9" name="Picture 8" descr="Diagram of a chromatogram, with point a labelled near the bottom and an orange arrow pointing upwards to point b near the top">
            <a:extLst>
              <a:ext uri="{FF2B5EF4-FFF2-40B4-BE49-F238E27FC236}">
                <a16:creationId xmlns:a16="http://schemas.microsoft.com/office/drawing/2014/main" id="{A47B3CC0-2B0B-09B5-6DAF-F992CFDF48DE}"/>
              </a:ext>
            </a:extLst>
          </p:cNvPr>
          <p:cNvPicPr>
            <a:picLocks noChangeAspect="1"/>
          </p:cNvPicPr>
          <p:nvPr/>
        </p:nvPicPr>
        <p:blipFill>
          <a:blip r:embed="rId3"/>
          <a:stretch>
            <a:fillRect/>
          </a:stretch>
        </p:blipFill>
        <p:spPr>
          <a:xfrm>
            <a:off x="149841" y="1717917"/>
            <a:ext cx="2879469" cy="3653980"/>
          </a:xfrm>
          <a:prstGeom prst="rect">
            <a:avLst/>
          </a:prstGeom>
        </p:spPr>
      </p:pic>
    </p:spTree>
    <p:extLst>
      <p:ext uri="{BB962C8B-B14F-4D97-AF65-F5344CB8AC3E}">
        <p14:creationId xmlns:p14="http://schemas.microsoft.com/office/powerpoint/2010/main" val="37632509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097B2-0D8B-DFD6-69BE-C81166F6399E}"/>
            </a:ext>
          </a:extLst>
        </p:cNvPr>
        <p:cNvGrpSpPr/>
        <p:nvPr/>
      </p:nvGrpSpPr>
      <p:grpSpPr>
        <a:xfrm>
          <a:off x="0" y="0"/>
          <a:ext cx="0" cy="0"/>
          <a:chOff x="0" y="0"/>
          <a:chExt cx="0" cy="0"/>
        </a:xfrm>
      </p:grpSpPr>
      <p:pic>
        <p:nvPicPr>
          <p:cNvPr id="28" name="Picture 27">
            <a:extLst>
              <a:ext uri="{FF2B5EF4-FFF2-40B4-BE49-F238E27FC236}">
                <a16:creationId xmlns:a16="http://schemas.microsoft.com/office/drawing/2014/main" id="{C8DD1EA1-17AC-4D24-323D-92858115C16D}"/>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359377" y="1685182"/>
            <a:ext cx="2879469" cy="3653980"/>
          </a:xfrm>
          <a:prstGeom prst="rect">
            <a:avLst/>
          </a:prstGeom>
        </p:spPr>
      </p:pic>
      <p:sp>
        <p:nvSpPr>
          <p:cNvPr id="2" name="Title 1">
            <a:extLst>
              <a:ext uri="{FF2B5EF4-FFF2-40B4-BE49-F238E27FC236}">
                <a16:creationId xmlns:a16="http://schemas.microsoft.com/office/drawing/2014/main" id="{3A9FB89D-4B7C-BD69-1543-3973C1571D41}"/>
              </a:ext>
            </a:extLst>
          </p:cNvPr>
          <p:cNvSpPr>
            <a:spLocks noGrp="1"/>
          </p:cNvSpPr>
          <p:nvPr>
            <p:ph type="title"/>
          </p:nvPr>
        </p:nvSpPr>
        <p:spPr/>
        <p:txBody>
          <a:bodyPr/>
          <a:lstStyle/>
          <a:p>
            <a:r>
              <a:rPr lang="en-GB"/>
              <a:t>Example Results</a:t>
            </a:r>
          </a:p>
        </p:txBody>
      </p:sp>
      <p:sp>
        <p:nvSpPr>
          <p:cNvPr id="19" name="TextBox 18">
            <a:extLst>
              <a:ext uri="{FF2B5EF4-FFF2-40B4-BE49-F238E27FC236}">
                <a16:creationId xmlns:a16="http://schemas.microsoft.com/office/drawing/2014/main" id="{1E8D8DCF-64CE-6BDA-D489-CAB33404ECA5}"/>
              </a:ext>
            </a:extLst>
          </p:cNvPr>
          <p:cNvSpPr txBox="1"/>
          <p:nvPr/>
        </p:nvSpPr>
        <p:spPr>
          <a:xfrm>
            <a:off x="217664" y="6157824"/>
            <a:ext cx="5667469" cy="646331"/>
          </a:xfrm>
          <a:prstGeom prst="rect">
            <a:avLst/>
          </a:prstGeom>
          <a:noFill/>
        </p:spPr>
        <p:txBody>
          <a:bodyPr wrap="square" rtlCol="0">
            <a:spAutoFit/>
          </a:bodyPr>
          <a:lstStyle/>
          <a:p>
            <a:r>
              <a:rPr lang="en-GB" dirty="0">
                <a:latin typeface="Century Gothic" panose="020B0502020202020204" pitchFamily="34" charset="0"/>
              </a:rPr>
              <a:t>Distance travelled by solvent = __________ cm</a:t>
            </a:r>
          </a:p>
          <a:p>
            <a:r>
              <a:rPr lang="en-GB" dirty="0">
                <a:latin typeface="Century Gothic" panose="020B0502020202020204" pitchFamily="34" charset="0"/>
              </a:rPr>
              <a:t>(= distance between point </a:t>
            </a:r>
            <a:r>
              <a:rPr lang="en-GB" b="1" dirty="0">
                <a:latin typeface="Century Gothic" panose="020B0502020202020204" pitchFamily="34" charset="0"/>
              </a:rPr>
              <a:t>a</a:t>
            </a:r>
            <a:r>
              <a:rPr lang="en-GB" dirty="0">
                <a:latin typeface="Century Gothic" panose="020B0502020202020204" pitchFamily="34" charset="0"/>
              </a:rPr>
              <a:t> and point </a:t>
            </a:r>
            <a:r>
              <a:rPr lang="en-GB" b="1" dirty="0">
                <a:latin typeface="Century Gothic" panose="020B0502020202020204" pitchFamily="34" charset="0"/>
              </a:rPr>
              <a:t>b</a:t>
            </a:r>
            <a:r>
              <a:rPr lang="en-GB" dirty="0">
                <a:latin typeface="Century Gothic" panose="020B0502020202020204" pitchFamily="34" charset="0"/>
              </a:rPr>
              <a:t>)</a:t>
            </a:r>
          </a:p>
        </p:txBody>
      </p:sp>
      <p:sp>
        <p:nvSpPr>
          <p:cNvPr id="22" name="TextBox 21">
            <a:extLst>
              <a:ext uri="{FF2B5EF4-FFF2-40B4-BE49-F238E27FC236}">
                <a16:creationId xmlns:a16="http://schemas.microsoft.com/office/drawing/2014/main" id="{C2D8D8C0-25D9-C075-1344-ADE1E416D8C0}"/>
              </a:ext>
            </a:extLst>
          </p:cNvPr>
          <p:cNvSpPr txBox="1"/>
          <p:nvPr/>
        </p:nvSpPr>
        <p:spPr>
          <a:xfrm>
            <a:off x="3404104" y="2290245"/>
            <a:ext cx="2879470" cy="2939266"/>
          </a:xfrm>
          <a:prstGeom prst="rect">
            <a:avLst/>
          </a:prstGeom>
          <a:noFill/>
        </p:spPr>
        <p:txBody>
          <a:bodyPr wrap="square" rtlCol="0">
            <a:spAutoFit/>
          </a:bodyPr>
          <a:lstStyle/>
          <a:p>
            <a:pPr>
              <a:spcAft>
                <a:spcPts val="600"/>
              </a:spcAft>
            </a:pPr>
            <a:r>
              <a:rPr lang="en-GB" dirty="0">
                <a:latin typeface="Century Gothic" panose="020B0502020202020204" pitchFamily="34" charset="0"/>
              </a:rPr>
              <a:t>Distance travelled by sample = __________ cm</a:t>
            </a:r>
          </a:p>
          <a:p>
            <a:r>
              <a:rPr lang="en-GB" dirty="0">
                <a:latin typeface="Century Gothic" panose="020B0502020202020204" pitchFamily="34" charset="0"/>
              </a:rPr>
              <a:t>(= distance between point </a:t>
            </a:r>
            <a:r>
              <a:rPr lang="en-GB" b="1" dirty="0">
                <a:latin typeface="Century Gothic" panose="020B0502020202020204" pitchFamily="34" charset="0"/>
              </a:rPr>
              <a:t>a</a:t>
            </a:r>
            <a:r>
              <a:rPr lang="en-GB" dirty="0">
                <a:latin typeface="Century Gothic" panose="020B0502020202020204" pitchFamily="34" charset="0"/>
              </a:rPr>
              <a:t> and the </a:t>
            </a:r>
            <a:r>
              <a:rPr lang="en-GB" b="1" dirty="0">
                <a:latin typeface="Century Gothic" panose="020B0502020202020204" pitchFamily="34" charset="0"/>
              </a:rPr>
              <a:t>centre of the spot</a:t>
            </a:r>
            <a:r>
              <a:rPr lang="en-GB" dirty="0">
                <a:latin typeface="Century Gothic" panose="020B0502020202020204" pitchFamily="34" charset="0"/>
              </a:rPr>
              <a:t>). </a:t>
            </a:r>
          </a:p>
          <a:p>
            <a:endParaRPr lang="en-GB" dirty="0">
              <a:latin typeface="Century Gothic" panose="020B0502020202020204" pitchFamily="34" charset="0"/>
            </a:endParaRPr>
          </a:p>
          <a:p>
            <a:r>
              <a:rPr lang="en-GB" b="1" dirty="0">
                <a:latin typeface="Century Gothic" panose="020B0502020202020204" pitchFamily="34" charset="0"/>
              </a:rPr>
              <a:t>If there are multiple sample spots, calculate the distance for each spot separately.</a:t>
            </a:r>
          </a:p>
        </p:txBody>
      </p:sp>
      <p:graphicFrame>
        <p:nvGraphicFramePr>
          <p:cNvPr id="23" name="Table 4">
            <a:extLst>
              <a:ext uri="{FF2B5EF4-FFF2-40B4-BE49-F238E27FC236}">
                <a16:creationId xmlns:a16="http://schemas.microsoft.com/office/drawing/2014/main" id="{2693B688-660B-CAB4-8C3A-2ACE8621C14F}"/>
              </a:ext>
            </a:extLst>
          </p:cNvPr>
          <p:cNvGraphicFramePr>
            <a:graphicFrameLocks noGrp="1"/>
          </p:cNvGraphicFramePr>
          <p:nvPr>
            <p:extLst>
              <p:ext uri="{D42A27DB-BD31-4B8C-83A1-F6EECF244321}">
                <p14:modId xmlns:p14="http://schemas.microsoft.com/office/powerpoint/2010/main" val="218692971"/>
              </p:ext>
            </p:extLst>
          </p:nvPr>
        </p:nvGraphicFramePr>
        <p:xfrm>
          <a:off x="6283574" y="914178"/>
          <a:ext cx="4638584" cy="4803047"/>
        </p:xfrm>
        <a:graphic>
          <a:graphicData uri="http://schemas.openxmlformats.org/drawingml/2006/table">
            <a:tbl>
              <a:tblPr firstRow="1" bandRow="1">
                <a:tableStyleId>{5C22544A-7EE6-4342-B048-85BDC9FD1C3A}</a:tableStyleId>
              </a:tblPr>
              <a:tblGrid>
                <a:gridCol w="1159646">
                  <a:extLst>
                    <a:ext uri="{9D8B030D-6E8A-4147-A177-3AD203B41FA5}">
                      <a16:colId xmlns:a16="http://schemas.microsoft.com/office/drawing/2014/main" val="3287607563"/>
                    </a:ext>
                  </a:extLst>
                </a:gridCol>
                <a:gridCol w="1159646">
                  <a:extLst>
                    <a:ext uri="{9D8B030D-6E8A-4147-A177-3AD203B41FA5}">
                      <a16:colId xmlns:a16="http://schemas.microsoft.com/office/drawing/2014/main" val="232293668"/>
                    </a:ext>
                  </a:extLst>
                </a:gridCol>
                <a:gridCol w="1159646">
                  <a:extLst>
                    <a:ext uri="{9D8B030D-6E8A-4147-A177-3AD203B41FA5}">
                      <a16:colId xmlns:a16="http://schemas.microsoft.com/office/drawing/2014/main" val="2397117002"/>
                    </a:ext>
                  </a:extLst>
                </a:gridCol>
                <a:gridCol w="1159646">
                  <a:extLst>
                    <a:ext uri="{9D8B030D-6E8A-4147-A177-3AD203B41FA5}">
                      <a16:colId xmlns:a16="http://schemas.microsoft.com/office/drawing/2014/main" val="4100564261"/>
                    </a:ext>
                  </a:extLst>
                </a:gridCol>
              </a:tblGrid>
              <a:tr h="919912">
                <a:tc rowSpan="2">
                  <a:txBody>
                    <a:bodyPr/>
                    <a:lstStyle/>
                    <a:p>
                      <a:pPr algn="l"/>
                      <a:r>
                        <a:rPr lang="en-US" sz="1500" b="1" i="0">
                          <a:latin typeface="Century Gothic" panose="020B0502020202020204" pitchFamily="34" charset="0"/>
                        </a:rPr>
                        <a:t>Spots on leaf sample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a:latin typeface="Century Gothic" panose="020B0502020202020204" pitchFamily="34" charset="0"/>
                        </a:rPr>
                        <a:t>Distance travelled (cm)</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1">
                          <a:latin typeface="Century Gothic" panose="020B0502020202020204" pitchFamily="34" charset="0"/>
                        </a:rPr>
                        <a:t>R</a:t>
                      </a:r>
                      <a:r>
                        <a:rPr lang="en-US" sz="1500" b="1" i="0" baseline="-25000">
                          <a:latin typeface="Century Gothic" panose="020B0502020202020204" pitchFamily="34" charset="0"/>
                        </a:rPr>
                        <a:t>f</a:t>
                      </a: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extLst>
                  <a:ext uri="{0D108BD9-81ED-4DB2-BD59-A6C34878D82A}">
                    <a16:rowId xmlns:a16="http://schemas.microsoft.com/office/drawing/2014/main" val="1202464764"/>
                  </a:ext>
                </a:extLst>
              </a:tr>
              <a:tr h="776627">
                <a:tc vMerge="1">
                  <a:txBody>
                    <a:bodyPr/>
                    <a:lstStyle/>
                    <a:p>
                      <a:pPr algn="l"/>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a:solidFill>
                            <a:schemeClr val="bg1"/>
                          </a:solidFill>
                          <a:latin typeface="Century Gothic" panose="020B0502020202020204" pitchFamily="34" charset="0"/>
                        </a:rPr>
                        <a:t>By spot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a:solidFill>
                            <a:schemeClr val="bg1"/>
                          </a:solidFill>
                          <a:latin typeface="Century Gothic" panose="020B0502020202020204" pitchFamily="34" charset="0"/>
                        </a:rPr>
                        <a:t>By solvent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1" i="0">
                        <a:solidFill>
                          <a:schemeClr val="bg1"/>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extLst>
                  <a:ext uri="{0D108BD9-81ED-4DB2-BD59-A6C34878D82A}">
                    <a16:rowId xmlns:a16="http://schemas.microsoft.com/office/drawing/2014/main" val="2924256700"/>
                  </a:ext>
                </a:extLst>
              </a:tr>
              <a:tr h="776627">
                <a:tc>
                  <a:txBody>
                    <a:bodyPr/>
                    <a:lstStyle/>
                    <a:p>
                      <a:pPr algn="ctr">
                        <a:lnSpc>
                          <a:spcPct val="100000"/>
                        </a:lnSpc>
                      </a:pPr>
                      <a:r>
                        <a:rPr lang="en-US" sz="1500" b="0" i="0">
                          <a:latin typeface="Century Gothic" panose="020B0502020202020204" pitchFamily="34" charset="0"/>
                        </a:rPr>
                        <a:t>1</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r>
                        <a:rPr lang="en-US" sz="1500" b="0" i="0">
                          <a:latin typeface="Century Gothic" panose="020B0502020202020204" pitchFamily="34" charset="0"/>
                        </a:rPr>
                        <a:t>0.0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r>
                        <a:rPr lang="en-US" sz="1500" b="0" i="0">
                          <a:latin typeface="Century Gothic" panose="020B0502020202020204" pitchFamily="34" charset="0"/>
                        </a:rPr>
                        <a:t>5.0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r>
                        <a:rPr lang="en-US" sz="1500" b="0" i="0">
                          <a:latin typeface="Century Gothic" panose="020B0502020202020204" pitchFamily="34" charset="0"/>
                        </a:rPr>
                        <a:t>0.00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2824927119"/>
                  </a:ext>
                </a:extLst>
              </a:tr>
              <a:tr h="77662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a:latin typeface="Century Gothic" panose="020B0502020202020204" pitchFamily="34" charset="0"/>
                        </a:rPr>
                        <a:t>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r>
                        <a:rPr lang="en-US" sz="1500" b="0" i="0">
                          <a:latin typeface="Century Gothic" panose="020B0502020202020204" pitchFamily="34" charset="0"/>
                        </a:rPr>
                        <a:t>1.6</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a:latin typeface="Century Gothic" panose="020B0502020202020204" pitchFamily="34" charset="0"/>
                        </a:rPr>
                        <a:t>5.0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a:latin typeface="Century Gothic" panose="020B0502020202020204" pitchFamily="34" charset="0"/>
                        </a:rPr>
                        <a:t>0.32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1174088422"/>
                  </a:ext>
                </a:extLst>
              </a:tr>
              <a:tr h="77662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a:latin typeface="Century Gothic" panose="020B0502020202020204" pitchFamily="34" charset="0"/>
                        </a:rPr>
                        <a:t>3</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r>
                        <a:rPr lang="en-US" sz="1500" b="0" i="0">
                          <a:latin typeface="Century Gothic" panose="020B0502020202020204" pitchFamily="34" charset="0"/>
                        </a:rPr>
                        <a:t>2.5</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a:latin typeface="Century Gothic" panose="020B0502020202020204" pitchFamily="34" charset="0"/>
                        </a:rPr>
                        <a:t>5.0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a:latin typeface="Century Gothic" panose="020B0502020202020204" pitchFamily="34" charset="0"/>
                        </a:rPr>
                        <a:t>0.50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4253212424"/>
                  </a:ext>
                </a:extLst>
              </a:tr>
              <a:tr h="77662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a:latin typeface="Century Gothic" panose="020B0502020202020204" pitchFamily="34" charset="0"/>
                        </a:rPr>
                        <a:t>4</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r>
                        <a:rPr lang="en-US" sz="1500" b="0" i="0">
                          <a:latin typeface="Century Gothic" panose="020B0502020202020204" pitchFamily="34" charset="0"/>
                        </a:rPr>
                        <a:t>4.5</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a:latin typeface="Century Gothic" panose="020B0502020202020204" pitchFamily="34" charset="0"/>
                        </a:rPr>
                        <a:t>5.0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a:latin typeface="Century Gothic" panose="020B0502020202020204" pitchFamily="34" charset="0"/>
                        </a:rPr>
                        <a:t>0.90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1439372766"/>
                  </a:ext>
                </a:extLst>
              </a:tr>
            </a:tbl>
          </a:graphicData>
        </a:graphic>
      </p:graphicFrame>
      <p:sp>
        <p:nvSpPr>
          <p:cNvPr id="3" name="TextBox 2">
            <a:extLst>
              <a:ext uri="{FF2B5EF4-FFF2-40B4-BE49-F238E27FC236}">
                <a16:creationId xmlns:a16="http://schemas.microsoft.com/office/drawing/2014/main" id="{890955DE-605E-15A7-7624-D4C597292B49}"/>
              </a:ext>
            </a:extLst>
          </p:cNvPr>
          <p:cNvSpPr txBox="1"/>
          <p:nvPr/>
        </p:nvSpPr>
        <p:spPr>
          <a:xfrm>
            <a:off x="4065097" y="6062987"/>
            <a:ext cx="651849" cy="369332"/>
          </a:xfrm>
          <a:prstGeom prst="rect">
            <a:avLst/>
          </a:prstGeom>
          <a:noFill/>
        </p:spPr>
        <p:txBody>
          <a:bodyPr wrap="square" rtlCol="0">
            <a:spAutoFit/>
          </a:bodyPr>
          <a:lstStyle/>
          <a:p>
            <a:r>
              <a:rPr lang="en-GB" b="1" dirty="0"/>
              <a:t>5.0</a:t>
            </a:r>
          </a:p>
        </p:txBody>
      </p:sp>
      <p:sp>
        <p:nvSpPr>
          <p:cNvPr id="7" name="Oval 6">
            <a:extLst>
              <a:ext uri="{FF2B5EF4-FFF2-40B4-BE49-F238E27FC236}">
                <a16:creationId xmlns:a16="http://schemas.microsoft.com/office/drawing/2014/main" id="{B57E37C9-3CB8-92A1-E0DF-EBC111F0445A}"/>
              </a:ext>
              <a:ext uri="{C183D7F6-B498-43B3-948B-1728B52AA6E4}">
                <adec:decorative xmlns:adec="http://schemas.microsoft.com/office/drawing/2017/decorative" val="1"/>
              </a:ext>
            </a:extLst>
          </p:cNvPr>
          <p:cNvSpPr/>
          <p:nvPr/>
        </p:nvSpPr>
        <p:spPr>
          <a:xfrm>
            <a:off x="1831642" y="4714101"/>
            <a:ext cx="217516" cy="230833"/>
          </a:xfrm>
          <a:prstGeom prst="ellipse">
            <a:avLst/>
          </a:prstGeom>
          <a:solidFill>
            <a:srgbClr val="006F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BAEC6427-9AA0-141A-2FCB-F45F18C100B0}"/>
              </a:ext>
              <a:ext uri="{C183D7F6-B498-43B3-948B-1728B52AA6E4}">
                <adec:decorative xmlns:adec="http://schemas.microsoft.com/office/drawing/2017/decorative" val="1"/>
              </a:ext>
            </a:extLst>
          </p:cNvPr>
          <p:cNvSpPr/>
          <p:nvPr/>
        </p:nvSpPr>
        <p:spPr>
          <a:xfrm>
            <a:off x="1860099" y="2680382"/>
            <a:ext cx="217516" cy="230833"/>
          </a:xfrm>
          <a:prstGeom prst="ellipse">
            <a:avLst/>
          </a:prstGeom>
          <a:solidFill>
            <a:schemeClr val="accent4">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408F58A3-C94F-0778-19E4-E7DBB090DF11}"/>
              </a:ext>
              <a:ext uri="{C183D7F6-B498-43B3-948B-1728B52AA6E4}">
                <adec:decorative xmlns:adec="http://schemas.microsoft.com/office/drawing/2017/decorative" val="1"/>
              </a:ext>
            </a:extLst>
          </p:cNvPr>
          <p:cNvSpPr/>
          <p:nvPr/>
        </p:nvSpPr>
        <p:spPr>
          <a:xfrm>
            <a:off x="1843386" y="3399655"/>
            <a:ext cx="217516" cy="230833"/>
          </a:xfrm>
          <a:prstGeom prst="ellipse">
            <a:avLst/>
          </a:prstGeom>
          <a:solidFill>
            <a:srgbClr val="E6F1EF"/>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D63AB7F0-9457-A918-E2BB-1AC4EC580F6D}"/>
              </a:ext>
              <a:ext uri="{C183D7F6-B498-43B3-948B-1728B52AA6E4}">
                <adec:decorative xmlns:adec="http://schemas.microsoft.com/office/drawing/2017/decorative" val="1"/>
              </a:ext>
            </a:extLst>
          </p:cNvPr>
          <p:cNvSpPr/>
          <p:nvPr/>
        </p:nvSpPr>
        <p:spPr>
          <a:xfrm>
            <a:off x="1843386" y="4103624"/>
            <a:ext cx="217516" cy="230833"/>
          </a:xfrm>
          <a:prstGeom prst="ellipse">
            <a:avLst/>
          </a:prstGeom>
          <a:solidFill>
            <a:schemeClr val="accent5">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D11B3846-B4D5-EFA7-1929-ED0F26CD286B}"/>
              </a:ext>
            </a:extLst>
          </p:cNvPr>
          <p:cNvSpPr txBox="1"/>
          <p:nvPr/>
        </p:nvSpPr>
        <p:spPr>
          <a:xfrm>
            <a:off x="2049158" y="4529435"/>
            <a:ext cx="289711" cy="369332"/>
          </a:xfrm>
          <a:prstGeom prst="rect">
            <a:avLst/>
          </a:prstGeom>
          <a:noFill/>
        </p:spPr>
        <p:txBody>
          <a:bodyPr wrap="square" rtlCol="0">
            <a:spAutoFit/>
          </a:bodyPr>
          <a:lstStyle/>
          <a:p>
            <a:r>
              <a:rPr lang="en-GB" dirty="0"/>
              <a:t>1</a:t>
            </a:r>
          </a:p>
        </p:txBody>
      </p:sp>
      <p:sp>
        <p:nvSpPr>
          <p:cNvPr id="12" name="TextBox 11">
            <a:extLst>
              <a:ext uri="{FF2B5EF4-FFF2-40B4-BE49-F238E27FC236}">
                <a16:creationId xmlns:a16="http://schemas.microsoft.com/office/drawing/2014/main" id="{C77F5DA9-F04F-346D-F5C7-28B204DE37AB}"/>
              </a:ext>
            </a:extLst>
          </p:cNvPr>
          <p:cNvSpPr txBox="1"/>
          <p:nvPr/>
        </p:nvSpPr>
        <p:spPr>
          <a:xfrm>
            <a:off x="2077615" y="3965126"/>
            <a:ext cx="289711" cy="369332"/>
          </a:xfrm>
          <a:prstGeom prst="rect">
            <a:avLst/>
          </a:prstGeom>
          <a:noFill/>
        </p:spPr>
        <p:txBody>
          <a:bodyPr wrap="square" rtlCol="0">
            <a:spAutoFit/>
          </a:bodyPr>
          <a:lstStyle/>
          <a:p>
            <a:r>
              <a:rPr lang="en-GB"/>
              <a:t>2</a:t>
            </a:r>
          </a:p>
        </p:txBody>
      </p:sp>
      <p:sp>
        <p:nvSpPr>
          <p:cNvPr id="13" name="TextBox 12">
            <a:extLst>
              <a:ext uri="{FF2B5EF4-FFF2-40B4-BE49-F238E27FC236}">
                <a16:creationId xmlns:a16="http://schemas.microsoft.com/office/drawing/2014/main" id="{BB3F82B2-7E78-1F22-EE1F-A2E308B87C62}"/>
              </a:ext>
            </a:extLst>
          </p:cNvPr>
          <p:cNvSpPr txBox="1"/>
          <p:nvPr/>
        </p:nvSpPr>
        <p:spPr>
          <a:xfrm>
            <a:off x="2078890" y="3245853"/>
            <a:ext cx="289711" cy="369332"/>
          </a:xfrm>
          <a:prstGeom prst="rect">
            <a:avLst/>
          </a:prstGeom>
          <a:noFill/>
        </p:spPr>
        <p:txBody>
          <a:bodyPr wrap="square" rtlCol="0">
            <a:spAutoFit/>
          </a:bodyPr>
          <a:lstStyle/>
          <a:p>
            <a:r>
              <a:rPr lang="en-GB" dirty="0"/>
              <a:t>3</a:t>
            </a:r>
          </a:p>
        </p:txBody>
      </p:sp>
      <p:sp>
        <p:nvSpPr>
          <p:cNvPr id="15" name="TextBox 14">
            <a:extLst>
              <a:ext uri="{FF2B5EF4-FFF2-40B4-BE49-F238E27FC236}">
                <a16:creationId xmlns:a16="http://schemas.microsoft.com/office/drawing/2014/main" id="{005E07E2-C44A-1BC1-7EBE-CB3C94B273C5}"/>
              </a:ext>
            </a:extLst>
          </p:cNvPr>
          <p:cNvSpPr txBox="1"/>
          <p:nvPr/>
        </p:nvSpPr>
        <p:spPr>
          <a:xfrm>
            <a:off x="2086784" y="2503844"/>
            <a:ext cx="289711" cy="369332"/>
          </a:xfrm>
          <a:prstGeom prst="rect">
            <a:avLst/>
          </a:prstGeom>
          <a:noFill/>
        </p:spPr>
        <p:txBody>
          <a:bodyPr wrap="square" rtlCol="0">
            <a:spAutoFit/>
          </a:bodyPr>
          <a:lstStyle/>
          <a:p>
            <a:r>
              <a:rPr lang="en-GB"/>
              <a:t>4</a:t>
            </a:r>
          </a:p>
        </p:txBody>
      </p:sp>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id="{5B8D2D8A-213C-033B-60C0-2E784B55DC65}"/>
                  </a:ext>
                </a:extLst>
              </p:cNvPr>
              <p:cNvSpPr txBox="1"/>
              <p:nvPr/>
            </p:nvSpPr>
            <p:spPr>
              <a:xfrm>
                <a:off x="6825740" y="5823306"/>
                <a:ext cx="4841626" cy="609013"/>
              </a:xfrm>
              <a:prstGeom prst="rect">
                <a:avLst/>
              </a:prstGeom>
              <a:noFill/>
            </p:spPr>
            <p:txBody>
              <a:bodyPr wrap="square" rtlCol="0">
                <a:spAutoFit/>
              </a:bodyPr>
              <a:lstStyle/>
              <a:p>
                <a:r>
                  <a:rPr lang="en-GB" i="1"/>
                  <a:t>R</a:t>
                </a:r>
                <a:r>
                  <a:rPr lang="en-GB" baseline="-25000"/>
                  <a:t>f</a:t>
                </a:r>
                <a:r>
                  <a:rPr lang="en-GB"/>
                  <a:t> </a:t>
                </a:r>
                <a:r>
                  <a:rPr lang="en-GB">
                    <a:latin typeface="+mj-lt"/>
                  </a:rPr>
                  <a:t>= </a:t>
                </a:r>
                <a14:m>
                  <m:oMath xmlns:m="http://schemas.openxmlformats.org/officeDocument/2006/math">
                    <m:f>
                      <m:fPr>
                        <m:ctrlPr>
                          <a:rPr lang="en-GB" i="1" smtClean="0">
                            <a:latin typeface="Cambria Math" panose="02040503050406030204" pitchFamily="18" charset="0"/>
                          </a:rPr>
                        </m:ctrlPr>
                      </m:fPr>
                      <m:num>
                        <m:r>
                          <m:rPr>
                            <m:nor/>
                          </m:rPr>
                          <a:rPr lang="en-GB" b="0" i="0" smtClean="0">
                            <a:latin typeface="+mj-lt"/>
                          </a:rPr>
                          <m:t>distance</m:t>
                        </m:r>
                        <m:r>
                          <m:rPr>
                            <m:nor/>
                          </m:rPr>
                          <a:rPr lang="en-GB" b="0" i="0" smtClean="0">
                            <a:latin typeface="+mj-lt"/>
                          </a:rPr>
                          <m:t> </m:t>
                        </m:r>
                        <m:r>
                          <m:rPr>
                            <m:nor/>
                          </m:rPr>
                          <a:rPr lang="en-GB" b="0" i="0" smtClean="0">
                            <a:latin typeface="+mj-lt"/>
                          </a:rPr>
                          <m:t>moved</m:t>
                        </m:r>
                        <m:r>
                          <m:rPr>
                            <m:nor/>
                          </m:rPr>
                          <a:rPr lang="en-GB" b="0" i="0" smtClean="0">
                            <a:latin typeface="+mj-lt"/>
                          </a:rPr>
                          <m:t> </m:t>
                        </m:r>
                        <m:r>
                          <m:rPr>
                            <m:nor/>
                          </m:rPr>
                          <a:rPr lang="en-GB" b="0" i="0" smtClean="0">
                            <a:latin typeface="+mj-lt"/>
                          </a:rPr>
                          <m:t>by</m:t>
                        </m:r>
                        <m:r>
                          <m:rPr>
                            <m:nor/>
                          </m:rPr>
                          <a:rPr lang="en-GB" b="0" i="0" smtClean="0">
                            <a:latin typeface="+mj-lt"/>
                          </a:rPr>
                          <m:t> </m:t>
                        </m:r>
                        <m:r>
                          <m:rPr>
                            <m:nor/>
                          </m:rPr>
                          <a:rPr lang="en-GB" b="0" i="0" smtClean="0">
                            <a:latin typeface="+mj-lt"/>
                          </a:rPr>
                          <m:t>spot</m:t>
                        </m:r>
                      </m:num>
                      <m:den>
                        <m:r>
                          <m:rPr>
                            <m:nor/>
                          </m:rPr>
                          <a:rPr lang="en-GB" b="0" i="0" smtClean="0">
                            <a:latin typeface="+mj-lt"/>
                          </a:rPr>
                          <m:t>distance</m:t>
                        </m:r>
                        <m:r>
                          <m:rPr>
                            <m:nor/>
                          </m:rPr>
                          <a:rPr lang="en-GB" b="0" i="0" smtClean="0">
                            <a:latin typeface="+mj-lt"/>
                          </a:rPr>
                          <m:t> </m:t>
                        </m:r>
                        <m:r>
                          <m:rPr>
                            <m:nor/>
                          </m:rPr>
                          <a:rPr lang="en-GB" b="0" i="0" smtClean="0">
                            <a:latin typeface="+mj-lt"/>
                          </a:rPr>
                          <m:t>moved</m:t>
                        </m:r>
                        <m:r>
                          <m:rPr>
                            <m:nor/>
                          </m:rPr>
                          <a:rPr lang="en-GB" b="0" i="0" smtClean="0">
                            <a:latin typeface="+mj-lt"/>
                          </a:rPr>
                          <m:t> </m:t>
                        </m:r>
                        <m:r>
                          <m:rPr>
                            <m:nor/>
                          </m:rPr>
                          <a:rPr lang="en-GB" b="0" i="0" smtClean="0">
                            <a:latin typeface="+mj-lt"/>
                          </a:rPr>
                          <m:t>by</m:t>
                        </m:r>
                        <m:r>
                          <m:rPr>
                            <m:nor/>
                          </m:rPr>
                          <a:rPr lang="en-GB" b="0" i="0" smtClean="0">
                            <a:latin typeface="+mj-lt"/>
                          </a:rPr>
                          <m:t> </m:t>
                        </m:r>
                        <m:r>
                          <m:rPr>
                            <m:nor/>
                          </m:rPr>
                          <a:rPr lang="en-GB" b="0" i="0" smtClean="0">
                            <a:latin typeface="+mj-lt"/>
                          </a:rPr>
                          <m:t>solvent</m:t>
                        </m:r>
                      </m:den>
                    </m:f>
                  </m:oMath>
                </a14:m>
                <a:endParaRPr lang="en-GB">
                  <a:latin typeface="+mj-lt"/>
                </a:endParaRPr>
              </a:p>
            </p:txBody>
          </p:sp>
        </mc:Choice>
        <mc:Fallback xmlns="">
          <p:sp>
            <p:nvSpPr>
              <p:cNvPr id="17" name="TextBox 16">
                <a:extLst>
                  <a:ext uri="{FF2B5EF4-FFF2-40B4-BE49-F238E27FC236}">
                    <a16:creationId xmlns:a16="http://schemas.microsoft.com/office/drawing/2014/main" id="{5B8D2D8A-213C-033B-60C0-2E784B55DC65}"/>
                  </a:ext>
                </a:extLst>
              </p:cNvPr>
              <p:cNvSpPr txBox="1">
                <a:spLocks noRot="1" noChangeAspect="1" noMove="1" noResize="1" noEditPoints="1" noAdjustHandles="1" noChangeArrowheads="1" noChangeShapeType="1" noTextEdit="1"/>
              </p:cNvSpPr>
              <p:nvPr/>
            </p:nvSpPr>
            <p:spPr>
              <a:xfrm>
                <a:off x="6825740" y="5823306"/>
                <a:ext cx="4841626" cy="609013"/>
              </a:xfrm>
              <a:prstGeom prst="rect">
                <a:avLst/>
              </a:prstGeom>
              <a:blipFill>
                <a:blip r:embed="rId3"/>
                <a:stretch>
                  <a:fillRect l="-1134"/>
                </a:stretch>
              </a:blipFill>
            </p:spPr>
            <p:txBody>
              <a:bodyPr/>
              <a:lstStyle/>
              <a:p>
                <a:r>
                  <a:rPr lang="en-US">
                    <a:noFill/>
                  </a:rPr>
                  <a:t> </a:t>
                </a:r>
              </a:p>
            </p:txBody>
          </p:sp>
        </mc:Fallback>
      </mc:AlternateContent>
      <p:sp>
        <p:nvSpPr>
          <p:cNvPr id="18" name="Rectangle 17">
            <a:extLst>
              <a:ext uri="{FF2B5EF4-FFF2-40B4-BE49-F238E27FC236}">
                <a16:creationId xmlns:a16="http://schemas.microsoft.com/office/drawing/2014/main" id="{FB9FEFC0-13B5-3CBE-805B-47D77623CA05}"/>
              </a:ext>
              <a:ext uri="{C183D7F6-B498-43B3-948B-1728B52AA6E4}">
                <adec:decorative xmlns:adec="http://schemas.microsoft.com/office/drawing/2017/decorative" val="1"/>
              </a:ext>
            </a:extLst>
          </p:cNvPr>
          <p:cNvSpPr/>
          <p:nvPr/>
        </p:nvSpPr>
        <p:spPr>
          <a:xfrm>
            <a:off x="9969500" y="3429000"/>
            <a:ext cx="787400" cy="635000"/>
          </a:xfrm>
          <a:prstGeom prst="rect">
            <a:avLst/>
          </a:prstGeom>
          <a:solidFill>
            <a:srgbClr val="FF9E1B"/>
          </a:solidFill>
          <a:ln>
            <a:solidFill>
              <a:srgbClr val="C8102E"/>
            </a:solidFill>
          </a:ln>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2B1EFC8A-198A-ACA5-0FE6-D41D08DF63F8}"/>
              </a:ext>
              <a:ext uri="{C183D7F6-B498-43B3-948B-1728B52AA6E4}">
                <adec:decorative xmlns:adec="http://schemas.microsoft.com/office/drawing/2017/decorative" val="1"/>
              </a:ext>
            </a:extLst>
          </p:cNvPr>
          <p:cNvSpPr/>
          <p:nvPr/>
        </p:nvSpPr>
        <p:spPr>
          <a:xfrm>
            <a:off x="9969500" y="4227678"/>
            <a:ext cx="787400" cy="635000"/>
          </a:xfrm>
          <a:prstGeom prst="rect">
            <a:avLst/>
          </a:prstGeom>
          <a:solidFill>
            <a:srgbClr val="FF9E1B"/>
          </a:solidFill>
          <a:ln>
            <a:solidFill>
              <a:srgbClr val="C8102E"/>
            </a:solidFill>
          </a:ln>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7B2BA92F-A929-197C-0866-76F94B3136B8}"/>
              </a:ext>
              <a:ext uri="{C183D7F6-B498-43B3-948B-1728B52AA6E4}">
                <adec:decorative xmlns:adec="http://schemas.microsoft.com/office/drawing/2017/decorative" val="1"/>
              </a:ext>
            </a:extLst>
          </p:cNvPr>
          <p:cNvSpPr/>
          <p:nvPr/>
        </p:nvSpPr>
        <p:spPr>
          <a:xfrm>
            <a:off x="9969500" y="4982597"/>
            <a:ext cx="787400" cy="635000"/>
          </a:xfrm>
          <a:prstGeom prst="rect">
            <a:avLst/>
          </a:prstGeom>
          <a:solidFill>
            <a:srgbClr val="FF9E1B"/>
          </a:solidFill>
          <a:ln>
            <a:solidFill>
              <a:srgbClr val="C8102E"/>
            </a:solidFill>
          </a:ln>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4313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2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6" grpId="0" animBg="1"/>
      <p:bldP spid="2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C2FF7-2D66-2236-E7F4-E9E4AAD3CF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1B909D-A0D7-44D0-AA72-A27D464A3279}"/>
              </a:ext>
            </a:extLst>
          </p:cNvPr>
          <p:cNvSpPr>
            <a:spLocks noGrp="1"/>
          </p:cNvSpPr>
          <p:nvPr>
            <p:ph type="title"/>
          </p:nvPr>
        </p:nvSpPr>
        <p:spPr/>
        <p:txBody>
          <a:bodyPr/>
          <a:lstStyle/>
          <a:p>
            <a:r>
              <a:rPr lang="en-US" dirty="0"/>
              <a:t>Questions</a:t>
            </a:r>
          </a:p>
        </p:txBody>
      </p:sp>
      <p:sp>
        <p:nvSpPr>
          <p:cNvPr id="3" name="Content Placeholder 2">
            <a:extLst>
              <a:ext uri="{FF2B5EF4-FFF2-40B4-BE49-F238E27FC236}">
                <a16:creationId xmlns:a16="http://schemas.microsoft.com/office/drawing/2014/main" id="{FBD4DD4A-81A5-3002-356F-A6DDE637CD04}"/>
              </a:ext>
            </a:extLst>
          </p:cNvPr>
          <p:cNvSpPr>
            <a:spLocks noGrp="1"/>
          </p:cNvSpPr>
          <p:nvPr>
            <p:ph idx="1"/>
          </p:nvPr>
        </p:nvSpPr>
        <p:spPr>
          <a:xfrm>
            <a:off x="540000" y="1260000"/>
            <a:ext cx="10080000" cy="5040000"/>
          </a:xfrm>
        </p:spPr>
        <p:txBody>
          <a:bodyPr>
            <a:normAutofit fontScale="92500" lnSpcReduction="20000"/>
          </a:bodyPr>
          <a:lstStyle/>
          <a:p>
            <a:pPr lvl="0"/>
            <a:r>
              <a:rPr lang="en-GB" dirty="0"/>
              <a:t>State the stationary and mobile phase in this chromatography experiment.</a:t>
            </a:r>
          </a:p>
          <a:p>
            <a:pPr lvl="0"/>
            <a:r>
              <a:rPr lang="en-GB" dirty="0"/>
              <a:t>Explain why water was not used as the solvent in this chromatography experiment.</a:t>
            </a:r>
          </a:p>
          <a:p>
            <a:pPr lvl="0"/>
            <a:r>
              <a:rPr lang="en-GB" dirty="0"/>
              <a:t>Explain why the markings on the chromatography paper must be drawn in pencil (and not in pen).</a:t>
            </a:r>
          </a:p>
          <a:p>
            <a:pPr lvl="0"/>
            <a:r>
              <a:rPr lang="en-GB" dirty="0"/>
              <a:t>State and explain which of the chemicals (using the spot numbers) within the leaf pigment was the most soluble in the solvent.</a:t>
            </a:r>
          </a:p>
          <a:p>
            <a:pPr lvl="0"/>
            <a:r>
              <a:rPr lang="en-GB" dirty="0"/>
              <a:t>Using your chromatogram, is the pigment found within the dye a </a:t>
            </a:r>
            <a:r>
              <a:rPr lang="en-GB" b="1" dirty="0"/>
              <a:t>pure substance</a:t>
            </a:r>
            <a:r>
              <a:rPr lang="en-GB" dirty="0"/>
              <a:t> or a </a:t>
            </a:r>
            <a:r>
              <a:rPr lang="en-GB" b="1" dirty="0"/>
              <a:t>mixture</a:t>
            </a:r>
            <a:r>
              <a:rPr lang="en-GB" dirty="0"/>
              <a:t>? Explain how you can tell.</a:t>
            </a:r>
          </a:p>
          <a:p>
            <a:pPr>
              <a:buFont typeface="+mj-lt"/>
              <a:buAutoNum type="arabicPeriod" startAt="6"/>
            </a:pPr>
            <a:r>
              <a:rPr lang="en-GB" dirty="0"/>
              <a:t>Look at the example data provided by your teacher.</a:t>
            </a:r>
          </a:p>
          <a:p>
            <a:pPr marL="0" lvl="0" indent="0">
              <a:buNone/>
            </a:pPr>
            <a:endParaRPr lang="en-GB" sz="2400" dirty="0"/>
          </a:p>
          <a:p>
            <a:pPr marL="914400" lvl="1" indent="-457200">
              <a:buFont typeface="+mj-lt"/>
              <a:buAutoNum type="alphaLcParenR"/>
            </a:pPr>
            <a:r>
              <a:rPr lang="en-GB" dirty="0"/>
              <a:t>Why did spot 1 not travel up the chromatography paper?</a:t>
            </a:r>
          </a:p>
          <a:p>
            <a:pPr marL="914400" lvl="1" indent="-457200">
              <a:buFont typeface="+mj-lt"/>
              <a:buAutoNum type="alphaLcParenR"/>
            </a:pPr>
            <a:r>
              <a:rPr lang="en-GB" dirty="0"/>
              <a:t>Why did spots 2, 3 and 4 travel different distances up the chromatography paper?</a:t>
            </a:r>
          </a:p>
          <a:p>
            <a:pPr lvl="0"/>
            <a:endParaRPr lang="en-GB" dirty="0"/>
          </a:p>
          <a:p>
            <a:pPr marL="0" lvl="0" indent="0">
              <a:buNone/>
            </a:pPr>
            <a:endParaRPr lang="en-GB" dirty="0"/>
          </a:p>
        </p:txBody>
      </p:sp>
      <p:sp>
        <p:nvSpPr>
          <p:cNvPr id="4" name="Vertical Title 1">
            <a:extLst>
              <a:ext uri="{FF2B5EF4-FFF2-40B4-BE49-F238E27FC236}">
                <a16:creationId xmlns:a16="http://schemas.microsoft.com/office/drawing/2014/main" id="{E6CC2C88-B14F-1411-53B4-2AA1D9BEDA7E}"/>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err="1">
                <a:solidFill>
                  <a:schemeClr val="bg1"/>
                </a:solidFill>
              </a:rPr>
              <a:t>Unscaffolded</a:t>
            </a:r>
            <a:r>
              <a:rPr lang="en-US" sz="2400" b="1" dirty="0">
                <a:solidFill>
                  <a:schemeClr val="bg1"/>
                </a:solidFill>
              </a:rPr>
              <a:t> questions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584150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89493C-04E1-E4C5-D9D9-2955C1A0DD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238675-1713-1530-7006-E354D9746E5F}"/>
              </a:ext>
            </a:extLst>
          </p:cNvPr>
          <p:cNvSpPr>
            <a:spLocks noGrp="1"/>
          </p:cNvSpPr>
          <p:nvPr>
            <p:ph type="title"/>
          </p:nvPr>
        </p:nvSpPr>
        <p:spPr/>
        <p:txBody>
          <a:bodyPr/>
          <a:lstStyle/>
          <a:p>
            <a:r>
              <a:rPr lang="en-GB" dirty="0"/>
              <a:t>Questions</a:t>
            </a:r>
            <a:endParaRPr lang="en-GB" baseline="30000" dirty="0"/>
          </a:p>
        </p:txBody>
      </p:sp>
      <p:sp>
        <p:nvSpPr>
          <p:cNvPr id="34" name="TextBox 33">
            <a:extLst>
              <a:ext uri="{FF2B5EF4-FFF2-40B4-BE49-F238E27FC236}">
                <a16:creationId xmlns:a16="http://schemas.microsoft.com/office/drawing/2014/main" id="{2CE4C890-6697-0D07-FDA7-161C30448767}"/>
              </a:ext>
            </a:extLst>
          </p:cNvPr>
          <p:cNvSpPr txBox="1"/>
          <p:nvPr/>
        </p:nvSpPr>
        <p:spPr>
          <a:xfrm>
            <a:off x="226367" y="6295243"/>
            <a:ext cx="6102034" cy="369332"/>
          </a:xfrm>
          <a:prstGeom prst="rect">
            <a:avLst/>
          </a:prstGeom>
          <a:noFill/>
        </p:spPr>
        <p:txBody>
          <a:bodyPr wrap="square">
            <a:spAutoFit/>
          </a:bodyPr>
          <a:lstStyle/>
          <a:p>
            <a:r>
              <a:rPr lang="en-GB">
                <a:hlinkClick r:id="rId2"/>
              </a:rPr>
              <a:t>Carotene Food </a:t>
            </a:r>
            <a:r>
              <a:rPr lang="en-GB" err="1">
                <a:hlinkClick r:id="rId2"/>
              </a:rPr>
              <a:t>Coloring</a:t>
            </a:r>
            <a:r>
              <a:rPr lang="en-GB">
                <a:hlinkClick r:id="rId2"/>
              </a:rPr>
              <a:t> | EXBERRY</a:t>
            </a:r>
            <a:r>
              <a:rPr lang="en-GB" baseline="30000">
                <a:hlinkClick r:id="rId2"/>
              </a:rPr>
              <a:t>®</a:t>
            </a:r>
            <a:endParaRPr lang="en-GB" baseline="30000"/>
          </a:p>
        </p:txBody>
      </p:sp>
      <p:sp>
        <p:nvSpPr>
          <p:cNvPr id="7" name="TextBox 6">
            <a:extLst>
              <a:ext uri="{FF2B5EF4-FFF2-40B4-BE49-F238E27FC236}">
                <a16:creationId xmlns:a16="http://schemas.microsoft.com/office/drawing/2014/main" id="{A9E94B35-649F-C06E-5383-8CC0159FB467}"/>
              </a:ext>
            </a:extLst>
          </p:cNvPr>
          <p:cNvSpPr txBox="1"/>
          <p:nvPr/>
        </p:nvSpPr>
        <p:spPr>
          <a:xfrm rot="5400000">
            <a:off x="8672513" y="3371455"/>
            <a:ext cx="6124574" cy="461665"/>
          </a:xfrm>
          <a:prstGeom prst="rect">
            <a:avLst/>
          </a:prstGeom>
          <a:noFill/>
        </p:spPr>
        <p:txBody>
          <a:bodyPr wrap="square">
            <a:spAutoFit/>
          </a:bodyPr>
          <a:lstStyle/>
          <a:p>
            <a:r>
              <a:rPr lang="en-US" sz="2400" b="1" dirty="0" err="1">
                <a:solidFill>
                  <a:schemeClr val="bg1"/>
                </a:solidFill>
              </a:rPr>
              <a:t>Unscaffolded</a:t>
            </a:r>
            <a:r>
              <a:rPr lang="en-US" sz="2400" b="1" dirty="0">
                <a:solidFill>
                  <a:schemeClr val="bg1"/>
                </a:solidFill>
              </a:rPr>
              <a:t> questions</a:t>
            </a:r>
            <a:endParaRPr lang="en-US" sz="2400" b="1" i="0" dirty="0">
              <a:solidFill>
                <a:schemeClr val="bg1"/>
              </a:solidFill>
              <a:latin typeface="Century Gothic" panose="020B0502020202020204" pitchFamily="34" charset="0"/>
            </a:endParaRPr>
          </a:p>
        </p:txBody>
      </p:sp>
      <p:sp>
        <p:nvSpPr>
          <p:cNvPr id="11" name="Content Placeholder 2">
            <a:extLst>
              <a:ext uri="{FF2B5EF4-FFF2-40B4-BE49-F238E27FC236}">
                <a16:creationId xmlns:a16="http://schemas.microsoft.com/office/drawing/2014/main" id="{9725C529-42C2-880A-B47D-FB9F288BCA34}"/>
              </a:ext>
            </a:extLst>
          </p:cNvPr>
          <p:cNvSpPr>
            <a:spLocks noGrp="1"/>
          </p:cNvSpPr>
          <p:nvPr>
            <p:ph idx="1"/>
          </p:nvPr>
        </p:nvSpPr>
        <p:spPr>
          <a:xfrm>
            <a:off x="540000" y="1260000"/>
            <a:ext cx="6479925" cy="4893150"/>
          </a:xfrm>
        </p:spPr>
        <p:txBody>
          <a:bodyPr>
            <a:normAutofit/>
          </a:bodyPr>
          <a:lstStyle/>
          <a:p>
            <a:pPr lvl="0">
              <a:buFont typeface="+mj-lt"/>
              <a:buAutoNum type="arabicPeriod" startAt="7"/>
            </a:pPr>
            <a:r>
              <a:rPr lang="en-GB" sz="2400" dirty="0">
                <a:solidFill>
                  <a:srgbClr val="C00000"/>
                </a:solidFill>
              </a:rPr>
              <a:t> </a:t>
            </a:r>
            <a:r>
              <a:rPr lang="en-GB" sz="2400" dirty="0"/>
              <a:t> </a:t>
            </a:r>
            <a:r>
              <a:rPr lang="en-GB" dirty="0"/>
              <a:t>Carotenes are natural pigments produced by plants, algae and some bacteria, fungi and archaea. EXBERRY</a:t>
            </a:r>
            <a:r>
              <a:rPr lang="en-GB" baseline="30000" dirty="0"/>
              <a:t>®</a:t>
            </a:r>
            <a:r>
              <a:rPr lang="en-GB" dirty="0"/>
              <a:t>, a brand of plant-based carotene food colouring extracted from saltwater algae </a:t>
            </a:r>
            <a:r>
              <a:rPr lang="en-GB" i="1" dirty="0" err="1"/>
              <a:t>Dunaliella</a:t>
            </a:r>
            <a:r>
              <a:rPr lang="en-GB" i="1" dirty="0"/>
              <a:t> salina</a:t>
            </a:r>
            <a:r>
              <a:rPr lang="en-GB" dirty="0"/>
              <a:t>, is used in a number of food and drink items. A student wanted to investigate whether this food colouring is used in two different soft drinks, A and B. The results are shown on the chromatogram.</a:t>
            </a:r>
          </a:p>
          <a:p>
            <a:r>
              <a:rPr lang="en-GB" dirty="0"/>
              <a:t>Use the chromatogram to draw </a:t>
            </a:r>
            <a:r>
              <a:rPr lang="en-GB" b="1" dirty="0"/>
              <a:t>two</a:t>
            </a:r>
            <a:r>
              <a:rPr lang="en-GB" dirty="0"/>
              <a:t> conclusions about the colourings used in drinks A and B.</a:t>
            </a:r>
          </a:p>
          <a:p>
            <a:pPr lvl="0">
              <a:buFont typeface="+mj-lt"/>
              <a:buAutoNum type="arabicPeriod" startAt="7"/>
            </a:pPr>
            <a:endParaRPr lang="en-GB" sz="2400" b="1" dirty="0"/>
          </a:p>
        </p:txBody>
      </p:sp>
      <p:pic>
        <p:nvPicPr>
          <p:cNvPr id="12" name="Picture 11" descr="A chromatogram showing chromatography results from EXBERRY®food colouring and two soft drinks">
            <a:extLst>
              <a:ext uri="{FF2B5EF4-FFF2-40B4-BE49-F238E27FC236}">
                <a16:creationId xmlns:a16="http://schemas.microsoft.com/office/drawing/2014/main" id="{33D3C7FA-1588-B663-FCE7-F85A6DC2F1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7511030" y="909000"/>
            <a:ext cx="3328046" cy="5040000"/>
          </a:xfrm>
          <a:prstGeom prst="rect">
            <a:avLst/>
          </a:prstGeom>
          <a:noFill/>
        </p:spPr>
      </p:pic>
    </p:spTree>
    <p:extLst>
      <p:ext uri="{BB962C8B-B14F-4D97-AF65-F5344CB8AC3E}">
        <p14:creationId xmlns:p14="http://schemas.microsoft.com/office/powerpoint/2010/main" val="35121759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2FFE50-B618-922E-4B43-632543A64A0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8EE984-4259-137C-C20A-C1A778BBA2CB}"/>
              </a:ext>
            </a:extLst>
          </p:cNvPr>
          <p:cNvSpPr>
            <a:spLocks noGrp="1"/>
          </p:cNvSpPr>
          <p:nvPr>
            <p:ph type="title"/>
          </p:nvPr>
        </p:nvSpPr>
        <p:spPr/>
        <p:txBody>
          <a:bodyPr/>
          <a:lstStyle/>
          <a:p>
            <a:r>
              <a:rPr lang="en-US" dirty="0"/>
              <a:t>Questions</a:t>
            </a:r>
          </a:p>
        </p:txBody>
      </p:sp>
      <p:sp>
        <p:nvSpPr>
          <p:cNvPr id="3" name="Content Placeholder 2">
            <a:extLst>
              <a:ext uri="{FF2B5EF4-FFF2-40B4-BE49-F238E27FC236}">
                <a16:creationId xmlns:a16="http://schemas.microsoft.com/office/drawing/2014/main" id="{D33F11F3-8B04-5B3D-BDFF-EE7290C7F9B6}"/>
              </a:ext>
            </a:extLst>
          </p:cNvPr>
          <p:cNvSpPr>
            <a:spLocks noGrp="1"/>
          </p:cNvSpPr>
          <p:nvPr>
            <p:ph idx="1"/>
          </p:nvPr>
        </p:nvSpPr>
        <p:spPr>
          <a:xfrm>
            <a:off x="540000" y="1260000"/>
            <a:ext cx="10080000" cy="5040000"/>
          </a:xfrm>
        </p:spPr>
        <p:txBody>
          <a:bodyPr>
            <a:normAutofit/>
          </a:bodyPr>
          <a:lstStyle/>
          <a:p>
            <a:pPr lvl="0"/>
            <a:r>
              <a:rPr lang="en-GB" dirty="0"/>
              <a:t>State the stationary (the phase which </a:t>
            </a:r>
            <a:r>
              <a:rPr lang="en-GB" b="1" dirty="0"/>
              <a:t>does not move</a:t>
            </a:r>
            <a:r>
              <a:rPr lang="en-GB" dirty="0"/>
              <a:t>) and mobile phase (the phase that </a:t>
            </a:r>
            <a:r>
              <a:rPr lang="en-GB" b="1" dirty="0"/>
              <a:t>moves</a:t>
            </a:r>
            <a:r>
              <a:rPr lang="en-GB" dirty="0"/>
              <a:t>).</a:t>
            </a:r>
          </a:p>
          <a:p>
            <a:pPr lvl="0"/>
            <a:r>
              <a:rPr lang="en-GB" dirty="0"/>
              <a:t>Explain why water was </a:t>
            </a:r>
            <a:r>
              <a:rPr lang="en-GB" b="1" dirty="0"/>
              <a:t>not</a:t>
            </a:r>
            <a:r>
              <a:rPr lang="en-GB" dirty="0"/>
              <a:t> used as the solvent in this chromatography experiment. You should refer to </a:t>
            </a:r>
            <a:r>
              <a:rPr lang="en-GB" b="1" dirty="0"/>
              <a:t>solubility</a:t>
            </a:r>
            <a:r>
              <a:rPr lang="en-GB" dirty="0"/>
              <a:t> in your answer.</a:t>
            </a:r>
          </a:p>
          <a:p>
            <a:pPr lvl="0"/>
            <a:r>
              <a:rPr lang="en-GB" dirty="0"/>
              <a:t>Explain why the markings on the chromatography paper must be drawn in pencil (and not in pen). You should refer to </a:t>
            </a:r>
            <a:r>
              <a:rPr lang="en-GB" b="1" dirty="0"/>
              <a:t>solubility</a:t>
            </a:r>
            <a:r>
              <a:rPr lang="en-GB" dirty="0"/>
              <a:t> in your answer.</a:t>
            </a:r>
          </a:p>
          <a:p>
            <a:pPr lvl="0"/>
            <a:r>
              <a:rPr lang="en-GB" dirty="0"/>
              <a:t>Which of your spots travelled the greatest distance during the chromatography experiment? Is this the </a:t>
            </a:r>
            <a:r>
              <a:rPr lang="en-GB" b="1" dirty="0"/>
              <a:t>most</a:t>
            </a:r>
            <a:r>
              <a:rPr lang="en-GB" dirty="0"/>
              <a:t> or </a:t>
            </a:r>
            <a:r>
              <a:rPr lang="en-GB" b="1" dirty="0"/>
              <a:t>least</a:t>
            </a:r>
            <a:r>
              <a:rPr lang="en-GB" dirty="0"/>
              <a:t> soluble pigment? </a:t>
            </a:r>
          </a:p>
          <a:p>
            <a:pPr lvl="0"/>
            <a:r>
              <a:rPr lang="en-GB" dirty="0"/>
              <a:t>Using your chromatogram, is the pigment found within the dye a </a:t>
            </a:r>
            <a:r>
              <a:rPr lang="en-GB" b="1" dirty="0"/>
              <a:t>pure substance</a:t>
            </a:r>
            <a:r>
              <a:rPr lang="en-GB" dirty="0"/>
              <a:t> or a </a:t>
            </a:r>
            <a:r>
              <a:rPr lang="en-GB" b="1" dirty="0"/>
              <a:t>mixture</a:t>
            </a:r>
            <a:r>
              <a:rPr lang="en-GB" dirty="0"/>
              <a:t>? Explain how you can tell using the number of spots produced by each pigment.</a:t>
            </a:r>
          </a:p>
        </p:txBody>
      </p:sp>
      <p:sp>
        <p:nvSpPr>
          <p:cNvPr id="4" name="Vertical Title 1">
            <a:extLst>
              <a:ext uri="{FF2B5EF4-FFF2-40B4-BE49-F238E27FC236}">
                <a16:creationId xmlns:a16="http://schemas.microsoft.com/office/drawing/2014/main" id="{F47C89CE-99EA-9E5C-136F-5FD9BA6A7A9E}"/>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solidFill>
                  <a:schemeClr val="bg1"/>
                </a:solidFill>
              </a:rPr>
              <a:t>Scaffolded questions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42100947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5B27D-BD92-DAF2-3BD1-78BBABA14E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610979-6FDE-4C6B-CDE0-E76B01458DA3}"/>
              </a:ext>
            </a:extLst>
          </p:cNvPr>
          <p:cNvSpPr>
            <a:spLocks noGrp="1"/>
          </p:cNvSpPr>
          <p:nvPr>
            <p:ph type="title"/>
          </p:nvPr>
        </p:nvSpPr>
        <p:spPr/>
        <p:txBody>
          <a:bodyPr/>
          <a:lstStyle/>
          <a:p>
            <a:r>
              <a:rPr lang="en-US" dirty="0"/>
              <a:t>Questions</a:t>
            </a:r>
          </a:p>
        </p:txBody>
      </p:sp>
      <p:sp>
        <p:nvSpPr>
          <p:cNvPr id="3" name="Content Placeholder 2">
            <a:extLst>
              <a:ext uri="{FF2B5EF4-FFF2-40B4-BE49-F238E27FC236}">
                <a16:creationId xmlns:a16="http://schemas.microsoft.com/office/drawing/2014/main" id="{723A630E-3E97-DCD3-E0CB-B9AFB5833C17}"/>
              </a:ext>
            </a:extLst>
          </p:cNvPr>
          <p:cNvSpPr>
            <a:spLocks noGrp="1"/>
          </p:cNvSpPr>
          <p:nvPr>
            <p:ph idx="1"/>
          </p:nvPr>
        </p:nvSpPr>
        <p:spPr/>
        <p:txBody>
          <a:bodyPr>
            <a:normAutofit/>
          </a:bodyPr>
          <a:lstStyle/>
          <a:p>
            <a:pPr>
              <a:buFont typeface="+mj-lt"/>
              <a:buAutoNum type="arabicPeriod" startAt="6"/>
            </a:pPr>
            <a:r>
              <a:rPr lang="en-GB" sz="2400" dirty="0"/>
              <a:t> </a:t>
            </a:r>
            <a:r>
              <a:rPr lang="en-GB" dirty="0"/>
              <a:t>Look at the example data provided by your teacher.</a:t>
            </a:r>
          </a:p>
          <a:p>
            <a:pPr marL="0" lvl="0" indent="0">
              <a:buNone/>
            </a:pPr>
            <a:endParaRPr lang="en-GB" sz="2400" dirty="0"/>
          </a:p>
          <a:p>
            <a:pPr marL="914400" lvl="1" indent="-457200">
              <a:buFont typeface="+mj-lt"/>
              <a:buAutoNum type="alphaLcParenR"/>
            </a:pPr>
            <a:r>
              <a:rPr lang="en-GB" dirty="0"/>
              <a:t>Why did spot 1 not travel up the chromatography paper? You should refer to </a:t>
            </a:r>
            <a:r>
              <a:rPr lang="en-GB" b="1" dirty="0"/>
              <a:t>solubility</a:t>
            </a:r>
            <a:r>
              <a:rPr lang="en-GB" dirty="0"/>
              <a:t> in your answer.</a:t>
            </a:r>
          </a:p>
          <a:p>
            <a:pPr marL="914400" lvl="1" indent="-457200">
              <a:buFont typeface="+mj-lt"/>
              <a:buAutoNum type="alphaLcParenR"/>
            </a:pPr>
            <a:r>
              <a:rPr lang="en-GB" dirty="0"/>
              <a:t>Why did spots 2, 3 and 4 travel different distances up the chromatography paper? You should refer to </a:t>
            </a:r>
            <a:r>
              <a:rPr lang="en-GB" b="1" dirty="0"/>
              <a:t>solubility </a:t>
            </a:r>
            <a:r>
              <a:rPr lang="en-GB" dirty="0"/>
              <a:t>in the solvent </a:t>
            </a:r>
            <a:r>
              <a:rPr lang="en-GB" u="sng" dirty="0"/>
              <a:t>and</a:t>
            </a:r>
            <a:r>
              <a:rPr lang="en-GB" dirty="0"/>
              <a:t> attraction towards the chromatography paper in your answer.</a:t>
            </a:r>
          </a:p>
          <a:p>
            <a:pPr marL="914400" lvl="1" indent="-457200">
              <a:buFont typeface="+mj-lt"/>
              <a:buAutoNum type="alphaLcParenR"/>
            </a:pPr>
            <a:endParaRPr lang="en-GB" dirty="0"/>
          </a:p>
          <a:p>
            <a:pPr lvl="0">
              <a:buAutoNum type="arabicPeriod" startAt="7"/>
            </a:pPr>
            <a:endParaRPr lang="en-GB" dirty="0"/>
          </a:p>
        </p:txBody>
      </p:sp>
      <p:sp>
        <p:nvSpPr>
          <p:cNvPr id="4" name="Vertical Title 1">
            <a:extLst>
              <a:ext uri="{FF2B5EF4-FFF2-40B4-BE49-F238E27FC236}">
                <a16:creationId xmlns:a16="http://schemas.microsoft.com/office/drawing/2014/main" id="{68B129E9-3BE2-B294-360A-7540F7EFFFDF}"/>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solidFill>
                  <a:schemeClr val="bg1"/>
                </a:solidFill>
              </a:rPr>
              <a:t>Scaffolded questions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8308687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981519-DD79-7AC4-F7D0-31DCB63D4A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E336FB-BCD5-9826-BF5D-506CC7D74883}"/>
              </a:ext>
            </a:extLst>
          </p:cNvPr>
          <p:cNvSpPr>
            <a:spLocks noGrp="1"/>
          </p:cNvSpPr>
          <p:nvPr>
            <p:ph type="title"/>
          </p:nvPr>
        </p:nvSpPr>
        <p:spPr/>
        <p:txBody>
          <a:bodyPr/>
          <a:lstStyle/>
          <a:p>
            <a:r>
              <a:rPr lang="en-US" dirty="0"/>
              <a:t>Questions</a:t>
            </a:r>
          </a:p>
        </p:txBody>
      </p:sp>
      <p:sp>
        <p:nvSpPr>
          <p:cNvPr id="3" name="Content Placeholder 2">
            <a:extLst>
              <a:ext uri="{FF2B5EF4-FFF2-40B4-BE49-F238E27FC236}">
                <a16:creationId xmlns:a16="http://schemas.microsoft.com/office/drawing/2014/main" id="{76F2165A-D28E-1696-E976-B91979E1976E}"/>
              </a:ext>
            </a:extLst>
          </p:cNvPr>
          <p:cNvSpPr>
            <a:spLocks noGrp="1"/>
          </p:cNvSpPr>
          <p:nvPr>
            <p:ph idx="1"/>
          </p:nvPr>
        </p:nvSpPr>
        <p:spPr>
          <a:xfrm>
            <a:off x="540000" y="1278000"/>
            <a:ext cx="5713188" cy="5040000"/>
          </a:xfrm>
        </p:spPr>
        <p:txBody>
          <a:bodyPr>
            <a:normAutofit/>
          </a:bodyPr>
          <a:lstStyle/>
          <a:p>
            <a:pPr lvl="0">
              <a:buFont typeface="+mj-lt"/>
              <a:buAutoNum type="arabicPeriod" startAt="7"/>
            </a:pPr>
            <a:r>
              <a:rPr lang="en-GB" dirty="0"/>
              <a:t>Carotenes are natural pigments produced by plants, algae and some bacteria, fungi and archaea. EXBERRY</a:t>
            </a:r>
            <a:r>
              <a:rPr lang="en-GB" baseline="30000" dirty="0"/>
              <a:t>®</a:t>
            </a:r>
            <a:r>
              <a:rPr lang="en-GB" dirty="0"/>
              <a:t>, a brand of plant-based carotene food colouring extracted from saltwater algae </a:t>
            </a:r>
            <a:r>
              <a:rPr lang="en-GB" i="1" dirty="0" err="1"/>
              <a:t>Dunaliella</a:t>
            </a:r>
            <a:r>
              <a:rPr lang="en-GB" i="1" dirty="0"/>
              <a:t> salina</a:t>
            </a:r>
            <a:r>
              <a:rPr lang="en-GB" dirty="0"/>
              <a:t>, is used in a number of food and drink items. A student wanted to investigate whether this food colouring is used in two different soft drinks, A and B. The results are shown on the chromatogram.</a:t>
            </a:r>
            <a:endParaRPr lang="en-GB" sz="2400" dirty="0"/>
          </a:p>
        </p:txBody>
      </p:sp>
      <p:sp>
        <p:nvSpPr>
          <p:cNvPr id="4" name="Vertical Title 1">
            <a:extLst>
              <a:ext uri="{FF2B5EF4-FFF2-40B4-BE49-F238E27FC236}">
                <a16:creationId xmlns:a16="http://schemas.microsoft.com/office/drawing/2014/main" id="{BD14B06D-B39B-D041-446E-983DFA7BCD6F}"/>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solidFill>
                  <a:schemeClr val="bg1"/>
                </a:solidFill>
              </a:rPr>
              <a:t>Scaffolded questions</a:t>
            </a:r>
            <a:endParaRPr lang="en-US" sz="2200" b="1" i="0" dirty="0">
              <a:solidFill>
                <a:schemeClr val="bg1"/>
              </a:solidFill>
              <a:latin typeface="Century Gothic" panose="020B0502020202020204" pitchFamily="34" charset="0"/>
            </a:endParaRPr>
          </a:p>
        </p:txBody>
      </p:sp>
      <p:pic>
        <p:nvPicPr>
          <p:cNvPr id="19" name="Picture 18" descr="A chromatogram showing chromatography results from EXBERRY®food colouring and two soft drinks">
            <a:extLst>
              <a:ext uri="{FF2B5EF4-FFF2-40B4-BE49-F238E27FC236}">
                <a16:creationId xmlns:a16="http://schemas.microsoft.com/office/drawing/2014/main" id="{8D48645E-AEFB-9638-EC05-D88677DD5AA9}"/>
              </a:ext>
            </a:extLst>
          </p:cNvPr>
          <p:cNvPicPr>
            <a:picLocks noChangeAspect="1"/>
          </p:cNvPicPr>
          <p:nvPr/>
        </p:nvPicPr>
        <p:blipFill>
          <a:blip r:embed="rId2"/>
          <a:stretch>
            <a:fillRect/>
          </a:stretch>
        </p:blipFill>
        <p:spPr>
          <a:xfrm>
            <a:off x="6918535" y="797250"/>
            <a:ext cx="3476760" cy="5263500"/>
          </a:xfrm>
          <a:prstGeom prst="rect">
            <a:avLst/>
          </a:prstGeom>
        </p:spPr>
      </p:pic>
    </p:spTree>
    <p:extLst>
      <p:ext uri="{BB962C8B-B14F-4D97-AF65-F5344CB8AC3E}">
        <p14:creationId xmlns:p14="http://schemas.microsoft.com/office/powerpoint/2010/main" val="31562066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A8C183-EB71-DF9C-EB27-4F87CA6F61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61C660-14EB-BF37-D2F0-576025DBEE3A}"/>
              </a:ext>
            </a:extLst>
          </p:cNvPr>
          <p:cNvSpPr>
            <a:spLocks noGrp="1"/>
          </p:cNvSpPr>
          <p:nvPr>
            <p:ph type="title"/>
          </p:nvPr>
        </p:nvSpPr>
        <p:spPr/>
        <p:txBody>
          <a:bodyPr/>
          <a:lstStyle/>
          <a:p>
            <a:r>
              <a:rPr lang="en-US" dirty="0"/>
              <a:t>Questions</a:t>
            </a:r>
          </a:p>
        </p:txBody>
      </p:sp>
      <p:sp>
        <p:nvSpPr>
          <p:cNvPr id="3" name="Content Placeholder 2">
            <a:extLst>
              <a:ext uri="{FF2B5EF4-FFF2-40B4-BE49-F238E27FC236}">
                <a16:creationId xmlns:a16="http://schemas.microsoft.com/office/drawing/2014/main" id="{70D58214-B80E-A967-75E4-5FDCC57E556A}"/>
              </a:ext>
            </a:extLst>
          </p:cNvPr>
          <p:cNvSpPr>
            <a:spLocks noGrp="1"/>
          </p:cNvSpPr>
          <p:nvPr>
            <p:ph idx="1"/>
          </p:nvPr>
        </p:nvSpPr>
        <p:spPr>
          <a:xfrm>
            <a:off x="540000" y="1260000"/>
            <a:ext cx="6013200" cy="3940650"/>
          </a:xfrm>
        </p:spPr>
        <p:txBody>
          <a:bodyPr>
            <a:noAutofit/>
          </a:bodyPr>
          <a:lstStyle/>
          <a:p>
            <a:pPr lvl="0">
              <a:buFont typeface="+mj-lt"/>
              <a:buAutoNum type="arabicPeriod" startAt="6"/>
            </a:pPr>
            <a:endParaRPr lang="en-GB" sz="2400" dirty="0"/>
          </a:p>
          <a:p>
            <a:pPr marL="914400" lvl="1" indent="-457200">
              <a:buFont typeface="+mj-lt"/>
              <a:buAutoNum type="alphaLcParenR"/>
            </a:pPr>
            <a:r>
              <a:rPr lang="en-GB" dirty="0"/>
              <a:t>Which of the two drinks, A or B, contains EXBERRY</a:t>
            </a:r>
            <a:r>
              <a:rPr lang="en-GB" baseline="30000" dirty="0"/>
              <a:t>®</a:t>
            </a:r>
            <a:r>
              <a:rPr lang="en-GB" dirty="0"/>
              <a:t> colourings?</a:t>
            </a:r>
          </a:p>
          <a:p>
            <a:pPr marL="914400" lvl="1" indent="-457200">
              <a:buFont typeface="+mj-lt"/>
              <a:buAutoNum type="alphaLcParenR"/>
            </a:pPr>
            <a:r>
              <a:rPr lang="en-GB" dirty="0"/>
              <a:t>Which of the two drinks, A or B, contains the most colourings?</a:t>
            </a:r>
          </a:p>
          <a:p>
            <a:pPr marL="914400" lvl="1" indent="-457200">
              <a:buFont typeface="+mj-lt"/>
              <a:buAutoNum type="alphaLcParenR"/>
            </a:pPr>
            <a:r>
              <a:rPr lang="en-GB" dirty="0"/>
              <a:t>Do drinks A and B contain any common ingredients? Explain how you can tell using the chromatogram.</a:t>
            </a:r>
          </a:p>
          <a:p>
            <a:pPr marL="914400" lvl="1" indent="-457200">
              <a:buFont typeface="+mj-lt"/>
              <a:buAutoNum type="alphaLcParenR"/>
            </a:pPr>
            <a:r>
              <a:rPr lang="en-GB" dirty="0"/>
              <a:t>Which of the colourings was most soluble in the solvent used?</a:t>
            </a:r>
          </a:p>
        </p:txBody>
      </p:sp>
      <p:sp>
        <p:nvSpPr>
          <p:cNvPr id="4" name="Vertical Title 1">
            <a:extLst>
              <a:ext uri="{FF2B5EF4-FFF2-40B4-BE49-F238E27FC236}">
                <a16:creationId xmlns:a16="http://schemas.microsoft.com/office/drawing/2014/main" id="{811EDC44-0D7E-28A9-CB91-4F2AE94F005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solidFill>
                  <a:schemeClr val="bg1"/>
                </a:solidFill>
              </a:rPr>
              <a:t>Scaffolded questions</a:t>
            </a:r>
            <a:endParaRPr lang="en-US" sz="2200" b="1" i="0" dirty="0">
              <a:solidFill>
                <a:schemeClr val="bg1"/>
              </a:solidFill>
              <a:latin typeface="Century Gothic" panose="020B0502020202020204" pitchFamily="34" charset="0"/>
            </a:endParaRPr>
          </a:p>
        </p:txBody>
      </p:sp>
      <p:pic>
        <p:nvPicPr>
          <p:cNvPr id="5" name="Picture 4" descr="A chromatogram showing chromatography results from EXBERRY®food colouring and two soft drinks">
            <a:extLst>
              <a:ext uri="{FF2B5EF4-FFF2-40B4-BE49-F238E27FC236}">
                <a16:creationId xmlns:a16="http://schemas.microsoft.com/office/drawing/2014/main" id="{D8EBF161-BAD0-3CEA-1918-AAAEA39518EF}"/>
              </a:ext>
            </a:extLst>
          </p:cNvPr>
          <p:cNvPicPr>
            <a:picLocks noChangeAspect="1"/>
          </p:cNvPicPr>
          <p:nvPr/>
        </p:nvPicPr>
        <p:blipFill>
          <a:blip r:embed="rId2"/>
          <a:stretch>
            <a:fillRect/>
          </a:stretch>
        </p:blipFill>
        <p:spPr>
          <a:xfrm>
            <a:off x="6918535" y="797250"/>
            <a:ext cx="3476760" cy="5263500"/>
          </a:xfrm>
          <a:prstGeom prst="rect">
            <a:avLst/>
          </a:prstGeom>
        </p:spPr>
      </p:pic>
    </p:spTree>
    <p:extLst>
      <p:ext uri="{BB962C8B-B14F-4D97-AF65-F5344CB8AC3E}">
        <p14:creationId xmlns:p14="http://schemas.microsoft.com/office/powerpoint/2010/main" val="3654302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080780-26A9-A883-743E-A03D6E065F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CC6159-9528-C05E-7DDD-4B0429B06C82}"/>
              </a:ext>
            </a:extLst>
          </p:cNvPr>
          <p:cNvSpPr>
            <a:spLocks noGrp="1"/>
          </p:cNvSpPr>
          <p:nvPr>
            <p:ph type="title"/>
          </p:nvPr>
        </p:nvSpPr>
        <p:spPr/>
        <p:txBody>
          <a:bodyPr/>
          <a:lstStyle/>
          <a:p>
            <a:r>
              <a:rPr lang="en-US"/>
              <a:t>Answers</a:t>
            </a:r>
          </a:p>
        </p:txBody>
      </p:sp>
      <p:sp>
        <p:nvSpPr>
          <p:cNvPr id="3" name="Content Placeholder 2">
            <a:extLst>
              <a:ext uri="{FF2B5EF4-FFF2-40B4-BE49-F238E27FC236}">
                <a16:creationId xmlns:a16="http://schemas.microsoft.com/office/drawing/2014/main" id="{B1ABFA55-F058-5BCD-D812-6E6E3B0E0C4F}"/>
              </a:ext>
            </a:extLst>
          </p:cNvPr>
          <p:cNvSpPr>
            <a:spLocks noGrp="1"/>
          </p:cNvSpPr>
          <p:nvPr>
            <p:ph idx="1"/>
          </p:nvPr>
        </p:nvSpPr>
        <p:spPr>
          <a:xfrm>
            <a:off x="540000" y="1260000"/>
            <a:ext cx="10080000" cy="5040000"/>
          </a:xfrm>
        </p:spPr>
        <p:txBody>
          <a:bodyPr>
            <a:normAutofit lnSpcReduction="10000"/>
          </a:bodyPr>
          <a:lstStyle/>
          <a:p>
            <a:pPr lvl="0"/>
            <a:r>
              <a:rPr lang="en-GB"/>
              <a:t>Stationary phase = chromatography paper</a:t>
            </a:r>
            <a:br>
              <a:rPr lang="en-GB"/>
            </a:br>
            <a:r>
              <a:rPr lang="en-GB"/>
              <a:t>Mobile phase = propanone</a:t>
            </a:r>
          </a:p>
          <a:p>
            <a:pPr lvl="0"/>
            <a:r>
              <a:rPr lang="en-GB"/>
              <a:t>Water is not used in this experiment as the dyes are </a:t>
            </a:r>
            <a:r>
              <a:rPr lang="en-GB" b="1"/>
              <a:t>not soluble</a:t>
            </a:r>
            <a:r>
              <a:rPr lang="en-GB"/>
              <a:t> in water, and would therefore not move up the chromatography paper.</a:t>
            </a:r>
          </a:p>
          <a:p>
            <a:pPr lvl="0"/>
            <a:r>
              <a:rPr lang="en-GB"/>
              <a:t>Pencil must be used for all markings as it is </a:t>
            </a:r>
            <a:r>
              <a:rPr lang="en-GB" b="1"/>
              <a:t>insoluble</a:t>
            </a:r>
            <a:r>
              <a:rPr lang="en-GB"/>
              <a:t> in the solvent. Pen is soluble, and would also travel up the chromatography paper and interfere with results.</a:t>
            </a:r>
          </a:p>
          <a:p>
            <a:pPr lvl="0"/>
            <a:r>
              <a:rPr lang="en-GB">
                <a:solidFill>
                  <a:srgbClr val="C00000"/>
                </a:solidFill>
              </a:rPr>
              <a:t>View alongside student results. </a:t>
            </a:r>
            <a:br>
              <a:rPr lang="en-GB" b="1">
                <a:solidFill>
                  <a:srgbClr val="C00000"/>
                </a:solidFill>
              </a:rPr>
            </a:br>
            <a:r>
              <a:rPr lang="en-GB"/>
              <a:t>Students should identify the pigment which has travelled the greatest distance – this is the </a:t>
            </a:r>
            <a:r>
              <a:rPr lang="en-GB" b="1"/>
              <a:t>most soluble</a:t>
            </a:r>
            <a:r>
              <a:rPr lang="en-GB"/>
              <a:t> pigment. </a:t>
            </a:r>
          </a:p>
          <a:p>
            <a:r>
              <a:rPr lang="en-GB">
                <a:solidFill>
                  <a:srgbClr val="C00000"/>
                </a:solidFill>
              </a:rPr>
              <a:t>View alongside student results. </a:t>
            </a:r>
            <a:br>
              <a:rPr lang="en-GB"/>
            </a:br>
            <a:r>
              <a:rPr lang="en-GB"/>
              <a:t>If </a:t>
            </a:r>
            <a:r>
              <a:rPr lang="en-GB" b="1"/>
              <a:t>more than one spot</a:t>
            </a:r>
            <a:r>
              <a:rPr lang="en-GB"/>
              <a:t> is produced, the pigment is a mixture. Pure substances produce only one spot during chromatography.</a:t>
            </a:r>
          </a:p>
          <a:p>
            <a:pPr lvl="0"/>
            <a:endParaRPr lang="en-GB"/>
          </a:p>
        </p:txBody>
      </p:sp>
      <p:sp>
        <p:nvSpPr>
          <p:cNvPr id="4" name="Vertical Title 1">
            <a:extLst>
              <a:ext uri="{FF2B5EF4-FFF2-40B4-BE49-F238E27FC236}">
                <a16:creationId xmlns:a16="http://schemas.microsoft.com/office/drawing/2014/main" id="{52187486-BE9D-EB3D-198A-409CBD31BCCC}"/>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a:solidFill>
                  <a:schemeClr val="bg1"/>
                </a:solidFill>
              </a:rPr>
              <a:t>Answers</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391657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54AFA7-0E04-C558-01AB-0DA0687865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2B6C03-DC02-FA88-A009-1FA4EBF15947}"/>
              </a:ext>
            </a:extLst>
          </p:cNvPr>
          <p:cNvSpPr>
            <a:spLocks noGrp="1"/>
          </p:cNvSpPr>
          <p:nvPr>
            <p:ph type="title"/>
          </p:nvPr>
        </p:nvSpPr>
        <p:spPr/>
        <p:txBody>
          <a:bodyPr/>
          <a:lstStyle/>
          <a:p>
            <a:r>
              <a:rPr lang="en-US"/>
              <a:t>Answers</a:t>
            </a:r>
          </a:p>
        </p:txBody>
      </p:sp>
      <p:sp>
        <p:nvSpPr>
          <p:cNvPr id="3" name="Content Placeholder 2">
            <a:extLst>
              <a:ext uri="{FF2B5EF4-FFF2-40B4-BE49-F238E27FC236}">
                <a16:creationId xmlns:a16="http://schemas.microsoft.com/office/drawing/2014/main" id="{8E87E974-0E6F-8A93-6989-A8335340B906}"/>
              </a:ext>
            </a:extLst>
          </p:cNvPr>
          <p:cNvSpPr>
            <a:spLocks noGrp="1"/>
          </p:cNvSpPr>
          <p:nvPr>
            <p:ph idx="1"/>
          </p:nvPr>
        </p:nvSpPr>
        <p:spPr/>
        <p:txBody>
          <a:bodyPr>
            <a:normAutofit/>
          </a:bodyPr>
          <a:lstStyle/>
          <a:p>
            <a:pPr lvl="0">
              <a:buFont typeface="+mj-lt"/>
              <a:buAutoNum type="arabicPeriod" startAt="6"/>
            </a:pPr>
            <a:r>
              <a:rPr lang="en-GB" sz="2400"/>
              <a:t> </a:t>
            </a:r>
          </a:p>
          <a:p>
            <a:pPr marL="914400" lvl="1" indent="-457200">
              <a:buFont typeface="+mj-lt"/>
              <a:buAutoNum type="alphaLcParenR"/>
            </a:pPr>
            <a:r>
              <a:rPr lang="en-GB"/>
              <a:t>Spot 1 did not travel up the chromatography paper because it was insoluble in the solvent used.</a:t>
            </a:r>
          </a:p>
          <a:p>
            <a:pPr marL="914400" lvl="1" indent="-457200">
              <a:buFont typeface="+mj-lt"/>
              <a:buAutoNum type="alphaLcParenR"/>
            </a:pPr>
            <a:r>
              <a:rPr lang="en-GB"/>
              <a:t>Spots 2, 3 and 4 travel different distances because they have different solubilities in the solvent and different attractions for the paper.</a:t>
            </a:r>
            <a:br>
              <a:rPr lang="en-GB"/>
            </a:br>
            <a:r>
              <a:rPr lang="en-GB"/>
              <a:t>Because Spot 4 travelled the furthest, it has the highest solubility and the lowest attraction to the paper.</a:t>
            </a:r>
            <a:br>
              <a:rPr lang="en-GB"/>
            </a:br>
            <a:r>
              <a:rPr lang="en-GB"/>
              <a:t>Spot 2 has the lowest solubility (apart from spot 1, which is insoluble) and the highest attraction to the paper.</a:t>
            </a:r>
          </a:p>
          <a:p>
            <a:pPr lvl="0">
              <a:buAutoNum type="arabicPeriod" startAt="6"/>
            </a:pPr>
            <a:endParaRPr lang="en-GB"/>
          </a:p>
        </p:txBody>
      </p:sp>
      <p:sp>
        <p:nvSpPr>
          <p:cNvPr id="4" name="Vertical Title 1">
            <a:extLst>
              <a:ext uri="{FF2B5EF4-FFF2-40B4-BE49-F238E27FC236}">
                <a16:creationId xmlns:a16="http://schemas.microsoft.com/office/drawing/2014/main" id="{CB346EEB-514D-D6FF-7DF8-0FAC918D41E3}"/>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a:solidFill>
                  <a:schemeClr val="bg1"/>
                </a:solidFill>
              </a:rPr>
              <a:t>Answers</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5909377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396984-3D6A-6705-E6BD-1DD8E071C4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B245AC-A47B-CC8F-332E-117416872674}"/>
              </a:ext>
            </a:extLst>
          </p:cNvPr>
          <p:cNvSpPr>
            <a:spLocks noGrp="1"/>
          </p:cNvSpPr>
          <p:nvPr>
            <p:ph type="title"/>
          </p:nvPr>
        </p:nvSpPr>
        <p:spPr/>
        <p:txBody>
          <a:bodyPr/>
          <a:lstStyle/>
          <a:p>
            <a:r>
              <a:rPr lang="en-US"/>
              <a:t>Answers</a:t>
            </a:r>
          </a:p>
        </p:txBody>
      </p:sp>
      <p:sp>
        <p:nvSpPr>
          <p:cNvPr id="3" name="Content Placeholder 2">
            <a:extLst>
              <a:ext uri="{FF2B5EF4-FFF2-40B4-BE49-F238E27FC236}">
                <a16:creationId xmlns:a16="http://schemas.microsoft.com/office/drawing/2014/main" id="{4793005A-60E4-AA78-5A9F-D618D1BB1BD9}"/>
              </a:ext>
            </a:extLst>
          </p:cNvPr>
          <p:cNvSpPr>
            <a:spLocks noGrp="1"/>
          </p:cNvSpPr>
          <p:nvPr>
            <p:ph idx="1"/>
          </p:nvPr>
        </p:nvSpPr>
        <p:spPr>
          <a:xfrm>
            <a:off x="540000" y="1260000"/>
            <a:ext cx="5145576" cy="5040000"/>
          </a:xfrm>
        </p:spPr>
        <p:txBody>
          <a:bodyPr>
            <a:normAutofit/>
          </a:bodyPr>
          <a:lstStyle/>
          <a:p>
            <a:pPr lvl="0">
              <a:buFont typeface="+mj-lt"/>
              <a:buAutoNum type="arabicPeriod" startAt="7"/>
            </a:pPr>
            <a:r>
              <a:rPr lang="en-GB" sz="2400" dirty="0" err="1">
                <a:solidFill>
                  <a:srgbClr val="C00000"/>
                </a:solidFill>
              </a:rPr>
              <a:t>Unscaffolded</a:t>
            </a:r>
            <a:r>
              <a:rPr lang="en-GB" sz="2400" dirty="0"/>
              <a:t> </a:t>
            </a:r>
            <a:br>
              <a:rPr lang="en-GB" sz="2400" dirty="0"/>
            </a:br>
            <a:r>
              <a:rPr lang="en-GB" dirty="0"/>
              <a:t>Any two conclusions from:</a:t>
            </a:r>
          </a:p>
          <a:p>
            <a:pPr marL="1028700" lvl="2" indent="-342900">
              <a:buClr>
                <a:srgbClr val="C8102E"/>
              </a:buClr>
            </a:pPr>
            <a:r>
              <a:rPr lang="en-GB" sz="2400" dirty="0"/>
              <a:t>Drink A contains EXBERRY</a:t>
            </a:r>
            <a:r>
              <a:rPr lang="en-GB" sz="2400" baseline="30000" dirty="0"/>
              <a:t>®</a:t>
            </a:r>
            <a:r>
              <a:rPr lang="en-GB" sz="2400" dirty="0"/>
              <a:t> but Drink B does not.</a:t>
            </a:r>
          </a:p>
          <a:p>
            <a:pPr marL="1028700" lvl="2" indent="-342900">
              <a:buClr>
                <a:srgbClr val="C8102E"/>
              </a:buClr>
            </a:pPr>
            <a:r>
              <a:rPr lang="en-GB" sz="2400" dirty="0"/>
              <a:t>Drink A contains three different colourings, one of which is EXBERRY</a:t>
            </a:r>
            <a:r>
              <a:rPr lang="en-GB" sz="2400" baseline="30000" dirty="0"/>
              <a:t>®</a:t>
            </a:r>
            <a:r>
              <a:rPr lang="en-GB" sz="2400" dirty="0"/>
              <a:t>.</a:t>
            </a:r>
          </a:p>
          <a:p>
            <a:pPr marL="1028700" lvl="2" indent="-342900">
              <a:buClr>
                <a:srgbClr val="C8102E"/>
              </a:buClr>
            </a:pPr>
            <a:r>
              <a:rPr lang="en-GB" sz="2400" dirty="0"/>
              <a:t>Drink B contains two different colourings.</a:t>
            </a:r>
          </a:p>
          <a:p>
            <a:pPr marL="1028700" lvl="2" indent="-342900">
              <a:buClr>
                <a:srgbClr val="C8102E"/>
              </a:buClr>
            </a:pPr>
            <a:r>
              <a:rPr lang="en-GB" sz="2400" dirty="0"/>
              <a:t>EXBERRY</a:t>
            </a:r>
            <a:r>
              <a:rPr lang="en-GB" sz="2400" baseline="30000" dirty="0"/>
              <a:t>®</a:t>
            </a:r>
            <a:r>
              <a:rPr lang="en-GB" sz="2400" dirty="0"/>
              <a:t> was the most soluble colouring. </a:t>
            </a:r>
          </a:p>
          <a:p>
            <a:pPr marL="1028700" lvl="2" indent="-342900">
              <a:buClr>
                <a:srgbClr val="C8102E"/>
              </a:buClr>
            </a:pPr>
            <a:r>
              <a:rPr lang="en-GB" sz="2400" dirty="0"/>
              <a:t>Drinks A and B contain only one common ingredient.</a:t>
            </a:r>
          </a:p>
        </p:txBody>
      </p:sp>
      <p:sp>
        <p:nvSpPr>
          <p:cNvPr id="4" name="Vertical Title 1">
            <a:extLst>
              <a:ext uri="{FF2B5EF4-FFF2-40B4-BE49-F238E27FC236}">
                <a16:creationId xmlns:a16="http://schemas.microsoft.com/office/drawing/2014/main" id="{42DC275B-3F8F-A7E4-3AEF-5BCCC7795015}"/>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200" b="1" dirty="0" err="1">
                <a:solidFill>
                  <a:schemeClr val="bg1"/>
                </a:solidFill>
                <a:latin typeface="Century Gothic" panose="020B0502020202020204" pitchFamily="34" charset="0"/>
              </a:rPr>
              <a:t>Unscaffolded</a:t>
            </a:r>
            <a:r>
              <a:rPr lang="en-US" sz="2200" b="1" dirty="0">
                <a:solidFill>
                  <a:schemeClr val="bg1"/>
                </a:solidFill>
                <a:latin typeface="Century Gothic" panose="020B0502020202020204" pitchFamily="34" charset="0"/>
              </a:rPr>
              <a:t> a</a:t>
            </a:r>
            <a:r>
              <a:rPr lang="en-US" sz="2200" b="1" i="0" dirty="0">
                <a:solidFill>
                  <a:schemeClr val="bg1"/>
                </a:solidFill>
                <a:latin typeface="Century Gothic" panose="020B0502020202020204" pitchFamily="34" charset="0"/>
              </a:rPr>
              <a:t>nswers</a:t>
            </a:r>
          </a:p>
        </p:txBody>
      </p:sp>
      <p:pic>
        <p:nvPicPr>
          <p:cNvPr id="20" name="Picture 19" descr="A chromatogram showing chromatography results from EXBERRY®food colouring and two soft drinks">
            <a:extLst>
              <a:ext uri="{FF2B5EF4-FFF2-40B4-BE49-F238E27FC236}">
                <a16:creationId xmlns:a16="http://schemas.microsoft.com/office/drawing/2014/main" id="{5B29C8E1-E597-932F-D404-4C5C98C37164}"/>
              </a:ext>
            </a:extLst>
          </p:cNvPr>
          <p:cNvPicPr>
            <a:picLocks noChangeAspect="1"/>
          </p:cNvPicPr>
          <p:nvPr/>
        </p:nvPicPr>
        <p:blipFill>
          <a:blip r:embed="rId2"/>
          <a:stretch>
            <a:fillRect/>
          </a:stretch>
        </p:blipFill>
        <p:spPr>
          <a:xfrm>
            <a:off x="6728035" y="760330"/>
            <a:ext cx="3476760" cy="5263500"/>
          </a:xfrm>
          <a:prstGeom prst="rect">
            <a:avLst/>
          </a:prstGeom>
        </p:spPr>
      </p:pic>
    </p:spTree>
    <p:extLst>
      <p:ext uri="{BB962C8B-B14F-4D97-AF65-F5344CB8AC3E}">
        <p14:creationId xmlns:p14="http://schemas.microsoft.com/office/powerpoint/2010/main" val="22636555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AD608D-5707-5A91-FC62-28CEFF00C1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438D59-3D79-EB4F-8931-CCDC08B21BED}"/>
              </a:ext>
            </a:extLst>
          </p:cNvPr>
          <p:cNvSpPr>
            <a:spLocks noGrp="1"/>
          </p:cNvSpPr>
          <p:nvPr>
            <p:ph type="title"/>
          </p:nvPr>
        </p:nvSpPr>
        <p:spPr/>
        <p:txBody>
          <a:bodyPr/>
          <a:lstStyle/>
          <a:p>
            <a:r>
              <a:rPr lang="en-US"/>
              <a:t>Answers</a:t>
            </a:r>
          </a:p>
        </p:txBody>
      </p:sp>
      <p:sp>
        <p:nvSpPr>
          <p:cNvPr id="3" name="Content Placeholder 2">
            <a:extLst>
              <a:ext uri="{FF2B5EF4-FFF2-40B4-BE49-F238E27FC236}">
                <a16:creationId xmlns:a16="http://schemas.microsoft.com/office/drawing/2014/main" id="{1BBE8D7B-FAC2-DB6C-F37F-F5E67810F086}"/>
              </a:ext>
            </a:extLst>
          </p:cNvPr>
          <p:cNvSpPr>
            <a:spLocks noGrp="1"/>
          </p:cNvSpPr>
          <p:nvPr>
            <p:ph idx="1"/>
          </p:nvPr>
        </p:nvSpPr>
        <p:spPr>
          <a:xfrm>
            <a:off x="540000" y="1278000"/>
            <a:ext cx="5713188" cy="5040000"/>
          </a:xfrm>
        </p:spPr>
        <p:txBody>
          <a:bodyPr>
            <a:normAutofit/>
          </a:bodyPr>
          <a:lstStyle/>
          <a:p>
            <a:pPr lvl="0">
              <a:buFont typeface="+mj-lt"/>
              <a:buAutoNum type="arabicPeriod" startAt="7"/>
            </a:pPr>
            <a:r>
              <a:rPr lang="en-GB" sz="2400" dirty="0">
                <a:solidFill>
                  <a:srgbClr val="C00000"/>
                </a:solidFill>
              </a:rPr>
              <a:t>Scaffolded</a:t>
            </a:r>
            <a:r>
              <a:rPr lang="en-GB" sz="2400" dirty="0"/>
              <a:t> </a:t>
            </a:r>
          </a:p>
          <a:p>
            <a:pPr marL="914400" lvl="1" indent="-457200">
              <a:buFont typeface="+mj-lt"/>
              <a:buAutoNum type="alphaLcParenR"/>
            </a:pPr>
            <a:r>
              <a:rPr lang="en-GB" dirty="0"/>
              <a:t>Only Drink A contains EXBERRY</a:t>
            </a:r>
            <a:r>
              <a:rPr lang="en-GB" baseline="30000" dirty="0"/>
              <a:t>®</a:t>
            </a:r>
            <a:r>
              <a:rPr lang="en-GB" dirty="0"/>
              <a:t> colouring.</a:t>
            </a:r>
          </a:p>
          <a:p>
            <a:pPr marL="914400" lvl="1" indent="-457200">
              <a:buFont typeface="+mj-lt"/>
              <a:buAutoNum type="alphaLcParenR"/>
            </a:pPr>
            <a:r>
              <a:rPr lang="en-GB" dirty="0"/>
              <a:t>Drink A contains the most colourings – three spots are produced.</a:t>
            </a:r>
          </a:p>
          <a:p>
            <a:pPr marL="914400" lvl="1" indent="-457200">
              <a:buFont typeface="+mj-lt"/>
              <a:buAutoNum type="alphaLcParenR"/>
            </a:pPr>
            <a:r>
              <a:rPr lang="en-GB" dirty="0"/>
              <a:t>Drinks A and B contain only one common ingredient. This is </a:t>
            </a:r>
            <a:r>
              <a:rPr lang="en-GB" b="1" dirty="0"/>
              <a:t>not</a:t>
            </a:r>
            <a:r>
              <a:rPr lang="en-GB" dirty="0"/>
              <a:t> EXBERRY</a:t>
            </a:r>
            <a:r>
              <a:rPr lang="en-GB" baseline="30000" dirty="0"/>
              <a:t>®</a:t>
            </a:r>
            <a:r>
              <a:rPr lang="en-GB" dirty="0"/>
              <a:t>. They produced a spot with a common </a:t>
            </a:r>
            <a:r>
              <a:rPr lang="en-GB" i="1" dirty="0"/>
              <a:t>R</a:t>
            </a:r>
            <a:r>
              <a:rPr lang="en-GB" baseline="-25000" dirty="0"/>
              <a:t>f</a:t>
            </a:r>
            <a:r>
              <a:rPr lang="en-GB" dirty="0"/>
              <a:t> value.</a:t>
            </a:r>
          </a:p>
          <a:p>
            <a:pPr marL="914400" lvl="1" indent="-457200">
              <a:buFont typeface="+mj-lt"/>
              <a:buAutoNum type="alphaLcParenR"/>
            </a:pPr>
            <a:r>
              <a:rPr lang="en-GB" dirty="0"/>
              <a:t>EXBERRY</a:t>
            </a:r>
            <a:r>
              <a:rPr lang="en-GB" baseline="30000" dirty="0"/>
              <a:t>®</a:t>
            </a:r>
            <a:r>
              <a:rPr lang="en-GB" dirty="0"/>
              <a:t> was the most soluble colouring in the solvent.</a:t>
            </a:r>
          </a:p>
          <a:p>
            <a:pPr marL="971550" lvl="1" indent="-514350">
              <a:buFont typeface="+mj-lt"/>
              <a:buAutoNum type="alphaLcParenR"/>
            </a:pPr>
            <a:endParaRPr lang="en-GB" sz="2600" dirty="0"/>
          </a:p>
        </p:txBody>
      </p:sp>
      <p:sp>
        <p:nvSpPr>
          <p:cNvPr id="4" name="Vertical Title 1">
            <a:extLst>
              <a:ext uri="{FF2B5EF4-FFF2-40B4-BE49-F238E27FC236}">
                <a16:creationId xmlns:a16="http://schemas.microsoft.com/office/drawing/2014/main" id="{75A48EBE-A10F-2A35-A973-CC1C5363D39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solidFill>
                  <a:schemeClr val="bg1"/>
                </a:solidFill>
              </a:rPr>
              <a:t>Scaffolded answers</a:t>
            </a:r>
            <a:endParaRPr lang="en-US" sz="2200" b="1" i="0" dirty="0">
              <a:solidFill>
                <a:schemeClr val="bg1"/>
              </a:solidFill>
              <a:latin typeface="Century Gothic" panose="020B0502020202020204" pitchFamily="34" charset="0"/>
            </a:endParaRPr>
          </a:p>
        </p:txBody>
      </p:sp>
      <p:pic>
        <p:nvPicPr>
          <p:cNvPr id="19" name="Picture 18" descr="A chromatogram showing chromatography results from EXBERRY®food colouring and two soft drinks">
            <a:extLst>
              <a:ext uri="{FF2B5EF4-FFF2-40B4-BE49-F238E27FC236}">
                <a16:creationId xmlns:a16="http://schemas.microsoft.com/office/drawing/2014/main" id="{0019D77D-B507-EC59-1988-8B33F062AF46}"/>
              </a:ext>
            </a:extLst>
          </p:cNvPr>
          <p:cNvPicPr>
            <a:picLocks noChangeAspect="1"/>
          </p:cNvPicPr>
          <p:nvPr/>
        </p:nvPicPr>
        <p:blipFill>
          <a:blip r:embed="rId2"/>
          <a:stretch>
            <a:fillRect/>
          </a:stretch>
        </p:blipFill>
        <p:spPr>
          <a:xfrm>
            <a:off x="6918535" y="797250"/>
            <a:ext cx="3476760" cy="5263500"/>
          </a:xfrm>
          <a:prstGeom prst="rect">
            <a:avLst/>
          </a:prstGeom>
        </p:spPr>
      </p:pic>
    </p:spTree>
    <p:extLst>
      <p:ext uri="{BB962C8B-B14F-4D97-AF65-F5344CB8AC3E}">
        <p14:creationId xmlns:p14="http://schemas.microsoft.com/office/powerpoint/2010/main" val="12501171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ED550-F4E5-1749-B387-4BFA0C591B5A}"/>
              </a:ext>
            </a:extLst>
          </p:cNvPr>
          <p:cNvSpPr>
            <a:spLocks noGrp="1"/>
          </p:cNvSpPr>
          <p:nvPr>
            <p:ph type="title"/>
          </p:nvPr>
        </p:nvSpPr>
        <p:spPr/>
        <p:txBody>
          <a:bodyPr/>
          <a:lstStyle/>
          <a:p>
            <a:r>
              <a:rPr lang="en-US"/>
              <a:t>Acknowledgements</a:t>
            </a:r>
          </a:p>
        </p:txBody>
      </p:sp>
      <p:sp>
        <p:nvSpPr>
          <p:cNvPr id="3" name="Content Placeholder 2">
            <a:extLst>
              <a:ext uri="{FF2B5EF4-FFF2-40B4-BE49-F238E27FC236}">
                <a16:creationId xmlns:a16="http://schemas.microsoft.com/office/drawing/2014/main" id="{092A5FCE-E928-614B-836C-74675B268AAC}"/>
              </a:ext>
            </a:extLst>
          </p:cNvPr>
          <p:cNvSpPr>
            <a:spLocks noGrp="1"/>
          </p:cNvSpPr>
          <p:nvPr>
            <p:ph idx="1"/>
          </p:nvPr>
        </p:nvSpPr>
        <p:spPr/>
        <p:txBody>
          <a:bodyPr/>
          <a:lstStyle/>
          <a:p>
            <a:r>
              <a:rPr lang="en-GB">
                <a:hlinkClick r:id="rId2"/>
              </a:rPr>
              <a:t>Carotene Food </a:t>
            </a:r>
            <a:r>
              <a:rPr lang="en-GB" err="1">
                <a:hlinkClick r:id="rId2"/>
              </a:rPr>
              <a:t>Coloring</a:t>
            </a:r>
            <a:r>
              <a:rPr lang="en-GB">
                <a:hlinkClick r:id="rId2"/>
              </a:rPr>
              <a:t> | EXBERRY</a:t>
            </a:r>
            <a:r>
              <a:rPr lang="en-GB" baseline="30000">
                <a:hlinkClick r:id="rId2"/>
              </a:rPr>
              <a:t>®</a:t>
            </a:r>
            <a:endParaRPr lang="en-US" baseline="30000"/>
          </a:p>
        </p:txBody>
      </p:sp>
      <p:sp>
        <p:nvSpPr>
          <p:cNvPr id="4" name="Vertical Title 1">
            <a:extLst>
              <a:ext uri="{FF2B5EF4-FFF2-40B4-BE49-F238E27FC236}">
                <a16:creationId xmlns:a16="http://schemas.microsoft.com/office/drawing/2014/main" id="{69B39382-F894-4C47-9647-EB3083DAB08E}"/>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9300871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TaxCatchAll xmlns="9e3c562f-56b0-4bc9-96c8-d04b09868558" xsi:nil="true"/>
    <Editorialstage xmlns="5c7d88b2-bc5d-47d8-b067-5f30c82b40f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5D40AD-5621-45BF-8487-0ABE730075EC}">
  <ds:schemaRefs>
    <ds:schemaRef ds:uri="http://schemas.microsoft.com/sharepoint/v3/contenttype/forms"/>
  </ds:schemaRefs>
</ds:datastoreItem>
</file>

<file path=customXml/itemProps2.xml><?xml version="1.0" encoding="utf-8"?>
<ds:datastoreItem xmlns:ds="http://schemas.openxmlformats.org/officeDocument/2006/customXml" ds:itemID="{832C59EA-FC79-47F1-A878-97D7D28F6040}">
  <ds:schemaRefs>
    <ds:schemaRef ds:uri="http://schemas.microsoft.com/office/2006/metadata/properties"/>
    <ds:schemaRef ds:uri="http://purl.org/dc/elements/1.1/"/>
    <ds:schemaRef ds:uri="http://www.w3.org/XML/1998/namespace"/>
    <ds:schemaRef ds:uri="http://schemas.microsoft.com/office/2006/documentManagement/types"/>
    <ds:schemaRef ds:uri="http://schemas.openxmlformats.org/package/2006/metadata/core-properties"/>
    <ds:schemaRef ds:uri="http://purl.org/dc/terms/"/>
    <ds:schemaRef ds:uri="5c7d88b2-bc5d-47d8-b067-5f30c82b40fb"/>
    <ds:schemaRef ds:uri="http://schemas.microsoft.com/office/infopath/2007/PartnerControls"/>
    <ds:schemaRef ds:uri="9e3c562f-56b0-4bc9-96c8-d04b09868558"/>
    <ds:schemaRef ds:uri="http://purl.org/dc/dcmitype/"/>
  </ds:schemaRefs>
</ds:datastoreItem>
</file>

<file path=customXml/itemProps3.xml><?xml version="1.0" encoding="utf-8"?>
<ds:datastoreItem xmlns:ds="http://schemas.openxmlformats.org/officeDocument/2006/customXml" ds:itemID="{3DD642EC-5D89-4ED3-AB80-6681B77F8BF0}">
  <ds:schemaRefs>
    <ds:schemaRef ds:uri="5c7d88b2-bc5d-47d8-b067-5f30c82b40fb"/>
    <ds:schemaRef ds:uri="9e3c562f-56b0-4bc9-96c8-d04b098685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1500</Words>
  <Application>Microsoft Office PowerPoint</Application>
  <PresentationFormat>Widescreen</PresentationFormat>
  <Paragraphs>158</Paragraphs>
  <Slides>18</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Cambria Math</vt:lpstr>
      <vt:lpstr>Century Gothic</vt:lpstr>
      <vt:lpstr>Wingdings 2</vt:lpstr>
      <vt:lpstr>Office Theme</vt:lpstr>
      <vt:lpstr>14–16 years</vt:lpstr>
      <vt:lpstr>Introduction</vt:lpstr>
      <vt:lpstr>Introduction</vt:lpstr>
      <vt:lpstr>Learning objectives</vt:lpstr>
      <vt:lpstr>Integrated instructions: leaf chromatography</vt:lpstr>
      <vt:lpstr>Results</vt:lpstr>
      <vt:lpstr>Example Results</vt:lpstr>
      <vt:lpstr>Questions</vt:lpstr>
      <vt:lpstr>Questions</vt:lpstr>
      <vt:lpstr>Questions</vt:lpstr>
      <vt:lpstr>Questions</vt:lpstr>
      <vt:lpstr>Questions</vt:lpstr>
      <vt:lpstr>Questions</vt:lpstr>
      <vt:lpstr>Answers</vt:lpstr>
      <vt:lpstr>Answers</vt:lpstr>
      <vt:lpstr>Answers</vt:lpstr>
      <vt:lpstr>Answers</vt:lpstr>
      <vt:lpstr>Acknowledgements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Leaf chromatography</dc:title>
  <dc:creator/>
  <cp:keywords>practical, experiment, chemistry, chromatography, teacher notes, science, demonstration</cp:keywords>
  <dc:description>From Leaf chromatography: https://rsc.li/49nMlMP; scaffolded and unscaffolded  student sheets and teacher notes and also available</dc:description>
  <cp:lastModifiedBy/>
  <cp:revision>1</cp:revision>
  <dcterms:created xsi:type="dcterms:W3CDTF">2026-04-21T08:47:05Z</dcterms:created>
  <dcterms:modified xsi:type="dcterms:W3CDTF">2026-06-03T13:35:43Z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0x010100E45D359969893149933A4D4A74E189F8</vt:lpwstr>
  </property>
</Properties>
</file>