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4"/>
  </p:sldMasterIdLst>
  <p:notesMasterIdLst>
    <p:notesMasterId r:id="rId7"/>
  </p:notesMasterIdLst>
  <p:sldIdLst>
    <p:sldId id="272" r:id="rId5"/>
    <p:sldId id="273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8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1883"/>
    <a:srgbClr val="FF9E1B"/>
    <a:srgbClr val="54585A"/>
    <a:srgbClr val="E7E6E6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42A0D0-4541-4B0F-87A3-7CC38C26BE75}" v="11" dt="2026-06-09T07:48:16.8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3" autoAdjust="0"/>
    <p:restoredTop sz="77674" autoAdjust="0"/>
  </p:normalViewPr>
  <p:slideViewPr>
    <p:cSldViewPr snapToGrid="0" snapToObjects="1">
      <p:cViewPr varScale="1">
        <p:scale>
          <a:sx n="86" d="100"/>
          <a:sy n="86" d="100"/>
        </p:scale>
        <p:origin x="1608" y="84"/>
      </p:cViewPr>
      <p:guideLst>
        <p:guide orient="horz" pos="268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Sycamore" userId="b4770bae-8292-4e0f-8212-963b4c6b3ded" providerId="ADAL" clId="{5132BCB8-2042-4563-B85A-A555447B6316}"/>
    <pc:docChg chg="undo custSel modSld">
      <pc:chgData name="Hannah Sycamore" userId="b4770bae-8292-4e0f-8212-963b4c6b3ded" providerId="ADAL" clId="{5132BCB8-2042-4563-B85A-A555447B6316}" dt="2026-06-09T07:46:08.660" v="31" actId="962"/>
      <pc:docMkLst>
        <pc:docMk/>
      </pc:docMkLst>
      <pc:sldChg chg="modSp mod">
        <pc:chgData name="Hannah Sycamore" userId="b4770bae-8292-4e0f-8212-963b4c6b3ded" providerId="ADAL" clId="{5132BCB8-2042-4563-B85A-A555447B6316}" dt="2026-06-09T07:46:08.660" v="31" actId="962"/>
        <pc:sldMkLst>
          <pc:docMk/>
          <pc:sldMk cId="4195401476" sldId="272"/>
        </pc:sldMkLst>
        <pc:spChg chg="mod">
          <ac:chgData name="Hannah Sycamore" userId="b4770bae-8292-4e0f-8212-963b4c6b3ded" providerId="ADAL" clId="{5132BCB8-2042-4563-B85A-A555447B6316}" dt="2026-06-09T07:46:02.827" v="29"/>
          <ac:spMkLst>
            <pc:docMk/>
            <pc:sldMk cId="4195401476" sldId="272"/>
            <ac:spMk id="6" creationId="{00000000-0000-0000-0000-000000000000}"/>
          </ac:spMkLst>
        </pc:spChg>
        <pc:spChg chg="mod">
          <ac:chgData name="Hannah Sycamore" userId="b4770bae-8292-4e0f-8212-963b4c6b3ded" providerId="ADAL" clId="{5132BCB8-2042-4563-B85A-A555447B6316}" dt="2026-06-09T07:44:32.552" v="0" actId="1076"/>
          <ac:spMkLst>
            <pc:docMk/>
            <pc:sldMk cId="4195401476" sldId="272"/>
            <ac:spMk id="8" creationId="{46D93CE8-DF7B-584A-90B2-D75DC0F3F499}"/>
          </ac:spMkLst>
        </pc:spChg>
        <pc:picChg chg="mod">
          <ac:chgData name="Hannah Sycamore" userId="b4770bae-8292-4e0f-8212-963b4c6b3ded" providerId="ADAL" clId="{5132BCB8-2042-4563-B85A-A555447B6316}" dt="2026-06-09T07:46:08.660" v="31" actId="962"/>
          <ac:picMkLst>
            <pc:docMk/>
            <pc:sldMk cId="4195401476" sldId="272"/>
            <ac:picMk id="9" creationId="{00000000-0000-0000-0000-000000000000}"/>
          </ac:picMkLst>
        </pc:picChg>
      </pc:sldChg>
      <pc:sldChg chg="modSp mod">
        <pc:chgData name="Hannah Sycamore" userId="b4770bae-8292-4e0f-8212-963b4c6b3ded" providerId="ADAL" clId="{5132BCB8-2042-4563-B85A-A555447B6316}" dt="2026-06-09T07:45:46.338" v="27" actId="207"/>
        <pc:sldMkLst>
          <pc:docMk/>
          <pc:sldMk cId="16179269" sldId="273"/>
        </pc:sldMkLst>
        <pc:spChg chg="mod">
          <ac:chgData name="Hannah Sycamore" userId="b4770bae-8292-4e0f-8212-963b4c6b3ded" providerId="ADAL" clId="{5132BCB8-2042-4563-B85A-A555447B6316}" dt="2026-06-09T07:45:46.338" v="27" actId="207"/>
          <ac:spMkLst>
            <pc:docMk/>
            <pc:sldMk cId="16179269" sldId="273"/>
            <ac:spMk id="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154ED3-4554-2847-B655-88FA98F1AC0A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44EFE-404B-D849-BE65-BA999C857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730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User:%D7%90%D7%99%D7%AA%D7%9F_%D7%98%D7%9C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creativecommons.org/licenses/by/3.0/deed.en" TargetMode="External"/><Relationship Id="rId4" Type="http://schemas.openxmlformats.org/officeDocument/2006/relationships/hyperlink" Target="https://en.wikipedia.org/wiki/en:Creative_Commons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66612">
              <a:defRPr/>
            </a:pPr>
            <a:r>
              <a:rPr lang="cy-GB"/>
              <a:t>Mae’r sleid hwn yn crynhoi erthygl ddiweddar a gyhoeddwyd gan Chemistry World.</a:t>
            </a:r>
            <a:r>
              <a:rPr lang="cy-GB" baseline="0"/>
              <a:t> Defnyddiwch y sleid hwn i ddechrau gwers ar fondio: dargludedd a nanowyddoniaeth.</a:t>
            </a:r>
          </a:p>
          <a:p>
            <a:pPr marL="0" marR="0" lvl="0" indent="0" algn="l" defTabSz="96661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i="0" u="none" strike="noStrike" baseline="0">
                <a:solidFill>
                  <a:schemeClr val="tx1"/>
                </a:solidFill>
                <a:latin typeface="+mn-lt"/>
                <a:ea typeface="+mn-lt"/>
                <a:cs typeface="+mn-cs"/>
              </a:rPr>
              <a:t>Cydnabyddiaeth am y llun: </a:t>
            </a:r>
            <a:r>
              <a:rPr lang="cy-GB" sz="1200" b="0" i="0" u="sng">
                <a:solidFill>
                  <a:schemeClr val="tx1"/>
                </a:solidFill>
                <a:effectLst/>
                <a:latin typeface="+mn-lt"/>
                <a:ea typeface="+mn-lt"/>
                <a:cs typeface="+mn-cs"/>
                <a:hlinkClick r:id="rId3" tooltip="Defnyddiwr:איתן טל"/>
              </a:rPr>
              <a:t>איתן טל</a:t>
            </a:r>
          </a:p>
          <a:p>
            <a:pPr marL="0" marR="0" lvl="0" indent="0" algn="l" defTabSz="96661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i="0">
                <a:solidFill>
                  <a:schemeClr val="tx1"/>
                </a:solidFill>
                <a:effectLst/>
                <a:latin typeface="+mn-lt"/>
                <a:ea typeface="+mn-lt"/>
                <a:cs typeface="+mn-cs"/>
              </a:rPr>
              <a:t>Mae’r ffeil hon wedi’i thrwyddedu o dan drwydded </a:t>
            </a:r>
            <a:r>
              <a:rPr lang="cy-GB" sz="1200" b="0" i="0" u="none" strike="noStrike">
                <a:solidFill>
                  <a:schemeClr val="tx1"/>
                </a:solidFill>
                <a:effectLst/>
                <a:latin typeface="+mn-lt"/>
                <a:ea typeface="+mn-lt"/>
                <a:cs typeface="+mn-cs"/>
                <a:hlinkClick r:id="rId4" tooltip="w:en:Creative Commons"/>
              </a:rPr>
              <a:t>Creative Commons</a:t>
            </a:r>
            <a:r>
              <a:rPr lang="cy-GB" sz="1200" b="0" i="0">
                <a:solidFill>
                  <a:schemeClr val="tx1"/>
                </a:solidFill>
                <a:effectLst/>
                <a:latin typeface="+mn-lt"/>
                <a:ea typeface="+mn-lt"/>
                <a:cs typeface="+mn-cs"/>
              </a:rPr>
              <a:t> </a:t>
            </a:r>
            <a:r>
              <a:rPr lang="cy-GB" sz="1200" b="0" i="0" u="none" strike="noStrike">
                <a:solidFill>
                  <a:schemeClr val="tx1"/>
                </a:solidFill>
                <a:effectLst/>
                <a:latin typeface="+mn-lt"/>
                <a:ea typeface="+mn-lt"/>
                <a:cs typeface="+mn-cs"/>
                <a:hlinkClick r:id="rId5"/>
              </a:rPr>
              <a:t>Attribution 3.0 Unported</a:t>
            </a:r>
            <a:r>
              <a:rPr lang="cy-GB" sz="1200" b="0" i="0">
                <a:solidFill>
                  <a:schemeClr val="tx1"/>
                </a:solidFill>
                <a:effectLst/>
                <a:latin typeface="+mn-lt"/>
                <a:ea typeface="+mn-lt"/>
                <a:cs typeface="+mn-cs"/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44EFE-404B-D849-BE65-BA999C85712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6674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6661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Mae’r sleid hwn yn crynhoi erthygl ddiweddar a gyhoeddwyd gan </a:t>
            </a:r>
            <a:r>
              <a:rPr lang="cy-GB" i="1"/>
              <a:t>Chemistry World</a:t>
            </a:r>
            <a:r>
              <a:rPr lang="cy-GB"/>
              <a:t>.</a:t>
            </a:r>
            <a:r>
              <a:rPr lang="cy-GB" baseline="0"/>
              <a:t> Defnyddiwch y sleid hwn i ddechrau gwers ar fondio: dargludedd a nanowyddoniaeth.</a:t>
            </a:r>
            <a:r>
              <a:rPr lang="cy-GB" sz="1200" b="0" i="0" u="none" strike="noStrike" baseline="0">
                <a:solidFill>
                  <a:schemeClr val="tx1"/>
                </a:solidFill>
                <a:latin typeface="+mn-lt"/>
                <a:ea typeface="+mn-lt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>
                <a:solidFill>
                  <a:srgbClr val="222222"/>
                </a:solidFill>
                <a:latin typeface="Arial" panose="020B0604020202020204" pitchFamily="34" charset="0"/>
              </a:rPr>
              <a:t>Atebion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cy-GB" sz="1200" b="0" i="0" u="none" strike="noStrike" baseline="0">
                <a:solidFill>
                  <a:schemeClr val="tx1"/>
                </a:solidFill>
                <a:latin typeface="+mn-lt"/>
                <a:ea typeface="+mn-lt"/>
                <a:cs typeface="+mn-cs"/>
              </a:rPr>
              <a:t>Mae’r maint bach iawn yn golygu bod modd argraffu’r electroneg/antena/cylched ar ardal fach iawn.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cy-GB"/>
              <a:t>Mae polymerau’n foleciwlau mawr iawn wedi’u gwneud o unedau/monomerau sy’n ailadrodd.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cy-GB" baseline="0"/>
              <a:t>Cwestiwn anoddach: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baseline="0"/>
              <a:t>Mae arian yn cynnwys electronau dadleoledig o lefel egni allanol o electronau.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sz="1200" b="0" i="0" u="none" strike="noStrike" baseline="0">
                <a:solidFill>
                  <a:schemeClr val="tx1"/>
                </a:solidFill>
                <a:latin typeface="+mn-lt"/>
                <a:ea typeface="+mn-lt"/>
                <a:cs typeface="+mn-cs"/>
              </a:rPr>
              <a:t>Mae electronau’n gallu symud i bob cyfeiriad drwy’r adeiledd.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sz="1200" b="0" i="0" u="none" strike="noStrike" baseline="0">
                <a:solidFill>
                  <a:schemeClr val="tx1"/>
                </a:solidFill>
                <a:latin typeface="+mn-lt"/>
                <a:ea typeface="+mn-lt"/>
                <a:cs typeface="+mn-cs"/>
              </a:rPr>
              <a:t>Mae pob atom carbon yn dadleoli un electron.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sz="1200" b="0" i="0" u="none" strike="noStrike" baseline="0">
                <a:solidFill>
                  <a:schemeClr val="tx1"/>
                </a:solidFill>
                <a:latin typeface="+mn-lt"/>
                <a:ea typeface="+mn-lt"/>
                <a:cs typeface="+mn-cs"/>
              </a:rPr>
              <a:t>Mae electronau dadleoledig yn gallu llifo ar hyd yr haenau mewn graffit.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GB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44EFE-404B-D849-BE65-BA999C85712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790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F06E72-FD10-384B-917A-421C42C98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49FB06-ED83-EA45-AEBD-3751AE6255D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650" y="1825625"/>
            <a:ext cx="7886700" cy="34083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8420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C8ADCB8-941A-2E48-A25E-6D520F81200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77658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288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_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C4AF84-80AB-C24E-A255-17AE1204EC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72000" y="1816100"/>
            <a:ext cx="3943350" cy="36449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002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 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able Placeholder 3">
            <a:extLst>
              <a:ext uri="{FF2B5EF4-FFF2-40B4-BE49-F238E27FC236}">
                <a16:creationId xmlns:a16="http://schemas.microsoft.com/office/drawing/2014/main" id="{2D47F291-18EF-E34E-8DD6-E5E40C8FD30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4572000" y="1816100"/>
            <a:ext cx="3943350" cy="3644900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373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2541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5941" y="630000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4976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D10051-213D-F54D-BD3C-B61FA29442A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5720631"/>
            <a:ext cx="2615950" cy="113736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30C2941-B443-B742-A370-CFF703CA1858}"/>
              </a:ext>
            </a:extLst>
          </p:cNvPr>
          <p:cNvCxnSpPr>
            <a:cxnSpLocks/>
          </p:cNvCxnSpPr>
          <p:nvPr userDrawn="1"/>
        </p:nvCxnSpPr>
        <p:spPr>
          <a:xfrm>
            <a:off x="318000" y="5720598"/>
            <a:ext cx="85253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976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29" r:id="rId2"/>
    <p:sldLayoutId id="2147483731" r:id="rId3"/>
    <p:sldLayoutId id="2147483732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004976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54585A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4585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4585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4wyqCe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4wyqCe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8BABC9-3627-194B-8675-4E9513869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1</a:t>
            </a:fld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FB8C7A-6F1E-6C4F-84AA-61CCD4C8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304"/>
            <a:ext cx="7886700" cy="1325563"/>
          </a:xfrm>
        </p:spPr>
        <p:txBody>
          <a:bodyPr/>
          <a:lstStyle/>
          <a:p>
            <a:r>
              <a:rPr lang="cy-GB" dirty="0"/>
              <a:t>Lens gyffwrdd glyfar mae modd ei hailwefru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D93CE8-DF7B-584A-90B2-D75DC0F3F49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650" y="1825625"/>
            <a:ext cx="4807646" cy="2220282"/>
          </a:xfrm>
        </p:spPr>
        <p:txBody>
          <a:bodyPr>
            <a:normAutofit fontScale="62500" lnSpcReduction="20000"/>
          </a:bodyPr>
          <a:lstStyle/>
          <a:p>
            <a:r>
              <a:rPr lang="cy-GB"/>
              <a:t>Mae lens gyffwrdd glyfar wedi cael ei phrofi’n llwyddiannus ar berson. Mae ganddi ffynhonnell bŵer mae modd ei hailwefru’n ddi-wifr. Byddai modd defnyddio’r lens i dracio iechyd y gwisgwr drwy fonitro’r hylif yn y llygad am fiofarcwyr sy’n gysylltiedig â chlefydau fel diabetes. Efallai bydd modd eu defnyddio i greu profiadau realiti estynedig yn y dyfodol.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8650" y="1424127"/>
            <a:ext cx="69898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i="1" dirty="0">
                <a:solidFill>
                  <a:srgbClr val="004976"/>
                </a:solidFill>
              </a:rPr>
              <a:t>Darllenwch yr erthygl lawn yn </a:t>
            </a:r>
            <a:r>
              <a:rPr lang="cy-GB" sz="1400" i="1" dirty="0">
                <a:solidFill>
                  <a:schemeClr val="tx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rsc.li/4wyqCeS</a:t>
            </a:r>
            <a:r>
              <a:rPr lang="cy-GB" sz="1400" i="1" dirty="0">
                <a:solidFill>
                  <a:schemeClr val="tx2"/>
                </a:solidFill>
              </a:rPr>
              <a:t> </a:t>
            </a:r>
            <a:endParaRPr lang="cy-GB" sz="1400" i="1" dirty="0">
              <a:solidFill>
                <a:srgbClr val="004976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695" y="5816049"/>
            <a:ext cx="967901" cy="967901"/>
          </a:xfrm>
          <a:prstGeom prst="rect">
            <a:avLst/>
          </a:prstGeom>
        </p:spPr>
      </p:pic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46D93CE8-DF7B-584A-90B2-D75DC0F3F499}"/>
              </a:ext>
            </a:extLst>
          </p:cNvPr>
          <p:cNvSpPr txBox="1">
            <a:spLocks/>
          </p:cNvSpPr>
          <p:nvPr/>
        </p:nvSpPr>
        <p:spPr>
          <a:xfrm>
            <a:off x="628650" y="4024828"/>
            <a:ext cx="7886700" cy="1791221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dirty="0"/>
              <a:t>Mae’r lens glyfar yn cynnwys uwch-gynhwysydd bach iawn ochr yn ochr ag uned bŵer. Mae’r uwch-gynhwysydd wedi cael ei wneud o electrodau carbon ac electrolyt polymer. Mae’r rhain yn cael eu hargraffu ar y lens y tu allan i’r ardal sy’n gorchuddio cannwyll y llygad. Mae hyn yn golygu na fydd yn amharu ar eu golwg. Mae’r uned trosglwyddo pŵer yn cynnwys antena wedi’i wneud o nanoffibrau arian a nanowifrau arian. Mae’n golygu bod modd ailwefru’r lens o ryw 1 cm i ffwrdd o goil trawsyrru. </a:t>
            </a: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53" y="1327464"/>
            <a:ext cx="3061154" cy="229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401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8BABC9-3627-194B-8675-4E9513869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2</a:t>
            </a:fld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FB8C7A-6F1E-6C4F-84AA-61CCD4C8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73991"/>
            <a:ext cx="7886700" cy="1325563"/>
          </a:xfrm>
        </p:spPr>
        <p:txBody>
          <a:bodyPr/>
          <a:lstStyle/>
          <a:p>
            <a:r>
              <a:rPr lang="cy-GB" dirty="0"/>
              <a:t>Lens gyffwrdd glyfar mae modd ei hailwefru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D93CE8-DF7B-584A-90B2-D75DC0F3F49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650" y="1825625"/>
            <a:ext cx="4807646" cy="2220282"/>
          </a:xfrm>
        </p:spPr>
        <p:txBody>
          <a:bodyPr>
            <a:normAutofit fontScale="62500" lnSpcReduction="20000"/>
          </a:bodyPr>
          <a:lstStyle/>
          <a:p>
            <a:r>
              <a:rPr lang="cy-GB" dirty="0"/>
              <a:t>Mae lens gyffwrdd glyfar wedi cael ei phrofi’n llwyddiannus ar berson. Mae ganddi ffynhonnell bŵer mae modd ei hailwefru’n ddi-wifr. Byddai modd defnyddio’r lens i dracio iechyd y gwisgwr drwy fonitro’r hylif yn y llygad am fiofarcwyr sy’n gysylltiedig â chlefydau fel diabetes. Efallai bydd modd eu defnyddio i greu profiadau realiti estynedig yn y dyfodol.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8650" y="1391146"/>
            <a:ext cx="69898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i="1" dirty="0">
                <a:solidFill>
                  <a:srgbClr val="004976"/>
                </a:solidFill>
              </a:rPr>
              <a:t>Darllenwch yr erthygl lawn </a:t>
            </a:r>
            <a:r>
              <a:rPr lang="cy-GB" sz="1400" i="1" dirty="0">
                <a:solidFill>
                  <a:schemeClr val="tx2"/>
                </a:solidFill>
              </a:rPr>
              <a:t>yn </a:t>
            </a:r>
            <a:r>
              <a:rPr lang="cy-GB" sz="1400" i="1" dirty="0">
                <a:solidFill>
                  <a:schemeClr val="tx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</a:t>
            </a:r>
            <a:r>
              <a:rPr lang="cy-GB" sz="1400" i="1" dirty="0">
                <a:solidFill>
                  <a:schemeClr val="tx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sc.li/4wyqCeS</a:t>
            </a:r>
            <a:r>
              <a:rPr lang="cy-GB" sz="1400" i="1" dirty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695" y="5816049"/>
            <a:ext cx="967901" cy="967901"/>
          </a:xfrm>
          <a:prstGeom prst="rect">
            <a:avLst/>
          </a:prstGeom>
        </p:spPr>
      </p:pic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46D93CE8-DF7B-584A-90B2-D75DC0F3F499}"/>
              </a:ext>
            </a:extLst>
          </p:cNvPr>
          <p:cNvSpPr txBox="1">
            <a:spLocks/>
          </p:cNvSpPr>
          <p:nvPr/>
        </p:nvSpPr>
        <p:spPr>
          <a:xfrm>
            <a:off x="628650" y="4024828"/>
            <a:ext cx="7886700" cy="1791221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dirty="0"/>
              <a:t>Mae’r lens glyfar yn cynnwys uwch-gynhwysydd bach iawn ochr yn ochr ag uned bŵer. Mae’r uwch-gynhwysydd wedi cael ei wneud o electrodau carbon ac electrolyt polymer. Mae’r rhain yn cael eu hargraffu ar y lens y tu allan i’r ardal sy’n gorchuddio cannwyll y llygad. Mae hyn yn golygu na fydd yn amharu ar eu golwg. Mae’r uned trosglwyddo pŵer yn cynnwys antena wedi’i wneud o nanoffibrau arian a nanowifrau arian. Mae’n golygu bod modd ailwefru’r lens o ryw 1 cm i ffwrdd o goil trawsyrru.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376662" y="1545035"/>
            <a:ext cx="354867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y-GB" b="1">
                <a:solidFill>
                  <a:srgbClr val="54585A"/>
                </a:solidFill>
              </a:rPr>
              <a:t>Eglurwch pam mae nanoronynnau wedi gwneud y lens gyffwrdd glyfar yn bosibl.</a:t>
            </a:r>
          </a:p>
          <a:p>
            <a:pPr marL="342900" indent="-342900">
              <a:buFont typeface="+mj-lt"/>
              <a:buAutoNum type="arabicPeriod"/>
            </a:pPr>
            <a:r>
              <a:rPr lang="cy-GB" b="1">
                <a:solidFill>
                  <a:srgbClr val="54585A"/>
                </a:solidFill>
              </a:rPr>
              <a:t>Beth yw polymer?</a:t>
            </a:r>
          </a:p>
          <a:p>
            <a:pPr marL="342900" indent="-342900">
              <a:buFont typeface="+mj-lt"/>
              <a:buAutoNum type="arabicPeriod"/>
            </a:pPr>
            <a:r>
              <a:rPr lang="cy-GB" b="1">
                <a:solidFill>
                  <a:srgbClr val="54585A"/>
                </a:solidFill>
              </a:rPr>
              <a:t>Eglurwch a chymharwch sut mae arian a charbon (graffit) yn dargludo trydan. </a:t>
            </a:r>
          </a:p>
        </p:txBody>
      </p:sp>
    </p:spTree>
    <p:extLst>
      <p:ext uri="{BB962C8B-B14F-4D97-AF65-F5344CB8AC3E}">
        <p14:creationId xmlns:p14="http://schemas.microsoft.com/office/powerpoint/2010/main" val="16179269"/>
      </p:ext>
    </p:extLst>
  </p:cSld>
  <p:clrMapOvr>
    <a:masterClrMapping/>
  </p:clrMapOvr>
</p:sld>
</file>

<file path=ppt/theme/theme1.xml><?xml version="1.0" encoding="utf-8"?>
<a:theme xmlns:a="http://schemas.openxmlformats.org/drawingml/2006/main" name="1_RSC_Plain_no footer">
  <a:themeElements>
    <a:clrScheme name="Custom 1">
      <a:dk1>
        <a:srgbClr val="004976"/>
      </a:dk1>
      <a:lt1>
        <a:srgbClr val="FFFFFF"/>
      </a:lt1>
      <a:dk2>
        <a:srgbClr val="004976"/>
      </a:dk2>
      <a:lt2>
        <a:srgbClr val="E7E6E6"/>
      </a:lt2>
      <a:accent1>
        <a:srgbClr val="004976"/>
      </a:accent1>
      <a:accent2>
        <a:srgbClr val="48A9C5"/>
      </a:accent2>
      <a:accent3>
        <a:srgbClr val="EEDC00"/>
      </a:accent3>
      <a:accent4>
        <a:srgbClr val="97D700"/>
      </a:accent4>
      <a:accent5>
        <a:srgbClr val="DA1883"/>
      </a:accent5>
      <a:accent6>
        <a:srgbClr val="991E66"/>
      </a:accent6>
      <a:hlink>
        <a:srgbClr val="FF9E1B"/>
      </a:hlink>
      <a:folHlink>
        <a:srgbClr val="54585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EIC starter slide template.pptx" id="{8C227671-679E-4005-AE38-7E4654D46299}" vid="{3A4C9E2F-8493-4A3B-ACEE-3D5EC76FA4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D9B7705-6E4A-433D-914A-8894B6FAEAC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07900DF-3EEF-46A5-94A9-21789EBC7165}">
  <ds:schemaRefs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9e3c562f-56b0-4bc9-96c8-d04b09868558"/>
    <ds:schemaRef ds:uri="5c7d88b2-bc5d-47d8-b067-5f30c82b40fb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C90242F7-1C3C-4D73-9350-C881938177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NEW EIC starter slide template</Template>
  <TotalTime>10</TotalTime>
  <Words>531</Words>
  <Application>Microsoft Office PowerPoint</Application>
  <PresentationFormat>On-screen Show (4:3)</PresentationFormat>
  <Paragraphs>27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1_RSC_Plain_no footer</vt:lpstr>
      <vt:lpstr>Lens gyffwrdd glyfar mae modd ei hailwefru </vt:lpstr>
      <vt:lpstr>Lens gyffwrdd glyfar mae modd ei hailwefru </vt:lpstr>
    </vt:vector>
  </TitlesOfParts>
  <Company>Royal Society of Chemistry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Smart, rechargeable contact lens CYM</dc:title>
  <dc:creator>RoyalSocietyofChemistry@royalsocietychemistry.onmicrosoft.com</dc:creator>
  <cp:keywords>research, research news, electrical conductivity, electron delocalisation, physics, nanoscale electronics, Welsh, Welsh language</cp:keywords>
  <dc:description>From Smart contact lenses look to upgrade our wearable technology, Education in Chemistry, rsc.li/2vM9c4C</dc:description>
  <cp:lastModifiedBy>Hannah Sycamore</cp:lastModifiedBy>
  <cp:revision>4</cp:revision>
  <dcterms:created xsi:type="dcterms:W3CDTF">2020-02-27T13:46:19Z</dcterms:created>
  <dcterms:modified xsi:type="dcterms:W3CDTF">2026-06-09T07:48:25Z</dcterms:modified>
  <cp:category>From: rsc.li/4wyqCeS 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Order">
    <vt:r8>66500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MediaServiceImageTags">
    <vt:lpwstr/>
  </property>
</Properties>
</file>