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modernComment_13A_3DF96B2F.xml" ContentType="application/vnd.ms-powerpoint.comments+xml"/>
  <Override PartName="/ppt/comments/modernComment_13C_283A36A1.xml" ContentType="application/vnd.ms-powerpoint.comments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4"/>
  </p:sldMasterIdLst>
  <p:notesMasterIdLst>
    <p:notesMasterId r:id="rId15"/>
  </p:notesMasterIdLst>
  <p:sldIdLst>
    <p:sldId id="284" r:id="rId5"/>
    <p:sldId id="289" r:id="rId6"/>
    <p:sldId id="320" r:id="rId7"/>
    <p:sldId id="287" r:id="rId8"/>
    <p:sldId id="314" r:id="rId9"/>
    <p:sldId id="318" r:id="rId10"/>
    <p:sldId id="315" r:id="rId11"/>
    <p:sldId id="317" r:id="rId12"/>
    <p:sldId id="316" r:id="rId13"/>
    <p:sldId id="31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3898FDF-1F87-EDD6-6458-059E95E842BE}" name="Kirsty Patterson" initials="KP" userId="S::pattersonk@rsc.org::06c453ef-d90e-4cbc-ba6b-1bf363c3e0a9" providerId="AD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976"/>
    <a:srgbClr val="006F62"/>
    <a:srgbClr val="E6F1EF"/>
    <a:srgbClr val="EDF6F9"/>
    <a:srgbClr val="48A9C5"/>
    <a:srgbClr val="FAE7EA"/>
    <a:srgbClr val="F7DBE0"/>
    <a:srgbClr val="F4CFD5"/>
    <a:srgbClr val="FF9E1B"/>
    <a:srgbClr val="C810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F942C91-864B-4185-B3CC-70392A5A184E}" v="151" dt="2026-01-12T20:52:25.7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124"/>
    <p:restoredTop sz="86077" autoAdjust="0"/>
  </p:normalViewPr>
  <p:slideViewPr>
    <p:cSldViewPr snapToGrid="0" snapToObjects="1">
      <p:cViewPr varScale="1">
        <p:scale>
          <a:sx n="64" d="100"/>
          <a:sy n="64" d="100"/>
        </p:scale>
        <p:origin x="93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rsty Patterson" userId="06c453ef-d90e-4cbc-ba6b-1bf363c3e0a9" providerId="ADAL" clId="{2B52998C-451C-485A-9808-79CB34D495AD}"/>
    <pc:docChg chg="custSel modSld">
      <pc:chgData name="Kirsty Patterson" userId="06c453ef-d90e-4cbc-ba6b-1bf363c3e0a9" providerId="ADAL" clId="{2B52998C-451C-485A-9808-79CB34D495AD}" dt="2026-01-12T20:53:06.020" v="272" actId="962"/>
      <pc:docMkLst>
        <pc:docMk/>
      </pc:docMkLst>
      <pc:sldChg chg="modSp mod modNotesTx">
        <pc:chgData name="Kirsty Patterson" userId="06c453ef-d90e-4cbc-ba6b-1bf363c3e0a9" providerId="ADAL" clId="{2B52998C-451C-485A-9808-79CB34D495AD}" dt="2026-01-12T20:53:06.020" v="272" actId="962"/>
        <pc:sldMkLst>
          <pc:docMk/>
          <pc:sldMk cId="1883610943" sldId="284"/>
        </pc:sldMkLst>
        <pc:spChg chg="mod">
          <ac:chgData name="Kirsty Patterson" userId="06c453ef-d90e-4cbc-ba6b-1bf363c3e0a9" providerId="ADAL" clId="{2B52998C-451C-485A-9808-79CB34D495AD}" dt="2026-01-08T21:25:34.168" v="8"/>
          <ac:spMkLst>
            <pc:docMk/>
            <pc:sldMk cId="1883610943" sldId="284"/>
            <ac:spMk id="5" creationId="{02D774F2-AE91-AFC1-05BC-B317EEDBDBE6}"/>
          </ac:spMkLst>
        </pc:spChg>
        <pc:spChg chg="mod">
          <ac:chgData name="Kirsty Patterson" userId="06c453ef-d90e-4cbc-ba6b-1bf363c3e0a9" providerId="ADAL" clId="{2B52998C-451C-485A-9808-79CB34D495AD}" dt="2026-01-12T20:53:06.020" v="272" actId="962"/>
          <ac:spMkLst>
            <pc:docMk/>
            <pc:sldMk cId="1883610943" sldId="284"/>
            <ac:spMk id="8" creationId="{A7335F0B-29F5-2648-9B20-470CA4A491D6}"/>
          </ac:spMkLst>
        </pc:spChg>
      </pc:sldChg>
      <pc:sldChg chg="modSp mod modCm modNotesTx">
        <pc:chgData name="Kirsty Patterson" userId="06c453ef-d90e-4cbc-ba6b-1bf363c3e0a9" providerId="ADAL" clId="{2B52998C-451C-485A-9808-79CB34D495AD}" dt="2026-01-12T20:41:12.362" v="189" actId="962"/>
        <pc:sldMkLst>
          <pc:docMk/>
          <pc:sldMk cId="1833564579" sldId="287"/>
        </pc:sldMkLst>
        <pc:spChg chg="mod">
          <ac:chgData name="Kirsty Patterson" userId="06c453ef-d90e-4cbc-ba6b-1bf363c3e0a9" providerId="ADAL" clId="{2B52998C-451C-485A-9808-79CB34D495AD}" dt="2026-01-12T20:35:33.137" v="30" actId="20577"/>
          <ac:spMkLst>
            <pc:docMk/>
            <pc:sldMk cId="1833564579" sldId="287"/>
            <ac:spMk id="3" creationId="{A392CD0D-586A-C746-A628-7A9409208494}"/>
          </ac:spMkLst>
        </pc:spChg>
        <pc:picChg chg="mod">
          <ac:chgData name="Kirsty Patterson" userId="06c453ef-d90e-4cbc-ba6b-1bf363c3e0a9" providerId="ADAL" clId="{2B52998C-451C-485A-9808-79CB34D495AD}" dt="2026-01-12T20:41:12.362" v="189" actId="962"/>
          <ac:picMkLst>
            <pc:docMk/>
            <pc:sldMk cId="1833564579" sldId="287"/>
            <ac:picMk id="2050" creationId="{13D28D4B-440A-E0D1-BF14-25F6D2A22491}"/>
          </ac:picMkLst>
        </pc:picChg>
        <pc:extLst>
          <p:ext xmlns:p="http://schemas.openxmlformats.org/presentationml/2006/main" uri="{D6D511B9-2390-475A-947B-AFAB55BFBCF1}">
            <pc226:cmChg xmlns:pc226="http://schemas.microsoft.com/office/powerpoint/2022/06/main/command" chg="mod">
              <pc226:chgData name="Kirsty Patterson" userId="06c453ef-d90e-4cbc-ba6b-1bf363c3e0a9" providerId="ADAL" clId="{2B52998C-451C-485A-9808-79CB34D495AD}" dt="2026-01-12T20:35:33.137" v="30" actId="20577"/>
              <pc2:cmMkLst xmlns:pc2="http://schemas.microsoft.com/office/powerpoint/2019/9/main/command">
                <pc:docMk/>
                <pc:sldMk cId="1833564579" sldId="287"/>
                <pc2:cmMk id="{A8B85D4D-3FA5-484A-AAF1-C856AF7D9418}"/>
              </pc2:cmMkLst>
            </pc226:cmChg>
          </p:ext>
        </pc:extLst>
      </pc:sldChg>
      <pc:sldChg chg="modSp mod">
        <pc:chgData name="Kirsty Patterson" userId="06c453ef-d90e-4cbc-ba6b-1bf363c3e0a9" providerId="ADAL" clId="{2B52998C-451C-485A-9808-79CB34D495AD}" dt="2026-01-08T21:23:00.264" v="5" actId="962"/>
        <pc:sldMkLst>
          <pc:docMk/>
          <pc:sldMk cId="1039756079" sldId="314"/>
        </pc:sldMkLst>
        <pc:spChg chg="mod">
          <ac:chgData name="Kirsty Patterson" userId="06c453ef-d90e-4cbc-ba6b-1bf363c3e0a9" providerId="ADAL" clId="{2B52998C-451C-485A-9808-79CB34D495AD}" dt="2026-01-08T21:22:51.786" v="3" actId="962"/>
          <ac:spMkLst>
            <pc:docMk/>
            <pc:sldMk cId="1039756079" sldId="314"/>
            <ac:spMk id="9" creationId="{3B5801DD-37BA-69F7-8A1D-4E8E2CF32FD7}"/>
          </ac:spMkLst>
        </pc:spChg>
        <pc:spChg chg="mod">
          <ac:chgData name="Kirsty Patterson" userId="06c453ef-d90e-4cbc-ba6b-1bf363c3e0a9" providerId="ADAL" clId="{2B52998C-451C-485A-9808-79CB34D495AD}" dt="2026-01-08T21:23:00.264" v="5" actId="962"/>
          <ac:spMkLst>
            <pc:docMk/>
            <pc:sldMk cId="1039756079" sldId="314"/>
            <ac:spMk id="10" creationId="{CA7035F1-E4D8-F07F-2406-2760D5D4083D}"/>
          </ac:spMkLst>
        </pc:spChg>
      </pc:sldChg>
      <pc:sldChg chg="modSp mod">
        <pc:chgData name="Kirsty Patterson" userId="06c453ef-d90e-4cbc-ba6b-1bf363c3e0a9" providerId="ADAL" clId="{2B52998C-451C-485A-9808-79CB34D495AD}" dt="2026-01-12T20:45:44.091" v="238" actId="1037"/>
        <pc:sldMkLst>
          <pc:docMk/>
          <pc:sldMk cId="3867314569" sldId="318"/>
        </pc:sldMkLst>
        <pc:spChg chg="mod">
          <ac:chgData name="Kirsty Patterson" userId="06c453ef-d90e-4cbc-ba6b-1bf363c3e0a9" providerId="ADAL" clId="{2B52998C-451C-485A-9808-79CB34D495AD}" dt="2026-01-12T20:45:30.058" v="222" actId="20577"/>
          <ac:spMkLst>
            <pc:docMk/>
            <pc:sldMk cId="3867314569" sldId="318"/>
            <ac:spMk id="3" creationId="{FBB1F0C1-4D6A-0DF6-AC93-EE55A88251A0}"/>
          </ac:spMkLst>
        </pc:spChg>
        <pc:picChg chg="mod">
          <ac:chgData name="Kirsty Patterson" userId="06c453ef-d90e-4cbc-ba6b-1bf363c3e0a9" providerId="ADAL" clId="{2B52998C-451C-485A-9808-79CB34D495AD}" dt="2026-01-12T20:45:44.091" v="238" actId="1037"/>
          <ac:picMkLst>
            <pc:docMk/>
            <pc:sldMk cId="3867314569" sldId="318"/>
            <ac:picMk id="1025" creationId="{A8A96530-9300-3530-FDF8-F9796E3CC8C6}"/>
          </ac:picMkLst>
        </pc:picChg>
      </pc:sldChg>
    </pc:docChg>
  </pc:docChgLst>
  <pc:docChgLst>
    <pc:chgData name="Jo Pugh" userId="1187eaa31d8c3d2c" providerId="LiveId" clId="{2635C83F-2F05-40DB-9CDE-86F96A3CA64C}"/>
    <pc:docChg chg="undo custSel modSld">
      <pc:chgData name="Jo Pugh" userId="1187eaa31d8c3d2c" providerId="LiveId" clId="{2635C83F-2F05-40DB-9CDE-86F96A3CA64C}" dt="2026-01-07T17:02:12.173" v="95" actId="20577"/>
      <pc:docMkLst>
        <pc:docMk/>
      </pc:docMkLst>
      <pc:sldChg chg="modSp mod">
        <pc:chgData name="Jo Pugh" userId="1187eaa31d8c3d2c" providerId="LiveId" clId="{2635C83F-2F05-40DB-9CDE-86F96A3CA64C}" dt="2026-01-07T16:52:58.484" v="3" actId="20577"/>
        <pc:sldMkLst>
          <pc:docMk/>
          <pc:sldMk cId="1883610943" sldId="284"/>
        </pc:sldMkLst>
        <pc:spChg chg="mod">
          <ac:chgData name="Jo Pugh" userId="1187eaa31d8c3d2c" providerId="LiveId" clId="{2635C83F-2F05-40DB-9CDE-86F96A3CA64C}" dt="2026-01-07T16:52:58.484" v="3" actId="20577"/>
          <ac:spMkLst>
            <pc:docMk/>
            <pc:sldMk cId="1883610943" sldId="284"/>
            <ac:spMk id="3" creationId="{F1271DC6-EF13-2848-9EDB-505FAEE426A5}"/>
          </ac:spMkLst>
        </pc:spChg>
      </pc:sldChg>
      <pc:sldChg chg="modSp mod">
        <pc:chgData name="Jo Pugh" userId="1187eaa31d8c3d2c" providerId="LiveId" clId="{2635C83F-2F05-40DB-9CDE-86F96A3CA64C}" dt="2026-01-07T16:54:42.957" v="11" actId="20577"/>
        <pc:sldMkLst>
          <pc:docMk/>
          <pc:sldMk cId="1833564579" sldId="287"/>
        </pc:sldMkLst>
        <pc:spChg chg="mod">
          <ac:chgData name="Jo Pugh" userId="1187eaa31d8c3d2c" providerId="LiveId" clId="{2635C83F-2F05-40DB-9CDE-86F96A3CA64C}" dt="2026-01-07T16:54:42.957" v="11" actId="20577"/>
          <ac:spMkLst>
            <pc:docMk/>
            <pc:sldMk cId="1833564579" sldId="287"/>
            <ac:spMk id="3" creationId="{A392CD0D-586A-C746-A628-7A9409208494}"/>
          </ac:spMkLst>
        </pc:spChg>
      </pc:sldChg>
      <pc:sldChg chg="modSp mod">
        <pc:chgData name="Jo Pugh" userId="1187eaa31d8c3d2c" providerId="LiveId" clId="{2635C83F-2F05-40DB-9CDE-86F96A3CA64C}" dt="2026-01-07T16:53:16.110" v="9" actId="20577"/>
        <pc:sldMkLst>
          <pc:docMk/>
          <pc:sldMk cId="2653521761" sldId="289"/>
        </pc:sldMkLst>
        <pc:spChg chg="mod">
          <ac:chgData name="Jo Pugh" userId="1187eaa31d8c3d2c" providerId="LiveId" clId="{2635C83F-2F05-40DB-9CDE-86F96A3CA64C}" dt="2026-01-07T16:53:16.110" v="9" actId="20577"/>
          <ac:spMkLst>
            <pc:docMk/>
            <pc:sldMk cId="2653521761" sldId="289"/>
            <ac:spMk id="3" creationId="{4AC8368B-B514-8E4D-A908-1909D2469E48}"/>
          </ac:spMkLst>
        </pc:spChg>
      </pc:sldChg>
      <pc:sldChg chg="modSp mod">
        <pc:chgData name="Jo Pugh" userId="1187eaa31d8c3d2c" providerId="LiveId" clId="{2635C83F-2F05-40DB-9CDE-86F96A3CA64C}" dt="2026-01-07T16:59:16.913" v="90" actId="20577"/>
        <pc:sldMkLst>
          <pc:docMk/>
          <pc:sldMk cId="674903713" sldId="316"/>
        </pc:sldMkLst>
        <pc:spChg chg="mod">
          <ac:chgData name="Jo Pugh" userId="1187eaa31d8c3d2c" providerId="LiveId" clId="{2635C83F-2F05-40DB-9CDE-86F96A3CA64C}" dt="2026-01-07T16:56:01.645" v="17" actId="20577"/>
          <ac:spMkLst>
            <pc:docMk/>
            <pc:sldMk cId="674903713" sldId="316"/>
            <ac:spMk id="2" creationId="{394C4F33-A813-BC18-AE2A-34431E2326B8}"/>
          </ac:spMkLst>
        </pc:spChg>
        <pc:spChg chg="mod">
          <ac:chgData name="Jo Pugh" userId="1187eaa31d8c3d2c" providerId="LiveId" clId="{2635C83F-2F05-40DB-9CDE-86F96A3CA64C}" dt="2026-01-07T16:59:16.913" v="90" actId="20577"/>
          <ac:spMkLst>
            <pc:docMk/>
            <pc:sldMk cId="674903713" sldId="316"/>
            <ac:spMk id="3" creationId="{76412450-CEEC-B5D4-AF71-3C9BE06FFE4D}"/>
          </ac:spMkLst>
        </pc:spChg>
      </pc:sldChg>
      <pc:sldChg chg="modSp mod">
        <pc:chgData name="Jo Pugh" userId="1187eaa31d8c3d2c" providerId="LiveId" clId="{2635C83F-2F05-40DB-9CDE-86F96A3CA64C}" dt="2026-01-07T16:55:23.052" v="13" actId="20577"/>
        <pc:sldMkLst>
          <pc:docMk/>
          <pc:sldMk cId="3867314569" sldId="318"/>
        </pc:sldMkLst>
        <pc:spChg chg="mod">
          <ac:chgData name="Jo Pugh" userId="1187eaa31d8c3d2c" providerId="LiveId" clId="{2635C83F-2F05-40DB-9CDE-86F96A3CA64C}" dt="2026-01-07T16:55:23.052" v="13" actId="20577"/>
          <ac:spMkLst>
            <pc:docMk/>
            <pc:sldMk cId="3867314569" sldId="318"/>
            <ac:spMk id="3" creationId="{FBB1F0C1-4D6A-0DF6-AC93-EE55A88251A0}"/>
          </ac:spMkLst>
        </pc:spChg>
      </pc:sldChg>
      <pc:sldChg chg="modSp mod">
        <pc:chgData name="Jo Pugh" userId="1187eaa31d8c3d2c" providerId="LiveId" clId="{2635C83F-2F05-40DB-9CDE-86F96A3CA64C}" dt="2026-01-07T17:02:12.173" v="95" actId="20577"/>
        <pc:sldMkLst>
          <pc:docMk/>
          <pc:sldMk cId="3077434209" sldId="319"/>
        </pc:sldMkLst>
        <pc:spChg chg="mod">
          <ac:chgData name="Jo Pugh" userId="1187eaa31d8c3d2c" providerId="LiveId" clId="{2635C83F-2F05-40DB-9CDE-86F96A3CA64C}" dt="2026-01-07T17:02:12.173" v="95" actId="20577"/>
          <ac:spMkLst>
            <pc:docMk/>
            <pc:sldMk cId="3077434209" sldId="319"/>
            <ac:spMk id="2" creationId="{80ABB109-ABD7-4522-D741-447D8D88FC10}"/>
          </ac:spMkLst>
        </pc:spChg>
        <pc:spChg chg="mod">
          <ac:chgData name="Jo Pugh" userId="1187eaa31d8c3d2c" providerId="LiveId" clId="{2635C83F-2F05-40DB-9CDE-86F96A3CA64C}" dt="2026-01-07T17:00:06.760" v="91" actId="20577"/>
          <ac:spMkLst>
            <pc:docMk/>
            <pc:sldMk cId="3077434209" sldId="319"/>
            <ac:spMk id="3" creationId="{6FA804DF-9054-83DC-5C78-F052896718A2}"/>
          </ac:spMkLst>
        </pc:spChg>
      </pc:sldChg>
    </pc:docChg>
  </pc:docChgLst>
  <pc:docChgLst>
    <pc:chgData name="Juliet Kennard" userId="171ce03e-ecb9-44f8-bcbb-a85643c4c66a" providerId="ADAL" clId="{B465C642-4312-474E-AB32-4E0013FDAC90}"/>
    <pc:docChg chg="modSld">
      <pc:chgData name="Juliet Kennard" userId="171ce03e-ecb9-44f8-bcbb-a85643c4c66a" providerId="ADAL" clId="{B465C642-4312-474E-AB32-4E0013FDAC90}" dt="2026-01-09T16:53:54.837" v="0" actId="1076"/>
      <pc:docMkLst>
        <pc:docMk/>
      </pc:docMkLst>
      <pc:sldChg chg="modSp mod">
        <pc:chgData name="Juliet Kennard" userId="171ce03e-ecb9-44f8-bcbb-a85643c4c66a" providerId="ADAL" clId="{B465C642-4312-474E-AB32-4E0013FDAC90}" dt="2026-01-09T16:53:54.837" v="0" actId="1076"/>
        <pc:sldMkLst>
          <pc:docMk/>
          <pc:sldMk cId="1883610943" sldId="284"/>
        </pc:sldMkLst>
        <pc:spChg chg="mod">
          <ac:chgData name="Juliet Kennard" userId="171ce03e-ecb9-44f8-bcbb-a85643c4c66a" providerId="ADAL" clId="{B465C642-4312-474E-AB32-4E0013FDAC90}" dt="2026-01-09T16:53:54.837" v="0" actId="1076"/>
          <ac:spMkLst>
            <pc:docMk/>
            <pc:sldMk cId="1883610943" sldId="284"/>
            <ac:spMk id="5" creationId="{02D774F2-AE91-AFC1-05BC-B317EEDBDBE6}"/>
          </ac:spMkLst>
        </pc:spChg>
      </pc:sldChg>
    </pc:docChg>
  </pc:docChgLst>
</pc:chgInfo>
</file>

<file path=ppt/comments/modernComment_13A_3DF96B2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B3728B8-DC76-4326-ACDB-E5C0522D4A6A}" authorId="{C74B60E9-655C-E89A-6316-3841AD519658}" created="2026-01-09T16:55:03.338">
    <ac:deMkLst xmlns:ac="http://schemas.microsoft.com/office/drawing/2013/main/command">
      <pc:docMk xmlns:pc="http://schemas.microsoft.com/office/powerpoint/2013/main/command"/>
      <pc:sldMk xmlns:pc="http://schemas.microsoft.com/office/powerpoint/2013/main/command" cId="1039756079" sldId="314"/>
      <ac:spMk id="7" creationId="{F8F0BBE4-183E-74A4-A9CB-34290952C19E}"/>
    </ac:deMkLst>
    <p188:txBody>
      <a:bodyPr/>
      <a:lstStyle/>
      <a:p>
        <a:r>
          <a:rPr lang="en-GB"/>
          <a:t>NB these should be serif font </a:t>
        </a:r>
      </a:p>
    </p188:txBody>
  </p188:cm>
</p188:cmLst>
</file>

<file path=ppt/comments/modernComment_13C_283A36A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3D97F7E-6CA9-455A-98F8-F71105C8C96E}" authorId="{C74B60E9-655C-E89A-6316-3841AD519658}" created="2026-01-09T16:41:07.252">
    <ac:txMkLst xmlns:ac="http://schemas.microsoft.com/office/drawing/2013/main/command">
      <pc:docMk xmlns:pc="http://schemas.microsoft.com/office/powerpoint/2013/main/command"/>
      <pc:sldMk xmlns:pc="http://schemas.microsoft.com/office/powerpoint/2013/main/command" cId="674903713" sldId="316"/>
      <ac:spMk id="3" creationId="{76412450-CEEC-B5D4-AF71-3C9BE06FFE4D}"/>
      <ac:txMk cp="554" len="168">
        <ac:context len="723" hash="1655575522"/>
      </ac:txMk>
    </ac:txMkLst>
    <p188:pos x="10075448" y="4583752"/>
    <p188:txBody>
      <a:bodyPr/>
      <a:lstStyle/>
      <a:p>
        <a:r>
          <a:rPr lang="en-GB"/>
          <a:t>Copper in air or copper with oxygen - and again for sodium - change 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F9126E-36B9-4545-B909-3AA9F6E81775}" type="datetimeFigureOut">
              <a:rPr lang="en-GB" smtClean="0"/>
              <a:t>12/01/2026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506623-9955-4459-BF38-D5E0964DA8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6011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Photo © Science photo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506623-9955-4459-BF38-D5E0964DA82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18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Photo © Science photo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506623-9955-4459-BF38-D5E0964DA82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0508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>
            <a:extLst>
              <a:ext uri="{FF2B5EF4-FFF2-40B4-BE49-F238E27FC236}">
                <a16:creationId xmlns:a16="http://schemas.microsoft.com/office/drawing/2014/main" id="{F5168C22-13C5-5042-B68D-D5810F149BD4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01348E18-6A0F-0842-92AA-634472BB458F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42" name="Picture 41">
              <a:extLst>
                <a:ext uri="{FF2B5EF4-FFF2-40B4-BE49-F238E27FC236}">
                  <a16:creationId xmlns:a16="http://schemas.microsoft.com/office/drawing/2014/main" id="{7D0D226C-0904-EC4D-9B16-19AD250797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8" name="Group 97">
            <a:extLst>
              <a:ext uri="{FF2B5EF4-FFF2-40B4-BE49-F238E27FC236}">
                <a16:creationId xmlns:a16="http://schemas.microsoft.com/office/drawing/2014/main" id="{D1166B66-EF9F-7F44-B3D5-0039E00DA134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84" name="Picture 83">
              <a:extLst>
                <a:ext uri="{FF2B5EF4-FFF2-40B4-BE49-F238E27FC236}">
                  <a16:creationId xmlns:a16="http://schemas.microsoft.com/office/drawing/2014/main" id="{F1E65715-C07C-5A49-8AE3-55777E91145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86" name="Picture 85">
              <a:extLst>
                <a:ext uri="{FF2B5EF4-FFF2-40B4-BE49-F238E27FC236}">
                  <a16:creationId xmlns:a16="http://schemas.microsoft.com/office/drawing/2014/main" id="{2A1E57C7-F139-AD4D-BA28-4F7521ED059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96" name="Picture 95">
              <a:extLst>
                <a:ext uri="{FF2B5EF4-FFF2-40B4-BE49-F238E27FC236}">
                  <a16:creationId xmlns:a16="http://schemas.microsoft.com/office/drawing/2014/main" id="{6CC0A54E-2863-3942-914D-4D2B8FFDF4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B8CB521-08A1-6042-8AA6-46C1C137B9E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74CC80-688D-714B-9546-CAC5C231FAE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20B49D5-F310-A340-BF5B-AB0D4EB1E384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4E3DA79-FDC9-7F4B-9277-8C9EB9346AD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A411C634-342E-F545-A3E0-966E94C8989E}"/>
              </a:ext>
            </a:extLst>
          </p:cNvPr>
          <p:cNvGrpSpPr/>
          <p:nvPr userDrawn="1"/>
        </p:nvGrpSpPr>
        <p:grpSpPr>
          <a:xfrm>
            <a:off x="0" y="-830"/>
            <a:ext cx="12196800" cy="6858000"/>
            <a:chOff x="0" y="0"/>
            <a:chExt cx="12196800" cy="6858000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29614DA-6B90-DA48-8139-C28306C4EEAE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E83805CC-C213-4B4C-85F7-4F680A3803D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33C7BD55-048E-5B42-AB50-9C11D4877717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B65C8396-5F45-5649-8B5F-3139EE072DC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5213ADDD-C006-594E-8C60-820DE61636A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026E7407-F898-5142-88BB-7D8A2BEEAE0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25" name="Title 1">
            <a:extLst>
              <a:ext uri="{FF2B5EF4-FFF2-40B4-BE49-F238E27FC236}">
                <a16:creationId xmlns:a16="http://schemas.microsoft.com/office/drawing/2014/main" id="{0197BF56-5D37-7C46-9B8F-1EC2391501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26" name="Subtitle 2">
            <a:extLst>
              <a:ext uri="{FF2B5EF4-FFF2-40B4-BE49-F238E27FC236}">
                <a16:creationId xmlns:a16="http://schemas.microsoft.com/office/drawing/2014/main" id="{AA51607E-49B0-7845-BF9B-B79131425320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652200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7D73AB0-DEF7-4046-847B-A28ADD104FA2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D2D02F5-2384-7B49-A386-3ED4975FF971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262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C3214C2A-CA33-A842-888E-B812F12CF807}"/>
              </a:ext>
            </a:extLst>
          </p:cNvPr>
          <p:cNvGrpSpPr/>
          <p:nvPr userDrawn="1"/>
        </p:nvGrpSpPr>
        <p:grpSpPr>
          <a:xfrm>
            <a:off x="0" y="0"/>
            <a:ext cx="12196800" cy="6858000"/>
            <a:chOff x="0" y="0"/>
            <a:chExt cx="12196800" cy="6858000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327CC39-9374-7A48-B80F-E35EE9CF0B37}"/>
                </a:ext>
              </a:extLst>
            </p:cNvPr>
            <p:cNvPicPr>
              <a:picLocks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6800" cy="6858000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66772C03-ED45-D342-93E9-6EBA673FF73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6038" y="0"/>
              <a:ext cx="6855236" cy="6858000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32422E4D-C8B1-F447-93AA-3FD97F2A6C7C}"/>
              </a:ext>
            </a:extLst>
          </p:cNvPr>
          <p:cNvGrpSpPr/>
          <p:nvPr userDrawn="1"/>
        </p:nvGrpSpPr>
        <p:grpSpPr>
          <a:xfrm>
            <a:off x="0" y="-1670"/>
            <a:ext cx="7622497" cy="6859670"/>
            <a:chOff x="0" y="-1670"/>
            <a:chExt cx="7622497" cy="6859670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1D282529-8467-4F47-ADC0-2356B7041C8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0" y="0"/>
              <a:ext cx="7485972" cy="6858000"/>
            </a:xfrm>
            <a:prstGeom prst="rect">
              <a:avLst/>
            </a:prstGeom>
          </p:spPr>
        </p:pic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6F51DED8-6D16-3546-BB8A-1A86FBB873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383422" y="-1670"/>
              <a:ext cx="4239075" cy="6858000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D2202739-A959-9744-A152-EB3C529DE1B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6" cstate="print">
              <a:alphaModFix amt="75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23211" y="0"/>
              <a:ext cx="3599286" cy="2832100"/>
            </a:xfrm>
            <a:prstGeom prst="rect">
              <a:avLst/>
            </a:prstGeom>
          </p:spPr>
        </p:pic>
      </p:grpSp>
      <p:sp>
        <p:nvSpPr>
          <p:cNvPr id="13" name="Title 1">
            <a:extLst>
              <a:ext uri="{FF2B5EF4-FFF2-40B4-BE49-F238E27FC236}">
                <a16:creationId xmlns:a16="http://schemas.microsoft.com/office/drawing/2014/main" id="{2AE1447F-978F-5E49-B247-75A265105BE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11–14 years</a:t>
            </a:r>
            <a:endParaRPr lang="en-US" dirty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DFA8AA5F-D49E-F447-96D3-96799541904A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79999"/>
            <a:ext cx="5220000" cy="2579677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6F012F8-82AF-D84F-84FF-3F72B976A026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6E46DDE-04FF-0948-9D74-AAEC5E80044D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2965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7" name="Vertical Title 1">
            <a:extLst>
              <a:ext uri="{FF2B5EF4-FFF2-40B4-BE49-F238E27FC236}">
                <a16:creationId xmlns:a16="http://schemas.microsoft.com/office/drawing/2014/main" id="{A91184F5-33EC-7208-FE1A-06C0CB089621}"/>
              </a:ext>
            </a:extLst>
          </p:cNvPr>
          <p:cNvSpPr txBox="1">
            <a:spLocks/>
          </p:cNvSpPr>
          <p:nvPr userDrawn="1"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i="0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1067C70-ACA3-B14D-96A0-0D77B8CFC9D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2CD3606-77CB-6E4D-9323-AB8EF1219E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4FF0AC-E9DB-1248-A929-F5456D977C3B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8028020-C193-574C-845B-55DE20C710D8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18A1EB2-8DF8-6542-A7A9-0F3B0C8FD39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A650EB0-B31B-E84E-ABFC-1CF9FBE832D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CB543E3E-01B2-EB46-845D-1381317D3CB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C87EC78B-5880-3945-9FAD-DABB5B4826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D89EB5B-F66A-3E48-BD79-D27C96AA6218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F046732-56CB-9E44-BD4C-38016D2A9A7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989A2B9-415B-2F4C-8BC6-1CD03508DFA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21F1670D-5751-0349-B530-C491658DFB7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006F62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7523188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42728077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B3C68B3-D9CA-3F4E-AB37-44F8784A979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54CCCEF2-E4E2-AB4E-966D-3747A105D04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F873693-78A3-8645-95F7-A9D39792FF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3BE5EB-3D41-8042-848B-10165D64792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0BE649A-7EEA-FA47-B309-34656CF95BA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DF54D36-4C6E-4A4A-9D38-7C20B2EB3EC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1790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-14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0F17FE5-8B45-FD4E-B2AA-D3A399E25B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739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DD3DEB5F-6D25-DB49-A7A3-A2747080F39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6F62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46385C-066B-7047-89F4-E951DC4047DE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006F6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FACF26-A48F-204C-A799-6508E3A7CDD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4930" y="4546600"/>
            <a:ext cx="1333500" cy="23114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9F82AE-496C-2044-9F60-068845D6F84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34280" y="4724400"/>
            <a:ext cx="1574800" cy="2133600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22F2C8A-D7CD-264F-B813-D73766D1865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927852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1/12/2026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82" r:id="rId3"/>
    <p:sldLayoutId id="2147483650" r:id="rId4"/>
    <p:sldLayoutId id="2147483671" r:id="rId5"/>
    <p:sldLayoutId id="2147483667" r:id="rId6"/>
    <p:sldLayoutId id="2147483687" r:id="rId7"/>
    <p:sldLayoutId id="2147483690" r:id="rId8"/>
    <p:sldLayoutId id="2147483694" r:id="rId9"/>
    <p:sldLayoutId id="2147483685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rsc.li/4aJXPcS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microsoft.com/office/2018/10/relationships/comments" Target="../comments/modernComment_13A_3DF96B2F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microsoft.com/office/2018/10/relationships/comments" Target="../comments/modernComment_13C_283A36A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1A534B-AC17-764F-BD66-5740010F8A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11–14 years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271DC6-EF13-2848-9EDB-505FAEE426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Heating copper in air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7335F0B-29F5-2648-9B20-470CA4A49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827625" y="-870363"/>
            <a:ext cx="4320000" cy="4320000"/>
          </a:xfrm>
          <a:prstGeom prst="ellipse">
            <a:avLst/>
          </a:prstGeom>
          <a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  <a:ln w="127000">
            <a:solidFill>
              <a:srgbClr val="006F6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2D774F2-AE91-AFC1-05BC-B317EEDBDBE6}"/>
              </a:ext>
            </a:extLst>
          </p:cNvPr>
          <p:cNvSpPr txBox="1">
            <a:spLocks/>
          </p:cNvSpPr>
          <p:nvPr/>
        </p:nvSpPr>
        <p:spPr>
          <a:xfrm>
            <a:off x="7474662" y="5850000"/>
            <a:ext cx="432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dirty="0">
                <a:solidFill>
                  <a:schemeClr val="bg1"/>
                </a:solidFill>
              </a:rPr>
              <a:t>Downloaded from: 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rsc.li/</a:t>
            </a:r>
            <a:r>
              <a:rPr lang="en-GB" sz="1600" u="sng" dirty="0">
                <a:solidFill>
                  <a:schemeClr val="bg1"/>
                </a:solidFill>
              </a:rPr>
              <a:t>3Yro7eN</a:t>
            </a:r>
            <a:r>
              <a:rPr lang="en-GB" sz="1600" b="1" i="0" u="sng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</a:rPr>
              <a:t> </a:t>
            </a:r>
            <a:endParaRPr lang="en-US" sz="1600" u="sng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6109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D871-9F35-9342-B411-7CBBF7B7D8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C8368B-B514-8E4D-A908-1909D2469E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Safely heat copper using a Bunsen burner and record your observations.</a:t>
            </a:r>
          </a:p>
          <a:p>
            <a:r>
              <a:rPr lang="en-GB" dirty="0"/>
              <a:t>Describe and explain observations from a chemical reaction.</a:t>
            </a:r>
          </a:p>
          <a:p>
            <a:r>
              <a:rPr lang="en-GB" dirty="0"/>
              <a:t>Write word and symbol equations to represent a chemical reaction.</a:t>
            </a:r>
          </a:p>
          <a:p>
            <a:r>
              <a:rPr lang="en-GB" dirty="0"/>
              <a:t>Use simple calculations to link mass to reactivity and the availability of oxygen.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6CD6E36-2F1F-E04E-93A3-B9BB4B23EDD1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Learning objectives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5217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6CDF7-A53D-1AE5-111F-B4014A883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terms</a:t>
            </a:r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3E7322E9-73AD-4004-CCA3-B3DA46A978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3220663"/>
              </p:ext>
            </p:extLst>
          </p:nvPr>
        </p:nvGraphicFramePr>
        <p:xfrm>
          <a:off x="609044" y="1399899"/>
          <a:ext cx="9941912" cy="4918101"/>
        </p:xfrm>
        <a:graphic>
          <a:graphicData uri="http://schemas.openxmlformats.org/drawingml/2006/table">
            <a:tbl>
              <a:tblPr firstRow="1" firstCol="1" bandRow="1"/>
              <a:tblGrid>
                <a:gridCol w="2386080">
                  <a:extLst>
                    <a:ext uri="{9D8B030D-6E8A-4147-A177-3AD203B41FA5}">
                      <a16:colId xmlns:a16="http://schemas.microsoft.com/office/drawing/2014/main" val="1470897964"/>
                    </a:ext>
                  </a:extLst>
                </a:gridCol>
                <a:gridCol w="7555832">
                  <a:extLst>
                    <a:ext uri="{9D8B030D-6E8A-4147-A177-3AD203B41FA5}">
                      <a16:colId xmlns:a16="http://schemas.microsoft.com/office/drawing/2014/main" val="4003797548"/>
                    </a:ext>
                  </a:extLst>
                </a:gridCol>
              </a:tblGrid>
              <a:tr h="471861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GB" sz="2000" b="1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Key term</a:t>
                      </a:r>
                      <a:endParaRPr lang="en-GB" sz="20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tc>
                  <a:txBody>
                    <a:bodyPr/>
                    <a:lstStyle/>
                    <a:p>
                      <a:pPr marR="20955" indent="-226695" algn="ctr">
                        <a:lnSpc>
                          <a:spcPct val="107000"/>
                        </a:lnSpc>
                        <a:spcBef>
                          <a:spcPts val="300"/>
                        </a:spcBef>
                        <a:spcAft>
                          <a:spcPts val="300"/>
                        </a:spcAft>
                        <a:buNone/>
                      </a:pPr>
                      <a:r>
                        <a:rPr lang="en-GB" sz="2000" b="1" dirty="0">
                          <a:solidFill>
                            <a:srgbClr val="006F62"/>
                          </a:solidFill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Definition</a:t>
                      </a:r>
                      <a:endParaRPr lang="en-GB" sz="20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8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3722307"/>
                  </a:ext>
                </a:extLst>
              </a:tr>
              <a:tr h="452871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Chemical reaction/change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0955" indent="-226695" algn="l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  <a:tabLst>
                          <a:tab pos="1011555" algn="l"/>
                        </a:tabLst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when one or more new substances are made from other substances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1449349"/>
                  </a:ext>
                </a:extLst>
              </a:tr>
              <a:tr h="306070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Conservation of mass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0955" indent="-226695" algn="l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  <a:tabLst>
                          <a:tab pos="1011555" algn="l"/>
                        </a:tabLst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no atoms are lost or made during a chemical reaction, so the total mass of products equals the total mass of reactants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5610007"/>
                  </a:ext>
                </a:extLst>
              </a:tr>
              <a:tr h="495733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Product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0955" indent="-226695" algn="l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  <a:tabLst>
                          <a:tab pos="1011555" algn="l"/>
                        </a:tabLst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a new substance that is made in a chemical reaction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74672383"/>
                  </a:ext>
                </a:extLst>
              </a:tr>
              <a:tr h="536173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Reactant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0955" indent="-226695" algn="l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  <a:tabLst>
                          <a:tab pos="1011555" algn="l"/>
                        </a:tabLst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a substance that you start with in a chemical reaction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6172695"/>
                  </a:ext>
                </a:extLst>
              </a:tr>
              <a:tr h="306070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Balanced symbol equation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0955" indent="-226695" algn="l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  <a:tabLst>
                          <a:tab pos="1011555" algn="l"/>
                        </a:tabLst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for a chemical reaction, this shows the chemical formulas of the reactants and products separated by an arrow;</a:t>
                      </a:r>
                      <a:r>
                        <a:rPr lang="en-GB" sz="18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 </a:t>
                      </a: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 big numbers are written before the formulas if needed to make sure the equation is balanced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19910734"/>
                  </a:ext>
                </a:extLst>
              </a:tr>
              <a:tr h="306070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Chemical formula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0955" indent="-226695" algn="l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  <a:tabLst>
                          <a:tab pos="1011555" algn="l"/>
                        </a:tabLst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uses chemical symbols to show the relative number of the atoms of each element in a substance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3836956"/>
                  </a:ext>
                </a:extLst>
              </a:tr>
              <a:tr h="306070">
                <a:tc>
                  <a:txBody>
                    <a:bodyPr/>
                    <a:lstStyle/>
                    <a:p>
                      <a:pPr marR="21590" indent="-226695" algn="ctr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</a:pPr>
                      <a:r>
                        <a:rPr lang="en-GB" sz="180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 </a:t>
                      </a:r>
                      <a:r>
                        <a:rPr lang="en-GB" sz="180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Word equation</a:t>
                      </a:r>
                      <a:endParaRPr lang="en-GB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R="20955" indent="-226695" algn="l">
                        <a:lnSpc>
                          <a:spcPct val="107000"/>
                        </a:lnSpc>
                        <a:spcAft>
                          <a:spcPts val="600"/>
                        </a:spcAft>
                        <a:buNone/>
                        <a:tabLst>
                          <a:tab pos="1011555" algn="l"/>
                        </a:tabLst>
                      </a:pPr>
                      <a:r>
                        <a:rPr lang="en-GB" sz="1800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</a:rPr>
                        <a:t>for a chemical reaction, this shows the names of the reactants and products separated by an arrow</a:t>
                      </a:r>
                      <a:endParaRPr lang="en-GB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92344996"/>
                  </a:ext>
                </a:extLst>
              </a:tr>
            </a:tbl>
          </a:graphicData>
        </a:graphic>
      </p:graphicFrame>
      <p:sp>
        <p:nvSpPr>
          <p:cNvPr id="10" name="Title 1">
            <a:extLst>
              <a:ext uri="{FF2B5EF4-FFF2-40B4-BE49-F238E27FC236}">
                <a16:creationId xmlns:a16="http://schemas.microsoft.com/office/drawing/2014/main" id="{2F778959-680A-C8CF-50E1-A8A996665C25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Key terms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187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2CF485-D268-EE4F-A331-75DB104260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9540000" cy="440661"/>
          </a:xfrm>
        </p:spPr>
        <p:txBody>
          <a:bodyPr/>
          <a:lstStyle/>
          <a:p>
            <a:r>
              <a:rPr lang="en-US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92CD0D-586A-C746-A628-7A9409208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260475"/>
            <a:ext cx="5939109" cy="48768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Many metals can react in the presence of air. This is an example of an oxidation reaction, where the metal reacts with the molecules of oxygen in the air.</a:t>
            </a:r>
          </a:p>
          <a:p>
            <a:endParaRPr lang="en-GB" dirty="0"/>
          </a:p>
          <a:p>
            <a:r>
              <a:rPr lang="en-GB" dirty="0"/>
              <a:t>Different metals have different reactivities which affects their rate of reaction with oxygen.</a:t>
            </a:r>
          </a:p>
          <a:p>
            <a:endParaRPr lang="en-GB" dirty="0"/>
          </a:p>
          <a:p>
            <a:r>
              <a:rPr lang="en-GB" dirty="0"/>
              <a:t>Alkali metals, such as sodium and potassium will react almost instantly, but other metals must be heated to increase the rate of reaction.</a:t>
            </a:r>
          </a:p>
          <a:p>
            <a:endParaRPr lang="en-GB" dirty="0"/>
          </a:p>
          <a:p>
            <a:r>
              <a:rPr lang="en-GB" dirty="0"/>
              <a:t>Copper, like many transition metals, only reacts slowly with oxygen in the air. When heated it forms a layer of black copper oxide on its surface.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864BD236-113E-444D-9271-431AB16BEF04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200" b="1" dirty="0">
                <a:solidFill>
                  <a:schemeClr val="bg1"/>
                </a:solidFill>
                <a:latin typeface="Century Gothic" panose="020B0502020202020204" pitchFamily="34" charset="0"/>
              </a:rPr>
              <a:t>Introduction</a:t>
            </a:r>
            <a:endParaRPr lang="en-US" sz="22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2050" name="Picture 2" descr="A strip of copper being heated in a blue Bunsen burner flame.">
            <a:extLst>
              <a:ext uri="{FF2B5EF4-FFF2-40B4-BE49-F238E27FC236}">
                <a16:creationId xmlns:a16="http://schemas.microsoft.com/office/drawing/2014/main" id="{13D28D4B-440A-E0D1-BF14-25F6D2A224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141809" y="760330"/>
            <a:ext cx="3587861" cy="541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3564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F49E1D-8659-F56B-E016-C8D58B8A7F5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16B682-4DE7-F5D8-8AEB-FCB438A4F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E3110FF-3573-ECF0-4266-362DE110F37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 algn="ctr">
                  <a:buNone/>
                </a:pPr>
                <a:r>
                  <a:rPr lang="en-GB" dirty="0"/>
                  <a:t>copper + oxygen </a:t>
                </a:r>
                <a14:m>
                  <m:oMath xmlns:m="http://schemas.openxmlformats.org/officeDocument/2006/math">
                    <m:r>
                      <a:rPr lang="en-GB" i="1" dirty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Wingdings" panose="05000000000000000000" pitchFamily="2" charset="2"/>
                      </a:rPr>
                      <m:t>→</m:t>
                    </m:r>
                  </m:oMath>
                </a14:m>
                <a:r>
                  <a:rPr lang="en-GB" dirty="0">
                    <a:sym typeface="Wingdings" panose="05000000000000000000" pitchFamily="2" charset="2"/>
                  </a:rPr>
                  <a:t> copper oxide</a:t>
                </a:r>
              </a:p>
              <a:p>
                <a:pPr marL="0" indent="0" algn="ctr">
                  <a:buNone/>
                </a:pPr>
                <a:endParaRPr lang="en-GB" dirty="0">
                  <a:sym typeface="Wingdings" panose="05000000000000000000" pitchFamily="2" charset="2"/>
                </a:endParaRPr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sym typeface="Wingdings" panose="05000000000000000000" pitchFamily="2" charset="2"/>
                        </a:rPr>
                        <m:t>2</m:t>
                      </m:r>
                      <m:r>
                        <m:rPr>
                          <m:sty m:val="p"/>
                        </m:rPr>
                        <a:rPr lang="en-GB" sz="3200" i="0" dirty="0" smtClean="0">
                          <a:latin typeface="Cambria Math" panose="02040503050406030204" pitchFamily="18" charset="0"/>
                          <a:sym typeface="Wingdings" panose="05000000000000000000" pitchFamily="2" charset="2"/>
                        </a:rPr>
                        <m:t>Cu</m:t>
                      </m:r>
                      <m:r>
                        <a:rPr lang="en-GB" sz="3200" i="1" dirty="0" smtClean="0">
                          <a:latin typeface="Cambria Math" panose="02040503050406030204" pitchFamily="18" charset="0"/>
                          <a:sym typeface="Wingdings" panose="05000000000000000000" pitchFamily="2" charset="2"/>
                        </a:rPr>
                        <m:t> + </m:t>
                      </m:r>
                      <m:sSub>
                        <m:sSubPr>
                          <m:ctrlPr>
                            <a:rPr lang="en-GB" sz="3200" i="1" dirty="0" smtClean="0"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GB" sz="3200" b="0" i="0" dirty="0" smtClean="0"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  <m:t>O</m:t>
                          </m:r>
                        </m:e>
                        <m:sub>
                          <m:r>
                            <a:rPr lang="en-GB" sz="3200" b="0" i="1" dirty="0" smtClean="0">
                              <a:latin typeface="Cambria Math" panose="02040503050406030204" pitchFamily="18" charset="0"/>
                              <a:sym typeface="Wingdings" panose="05000000000000000000" pitchFamily="2" charset="2"/>
                            </a:rPr>
                            <m:t>2</m:t>
                          </m:r>
                        </m:sub>
                      </m:sSub>
                      <m:r>
                        <a:rPr lang="en-GB" sz="3200" i="1" dirty="0">
                          <a:latin typeface="Cambria Math" panose="02040503050406030204" pitchFamily="18" charset="0"/>
                          <a:sym typeface="Wingdings" panose="05000000000000000000" pitchFamily="2" charset="2"/>
                        </a:rPr>
                        <m:t> </m:t>
                      </m:r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  <a:sym typeface="Wingdings" panose="05000000000000000000" pitchFamily="2" charset="2"/>
                        </a:rPr>
                        <m:t>→</m:t>
                      </m:r>
                      <m:r>
                        <a:rPr lang="en-GB" sz="3200" i="1" dirty="0">
                          <a:latin typeface="Cambria Math" panose="02040503050406030204" pitchFamily="18" charset="0"/>
                          <a:sym typeface="Wingdings" panose="05000000000000000000" pitchFamily="2" charset="2"/>
                        </a:rPr>
                        <m:t> 2</m:t>
                      </m:r>
                      <m:r>
                        <m:rPr>
                          <m:sty m:val="p"/>
                        </m:rPr>
                        <a:rPr lang="en-GB" sz="3200" i="0" dirty="0">
                          <a:latin typeface="Cambria Math" panose="02040503050406030204" pitchFamily="18" charset="0"/>
                          <a:sym typeface="Wingdings" panose="05000000000000000000" pitchFamily="2" charset="2"/>
                        </a:rPr>
                        <m:t>CuO</m:t>
                      </m:r>
                      <m:r>
                        <a:rPr lang="en-GB" sz="3200" i="1" dirty="0">
                          <a:latin typeface="Cambria Math" panose="02040503050406030204" pitchFamily="18" charset="0"/>
                          <a:sym typeface="Wingdings" panose="05000000000000000000" pitchFamily="2" charset="2"/>
                        </a:rPr>
                        <m:t> </m:t>
                      </m:r>
                    </m:oMath>
                  </m:oMathPara>
                </a14:m>
                <a:endParaRPr lang="en-GB" dirty="0">
                  <a:sym typeface="Wingdings" panose="05000000000000000000" pitchFamily="2" charset="2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E3110FF-3573-ECF0-4266-362DE110F37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t="-1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>
            <a:extLst>
              <a:ext uri="{FF2B5EF4-FFF2-40B4-BE49-F238E27FC236}">
                <a16:creationId xmlns:a16="http://schemas.microsoft.com/office/drawing/2014/main" id="{F24CD93A-8F1B-16FB-FD17-6C225C18C451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Introduction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C24BA2D7-8B0F-E6FB-5FA8-0555CDF3DE32}"/>
              </a:ext>
            </a:extLst>
          </p:cNvPr>
          <p:cNvSpPr/>
          <p:nvPr/>
        </p:nvSpPr>
        <p:spPr>
          <a:xfrm>
            <a:off x="1202144" y="3063600"/>
            <a:ext cx="1188000" cy="1188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Cu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F8EA131-1AF1-D0F3-3BE8-D1FE3A01AE4E}"/>
              </a:ext>
            </a:extLst>
          </p:cNvPr>
          <p:cNvSpPr/>
          <p:nvPr/>
        </p:nvSpPr>
        <p:spPr>
          <a:xfrm>
            <a:off x="2475772" y="4529739"/>
            <a:ext cx="1188000" cy="1188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Cu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8F0BBE4-183E-74A4-A9CB-34290952C19E}"/>
              </a:ext>
            </a:extLst>
          </p:cNvPr>
          <p:cNvSpPr/>
          <p:nvPr/>
        </p:nvSpPr>
        <p:spPr>
          <a:xfrm>
            <a:off x="5502000" y="3414000"/>
            <a:ext cx="720000" cy="720000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DF68A335-BEE7-0F0F-F645-B53E41D8A75C}"/>
              </a:ext>
            </a:extLst>
          </p:cNvPr>
          <p:cNvSpPr/>
          <p:nvPr/>
        </p:nvSpPr>
        <p:spPr>
          <a:xfrm>
            <a:off x="5220000" y="4053339"/>
            <a:ext cx="720000" cy="720000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</a:t>
            </a:r>
          </a:p>
        </p:txBody>
      </p:sp>
      <p:sp>
        <p:nvSpPr>
          <p:cNvPr id="9" name="Cross 8" descr="Plus">
            <a:extLst>
              <a:ext uri="{FF2B5EF4-FFF2-40B4-BE49-F238E27FC236}">
                <a16:creationId xmlns:a16="http://schemas.microsoft.com/office/drawing/2014/main" id="{3B5801DD-37BA-69F7-8A1D-4E8E2CF32FD7}"/>
              </a:ext>
            </a:extLst>
          </p:cNvPr>
          <p:cNvSpPr/>
          <p:nvPr/>
        </p:nvSpPr>
        <p:spPr>
          <a:xfrm>
            <a:off x="3810000" y="3414000"/>
            <a:ext cx="720000" cy="720000"/>
          </a:xfrm>
          <a:prstGeom prst="plus">
            <a:avLst>
              <a:gd name="adj" fmla="val 38607"/>
            </a:avLst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Arrow: Right 9" descr="Arrow pointing to the right">
            <a:extLst>
              <a:ext uri="{FF2B5EF4-FFF2-40B4-BE49-F238E27FC236}">
                <a16:creationId xmlns:a16="http://schemas.microsoft.com/office/drawing/2014/main" id="{CA7035F1-E4D8-F07F-2406-2760D5D4083D}"/>
              </a:ext>
            </a:extLst>
          </p:cNvPr>
          <p:cNvSpPr/>
          <p:nvPr/>
        </p:nvSpPr>
        <p:spPr>
          <a:xfrm>
            <a:off x="6672943" y="3429000"/>
            <a:ext cx="1240971" cy="720000"/>
          </a:xfrm>
          <a:prstGeom prst="right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B3DB1B9C-3E0E-6E42-80FF-C332A75821CA}"/>
              </a:ext>
            </a:extLst>
          </p:cNvPr>
          <p:cNvSpPr/>
          <p:nvPr/>
        </p:nvSpPr>
        <p:spPr>
          <a:xfrm>
            <a:off x="8403686" y="2610000"/>
            <a:ext cx="1188000" cy="1188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Cu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610E259-66F9-DB83-94B0-6A7794401E9F}"/>
              </a:ext>
            </a:extLst>
          </p:cNvPr>
          <p:cNvSpPr/>
          <p:nvPr/>
        </p:nvSpPr>
        <p:spPr>
          <a:xfrm>
            <a:off x="9588086" y="2937600"/>
            <a:ext cx="720000" cy="720000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98F8832-AAFD-CA98-5FD3-3CBFE4ABEBFA}"/>
              </a:ext>
            </a:extLst>
          </p:cNvPr>
          <p:cNvSpPr/>
          <p:nvPr/>
        </p:nvSpPr>
        <p:spPr>
          <a:xfrm>
            <a:off x="8473328" y="4169143"/>
            <a:ext cx="1188000" cy="11880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Cu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6E93FAB-AB2F-E1C2-5A2A-76883172C65C}"/>
              </a:ext>
            </a:extLst>
          </p:cNvPr>
          <p:cNvSpPr/>
          <p:nvPr/>
        </p:nvSpPr>
        <p:spPr>
          <a:xfrm>
            <a:off x="9657728" y="4496743"/>
            <a:ext cx="720000" cy="720000"/>
          </a:xfrm>
          <a:prstGeom prst="ellipse">
            <a:avLst/>
          </a:prstGeom>
        </p:spPr>
        <p:style>
          <a:lnRef idx="2">
            <a:schemeClr val="accent6">
              <a:shade val="15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1039756079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90C178-FAE3-CCE6-F94C-93C133DE8B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F5CC1-9CC7-9571-DBBE-617CF2DB06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B1F0C1-4D6A-0DF6-AC93-EE55A88251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10164443" cy="5040000"/>
          </a:xfrm>
        </p:spPr>
        <p:txBody>
          <a:bodyPr>
            <a:normAutofit/>
          </a:bodyPr>
          <a:lstStyle/>
          <a:p>
            <a:r>
              <a:rPr lang="en-GB" dirty="0"/>
              <a:t>Fold the copper foil into an </a:t>
            </a:r>
            <a:br>
              <a:rPr lang="en-GB" dirty="0"/>
            </a:br>
            <a:r>
              <a:rPr lang="en-GB" dirty="0"/>
              <a:t>envelope as shown in the </a:t>
            </a:r>
            <a:br>
              <a:rPr lang="en-GB" dirty="0"/>
            </a:br>
            <a:r>
              <a:rPr lang="en-GB" dirty="0"/>
              <a:t>diagram:</a:t>
            </a:r>
          </a:p>
          <a:p>
            <a:r>
              <a:rPr lang="en-GB" dirty="0"/>
              <a:t>Wear eye protection and </a:t>
            </a:r>
            <a:br>
              <a:rPr lang="en-GB" dirty="0"/>
            </a:br>
            <a:r>
              <a:rPr lang="en-GB" dirty="0"/>
              <a:t>light the Bunsen burner.</a:t>
            </a:r>
          </a:p>
          <a:p>
            <a:r>
              <a:rPr lang="en-GB" dirty="0"/>
              <a:t>Hold the envelope in the </a:t>
            </a:r>
            <a:br>
              <a:rPr lang="en-GB" dirty="0"/>
            </a:br>
            <a:r>
              <a:rPr lang="en-GB" dirty="0"/>
              <a:t>tongs and heat strongly in </a:t>
            </a:r>
            <a:br>
              <a:rPr lang="en-GB" dirty="0"/>
            </a:br>
            <a:r>
              <a:rPr lang="en-GB" dirty="0"/>
              <a:t>the Bunsen flame for five minutes. You will need to have the air hole fully open.</a:t>
            </a:r>
          </a:p>
          <a:p>
            <a:r>
              <a:rPr lang="en-GB" dirty="0"/>
              <a:t>Place the envelope on the heat resistant mat and allow to cool. This will take a few minutes.</a:t>
            </a:r>
          </a:p>
          <a:p>
            <a:r>
              <a:rPr lang="en-GB" dirty="0"/>
              <a:t>Open the envelope and compare the inside to the outside surface.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5C585E8-7584-A787-90B8-D82F12091192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Method</a:t>
            </a:r>
            <a:endParaRPr lang="en-US" sz="2200" dirty="0">
              <a:solidFill>
                <a:schemeClr val="bg1"/>
              </a:solidFill>
            </a:endParaRPr>
          </a:p>
        </p:txBody>
      </p:sp>
      <p:pic>
        <p:nvPicPr>
          <p:cNvPr id="1025" name="Picture 1">
            <a:extLst>
              <a:ext uri="{FF2B5EF4-FFF2-40B4-BE49-F238E27FC236}">
                <a16:creationId xmlns:a16="http://schemas.microsoft.com/office/drawing/2014/main" id="{A8A96530-9300-3530-FDF8-F9796E3CC8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79140" y="657627"/>
            <a:ext cx="6438906" cy="3222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7314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CF7665-4980-21E7-A276-F6E8E87E71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3B2AD41-519D-79A1-F158-0D56A4D49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753514"/>
              </p:ext>
            </p:extLst>
          </p:nvPr>
        </p:nvGraphicFramePr>
        <p:xfrm>
          <a:off x="539999" y="1289937"/>
          <a:ext cx="10334829" cy="41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601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2830286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4767942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Stage of practical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Part of copper envelope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Observation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82800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Before heating</a:t>
                      </a:r>
                    </a:p>
                  </a:txBody>
                  <a:tcPr marL="72000" marR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Inside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82800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Outside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828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After heating</a:t>
                      </a:r>
                    </a:p>
                  </a:txBody>
                  <a:tcPr marL="72000" marR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Inside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  <a:tr h="82800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Outside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72766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7D5921D5-9EFE-542B-4D62-26611BAA249D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Observations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C0EC098A-F812-B6CC-F74A-664CBBD5B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Observations</a:t>
            </a:r>
          </a:p>
        </p:txBody>
      </p:sp>
    </p:spTree>
    <p:extLst>
      <p:ext uri="{BB962C8B-B14F-4D97-AF65-F5344CB8AC3E}">
        <p14:creationId xmlns:p14="http://schemas.microsoft.com/office/powerpoint/2010/main" val="22053017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B604B9-6CD7-4831-491B-DD43F67B67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B85DF43-F503-373A-980D-9A9CABE233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4552004"/>
              </p:ext>
            </p:extLst>
          </p:nvPr>
        </p:nvGraphicFramePr>
        <p:xfrm>
          <a:off x="539999" y="1289937"/>
          <a:ext cx="10334829" cy="414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601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2830286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4767942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</a:tblGrid>
              <a:tr h="828000">
                <a:tc>
                  <a:txBody>
                    <a:bodyPr/>
                    <a:lstStyle/>
                    <a:p>
                      <a:pPr algn="ctr"/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Stage of practical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Part of copper envelope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Observation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F6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828000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Before heating</a:t>
                      </a:r>
                    </a:p>
                  </a:txBody>
                  <a:tcPr marL="72000" marR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Inside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2800" b="0" i="0" dirty="0">
                          <a:solidFill>
                            <a:srgbClr val="004976"/>
                          </a:solidFill>
                          <a:latin typeface="Bradley Hand ITC" panose="03070402050302030203" pitchFamily="66" charset="0"/>
                        </a:rPr>
                        <a:t>Shiny, orange/brown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82800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Outside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i="0" dirty="0">
                          <a:solidFill>
                            <a:srgbClr val="004976"/>
                          </a:solidFill>
                          <a:latin typeface="Bradley Hand ITC" panose="03070402050302030203" pitchFamily="66" charset="0"/>
                        </a:rPr>
                        <a:t>Shiny, orange/brown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8280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500" b="1" i="0" dirty="0">
                          <a:latin typeface="Century Gothic" panose="020B0502020202020204" pitchFamily="34" charset="0"/>
                        </a:rPr>
                        <a:t>After heating</a:t>
                      </a:r>
                    </a:p>
                  </a:txBody>
                  <a:tcPr marL="72000" marR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Inside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i="0" dirty="0">
                          <a:solidFill>
                            <a:srgbClr val="004976"/>
                          </a:solidFill>
                          <a:latin typeface="Bradley Hand ITC" panose="03070402050302030203" pitchFamily="66" charset="0"/>
                        </a:rPr>
                        <a:t>Shiny, orange/brown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  <a:tr h="828000">
                <a:tc vMerge="1">
                  <a:txBody>
                    <a:bodyPr/>
                    <a:lstStyle/>
                    <a:p>
                      <a:endParaRPr dirty="0"/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500" b="0" i="0" dirty="0">
                          <a:latin typeface="Century Gothic" panose="020B0502020202020204" pitchFamily="34" charset="0"/>
                        </a:rPr>
                        <a:t>Outside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i="0" dirty="0">
                          <a:solidFill>
                            <a:srgbClr val="004976"/>
                          </a:solidFill>
                          <a:latin typeface="Bradley Hand ITC" panose="03070402050302030203" pitchFamily="66" charset="0"/>
                        </a:rPr>
                        <a:t>Dull, black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1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39372766"/>
                  </a:ext>
                </a:extLst>
              </a:tr>
            </a:tbl>
          </a:graphicData>
        </a:graphic>
      </p:graphicFrame>
      <p:sp>
        <p:nvSpPr>
          <p:cNvPr id="5" name="Title 1">
            <a:extLst>
              <a:ext uri="{FF2B5EF4-FFF2-40B4-BE49-F238E27FC236}">
                <a16:creationId xmlns:a16="http://schemas.microsoft.com/office/drawing/2014/main" id="{674798C6-508E-FFD5-2958-0637CD990E5C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Observations</a:t>
            </a:r>
            <a:endParaRPr lang="en-US" sz="2200" dirty="0">
              <a:solidFill>
                <a:schemeClr val="bg1"/>
              </a:solidFill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BABE951B-8A6C-85AA-FB19-DB5AF4C8A5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Observations</a:t>
            </a:r>
          </a:p>
        </p:txBody>
      </p:sp>
    </p:spTree>
    <p:extLst>
      <p:ext uri="{BB962C8B-B14F-4D97-AF65-F5344CB8AC3E}">
        <p14:creationId xmlns:p14="http://schemas.microsoft.com/office/powerpoint/2010/main" val="3895372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EB5BC4-3801-19F2-C439-1AE0F4E8D4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C4F33-A813-BC18-AE2A-34431E2326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Follow-up questions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6412450-CEEC-B5D4-AF71-3C9BE06FFE4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lvl="0"/>
                <a:r>
                  <a:rPr lang="en-GB" sz="1800" dirty="0"/>
                  <a:t>In this experiment, copper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1800" i="0" dirty="0" smtClean="0">
                        <a:latin typeface="Cambria Math" panose="02040503050406030204" pitchFamily="18" charset="0"/>
                      </a:rPr>
                      <m:t>Cu</m:t>
                    </m:r>
                  </m:oMath>
                </a14:m>
                <a:r>
                  <a:rPr lang="en-GB" sz="1800" dirty="0"/>
                  <a:t>) was heated in air to produce copper oxide (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GB" sz="1800" i="0" dirty="0" smtClean="0">
                        <a:latin typeface="Cambria Math" panose="02040503050406030204" pitchFamily="18" charset="0"/>
                      </a:rPr>
                      <m:t>CuO</m:t>
                    </m:r>
                  </m:oMath>
                </a14:m>
                <a:r>
                  <a:rPr lang="en-GB" sz="1800" dirty="0"/>
                  <a:t>) on its surface.</a:t>
                </a:r>
              </a:p>
              <a:p>
                <a:pPr marL="0" lvl="0" indent="0">
                  <a:buClr>
                    <a:schemeClr val="tx1"/>
                  </a:buClr>
                  <a:buNone/>
                </a:pPr>
                <a:r>
                  <a:rPr lang="en-GB" sz="1800" dirty="0">
                    <a:latin typeface="Century Gothic" panose="020B0502020202020204" pitchFamily="34" charset="0"/>
                  </a:rPr>
                  <a:t>(a) Write a word equation for the reaction.</a:t>
                </a:r>
              </a:p>
              <a:p>
                <a:pPr marL="0" lvl="0" indent="0">
                  <a:buClr>
                    <a:schemeClr val="tx1"/>
                  </a:buClr>
                  <a:buNone/>
                </a:pPr>
                <a:r>
                  <a:rPr lang="en-GB" sz="1800" dirty="0">
                    <a:latin typeface="Century Gothic" panose="020B0502020202020204" pitchFamily="34" charset="0"/>
                  </a:rPr>
                  <a:t>(b) Write a balanced symbol equation for this reaction. </a:t>
                </a:r>
              </a:p>
              <a:p>
                <a:pPr marL="0" lvl="0" indent="0">
                  <a:buClr>
                    <a:schemeClr val="tx1"/>
                  </a:buClr>
                  <a:buNone/>
                </a:pPr>
                <a:r>
                  <a:rPr lang="en-GB" sz="1800" dirty="0">
                    <a:latin typeface="Century Gothic" panose="020B0502020202020204" pitchFamily="34" charset="0"/>
                  </a:rPr>
                  <a:t>(c) Identify the reactants in this reaction.</a:t>
                </a:r>
              </a:p>
              <a:p>
                <a:pPr marL="0" lvl="0" indent="0">
                  <a:buClr>
                    <a:schemeClr val="tx1"/>
                  </a:buClr>
                  <a:buNone/>
                </a:pPr>
                <a:r>
                  <a:rPr lang="en-GB" sz="1800" dirty="0">
                    <a:latin typeface="Century Gothic" panose="020B0502020202020204" pitchFamily="34" charset="0"/>
                  </a:rPr>
                  <a:t>(d) Identify the product in this reaction.</a:t>
                </a:r>
              </a:p>
              <a:p>
                <a:endParaRPr lang="en-GB" sz="1800" dirty="0"/>
              </a:p>
              <a:p>
                <a:pPr lvl="0">
                  <a:buFont typeface="+mj-lt"/>
                  <a:buAutoNum type="arabicPeriod" startAt="2"/>
                </a:pPr>
                <a:r>
                  <a:rPr lang="en-GB" sz="1800" dirty="0"/>
                  <a:t>Describe the observations which show that a chemical reaction has occurred.</a:t>
                </a:r>
              </a:p>
              <a:p>
                <a:pPr lvl="0">
                  <a:buAutoNum type="arabicPeriod" startAt="2"/>
                </a:pPr>
                <a:r>
                  <a:rPr lang="en-GB" sz="1800" dirty="0"/>
                  <a:t>In the practical, the outside of the copper envelope was black in colour. Explain why we saw this.</a:t>
                </a:r>
              </a:p>
              <a:p>
                <a:pPr lvl="0">
                  <a:buAutoNum type="arabicPeriod" startAt="2"/>
                </a:pPr>
                <a:r>
                  <a:rPr lang="en-GB" sz="1800" dirty="0"/>
                  <a:t>In the practical, the inside of the copper envelope was unchanged. Explain why we saw this. </a:t>
                </a:r>
              </a:p>
              <a:p>
                <a:pPr>
                  <a:buAutoNum type="arabicPeriod" startAt="2"/>
                </a:pPr>
                <a:r>
                  <a:rPr lang="en-GB" sz="1800" dirty="0"/>
                  <a:t>For the reaction of copper with air, we used a Bunsen burner, whereas if sodium was reacted with air this wouldn’t be necessary. Explain why we needed a Bunsen burner. 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6412450-CEEC-B5D4-AF71-3C9BE06FFE4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452" t="-2179" r="-7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itle 1">
            <a:extLst>
              <a:ext uri="{FF2B5EF4-FFF2-40B4-BE49-F238E27FC236}">
                <a16:creationId xmlns:a16="http://schemas.microsoft.com/office/drawing/2014/main" id="{ED66FBCE-6D3F-9120-0D4A-47D728AA27C2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Follow-up questions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903713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A83583-4B46-C391-B605-5DC7BA670D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BB109-ABD7-4522-D741-447D8D88F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Follow-up </a:t>
            </a:r>
            <a:r>
              <a:rPr lang="en-US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A804DF-9054-83DC-5C78-F052896718A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>
              <a:buFont typeface="+mj-lt"/>
              <a:buAutoNum type="arabicPeriod" startAt="6"/>
            </a:pPr>
            <a:r>
              <a:rPr lang="en-GB" sz="1800" dirty="0"/>
              <a:t>A student measured the mass of the piece of copper before it was heated. It had a mass of 2.5 g. After it was heated, they measured the mass again and it was 2.8 g. </a:t>
            </a:r>
          </a:p>
          <a:p>
            <a:pPr marL="800100" lvl="1" indent="-342900">
              <a:lnSpc>
                <a:spcPct val="100000"/>
              </a:lnSpc>
              <a:buAutoNum type="alphaLcParenBoth"/>
            </a:pPr>
            <a:r>
              <a:rPr lang="en-GB" sz="1800" dirty="0">
                <a:latin typeface="Century Gothic" panose="020B0502020202020204" pitchFamily="34" charset="0"/>
              </a:rPr>
              <a:t>Name the piece of apparatus used to measure the mass.</a:t>
            </a:r>
          </a:p>
          <a:p>
            <a:pPr marL="800100" lvl="1" indent="-342900">
              <a:lnSpc>
                <a:spcPct val="100000"/>
              </a:lnSpc>
              <a:buAutoNum type="alphaLcParenBoth"/>
            </a:pPr>
            <a:r>
              <a:rPr lang="en-GB" sz="1800" dirty="0">
                <a:latin typeface="Century Gothic" panose="020B0502020202020204" pitchFamily="34" charset="0"/>
              </a:rPr>
              <a:t>Calculate the change in mass.</a:t>
            </a:r>
          </a:p>
          <a:p>
            <a:pPr marL="800100" lvl="1" indent="-342900">
              <a:lnSpc>
                <a:spcPct val="100000"/>
              </a:lnSpc>
              <a:buAutoNum type="alphaLcParenBoth"/>
            </a:pPr>
            <a:r>
              <a:rPr lang="en-GB" sz="1800" dirty="0">
                <a:latin typeface="Century Gothic" panose="020B0502020202020204" pitchFamily="34" charset="0"/>
              </a:rPr>
              <a:t>Describe what has happened to the mass.</a:t>
            </a:r>
          </a:p>
          <a:p>
            <a:pPr marL="800100" lvl="1" indent="-342900">
              <a:lnSpc>
                <a:spcPct val="100000"/>
              </a:lnSpc>
              <a:buAutoNum type="alphaLcParenBoth"/>
            </a:pPr>
            <a:r>
              <a:rPr lang="en-GB" sz="1800" dirty="0">
                <a:latin typeface="Century Gothic" panose="020B0502020202020204" pitchFamily="34" charset="0"/>
              </a:rPr>
              <a:t>Explain these results using the principle of conservation of mass.</a:t>
            </a:r>
          </a:p>
          <a:p>
            <a:pPr marL="914400" lvl="1" indent="-457200">
              <a:lnSpc>
                <a:spcPct val="100000"/>
              </a:lnSpc>
              <a:buFont typeface="+mj-lt"/>
              <a:buAutoNum type="alphaLcParenR"/>
            </a:pPr>
            <a:endParaRPr lang="en-GB" sz="1800" dirty="0">
              <a:latin typeface="Century Gothic" panose="020B0502020202020204" pitchFamily="34" charset="0"/>
            </a:endParaRPr>
          </a:p>
          <a:p>
            <a:pPr lvl="0">
              <a:buAutoNum type="arabicPeriod" startAt="6"/>
            </a:pPr>
            <a:r>
              <a:rPr lang="en-GB" sz="1800" dirty="0"/>
              <a:t>A student performed a calculation which said that if they heated 5 g of copper in air, they should produce 6.26 g of copper oxide. However, their final mass was only 5.5 g. </a:t>
            </a:r>
          </a:p>
          <a:p>
            <a:pPr marL="800100" lvl="1" indent="-342900">
              <a:lnSpc>
                <a:spcPct val="100000"/>
              </a:lnSpc>
              <a:buAutoNum type="alphaLcParenBoth"/>
            </a:pPr>
            <a:r>
              <a:rPr lang="en-GB" sz="1800" dirty="0">
                <a:latin typeface="Century Gothic" panose="020B0502020202020204" pitchFamily="34" charset="0"/>
              </a:rPr>
              <a:t>Calculate the expected increase in mass.</a:t>
            </a:r>
          </a:p>
          <a:p>
            <a:pPr marL="800100" lvl="1" indent="-342900">
              <a:lnSpc>
                <a:spcPct val="100000"/>
              </a:lnSpc>
              <a:buAutoNum type="alphaLcParenBoth"/>
            </a:pPr>
            <a:r>
              <a:rPr lang="en-GB" sz="1800" dirty="0">
                <a:latin typeface="Century Gothic" panose="020B0502020202020204" pitchFamily="34" charset="0"/>
              </a:rPr>
              <a:t>Calculate the actual increase in mass.</a:t>
            </a:r>
          </a:p>
          <a:p>
            <a:pPr marL="800100" lvl="1" indent="-342900">
              <a:lnSpc>
                <a:spcPct val="100000"/>
              </a:lnSpc>
              <a:buAutoNum type="alphaLcParenBoth"/>
            </a:pPr>
            <a:r>
              <a:rPr lang="en-GB" sz="1800" dirty="0">
                <a:latin typeface="Century Gothic" panose="020B0502020202020204" pitchFamily="34" charset="0"/>
              </a:rPr>
              <a:t>Explain why the mass didn’t increase as much as expected.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723B6379-ED5D-CC90-F276-3AB6B0022720}"/>
              </a:ext>
            </a:extLst>
          </p:cNvPr>
          <p:cNvSpPr txBox="1">
            <a:spLocks/>
          </p:cNvSpPr>
          <p:nvPr/>
        </p:nvSpPr>
        <p:spPr>
          <a:xfrm rot="5400000">
            <a:off x="9717000" y="2205000"/>
            <a:ext cx="4140000" cy="810000"/>
          </a:xfrm>
          <a:prstGeom prst="rect">
            <a:avLst/>
          </a:prstGeom>
        </p:spPr>
        <p:txBody>
          <a:bodyPr vert="horz" lIns="0" tIns="0" rIns="0" bIns="0" rtlCol="0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006F62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r>
              <a:rPr lang="en-GB" sz="2200" dirty="0">
                <a:solidFill>
                  <a:schemeClr val="bg1"/>
                </a:solidFill>
              </a:rPr>
              <a:t>Follow-up questions</a:t>
            </a:r>
            <a:endParaRPr lang="en-US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434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5c7d88b2-bc5d-47d8-b067-5f30c82b40fb">
      <Terms xmlns="http://schemas.microsoft.com/office/infopath/2007/PartnerControls"/>
    </lcf76f155ced4ddcb4097134ff3c332f>
    <Editorialstage xmlns="5c7d88b2-bc5d-47d8-b067-5f30c82b40fb" xsi:nil="true"/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3C6792B-C9B1-47BB-B15C-3D30730C8EF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6C7E90-B52C-4927-B0E1-5716543A9376}">
  <ds:schemaRefs>
    <ds:schemaRef ds:uri="http://purl.org/dc/elements/1.1/"/>
    <ds:schemaRef ds:uri="http://schemas.microsoft.com/office/2006/metadata/properties"/>
    <ds:schemaRef ds:uri="9e3c562f-56b0-4bc9-96c8-d04b09868558"/>
    <ds:schemaRef ds:uri="http://www.w3.org/XML/1998/namespace"/>
    <ds:schemaRef ds:uri="http://purl.org/dc/terms/"/>
    <ds:schemaRef ds:uri="http://schemas.microsoft.com/office/2006/documentManagement/types"/>
    <ds:schemaRef ds:uri="5c7d88b2-bc5d-47d8-b067-5f30c82b40fb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11C2F0D-C247-410B-9460-98E5E222A3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2104</TotalTime>
  <Words>790</Words>
  <Application>Microsoft Office PowerPoint</Application>
  <PresentationFormat>Widescreen</PresentationFormat>
  <Paragraphs>110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9" baseType="lpstr">
      <vt:lpstr>Aptos</vt:lpstr>
      <vt:lpstr>Arial</vt:lpstr>
      <vt:lpstr>Bradley Hand ITC</vt:lpstr>
      <vt:lpstr>Calibri</vt:lpstr>
      <vt:lpstr>Calibri Light</vt:lpstr>
      <vt:lpstr>Cambria Math</vt:lpstr>
      <vt:lpstr>Century Gothic</vt:lpstr>
      <vt:lpstr>Wingdings</vt:lpstr>
      <vt:lpstr>Office Theme</vt:lpstr>
      <vt:lpstr>11–14 years</vt:lpstr>
      <vt:lpstr>Learning objectives</vt:lpstr>
      <vt:lpstr>Key terms</vt:lpstr>
      <vt:lpstr>Introduction</vt:lpstr>
      <vt:lpstr>Introduction</vt:lpstr>
      <vt:lpstr>Method</vt:lpstr>
      <vt:lpstr>Observations</vt:lpstr>
      <vt:lpstr>Observations</vt:lpstr>
      <vt:lpstr>Follow-up questions</vt:lpstr>
      <vt:lpstr>Follow-up 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Heating copper in air lesson slides</dc:title>
  <dc:creator>Royal Society of Chemistry</dc:creator>
  <cp:keywords>chemical reaction; copper; copper oxide; oxidation; Bunsen burner; chemical equation; word equation; rate of reaction</cp:keywords>
  <dc:description>Available from https://rsc.li/3Yro7eN; scaffolde and unscaffolded student sheet and teacher notes also available</dc:description>
  <cp:lastModifiedBy>Kirsty Patterson</cp:lastModifiedBy>
  <cp:revision>587</cp:revision>
  <dcterms:created xsi:type="dcterms:W3CDTF">2021-04-13T16:26:00Z</dcterms:created>
  <dcterms:modified xsi:type="dcterms:W3CDTF">2026-01-12T20:57:01Z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</Properties>
</file>