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5" r:id="rId5"/>
    <p:sldId id="290" r:id="rId6"/>
    <p:sldId id="291" r:id="rId7"/>
    <p:sldId id="28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E1A825-9BEB-4FB2-94CE-CF0AF14AC32C}" v="16" dt="2026-02-24T08:12:08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4"/>
    <p:restoredTop sz="96327"/>
  </p:normalViewPr>
  <p:slideViewPr>
    <p:cSldViewPr snapToGrid="0" snapToObjects="1">
      <p:cViewPr varScale="1">
        <p:scale>
          <a:sx n="103" d="100"/>
          <a:sy n="103" d="100"/>
        </p:scale>
        <p:origin x="111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wheelbarrow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281CF7B-F07A-C049-BDB9-748CCF3F310B}"/>
              </a:ext>
            </a:extLst>
          </p:cNvPr>
          <p:cNvSpPr txBox="1">
            <a:spLocks/>
          </p:cNvSpPr>
          <p:nvPr userDrawn="1"/>
        </p:nvSpPr>
        <p:spPr>
          <a:xfrm>
            <a:off x="9449999" y="5850000"/>
            <a:ext cx="2520327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https://rsc.li/wheelbarrow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AB7EBB-737A-9540-BC73-AD8D595C8E34}"/>
              </a:ext>
            </a:extLst>
          </p:cNvPr>
          <p:cNvSpPr txBox="1">
            <a:spLocks/>
          </p:cNvSpPr>
          <p:nvPr userDrawn="1"/>
        </p:nvSpPr>
        <p:spPr>
          <a:xfrm>
            <a:off x="9449999" y="5850000"/>
            <a:ext cx="2603455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wheelbarrow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7E515C-3F37-BBC7-45DB-6C3B7FE60E0A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Completed sentences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930" y="2204336"/>
            <a:ext cx="10080000" cy="2520064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None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Evaporation and boiling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both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involve liquids changing state to become gases.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However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boiling happens to all of a liquid at once and occurs only when the liquid reaches its boiling point.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comparison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evaporation can happen below the boiling point of a liquid, but only to the particles at the surface of the liquid.</a:t>
            </a:r>
            <a:endParaRPr lang="en-GB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2/24/2026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rsc.li/3Rej6T9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A594D-0639-4A4D-B8F5-D39740E2B0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659C8E-78EE-3343-ACDB-1DFC7EBECC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0" tIns="0" rIns="0" bIns="0" rtlCol="0" anchor="t">
            <a:noAutofit/>
          </a:bodyPr>
          <a:lstStyle/>
          <a:p>
            <a:r>
              <a:rPr lang="en-US" dirty="0">
                <a:latin typeface="Century Gothic"/>
              </a:rPr>
              <a:t>Introducing chemical change</a:t>
            </a:r>
          </a:p>
          <a:p>
            <a:endParaRPr lang="en-US" dirty="0"/>
          </a:p>
          <a:p>
            <a:r>
              <a:rPr lang="en-US" sz="3200" dirty="0"/>
              <a:t>Unscrambling definitions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7854A24E-0016-C74A-86CC-C558B7FBB5DF}"/>
              </a:ext>
            </a:extLst>
          </p:cNvPr>
          <p:cNvSpPr txBox="1">
            <a:spLocks/>
          </p:cNvSpPr>
          <p:nvPr/>
        </p:nvSpPr>
        <p:spPr>
          <a:xfrm>
            <a:off x="8341568" y="5626651"/>
            <a:ext cx="4204034" cy="74703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</a:t>
            </a:r>
            <a:r>
              <a:rPr lang="en-GB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from </a:t>
            </a:r>
            <a:r>
              <a:rPr lang="en-GB" sz="1600" u="sng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rsc.li/3Rej6T9</a:t>
            </a:r>
            <a:r>
              <a:rPr lang="en-GB" sz="1600" u="sng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bg1"/>
                </a:solidFill>
              </a:rPr>
              <a:t>s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tudent sheet and teacher notes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bg1"/>
                </a:solidFill>
              </a:rPr>
              <a:t>a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lso available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952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3E7AF-6B2C-03F5-2A89-5E2AC087C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930" y="760330"/>
            <a:ext cx="10080000" cy="440661"/>
          </a:xfrm>
        </p:spPr>
        <p:txBody>
          <a:bodyPr/>
          <a:lstStyle/>
          <a:p>
            <a:r>
              <a:rPr lang="en-GB" dirty="0"/>
              <a:t>Unscrambled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44809-C25F-DBC2-22F5-2D7DCDF3D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30" y="1492898"/>
            <a:ext cx="10080000" cy="4604772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reactant</a:t>
            </a:r>
            <a:r>
              <a:rPr lang="en-GB" dirty="0"/>
              <a:t> is a substance that you start with in a chemical reaction.</a:t>
            </a:r>
          </a:p>
          <a:p>
            <a:pPr>
              <a:spcBef>
                <a:spcPts val="1000"/>
              </a:spcBef>
            </a:pPr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product</a:t>
            </a:r>
            <a:r>
              <a:rPr lang="en-GB" dirty="0"/>
              <a:t> is a new substance that is made in a chemical reaction.</a:t>
            </a:r>
          </a:p>
          <a:p>
            <a:pPr>
              <a:spcBef>
                <a:spcPts val="1000"/>
              </a:spcBef>
            </a:pPr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word equation</a:t>
            </a:r>
            <a:r>
              <a:rPr lang="en-GB" dirty="0">
                <a:solidFill>
                  <a:srgbClr val="006F62"/>
                </a:solidFill>
              </a:rPr>
              <a:t> </a:t>
            </a:r>
            <a:r>
              <a:rPr lang="en-GB" dirty="0"/>
              <a:t>for a chemical reaction, this shows the names of the reactants and products separated by an arrow.</a:t>
            </a:r>
          </a:p>
          <a:p>
            <a:pPr>
              <a:spcBef>
                <a:spcPts val="1000"/>
              </a:spcBef>
            </a:pPr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chemical formula</a:t>
            </a:r>
            <a:r>
              <a:rPr lang="en-GB" dirty="0">
                <a:solidFill>
                  <a:srgbClr val="006F62"/>
                </a:solidFill>
              </a:rPr>
              <a:t> </a:t>
            </a:r>
            <a:r>
              <a:rPr lang="en-GB" dirty="0"/>
              <a:t>uses chemical symbols to show the relative number of the atoms of each element in a substance.</a:t>
            </a:r>
          </a:p>
          <a:p>
            <a:pPr>
              <a:spcBef>
                <a:spcPts val="1000"/>
              </a:spcBef>
            </a:pPr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state symbol</a:t>
            </a:r>
            <a:r>
              <a:rPr lang="en-GB" dirty="0">
                <a:solidFill>
                  <a:srgbClr val="006F62"/>
                </a:solidFill>
              </a:rPr>
              <a:t> </a:t>
            </a:r>
            <a:r>
              <a:rPr lang="en-GB" dirty="0"/>
              <a:t>is used sometimes to show the states of substances, where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(s)</a:t>
            </a:r>
            <a:r>
              <a:rPr lang="en-GB" dirty="0"/>
              <a:t> is solid,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(l)</a:t>
            </a:r>
            <a:r>
              <a:rPr lang="en-GB" dirty="0"/>
              <a:t> is liquid,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(g)</a:t>
            </a:r>
            <a:r>
              <a:rPr lang="en-GB" dirty="0"/>
              <a:t> is gas and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(</a:t>
            </a:r>
            <a:r>
              <a:rPr lang="en-GB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aq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) </a:t>
            </a:r>
            <a:r>
              <a:rPr lang="en-GB" dirty="0"/>
              <a:t>is aqueous.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831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91FB4-DB10-5C71-894D-E99BBA268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A3C88-AA24-E50F-BF52-7E53ABA95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74" y="540000"/>
            <a:ext cx="10080000" cy="440661"/>
          </a:xfrm>
        </p:spPr>
        <p:txBody>
          <a:bodyPr/>
          <a:lstStyle/>
          <a:p>
            <a:r>
              <a:rPr lang="en-US" dirty="0"/>
              <a:t>Connection completion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E5898-2BAB-CFB4-38DF-642CC44D3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845" y="1386740"/>
            <a:ext cx="10080000" cy="2520064"/>
          </a:xfrm>
        </p:spPr>
        <p:txBody>
          <a:bodyPr vert="horz" lIns="0" tIns="0" rIns="0" bIns="0" rtlCol="0" anchor="t">
            <a:noAutofit/>
          </a:bodyPr>
          <a:lstStyle/>
          <a:p>
            <a:pPr>
              <a:lnSpc>
                <a:spcPct val="114000"/>
              </a:lnSpc>
            </a:pPr>
            <a:r>
              <a:rPr lang="en-GB" dirty="0"/>
              <a:t>A chemical reaction can be represented by chemical formulae in a symbol equation; _______________, the equation must be balanced _______________ matter cannot be created or destroyed. _______________, symbol equations sometimes include state symbols because the components of the equation may be solid, liquid, gas or aqueous.</a:t>
            </a:r>
          </a:p>
          <a:p>
            <a:pPr>
              <a:lnSpc>
                <a:spcPct val="107000"/>
              </a:lnSpc>
              <a:spcAft>
                <a:spcPts val="600"/>
              </a:spcAft>
              <a:tabLst>
                <a:tab pos="230505" algn="l"/>
              </a:tabLst>
            </a:pPr>
            <a:endParaRPr lang="en-GB" sz="2200" dirty="0">
              <a:effectLst/>
              <a:highlight>
                <a:srgbClr val="FFFF00"/>
              </a:highlight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endParaRPr lang="en-GB" sz="2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1508E96-7B99-BF93-15B6-75D85B7F8B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2200" dirty="0">
              <a:solidFill>
                <a:schemeClr val="bg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9369D7F-1DD4-4772-818C-C29094FC97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850017"/>
              </p:ext>
            </p:extLst>
          </p:nvPr>
        </p:nvGraphicFramePr>
        <p:xfrm>
          <a:off x="1441943" y="4312884"/>
          <a:ext cx="8569804" cy="2265196"/>
        </p:xfrm>
        <a:graphic>
          <a:graphicData uri="http://schemas.openxmlformats.org/drawingml/2006/table">
            <a:tbl>
              <a:tblPr firstRow="1" firstCol="1" bandRow="1"/>
              <a:tblGrid>
                <a:gridCol w="952412">
                  <a:extLst>
                    <a:ext uri="{9D8B030D-6E8A-4147-A177-3AD203B41FA5}">
                      <a16:colId xmlns:a16="http://schemas.microsoft.com/office/drawing/2014/main" val="3161740806"/>
                    </a:ext>
                  </a:extLst>
                </a:gridCol>
                <a:gridCol w="2538814">
                  <a:extLst>
                    <a:ext uri="{9D8B030D-6E8A-4147-A177-3AD203B41FA5}">
                      <a16:colId xmlns:a16="http://schemas.microsoft.com/office/drawing/2014/main" val="2990998819"/>
                    </a:ext>
                  </a:extLst>
                </a:gridCol>
                <a:gridCol w="2538814">
                  <a:extLst>
                    <a:ext uri="{9D8B030D-6E8A-4147-A177-3AD203B41FA5}">
                      <a16:colId xmlns:a16="http://schemas.microsoft.com/office/drawing/2014/main" val="3493011402"/>
                    </a:ext>
                  </a:extLst>
                </a:gridCol>
                <a:gridCol w="2539764">
                  <a:extLst>
                    <a:ext uri="{9D8B030D-6E8A-4147-A177-3AD203B41FA5}">
                      <a16:colId xmlns:a16="http://schemas.microsoft.com/office/drawing/2014/main" val="3572581399"/>
                    </a:ext>
                  </a:extLst>
                </a:gridCol>
              </a:tblGrid>
              <a:tr h="566299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despite this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although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398468"/>
                  </a:ext>
                </a:extLst>
              </a:tr>
              <a:tr h="566299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however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Additionally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084631"/>
                  </a:ext>
                </a:extLst>
              </a:tr>
              <a:tr h="566299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nevertheless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Rather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615232"/>
                  </a:ext>
                </a:extLst>
              </a:tr>
              <a:tr h="566299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additionally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because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Despite this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518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4588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649" y="646241"/>
            <a:ext cx="10080000" cy="440661"/>
          </a:xfrm>
        </p:spPr>
        <p:txBody>
          <a:bodyPr/>
          <a:lstStyle/>
          <a:p>
            <a:r>
              <a:rPr lang="en-US" dirty="0"/>
              <a:t>Connection completion: completed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294" y="1880075"/>
            <a:ext cx="9712677" cy="2520064"/>
          </a:xfrm>
        </p:spPr>
        <p:txBody>
          <a:bodyPr vert="horz" lIns="0" tIns="0" rIns="0" bIns="0" rtlCol="0" anchor="t">
            <a:no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tabLst>
                <a:tab pos="230505" algn="l"/>
              </a:tabLst>
            </a:pPr>
            <a:r>
              <a:rPr lang="en-GB" dirty="0">
                <a:effectLst/>
                <a:latin typeface="Century Gothic"/>
                <a:ea typeface="Calibri"/>
                <a:cs typeface="Arial"/>
              </a:rPr>
              <a:t>A chemical reaction can be represented by chemical formulae in a symbol equation; </a:t>
            </a:r>
            <a:r>
              <a:rPr lang="en-GB" b="1" dirty="0">
                <a:solidFill>
                  <a:srgbClr val="006F62"/>
                </a:solidFill>
                <a:latin typeface="Century Gothic"/>
                <a:ea typeface="Calibri"/>
                <a:cs typeface="Arial"/>
              </a:rPr>
              <a:t>however</a:t>
            </a:r>
            <a:r>
              <a:rPr lang="en-GB" dirty="0">
                <a:effectLst/>
                <a:latin typeface="Century Gothic"/>
                <a:ea typeface="Calibri"/>
                <a:cs typeface="Arial"/>
              </a:rPr>
              <a:t>, the equation must be balanced </a:t>
            </a:r>
            <a:r>
              <a:rPr lang="en-GB" b="1" dirty="0">
                <a:solidFill>
                  <a:srgbClr val="006F62"/>
                </a:solidFill>
                <a:effectLst/>
                <a:latin typeface="Century Gothic"/>
                <a:ea typeface="Calibri"/>
                <a:cs typeface="Arial"/>
              </a:rPr>
              <a:t>since</a:t>
            </a:r>
            <a:r>
              <a:rPr lang="en-GB" b="1" dirty="0">
                <a:solidFill>
                  <a:srgbClr val="006F62"/>
                </a:solidFill>
                <a:latin typeface="Century Gothic"/>
                <a:ea typeface="Calibri"/>
                <a:cs typeface="Arial"/>
              </a:rPr>
              <a:t> </a:t>
            </a:r>
            <a:r>
              <a:rPr lang="en-GB" dirty="0">
                <a:effectLst/>
                <a:latin typeface="Century Gothic"/>
                <a:ea typeface="Calibri"/>
                <a:cs typeface="Arial"/>
              </a:rPr>
              <a:t>matter cannot be created or destroyed. </a:t>
            </a:r>
            <a:r>
              <a:rPr lang="en-GB" b="1" dirty="0">
                <a:solidFill>
                  <a:srgbClr val="006F62"/>
                </a:solidFill>
                <a:effectLst/>
                <a:latin typeface="Century Gothic"/>
                <a:ea typeface="Calibri"/>
                <a:cs typeface="Arial"/>
              </a:rPr>
              <a:t>Additionally</a:t>
            </a:r>
            <a:r>
              <a:rPr lang="en-GB" dirty="0">
                <a:effectLst/>
                <a:latin typeface="Century Gothic"/>
                <a:ea typeface="Calibri"/>
                <a:cs typeface="Arial"/>
              </a:rPr>
              <a:t>, symbol equations sometimes </a:t>
            </a:r>
            <a:r>
              <a:rPr lang="en-GB" dirty="0">
                <a:latin typeface="Century Gothic"/>
                <a:ea typeface="Calibri"/>
                <a:cs typeface="Arial"/>
              </a:rPr>
              <a:t>include</a:t>
            </a:r>
            <a:r>
              <a:rPr lang="en-GB" dirty="0">
                <a:effectLst/>
                <a:latin typeface="Century Gothic"/>
                <a:ea typeface="Calibri"/>
                <a:cs typeface="Arial"/>
              </a:rPr>
              <a:t> state symbols because the components of the equation may be solid, liquid, gas or aqueous.</a:t>
            </a:r>
          </a:p>
          <a:p>
            <a:pPr>
              <a:lnSpc>
                <a:spcPct val="107000"/>
              </a:lnSpc>
              <a:spcAft>
                <a:spcPts val="600"/>
              </a:spcAft>
              <a:tabLst>
                <a:tab pos="230505" algn="l"/>
              </a:tabLst>
            </a:pPr>
            <a:endParaRPr lang="en-GB" sz="2200" dirty="0">
              <a:effectLst/>
              <a:highlight>
                <a:srgbClr val="FFFF00"/>
              </a:highlight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endParaRPr lang="en-GB" sz="2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52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F17CB3-E41D-4225-A919-DDA575088072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www.w3.org/XML/1998/namespace"/>
    <ds:schemaRef ds:uri="http://purl.org/dc/dcmitype/"/>
    <ds:schemaRef ds:uri="5c7d88b2-bc5d-47d8-b067-5f30c82b40fb"/>
    <ds:schemaRef ds:uri="http://schemas.microsoft.com/office/infopath/2007/PartnerControls"/>
    <ds:schemaRef ds:uri="http://schemas.openxmlformats.org/package/2006/metadata/core-properties"/>
    <ds:schemaRef ds:uri="9e3c562f-56b0-4bc9-96c8-d04b09868558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E48C024-5474-4E1E-80AB-4166A0819F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E0F849-0073-4F9A-AF54-F3015C3E08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2036</TotalTime>
  <Words>262</Words>
  <Application>Microsoft Office PowerPoint</Application>
  <PresentationFormat>Widescreen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Century Gothic</vt:lpstr>
      <vt:lpstr>Office Theme</vt:lpstr>
      <vt:lpstr>11–14 years</vt:lpstr>
      <vt:lpstr>Unscrambled definitions</vt:lpstr>
      <vt:lpstr>Connection completion</vt:lpstr>
      <vt:lpstr>Connection completion: completed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introducing chemical change classroom slides</dc:title>
  <dc:creator>Royal Society of Chemistry</dc:creator>
  <cp:keywords>vocabulary; chemistry; glossary, key terms, key words, language of science; communication; reactants and products; representing chemical reactions; introducing chemical change, worksheet, homework</cp:keywords>
  <dc:description>From rsc.li/3Rej6T9, teacher notes, worksheets plus Frayer models and glossary also available</dc:description>
  <cp:lastModifiedBy>Juliet Kennard</cp:lastModifiedBy>
  <cp:revision>604</cp:revision>
  <dcterms:created xsi:type="dcterms:W3CDTF">2021-04-13T16:26:00Z</dcterms:created>
  <dcterms:modified xsi:type="dcterms:W3CDTF">2026-02-24T16:44:09Z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