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4"/>
    <p:sldMasterId id="2147483681" r:id="rId5"/>
  </p:sldMasterIdLst>
  <p:notesMasterIdLst>
    <p:notesMasterId r:id="rId38"/>
  </p:notesMasterIdLst>
  <p:sldIdLst>
    <p:sldId id="259" r:id="rId6"/>
    <p:sldId id="335" r:id="rId7"/>
    <p:sldId id="301" r:id="rId8"/>
    <p:sldId id="294" r:id="rId9"/>
    <p:sldId id="284" r:id="rId10"/>
    <p:sldId id="327" r:id="rId11"/>
    <p:sldId id="272" r:id="rId12"/>
    <p:sldId id="273" r:id="rId13"/>
    <p:sldId id="274" r:id="rId14"/>
    <p:sldId id="276" r:id="rId15"/>
    <p:sldId id="308" r:id="rId16"/>
    <p:sldId id="331" r:id="rId17"/>
    <p:sldId id="277" r:id="rId18"/>
    <p:sldId id="278" r:id="rId19"/>
    <p:sldId id="279" r:id="rId20"/>
    <p:sldId id="316" r:id="rId21"/>
    <p:sldId id="317" r:id="rId22"/>
    <p:sldId id="319" r:id="rId23"/>
    <p:sldId id="322" r:id="rId24"/>
    <p:sldId id="349" r:id="rId25"/>
    <p:sldId id="323" r:id="rId26"/>
    <p:sldId id="336" r:id="rId27"/>
    <p:sldId id="338" r:id="rId28"/>
    <p:sldId id="339" r:id="rId29"/>
    <p:sldId id="340" r:id="rId30"/>
    <p:sldId id="341" r:id="rId31"/>
    <p:sldId id="342" r:id="rId32"/>
    <p:sldId id="343" r:id="rId33"/>
    <p:sldId id="344" r:id="rId34"/>
    <p:sldId id="346" r:id="rId35"/>
    <p:sldId id="347" r:id="rId36"/>
    <p:sldId id="348"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5759"/>
    <a:srgbClr val="4F758B"/>
    <a:srgbClr val="008C95"/>
    <a:srgbClr val="006B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603" autoAdjust="0"/>
  </p:normalViewPr>
  <p:slideViewPr>
    <p:cSldViewPr>
      <p:cViewPr>
        <p:scale>
          <a:sx n="80" d="100"/>
          <a:sy n="80" d="100"/>
        </p:scale>
        <p:origin x="-2430" y="-102"/>
      </p:cViewPr>
      <p:guideLst>
        <p:guide orient="horz" pos="2160"/>
        <p:guide pos="2880"/>
      </p:guideLst>
    </p:cSldViewPr>
  </p:slideViewPr>
  <p:notesTextViewPr>
    <p:cViewPr>
      <p:scale>
        <a:sx n="1" d="1"/>
        <a:sy n="1" d="1"/>
      </p:scale>
      <p:origin x="0" y="0"/>
    </p:cViewPr>
  </p:notesTextViewPr>
  <p:sorterViewPr>
    <p:cViewPr>
      <p:scale>
        <a:sx n="100" d="100"/>
        <a:sy n="100" d="100"/>
      </p:scale>
      <p:origin x="0" y="425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5E821B-369B-462C-85C1-EA2044F2F459}" type="datetimeFigureOut">
              <a:rPr lang="en-GB" smtClean="0"/>
              <a:t>12/02/2016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0CCE73-329A-4EBA-A5EF-A3515D762E51}" type="slidenum">
              <a:rPr lang="en-GB" smtClean="0"/>
              <a:t>‹#›</a:t>
            </a:fld>
            <a:endParaRPr lang="en-GB"/>
          </a:p>
        </p:txBody>
      </p:sp>
    </p:spTree>
    <p:extLst>
      <p:ext uri="{BB962C8B-B14F-4D97-AF65-F5344CB8AC3E}">
        <p14:creationId xmlns:p14="http://schemas.microsoft.com/office/powerpoint/2010/main" val="3858122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rsc.org/learn-chemistry/collections/faces-of-chemistry/careers-with-chemistry"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www.rsc.org/resources-tools/education-resources/" TargetMode="External"/><Relationship Id="rId3" Type="http://schemas.openxmlformats.org/officeDocument/2006/relationships/hyperlink" Target="http://mxm.mxmfb.com/rsps/ct/c/1127/r/200583/l/1487254" TargetMode="External"/><Relationship Id="rId7" Type="http://schemas.openxmlformats.org/officeDocument/2006/relationships/hyperlink" Target="https://www.rsc.org/cpd/teachers/online" TargetMode="External"/><Relationship Id="rId2" Type="http://schemas.openxmlformats.org/officeDocument/2006/relationships/slide" Target="../slides/slide20.xml"/><Relationship Id="rId1" Type="http://schemas.openxmlformats.org/officeDocument/2006/relationships/notesMaster" Target="../notesMasters/notesMaster1.xml"/><Relationship Id="rId6" Type="http://schemas.openxmlformats.org/officeDocument/2006/relationships/hyperlink" Target="http://www.rsc.org/eic/mole" TargetMode="External"/><Relationship Id="rId5" Type="http://schemas.openxmlformats.org/officeDocument/2006/relationships/hyperlink" Target="http://www.rsc.org/eic/" TargetMode="External"/><Relationship Id="rId10" Type="http://schemas.openxmlformats.org/officeDocument/2006/relationships/hyperlink" Target="http://www.rsc.org/globalassets/03-membership-community/supporting-organisations/learn-chemistry-partnership-schools.pdf" TargetMode="External"/><Relationship Id="rId4" Type="http://schemas.openxmlformats.org/officeDocument/2006/relationships/hyperlink" Target="http://mxm.mxmfb.com/rsps/ct/c/1127/r/200583/l/1487257" TargetMode="External"/><Relationship Id="rId9" Type="http://schemas.openxmlformats.org/officeDocument/2006/relationships/hyperlink" Target="http://www.rsc.org/campaigning-outreach/campaigning/specialist-teaching/"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0CCE73-329A-4EBA-A5EF-A3515D762E51}" type="slidenum">
              <a:rPr lang="en-GB" smtClean="0"/>
              <a:t>3</a:t>
            </a:fld>
            <a:endParaRPr lang="en-GB"/>
          </a:p>
        </p:txBody>
      </p:sp>
    </p:spTree>
    <p:extLst>
      <p:ext uri="{BB962C8B-B14F-4D97-AF65-F5344CB8AC3E}">
        <p14:creationId xmlns:p14="http://schemas.microsoft.com/office/powerpoint/2010/main" val="3215603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Get students to think of</a:t>
            </a:r>
            <a:r>
              <a:rPr lang="en-GB" baseline="0" dirty="0" smtClean="0"/>
              <a:t> all the chemical related careers</a:t>
            </a:r>
            <a:endParaRPr lang="en-GB" dirty="0"/>
          </a:p>
        </p:txBody>
      </p:sp>
      <p:sp>
        <p:nvSpPr>
          <p:cNvPr id="4" name="Slide Number Placeholder 3"/>
          <p:cNvSpPr>
            <a:spLocks noGrp="1"/>
          </p:cNvSpPr>
          <p:nvPr>
            <p:ph type="sldNum" sz="quarter" idx="10"/>
          </p:nvPr>
        </p:nvSpPr>
        <p:spPr/>
        <p:txBody>
          <a:bodyPr/>
          <a:lstStyle/>
          <a:p>
            <a:fld id="{FC0CCE73-329A-4EBA-A5EF-A3515D762E51}" type="slidenum">
              <a:rPr lang="en-GB" smtClean="0"/>
              <a:t>5</a:t>
            </a:fld>
            <a:endParaRPr lang="en-GB"/>
          </a:p>
        </p:txBody>
      </p:sp>
    </p:spTree>
    <p:extLst>
      <p:ext uri="{BB962C8B-B14F-4D97-AF65-F5344CB8AC3E}">
        <p14:creationId xmlns:p14="http://schemas.microsoft.com/office/powerpoint/2010/main" val="2025370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the transition from A-level</a:t>
            </a:r>
            <a:r>
              <a:rPr lang="en-GB" baseline="0" dirty="0" smtClean="0"/>
              <a:t> (or equivalent) to the next level (a degree or equivalent) is a big step up, it might help students to understand what w</a:t>
            </a:r>
            <a:r>
              <a:rPr lang="en-GB" sz="1200" dirty="0" smtClean="0"/>
              <a:t>orking in a chemical laboratory is really like (i.e. it isn’t like doing a practical lesson at school!)</a:t>
            </a:r>
          </a:p>
          <a:p>
            <a:endParaRPr lang="en-GB" sz="1200" dirty="0" smtClean="0"/>
          </a:p>
          <a:p>
            <a:r>
              <a:rPr lang="en-GB" sz="1200" dirty="0" smtClean="0"/>
              <a:t>These two slides give you the opportunity to discuss your own experiences in the lab, or what you like about the</a:t>
            </a:r>
            <a:r>
              <a:rPr lang="en-GB" sz="1200" baseline="0" dirty="0" smtClean="0"/>
              <a:t> job of a “chemist”. Some suggestions have been made for you.</a:t>
            </a:r>
          </a:p>
          <a:p>
            <a:endParaRPr lang="en-GB" sz="1200" baseline="0" dirty="0" smtClean="0"/>
          </a:p>
          <a:p>
            <a:pPr marL="285750" indent="-285750">
              <a:buFont typeface="Arial" pitchFamily="34" charset="0"/>
              <a:buChar char="•"/>
            </a:pPr>
            <a:r>
              <a:rPr lang="en-GB" sz="1200" dirty="0" smtClean="0">
                <a:solidFill>
                  <a:srgbClr val="006BA6"/>
                </a:solidFill>
              </a:rPr>
              <a:t>Laboratories are found in a whole range of places from universities to hospitals to pharmaceutical and energy industries, museums</a:t>
            </a:r>
            <a:r>
              <a:rPr lang="en-GB" sz="1200" baseline="0" dirty="0" smtClean="0">
                <a:solidFill>
                  <a:srgbClr val="006BA6"/>
                </a:solidFill>
              </a:rPr>
              <a:t> and government departments</a:t>
            </a:r>
            <a:endParaRPr lang="en-GB" sz="1200" dirty="0" smtClean="0">
              <a:solidFill>
                <a:srgbClr val="006BA6"/>
              </a:solidFill>
            </a:endParaRPr>
          </a:p>
          <a:p>
            <a:pPr marL="285750" indent="-285750">
              <a:buFont typeface="Arial" pitchFamily="34" charset="0"/>
              <a:buChar char="•"/>
            </a:pPr>
            <a:endParaRPr lang="en-GB" sz="1200" dirty="0" smtClean="0">
              <a:solidFill>
                <a:srgbClr val="006BA6"/>
              </a:solidFill>
            </a:endParaRPr>
          </a:p>
          <a:p>
            <a:pPr marL="285750" indent="-285750">
              <a:buFont typeface="Arial" pitchFamily="34" charset="0"/>
              <a:buChar char="•"/>
            </a:pPr>
            <a:r>
              <a:rPr lang="en-GB" sz="1200" dirty="0" smtClean="0">
                <a:solidFill>
                  <a:srgbClr val="006BA6"/>
                </a:solidFill>
              </a:rPr>
              <a:t>Every lab has different aims - so chemists do lots of different jobs and no two labs are exactly the same</a:t>
            </a:r>
          </a:p>
          <a:p>
            <a:pPr marL="285750" indent="-285750">
              <a:buFont typeface="Arial" pitchFamily="34" charset="0"/>
              <a:buChar char="•"/>
            </a:pPr>
            <a:endParaRPr lang="en-GB" sz="1200" dirty="0" smtClean="0">
              <a:solidFill>
                <a:srgbClr val="006BA6"/>
              </a:solidFill>
            </a:endParaRPr>
          </a:p>
          <a:p>
            <a:pPr marL="285750" indent="-285750">
              <a:buFont typeface="Arial" pitchFamily="34" charset="0"/>
              <a:buChar char="•"/>
            </a:pPr>
            <a:r>
              <a:rPr lang="en-GB" sz="1200" dirty="0" smtClean="0">
                <a:solidFill>
                  <a:srgbClr val="006BA6"/>
                </a:solidFill>
              </a:rPr>
              <a:t>As a research chemist you get the chance to focus on your own specific scientific interests, and often</a:t>
            </a:r>
            <a:r>
              <a:rPr lang="en-GB" sz="1200" baseline="0" dirty="0" smtClean="0">
                <a:solidFill>
                  <a:srgbClr val="006BA6"/>
                </a:solidFill>
              </a:rPr>
              <a:t> end up specialising in a certain area such as medicinal chemistry, computational chemistry, organic synthesis etc.</a:t>
            </a:r>
            <a:endParaRPr lang="en-GB" sz="1200" dirty="0" smtClean="0">
              <a:solidFill>
                <a:srgbClr val="006BA6"/>
              </a:solidFill>
            </a:endParaRPr>
          </a:p>
          <a:p>
            <a:pPr marL="285750" indent="-285750">
              <a:buFont typeface="Arial" pitchFamily="34" charset="0"/>
              <a:buChar char="•"/>
            </a:pPr>
            <a:endParaRPr lang="en-GB" sz="1200" dirty="0" smtClean="0">
              <a:solidFill>
                <a:srgbClr val="006BA6"/>
              </a:solidFill>
            </a:endParaRPr>
          </a:p>
          <a:p>
            <a:pPr marL="285750" indent="-285750">
              <a:buFont typeface="Arial" pitchFamily="34" charset="0"/>
              <a:buChar char="•"/>
            </a:pPr>
            <a:r>
              <a:rPr lang="en-GB" sz="1200" dirty="0" smtClean="0">
                <a:solidFill>
                  <a:srgbClr val="006BA6"/>
                </a:solidFill>
              </a:rPr>
              <a:t>The outcomes of laboratory work can have a global impact – like removing</a:t>
            </a:r>
            <a:r>
              <a:rPr lang="en-GB" sz="1200" baseline="0" dirty="0" smtClean="0">
                <a:solidFill>
                  <a:srgbClr val="006BA6"/>
                </a:solidFill>
              </a:rPr>
              <a:t> the lead from petrol, new materials such as Teflon and Kevlar, new medicines etc.</a:t>
            </a:r>
            <a:endParaRPr lang="en-GB" sz="1200" dirty="0" smtClean="0">
              <a:solidFill>
                <a:srgbClr val="006BA6"/>
              </a:solidFill>
            </a:endParaRPr>
          </a:p>
          <a:p>
            <a:endParaRPr lang="en-GB" dirty="0" smtClean="0"/>
          </a:p>
        </p:txBody>
      </p:sp>
      <p:sp>
        <p:nvSpPr>
          <p:cNvPr id="4" name="Slide Number Placeholder 3"/>
          <p:cNvSpPr>
            <a:spLocks noGrp="1"/>
          </p:cNvSpPr>
          <p:nvPr>
            <p:ph type="sldNum" sz="quarter" idx="10"/>
          </p:nvPr>
        </p:nvSpPr>
        <p:spPr/>
        <p:txBody>
          <a:bodyPr/>
          <a:lstStyle/>
          <a:p>
            <a:fld id="{09359AA3-541D-4FD7-83C2-BD63481AE0BA}" type="slidenum">
              <a:rPr lang="en-GB" smtClean="0"/>
              <a:t>7</a:t>
            </a:fld>
            <a:endParaRPr lang="en-GB"/>
          </a:p>
        </p:txBody>
      </p:sp>
    </p:spTree>
    <p:extLst>
      <p:ext uri="{BB962C8B-B14F-4D97-AF65-F5344CB8AC3E}">
        <p14:creationId xmlns:p14="http://schemas.microsoft.com/office/powerpoint/2010/main" val="2523963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Most chemists work in teams, but focus on their own individual projects on a day-to-day basis</a:t>
            </a:r>
          </a:p>
          <a:p>
            <a:endParaRPr lang="en-GB" dirty="0" smtClean="0"/>
          </a:p>
          <a:p>
            <a:r>
              <a:rPr lang="en-GB" dirty="0" smtClean="0"/>
              <a:t>You don’t just get told how to do a procedure – many laboratory chemists will design experiments themselves and carry out their own risk assessments</a:t>
            </a:r>
          </a:p>
          <a:p>
            <a:endParaRPr lang="en-GB" dirty="0" smtClean="0"/>
          </a:p>
          <a:p>
            <a:r>
              <a:rPr lang="en-GB" dirty="0" smtClean="0"/>
              <a:t>Because chemists’ work is useful to others it’s important that they keep track of everything they’ve done properly, so</a:t>
            </a:r>
            <a:r>
              <a:rPr lang="en-GB" baseline="0" dirty="0" smtClean="0"/>
              <a:t> that it can be repeated</a:t>
            </a:r>
            <a:r>
              <a:rPr lang="en-GB" dirty="0" smtClean="0"/>
              <a:t>. Many laboratories now</a:t>
            </a:r>
            <a:r>
              <a:rPr lang="en-GB" baseline="0" dirty="0" smtClean="0"/>
              <a:t> use electronic lab books to record experiments.</a:t>
            </a:r>
            <a:endParaRPr lang="en-GB" dirty="0" smtClean="0"/>
          </a:p>
          <a:p>
            <a:endParaRPr lang="en-GB" dirty="0" smtClean="0"/>
          </a:p>
          <a:p>
            <a:r>
              <a:rPr lang="en-GB" dirty="0" smtClean="0"/>
              <a:t>Many labs have cutting edge technology available to use, but sometimes you might have to be creative with old pieces of kit – or even make it yourself!</a:t>
            </a:r>
          </a:p>
          <a:p>
            <a:endParaRPr lang="en-GB" dirty="0" smtClean="0"/>
          </a:p>
          <a:p>
            <a:r>
              <a:rPr lang="en-GB" dirty="0" smtClean="0"/>
              <a:t>Working with chemicals can be dangerous – hence why all laboratory chemists wear lab coats, lab specs and gloves</a:t>
            </a:r>
          </a:p>
          <a:p>
            <a:endParaRPr lang="en-GB" dirty="0"/>
          </a:p>
        </p:txBody>
      </p:sp>
      <p:sp>
        <p:nvSpPr>
          <p:cNvPr id="4" name="Slide Number Placeholder 3"/>
          <p:cNvSpPr>
            <a:spLocks noGrp="1"/>
          </p:cNvSpPr>
          <p:nvPr>
            <p:ph type="sldNum" sz="quarter" idx="10"/>
          </p:nvPr>
        </p:nvSpPr>
        <p:spPr/>
        <p:txBody>
          <a:bodyPr/>
          <a:lstStyle/>
          <a:p>
            <a:fld id="{09359AA3-541D-4FD7-83C2-BD63481AE0BA}" type="slidenum">
              <a:rPr lang="en-GB" smtClean="0"/>
              <a:t>8</a:t>
            </a:fld>
            <a:endParaRPr lang="en-GB"/>
          </a:p>
        </p:txBody>
      </p:sp>
    </p:spTree>
    <p:extLst>
      <p:ext uri="{BB962C8B-B14F-4D97-AF65-F5344CB8AC3E}">
        <p14:creationId xmlns:p14="http://schemas.microsoft.com/office/powerpoint/2010/main" val="2047217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Now that you have shown the students some of the exciting jobs chemists can do, help explain how they might get there. Once you have explained this you may wish to highlight your own route into chemistry.</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These are just some of the routes students can follow to study chemistry. It is important for them to think about what is right for them and follow the route that takes them where they want to go. There are many options to study part-time while working, but these will take longer.</a:t>
            </a:r>
            <a:endParaRPr lang="en-GB" dirty="0" smtClean="0"/>
          </a:p>
          <a:p>
            <a:endParaRPr lang="en-GB" b="1" i="1" dirty="0" smtClean="0"/>
          </a:p>
          <a:p>
            <a:endParaRPr lang="en-GB" b="1" i="1" dirty="0"/>
          </a:p>
        </p:txBody>
      </p:sp>
      <p:sp>
        <p:nvSpPr>
          <p:cNvPr id="4" name="Slide Number Placeholder 3"/>
          <p:cNvSpPr>
            <a:spLocks noGrp="1"/>
          </p:cNvSpPr>
          <p:nvPr>
            <p:ph type="sldNum" sz="quarter" idx="10"/>
          </p:nvPr>
        </p:nvSpPr>
        <p:spPr/>
        <p:txBody>
          <a:bodyPr/>
          <a:lstStyle/>
          <a:p>
            <a:fld id="{09359AA3-541D-4FD7-83C2-BD63481AE0BA}" type="slidenum">
              <a:rPr lang="en-GB" smtClean="0"/>
              <a:t>9</a:t>
            </a:fld>
            <a:endParaRPr lang="en-GB"/>
          </a:p>
        </p:txBody>
      </p:sp>
    </p:spTree>
    <p:extLst>
      <p:ext uri="{BB962C8B-B14F-4D97-AF65-F5344CB8AC3E}">
        <p14:creationId xmlns:p14="http://schemas.microsoft.com/office/powerpoint/2010/main" val="824898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Going</a:t>
            </a:r>
            <a:r>
              <a:rPr lang="en-GB" baseline="0" dirty="0" smtClean="0"/>
              <a:t> to university isn’t right for everyone – some people find that the financial burden is too much, or they learn better outside of a classroom.  Maybe they would like to get paid whilst they learn.</a:t>
            </a:r>
          </a:p>
          <a:p>
            <a:endParaRPr lang="en-GB" baseline="0" dirty="0" smtClean="0"/>
          </a:p>
          <a:p>
            <a:r>
              <a:rPr lang="en-GB" sz="1400" dirty="0" smtClean="0"/>
              <a:t>It</a:t>
            </a:r>
            <a:r>
              <a:rPr lang="en-GB" sz="1400" baseline="0" dirty="0" smtClean="0"/>
              <a:t> is worth emphasising that y</a:t>
            </a:r>
            <a:r>
              <a:rPr lang="en-GB" sz="1400" dirty="0" smtClean="0"/>
              <a:t>ou don’t </a:t>
            </a:r>
            <a:r>
              <a:rPr lang="en-GB" sz="1400" b="1" dirty="0" smtClean="0"/>
              <a:t>have</a:t>
            </a:r>
            <a:r>
              <a:rPr lang="en-GB" sz="1400" dirty="0" smtClean="0"/>
              <a:t> to go to university to have a career in chemistry</a:t>
            </a:r>
          </a:p>
          <a:p>
            <a:endParaRPr lang="en-GB" sz="1050" dirty="0" smtClean="0"/>
          </a:p>
          <a:p>
            <a:pPr lvl="0"/>
            <a:r>
              <a:rPr lang="en-GB" sz="1200" dirty="0" smtClean="0"/>
              <a:t>Vocational routes into chemistry include part-time study and apprenticeships.</a:t>
            </a:r>
          </a:p>
          <a:p>
            <a:pPr marL="285750" lvl="0" indent="-285750">
              <a:buFont typeface="Arial" pitchFamily="34" charset="0"/>
              <a:buChar char="•"/>
            </a:pPr>
            <a:r>
              <a:rPr lang="en-GB" sz="1200" b="1" dirty="0" smtClean="0"/>
              <a:t>Part time study: </a:t>
            </a:r>
            <a:r>
              <a:rPr lang="en-GB" sz="1200" dirty="0" smtClean="0"/>
              <a:t>work full-time and study in the evenings, spare time, or go to college/university one day a week.</a:t>
            </a:r>
          </a:p>
          <a:p>
            <a:pPr marL="285750" lvl="0" indent="-285750">
              <a:buFont typeface="Arial" pitchFamily="34" charset="0"/>
              <a:buChar char="•"/>
            </a:pPr>
            <a:r>
              <a:rPr lang="en-GB" sz="1200" b="1" dirty="0" smtClean="0"/>
              <a:t>Apprenticeships:</a:t>
            </a:r>
            <a:r>
              <a:rPr lang="en-GB" sz="1200" dirty="0" smtClean="0"/>
              <a:t> on the job training while studying for qualifications on a part time basis.</a:t>
            </a:r>
          </a:p>
          <a:p>
            <a:pPr lvl="0"/>
            <a:endParaRPr lang="en-GB" sz="1200" dirty="0" smtClean="0"/>
          </a:p>
          <a:p>
            <a:pPr lvl="0"/>
            <a:endParaRPr lang="en-GB" sz="1200" dirty="0" smtClean="0"/>
          </a:p>
          <a:p>
            <a:pPr lvl="0"/>
            <a:r>
              <a:rPr lang="en-GB" sz="1200" dirty="0" smtClean="0"/>
              <a:t>A few benefits:</a:t>
            </a:r>
          </a:p>
          <a:p>
            <a:pPr marL="285750" lvl="0" indent="-285750">
              <a:buFont typeface="Arial" pitchFamily="34" charset="0"/>
              <a:buChar char="•"/>
            </a:pPr>
            <a:r>
              <a:rPr lang="en-GB" sz="1200" dirty="0" smtClean="0"/>
              <a:t>Many employers fund part time study or apprenticeships = </a:t>
            </a:r>
            <a:r>
              <a:rPr lang="en-GB" sz="1200" b="0" dirty="0" smtClean="0"/>
              <a:t>no student debt</a:t>
            </a:r>
          </a:p>
          <a:p>
            <a:pPr marL="285750" lvl="0" indent="-285750">
              <a:buFont typeface="Arial" pitchFamily="34" charset="0"/>
              <a:buChar char="•"/>
            </a:pPr>
            <a:r>
              <a:rPr lang="en-GB" sz="1200" dirty="0" smtClean="0"/>
              <a:t>Valuable work experience gained</a:t>
            </a:r>
          </a:p>
          <a:p>
            <a:pPr marL="285750" lvl="0" indent="-285750">
              <a:buFont typeface="Arial" pitchFamily="34" charset="0"/>
              <a:buChar char="•"/>
            </a:pPr>
            <a:r>
              <a:rPr lang="en-GB" sz="1200" dirty="0" smtClean="0"/>
              <a:t>A job with the employer isn’t guaranteed at the end of an apprenticeship but often you gain the skills needed to secure a role within the company</a:t>
            </a:r>
          </a:p>
          <a:p>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09359AA3-541D-4FD7-83C2-BD63481AE0BA}" type="slidenum">
              <a:rPr lang="en-GB" smtClean="0"/>
              <a:t>10</a:t>
            </a:fld>
            <a:endParaRPr lang="en-GB"/>
          </a:p>
        </p:txBody>
      </p:sp>
    </p:spTree>
    <p:extLst>
      <p:ext uri="{BB962C8B-B14F-4D97-AF65-F5344CB8AC3E}">
        <p14:creationId xmlns:p14="http://schemas.microsoft.com/office/powerpoint/2010/main" val="2834131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Apprenticeships  basics</a:t>
            </a:r>
          </a:p>
          <a:p>
            <a:r>
              <a:rPr lang="en-GB" b="1" dirty="0" smtClean="0"/>
              <a:t>There are different levels of apprenticeship:</a:t>
            </a:r>
          </a:p>
          <a:p>
            <a:r>
              <a:rPr lang="en-GB" dirty="0" smtClean="0"/>
              <a:t>Intermediate (equivalent to GCSEs)</a:t>
            </a:r>
          </a:p>
          <a:p>
            <a:r>
              <a:rPr lang="en-GB" dirty="0" smtClean="0"/>
              <a:t>Advanced apprenticeship (equivalent to A-levels)</a:t>
            </a:r>
          </a:p>
          <a:p>
            <a:r>
              <a:rPr lang="en-GB" dirty="0" smtClean="0"/>
              <a:t>Higher apprenticeship (equivalent to HNC, HND, Degree)</a:t>
            </a:r>
          </a:p>
          <a:p>
            <a:endParaRPr lang="en-GB" dirty="0" smtClean="0"/>
          </a:p>
          <a:p>
            <a:r>
              <a:rPr lang="en-GB" b="1" dirty="0" smtClean="0"/>
              <a:t>Apprenticeships usually include:</a:t>
            </a:r>
          </a:p>
          <a:p>
            <a:r>
              <a:rPr lang="en-GB" dirty="0" smtClean="0"/>
              <a:t>A competence qualification</a:t>
            </a:r>
          </a:p>
          <a:p>
            <a:r>
              <a:rPr lang="en-GB" dirty="0" smtClean="0"/>
              <a:t>A knowledge qualification</a:t>
            </a:r>
          </a:p>
          <a:p>
            <a:r>
              <a:rPr lang="en-GB" dirty="0" smtClean="0"/>
              <a:t>Functional skills</a:t>
            </a:r>
          </a:p>
          <a:p>
            <a:r>
              <a:rPr lang="en-GB" dirty="0" smtClean="0"/>
              <a:t>Personal learning thinking skills</a:t>
            </a:r>
          </a:p>
          <a:p>
            <a:r>
              <a:rPr lang="en-GB" dirty="0" smtClean="0"/>
              <a:t>Employer rights and responsibilities</a:t>
            </a:r>
          </a:p>
          <a:p>
            <a:endParaRPr lang="en-GB" dirty="0" smtClean="0"/>
          </a:p>
          <a:p>
            <a:r>
              <a:rPr lang="en-GB" dirty="0" smtClean="0"/>
              <a:t>For more information see:</a:t>
            </a:r>
          </a:p>
          <a:p>
            <a:r>
              <a:rPr lang="en-GB" dirty="0" smtClean="0"/>
              <a:t>www.apprenticeships.org.uk</a:t>
            </a:r>
          </a:p>
          <a:p>
            <a:r>
              <a:rPr lang="en-GB" dirty="0" smtClean="0"/>
              <a:t>www.notgoingtouni.co.uk</a:t>
            </a:r>
          </a:p>
          <a:p>
            <a:r>
              <a:rPr lang="en-GB" dirty="0" smtClean="0"/>
              <a:t>https://www.gov.uk/government/publications/future-of-apprenticeships-in-england-guidance-for-trailblazers</a:t>
            </a:r>
          </a:p>
          <a:p>
            <a:endParaRPr lang="en-GB" dirty="0" smtClean="0"/>
          </a:p>
          <a:p>
            <a:r>
              <a:rPr lang="en-GB" dirty="0" smtClean="0"/>
              <a:t>BUT currently very few chemistry apprenticeships, most are likely to be higher or advanced i.e. need good GCSEs or A levels.</a:t>
            </a:r>
          </a:p>
          <a:p>
            <a:r>
              <a:rPr lang="en-GB" dirty="0" smtClean="0"/>
              <a:t>Can be hard to find.</a:t>
            </a:r>
          </a:p>
          <a:p>
            <a:endParaRPr lang="en-GB" dirty="0" smtClean="0"/>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FC0CCE73-329A-4EBA-A5EF-A3515D762E51}" type="slidenum">
              <a:rPr lang="en-GB" smtClean="0"/>
              <a:t>11</a:t>
            </a:fld>
            <a:endParaRPr lang="en-GB"/>
          </a:p>
        </p:txBody>
      </p:sp>
    </p:spTree>
    <p:extLst>
      <p:ext uri="{BB962C8B-B14F-4D97-AF65-F5344CB8AC3E}">
        <p14:creationId xmlns:p14="http://schemas.microsoft.com/office/powerpoint/2010/main" val="2807709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Chemists are valuable employees</a:t>
            </a:r>
            <a:r>
              <a:rPr lang="en-GB" baseline="0" dirty="0" smtClean="0"/>
              <a:t> because of the transferable skills they develop: for example p</a:t>
            </a:r>
            <a:r>
              <a:rPr lang="en-GB" dirty="0" smtClean="0"/>
              <a:t>ractical, communication</a:t>
            </a:r>
            <a:r>
              <a:rPr lang="en-GB" baseline="0" dirty="0" smtClean="0"/>
              <a:t>, numeracy, problem solving and team working skills. These are valuable in all kinds of work, </a:t>
            </a:r>
            <a:r>
              <a:rPr lang="en-GB" i="1" baseline="0" dirty="0" smtClean="0"/>
              <a:t>as shown in the next slide</a:t>
            </a:r>
            <a:r>
              <a:rPr lang="en-GB" baseline="0" dirty="0" smtClean="0"/>
              <a:t>.</a:t>
            </a:r>
          </a:p>
          <a:p>
            <a:endParaRPr lang="en-GB" baseline="0" dirty="0" smtClean="0"/>
          </a:p>
        </p:txBody>
      </p:sp>
      <p:sp>
        <p:nvSpPr>
          <p:cNvPr id="4" name="Slide Number Placeholder 3"/>
          <p:cNvSpPr>
            <a:spLocks noGrp="1"/>
          </p:cNvSpPr>
          <p:nvPr>
            <p:ph type="sldNum" sz="quarter" idx="10"/>
          </p:nvPr>
        </p:nvSpPr>
        <p:spPr/>
        <p:txBody>
          <a:bodyPr/>
          <a:lstStyle/>
          <a:p>
            <a:fld id="{09359AA3-541D-4FD7-83C2-BD63481AE0BA}" type="slidenum">
              <a:rPr lang="en-GB" smtClean="0"/>
              <a:t>13</a:t>
            </a:fld>
            <a:endParaRPr lang="en-GB"/>
          </a:p>
        </p:txBody>
      </p:sp>
    </p:spTree>
    <p:extLst>
      <p:ext uri="{BB962C8B-B14F-4D97-AF65-F5344CB8AC3E}">
        <p14:creationId xmlns:p14="http://schemas.microsoft.com/office/powerpoint/2010/main" val="1849570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Chemists are valuable employees</a:t>
            </a:r>
            <a:r>
              <a:rPr lang="en-GB" baseline="0" dirty="0" smtClean="0"/>
              <a:t> because of the transferable skills they develop: for example p</a:t>
            </a:r>
            <a:r>
              <a:rPr lang="en-GB" dirty="0" smtClean="0"/>
              <a:t>ractical, communication</a:t>
            </a:r>
            <a:r>
              <a:rPr lang="en-GB" baseline="0" dirty="0" smtClean="0"/>
              <a:t>, numeracy, problem solving and team working skills. </a:t>
            </a:r>
          </a:p>
          <a:p>
            <a:endParaRPr lang="en-GB" baseline="0" dirty="0" smtClean="0"/>
          </a:p>
          <a:p>
            <a:r>
              <a:rPr lang="en-GB" baseline="0" dirty="0" smtClean="0"/>
              <a:t>Some people want to use their chemistry knowledge but don’t want to stay in the lab – and it’s possible to do that. Examples could be patent attorneys, journalists and science writers, technical sales and marketing, consultancy and advisory roles, scientific publishers and policy researchers.</a:t>
            </a:r>
          </a:p>
          <a:p>
            <a:endParaRPr lang="en-GB" baseline="0" dirty="0" smtClean="0"/>
          </a:p>
          <a:p>
            <a:r>
              <a:rPr lang="en-GB" baseline="0" dirty="0" smtClean="0"/>
              <a:t>The following slides contain some examples of the above, for more see </a:t>
            </a:r>
            <a:r>
              <a:rPr lang="en-GB" dirty="0" smtClean="0">
                <a:hlinkClick r:id="rId3"/>
              </a:rPr>
              <a:t>http://www.rsc.org/learn-chemistry/collections/faces-of-chemistry/careers-with-chemistry</a:t>
            </a:r>
            <a:endParaRPr lang="en-GB" dirty="0" smtClean="0"/>
          </a:p>
          <a:p>
            <a:endParaRPr lang="en-GB" dirty="0"/>
          </a:p>
        </p:txBody>
      </p:sp>
      <p:sp>
        <p:nvSpPr>
          <p:cNvPr id="4" name="Slide Number Placeholder 3"/>
          <p:cNvSpPr>
            <a:spLocks noGrp="1"/>
          </p:cNvSpPr>
          <p:nvPr>
            <p:ph type="sldNum" sz="quarter" idx="10"/>
          </p:nvPr>
        </p:nvSpPr>
        <p:spPr/>
        <p:txBody>
          <a:bodyPr/>
          <a:lstStyle/>
          <a:p>
            <a:fld id="{09359AA3-541D-4FD7-83C2-BD63481AE0BA}" type="slidenum">
              <a:rPr lang="en-GB" smtClean="0"/>
              <a:t>14</a:t>
            </a:fld>
            <a:endParaRPr lang="en-GB"/>
          </a:p>
        </p:txBody>
      </p:sp>
    </p:spTree>
    <p:extLst>
      <p:ext uri="{BB962C8B-B14F-4D97-AF65-F5344CB8AC3E}">
        <p14:creationId xmlns:p14="http://schemas.microsoft.com/office/powerpoint/2010/main" val="184957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GB" sz="1200" baseline="0" dirty="0" smtClean="0"/>
              <a:t>An example of one job that requires a scientific background, outside of research is patent law.  Patent lawyers must have an academic background in a certain area, such as chemistry. Wi</a:t>
            </a:r>
            <a:r>
              <a:rPr lang="en-GB" sz="1200" dirty="0" smtClean="0"/>
              <a:t>th</a:t>
            </a:r>
            <a:r>
              <a:rPr lang="en-GB" sz="1200" baseline="0" dirty="0" smtClean="0"/>
              <a:t> a science degree and an aptitude for English language students could consider converting to law. </a:t>
            </a:r>
            <a:endParaRPr lang="en-GB" sz="1200" dirty="0" smtClean="0"/>
          </a:p>
          <a:p>
            <a:pPr marL="0" indent="0">
              <a:buFont typeface="Arial" pitchFamily="34" charset="0"/>
              <a:buNone/>
            </a:pPr>
            <a:endParaRPr lang="en-GB" sz="1200" dirty="0" smtClean="0"/>
          </a:p>
          <a:p>
            <a:pPr marL="0" indent="0">
              <a:buFont typeface="Arial" pitchFamily="34" charset="0"/>
              <a:buNone/>
            </a:pPr>
            <a:r>
              <a:rPr lang="en-GB" sz="1200" dirty="0" smtClean="0"/>
              <a:t>Darren originally</a:t>
            </a:r>
            <a:r>
              <a:rPr lang="en-GB" sz="1200" baseline="0" dirty="0" smtClean="0"/>
              <a:t> trained as a chemist and spent time as a researcher before deciding to train as a patent lawyer. He is now a partner in a company of patent and trademark lawyers called EIP.</a:t>
            </a:r>
            <a:endParaRPr lang="en-GB" sz="1200" dirty="0" smtClean="0"/>
          </a:p>
          <a:p>
            <a:pPr marL="0" indent="0">
              <a:buFont typeface="Arial" pitchFamily="34" charset="0"/>
              <a:buNone/>
            </a:pPr>
            <a:endParaRPr lang="en-GB" sz="1200" dirty="0" smtClean="0"/>
          </a:p>
          <a:p>
            <a:pPr marL="0" indent="0">
              <a:buFont typeface="Arial" pitchFamily="34" charset="0"/>
              <a:buNone/>
            </a:pPr>
            <a:r>
              <a:rPr lang="en-GB" sz="1200" b="1" dirty="0" smtClean="0"/>
              <a:t>Patents</a:t>
            </a:r>
          </a:p>
          <a:p>
            <a:pPr marL="0" indent="0">
              <a:buFont typeface="Arial" pitchFamily="34" charset="0"/>
              <a:buNone/>
            </a:pPr>
            <a:r>
              <a:rPr lang="en-GB" sz="1200" dirty="0" smtClean="0"/>
              <a:t>New products</a:t>
            </a:r>
            <a:r>
              <a:rPr lang="en-GB" sz="1200" baseline="0" dirty="0" smtClean="0"/>
              <a:t> cost companies a huge amount of time and money to develop.  In order to recoup their investment they need to be the only ones to produce or use it. T</a:t>
            </a:r>
            <a:r>
              <a:rPr lang="en-GB" sz="1200" dirty="0" smtClean="0"/>
              <a:t>hey can do this by applying for a </a:t>
            </a:r>
            <a:r>
              <a:rPr lang="en-GB" sz="1200" b="0" dirty="0" smtClean="0"/>
              <a:t>patent – a document which lawyers like Darren write </a:t>
            </a:r>
            <a:r>
              <a:rPr lang="en-GB" dirty="0" smtClean="0"/>
              <a:t>that g</a:t>
            </a:r>
            <a:r>
              <a:rPr lang="en-GB" sz="1200" dirty="0" smtClean="0"/>
              <a:t>ive companies a monopoly on their product for 20 years.</a:t>
            </a:r>
          </a:p>
          <a:p>
            <a:pPr marL="0" indent="0">
              <a:buFont typeface="Arial" pitchFamily="34" charset="0"/>
              <a:buNone/>
            </a:pPr>
            <a:r>
              <a:rPr lang="en-GB" sz="1200" dirty="0" smtClean="0"/>
              <a:t>If you study chemistry, you can help develop patents for a wide range of products such as </a:t>
            </a:r>
            <a:r>
              <a:rPr lang="en-GB" sz="1200" b="0" dirty="0" smtClean="0"/>
              <a:t>drugs, foods, batteries and plastics.</a:t>
            </a:r>
          </a:p>
          <a:p>
            <a:pPr marL="0" indent="0">
              <a:buFont typeface="Arial" pitchFamily="34" charset="0"/>
              <a:buNone/>
            </a:pPr>
            <a:r>
              <a:rPr lang="en-GB" sz="1200" dirty="0" smtClean="0"/>
              <a:t>Patent attorneys need to use their scientific and legal knowledge everyday and they also need to be able to communicate extremely effectively with their clients, who coul</a:t>
            </a:r>
            <a:r>
              <a:rPr lang="en-GB" dirty="0" smtClean="0"/>
              <a:t>d be from all over the world.</a:t>
            </a:r>
            <a:endParaRPr lang="en-GB" sz="1200" dirty="0" smtClean="0"/>
          </a:p>
          <a:p>
            <a:endParaRPr lang="en-GB" dirty="0" smtClean="0"/>
          </a:p>
          <a:p>
            <a:r>
              <a:rPr lang="en-GB" dirty="0" smtClean="0"/>
              <a:t>Link to a video</a:t>
            </a:r>
            <a:r>
              <a:rPr lang="en-GB" baseline="0" dirty="0" smtClean="0"/>
              <a:t> of Darren Smyth: </a:t>
            </a:r>
            <a:r>
              <a:rPr lang="en-GB" dirty="0" smtClean="0"/>
              <a:t>http://www.youtube.com/embed/_DH5A0zfwUM  [6.01 minutes, also embedded in image. Click to start]</a:t>
            </a:r>
          </a:p>
          <a:p>
            <a:endParaRPr lang="en-GB" dirty="0" smtClean="0"/>
          </a:p>
          <a:p>
            <a:r>
              <a:rPr lang="en-GB" dirty="0" smtClean="0"/>
              <a:t>Scientist</a:t>
            </a:r>
            <a:r>
              <a:rPr lang="en-GB" baseline="0" dirty="0" smtClean="0"/>
              <a:t> to lawyer much easier than lawyer to scientist</a:t>
            </a:r>
          </a:p>
          <a:p>
            <a:endParaRPr lang="en-GB" baseline="0" dirty="0" smtClean="0"/>
          </a:p>
          <a:p>
            <a:r>
              <a:rPr lang="en-GB" baseline="0" dirty="0" smtClean="0"/>
              <a:t>Other interesting jobs I’ve come across:</a:t>
            </a:r>
          </a:p>
          <a:p>
            <a:r>
              <a:rPr lang="en-GB" baseline="0" dirty="0" smtClean="0"/>
              <a:t>Making ink and paper for bank notes at the Bank of England</a:t>
            </a:r>
          </a:p>
          <a:p>
            <a:r>
              <a:rPr lang="en-GB" baseline="0" dirty="0" smtClean="0"/>
              <a:t>Working for the world gold council</a:t>
            </a:r>
          </a:p>
          <a:p>
            <a:r>
              <a:rPr lang="en-GB" baseline="0" dirty="0" smtClean="0"/>
              <a:t>Computational chemistry is one that lots of people ask for but not many jobs…</a:t>
            </a:r>
          </a:p>
          <a:p>
            <a:r>
              <a:rPr lang="en-GB" baseline="0" dirty="0" smtClean="0"/>
              <a:t>drug testing for racehorses athletes (HFL in Newmarket), </a:t>
            </a:r>
          </a:p>
          <a:p>
            <a:r>
              <a:rPr lang="en-GB" baseline="0" dirty="0" smtClean="0"/>
              <a:t>public analysts </a:t>
            </a:r>
          </a:p>
          <a:p>
            <a:r>
              <a:rPr lang="en-GB" baseline="0" dirty="0" smtClean="0"/>
              <a:t>formula one fuel/lubrications chemists</a:t>
            </a:r>
            <a:endParaRPr lang="en-GB" dirty="0"/>
          </a:p>
        </p:txBody>
      </p:sp>
      <p:sp>
        <p:nvSpPr>
          <p:cNvPr id="4" name="Slide Number Placeholder 3"/>
          <p:cNvSpPr>
            <a:spLocks noGrp="1"/>
          </p:cNvSpPr>
          <p:nvPr>
            <p:ph type="sldNum" sz="quarter" idx="10"/>
          </p:nvPr>
        </p:nvSpPr>
        <p:spPr/>
        <p:txBody>
          <a:bodyPr/>
          <a:lstStyle/>
          <a:p>
            <a:fld id="{09359AA3-541D-4FD7-83C2-BD63481AE0BA}" type="slidenum">
              <a:rPr lang="en-GB" smtClean="0"/>
              <a:t>15</a:t>
            </a:fld>
            <a:endParaRPr lang="en-GB"/>
          </a:p>
        </p:txBody>
      </p:sp>
    </p:spTree>
    <p:extLst>
      <p:ext uri="{BB962C8B-B14F-4D97-AF65-F5344CB8AC3E}">
        <p14:creationId xmlns:p14="http://schemas.microsoft.com/office/powerpoint/2010/main" val="24556789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Learn Chemistry</a:t>
            </a:r>
            <a:r>
              <a:rPr lang="en-GB" baseline="0" dirty="0" smtClean="0"/>
              <a:t> is the Royal Society of Chemistry’s online resource hub for students and teachers. It has thousands of resources from videos to quizzes to games and experiments. </a:t>
            </a:r>
          </a:p>
          <a:p>
            <a:endParaRPr lang="en-GB" baseline="0" dirty="0" smtClean="0"/>
          </a:p>
          <a:p>
            <a:r>
              <a:rPr lang="en-GB" baseline="0" dirty="0" smtClean="0"/>
              <a:t>Some examples of resources that students may find useful:</a:t>
            </a:r>
          </a:p>
          <a:p>
            <a:r>
              <a:rPr lang="en-GB" sz="1200" u="sng" kern="1200" dirty="0" smtClean="0">
                <a:solidFill>
                  <a:schemeClr val="tx1"/>
                </a:solidFill>
                <a:effectLst/>
                <a:latin typeface="+mn-lt"/>
                <a:ea typeface="+mn-ea"/>
                <a:cs typeface="+mn-cs"/>
                <a:hlinkClick r:id="rId3"/>
              </a:rPr>
              <a:t>Visual Elements Periodic Table</a:t>
            </a:r>
            <a:r>
              <a:rPr lang="en-GB" sz="1200" kern="1200" dirty="0" smtClean="0">
                <a:solidFill>
                  <a:schemeClr val="tx1"/>
                </a:solidFill>
                <a:effectLst/>
                <a:latin typeface="+mn-lt"/>
                <a:ea typeface="+mn-ea"/>
                <a:cs typeface="+mn-cs"/>
              </a:rPr>
              <a:t> - Bring the periodic table to life</a:t>
            </a:r>
            <a:r>
              <a:rPr lang="en-GB" sz="1200" kern="1200" baseline="0" dirty="0" smtClean="0">
                <a:solidFill>
                  <a:schemeClr val="tx1"/>
                </a:solidFill>
                <a:effectLst/>
                <a:latin typeface="+mn-lt"/>
                <a:ea typeface="+mn-ea"/>
                <a:cs typeface="+mn-cs"/>
              </a:rPr>
              <a:t> with videos and interactive features like a sliding temperature scale</a:t>
            </a:r>
            <a:endParaRPr lang="en-GB" sz="1200" kern="1200" dirty="0" smtClean="0">
              <a:solidFill>
                <a:schemeClr val="tx1"/>
              </a:solidFill>
              <a:effectLst/>
              <a:latin typeface="+mn-lt"/>
              <a:ea typeface="+mn-ea"/>
              <a:cs typeface="+mn-cs"/>
            </a:endParaRPr>
          </a:p>
          <a:p>
            <a:r>
              <a:rPr lang="en-GB" sz="1200" u="sng" kern="1200" dirty="0" smtClean="0">
                <a:solidFill>
                  <a:schemeClr val="tx1"/>
                </a:solidFill>
                <a:effectLst/>
                <a:latin typeface="+mn-lt"/>
                <a:ea typeface="+mn-ea"/>
                <a:cs typeface="+mn-cs"/>
                <a:hlinkClick r:id="rId4"/>
              </a:rPr>
              <a:t>Chemistry in your Bathroom</a:t>
            </a:r>
            <a:r>
              <a:rPr lang="en-GB" sz="1200" kern="1200" dirty="0" smtClean="0">
                <a:solidFill>
                  <a:schemeClr val="tx1"/>
                </a:solidFill>
                <a:effectLst/>
                <a:latin typeface="+mn-lt"/>
                <a:ea typeface="+mn-ea"/>
                <a:cs typeface="+mn-cs"/>
              </a:rPr>
              <a:t> - How might your bathroom look without some key chemicals?</a:t>
            </a:r>
          </a:p>
          <a:p>
            <a:endParaRPr lang="en-GB" sz="120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Connect your school to the world's leading chemistry community through our Learn Chemistry Partnership.</a:t>
            </a:r>
          </a:p>
          <a:p>
            <a:r>
              <a:rPr lang="en-GB" sz="1200" b="0" i="0" kern="1200" dirty="0" smtClean="0">
                <a:solidFill>
                  <a:schemeClr val="tx1"/>
                </a:solidFill>
                <a:effectLst/>
                <a:latin typeface="+mn-lt"/>
                <a:ea typeface="+mn-ea"/>
                <a:cs typeface="+mn-cs"/>
              </a:rPr>
              <a:t>Learn Chemistry Partnership is a free programme to ensure your school makes the most of our activities and resources.</a:t>
            </a:r>
          </a:p>
          <a:p>
            <a:r>
              <a:rPr lang="en-GB" sz="1200" b="0" i="0" kern="1200" dirty="0" smtClean="0">
                <a:solidFill>
                  <a:schemeClr val="tx1"/>
                </a:solidFill>
                <a:effectLst/>
                <a:latin typeface="+mn-lt"/>
                <a:ea typeface="+mn-ea"/>
                <a:cs typeface="+mn-cs"/>
              </a:rPr>
              <a:t>Be the first to know about new resources and benefits through our monthly e-newsletter</a:t>
            </a:r>
          </a:p>
          <a:p>
            <a:r>
              <a:rPr lang="en-GB" sz="1200" b="0" i="0" kern="1200" dirty="0" smtClean="0">
                <a:solidFill>
                  <a:schemeClr val="tx1"/>
                </a:solidFill>
                <a:effectLst/>
                <a:latin typeface="+mn-lt"/>
                <a:ea typeface="+mn-ea"/>
                <a:cs typeface="+mn-cs"/>
              </a:rPr>
              <a:t>Receive printed copies of </a:t>
            </a:r>
            <a:r>
              <a:rPr lang="en-GB" sz="1200" b="0" i="1" kern="1200" dirty="0" smtClean="0">
                <a:solidFill>
                  <a:schemeClr val="tx1"/>
                </a:solidFill>
                <a:effectLst/>
                <a:latin typeface="+mn-lt"/>
                <a:ea typeface="+mn-ea"/>
                <a:cs typeface="+mn-cs"/>
                <a:hlinkClick r:id="rId5"/>
              </a:rPr>
              <a:t>Education in Chemistry</a:t>
            </a:r>
            <a:r>
              <a:rPr lang="en-GB" sz="1200" b="0" i="0" kern="1200" dirty="0" smtClean="0">
                <a:solidFill>
                  <a:schemeClr val="tx1"/>
                </a:solidFill>
                <a:effectLst/>
                <a:latin typeface="+mn-lt"/>
                <a:ea typeface="+mn-ea"/>
                <a:cs typeface="+mn-cs"/>
                <a:hlinkClick r:id="rId5"/>
              </a:rPr>
              <a:t> magazine</a:t>
            </a:r>
            <a:r>
              <a:rPr lang="en-GB" sz="1200" b="0" i="0" kern="1200" dirty="0" smtClean="0">
                <a:solidFill>
                  <a:schemeClr val="tx1"/>
                </a:solidFill>
                <a:effectLst/>
                <a:latin typeface="+mn-lt"/>
                <a:ea typeface="+mn-ea"/>
                <a:cs typeface="+mn-cs"/>
              </a:rPr>
              <a:t>, written by chemistry teachers for chemistry teachers, and </a:t>
            </a:r>
            <a:r>
              <a:rPr lang="en-GB" sz="1200" b="0" i="1" kern="1200" dirty="0" smtClean="0">
                <a:solidFill>
                  <a:schemeClr val="tx1"/>
                </a:solidFill>
                <a:effectLst/>
                <a:latin typeface="+mn-lt"/>
                <a:ea typeface="+mn-ea"/>
                <a:cs typeface="+mn-cs"/>
                <a:hlinkClick r:id="rId6"/>
              </a:rPr>
              <a:t>The Mole</a:t>
            </a:r>
            <a:r>
              <a:rPr lang="en-GB" sz="1200" b="0" i="0" kern="1200" dirty="0" smtClean="0">
                <a:solidFill>
                  <a:schemeClr val="tx1"/>
                </a:solidFill>
                <a:effectLst/>
                <a:latin typeface="+mn-lt"/>
                <a:ea typeface="+mn-ea"/>
                <a:cs typeface="+mn-cs"/>
                <a:hlinkClick r:id="rId6"/>
              </a:rPr>
              <a:t> student magazine</a:t>
            </a:r>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Benefit from discounts on products and services; including 25% off our </a:t>
            </a:r>
            <a:r>
              <a:rPr lang="en-GB" sz="1200" b="0" i="0" kern="1200" dirty="0" smtClean="0">
                <a:solidFill>
                  <a:schemeClr val="tx1"/>
                </a:solidFill>
                <a:effectLst/>
                <a:latin typeface="+mn-lt"/>
                <a:ea typeface="+mn-ea"/>
                <a:cs typeface="+mn-cs"/>
                <a:hlinkClick r:id="rId7" tooltip="Developing expertise in teaching chemistry"/>
              </a:rPr>
              <a:t>online courses for teachers</a:t>
            </a:r>
            <a:r>
              <a:rPr lang="en-GB" sz="1200" b="0" i="0" kern="1200" dirty="0" smtClean="0">
                <a:solidFill>
                  <a:schemeClr val="tx1"/>
                </a:solidFill>
                <a:effectLst/>
                <a:latin typeface="+mn-lt"/>
                <a:ea typeface="+mn-ea"/>
                <a:cs typeface="+mn-cs"/>
              </a:rPr>
              <a:t> and an offer on giant periodic table wall charts for the classroom, worth £30 each</a:t>
            </a:r>
          </a:p>
          <a:p>
            <a:r>
              <a:rPr lang="en-GB" sz="1200" b="0" i="0" kern="1200" dirty="0" smtClean="0">
                <a:solidFill>
                  <a:schemeClr val="tx1"/>
                </a:solidFill>
                <a:effectLst/>
                <a:latin typeface="+mn-lt"/>
                <a:ea typeface="+mn-ea"/>
                <a:cs typeface="+mn-cs"/>
              </a:rPr>
              <a:t>One main contact registers their school and becomes an advocate for chemistry education, sharing the information and resources you receive with colleagues.</a:t>
            </a:r>
          </a:p>
          <a:p>
            <a:r>
              <a:rPr lang="en-GB" sz="1200" b="0" i="0" kern="1200" dirty="0" smtClean="0">
                <a:solidFill>
                  <a:schemeClr val="tx1"/>
                </a:solidFill>
                <a:effectLst/>
                <a:latin typeface="+mn-lt"/>
                <a:ea typeface="+mn-ea"/>
                <a:cs typeface="+mn-cs"/>
              </a:rPr>
              <a:t>After you register your school, you will be offered complimentary personal membership (one teacher per school) to recognise your expertise and support your career.</a:t>
            </a:r>
          </a:p>
          <a:p>
            <a:r>
              <a:rPr lang="en-GB" sz="1200" b="0" i="0" kern="1200" dirty="0" smtClean="0">
                <a:solidFill>
                  <a:schemeClr val="tx1"/>
                </a:solidFill>
                <a:effectLst/>
                <a:latin typeface="+mn-lt"/>
                <a:ea typeface="+mn-ea"/>
                <a:cs typeface="+mn-cs"/>
              </a:rPr>
              <a:t>Through Learn Chemistry Partnership, discover more about </a:t>
            </a:r>
            <a:r>
              <a:rPr lang="en-GB" sz="1200" b="0" i="0" kern="1200" dirty="0" err="1" smtClean="0">
                <a:solidFill>
                  <a:schemeClr val="tx1"/>
                </a:solidFill>
                <a:effectLst/>
                <a:latin typeface="+mn-lt"/>
                <a:ea typeface="+mn-ea"/>
                <a:cs typeface="+mn-cs"/>
              </a:rPr>
              <a:t>our</a:t>
            </a:r>
            <a:r>
              <a:rPr lang="en-GB" sz="1200" b="0" i="0" kern="1200" dirty="0" err="1" smtClean="0">
                <a:solidFill>
                  <a:schemeClr val="tx1"/>
                </a:solidFill>
                <a:effectLst/>
                <a:latin typeface="+mn-lt"/>
                <a:ea typeface="+mn-ea"/>
                <a:cs typeface="+mn-cs"/>
                <a:hlinkClick r:id="rId8" tooltip="Education resources"/>
              </a:rPr>
              <a:t>open</a:t>
            </a:r>
            <a:r>
              <a:rPr lang="en-GB" sz="1200" b="0" i="0" kern="1200" dirty="0" smtClean="0">
                <a:solidFill>
                  <a:schemeClr val="tx1"/>
                </a:solidFill>
                <a:effectLst/>
                <a:latin typeface="+mn-lt"/>
                <a:ea typeface="+mn-ea"/>
                <a:cs typeface="+mn-cs"/>
                <a:hlinkClick r:id="rId8" tooltip="Education resources"/>
              </a:rPr>
              <a:t> online resources</a:t>
            </a:r>
            <a:r>
              <a:rPr lang="en-GB" sz="1200" b="0" i="0" kern="1200" dirty="0" smtClean="0">
                <a:solidFill>
                  <a:schemeClr val="tx1"/>
                </a:solidFill>
                <a:effectLst/>
                <a:latin typeface="+mn-lt"/>
                <a:ea typeface="+mn-ea"/>
                <a:cs typeface="+mn-cs"/>
              </a:rPr>
              <a:t> and how we support educators to </a:t>
            </a:r>
            <a:r>
              <a:rPr lang="en-GB" sz="1200" b="0" i="0" kern="1200" dirty="0" smtClean="0">
                <a:solidFill>
                  <a:schemeClr val="tx1"/>
                </a:solidFill>
                <a:effectLst/>
                <a:latin typeface="+mn-lt"/>
                <a:ea typeface="+mn-ea"/>
                <a:cs typeface="+mn-cs"/>
                <a:hlinkClick r:id="rId9" tooltip="Inspiring the next generation"/>
              </a:rPr>
              <a:t>inspire the next generation</a:t>
            </a:r>
            <a:r>
              <a:rPr lang="en-GB" sz="1200" b="0" i="0" kern="1200" dirty="0" smtClean="0">
                <a:solidFill>
                  <a:schemeClr val="tx1"/>
                </a:solidFill>
                <a:effectLst/>
                <a:latin typeface="+mn-lt"/>
                <a:ea typeface="+mn-ea"/>
                <a:cs typeface="+mn-cs"/>
              </a:rPr>
              <a:t>.</a:t>
            </a:r>
          </a:p>
          <a:p>
            <a:r>
              <a:rPr lang="en-GB" sz="1200" b="0" i="0" kern="1200" dirty="0" smtClean="0">
                <a:solidFill>
                  <a:schemeClr val="tx1"/>
                </a:solidFill>
                <a:effectLst/>
                <a:latin typeface="+mn-lt"/>
                <a:ea typeface="+mn-ea"/>
                <a:cs typeface="+mn-cs"/>
                <a:hlinkClick r:id="rId10" tooltip="Learn Chemistry Partnership schools"/>
              </a:rPr>
              <a:t>Check this month's list of partner schools</a:t>
            </a:r>
            <a:r>
              <a:rPr lang="en-GB" sz="1200" b="0" i="0" kern="1200" dirty="0" smtClean="0">
                <a:solidFill>
                  <a:schemeClr val="tx1"/>
                </a:solidFill>
                <a:effectLst/>
                <a:latin typeface="+mn-lt"/>
                <a:ea typeface="+mn-ea"/>
                <a:cs typeface="+mn-cs"/>
              </a:rPr>
              <a:t> to see whether your school is already registered.</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9359AA3-541D-4FD7-83C2-BD63481AE0BA}" type="slidenum">
              <a:rPr lang="en-GB" smtClean="0"/>
              <a:t>20</a:t>
            </a:fld>
            <a:endParaRPr lang="en-GB"/>
          </a:p>
        </p:txBody>
      </p:sp>
    </p:spTree>
    <p:extLst>
      <p:ext uri="{BB962C8B-B14F-4D97-AF65-F5344CB8AC3E}">
        <p14:creationId xmlns:p14="http://schemas.microsoft.com/office/powerpoint/2010/main" val="9865969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bg1"/>
                </a:solidFill>
              </a:rPr>
              <a:t>available from: education@rsc.org</a:t>
            </a:r>
          </a:p>
          <a:p>
            <a:endParaRPr lang="en-GB" dirty="0"/>
          </a:p>
        </p:txBody>
      </p:sp>
      <p:sp>
        <p:nvSpPr>
          <p:cNvPr id="4" name="Slide Number Placeholder 3"/>
          <p:cNvSpPr>
            <a:spLocks noGrp="1"/>
          </p:cNvSpPr>
          <p:nvPr>
            <p:ph type="sldNum" sz="quarter" idx="10"/>
          </p:nvPr>
        </p:nvSpPr>
        <p:spPr/>
        <p:txBody>
          <a:bodyPr/>
          <a:lstStyle/>
          <a:p>
            <a:fld id="{FC0CCE73-329A-4EBA-A5EF-A3515D762E51}" type="slidenum">
              <a:rPr lang="en-GB" smtClean="0"/>
              <a:t>21</a:t>
            </a:fld>
            <a:endParaRPr lang="en-GB"/>
          </a:p>
        </p:txBody>
      </p:sp>
    </p:spTree>
    <p:extLst>
      <p:ext uri="{BB962C8B-B14F-4D97-AF65-F5344CB8AC3E}">
        <p14:creationId xmlns:p14="http://schemas.microsoft.com/office/powerpoint/2010/main" val="37473838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feel free to change and add your own photos.</a:t>
            </a:r>
            <a:endParaRPr lang="en-GB" dirty="0"/>
          </a:p>
        </p:txBody>
      </p:sp>
      <p:sp>
        <p:nvSpPr>
          <p:cNvPr id="4" name="Slide Number Placeholder 3"/>
          <p:cNvSpPr>
            <a:spLocks noGrp="1"/>
          </p:cNvSpPr>
          <p:nvPr>
            <p:ph type="sldNum" sz="quarter" idx="10"/>
          </p:nvPr>
        </p:nvSpPr>
        <p:spPr/>
        <p:txBody>
          <a:bodyPr/>
          <a:lstStyle/>
          <a:p>
            <a:fld id="{F4B5439A-55DD-4A4E-A577-FFFF52A54108}" type="slidenum">
              <a:rPr lang="en-GB" smtClean="0"/>
              <a:t>24</a:t>
            </a:fld>
            <a:endParaRPr lang="en-GB"/>
          </a:p>
        </p:txBody>
      </p:sp>
    </p:spTree>
    <p:extLst>
      <p:ext uri="{BB962C8B-B14F-4D97-AF65-F5344CB8AC3E}">
        <p14:creationId xmlns:p14="http://schemas.microsoft.com/office/powerpoint/2010/main" val="2880207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B5439A-55DD-4A4E-A577-FFFF52A54108}" type="slidenum">
              <a:rPr lang="en-GB" smtClean="0"/>
              <a:t>31</a:t>
            </a:fld>
            <a:endParaRPr lang="en-GB"/>
          </a:p>
        </p:txBody>
      </p:sp>
    </p:spTree>
    <p:extLst>
      <p:ext uri="{BB962C8B-B14F-4D97-AF65-F5344CB8AC3E}">
        <p14:creationId xmlns:p14="http://schemas.microsoft.com/office/powerpoint/2010/main" val="35369343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0CCE73-329A-4EBA-A5EF-A3515D762E51}" type="slidenum">
              <a:rPr lang="en-GB" smtClean="0"/>
              <a:t>32</a:t>
            </a:fld>
            <a:endParaRPr lang="en-GB"/>
          </a:p>
        </p:txBody>
      </p:sp>
    </p:spTree>
    <p:extLst>
      <p:ext uri="{BB962C8B-B14F-4D97-AF65-F5344CB8AC3E}">
        <p14:creationId xmlns:p14="http://schemas.microsoft.com/office/powerpoint/2010/main" val="39379201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5" name="Title 1"/>
          <p:cNvSpPr>
            <a:spLocks noGrp="1"/>
          </p:cNvSpPr>
          <p:nvPr>
            <p:ph type="ctrTitle" hasCustomPrompt="1"/>
          </p:nvPr>
        </p:nvSpPr>
        <p:spPr>
          <a:xfrm>
            <a:off x="539552" y="1191295"/>
            <a:ext cx="6408712" cy="1470025"/>
          </a:xfrm>
        </p:spPr>
        <p:txBody>
          <a:bodyPr>
            <a:normAutofit/>
          </a:bodyPr>
          <a:lstStyle>
            <a:lvl1pPr algn="l">
              <a:defRPr sz="4200" baseline="0">
                <a:latin typeface="Arial" pitchFamily="34" charset="0"/>
                <a:cs typeface="Arial" pitchFamily="34" charset="0"/>
              </a:defRPr>
            </a:lvl1pPr>
          </a:lstStyle>
          <a:p>
            <a:r>
              <a:rPr lang="en-US" dirty="0" smtClean="0"/>
              <a:t>Heading goes here</a:t>
            </a:r>
            <a:endParaRPr lang="en-GB" dirty="0"/>
          </a:p>
        </p:txBody>
      </p:sp>
      <p:sp>
        <p:nvSpPr>
          <p:cNvPr id="6" name="Subtitle 2"/>
          <p:cNvSpPr>
            <a:spLocks noGrp="1"/>
          </p:cNvSpPr>
          <p:nvPr>
            <p:ph type="subTitle" idx="1" hasCustomPrompt="1"/>
          </p:nvPr>
        </p:nvSpPr>
        <p:spPr>
          <a:xfrm>
            <a:off x="539552" y="2636912"/>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197331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1"/>
        </a:solidFill>
        <a:effectLst/>
      </p:bgPr>
    </p:bg>
    <p:spTree>
      <p:nvGrpSpPr>
        <p:cNvPr id="1" name=""/>
        <p:cNvGrpSpPr/>
        <p:nvPr/>
      </p:nvGrpSpPr>
      <p:grpSpPr>
        <a:xfrm>
          <a:off x="0" y="0"/>
          <a:ext cx="0" cy="0"/>
          <a:chOff x="0" y="0"/>
          <a:chExt cx="0" cy="0"/>
        </a:xfrm>
      </p:grpSpPr>
      <p:sp>
        <p:nvSpPr>
          <p:cNvPr id="8" name="Title 1"/>
          <p:cNvSpPr>
            <a:spLocks noGrp="1"/>
          </p:cNvSpPr>
          <p:nvPr>
            <p:ph type="ctrTitle" hasCustomPrompt="1"/>
          </p:nvPr>
        </p:nvSpPr>
        <p:spPr>
          <a:xfrm>
            <a:off x="539552" y="1191295"/>
            <a:ext cx="6408712" cy="1470025"/>
          </a:xfrm>
        </p:spPr>
        <p:txBody>
          <a:bodyPr>
            <a:normAutofit/>
          </a:bodyPr>
          <a:lstStyle>
            <a:lvl1pPr algn="l">
              <a:defRPr sz="4200" baseline="0">
                <a:solidFill>
                  <a:srgbClr val="505759"/>
                </a:solidFill>
                <a:latin typeface="Arial" pitchFamily="34" charset="0"/>
                <a:cs typeface="Arial" pitchFamily="34" charset="0"/>
              </a:defRPr>
            </a:lvl1pPr>
          </a:lstStyle>
          <a:p>
            <a:r>
              <a:rPr lang="en-US" dirty="0" smtClean="0"/>
              <a:t>Heading goes here</a:t>
            </a:r>
            <a:endParaRPr lang="en-GB" dirty="0"/>
          </a:p>
        </p:txBody>
      </p:sp>
      <p:sp>
        <p:nvSpPr>
          <p:cNvPr id="9" name="Subtitle 2"/>
          <p:cNvSpPr>
            <a:spLocks noGrp="1"/>
          </p:cNvSpPr>
          <p:nvPr>
            <p:ph type="subTitle" idx="1" hasCustomPrompt="1"/>
          </p:nvPr>
        </p:nvSpPr>
        <p:spPr>
          <a:xfrm>
            <a:off x="539552" y="2636912"/>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2258334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solidFill>
                  <a:srgbClr val="505759"/>
                </a:solidFill>
                <a:latin typeface="Arial" pitchFamily="34" charset="0"/>
                <a:cs typeface="Arial" pitchFamily="34" charset="0"/>
              </a:defRPr>
            </a:lvl1pPr>
          </a:lstStyle>
          <a:p>
            <a:r>
              <a:rPr lang="en-US" dirty="0" smtClean="0"/>
              <a:t>Heading goes here</a:t>
            </a:r>
            <a:endParaRPr lang="en-GB" dirty="0"/>
          </a:p>
        </p:txBody>
      </p:sp>
      <p:sp>
        <p:nvSpPr>
          <p:cNvPr id="3" name="Subtitle 2"/>
          <p:cNvSpPr>
            <a:spLocks noGrp="1"/>
          </p:cNvSpPr>
          <p:nvPr>
            <p:ph type="subTitle" idx="1" hasCustomPrompt="1"/>
          </p:nvPr>
        </p:nvSpPr>
        <p:spPr>
          <a:xfrm>
            <a:off x="809006" y="2252464"/>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6767838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5_Title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solidFill>
                  <a:srgbClr val="505759"/>
                </a:solidFill>
                <a:latin typeface="Arial" pitchFamily="34" charset="0"/>
                <a:cs typeface="Arial" pitchFamily="34" charset="0"/>
              </a:defRPr>
            </a:lvl1pPr>
          </a:lstStyle>
          <a:p>
            <a:r>
              <a:rPr lang="en-US" dirty="0" smtClean="0"/>
              <a:t>Heading goes here</a:t>
            </a:r>
            <a:endParaRPr lang="en-GB" dirty="0"/>
          </a:p>
        </p:txBody>
      </p:sp>
      <p:sp>
        <p:nvSpPr>
          <p:cNvPr id="3" name="Subtitle 2"/>
          <p:cNvSpPr>
            <a:spLocks noGrp="1"/>
          </p:cNvSpPr>
          <p:nvPr>
            <p:ph type="subTitle" idx="1" hasCustomPrompt="1"/>
          </p:nvPr>
        </p:nvSpPr>
        <p:spPr>
          <a:xfrm>
            <a:off x="809006" y="2252464"/>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26327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latin typeface="Arial" pitchFamily="34" charset="0"/>
                <a:cs typeface="Arial" pitchFamily="34" charset="0"/>
              </a:defRPr>
            </a:lvl1pPr>
          </a:lstStyle>
          <a:p>
            <a:r>
              <a:rPr lang="en-US" dirty="0" smtClean="0"/>
              <a:t>Heading goes here</a:t>
            </a:r>
            <a:endParaRPr lang="en-GB" dirty="0"/>
          </a:p>
        </p:txBody>
      </p:sp>
      <p:sp>
        <p:nvSpPr>
          <p:cNvPr id="7" name="Subtitle 2"/>
          <p:cNvSpPr>
            <a:spLocks noGrp="1"/>
          </p:cNvSpPr>
          <p:nvPr>
            <p:ph type="subTitle" idx="1" hasCustomPrompt="1"/>
          </p:nvPr>
        </p:nvSpPr>
        <p:spPr>
          <a:xfrm>
            <a:off x="809006" y="2181438"/>
            <a:ext cx="6400800" cy="3119770"/>
          </a:xfrm>
        </p:spPr>
        <p:txBody>
          <a:bodyPr>
            <a:normAutofit/>
          </a:bodyPr>
          <a:lstStyle>
            <a:lvl1pPr marL="457200" marR="0" indent="-457200" algn="l" defTabSz="914400" rtl="0" eaLnBrk="1" fontAlgn="auto" latinLnBrk="0" hangingPunct="1">
              <a:lnSpc>
                <a:spcPct val="100000"/>
              </a:lnSpc>
              <a:spcBef>
                <a:spcPct val="20000"/>
              </a:spcBef>
              <a:spcAft>
                <a:spcPts val="0"/>
              </a:spcAft>
              <a:buClrTx/>
              <a:buSzTx/>
              <a:buFont typeface="Arial" pitchFamily="34" charset="0"/>
              <a:buChar char="•"/>
              <a:tabLst/>
              <a:defRPr sz="3000">
                <a:solidFill>
                  <a:srgbClr val="505759"/>
                </a:solidFill>
                <a:latin typeface="Arial" pitchFamily="34" charset="0"/>
                <a:cs typeface="Arial" pitchFamily="34" charset="0"/>
              </a:defRPr>
            </a:lvl1pPr>
            <a:lvl2pPr marL="914400" indent="-457200" algn="l">
              <a:buFont typeface="Courier New" panose="02070309020205020404" pitchFamily="49" charset="0"/>
              <a:buChar char="o"/>
              <a:defRPr baseline="0">
                <a:solidFill>
                  <a:srgbClr val="505759"/>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Bullet points go here</a:t>
            </a:r>
          </a:p>
          <a:p>
            <a:pPr lvl="1"/>
            <a:r>
              <a:rPr lang="en-US" dirty="0" smtClean="0"/>
              <a:t>Sub-bullet if needed</a:t>
            </a:r>
          </a:p>
          <a:p>
            <a:r>
              <a:rPr lang="en-US" dirty="0" smtClean="0"/>
              <a:t>Bullet points go here</a:t>
            </a:r>
          </a:p>
          <a:p>
            <a:r>
              <a:rPr lang="en-US" dirty="0" smtClean="0"/>
              <a:t>Bullet points go here</a:t>
            </a:r>
          </a:p>
          <a:p>
            <a:r>
              <a:rPr lang="en-US" dirty="0" smtClean="0"/>
              <a:t>Bullet points go here</a:t>
            </a:r>
          </a:p>
          <a:p>
            <a:endParaRPr lang="en-GB"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2861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latin typeface="Arial" pitchFamily="34" charset="0"/>
                <a:cs typeface="Arial" pitchFamily="34" charset="0"/>
              </a:defRPr>
            </a:lvl1pPr>
          </a:lstStyle>
          <a:p>
            <a:r>
              <a:rPr lang="en-US" dirty="0" smtClean="0"/>
              <a:t>Heading goes here</a:t>
            </a:r>
            <a:endParaRPr lang="en-GB" dirty="0"/>
          </a:p>
        </p:txBody>
      </p:sp>
      <p:sp>
        <p:nvSpPr>
          <p:cNvPr id="7" name="Subtitle 2"/>
          <p:cNvSpPr>
            <a:spLocks noGrp="1"/>
          </p:cNvSpPr>
          <p:nvPr>
            <p:ph type="subTitle" idx="1" hasCustomPrompt="1"/>
          </p:nvPr>
        </p:nvSpPr>
        <p:spPr>
          <a:xfrm>
            <a:off x="809006" y="2181438"/>
            <a:ext cx="6400800" cy="3119770"/>
          </a:xfrm>
        </p:spPr>
        <p:txBody>
          <a:bodyPr>
            <a:normAutofit/>
          </a:bodyPr>
          <a:lstStyle>
            <a:lvl1pPr marL="457200" marR="0" indent="-457200" algn="l" defTabSz="914400" rtl="0" eaLnBrk="1" fontAlgn="auto" latinLnBrk="0" hangingPunct="1">
              <a:lnSpc>
                <a:spcPct val="100000"/>
              </a:lnSpc>
              <a:spcBef>
                <a:spcPct val="20000"/>
              </a:spcBef>
              <a:spcAft>
                <a:spcPts val="0"/>
              </a:spcAft>
              <a:buClrTx/>
              <a:buSzTx/>
              <a:buFont typeface="Arial" pitchFamily="34" charset="0"/>
              <a:buChar char="•"/>
              <a:tabLst/>
              <a:defRPr sz="3000">
                <a:solidFill>
                  <a:srgbClr val="505759"/>
                </a:solidFill>
                <a:latin typeface="Arial" pitchFamily="34" charset="0"/>
                <a:cs typeface="Arial" pitchFamily="34" charset="0"/>
              </a:defRPr>
            </a:lvl1pPr>
            <a:lvl2pPr marL="914400" indent="-457200" algn="l">
              <a:buFont typeface="Courier New" panose="02070309020205020404" pitchFamily="49" charset="0"/>
              <a:buChar char="o"/>
              <a:defRPr baseline="0">
                <a:solidFill>
                  <a:srgbClr val="505759"/>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Bullet points go here</a:t>
            </a:r>
          </a:p>
          <a:p>
            <a:pPr lvl="1"/>
            <a:r>
              <a:rPr lang="en-US" dirty="0" smtClean="0"/>
              <a:t>Sub-bullet if needed</a:t>
            </a:r>
          </a:p>
          <a:p>
            <a:r>
              <a:rPr lang="en-US" dirty="0" smtClean="0"/>
              <a:t>Bullet points go here</a:t>
            </a:r>
          </a:p>
          <a:p>
            <a:r>
              <a:rPr lang="en-US" dirty="0" smtClean="0"/>
              <a:t>Bullet points go here</a:t>
            </a:r>
          </a:p>
          <a:p>
            <a:r>
              <a:rPr lang="en-US" dirty="0" smtClean="0"/>
              <a:t>Bullet points go here</a:t>
            </a:r>
          </a:p>
          <a:p>
            <a:endParaRPr lang="en-GB"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0367359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42"/>
            <a:ext cx="9144000" cy="6855715"/>
          </a:xfrm>
          <a:prstGeom prst="rect">
            <a:avLst/>
          </a:prstGeom>
        </p:spPr>
      </p:pic>
    </p:spTree>
    <p:extLst>
      <p:ext uri="{BB962C8B-B14F-4D97-AF65-F5344CB8AC3E}">
        <p14:creationId xmlns:p14="http://schemas.microsoft.com/office/powerpoint/2010/main" val="10282492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42"/>
            <a:ext cx="9144000" cy="6855715"/>
          </a:xfrm>
          <a:prstGeom prst="rect">
            <a:avLst/>
          </a:prstGeom>
        </p:spPr>
      </p:pic>
    </p:spTree>
    <p:extLst>
      <p:ext uri="{BB962C8B-B14F-4D97-AF65-F5344CB8AC3E}">
        <p14:creationId xmlns:p14="http://schemas.microsoft.com/office/powerpoint/2010/main" val="283890963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F8E3DA0-3172-4479-9FEE-1C8C6AE34AEF}" type="datetimeFigureOut">
              <a:rPr lang="en-GB" smtClean="0"/>
              <a:t>12/02/2016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E2618324-CBAC-46C6-A555-6769D7AD0565}" type="slidenum">
              <a:rPr lang="en-GB" smtClean="0"/>
              <a:t>‹#›</a:t>
            </a:fld>
            <a:endParaRPr lang="en-GB"/>
          </a:p>
        </p:txBody>
      </p:sp>
    </p:spTree>
    <p:extLst>
      <p:ext uri="{BB962C8B-B14F-4D97-AF65-F5344CB8AC3E}">
        <p14:creationId xmlns:p14="http://schemas.microsoft.com/office/powerpoint/2010/main" val="1971497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ody slide 1">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3124200" y="6356351"/>
            <a:ext cx="2895600" cy="365125"/>
          </a:xfrm>
          <a:prstGeom prst="rect">
            <a:avLst/>
          </a:prstGeom>
        </p:spPr>
        <p:txBody>
          <a:bodyPr/>
          <a:lstStyle/>
          <a:p>
            <a:r>
              <a:rPr lang="en-GB" smtClean="0"/>
              <a:t>Slide no</a:t>
            </a:r>
            <a:endParaRPr lang="en-GB" dirty="0"/>
          </a:p>
        </p:txBody>
      </p:sp>
      <p:sp>
        <p:nvSpPr>
          <p:cNvPr id="6" name="Subtitle 2"/>
          <p:cNvSpPr>
            <a:spLocks noGrp="1"/>
          </p:cNvSpPr>
          <p:nvPr>
            <p:ph type="subTitle" idx="1" hasCustomPrompt="1"/>
          </p:nvPr>
        </p:nvSpPr>
        <p:spPr>
          <a:xfrm>
            <a:off x="809006" y="2252464"/>
            <a:ext cx="6400800" cy="1752600"/>
          </a:xfrm>
        </p:spPr>
        <p:txBody>
          <a:bodyPr>
            <a:normAutofit/>
          </a:bodyPr>
          <a:lstStyle>
            <a:lvl1pPr marL="0" indent="0" algn="l">
              <a:buNone/>
              <a:defRPr sz="2800" baseline="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Main body copy goes here</a:t>
            </a:r>
            <a:endParaRPr lang="en-GB" dirty="0"/>
          </a:p>
        </p:txBody>
      </p:sp>
      <p:sp>
        <p:nvSpPr>
          <p:cNvPr id="7" name="Title 1"/>
          <p:cNvSpPr>
            <a:spLocks noGrp="1"/>
          </p:cNvSpPr>
          <p:nvPr>
            <p:ph type="title" hasCustomPrompt="1"/>
          </p:nvPr>
        </p:nvSpPr>
        <p:spPr>
          <a:xfrm>
            <a:off x="755576" y="644691"/>
            <a:ext cx="7848872" cy="1143000"/>
          </a:xfrm>
        </p:spPr>
        <p:txBody>
          <a:bodyPr/>
          <a:lstStyle>
            <a:lvl1pPr>
              <a:defRPr/>
            </a:lvl1pPr>
          </a:lstStyle>
          <a:p>
            <a:r>
              <a:rPr lang="en-US" dirty="0" smtClean="0"/>
              <a:t>Heading goes here</a:t>
            </a:r>
            <a:endParaRPr lang="en-GB" dirty="0"/>
          </a:p>
        </p:txBody>
      </p:sp>
      <p:pic>
        <p:nvPicPr>
          <p:cNvPr id="3074" name="Picture 2" descr="H:\Design\Powerpoint DO NOT MOVE\New templates 2014\16 9\power point_4 3_ORANGE_96dpi3.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2699"/>
            <a:ext cx="9144001" cy="687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0021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tle slide 1">
    <p:spTree>
      <p:nvGrpSpPr>
        <p:cNvPr id="1" name=""/>
        <p:cNvGrpSpPr/>
        <p:nvPr/>
      </p:nvGrpSpPr>
      <p:grpSpPr>
        <a:xfrm>
          <a:off x="0" y="0"/>
          <a:ext cx="0" cy="0"/>
          <a:chOff x="0" y="0"/>
          <a:chExt cx="0" cy="0"/>
        </a:xfrm>
      </p:grpSpPr>
      <p:pic>
        <p:nvPicPr>
          <p:cNvPr id="1026" name="Picture 2" descr="H:\Design\Powerpoint DO NOT MOVE\New templates 2014\16 9\power point_4 3_ORANGE_96dpi.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2296"/>
            <a:ext cx="9180512" cy="689813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ctrTitle" hasCustomPrompt="1"/>
          </p:nvPr>
        </p:nvSpPr>
        <p:spPr>
          <a:xfrm>
            <a:off x="539552" y="1191300"/>
            <a:ext cx="6408712" cy="1470025"/>
          </a:xfrm>
        </p:spPr>
        <p:txBody>
          <a:bodyPr>
            <a:normAutofit/>
          </a:bodyPr>
          <a:lstStyle>
            <a:lvl1pPr algn="l">
              <a:defRPr sz="4200" baseline="0">
                <a:solidFill>
                  <a:srgbClr val="505759"/>
                </a:solidFill>
                <a:latin typeface="Arial" pitchFamily="34" charset="0"/>
                <a:cs typeface="Arial" pitchFamily="34" charset="0"/>
              </a:defRPr>
            </a:lvl1pPr>
          </a:lstStyle>
          <a:p>
            <a:r>
              <a:rPr lang="en-US" dirty="0" smtClean="0"/>
              <a:t>Heading goes here</a:t>
            </a:r>
            <a:endParaRPr lang="en-GB" dirty="0"/>
          </a:p>
        </p:txBody>
      </p:sp>
      <p:sp>
        <p:nvSpPr>
          <p:cNvPr id="6" name="Subtitle 2"/>
          <p:cNvSpPr>
            <a:spLocks noGrp="1"/>
          </p:cNvSpPr>
          <p:nvPr>
            <p:ph type="subTitle" idx="1" hasCustomPrompt="1"/>
          </p:nvPr>
        </p:nvSpPr>
        <p:spPr>
          <a:xfrm>
            <a:off x="539552" y="2636912"/>
            <a:ext cx="6400800" cy="1752600"/>
          </a:xfrm>
        </p:spPr>
        <p:txBody>
          <a:bodyPr>
            <a:normAutofit/>
          </a:bodyPr>
          <a:lstStyle>
            <a:lvl1pPr marL="0" indent="0" algn="l">
              <a:buNone/>
              <a:defRPr sz="28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spTree>
    <p:extLst>
      <p:ext uri="{BB962C8B-B14F-4D97-AF65-F5344CB8AC3E}">
        <p14:creationId xmlns:p14="http://schemas.microsoft.com/office/powerpoint/2010/main" val="4168755621"/>
      </p:ext>
    </p:extLst>
  </p:cSld>
  <p:clrMapOvr>
    <a:masterClrMapping/>
  </p:clrMapOvr>
  <mc:AlternateContent xmlns:mc="http://schemas.openxmlformats.org/markup-compatibility/2006" xmlns:p14="http://schemas.microsoft.com/office/powerpoint/2010/main">
    <mc:Choice Requires="p14">
      <p:transition p14:dur="250" advClick="0" advTm="10000">
        <p:cut/>
      </p:transition>
    </mc:Choice>
    <mc:Fallback xmlns="">
      <p:transition advClick="0" advTm="10000">
        <p:cu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ody slide with bullets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55576" y="644691"/>
            <a:ext cx="7848872" cy="1143000"/>
          </a:xfrm>
        </p:spPr>
        <p:txBody>
          <a:bodyPr/>
          <a:lstStyle>
            <a:lvl1pPr>
              <a:defRPr/>
            </a:lvl1pPr>
          </a:lstStyle>
          <a:p>
            <a:r>
              <a:rPr lang="en-US" dirty="0" smtClean="0"/>
              <a:t>Heading goes here</a:t>
            </a:r>
            <a:endParaRPr lang="en-GB" dirty="0"/>
          </a:p>
        </p:txBody>
      </p:sp>
      <p:sp>
        <p:nvSpPr>
          <p:cNvPr id="3" name="Footer Placeholder 2"/>
          <p:cNvSpPr>
            <a:spLocks noGrp="1"/>
          </p:cNvSpPr>
          <p:nvPr>
            <p:ph type="ftr" sz="quarter" idx="10"/>
          </p:nvPr>
        </p:nvSpPr>
        <p:spPr>
          <a:xfrm>
            <a:off x="3124200" y="6356351"/>
            <a:ext cx="2895600" cy="365125"/>
          </a:xfrm>
          <a:prstGeom prst="rect">
            <a:avLst/>
          </a:prstGeom>
        </p:spPr>
        <p:txBody>
          <a:bodyPr/>
          <a:lstStyle/>
          <a:p>
            <a:r>
              <a:rPr lang="en-GB" smtClean="0"/>
              <a:t>Slide no</a:t>
            </a:r>
            <a:endParaRPr lang="en-GB" dirty="0"/>
          </a:p>
        </p:txBody>
      </p:sp>
      <p:sp>
        <p:nvSpPr>
          <p:cNvPr id="6" name="Text Placeholder 5"/>
          <p:cNvSpPr>
            <a:spLocks noGrp="1"/>
          </p:cNvSpPr>
          <p:nvPr>
            <p:ph type="body" sz="quarter" idx="11" hasCustomPrompt="1"/>
          </p:nvPr>
        </p:nvSpPr>
        <p:spPr>
          <a:xfrm>
            <a:off x="755576" y="1860348"/>
            <a:ext cx="7848872" cy="3647017"/>
          </a:xfrm>
        </p:spPr>
        <p:txBody>
          <a:bodyPr/>
          <a:lstStyle>
            <a:lvl1pPr>
              <a:defRPr/>
            </a:lvl1pPr>
          </a:lstStyle>
          <a:p>
            <a:pPr lvl="0"/>
            <a:r>
              <a:rPr lang="en-US" dirty="0" smtClean="0"/>
              <a:t>Bulleted list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2" descr="H:\Design\Powerpoint DO NOT MOVE\New templates 2014\16 9\power point_4 3_ORANGE_96dpi3.pn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85455" b="71700"/>
          <a:stretch/>
        </p:blipFill>
        <p:spPr bwMode="auto">
          <a:xfrm>
            <a:off x="0" y="-12699"/>
            <a:ext cx="1330037" cy="1944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3525683"/>
      </p:ext>
    </p:extLst>
  </p:cSld>
  <p:clrMapOvr>
    <a:masterClrMapping/>
  </p:clrMapOvr>
  <mc:AlternateContent xmlns:mc="http://schemas.openxmlformats.org/markup-compatibility/2006" xmlns:p14="http://schemas.microsoft.com/office/powerpoint/2010/main">
    <mc:Choice Requires="p14">
      <p:transition p14:dur="250" advClick="0" advTm="10000">
        <p:cut/>
      </p:transition>
    </mc:Choice>
    <mc:Fallback xmlns="">
      <p:transition advClick="0" advTm="10000">
        <p:cu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ody slide with bullets 1">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3124200" y="6356351"/>
            <a:ext cx="2895600" cy="365125"/>
          </a:xfrm>
          <a:prstGeom prst="rect">
            <a:avLst/>
          </a:prstGeom>
        </p:spPr>
        <p:txBody>
          <a:bodyPr/>
          <a:lstStyle/>
          <a:p>
            <a:r>
              <a:rPr lang="en-GB" smtClean="0"/>
              <a:t>Slide no</a:t>
            </a:r>
            <a:endParaRPr lang="en-GB" dirty="0"/>
          </a:p>
        </p:txBody>
      </p:sp>
      <p:sp>
        <p:nvSpPr>
          <p:cNvPr id="8" name="Title 1"/>
          <p:cNvSpPr>
            <a:spLocks noGrp="1"/>
          </p:cNvSpPr>
          <p:nvPr>
            <p:ph type="title" hasCustomPrompt="1"/>
          </p:nvPr>
        </p:nvSpPr>
        <p:spPr>
          <a:xfrm>
            <a:off x="755576" y="644691"/>
            <a:ext cx="7848872" cy="1143000"/>
          </a:xfrm>
        </p:spPr>
        <p:txBody>
          <a:bodyPr/>
          <a:lstStyle>
            <a:lvl1pPr>
              <a:defRPr/>
            </a:lvl1pPr>
          </a:lstStyle>
          <a:p>
            <a:r>
              <a:rPr lang="en-US" dirty="0" smtClean="0"/>
              <a:t>Heading goes here</a:t>
            </a:r>
            <a:endParaRPr lang="en-GB" dirty="0"/>
          </a:p>
        </p:txBody>
      </p:sp>
      <p:sp>
        <p:nvSpPr>
          <p:cNvPr id="9" name="Text Placeholder 5"/>
          <p:cNvSpPr>
            <a:spLocks noGrp="1"/>
          </p:cNvSpPr>
          <p:nvPr>
            <p:ph type="body" sz="quarter" idx="11" hasCustomPrompt="1"/>
          </p:nvPr>
        </p:nvSpPr>
        <p:spPr>
          <a:xfrm>
            <a:off x="755576" y="1860348"/>
            <a:ext cx="7848872" cy="3647017"/>
          </a:xfrm>
        </p:spPr>
        <p:txBody>
          <a:bodyPr/>
          <a:lstStyle>
            <a:lvl1pPr>
              <a:defRPr/>
            </a:lvl1pPr>
          </a:lstStyle>
          <a:p>
            <a:pPr lvl="0"/>
            <a:r>
              <a:rPr lang="en-US" dirty="0" smtClean="0"/>
              <a:t>Bulleted list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H:\Design\Powerpoint DO NOT MOVE\New templates 2014\16 9\power point_4 3_ORANGE_96dpi3.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2699"/>
            <a:ext cx="9144001" cy="687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557747"/>
      </p:ext>
    </p:extLst>
  </p:cSld>
  <p:clrMapOvr>
    <a:masterClrMapping/>
  </p:clrMapOvr>
  <mc:AlternateContent xmlns:mc="http://schemas.openxmlformats.org/markup-compatibility/2006" xmlns:p14="http://schemas.microsoft.com/office/powerpoint/2010/main">
    <mc:Choice Requires="p14">
      <p:transition p14:dur="250" advClick="0" advTm="10000">
        <p:cut/>
      </p:transition>
    </mc:Choice>
    <mc:Fallback xmlns="">
      <p:transition advClick="0" advTm="10000">
        <p:cu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5" name="Title 1"/>
          <p:cNvSpPr>
            <a:spLocks noGrp="1"/>
          </p:cNvSpPr>
          <p:nvPr>
            <p:ph type="ctrTitle" hasCustomPrompt="1"/>
          </p:nvPr>
        </p:nvSpPr>
        <p:spPr>
          <a:xfrm>
            <a:off x="539552" y="1191295"/>
            <a:ext cx="6408712" cy="1470025"/>
          </a:xfrm>
        </p:spPr>
        <p:txBody>
          <a:bodyPr>
            <a:normAutofit/>
          </a:bodyPr>
          <a:lstStyle>
            <a:lvl1pPr algn="l">
              <a:defRPr sz="4200" baseline="0">
                <a:latin typeface="Arial" pitchFamily="34" charset="0"/>
                <a:cs typeface="Arial" pitchFamily="34" charset="0"/>
              </a:defRPr>
            </a:lvl1pPr>
          </a:lstStyle>
          <a:p>
            <a:r>
              <a:rPr lang="en-US" dirty="0" smtClean="0"/>
              <a:t>Heading goes here</a:t>
            </a:r>
            <a:endParaRPr lang="en-GB" dirty="0"/>
          </a:p>
        </p:txBody>
      </p:sp>
      <p:sp>
        <p:nvSpPr>
          <p:cNvPr id="6" name="Subtitle 2"/>
          <p:cNvSpPr>
            <a:spLocks noGrp="1"/>
          </p:cNvSpPr>
          <p:nvPr>
            <p:ph type="subTitle" idx="1" hasCustomPrompt="1"/>
          </p:nvPr>
        </p:nvSpPr>
        <p:spPr>
          <a:xfrm>
            <a:off x="539552" y="2636912"/>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5829978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1"/>
        </a:solidFill>
        <a:effectLst/>
      </p:bgPr>
    </p:bg>
    <p:spTree>
      <p:nvGrpSpPr>
        <p:cNvPr id="1" name=""/>
        <p:cNvGrpSpPr/>
        <p:nvPr/>
      </p:nvGrpSpPr>
      <p:grpSpPr>
        <a:xfrm>
          <a:off x="0" y="0"/>
          <a:ext cx="0" cy="0"/>
          <a:chOff x="0" y="0"/>
          <a:chExt cx="0" cy="0"/>
        </a:xfrm>
      </p:grpSpPr>
      <p:sp>
        <p:nvSpPr>
          <p:cNvPr id="8" name="Title 1"/>
          <p:cNvSpPr>
            <a:spLocks noGrp="1"/>
          </p:cNvSpPr>
          <p:nvPr>
            <p:ph type="ctrTitle" hasCustomPrompt="1"/>
          </p:nvPr>
        </p:nvSpPr>
        <p:spPr>
          <a:xfrm>
            <a:off x="539552" y="1191295"/>
            <a:ext cx="6408712" cy="1470025"/>
          </a:xfrm>
        </p:spPr>
        <p:txBody>
          <a:bodyPr>
            <a:normAutofit/>
          </a:bodyPr>
          <a:lstStyle>
            <a:lvl1pPr algn="l">
              <a:defRPr sz="4200" baseline="0">
                <a:solidFill>
                  <a:srgbClr val="505759"/>
                </a:solidFill>
                <a:latin typeface="Arial" pitchFamily="34" charset="0"/>
                <a:cs typeface="Arial" pitchFamily="34" charset="0"/>
              </a:defRPr>
            </a:lvl1pPr>
          </a:lstStyle>
          <a:p>
            <a:r>
              <a:rPr lang="en-US" dirty="0" smtClean="0"/>
              <a:t>Heading goes here</a:t>
            </a:r>
            <a:endParaRPr lang="en-GB" dirty="0"/>
          </a:p>
        </p:txBody>
      </p:sp>
      <p:sp>
        <p:nvSpPr>
          <p:cNvPr id="9" name="Subtitle 2"/>
          <p:cNvSpPr>
            <a:spLocks noGrp="1"/>
          </p:cNvSpPr>
          <p:nvPr>
            <p:ph type="subTitle" idx="1" hasCustomPrompt="1"/>
          </p:nvPr>
        </p:nvSpPr>
        <p:spPr>
          <a:xfrm>
            <a:off x="539552" y="2636912"/>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929459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solidFill>
                  <a:srgbClr val="505759"/>
                </a:solidFill>
                <a:latin typeface="Arial" pitchFamily="34" charset="0"/>
                <a:cs typeface="Arial" pitchFamily="34" charset="0"/>
              </a:defRPr>
            </a:lvl1pPr>
          </a:lstStyle>
          <a:p>
            <a:r>
              <a:rPr lang="en-US" dirty="0" smtClean="0"/>
              <a:t>Heading goes here</a:t>
            </a:r>
            <a:endParaRPr lang="en-GB" dirty="0"/>
          </a:p>
        </p:txBody>
      </p:sp>
      <p:sp>
        <p:nvSpPr>
          <p:cNvPr id="3" name="Subtitle 2"/>
          <p:cNvSpPr>
            <a:spLocks noGrp="1"/>
          </p:cNvSpPr>
          <p:nvPr>
            <p:ph type="subTitle" idx="1" hasCustomPrompt="1"/>
          </p:nvPr>
        </p:nvSpPr>
        <p:spPr>
          <a:xfrm>
            <a:off x="809006" y="2252464"/>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5537655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5_Title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solidFill>
                  <a:srgbClr val="505759"/>
                </a:solidFill>
                <a:latin typeface="Arial" pitchFamily="34" charset="0"/>
                <a:cs typeface="Arial" pitchFamily="34" charset="0"/>
              </a:defRPr>
            </a:lvl1pPr>
          </a:lstStyle>
          <a:p>
            <a:r>
              <a:rPr lang="en-US" dirty="0" smtClean="0"/>
              <a:t>Heading goes here</a:t>
            </a:r>
            <a:endParaRPr lang="en-GB" dirty="0"/>
          </a:p>
        </p:txBody>
      </p:sp>
      <p:sp>
        <p:nvSpPr>
          <p:cNvPr id="3" name="Subtitle 2"/>
          <p:cNvSpPr>
            <a:spLocks noGrp="1"/>
          </p:cNvSpPr>
          <p:nvPr>
            <p:ph type="subTitle" idx="1" hasCustomPrompt="1"/>
          </p:nvPr>
        </p:nvSpPr>
        <p:spPr>
          <a:xfrm>
            <a:off x="809006" y="2252464"/>
            <a:ext cx="6400800" cy="1752600"/>
          </a:xfrm>
        </p:spPr>
        <p:txBody>
          <a:bodyPr>
            <a:normAutofit/>
          </a:bodyPr>
          <a:lstStyle>
            <a:lvl1pPr marL="0" indent="0" algn="l">
              <a:buNone/>
              <a:defRPr sz="3000">
                <a:solidFill>
                  <a:srgbClr val="505759"/>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Main body copy goes here</a:t>
            </a:r>
            <a:endParaRPr lang="en-GB"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730168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latin typeface="Arial" pitchFamily="34" charset="0"/>
                <a:cs typeface="Arial" pitchFamily="34" charset="0"/>
              </a:defRPr>
            </a:lvl1pPr>
          </a:lstStyle>
          <a:p>
            <a:r>
              <a:rPr lang="en-US" dirty="0" smtClean="0"/>
              <a:t>Heading goes here</a:t>
            </a:r>
            <a:endParaRPr lang="en-GB" dirty="0"/>
          </a:p>
        </p:txBody>
      </p:sp>
      <p:sp>
        <p:nvSpPr>
          <p:cNvPr id="7" name="Subtitle 2"/>
          <p:cNvSpPr>
            <a:spLocks noGrp="1"/>
          </p:cNvSpPr>
          <p:nvPr>
            <p:ph type="subTitle" idx="1" hasCustomPrompt="1"/>
          </p:nvPr>
        </p:nvSpPr>
        <p:spPr>
          <a:xfrm>
            <a:off x="809006" y="2181438"/>
            <a:ext cx="6400800" cy="3119770"/>
          </a:xfrm>
        </p:spPr>
        <p:txBody>
          <a:bodyPr>
            <a:normAutofit/>
          </a:bodyPr>
          <a:lstStyle>
            <a:lvl1pPr marL="457200" marR="0" indent="-457200" algn="l" defTabSz="914400" rtl="0" eaLnBrk="1" fontAlgn="auto" latinLnBrk="0" hangingPunct="1">
              <a:lnSpc>
                <a:spcPct val="100000"/>
              </a:lnSpc>
              <a:spcBef>
                <a:spcPct val="20000"/>
              </a:spcBef>
              <a:spcAft>
                <a:spcPts val="0"/>
              </a:spcAft>
              <a:buClrTx/>
              <a:buSzTx/>
              <a:buFont typeface="Arial" pitchFamily="34" charset="0"/>
              <a:buChar char="•"/>
              <a:tabLst/>
              <a:defRPr sz="3000">
                <a:solidFill>
                  <a:srgbClr val="505759"/>
                </a:solidFill>
                <a:latin typeface="Arial" pitchFamily="34" charset="0"/>
                <a:cs typeface="Arial" pitchFamily="34" charset="0"/>
              </a:defRPr>
            </a:lvl1pPr>
            <a:lvl2pPr marL="914400" indent="-457200" algn="l">
              <a:buFont typeface="Courier New" panose="02070309020205020404" pitchFamily="49" charset="0"/>
              <a:buChar char="o"/>
              <a:defRPr baseline="0">
                <a:solidFill>
                  <a:srgbClr val="505759"/>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Bullet points go here</a:t>
            </a:r>
          </a:p>
          <a:p>
            <a:pPr lvl="1"/>
            <a:r>
              <a:rPr lang="en-US" dirty="0" smtClean="0"/>
              <a:t>Sub-bullet if needed</a:t>
            </a:r>
          </a:p>
          <a:p>
            <a:r>
              <a:rPr lang="en-US" dirty="0" smtClean="0"/>
              <a:t>Bullet points go here</a:t>
            </a:r>
          </a:p>
          <a:p>
            <a:r>
              <a:rPr lang="en-US" dirty="0" smtClean="0"/>
              <a:t>Bullet points go here</a:t>
            </a:r>
          </a:p>
          <a:p>
            <a:r>
              <a:rPr lang="en-US" dirty="0" smtClean="0"/>
              <a:t>Bullet points go here</a:t>
            </a:r>
          </a:p>
          <a:p>
            <a:endParaRPr lang="en-GB"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485914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09006" y="332656"/>
            <a:ext cx="7772400" cy="1470025"/>
          </a:xfrm>
        </p:spPr>
        <p:txBody>
          <a:bodyPr>
            <a:normAutofit/>
          </a:bodyPr>
          <a:lstStyle>
            <a:lvl1pPr algn="l">
              <a:defRPr sz="4200" baseline="0">
                <a:latin typeface="Arial" pitchFamily="34" charset="0"/>
                <a:cs typeface="Arial" pitchFamily="34" charset="0"/>
              </a:defRPr>
            </a:lvl1pPr>
          </a:lstStyle>
          <a:p>
            <a:r>
              <a:rPr lang="en-US" dirty="0" smtClean="0"/>
              <a:t>Heading goes here</a:t>
            </a:r>
            <a:endParaRPr lang="en-GB" dirty="0"/>
          </a:p>
        </p:txBody>
      </p:sp>
      <p:sp>
        <p:nvSpPr>
          <p:cNvPr id="7" name="Subtitle 2"/>
          <p:cNvSpPr>
            <a:spLocks noGrp="1"/>
          </p:cNvSpPr>
          <p:nvPr>
            <p:ph type="subTitle" idx="1" hasCustomPrompt="1"/>
          </p:nvPr>
        </p:nvSpPr>
        <p:spPr>
          <a:xfrm>
            <a:off x="809006" y="2181438"/>
            <a:ext cx="6400800" cy="3119770"/>
          </a:xfrm>
        </p:spPr>
        <p:txBody>
          <a:bodyPr>
            <a:normAutofit/>
          </a:bodyPr>
          <a:lstStyle>
            <a:lvl1pPr marL="457200" marR="0" indent="-457200" algn="l" defTabSz="914400" rtl="0" eaLnBrk="1" fontAlgn="auto" latinLnBrk="0" hangingPunct="1">
              <a:lnSpc>
                <a:spcPct val="100000"/>
              </a:lnSpc>
              <a:spcBef>
                <a:spcPct val="20000"/>
              </a:spcBef>
              <a:spcAft>
                <a:spcPts val="0"/>
              </a:spcAft>
              <a:buClrTx/>
              <a:buSzTx/>
              <a:buFont typeface="Arial" pitchFamily="34" charset="0"/>
              <a:buChar char="•"/>
              <a:tabLst/>
              <a:defRPr sz="3000">
                <a:solidFill>
                  <a:srgbClr val="505759"/>
                </a:solidFill>
                <a:latin typeface="Arial" pitchFamily="34" charset="0"/>
                <a:cs typeface="Arial" pitchFamily="34" charset="0"/>
              </a:defRPr>
            </a:lvl1pPr>
            <a:lvl2pPr marL="914400" indent="-457200" algn="l">
              <a:buFont typeface="Courier New" panose="02070309020205020404" pitchFamily="49" charset="0"/>
              <a:buChar char="o"/>
              <a:defRPr baseline="0">
                <a:solidFill>
                  <a:srgbClr val="505759"/>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Bullet points go here</a:t>
            </a:r>
          </a:p>
          <a:p>
            <a:pPr lvl="1"/>
            <a:r>
              <a:rPr lang="en-US" dirty="0" smtClean="0"/>
              <a:t>Sub-bullet if needed</a:t>
            </a:r>
          </a:p>
          <a:p>
            <a:r>
              <a:rPr lang="en-US" dirty="0" smtClean="0"/>
              <a:t>Bullet points go here</a:t>
            </a:r>
          </a:p>
          <a:p>
            <a:r>
              <a:rPr lang="en-US" dirty="0" smtClean="0"/>
              <a:t>Bullet points go here</a:t>
            </a:r>
          </a:p>
          <a:p>
            <a:r>
              <a:rPr lang="en-US" dirty="0" smtClean="0"/>
              <a:t>Bullet points go here</a:t>
            </a:r>
          </a:p>
          <a:p>
            <a:endParaRPr lang="en-GB"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898849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70DF0-E445-4A64-B1A9-167453EAF894}" type="slidenum">
              <a:rPr lang="en-GB" smtClean="0"/>
              <a:t>‹#›</a:t>
            </a:fld>
            <a:endParaRPr lang="en-GB" dirty="0"/>
          </a:p>
        </p:txBody>
      </p:sp>
    </p:spTree>
    <p:extLst>
      <p:ext uri="{BB962C8B-B14F-4D97-AF65-F5344CB8AC3E}">
        <p14:creationId xmlns:p14="http://schemas.microsoft.com/office/powerpoint/2010/main" val="2656210236"/>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49" r:id="rId3"/>
    <p:sldLayoutId id="2147483680" r:id="rId4"/>
    <p:sldLayoutId id="2147483664" r:id="rId5"/>
    <p:sldLayoutId id="2147483679" r:id="rId6"/>
    <p:sldLayoutId id="2147483688" r:id="rId7"/>
    <p:sldLayoutId id="2147483689" r:id="rId8"/>
    <p:sldLayoutId id="2147483690" r:id="rId9"/>
    <p:sldLayoutId id="2147483691" r:id="rId10"/>
    <p:sldLayoutId id="2147483692" r:id="rId11"/>
    <p:sldLayoutId id="2147483693" r:id="rId12"/>
    <p:sldLayoutId id="2147483694"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rgbClr val="505759"/>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rgbClr val="505759"/>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505759"/>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505759"/>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505759"/>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505759"/>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70DF0-E445-4A64-B1A9-167453EAF894}"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14720437"/>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Lst>
  <p:timing>
    <p:tnLst>
      <p:par>
        <p:cTn id="1" dur="indefinite" restart="never" nodeType="tmRoot"/>
      </p:par>
    </p:tnLst>
  </p:timing>
  <p:txStyles>
    <p:titleStyle>
      <a:lvl1pPr algn="ctr" defTabSz="914400" rtl="0" eaLnBrk="1" latinLnBrk="0" hangingPunct="1">
        <a:spcBef>
          <a:spcPct val="0"/>
        </a:spcBef>
        <a:buNone/>
        <a:defRPr sz="4400" kern="1200">
          <a:solidFill>
            <a:srgbClr val="505759"/>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rgbClr val="505759"/>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505759"/>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505759"/>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505759"/>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505759"/>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hyperlink" Target="http://www.apprenticeships.org.uk/" TargetMode="External"/><Relationship Id="rId7" Type="http://schemas.openxmlformats.org/officeDocument/2006/relationships/hyperlink" Target="https://www.accesstohe.ac.uk/Pages/Default.aspx" TargetMode="Externa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hyperlink" Target="http://www.rsc.org/careers/future/earn-while-you-learn" TargetMode="External"/><Relationship Id="rId5" Type="http://schemas.openxmlformats.org/officeDocument/2006/relationships/hyperlink" Target="https://www.gov.uk/government/publications/future-of-apprenticeships-in-england-guidance-for-trailblazers" TargetMode="External"/><Relationship Id="rId4" Type="http://schemas.openxmlformats.org/officeDocument/2006/relationships/hyperlink" Target="http://www.notgoingtouni.co.u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9.xml"/><Relationship Id="rId4" Type="http://schemas.openxmlformats.org/officeDocument/2006/relationships/hyperlink" Target="http://pubs.acs.org/doi/pdf/10.1021/ed400570f"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www.youtube.com/embed/_DH5A0zfwUM"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hyperlink" Target="http://www.rsc.org/learn-chemistry/resource/res00001050/chemistry-in-your-bathroom-resource" TargetMode="External"/><Relationship Id="rId7" Type="http://schemas.openxmlformats.org/officeDocument/2006/relationships/hyperlink" Target="http://www.rsc.org/learn-chemistry"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hyperlink" Target="http://www.rsc.org/learn-chemistry/resource/res00000375/visual-elements-periodic-table" TargetMode="Externa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rsc.org/events/?eventtype=14" TargetMode="External"/><Relationship Id="rId1" Type="http://schemas.openxmlformats.org/officeDocument/2006/relationships/slideLayout" Target="../slideLayouts/slideLayout10.xml"/><Relationship Id="rId4" Type="http://schemas.openxmlformats.org/officeDocument/2006/relationships/image" Target="../media/image41.jpeg"/></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a:spLocks noGrp="1"/>
          </p:cNvSpPr>
          <p:nvPr>
            <p:ph type="subTitle" idx="4294967295"/>
          </p:nvPr>
        </p:nvSpPr>
        <p:spPr>
          <a:xfrm>
            <a:off x="539552" y="2345202"/>
            <a:ext cx="7200800" cy="2379941"/>
          </a:xfrm>
        </p:spPr>
        <p:txBody>
          <a:bodyPr>
            <a:normAutofit/>
          </a:bodyPr>
          <a:lstStyle/>
          <a:p>
            <a:pPr marL="0" indent="0">
              <a:buNone/>
            </a:pPr>
            <a:r>
              <a:rPr lang="en-GB" dirty="0" smtClean="0">
                <a:latin typeface="Arial" pitchFamily="34" charset="0"/>
                <a:cs typeface="Arial" pitchFamily="34" charset="0"/>
              </a:rPr>
              <a:t>Careers education and information resources from the Royal Society of Chemistry</a:t>
            </a:r>
          </a:p>
          <a:p>
            <a:pPr marL="0" indent="0">
              <a:buNone/>
            </a:pPr>
            <a:endParaRPr lang="en-GB" dirty="0">
              <a:latin typeface="Arial" pitchFamily="34" charset="0"/>
              <a:cs typeface="Arial" pitchFamily="34" charset="0"/>
            </a:endParaRPr>
          </a:p>
          <a:p>
            <a:pPr marL="0" indent="0" algn="l">
              <a:buNone/>
            </a:pPr>
            <a:endParaRPr lang="en-GB" dirty="0">
              <a:latin typeface="Arial" pitchFamily="34" charset="0"/>
              <a:cs typeface="Arial" pitchFamily="34" charset="0"/>
            </a:endParaRPr>
          </a:p>
        </p:txBody>
      </p:sp>
      <p:sp>
        <p:nvSpPr>
          <p:cNvPr id="2" name="Title 1"/>
          <p:cNvSpPr>
            <a:spLocks noGrp="1"/>
          </p:cNvSpPr>
          <p:nvPr>
            <p:ph type="ctrTitle"/>
          </p:nvPr>
        </p:nvSpPr>
        <p:spPr>
          <a:xfrm>
            <a:off x="611560" y="1412776"/>
            <a:ext cx="6408712" cy="1470025"/>
          </a:xfrm>
        </p:spPr>
        <p:txBody>
          <a:bodyPr>
            <a:normAutofit/>
          </a:bodyPr>
          <a:lstStyle/>
          <a:p>
            <a:r>
              <a:rPr lang="en-GB" dirty="0" smtClean="0"/>
              <a:t>A Future in Chemistry</a:t>
            </a:r>
            <a:br>
              <a:rPr lang="en-GB" dirty="0" smtClean="0"/>
            </a:br>
            <a:r>
              <a:rPr lang="en-GB" dirty="0" smtClean="0"/>
              <a:t> </a:t>
            </a:r>
            <a:endParaRPr lang="en-GB" dirty="0"/>
          </a:p>
        </p:txBody>
      </p:sp>
      <p:sp>
        <p:nvSpPr>
          <p:cNvPr id="4" name="Rectangle 1"/>
          <p:cNvSpPr>
            <a:spLocks noChangeArrowheads="1"/>
          </p:cNvSpPr>
          <p:nvPr/>
        </p:nvSpPr>
        <p:spPr bwMode="auto">
          <a:xfrm>
            <a:off x="1238250" y="36147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385501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09006" y="1628800"/>
            <a:ext cx="7003354" cy="4968552"/>
          </a:xfrm>
        </p:spPr>
        <p:txBody>
          <a:bodyPr>
            <a:normAutofit fontScale="32500" lnSpcReduction="20000"/>
          </a:bodyPr>
          <a:lstStyle/>
          <a:p>
            <a:endParaRPr lang="en-GB" sz="4800" dirty="0" smtClean="0"/>
          </a:p>
          <a:p>
            <a:r>
              <a:rPr lang="en-GB" sz="4800" b="1" dirty="0" smtClean="0"/>
              <a:t>Careers from Chemistry  		</a:t>
            </a:r>
          </a:p>
          <a:p>
            <a:pPr marL="457200" indent="-457200">
              <a:buFont typeface="Arial" panose="020B0604020202020204" pitchFamily="34" charset="0"/>
              <a:buChar char="•"/>
            </a:pPr>
            <a:r>
              <a:rPr lang="en-GB" sz="4800" dirty="0" smtClean="0"/>
              <a:t>Background presentation and information about different careers</a:t>
            </a:r>
          </a:p>
          <a:p>
            <a:pPr marL="457200" indent="-457200">
              <a:buFont typeface="Arial" panose="020B0604020202020204" pitchFamily="34" charset="0"/>
              <a:buChar char="•"/>
            </a:pPr>
            <a:endParaRPr lang="en-GB" sz="4800" dirty="0" smtClean="0"/>
          </a:p>
          <a:p>
            <a:r>
              <a:rPr lang="en-GB" sz="4800" b="1" dirty="0" smtClean="0"/>
              <a:t>A </a:t>
            </a:r>
            <a:r>
              <a:rPr lang="en-GB" sz="4800" b="1" dirty="0"/>
              <a:t>Future in </a:t>
            </a:r>
            <a:r>
              <a:rPr lang="en-GB" sz="4800" b="1" dirty="0" smtClean="0"/>
              <a:t>Chemistry  			</a:t>
            </a:r>
            <a:endParaRPr lang="en-GB" sz="4800" b="1" dirty="0"/>
          </a:p>
          <a:p>
            <a:pPr marL="457200" indent="-457200">
              <a:buFont typeface="Arial" panose="020B0604020202020204" pitchFamily="34" charset="0"/>
              <a:buChar char="•"/>
            </a:pPr>
            <a:r>
              <a:rPr lang="en-GB" sz="4800" dirty="0" smtClean="0"/>
              <a:t>Exploring the website</a:t>
            </a:r>
          </a:p>
          <a:p>
            <a:pPr marL="457200" indent="-457200">
              <a:buFont typeface="Arial" panose="020B0604020202020204" pitchFamily="34" charset="0"/>
              <a:buChar char="•"/>
            </a:pPr>
            <a:r>
              <a:rPr lang="en-GB" sz="4800" dirty="0" smtClean="0"/>
              <a:t>How you can use the website</a:t>
            </a:r>
          </a:p>
          <a:p>
            <a:pPr marL="457200" indent="-457200">
              <a:buFont typeface="Arial" panose="020B0604020202020204" pitchFamily="34" charset="0"/>
              <a:buChar char="•"/>
            </a:pPr>
            <a:r>
              <a:rPr lang="en-GB" sz="4800" dirty="0" smtClean="0"/>
              <a:t>Web quest game</a:t>
            </a:r>
            <a:endParaRPr lang="en-GB" sz="4800" dirty="0"/>
          </a:p>
          <a:p>
            <a:endParaRPr lang="en-GB" sz="4800" dirty="0"/>
          </a:p>
          <a:p>
            <a:r>
              <a:rPr lang="en-GB" sz="4800" b="1" dirty="0"/>
              <a:t>Not all </a:t>
            </a:r>
            <a:r>
              <a:rPr lang="en-GB" sz="4800" b="1" dirty="0" smtClean="0"/>
              <a:t>chemists </a:t>
            </a:r>
            <a:r>
              <a:rPr lang="en-GB" sz="4800" b="1" dirty="0"/>
              <a:t>wear white </a:t>
            </a:r>
            <a:r>
              <a:rPr lang="en-GB" sz="4800" b="1" dirty="0" smtClean="0"/>
              <a:t>coats</a:t>
            </a:r>
            <a:r>
              <a:rPr lang="en-GB" sz="4800" dirty="0" smtClean="0"/>
              <a:t>  	</a:t>
            </a:r>
            <a:endParaRPr lang="en-GB" sz="4800" b="1" dirty="0"/>
          </a:p>
          <a:p>
            <a:pPr marL="457200" indent="-457200">
              <a:buFont typeface="Arial" panose="020B0604020202020204" pitchFamily="34" charset="0"/>
              <a:buChar char="•"/>
            </a:pPr>
            <a:r>
              <a:rPr lang="en-GB" sz="4800" dirty="0" smtClean="0"/>
              <a:t>Using </a:t>
            </a:r>
            <a:r>
              <a:rPr lang="en-GB" sz="4800" dirty="0"/>
              <a:t>the posters to stimulate </a:t>
            </a:r>
            <a:r>
              <a:rPr lang="en-GB" sz="4800" dirty="0" smtClean="0"/>
              <a:t>discussions</a:t>
            </a:r>
          </a:p>
          <a:p>
            <a:pPr marL="457200" indent="-457200">
              <a:buFont typeface="Arial" panose="020B0604020202020204" pitchFamily="34" charset="0"/>
              <a:buChar char="•"/>
            </a:pPr>
            <a:r>
              <a:rPr lang="en-GB" sz="4800" dirty="0" smtClean="0"/>
              <a:t>Print literature</a:t>
            </a:r>
            <a:endParaRPr lang="en-GB" sz="4800" dirty="0"/>
          </a:p>
          <a:p>
            <a:endParaRPr lang="en-GB" sz="4800" dirty="0"/>
          </a:p>
          <a:p>
            <a:r>
              <a:rPr lang="en-GB" sz="4800" b="1" dirty="0" smtClean="0"/>
              <a:t>ChemNet				</a:t>
            </a:r>
            <a:endParaRPr lang="en-GB" sz="4800" b="1" dirty="0"/>
          </a:p>
          <a:p>
            <a:pPr marL="457200" indent="-457200">
              <a:buFont typeface="Arial" panose="020B0604020202020204" pitchFamily="34" charset="0"/>
              <a:buChar char="•"/>
            </a:pPr>
            <a:r>
              <a:rPr lang="en-GB" sz="4800" dirty="0" smtClean="0"/>
              <a:t>Dr </a:t>
            </a:r>
            <a:r>
              <a:rPr lang="en-GB" sz="4800" dirty="0"/>
              <a:t>Careers</a:t>
            </a:r>
          </a:p>
          <a:p>
            <a:pPr marL="457200" indent="-457200">
              <a:buFont typeface="Arial" panose="020B0604020202020204" pitchFamily="34" charset="0"/>
              <a:buChar char="•"/>
            </a:pPr>
            <a:r>
              <a:rPr lang="en-GB" sz="4800" dirty="0" smtClean="0"/>
              <a:t>Personalised support for you</a:t>
            </a:r>
          </a:p>
          <a:p>
            <a:pPr marL="457200" indent="-457200">
              <a:buFont typeface="Arial" panose="020B0604020202020204" pitchFamily="34" charset="0"/>
              <a:buChar char="•"/>
            </a:pPr>
            <a:r>
              <a:rPr lang="en-GB" sz="4800" dirty="0" smtClean="0"/>
              <a:t>Forum </a:t>
            </a:r>
            <a:r>
              <a:rPr lang="en-GB" sz="4800" dirty="0"/>
              <a:t>of questions which can be searched</a:t>
            </a:r>
            <a:r>
              <a:rPr lang="en-GB" sz="4800" dirty="0" smtClean="0"/>
              <a:t>.</a:t>
            </a:r>
          </a:p>
          <a:p>
            <a:pPr marL="457200" indent="-457200">
              <a:buFont typeface="Arial" panose="020B0604020202020204" pitchFamily="34" charset="0"/>
              <a:buChar char="•"/>
            </a:pPr>
            <a:endParaRPr lang="en-GB" sz="4800" dirty="0"/>
          </a:p>
          <a:p>
            <a:endParaRPr lang="en-GB" dirty="0"/>
          </a:p>
          <a:p>
            <a:endParaRPr lang="en-GB" dirty="0"/>
          </a:p>
        </p:txBody>
      </p:sp>
      <p:sp>
        <p:nvSpPr>
          <p:cNvPr id="4" name="Title 3"/>
          <p:cNvSpPr>
            <a:spLocks noGrp="1"/>
          </p:cNvSpPr>
          <p:nvPr>
            <p:ph type="ctrTitle"/>
          </p:nvPr>
        </p:nvSpPr>
        <p:spPr/>
        <p:txBody>
          <a:bodyPr/>
          <a:lstStyle/>
          <a:p>
            <a:endParaRPr lang="en-GB"/>
          </a:p>
        </p:txBody>
      </p:sp>
    </p:spTree>
    <p:extLst>
      <p:ext uri="{BB962C8B-B14F-4D97-AF65-F5344CB8AC3E}">
        <p14:creationId xmlns:p14="http://schemas.microsoft.com/office/powerpoint/2010/main" val="2006884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198896" y="260648"/>
            <a:ext cx="8155482" cy="1470025"/>
          </a:xfrm>
        </p:spPr>
        <p:txBody>
          <a:bodyPr>
            <a:normAutofit/>
          </a:bodyPr>
          <a:lstStyle/>
          <a:p>
            <a:r>
              <a:rPr lang="en-GB" sz="3600" dirty="0" smtClean="0"/>
              <a:t>What do all these have in common?</a:t>
            </a:r>
            <a:endParaRPr lang="en-GB" sz="3600" dirty="0"/>
          </a:p>
        </p:txBody>
      </p:sp>
      <p:pic>
        <p:nvPicPr>
          <p:cNvPr id="7" name="Picture 2" descr="J:\Regions\ChemNet\Marketing\2013\For September 2013\ChemNet logo\High res Jpegs\iStock_000000839667Larg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506075"/>
            <a:ext cx="2664296" cy="1915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8" descr="J:\Regions\ChemNet\Marketing\2013\For September 2013\ChemNet logo\High res Jpegs\iStock_000018447806Larg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79802" y="1456178"/>
            <a:ext cx="2994950" cy="19958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6" descr="J:\Regions\ChemNet\Marketing\2013\For September 2013\ChemNet logo\High res Jpegs\iStock_000017486314Medium.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8184" y="1506076"/>
            <a:ext cx="2386959" cy="19557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3" descr="J:\Regions\ChemNet\Marketing\2013\For September 2013\ChemNet logo\High res Jpegs\iStock_000002248073Medium.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3528" y="3464866"/>
            <a:ext cx="2116832" cy="28224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4" descr="J:\Regions\ChemNet\Marketing\2013\For September 2013\ChemNet logo\High res Jpegs\iStock_000008680524Medium.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41480" y="3617708"/>
            <a:ext cx="2469158" cy="18611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Picture 7" descr="J:\Regions\ChemNet\Marketing\2013\For September 2013\ChemNet logo\High res Jpegs\iStock_000017747957Large.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48064" y="3617708"/>
            <a:ext cx="2592288" cy="18611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 name="Picture 5" descr="J:\Regions\ChemNet\Marketing\2013\For September 2013\ChemNet logo\High res Jpegs\iStock_000009505456Large.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60895" y="5503864"/>
            <a:ext cx="837814" cy="83781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Subtitle 2"/>
          <p:cNvSpPr>
            <a:spLocks noGrp="1"/>
          </p:cNvSpPr>
          <p:nvPr>
            <p:ph type="subTitle" idx="1"/>
          </p:nvPr>
        </p:nvSpPr>
        <p:spPr>
          <a:xfrm rot="21029661">
            <a:off x="539552" y="2454126"/>
            <a:ext cx="8075591" cy="1766961"/>
          </a:xfrm>
          <a:noFill/>
          <a:ln>
            <a:noFill/>
          </a:ln>
        </p:spPr>
        <p:style>
          <a:lnRef idx="2">
            <a:schemeClr val="accent6"/>
          </a:lnRef>
          <a:fillRef idx="1">
            <a:schemeClr val="lt1"/>
          </a:fillRef>
          <a:effectRef idx="0">
            <a:schemeClr val="accent6"/>
          </a:effectRef>
          <a:fontRef idx="minor">
            <a:schemeClr val="dk1"/>
          </a:fontRef>
        </p:style>
        <p:txBody>
          <a:bodyPr>
            <a:noAutofit/>
          </a:bodyPr>
          <a:lstStyle/>
          <a:p>
            <a:pPr algn="ctr"/>
            <a:r>
              <a:rPr lang="en-GB" sz="8800" b="1" dirty="0" smtClean="0">
                <a:solidFill>
                  <a:schemeClr val="accent6">
                    <a:lumMod val="75000"/>
                  </a:schemeClr>
                </a:solidFill>
              </a:rPr>
              <a:t>… chemistry!</a:t>
            </a:r>
            <a:endParaRPr lang="en-GB" sz="8000" dirty="0"/>
          </a:p>
        </p:txBody>
      </p:sp>
    </p:spTree>
    <p:extLst>
      <p:ext uri="{BB962C8B-B14F-4D97-AF65-F5344CB8AC3E}">
        <p14:creationId xmlns:p14="http://schemas.microsoft.com/office/powerpoint/2010/main" val="3150807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ircle(in)">
                                      <p:cBhvr>
                                        <p:cTn id="32" dur="20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20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26" presetClass="entr" presetSubtype="0" fill="hold" grpId="0" nodeType="clickEffect">
                                  <p:stCondLst>
                                    <p:cond delay="0"/>
                                  </p:stCondLst>
                                  <p:childTnLst>
                                    <p:set>
                                      <p:cBhvr>
                                        <p:cTn id="41" dur="1" fill="hold">
                                          <p:stCondLst>
                                            <p:cond delay="0"/>
                                          </p:stCondLst>
                                        </p:cTn>
                                        <p:tgtEl>
                                          <p:spTgt spid="14">
                                            <p:txEl>
                                              <p:pRg st="0" end="0"/>
                                            </p:txEl>
                                          </p:spTgt>
                                        </p:tgtEl>
                                        <p:attrNameLst>
                                          <p:attrName>style.visibility</p:attrName>
                                        </p:attrNameLst>
                                      </p:cBhvr>
                                      <p:to>
                                        <p:strVal val="visible"/>
                                      </p:to>
                                    </p:set>
                                    <p:animEffect transition="in" filter="wipe(down)">
                                      <p:cBhvr>
                                        <p:cTn id="42" dur="580">
                                          <p:stCondLst>
                                            <p:cond delay="0"/>
                                          </p:stCondLst>
                                        </p:cTn>
                                        <p:tgtEl>
                                          <p:spTgt spid="14">
                                            <p:txEl>
                                              <p:pRg st="0" end="0"/>
                                            </p:txEl>
                                          </p:spTgt>
                                        </p:tgtEl>
                                      </p:cBhvr>
                                    </p:animEffect>
                                    <p:anim calcmode="lin" valueType="num">
                                      <p:cBhvr>
                                        <p:cTn id="43" dur="1822" tmFilter="0,0; 0.14,0.36; 0.43,0.73; 0.71,0.91; 1.0,1.0">
                                          <p:stCondLst>
                                            <p:cond delay="0"/>
                                          </p:stCondLst>
                                        </p:cTn>
                                        <p:tgtEl>
                                          <p:spTgt spid="14">
                                            <p:txEl>
                                              <p:pRg st="0" end="0"/>
                                            </p:txEl>
                                          </p:spTgt>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4">
                                            <p:txEl>
                                              <p:pRg st="0" end="0"/>
                                            </p:txEl>
                                          </p:spTgt>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4">
                                            <p:txEl>
                                              <p:pRg st="0" end="0"/>
                                            </p:txEl>
                                          </p:spTgt>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4">
                                            <p:txEl>
                                              <p:pRg st="0" end="0"/>
                                            </p:txEl>
                                          </p:spTgt>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4">
                                            <p:txEl>
                                              <p:pRg st="0" end="0"/>
                                            </p:txEl>
                                          </p:spTgt>
                                        </p:tgtEl>
                                        <p:attrNameLst>
                                          <p:attrName>ppt_y</p:attrName>
                                        </p:attrNameLst>
                                      </p:cBhvr>
                                      <p:tavLst>
                                        <p:tav tm="0" fmla="#ppt_y-sin(pi*$)/81">
                                          <p:val>
                                            <p:fltVal val="0"/>
                                          </p:val>
                                        </p:tav>
                                        <p:tav tm="100000">
                                          <p:val>
                                            <p:fltVal val="1"/>
                                          </p:val>
                                        </p:tav>
                                      </p:tavLst>
                                    </p:anim>
                                    <p:animScale>
                                      <p:cBhvr>
                                        <p:cTn id="48" dur="26">
                                          <p:stCondLst>
                                            <p:cond delay="650"/>
                                          </p:stCondLst>
                                        </p:cTn>
                                        <p:tgtEl>
                                          <p:spTgt spid="14">
                                            <p:txEl>
                                              <p:pRg st="0" end="0"/>
                                            </p:txEl>
                                          </p:spTgt>
                                        </p:tgtEl>
                                      </p:cBhvr>
                                      <p:to x="100000" y="60000"/>
                                    </p:animScale>
                                    <p:animScale>
                                      <p:cBhvr>
                                        <p:cTn id="49" dur="166" decel="50000">
                                          <p:stCondLst>
                                            <p:cond delay="676"/>
                                          </p:stCondLst>
                                        </p:cTn>
                                        <p:tgtEl>
                                          <p:spTgt spid="14">
                                            <p:txEl>
                                              <p:pRg st="0" end="0"/>
                                            </p:txEl>
                                          </p:spTgt>
                                        </p:tgtEl>
                                      </p:cBhvr>
                                      <p:to x="100000" y="100000"/>
                                    </p:animScale>
                                    <p:animScale>
                                      <p:cBhvr>
                                        <p:cTn id="50" dur="26">
                                          <p:stCondLst>
                                            <p:cond delay="1312"/>
                                          </p:stCondLst>
                                        </p:cTn>
                                        <p:tgtEl>
                                          <p:spTgt spid="14">
                                            <p:txEl>
                                              <p:pRg st="0" end="0"/>
                                            </p:txEl>
                                          </p:spTgt>
                                        </p:tgtEl>
                                      </p:cBhvr>
                                      <p:to x="100000" y="80000"/>
                                    </p:animScale>
                                    <p:animScale>
                                      <p:cBhvr>
                                        <p:cTn id="51" dur="166" decel="50000">
                                          <p:stCondLst>
                                            <p:cond delay="1338"/>
                                          </p:stCondLst>
                                        </p:cTn>
                                        <p:tgtEl>
                                          <p:spTgt spid="14">
                                            <p:txEl>
                                              <p:pRg st="0" end="0"/>
                                            </p:txEl>
                                          </p:spTgt>
                                        </p:tgtEl>
                                      </p:cBhvr>
                                      <p:to x="100000" y="100000"/>
                                    </p:animScale>
                                    <p:animScale>
                                      <p:cBhvr>
                                        <p:cTn id="52" dur="26">
                                          <p:stCondLst>
                                            <p:cond delay="1642"/>
                                          </p:stCondLst>
                                        </p:cTn>
                                        <p:tgtEl>
                                          <p:spTgt spid="14">
                                            <p:txEl>
                                              <p:pRg st="0" end="0"/>
                                            </p:txEl>
                                          </p:spTgt>
                                        </p:tgtEl>
                                      </p:cBhvr>
                                      <p:to x="100000" y="90000"/>
                                    </p:animScale>
                                    <p:animScale>
                                      <p:cBhvr>
                                        <p:cTn id="53" dur="166" decel="50000">
                                          <p:stCondLst>
                                            <p:cond delay="1668"/>
                                          </p:stCondLst>
                                        </p:cTn>
                                        <p:tgtEl>
                                          <p:spTgt spid="14">
                                            <p:txEl>
                                              <p:pRg st="0" end="0"/>
                                            </p:txEl>
                                          </p:spTgt>
                                        </p:tgtEl>
                                      </p:cBhvr>
                                      <p:to x="100000" y="100000"/>
                                    </p:animScale>
                                    <p:animScale>
                                      <p:cBhvr>
                                        <p:cTn id="54" dur="26">
                                          <p:stCondLst>
                                            <p:cond delay="1808"/>
                                          </p:stCondLst>
                                        </p:cTn>
                                        <p:tgtEl>
                                          <p:spTgt spid="14">
                                            <p:txEl>
                                              <p:pRg st="0" end="0"/>
                                            </p:txEl>
                                          </p:spTgt>
                                        </p:tgtEl>
                                      </p:cBhvr>
                                      <p:to x="100000" y="95000"/>
                                    </p:animScale>
                                    <p:animScale>
                                      <p:cBhvr>
                                        <p:cTn id="55" dur="166" decel="50000">
                                          <p:stCondLst>
                                            <p:cond delay="1834"/>
                                          </p:stCondLst>
                                        </p:cTn>
                                        <p:tgtEl>
                                          <p:spTgt spid="1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27584" y="2204864"/>
            <a:ext cx="7772400" cy="1470025"/>
          </a:xfrm>
        </p:spPr>
        <p:txBody>
          <a:bodyPr/>
          <a:lstStyle/>
          <a:p>
            <a:r>
              <a:rPr lang="en-GB" dirty="0" smtClean="0"/>
              <a:t>What jobs do you think chemists do?</a:t>
            </a:r>
            <a:endParaRPr lang="en-GB" dirty="0"/>
          </a:p>
        </p:txBody>
      </p:sp>
    </p:spTree>
    <p:extLst>
      <p:ext uri="{BB962C8B-B14F-4D97-AF65-F5344CB8AC3E}">
        <p14:creationId xmlns:p14="http://schemas.microsoft.com/office/powerpoint/2010/main" val="2418036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528129"/>
            <a:ext cx="8280920" cy="2071900"/>
          </a:xfrm>
        </p:spPr>
        <p:txBody>
          <a:bodyPr>
            <a:normAutofit/>
          </a:bodyPr>
          <a:lstStyle/>
          <a:p>
            <a:pPr algn="ctr"/>
            <a:r>
              <a:rPr lang="en-GB" sz="5400" dirty="0" smtClean="0"/>
              <a:t>What jobs do </a:t>
            </a:r>
            <a:r>
              <a:rPr lang="en-GB" sz="6000" dirty="0" smtClean="0"/>
              <a:t>chemical</a:t>
            </a:r>
            <a:r>
              <a:rPr lang="en-GB" sz="5400" dirty="0" smtClean="0"/>
              <a:t> scientists do?</a:t>
            </a:r>
            <a:endParaRPr lang="en-GB" sz="5400" dirty="0"/>
          </a:p>
        </p:txBody>
      </p:sp>
      <p:sp>
        <p:nvSpPr>
          <p:cNvPr id="5" name="TextBox 4"/>
          <p:cNvSpPr txBox="1">
            <a:spLocks noChangeArrowheads="1"/>
          </p:cNvSpPr>
          <p:nvPr/>
        </p:nvSpPr>
        <p:spPr bwMode="auto">
          <a:xfrm>
            <a:off x="-1" y="3946031"/>
            <a:ext cx="40521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pPr algn="ctr"/>
            <a:r>
              <a:rPr lang="en-GB" sz="2800" dirty="0" smtClean="0">
                <a:solidFill>
                  <a:srgbClr val="4F758B"/>
                </a:solidFill>
              </a:rPr>
              <a:t>Environmental</a:t>
            </a:r>
            <a:r>
              <a:rPr lang="en-GB" dirty="0" smtClean="0">
                <a:solidFill>
                  <a:srgbClr val="4F758B"/>
                </a:solidFill>
              </a:rPr>
              <a:t> </a:t>
            </a:r>
            <a:r>
              <a:rPr lang="en-GB" sz="2000" b="0" dirty="0" smtClean="0">
                <a:solidFill>
                  <a:srgbClr val="4F758B"/>
                </a:solidFill>
              </a:rPr>
              <a:t>chemist</a:t>
            </a:r>
            <a:endParaRPr lang="en-GB" b="0" dirty="0">
              <a:solidFill>
                <a:srgbClr val="4F758B"/>
              </a:solidFill>
            </a:endParaRPr>
          </a:p>
        </p:txBody>
      </p:sp>
      <p:sp>
        <p:nvSpPr>
          <p:cNvPr id="7" name="TextBox 6"/>
          <p:cNvSpPr txBox="1">
            <a:spLocks noChangeArrowheads="1"/>
          </p:cNvSpPr>
          <p:nvPr/>
        </p:nvSpPr>
        <p:spPr bwMode="auto">
          <a:xfrm>
            <a:off x="3795520" y="425181"/>
            <a:ext cx="24045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a:solidFill>
                  <a:srgbClr val="008C95"/>
                </a:solidFill>
              </a:rPr>
              <a:t>Food</a:t>
            </a:r>
            <a:r>
              <a:rPr lang="en-GB" dirty="0">
                <a:solidFill>
                  <a:srgbClr val="008C95"/>
                </a:solidFill>
              </a:rPr>
              <a:t> </a:t>
            </a:r>
            <a:r>
              <a:rPr lang="en-GB" sz="2000" b="0" dirty="0" smtClean="0">
                <a:solidFill>
                  <a:srgbClr val="008C95"/>
                </a:solidFill>
              </a:rPr>
              <a:t>scientist</a:t>
            </a:r>
            <a:endParaRPr lang="en-GB" b="0" dirty="0">
              <a:solidFill>
                <a:srgbClr val="008C95"/>
              </a:solidFill>
            </a:endParaRPr>
          </a:p>
        </p:txBody>
      </p:sp>
      <p:sp>
        <p:nvSpPr>
          <p:cNvPr id="8" name="TextBox 7"/>
          <p:cNvSpPr txBox="1">
            <a:spLocks noChangeArrowheads="1"/>
          </p:cNvSpPr>
          <p:nvPr/>
        </p:nvSpPr>
        <p:spPr bwMode="auto">
          <a:xfrm>
            <a:off x="5652120" y="1469953"/>
            <a:ext cx="26484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a:solidFill>
                  <a:srgbClr val="008C95"/>
                </a:solidFill>
              </a:rPr>
              <a:t>Marine</a:t>
            </a:r>
            <a:r>
              <a:rPr lang="en-GB" dirty="0">
                <a:solidFill>
                  <a:srgbClr val="008C95"/>
                </a:solidFill>
              </a:rPr>
              <a:t> </a:t>
            </a:r>
            <a:r>
              <a:rPr lang="en-GB" sz="2000" b="0" dirty="0" smtClean="0">
                <a:solidFill>
                  <a:srgbClr val="008C95"/>
                </a:solidFill>
              </a:rPr>
              <a:t>chemist</a:t>
            </a:r>
            <a:endParaRPr lang="en-GB" sz="2200" b="0" dirty="0">
              <a:solidFill>
                <a:srgbClr val="008C95"/>
              </a:solidFill>
            </a:endParaRPr>
          </a:p>
        </p:txBody>
      </p:sp>
      <p:sp>
        <p:nvSpPr>
          <p:cNvPr id="9" name="TextBox 8"/>
          <p:cNvSpPr txBox="1">
            <a:spLocks noChangeArrowheads="1"/>
          </p:cNvSpPr>
          <p:nvPr/>
        </p:nvSpPr>
        <p:spPr bwMode="auto">
          <a:xfrm>
            <a:off x="867518" y="836712"/>
            <a:ext cx="3560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a:solidFill>
                  <a:srgbClr val="4F758B"/>
                </a:solidFill>
              </a:rPr>
              <a:t>Agricultural</a:t>
            </a:r>
            <a:r>
              <a:rPr lang="en-GB" dirty="0">
                <a:solidFill>
                  <a:srgbClr val="4F758B"/>
                </a:solidFill>
              </a:rPr>
              <a:t> </a:t>
            </a:r>
            <a:r>
              <a:rPr lang="en-GB" sz="2000" b="0" dirty="0" smtClean="0">
                <a:solidFill>
                  <a:srgbClr val="4F758B"/>
                </a:solidFill>
              </a:rPr>
              <a:t>chemist</a:t>
            </a:r>
            <a:endParaRPr lang="en-GB" b="0" dirty="0">
              <a:solidFill>
                <a:srgbClr val="4F758B"/>
              </a:solidFill>
            </a:endParaRPr>
          </a:p>
        </p:txBody>
      </p:sp>
      <p:sp>
        <p:nvSpPr>
          <p:cNvPr id="10" name="TextBox 9"/>
          <p:cNvSpPr txBox="1">
            <a:spLocks noChangeArrowheads="1"/>
          </p:cNvSpPr>
          <p:nvPr/>
        </p:nvSpPr>
        <p:spPr bwMode="auto">
          <a:xfrm>
            <a:off x="5515463" y="4204068"/>
            <a:ext cx="322304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a:solidFill>
                  <a:srgbClr val="006BA6"/>
                </a:solidFill>
              </a:rPr>
              <a:t>Analytical</a:t>
            </a:r>
            <a:r>
              <a:rPr lang="en-GB" dirty="0">
                <a:solidFill>
                  <a:srgbClr val="006BA6"/>
                </a:solidFill>
              </a:rPr>
              <a:t> </a:t>
            </a:r>
            <a:r>
              <a:rPr lang="en-GB" sz="2000" b="0" dirty="0" smtClean="0">
                <a:solidFill>
                  <a:srgbClr val="006BA6"/>
                </a:solidFill>
              </a:rPr>
              <a:t>chemist</a:t>
            </a:r>
            <a:endParaRPr lang="en-GB" b="0" dirty="0">
              <a:solidFill>
                <a:srgbClr val="006BA6"/>
              </a:solidFill>
            </a:endParaRPr>
          </a:p>
        </p:txBody>
      </p:sp>
      <p:sp>
        <p:nvSpPr>
          <p:cNvPr id="11" name="TextBox 10"/>
          <p:cNvSpPr txBox="1">
            <a:spLocks noChangeArrowheads="1"/>
          </p:cNvSpPr>
          <p:nvPr/>
        </p:nvSpPr>
        <p:spPr bwMode="auto">
          <a:xfrm>
            <a:off x="828574" y="5127654"/>
            <a:ext cx="31582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a:solidFill>
                  <a:srgbClr val="008C95"/>
                </a:solidFill>
              </a:rPr>
              <a:t>Medicinal</a:t>
            </a:r>
            <a:r>
              <a:rPr lang="en-GB" dirty="0">
                <a:solidFill>
                  <a:srgbClr val="008C95"/>
                </a:solidFill>
              </a:rPr>
              <a:t> </a:t>
            </a:r>
            <a:r>
              <a:rPr lang="en-GB" sz="2000" b="0" dirty="0">
                <a:solidFill>
                  <a:srgbClr val="008C95"/>
                </a:solidFill>
              </a:rPr>
              <a:t>c</a:t>
            </a:r>
            <a:r>
              <a:rPr lang="en-GB" sz="2000" b="0" dirty="0" smtClean="0">
                <a:solidFill>
                  <a:srgbClr val="008C95"/>
                </a:solidFill>
              </a:rPr>
              <a:t>hemist</a:t>
            </a:r>
            <a:endParaRPr lang="en-GB" b="0" dirty="0">
              <a:solidFill>
                <a:srgbClr val="008C95"/>
              </a:solidFill>
            </a:endParaRPr>
          </a:p>
        </p:txBody>
      </p:sp>
      <p:sp>
        <p:nvSpPr>
          <p:cNvPr id="12" name="TextBox 11"/>
          <p:cNvSpPr txBox="1">
            <a:spLocks noChangeArrowheads="1"/>
          </p:cNvSpPr>
          <p:nvPr/>
        </p:nvSpPr>
        <p:spPr bwMode="auto">
          <a:xfrm>
            <a:off x="1003443" y="2994020"/>
            <a:ext cx="306447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a:solidFill>
                  <a:srgbClr val="008C95"/>
                </a:solidFill>
              </a:rPr>
              <a:t>Forensic</a:t>
            </a:r>
            <a:r>
              <a:rPr lang="en-GB" dirty="0">
                <a:solidFill>
                  <a:srgbClr val="008C95"/>
                </a:solidFill>
              </a:rPr>
              <a:t> </a:t>
            </a:r>
            <a:r>
              <a:rPr lang="en-GB" sz="2000" b="0" dirty="0" smtClean="0">
                <a:solidFill>
                  <a:srgbClr val="008C95"/>
                </a:solidFill>
              </a:rPr>
              <a:t>scientist</a:t>
            </a:r>
            <a:endParaRPr lang="en-GB" b="0" dirty="0">
              <a:solidFill>
                <a:srgbClr val="008C95"/>
              </a:solidFill>
            </a:endParaRPr>
          </a:p>
        </p:txBody>
      </p:sp>
      <p:sp>
        <p:nvSpPr>
          <p:cNvPr id="13" name="TextBox 12"/>
          <p:cNvSpPr txBox="1">
            <a:spLocks noChangeArrowheads="1"/>
          </p:cNvSpPr>
          <p:nvPr/>
        </p:nvSpPr>
        <p:spPr bwMode="auto">
          <a:xfrm>
            <a:off x="6480570" y="836712"/>
            <a:ext cx="225794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a:solidFill>
                  <a:srgbClr val="006BA6"/>
                </a:solidFill>
              </a:rPr>
              <a:t>Biochemist</a:t>
            </a:r>
            <a:endParaRPr lang="en-GB" dirty="0">
              <a:solidFill>
                <a:srgbClr val="006BA6"/>
              </a:solidFill>
            </a:endParaRPr>
          </a:p>
        </p:txBody>
      </p:sp>
      <p:sp>
        <p:nvSpPr>
          <p:cNvPr id="14" name="TextBox 13"/>
          <p:cNvSpPr txBox="1"/>
          <p:nvPr/>
        </p:nvSpPr>
        <p:spPr>
          <a:xfrm>
            <a:off x="326593" y="5925279"/>
            <a:ext cx="2955341" cy="523220"/>
          </a:xfrm>
          <a:prstGeom prst="rect">
            <a:avLst/>
          </a:prstGeom>
          <a:noFill/>
        </p:spPr>
        <p:txBody>
          <a:bodyPr wrap="square" rtlCol="0">
            <a:spAutoFit/>
          </a:bodyPr>
          <a:lstStyle/>
          <a:p>
            <a:r>
              <a:rPr lang="en-GB" sz="2800" b="1" dirty="0">
                <a:solidFill>
                  <a:srgbClr val="006BA6"/>
                </a:solidFill>
                <a:latin typeface="Arial" charset="0"/>
                <a:ea typeface="ＭＳ Ｐゴシック" pitchFamily="34" charset="-128"/>
              </a:rPr>
              <a:t>Polymer</a:t>
            </a:r>
            <a:r>
              <a:rPr lang="en-GB" dirty="0" smtClean="0">
                <a:solidFill>
                  <a:srgbClr val="006BA6"/>
                </a:solidFill>
              </a:rPr>
              <a:t> </a:t>
            </a:r>
            <a:r>
              <a:rPr lang="en-GB" sz="2000" dirty="0" smtClean="0">
                <a:solidFill>
                  <a:srgbClr val="006BA6"/>
                </a:solidFill>
              </a:rPr>
              <a:t>s</a:t>
            </a:r>
            <a:r>
              <a:rPr lang="en-GB" sz="2000" dirty="0" smtClean="0">
                <a:solidFill>
                  <a:srgbClr val="006BA6"/>
                </a:solidFill>
                <a:latin typeface="Arial" charset="0"/>
                <a:ea typeface="ＭＳ Ｐゴシック" pitchFamily="34" charset="-128"/>
              </a:rPr>
              <a:t>cientist</a:t>
            </a:r>
            <a:endParaRPr lang="en-GB" sz="2400" dirty="0">
              <a:solidFill>
                <a:srgbClr val="006BA6"/>
              </a:solidFill>
              <a:latin typeface="Arial" charset="0"/>
              <a:ea typeface="ＭＳ Ｐゴシック" pitchFamily="34" charset="-128"/>
            </a:endParaRPr>
          </a:p>
        </p:txBody>
      </p:sp>
      <p:sp>
        <p:nvSpPr>
          <p:cNvPr id="15" name="TextBox 14"/>
          <p:cNvSpPr txBox="1"/>
          <p:nvPr/>
        </p:nvSpPr>
        <p:spPr>
          <a:xfrm>
            <a:off x="5773308" y="2983936"/>
            <a:ext cx="3113919" cy="523220"/>
          </a:xfrm>
          <a:prstGeom prst="rect">
            <a:avLst/>
          </a:prstGeom>
          <a:noFill/>
        </p:spPr>
        <p:txBody>
          <a:bodyPr wrap="square" rtlCol="0">
            <a:spAutoFit/>
          </a:bodyPr>
          <a:lstStyle/>
          <a:p>
            <a:r>
              <a:rPr lang="en-GB" sz="2800" b="1" dirty="0" smtClean="0">
                <a:solidFill>
                  <a:srgbClr val="006BA6"/>
                </a:solidFill>
                <a:latin typeface="Arial" charset="0"/>
                <a:ea typeface="ＭＳ Ｐゴシック" pitchFamily="34" charset="-128"/>
              </a:rPr>
              <a:t>Industrial</a:t>
            </a:r>
            <a:r>
              <a:rPr lang="en-GB" dirty="0" smtClean="0">
                <a:solidFill>
                  <a:srgbClr val="006BA6"/>
                </a:solidFill>
              </a:rPr>
              <a:t> </a:t>
            </a:r>
            <a:r>
              <a:rPr lang="en-GB" sz="2000" dirty="0">
                <a:solidFill>
                  <a:srgbClr val="006BA6"/>
                </a:solidFill>
                <a:latin typeface="Arial" charset="0"/>
                <a:ea typeface="ＭＳ Ｐゴシック" pitchFamily="34" charset="-128"/>
              </a:rPr>
              <a:t>chemist</a:t>
            </a:r>
            <a:endParaRPr lang="en-GB" sz="2400" dirty="0">
              <a:solidFill>
                <a:srgbClr val="006BA6"/>
              </a:solidFill>
              <a:latin typeface="Arial" charset="0"/>
              <a:ea typeface="ＭＳ Ｐゴシック" pitchFamily="34" charset="-128"/>
            </a:endParaRPr>
          </a:p>
        </p:txBody>
      </p:sp>
      <p:sp>
        <p:nvSpPr>
          <p:cNvPr id="16" name="TextBox 15"/>
          <p:cNvSpPr txBox="1">
            <a:spLocks noChangeArrowheads="1"/>
          </p:cNvSpPr>
          <p:nvPr/>
        </p:nvSpPr>
        <p:spPr bwMode="auto">
          <a:xfrm>
            <a:off x="4428183" y="2080012"/>
            <a:ext cx="37533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smtClean="0">
                <a:solidFill>
                  <a:srgbClr val="4F758B"/>
                </a:solidFill>
              </a:rPr>
              <a:t>Atmospheric</a:t>
            </a:r>
            <a:r>
              <a:rPr lang="en-GB" dirty="0" smtClean="0">
                <a:solidFill>
                  <a:srgbClr val="4F758B"/>
                </a:solidFill>
              </a:rPr>
              <a:t> </a:t>
            </a:r>
            <a:r>
              <a:rPr lang="en-GB" sz="2000" b="0" dirty="0" smtClean="0">
                <a:solidFill>
                  <a:srgbClr val="4F758B"/>
                </a:solidFill>
              </a:rPr>
              <a:t>chemist</a:t>
            </a:r>
            <a:endParaRPr lang="en-GB" b="0" dirty="0">
              <a:solidFill>
                <a:srgbClr val="4F758B"/>
              </a:solidFill>
            </a:endParaRPr>
          </a:p>
        </p:txBody>
      </p:sp>
      <p:sp>
        <p:nvSpPr>
          <p:cNvPr id="17" name="TextBox 16"/>
          <p:cNvSpPr txBox="1">
            <a:spLocks noChangeArrowheads="1"/>
          </p:cNvSpPr>
          <p:nvPr/>
        </p:nvSpPr>
        <p:spPr bwMode="auto">
          <a:xfrm>
            <a:off x="4568118" y="5127654"/>
            <a:ext cx="326397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smtClean="0">
                <a:solidFill>
                  <a:srgbClr val="006BA6"/>
                </a:solidFill>
              </a:rPr>
              <a:t>Chemical</a:t>
            </a:r>
            <a:r>
              <a:rPr lang="en-GB" dirty="0" smtClean="0">
                <a:solidFill>
                  <a:srgbClr val="006BA6"/>
                </a:solidFill>
              </a:rPr>
              <a:t> </a:t>
            </a:r>
            <a:r>
              <a:rPr lang="en-GB" sz="2000" b="0" dirty="0" smtClean="0">
                <a:solidFill>
                  <a:srgbClr val="006BA6"/>
                </a:solidFill>
              </a:rPr>
              <a:t>engineer</a:t>
            </a:r>
            <a:endParaRPr lang="en-GB" b="0" dirty="0">
              <a:solidFill>
                <a:srgbClr val="006BA6"/>
              </a:solidFill>
            </a:endParaRPr>
          </a:p>
        </p:txBody>
      </p:sp>
      <p:sp>
        <p:nvSpPr>
          <p:cNvPr id="18" name="TextBox 17"/>
          <p:cNvSpPr txBox="1">
            <a:spLocks noChangeArrowheads="1"/>
          </p:cNvSpPr>
          <p:nvPr/>
        </p:nvSpPr>
        <p:spPr bwMode="auto">
          <a:xfrm>
            <a:off x="214205" y="2231529"/>
            <a:ext cx="36237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smtClean="0">
                <a:solidFill>
                  <a:srgbClr val="006BA6"/>
                </a:solidFill>
              </a:rPr>
              <a:t>Formulation</a:t>
            </a:r>
            <a:r>
              <a:rPr lang="en-GB" dirty="0" smtClean="0">
                <a:solidFill>
                  <a:srgbClr val="006BA6"/>
                </a:solidFill>
              </a:rPr>
              <a:t> </a:t>
            </a:r>
            <a:r>
              <a:rPr lang="en-GB" sz="2000" b="0" dirty="0" smtClean="0">
                <a:solidFill>
                  <a:srgbClr val="006BA6"/>
                </a:solidFill>
              </a:rPr>
              <a:t>chemist</a:t>
            </a:r>
            <a:endParaRPr lang="en-GB" b="0" dirty="0">
              <a:solidFill>
                <a:srgbClr val="006BA6"/>
              </a:solidFill>
            </a:endParaRPr>
          </a:p>
        </p:txBody>
      </p:sp>
      <p:sp>
        <p:nvSpPr>
          <p:cNvPr id="19" name="TextBox 18"/>
          <p:cNvSpPr txBox="1">
            <a:spLocks noChangeArrowheads="1"/>
          </p:cNvSpPr>
          <p:nvPr/>
        </p:nvSpPr>
        <p:spPr bwMode="auto">
          <a:xfrm>
            <a:off x="3617973" y="3517240"/>
            <a:ext cx="31292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smtClean="0">
                <a:solidFill>
                  <a:srgbClr val="4F758B"/>
                </a:solidFill>
              </a:rPr>
              <a:t>Materials</a:t>
            </a:r>
            <a:r>
              <a:rPr lang="en-GB" dirty="0" smtClean="0">
                <a:solidFill>
                  <a:srgbClr val="4F758B"/>
                </a:solidFill>
              </a:rPr>
              <a:t> </a:t>
            </a:r>
            <a:r>
              <a:rPr lang="en-GB" sz="2000" b="0" dirty="0" smtClean="0">
                <a:solidFill>
                  <a:srgbClr val="4F758B"/>
                </a:solidFill>
              </a:rPr>
              <a:t>scientist</a:t>
            </a:r>
            <a:endParaRPr lang="en-GB" b="0" dirty="0">
              <a:solidFill>
                <a:srgbClr val="4F758B"/>
              </a:solidFill>
            </a:endParaRPr>
          </a:p>
        </p:txBody>
      </p:sp>
      <p:sp>
        <p:nvSpPr>
          <p:cNvPr id="20" name="TextBox 19"/>
          <p:cNvSpPr txBox="1">
            <a:spLocks noChangeArrowheads="1"/>
          </p:cNvSpPr>
          <p:nvPr/>
        </p:nvSpPr>
        <p:spPr bwMode="auto">
          <a:xfrm>
            <a:off x="1197430" y="1556792"/>
            <a:ext cx="2420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smtClean="0">
                <a:solidFill>
                  <a:srgbClr val="008C95"/>
                </a:solidFill>
              </a:rPr>
              <a:t>Toxicologist</a:t>
            </a:r>
            <a:endParaRPr lang="en-GB" dirty="0">
              <a:solidFill>
                <a:srgbClr val="008C95"/>
              </a:solidFill>
            </a:endParaRPr>
          </a:p>
        </p:txBody>
      </p:sp>
      <p:sp>
        <p:nvSpPr>
          <p:cNvPr id="21" name="TextBox 20"/>
          <p:cNvSpPr txBox="1">
            <a:spLocks noChangeArrowheads="1"/>
          </p:cNvSpPr>
          <p:nvPr/>
        </p:nvSpPr>
        <p:spPr bwMode="auto">
          <a:xfrm>
            <a:off x="3490087" y="6186889"/>
            <a:ext cx="32571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sz="2800" dirty="0" smtClean="0">
                <a:solidFill>
                  <a:srgbClr val="006BA6"/>
                </a:solidFill>
              </a:rPr>
              <a:t>Crystallographer</a:t>
            </a:r>
            <a:endParaRPr lang="en-GB" dirty="0">
              <a:solidFill>
                <a:srgbClr val="006BA6"/>
              </a:solidFill>
            </a:endParaRPr>
          </a:p>
        </p:txBody>
      </p:sp>
      <p:sp>
        <p:nvSpPr>
          <p:cNvPr id="22" name="TextBox 21"/>
          <p:cNvSpPr txBox="1">
            <a:spLocks noChangeArrowheads="1"/>
          </p:cNvSpPr>
          <p:nvPr/>
        </p:nvSpPr>
        <p:spPr bwMode="auto">
          <a:xfrm>
            <a:off x="2288518" y="4600029"/>
            <a:ext cx="33420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charset="0"/>
                <a:ea typeface="ＭＳ Ｐゴシック" pitchFamily="34" charset="-128"/>
              </a:defRPr>
            </a:lvl1pPr>
            <a:lvl2pPr marL="742950" indent="-285750" eaLnBrk="0" hangingPunct="0">
              <a:defRPr sz="2400" b="1">
                <a:solidFill>
                  <a:schemeClr val="tx1"/>
                </a:solidFill>
                <a:latin typeface="Arial" charset="0"/>
                <a:ea typeface="ＭＳ Ｐゴシック" pitchFamily="34" charset="-128"/>
              </a:defRPr>
            </a:lvl2pPr>
            <a:lvl3pPr marL="1143000" indent="-228600" eaLnBrk="0" hangingPunct="0">
              <a:defRPr sz="2400" b="1">
                <a:solidFill>
                  <a:schemeClr val="tx1"/>
                </a:solidFill>
                <a:latin typeface="Arial" charset="0"/>
                <a:ea typeface="ＭＳ Ｐゴシック" pitchFamily="34" charset="-128"/>
              </a:defRPr>
            </a:lvl3pPr>
            <a:lvl4pPr marL="1600200" indent="-228600" eaLnBrk="0" hangingPunct="0">
              <a:defRPr sz="2400" b="1">
                <a:solidFill>
                  <a:schemeClr val="tx1"/>
                </a:solidFill>
                <a:latin typeface="Arial" charset="0"/>
                <a:ea typeface="ＭＳ Ｐゴシック" pitchFamily="34" charset="-128"/>
              </a:defRPr>
            </a:lvl4pPr>
            <a:lvl5pPr marL="2057400" indent="-228600" eaLnBrk="0" hangingPunct="0">
              <a:defRPr sz="2400" b="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b="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b="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b="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b="1">
                <a:solidFill>
                  <a:schemeClr val="tx1"/>
                </a:solidFill>
                <a:latin typeface="Arial" charset="0"/>
                <a:ea typeface="ＭＳ Ｐゴシック" pitchFamily="34" charset="-128"/>
              </a:defRPr>
            </a:lvl9pPr>
          </a:lstStyle>
          <a:p>
            <a:r>
              <a:rPr lang="en-GB" dirty="0" smtClean="0">
                <a:solidFill>
                  <a:srgbClr val="4F758B"/>
                </a:solidFill>
              </a:rPr>
              <a:t>Computational </a:t>
            </a:r>
            <a:r>
              <a:rPr lang="en-GB" sz="2000" b="0" dirty="0">
                <a:solidFill>
                  <a:srgbClr val="4F758B"/>
                </a:solidFill>
              </a:rPr>
              <a:t>c</a:t>
            </a:r>
            <a:r>
              <a:rPr lang="en-GB" sz="2000" b="0" dirty="0" smtClean="0">
                <a:solidFill>
                  <a:srgbClr val="4F758B"/>
                </a:solidFill>
              </a:rPr>
              <a:t>hemist</a:t>
            </a:r>
            <a:endParaRPr lang="en-GB" b="0" dirty="0">
              <a:solidFill>
                <a:srgbClr val="4F758B"/>
              </a:solidFill>
            </a:endParaRPr>
          </a:p>
        </p:txBody>
      </p:sp>
    </p:spTree>
    <p:extLst>
      <p:ext uri="{BB962C8B-B14F-4D97-AF65-F5344CB8AC3E}">
        <p14:creationId xmlns:p14="http://schemas.microsoft.com/office/powerpoint/2010/main" val="245293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par>
                                <p:cTn id="14" presetID="1"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circle(in)">
                                      <p:cBhvr>
                                        <p:cTn id="42" dur="20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barn(inVertical)">
                                      <p:cBhvr>
                                        <p:cTn id="74" dur="500"/>
                                        <p:tgtEl>
                                          <p:spTgt spid="11"/>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ipe(down)">
                                      <p:cBhvr>
                                        <p:cTn id="79" dur="500"/>
                                        <p:tgtEl>
                                          <p:spTgt spid="17"/>
                                        </p:tgtEl>
                                      </p:cBhvr>
                                    </p:animEffect>
                                  </p:childTnLst>
                                </p:cTn>
                              </p:par>
                            </p:childTnLst>
                          </p:cTn>
                        </p:par>
                      </p:childTnLst>
                    </p:cTn>
                  </p:par>
                  <p:par>
                    <p:cTn id="80" fill="hold">
                      <p:stCondLst>
                        <p:cond delay="indefinite"/>
                      </p:stCondLst>
                      <p:childTnLst>
                        <p:par>
                          <p:cTn id="81" fill="hold">
                            <p:stCondLst>
                              <p:cond delay="0"/>
                            </p:stCondLst>
                            <p:childTnLst>
                              <p:par>
                                <p:cTn id="82" presetID="6" presetClass="entr" presetSubtype="16" fill="hold" grpId="0" nodeType="click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circle(in)">
                                      <p:cBhvr>
                                        <p:cTn id="84" dur="2000"/>
                                        <p:tgtEl>
                                          <p:spTgt spid="14"/>
                                        </p:tgtEl>
                                      </p:cBhvr>
                                    </p:animEffect>
                                  </p:childTnLst>
                                </p:cTn>
                              </p:par>
                            </p:childTnLst>
                          </p:cTn>
                        </p:par>
                      </p:childTnLst>
                    </p:cTn>
                  </p:par>
                  <p:par>
                    <p:cTn id="85" fill="hold">
                      <p:stCondLst>
                        <p:cond delay="indefinite"/>
                      </p:stCondLst>
                      <p:childTnLst>
                        <p:par>
                          <p:cTn id="86" fill="hold">
                            <p:stCondLst>
                              <p:cond delay="0"/>
                            </p:stCondLst>
                            <p:childTnLst>
                              <p:par>
                                <p:cTn id="87" presetID="14" presetClass="entr" presetSubtype="10" fill="hold" grpId="0" nodeType="click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randombar(horizontal)">
                                      <p:cBhvr>
                                        <p:cTn id="89" dur="500"/>
                                        <p:tgtEl>
                                          <p:spTgt spid="21"/>
                                        </p:tgtEl>
                                      </p:cBhvr>
                                    </p:animEffect>
                                  </p:childTnLst>
                                </p:cTn>
                              </p:par>
                              <p:par>
                                <p:cTn id="90" presetID="1" presetClass="entr" presetSubtype="0" fill="hold" grpId="0" nodeType="withEffect">
                                  <p:stCondLst>
                                    <p:cond delay="0"/>
                                  </p:stCondLst>
                                  <p:childTnLst>
                                    <p:set>
                                      <p:cBhvr>
                                        <p:cTn id="91"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is happening in industry?</a:t>
            </a:r>
            <a:endParaRPr lang="en-GB" dirty="0"/>
          </a:p>
        </p:txBody>
      </p:sp>
      <p:sp>
        <p:nvSpPr>
          <p:cNvPr id="3" name="Subtitle 2"/>
          <p:cNvSpPr>
            <a:spLocks noGrp="1"/>
          </p:cNvSpPr>
          <p:nvPr>
            <p:ph type="subTitle" idx="1"/>
          </p:nvPr>
        </p:nvSpPr>
        <p:spPr>
          <a:xfrm>
            <a:off x="809006" y="2252464"/>
            <a:ext cx="6931346" cy="3768824"/>
          </a:xfrm>
        </p:spPr>
        <p:txBody>
          <a:bodyPr>
            <a:normAutofit fontScale="85000" lnSpcReduction="20000"/>
          </a:bodyPr>
          <a:lstStyle/>
          <a:p>
            <a:pPr marL="342900" lvl="0" indent="-342900">
              <a:buFont typeface="Arial" pitchFamily="34" charset="0"/>
              <a:buChar char="•"/>
              <a:defRPr/>
            </a:pPr>
            <a:r>
              <a:rPr lang="en-GB" sz="3200" dirty="0"/>
              <a:t>Unpredictable and challenging environment</a:t>
            </a:r>
          </a:p>
          <a:p>
            <a:pPr marL="742950" lvl="1" indent="-285750" algn="l">
              <a:buFont typeface="Arial" pitchFamily="34" charset="0"/>
              <a:buChar char="–"/>
              <a:defRPr/>
            </a:pPr>
            <a:r>
              <a:rPr lang="en-GB" dirty="0">
                <a:solidFill>
                  <a:srgbClr val="505759"/>
                </a:solidFill>
                <a:latin typeface="Arial" panose="020B0604020202020204" pitchFamily="34" charset="0"/>
                <a:cs typeface="Arial" panose="020B0604020202020204" pitchFamily="34" charset="0"/>
              </a:rPr>
              <a:t>reduced funds </a:t>
            </a:r>
          </a:p>
          <a:p>
            <a:pPr marL="742950" lvl="1" indent="-285750" algn="l">
              <a:buFont typeface="Arial" pitchFamily="34" charset="0"/>
              <a:buChar char="–"/>
              <a:defRPr/>
            </a:pPr>
            <a:r>
              <a:rPr lang="en-GB" dirty="0">
                <a:solidFill>
                  <a:srgbClr val="505759"/>
                </a:solidFill>
                <a:latin typeface="Arial" panose="020B0604020202020204" pitchFamily="34" charset="0"/>
                <a:cs typeface="Arial" panose="020B0604020202020204" pitchFamily="34" charset="0"/>
              </a:rPr>
              <a:t>increased costs </a:t>
            </a:r>
          </a:p>
          <a:p>
            <a:pPr marL="742950" lvl="1" indent="-285750" algn="l">
              <a:buFont typeface="Arial" pitchFamily="34" charset="0"/>
              <a:buChar char="–"/>
              <a:defRPr/>
            </a:pPr>
            <a:r>
              <a:rPr lang="en-GB" dirty="0">
                <a:solidFill>
                  <a:srgbClr val="505759"/>
                </a:solidFill>
                <a:latin typeface="Arial" panose="020B0604020202020204" pitchFamily="34" charset="0"/>
                <a:cs typeface="Arial" panose="020B0604020202020204" pitchFamily="34" charset="0"/>
              </a:rPr>
              <a:t>global competition</a:t>
            </a:r>
          </a:p>
          <a:p>
            <a:pPr marL="342900" lvl="0" indent="-342900">
              <a:buFont typeface="Arial" pitchFamily="34" charset="0"/>
              <a:buChar char="•"/>
              <a:defRPr/>
            </a:pPr>
            <a:r>
              <a:rPr lang="en-GB" sz="3200" dirty="0"/>
              <a:t>Job security and job opportunities</a:t>
            </a:r>
          </a:p>
          <a:p>
            <a:pPr marL="342900" lvl="0" indent="-342900">
              <a:buFont typeface="Arial" pitchFamily="34" charset="0"/>
              <a:buChar char="•"/>
              <a:defRPr/>
            </a:pPr>
            <a:r>
              <a:rPr lang="en-GB" sz="3200" dirty="0"/>
              <a:t>Reduced training capacity (SMEs)</a:t>
            </a:r>
          </a:p>
          <a:p>
            <a:pPr marL="342900" lvl="0" indent="-342900">
              <a:buFont typeface="Arial" pitchFamily="34" charset="0"/>
              <a:buChar char="•"/>
              <a:defRPr/>
            </a:pPr>
            <a:r>
              <a:rPr lang="en-GB" sz="3200" dirty="0" smtClean="0"/>
              <a:t>Networking</a:t>
            </a:r>
          </a:p>
          <a:p>
            <a:pPr lvl="0">
              <a:defRPr/>
            </a:pPr>
            <a:endParaRPr lang="en-GB" sz="3200" dirty="0" smtClean="0"/>
          </a:p>
          <a:p>
            <a:pPr lvl="1" algn="l">
              <a:lnSpc>
                <a:spcPct val="90000"/>
              </a:lnSpc>
              <a:defRPr/>
            </a:pPr>
            <a:r>
              <a:rPr lang="en-GB" sz="1300" i="1" dirty="0">
                <a:solidFill>
                  <a:srgbClr val="505759"/>
                </a:solidFill>
                <a:latin typeface="Arial" panose="020B0604020202020204" pitchFamily="34" charset="0"/>
                <a:cs typeface="Arial" panose="020B0604020202020204" pitchFamily="34" charset="0"/>
              </a:rPr>
              <a:t>from David Fox- RSC Industry </a:t>
            </a:r>
            <a:r>
              <a:rPr lang="en-GB" sz="1300" i="1" dirty="0" smtClean="0">
                <a:solidFill>
                  <a:srgbClr val="505759"/>
                </a:solidFill>
                <a:latin typeface="Arial" panose="020B0604020202020204" pitchFamily="34" charset="0"/>
                <a:cs typeface="Arial" panose="020B0604020202020204" pitchFamily="34" charset="0"/>
              </a:rPr>
              <a:t>Associate</a:t>
            </a:r>
            <a:endParaRPr lang="en-GB" sz="1300" i="1" dirty="0">
              <a:solidFill>
                <a:srgbClr val="505759"/>
              </a:solidFill>
              <a:latin typeface="Arial" panose="020B0604020202020204" pitchFamily="34" charset="0"/>
              <a:cs typeface="Arial" panose="020B0604020202020204" pitchFamily="34" charset="0"/>
            </a:endParaRPr>
          </a:p>
          <a:p>
            <a:pPr marL="342900" lvl="0" indent="-342900">
              <a:buFont typeface="Arial" pitchFamily="34" charset="0"/>
              <a:buChar char="•"/>
              <a:defRPr/>
            </a:pPr>
            <a:endParaRPr lang="en-GB" sz="3200" dirty="0"/>
          </a:p>
          <a:p>
            <a:pPr marL="342900" lvl="0" indent="-342900">
              <a:lnSpc>
                <a:spcPct val="90000"/>
              </a:lnSpc>
              <a:buFont typeface="Arial" pitchFamily="34" charset="0"/>
              <a:buChar char="•"/>
              <a:defRPr/>
            </a:pPr>
            <a:endParaRPr lang="en-GB" sz="2400" dirty="0">
              <a:solidFill>
                <a:srgbClr val="5057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31720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9817" y="356660"/>
            <a:ext cx="7772400" cy="1470025"/>
          </a:xfrm>
        </p:spPr>
        <p:txBody>
          <a:bodyPr/>
          <a:lstStyle/>
          <a:p>
            <a:pPr algn="ctr"/>
            <a:r>
              <a:rPr lang="en-GB" b="1" dirty="0" smtClean="0"/>
              <a:t>Life in the Lab</a:t>
            </a:r>
            <a:endParaRPr lang="en-GB" b="1" dirty="0"/>
          </a:p>
        </p:txBody>
      </p:sp>
      <p:sp>
        <p:nvSpPr>
          <p:cNvPr id="3" name="Subtitle 2"/>
          <p:cNvSpPr>
            <a:spLocks noGrp="1"/>
          </p:cNvSpPr>
          <p:nvPr>
            <p:ph type="subTitle" idx="1"/>
          </p:nvPr>
        </p:nvSpPr>
        <p:spPr>
          <a:xfrm>
            <a:off x="467544" y="1727164"/>
            <a:ext cx="3907011" cy="3552800"/>
          </a:xfrm>
        </p:spPr>
        <p:txBody>
          <a:bodyPr>
            <a:noAutofit/>
          </a:bodyPr>
          <a:lstStyle/>
          <a:p>
            <a:r>
              <a:rPr lang="en-GB" sz="2400" dirty="0" smtClean="0"/>
              <a:t>Labs are everywhere!</a:t>
            </a:r>
          </a:p>
          <a:p>
            <a:endParaRPr lang="en-GB" sz="2400" dirty="0" smtClean="0"/>
          </a:p>
          <a:p>
            <a:r>
              <a:rPr lang="en-GB" sz="2400" dirty="0" smtClean="0"/>
              <a:t>No two labs are the same</a:t>
            </a:r>
          </a:p>
          <a:p>
            <a:endParaRPr lang="en-GB" sz="2400" dirty="0" smtClean="0"/>
          </a:p>
          <a:p>
            <a:r>
              <a:rPr lang="en-GB" sz="2400" dirty="0" smtClean="0"/>
              <a:t>Chemists often concentrate on a specific area of chemistry</a:t>
            </a:r>
          </a:p>
          <a:p>
            <a:endParaRPr lang="en-GB" sz="2400" dirty="0" smtClean="0"/>
          </a:p>
          <a:p>
            <a:r>
              <a:rPr lang="en-GB" sz="2400" dirty="0" smtClean="0"/>
              <a:t>Research can have a big </a:t>
            </a:r>
            <a:r>
              <a:rPr lang="en-GB" sz="2400" dirty="0"/>
              <a:t>impact outside the lab </a:t>
            </a:r>
          </a:p>
        </p:txBody>
      </p:sp>
      <p:grpSp>
        <p:nvGrpSpPr>
          <p:cNvPr id="14" name="Group 13"/>
          <p:cNvGrpSpPr/>
          <p:nvPr/>
        </p:nvGrpSpPr>
        <p:grpSpPr>
          <a:xfrm>
            <a:off x="4716017" y="1628800"/>
            <a:ext cx="4457191" cy="5256584"/>
            <a:chOff x="4499992" y="1131846"/>
            <a:chExt cx="4673215" cy="5282201"/>
          </a:xfrm>
        </p:grpSpPr>
        <p:pic>
          <p:nvPicPr>
            <p:cNvPr id="2050" name="Picture 2" descr="I:\IMAGE LIBRARY - chemistry\lab-lawrence livermore1.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358039" y="4077072"/>
              <a:ext cx="1800000" cy="2336975"/>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p:cNvGrpSpPr/>
            <p:nvPr/>
          </p:nvGrpSpPr>
          <p:grpSpPr>
            <a:xfrm>
              <a:off x="4499992" y="1131846"/>
              <a:ext cx="4673215" cy="4657741"/>
              <a:chOff x="4499992" y="1268760"/>
              <a:chExt cx="4673215" cy="4657741"/>
            </a:xfrm>
          </p:grpSpPr>
          <p:pic>
            <p:nvPicPr>
              <p:cNvPr id="8" name="Picture 6" descr="I:\IMAGE LIBRARY - chemistry\laboratory-Fotolia_2627918_M.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6081458" y="4365104"/>
                <a:ext cx="1835284" cy="15613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I:\IMAGE LIBRARY - chemistry\CSL York laboratory.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499992" y="3310104"/>
                <a:ext cx="2499108" cy="162761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I:\IMAGE LIBRARY - chemistry\laboratory-Fotolia_2627405_M.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716016" y="2060848"/>
                <a:ext cx="2387684" cy="156139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I:\IMAGE LIBRARY - chemistry\lab-k8723-2.jpg"/>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6800850" y="1268760"/>
                <a:ext cx="2372357" cy="170541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7" descr="I:\IMAGE LIBRARY - chemistry\CSL York laboratory2.jpg"/>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999100" y="2803707"/>
                <a:ext cx="2144900" cy="1561397"/>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3367233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3608" y="304936"/>
            <a:ext cx="7772400" cy="1470025"/>
          </a:xfrm>
        </p:spPr>
        <p:txBody>
          <a:bodyPr>
            <a:normAutofit/>
          </a:bodyPr>
          <a:lstStyle/>
          <a:p>
            <a:r>
              <a:rPr lang="en-GB" b="1" dirty="0"/>
              <a:t>Life in the Lab – Day to </a:t>
            </a:r>
            <a:r>
              <a:rPr lang="en-GB" b="1" dirty="0" smtClean="0"/>
              <a:t>Day</a:t>
            </a:r>
            <a:endParaRPr lang="en-GB" dirty="0"/>
          </a:p>
        </p:txBody>
      </p:sp>
      <p:sp>
        <p:nvSpPr>
          <p:cNvPr id="3" name="Content Placeholder 2"/>
          <p:cNvSpPr>
            <a:spLocks noGrp="1"/>
          </p:cNvSpPr>
          <p:nvPr>
            <p:ph type="subTitle" idx="1"/>
          </p:nvPr>
        </p:nvSpPr>
        <p:spPr>
          <a:xfrm>
            <a:off x="4644008" y="1844824"/>
            <a:ext cx="3384376" cy="4032448"/>
          </a:xfrm>
        </p:spPr>
        <p:txBody>
          <a:bodyPr>
            <a:normAutofit/>
          </a:bodyPr>
          <a:lstStyle/>
          <a:p>
            <a:pPr lvl="0"/>
            <a:r>
              <a:rPr lang="en-GB" sz="2000" dirty="0"/>
              <a:t>Team player vs. lone ranger? </a:t>
            </a:r>
            <a:endParaRPr lang="en-GB" sz="2000" dirty="0" smtClean="0"/>
          </a:p>
          <a:p>
            <a:pPr lvl="0"/>
            <a:endParaRPr lang="en-GB" sz="2000" dirty="0"/>
          </a:p>
          <a:p>
            <a:pPr lvl="0"/>
            <a:r>
              <a:rPr lang="en-GB" sz="2000" dirty="0"/>
              <a:t>DIY – experimental design and risk </a:t>
            </a:r>
            <a:r>
              <a:rPr lang="en-GB" sz="2000" dirty="0" smtClean="0"/>
              <a:t>assessment</a:t>
            </a:r>
          </a:p>
          <a:p>
            <a:pPr lvl="0"/>
            <a:endParaRPr lang="en-GB" sz="2000" dirty="0"/>
          </a:p>
          <a:p>
            <a:pPr lvl="0"/>
            <a:r>
              <a:rPr lang="en-GB" sz="2000" dirty="0"/>
              <a:t>Keeping </a:t>
            </a:r>
            <a:r>
              <a:rPr lang="en-GB" sz="2000" dirty="0" smtClean="0"/>
              <a:t>notes</a:t>
            </a:r>
          </a:p>
          <a:p>
            <a:pPr lvl="0"/>
            <a:endParaRPr lang="en-GB" sz="2000" dirty="0"/>
          </a:p>
          <a:p>
            <a:pPr lvl="0"/>
            <a:r>
              <a:rPr lang="en-GB" sz="2000" dirty="0"/>
              <a:t>Technology rich and </a:t>
            </a:r>
            <a:r>
              <a:rPr lang="en-GB" sz="2000" dirty="0" smtClean="0"/>
              <a:t>poor</a:t>
            </a:r>
          </a:p>
          <a:p>
            <a:pPr lvl="0"/>
            <a:endParaRPr lang="en-GB" sz="2000" dirty="0"/>
          </a:p>
          <a:p>
            <a:pPr lvl="0"/>
            <a:r>
              <a:rPr lang="en-GB" sz="2000" dirty="0"/>
              <a:t>The ‘uniform</a:t>
            </a:r>
            <a:r>
              <a:rPr lang="en-GB" sz="2000" dirty="0" smtClean="0"/>
              <a:t>’</a:t>
            </a:r>
            <a:endParaRPr lang="en-GB" sz="2000" dirty="0"/>
          </a:p>
        </p:txBody>
      </p:sp>
      <p:grpSp>
        <p:nvGrpSpPr>
          <p:cNvPr id="4" name="Group 3"/>
          <p:cNvGrpSpPr/>
          <p:nvPr/>
        </p:nvGrpSpPr>
        <p:grpSpPr>
          <a:xfrm>
            <a:off x="327144" y="1774960"/>
            <a:ext cx="3956825" cy="4896544"/>
            <a:chOff x="-36512" y="1757278"/>
            <a:chExt cx="3621830" cy="5100722"/>
          </a:xfrm>
        </p:grpSpPr>
        <p:pic>
          <p:nvPicPr>
            <p:cNvPr id="3079" name="Picture 7" descr="I:\IMAGE LIBRARY - glassware chemical equipment\electron microscope-astrazeneca-.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t="19007"/>
            <a:stretch/>
          </p:blipFill>
          <p:spPr bwMode="auto">
            <a:xfrm>
              <a:off x="-34729" y="1757278"/>
              <a:ext cx="2635321" cy="157233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IMAGE LIBRARY - glassware chemical equipment\Agilent 1100 Series LC system.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12949"/>
            <a:stretch/>
          </p:blipFill>
          <p:spPr bwMode="auto">
            <a:xfrm>
              <a:off x="-36512" y="3156506"/>
              <a:ext cx="3621830" cy="18566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IMAGE LIBRARY - Chemical Industry\Industry chemistry lab_iStock_000006142534Large.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b="11412"/>
            <a:stretch/>
          </p:blipFill>
          <p:spPr bwMode="auto">
            <a:xfrm>
              <a:off x="-36512" y="4968552"/>
              <a:ext cx="3019974" cy="188944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328610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Group 63"/>
          <p:cNvGrpSpPr/>
          <p:nvPr/>
        </p:nvGrpSpPr>
        <p:grpSpPr>
          <a:xfrm>
            <a:off x="2475298" y="1245464"/>
            <a:ext cx="2069953" cy="3281651"/>
            <a:chOff x="1984" y="0"/>
            <a:chExt cx="1946895" cy="3600400"/>
          </a:xfrm>
        </p:grpSpPr>
        <p:sp>
          <p:nvSpPr>
            <p:cNvPr id="65" name="Rounded Rectangle 64"/>
            <p:cNvSpPr/>
            <p:nvPr/>
          </p:nvSpPr>
          <p:spPr>
            <a:xfrm>
              <a:off x="1984" y="0"/>
              <a:ext cx="1946895" cy="3600400"/>
            </a:xfrm>
            <a:prstGeom prst="roundRect">
              <a:avLst>
                <a:gd name="adj" fmla="val 10000"/>
              </a:avLst>
            </a:prstGeom>
          </p:spPr>
          <p:style>
            <a:lnRef idx="0">
              <a:schemeClr val="dk2">
                <a:hueOff val="0"/>
                <a:satOff val="0"/>
                <a:lumOff val="0"/>
                <a:alphaOff val="0"/>
              </a:schemeClr>
            </a:lnRef>
            <a:fillRef idx="1">
              <a:schemeClr val="dk2">
                <a:tint val="40000"/>
                <a:hueOff val="0"/>
                <a:satOff val="0"/>
                <a:lumOff val="0"/>
                <a:alphaOff val="0"/>
              </a:schemeClr>
            </a:fillRef>
            <a:effectRef idx="2">
              <a:schemeClr val="dk2">
                <a:tint val="40000"/>
                <a:hueOff val="0"/>
                <a:satOff val="0"/>
                <a:lumOff val="0"/>
                <a:alphaOff val="0"/>
              </a:schemeClr>
            </a:effectRef>
            <a:fontRef idx="minor">
              <a:schemeClr val="dk1">
                <a:hueOff val="0"/>
                <a:satOff val="0"/>
                <a:lumOff val="0"/>
                <a:alphaOff val="0"/>
              </a:schemeClr>
            </a:fontRef>
          </p:style>
        </p:sp>
        <p:sp>
          <p:nvSpPr>
            <p:cNvPr id="66" name="Rounded Rectangle 4"/>
            <p:cNvSpPr/>
            <p:nvPr/>
          </p:nvSpPr>
          <p:spPr>
            <a:xfrm>
              <a:off x="1984" y="1128"/>
              <a:ext cx="1946895" cy="436791"/>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kern="1200" dirty="0" smtClean="0"/>
                <a:t>16-18 study</a:t>
              </a:r>
              <a:endParaRPr lang="en-GB" kern="1200" dirty="0"/>
            </a:p>
          </p:txBody>
        </p:sp>
      </p:grpSp>
      <p:grpSp>
        <p:nvGrpSpPr>
          <p:cNvPr id="67" name="Group 66"/>
          <p:cNvGrpSpPr/>
          <p:nvPr/>
        </p:nvGrpSpPr>
        <p:grpSpPr>
          <a:xfrm>
            <a:off x="4707541" y="1245463"/>
            <a:ext cx="2088232" cy="3259588"/>
            <a:chOff x="1984" y="0"/>
            <a:chExt cx="1946895" cy="3600400"/>
          </a:xfrm>
        </p:grpSpPr>
        <p:sp>
          <p:nvSpPr>
            <p:cNvPr id="68" name="Rounded Rectangle 67"/>
            <p:cNvSpPr/>
            <p:nvPr/>
          </p:nvSpPr>
          <p:spPr>
            <a:xfrm>
              <a:off x="1984" y="0"/>
              <a:ext cx="1946895" cy="3600400"/>
            </a:xfrm>
            <a:prstGeom prst="roundRect">
              <a:avLst>
                <a:gd name="adj" fmla="val 10000"/>
              </a:avLst>
            </a:prstGeom>
          </p:spPr>
          <p:style>
            <a:lnRef idx="0">
              <a:schemeClr val="dk2">
                <a:hueOff val="0"/>
                <a:satOff val="0"/>
                <a:lumOff val="0"/>
                <a:alphaOff val="0"/>
              </a:schemeClr>
            </a:lnRef>
            <a:fillRef idx="1">
              <a:schemeClr val="dk2">
                <a:tint val="40000"/>
                <a:hueOff val="0"/>
                <a:satOff val="0"/>
                <a:lumOff val="0"/>
                <a:alphaOff val="0"/>
              </a:schemeClr>
            </a:fillRef>
            <a:effectRef idx="2">
              <a:schemeClr val="dk2">
                <a:tint val="40000"/>
                <a:hueOff val="0"/>
                <a:satOff val="0"/>
                <a:lumOff val="0"/>
                <a:alphaOff val="0"/>
              </a:schemeClr>
            </a:effectRef>
            <a:fontRef idx="minor">
              <a:schemeClr val="dk1">
                <a:hueOff val="0"/>
                <a:satOff val="0"/>
                <a:lumOff val="0"/>
                <a:alphaOff val="0"/>
              </a:schemeClr>
            </a:fontRef>
          </p:style>
        </p:sp>
        <p:sp>
          <p:nvSpPr>
            <p:cNvPr id="69" name="Rounded Rectangle 4"/>
            <p:cNvSpPr/>
            <p:nvPr/>
          </p:nvSpPr>
          <p:spPr>
            <a:xfrm>
              <a:off x="1984" y="48528"/>
              <a:ext cx="1946895" cy="33944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kern="1200" dirty="0" smtClean="0"/>
                <a:t>Higher Education</a:t>
              </a:r>
              <a:endParaRPr lang="en-GB" kern="1200" dirty="0"/>
            </a:p>
          </p:txBody>
        </p:sp>
      </p:grpSp>
      <p:grpSp>
        <p:nvGrpSpPr>
          <p:cNvPr id="70" name="Group 69"/>
          <p:cNvGrpSpPr/>
          <p:nvPr/>
        </p:nvGrpSpPr>
        <p:grpSpPr>
          <a:xfrm>
            <a:off x="6877158" y="1245464"/>
            <a:ext cx="1946895" cy="3281651"/>
            <a:chOff x="1984" y="0"/>
            <a:chExt cx="1946895" cy="3600400"/>
          </a:xfrm>
        </p:grpSpPr>
        <p:sp>
          <p:nvSpPr>
            <p:cNvPr id="71" name="Rounded Rectangle 70"/>
            <p:cNvSpPr/>
            <p:nvPr/>
          </p:nvSpPr>
          <p:spPr>
            <a:xfrm>
              <a:off x="1984" y="0"/>
              <a:ext cx="1946895" cy="3600400"/>
            </a:xfrm>
            <a:prstGeom prst="roundRect">
              <a:avLst>
                <a:gd name="adj" fmla="val 10000"/>
              </a:avLst>
            </a:prstGeom>
          </p:spPr>
          <p:style>
            <a:lnRef idx="0">
              <a:schemeClr val="dk2">
                <a:hueOff val="0"/>
                <a:satOff val="0"/>
                <a:lumOff val="0"/>
                <a:alphaOff val="0"/>
              </a:schemeClr>
            </a:lnRef>
            <a:fillRef idx="1">
              <a:schemeClr val="dk2">
                <a:tint val="40000"/>
                <a:hueOff val="0"/>
                <a:satOff val="0"/>
                <a:lumOff val="0"/>
                <a:alphaOff val="0"/>
              </a:schemeClr>
            </a:fillRef>
            <a:effectRef idx="2">
              <a:schemeClr val="dk2">
                <a:tint val="40000"/>
                <a:hueOff val="0"/>
                <a:satOff val="0"/>
                <a:lumOff val="0"/>
                <a:alphaOff val="0"/>
              </a:schemeClr>
            </a:effectRef>
            <a:fontRef idx="minor">
              <a:schemeClr val="dk1">
                <a:hueOff val="0"/>
                <a:satOff val="0"/>
                <a:lumOff val="0"/>
                <a:alphaOff val="0"/>
              </a:schemeClr>
            </a:fontRef>
          </p:style>
        </p:sp>
        <p:sp>
          <p:nvSpPr>
            <p:cNvPr id="72" name="Rounded Rectangle 4"/>
            <p:cNvSpPr/>
            <p:nvPr/>
          </p:nvSpPr>
          <p:spPr>
            <a:xfrm>
              <a:off x="1984" y="2"/>
              <a:ext cx="1946895" cy="436791"/>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dirty="0" smtClean="0"/>
                <a:t>Postgraduate</a:t>
              </a:r>
              <a:endParaRPr lang="en-GB" kern="1200" dirty="0"/>
            </a:p>
          </p:txBody>
        </p:sp>
      </p:grpSp>
      <p:grpSp>
        <p:nvGrpSpPr>
          <p:cNvPr id="10" name="Group 9"/>
          <p:cNvGrpSpPr/>
          <p:nvPr/>
        </p:nvGrpSpPr>
        <p:grpSpPr>
          <a:xfrm>
            <a:off x="323528" y="4734299"/>
            <a:ext cx="8508998" cy="1728192"/>
            <a:chOff x="1984" y="0"/>
            <a:chExt cx="1946895" cy="3816424"/>
          </a:xfrm>
        </p:grpSpPr>
        <p:sp>
          <p:nvSpPr>
            <p:cNvPr id="11" name="Rounded Rectangle 10"/>
            <p:cNvSpPr/>
            <p:nvPr/>
          </p:nvSpPr>
          <p:spPr>
            <a:xfrm>
              <a:off x="1984" y="0"/>
              <a:ext cx="1946895" cy="3816424"/>
            </a:xfrm>
            <a:prstGeom prst="roundRect">
              <a:avLst>
                <a:gd name="adj" fmla="val 10000"/>
              </a:avLst>
            </a:prstGeom>
          </p:spPr>
          <p:style>
            <a:lnRef idx="0">
              <a:schemeClr val="dk2">
                <a:hueOff val="0"/>
                <a:satOff val="0"/>
                <a:lumOff val="0"/>
                <a:alphaOff val="0"/>
              </a:schemeClr>
            </a:lnRef>
            <a:fillRef idx="1">
              <a:schemeClr val="dk2">
                <a:tint val="40000"/>
                <a:hueOff val="0"/>
                <a:satOff val="0"/>
                <a:lumOff val="0"/>
                <a:alphaOff val="0"/>
              </a:schemeClr>
            </a:fillRef>
            <a:effectRef idx="2">
              <a:schemeClr val="dk2">
                <a:tint val="40000"/>
                <a:hueOff val="0"/>
                <a:satOff val="0"/>
                <a:lumOff val="0"/>
                <a:alphaOff val="0"/>
              </a:schemeClr>
            </a:effectRef>
            <a:fontRef idx="minor">
              <a:schemeClr val="dk1">
                <a:hueOff val="0"/>
                <a:satOff val="0"/>
                <a:lumOff val="0"/>
                <a:alphaOff val="0"/>
              </a:schemeClr>
            </a:fontRef>
          </p:style>
        </p:sp>
        <p:sp>
          <p:nvSpPr>
            <p:cNvPr id="12" name="Rounded Rectangle 4"/>
            <p:cNvSpPr/>
            <p:nvPr/>
          </p:nvSpPr>
          <p:spPr>
            <a:xfrm>
              <a:off x="1984" y="0"/>
              <a:ext cx="1946895" cy="114492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7630" tIns="87630" rIns="87630" bIns="87630" numCol="1" spcCol="1270" anchor="ctr" anchorCtr="0">
              <a:noAutofit/>
            </a:bodyPr>
            <a:lstStyle/>
            <a:p>
              <a:pPr lvl="0" defTabSz="1022350">
                <a:lnSpc>
                  <a:spcPct val="90000"/>
                </a:lnSpc>
                <a:spcBef>
                  <a:spcPct val="0"/>
                </a:spcBef>
                <a:spcAft>
                  <a:spcPct val="35000"/>
                </a:spcAft>
              </a:pPr>
              <a:r>
                <a:rPr lang="en-GB" kern="1200" dirty="0" smtClean="0"/>
                <a:t>Study whilst working</a:t>
              </a:r>
              <a:endParaRPr lang="en-GB" kern="1200" dirty="0"/>
            </a:p>
          </p:txBody>
        </p:sp>
      </p:grpSp>
      <p:sp>
        <p:nvSpPr>
          <p:cNvPr id="5" name="Title 4"/>
          <p:cNvSpPr>
            <a:spLocks noGrp="1"/>
          </p:cNvSpPr>
          <p:nvPr>
            <p:ph type="ctrTitle"/>
          </p:nvPr>
        </p:nvSpPr>
        <p:spPr>
          <a:xfrm>
            <a:off x="1547664" y="-24473"/>
            <a:ext cx="7276388" cy="1470025"/>
          </a:xfrm>
        </p:spPr>
        <p:txBody>
          <a:bodyPr/>
          <a:lstStyle/>
          <a:p>
            <a:r>
              <a:rPr lang="en-GB" b="1" dirty="0" smtClean="0"/>
              <a:t>Routes to study chemistry</a:t>
            </a:r>
            <a:endParaRPr lang="en-GB" b="1" dirty="0"/>
          </a:p>
        </p:txBody>
      </p:sp>
      <p:grpSp>
        <p:nvGrpSpPr>
          <p:cNvPr id="16" name="Group 15"/>
          <p:cNvGrpSpPr/>
          <p:nvPr/>
        </p:nvGrpSpPr>
        <p:grpSpPr>
          <a:xfrm>
            <a:off x="356681" y="5196063"/>
            <a:ext cx="1884555" cy="624423"/>
            <a:chOff x="196673" y="3125297"/>
            <a:chExt cx="1557516" cy="624422"/>
          </a:xfrm>
        </p:grpSpPr>
        <p:sp>
          <p:nvSpPr>
            <p:cNvPr id="17" name="Rounded Rectangle 16"/>
            <p:cNvSpPr/>
            <p:nvPr/>
          </p:nvSpPr>
          <p:spPr>
            <a:xfrm>
              <a:off x="196673" y="3131365"/>
              <a:ext cx="1557516" cy="618354"/>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18" name="Rounded Rectangle 4"/>
            <p:cNvSpPr/>
            <p:nvPr/>
          </p:nvSpPr>
          <p:spPr>
            <a:xfrm>
              <a:off x="214784" y="3125297"/>
              <a:ext cx="1521294" cy="582132"/>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27940" tIns="20955" rIns="27940" bIns="20955" numCol="1" spcCol="1270" anchor="ctr" anchorCtr="0">
              <a:noAutofit/>
            </a:bodyPr>
            <a:lstStyle/>
            <a:p>
              <a:pPr lvl="0" algn="ctr" defTabSz="488950" rtl="0">
                <a:lnSpc>
                  <a:spcPct val="90000"/>
                </a:lnSpc>
                <a:spcBef>
                  <a:spcPct val="0"/>
                </a:spcBef>
                <a:spcAft>
                  <a:spcPct val="35000"/>
                </a:spcAft>
              </a:pPr>
              <a:r>
                <a:rPr lang="en-GB" sz="1400" kern="1200" dirty="0" smtClean="0"/>
                <a:t>Intermediate apprenticeships</a:t>
              </a:r>
              <a:endParaRPr lang="en-GB" sz="1100" kern="1200" dirty="0" smtClean="0"/>
            </a:p>
          </p:txBody>
        </p:sp>
      </p:grpSp>
      <p:grpSp>
        <p:nvGrpSpPr>
          <p:cNvPr id="19" name="Group 18"/>
          <p:cNvGrpSpPr/>
          <p:nvPr/>
        </p:nvGrpSpPr>
        <p:grpSpPr>
          <a:xfrm>
            <a:off x="2589098" y="5897823"/>
            <a:ext cx="4100511" cy="492659"/>
            <a:chOff x="196673" y="2989668"/>
            <a:chExt cx="1557516" cy="635585"/>
          </a:xfrm>
        </p:grpSpPr>
        <p:sp>
          <p:nvSpPr>
            <p:cNvPr id="20" name="Rounded Rectangle 19"/>
            <p:cNvSpPr/>
            <p:nvPr/>
          </p:nvSpPr>
          <p:spPr>
            <a:xfrm>
              <a:off x="196673" y="3006899"/>
              <a:ext cx="1557516" cy="618354"/>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21" name="Rounded Rectangle 4"/>
            <p:cNvSpPr/>
            <p:nvPr/>
          </p:nvSpPr>
          <p:spPr>
            <a:xfrm>
              <a:off x="214784" y="2989668"/>
              <a:ext cx="1521294" cy="582132"/>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27940" tIns="20955" rIns="27940" bIns="20955" numCol="1" spcCol="1270" anchor="ctr" anchorCtr="0">
              <a:noAutofit/>
            </a:bodyPr>
            <a:lstStyle/>
            <a:p>
              <a:pPr algn="ctr"/>
              <a:r>
                <a:rPr lang="en-GB" sz="1400" dirty="0"/>
                <a:t>Part time and distance learning courses </a:t>
              </a:r>
              <a:endParaRPr lang="en-GB" sz="1400" dirty="0" smtClean="0"/>
            </a:p>
          </p:txBody>
        </p:sp>
      </p:grpSp>
      <p:grpSp>
        <p:nvGrpSpPr>
          <p:cNvPr id="13" name="Group 12"/>
          <p:cNvGrpSpPr/>
          <p:nvPr/>
        </p:nvGrpSpPr>
        <p:grpSpPr>
          <a:xfrm>
            <a:off x="315055" y="1245464"/>
            <a:ext cx="2016223" cy="3281651"/>
            <a:chOff x="1984" y="0"/>
            <a:chExt cx="1946895" cy="3600400"/>
          </a:xfrm>
        </p:grpSpPr>
        <p:sp>
          <p:nvSpPr>
            <p:cNvPr id="14" name="Rounded Rectangle 13"/>
            <p:cNvSpPr/>
            <p:nvPr/>
          </p:nvSpPr>
          <p:spPr>
            <a:xfrm>
              <a:off x="1984" y="0"/>
              <a:ext cx="1946895" cy="3600400"/>
            </a:xfrm>
            <a:prstGeom prst="roundRect">
              <a:avLst>
                <a:gd name="adj" fmla="val 10000"/>
              </a:avLst>
            </a:prstGeom>
          </p:spPr>
          <p:style>
            <a:lnRef idx="0">
              <a:schemeClr val="dk2">
                <a:hueOff val="0"/>
                <a:satOff val="0"/>
                <a:lumOff val="0"/>
                <a:alphaOff val="0"/>
              </a:schemeClr>
            </a:lnRef>
            <a:fillRef idx="1">
              <a:schemeClr val="dk2">
                <a:tint val="40000"/>
                <a:hueOff val="0"/>
                <a:satOff val="0"/>
                <a:lumOff val="0"/>
                <a:alphaOff val="0"/>
              </a:schemeClr>
            </a:fillRef>
            <a:effectRef idx="2">
              <a:schemeClr val="dk2">
                <a:tint val="40000"/>
                <a:hueOff val="0"/>
                <a:satOff val="0"/>
                <a:lumOff val="0"/>
                <a:alphaOff val="0"/>
              </a:schemeClr>
            </a:effectRef>
            <a:fontRef idx="minor">
              <a:schemeClr val="dk1">
                <a:hueOff val="0"/>
                <a:satOff val="0"/>
                <a:lumOff val="0"/>
                <a:alphaOff val="0"/>
              </a:schemeClr>
            </a:fontRef>
          </p:style>
        </p:sp>
        <p:sp>
          <p:nvSpPr>
            <p:cNvPr id="15" name="Rounded Rectangle 4"/>
            <p:cNvSpPr/>
            <p:nvPr/>
          </p:nvSpPr>
          <p:spPr>
            <a:xfrm>
              <a:off x="1984" y="0"/>
              <a:ext cx="1946895" cy="43679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kern="1200" dirty="0" smtClean="0"/>
                <a:t>14-16 study</a:t>
              </a:r>
              <a:endParaRPr lang="en-GB" kern="1200" dirty="0"/>
            </a:p>
          </p:txBody>
        </p:sp>
      </p:grpSp>
      <p:grpSp>
        <p:nvGrpSpPr>
          <p:cNvPr id="22" name="Group 21"/>
          <p:cNvGrpSpPr/>
          <p:nvPr/>
        </p:nvGrpSpPr>
        <p:grpSpPr>
          <a:xfrm>
            <a:off x="393706" y="1716161"/>
            <a:ext cx="1793557" cy="1296143"/>
            <a:chOff x="78652" y="1253549"/>
            <a:chExt cx="1793557" cy="1018457"/>
          </a:xfrm>
        </p:grpSpPr>
        <p:sp>
          <p:nvSpPr>
            <p:cNvPr id="62" name="Rounded Rectangle 61"/>
            <p:cNvSpPr/>
            <p:nvPr/>
          </p:nvSpPr>
          <p:spPr>
            <a:xfrm>
              <a:off x="78652" y="1253549"/>
              <a:ext cx="1793557" cy="1018457"/>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63" name="Rounded Rectangle 4"/>
            <p:cNvSpPr/>
            <p:nvPr/>
          </p:nvSpPr>
          <p:spPr>
            <a:xfrm>
              <a:off x="108482" y="1283379"/>
              <a:ext cx="1733897" cy="9587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en-GB" sz="1400" kern="1200" dirty="0" smtClean="0"/>
                <a:t>GCSEs / </a:t>
              </a:r>
            </a:p>
            <a:p>
              <a:pPr lvl="0" algn="ctr" defTabSz="622300" rtl="0">
                <a:lnSpc>
                  <a:spcPct val="90000"/>
                </a:lnSpc>
                <a:spcBef>
                  <a:spcPct val="0"/>
                </a:spcBef>
                <a:spcAft>
                  <a:spcPct val="35000"/>
                </a:spcAft>
              </a:pPr>
              <a:r>
                <a:rPr lang="en-GB" sz="1400" kern="1200" dirty="0" smtClean="0"/>
                <a:t>Standard Grades/</a:t>
              </a:r>
            </a:p>
            <a:p>
              <a:pPr lvl="0" algn="ctr" defTabSz="622300" rtl="0">
                <a:lnSpc>
                  <a:spcPct val="90000"/>
                </a:lnSpc>
                <a:spcBef>
                  <a:spcPct val="0"/>
                </a:spcBef>
                <a:spcAft>
                  <a:spcPct val="35000"/>
                </a:spcAft>
              </a:pPr>
              <a:r>
                <a:rPr lang="en-GB" sz="1400" kern="1200" dirty="0" smtClean="0"/>
                <a:t>Intermediates</a:t>
              </a:r>
              <a:endParaRPr lang="en-GB" sz="1400" kern="1200" dirty="0"/>
            </a:p>
          </p:txBody>
        </p:sp>
      </p:grpSp>
      <p:grpSp>
        <p:nvGrpSpPr>
          <p:cNvPr id="23" name="Group 22"/>
          <p:cNvGrpSpPr/>
          <p:nvPr/>
        </p:nvGrpSpPr>
        <p:grpSpPr>
          <a:xfrm>
            <a:off x="387063" y="3804393"/>
            <a:ext cx="1793557" cy="614903"/>
            <a:chOff x="78652" y="2659165"/>
            <a:chExt cx="1793557" cy="614903"/>
          </a:xfrm>
        </p:grpSpPr>
        <p:sp>
          <p:nvSpPr>
            <p:cNvPr id="60" name="Rounded Rectangle 59"/>
            <p:cNvSpPr/>
            <p:nvPr/>
          </p:nvSpPr>
          <p:spPr>
            <a:xfrm>
              <a:off x="78652" y="2659165"/>
              <a:ext cx="1793557" cy="614903"/>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61" name="Rounded Rectangle 6"/>
            <p:cNvSpPr/>
            <p:nvPr/>
          </p:nvSpPr>
          <p:spPr>
            <a:xfrm>
              <a:off x="96662" y="2677175"/>
              <a:ext cx="1757537" cy="578883"/>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en-GB" sz="1400" kern="1200" dirty="0" smtClean="0"/>
                <a:t>NVQ/SVQ level 1-2</a:t>
              </a:r>
            </a:p>
          </p:txBody>
        </p:sp>
      </p:grpSp>
      <p:grpSp>
        <p:nvGrpSpPr>
          <p:cNvPr id="24" name="Group 23"/>
          <p:cNvGrpSpPr/>
          <p:nvPr/>
        </p:nvGrpSpPr>
        <p:grpSpPr>
          <a:xfrm>
            <a:off x="2520431" y="1610098"/>
            <a:ext cx="1950850" cy="754133"/>
            <a:chOff x="2232245" y="792088"/>
            <a:chExt cx="1662819" cy="590547"/>
          </a:xfrm>
        </p:grpSpPr>
        <p:sp>
          <p:nvSpPr>
            <p:cNvPr id="58" name="Rounded Rectangle 57"/>
            <p:cNvSpPr/>
            <p:nvPr/>
          </p:nvSpPr>
          <p:spPr>
            <a:xfrm>
              <a:off x="2232245" y="792088"/>
              <a:ext cx="1662819"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59" name="Rounded Rectangle 8"/>
            <p:cNvSpPr/>
            <p:nvPr/>
          </p:nvSpPr>
          <p:spPr>
            <a:xfrm>
              <a:off x="2250082" y="835338"/>
              <a:ext cx="1628765"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en-GB" sz="1100" kern="1200" dirty="0" smtClean="0"/>
                <a:t>A Levels (AS and A2) / Highers and Advanced</a:t>
              </a:r>
              <a:r>
                <a:rPr lang="en-GB" sz="1100" kern="1200" baseline="0" dirty="0" smtClean="0"/>
                <a:t> Highers</a:t>
              </a:r>
              <a:endParaRPr lang="en-GB" sz="1100" kern="1200" dirty="0"/>
            </a:p>
          </p:txBody>
        </p:sp>
      </p:grpSp>
      <p:grpSp>
        <p:nvGrpSpPr>
          <p:cNvPr id="25" name="Group 24"/>
          <p:cNvGrpSpPr/>
          <p:nvPr/>
        </p:nvGrpSpPr>
        <p:grpSpPr>
          <a:xfrm>
            <a:off x="2546567" y="2430953"/>
            <a:ext cx="1944950" cy="581351"/>
            <a:chOff x="2225610" y="1106495"/>
            <a:chExt cx="1662819" cy="581351"/>
          </a:xfrm>
        </p:grpSpPr>
        <p:sp>
          <p:nvSpPr>
            <p:cNvPr id="56" name="Rounded Rectangle 55"/>
            <p:cNvSpPr/>
            <p:nvPr/>
          </p:nvSpPr>
          <p:spPr>
            <a:xfrm>
              <a:off x="2225610" y="1106495"/>
              <a:ext cx="1662819"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57" name="Rounded Rectangle 10"/>
            <p:cNvSpPr/>
            <p:nvPr/>
          </p:nvSpPr>
          <p:spPr>
            <a:xfrm>
              <a:off x="2259664" y="1111782"/>
              <a:ext cx="1628765"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en-GB" sz="1100" kern="1200" dirty="0" smtClean="0"/>
                <a:t>Baccalaureate (International / Scottish / Welsh</a:t>
              </a:r>
              <a:r>
                <a:rPr lang="en-GB" sz="1100" kern="1200" baseline="0" dirty="0" smtClean="0"/>
                <a:t> / AQA)</a:t>
              </a:r>
            </a:p>
          </p:txBody>
        </p:sp>
      </p:grpSp>
      <p:grpSp>
        <p:nvGrpSpPr>
          <p:cNvPr id="26" name="Group 25"/>
          <p:cNvGrpSpPr/>
          <p:nvPr/>
        </p:nvGrpSpPr>
        <p:grpSpPr>
          <a:xfrm>
            <a:off x="2547303" y="3151033"/>
            <a:ext cx="1929923" cy="581351"/>
            <a:chOff x="2234955" y="2216431"/>
            <a:chExt cx="1653474" cy="581351"/>
          </a:xfrm>
        </p:grpSpPr>
        <p:sp>
          <p:nvSpPr>
            <p:cNvPr id="54" name="Rounded Rectangle 53"/>
            <p:cNvSpPr/>
            <p:nvPr/>
          </p:nvSpPr>
          <p:spPr>
            <a:xfrm>
              <a:off x="2234955" y="2216431"/>
              <a:ext cx="1653474"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55" name="Rounded Rectangle 12"/>
            <p:cNvSpPr/>
            <p:nvPr/>
          </p:nvSpPr>
          <p:spPr>
            <a:xfrm>
              <a:off x="2251982" y="2233458"/>
              <a:ext cx="1619420"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en-GB" sz="1400" kern="1200" baseline="0" dirty="0" smtClean="0"/>
                <a:t>BTEC</a:t>
              </a:r>
              <a:endParaRPr lang="en-GB" sz="1200" kern="1200" baseline="0" dirty="0" smtClean="0"/>
            </a:p>
          </p:txBody>
        </p:sp>
      </p:grpSp>
      <p:grpSp>
        <p:nvGrpSpPr>
          <p:cNvPr id="27" name="Group 26"/>
          <p:cNvGrpSpPr/>
          <p:nvPr/>
        </p:nvGrpSpPr>
        <p:grpSpPr>
          <a:xfrm>
            <a:off x="2526376" y="3876399"/>
            <a:ext cx="1965143" cy="581351"/>
            <a:chOff x="2234955" y="2836830"/>
            <a:chExt cx="1653474" cy="581351"/>
          </a:xfrm>
        </p:grpSpPr>
        <p:sp>
          <p:nvSpPr>
            <p:cNvPr id="52" name="Rounded Rectangle 51"/>
            <p:cNvSpPr/>
            <p:nvPr/>
          </p:nvSpPr>
          <p:spPr>
            <a:xfrm>
              <a:off x="2234955" y="2836830"/>
              <a:ext cx="1653474"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53" name="Rounded Rectangle 14"/>
            <p:cNvSpPr/>
            <p:nvPr/>
          </p:nvSpPr>
          <p:spPr>
            <a:xfrm>
              <a:off x="2251982" y="2853857"/>
              <a:ext cx="1619420"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en-GB" sz="1400" kern="1200" baseline="0" dirty="0" smtClean="0"/>
                <a:t>NVQ/SVQ level 3</a:t>
              </a:r>
            </a:p>
          </p:txBody>
        </p:sp>
      </p:grpSp>
      <p:grpSp>
        <p:nvGrpSpPr>
          <p:cNvPr id="28" name="Group 27"/>
          <p:cNvGrpSpPr/>
          <p:nvPr/>
        </p:nvGrpSpPr>
        <p:grpSpPr>
          <a:xfrm>
            <a:off x="4753396" y="1716160"/>
            <a:ext cx="1927735" cy="581351"/>
            <a:chOff x="4260536" y="980128"/>
            <a:chExt cx="1788137" cy="581351"/>
          </a:xfrm>
        </p:grpSpPr>
        <p:sp>
          <p:nvSpPr>
            <p:cNvPr id="50" name="Rounded Rectangle 49"/>
            <p:cNvSpPr/>
            <p:nvPr/>
          </p:nvSpPr>
          <p:spPr>
            <a:xfrm>
              <a:off x="4260536" y="980128"/>
              <a:ext cx="1788137"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51" name="Rounded Rectangle 16"/>
            <p:cNvSpPr/>
            <p:nvPr/>
          </p:nvSpPr>
          <p:spPr>
            <a:xfrm>
              <a:off x="4277563" y="997155"/>
              <a:ext cx="1754083"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en-GB" sz="1200" kern="1200" dirty="0" smtClean="0"/>
                <a:t>Undergraduate</a:t>
              </a:r>
              <a:r>
                <a:rPr lang="en-GB" sz="1200" kern="1200" baseline="0" dirty="0" smtClean="0"/>
                <a:t> degree (BSc, BA, </a:t>
              </a:r>
              <a:r>
                <a:rPr lang="en-GB" sz="1200" kern="1200" baseline="0" dirty="0" err="1" smtClean="0"/>
                <a:t>MChem</a:t>
              </a:r>
              <a:r>
                <a:rPr lang="en-GB" sz="1200" kern="1200" baseline="0" dirty="0" smtClean="0"/>
                <a:t>, </a:t>
              </a:r>
              <a:r>
                <a:rPr lang="en-GB" sz="1200" kern="1200" baseline="0" dirty="0" err="1" smtClean="0"/>
                <a:t>MSci</a:t>
              </a:r>
              <a:r>
                <a:rPr lang="en-GB" sz="1200" kern="1200" baseline="0" dirty="0" smtClean="0"/>
                <a:t>)</a:t>
              </a:r>
              <a:endParaRPr lang="en-GB" sz="1200" kern="1200" dirty="0"/>
            </a:p>
          </p:txBody>
        </p:sp>
      </p:grpSp>
      <p:grpSp>
        <p:nvGrpSpPr>
          <p:cNvPr id="29" name="Group 28"/>
          <p:cNvGrpSpPr/>
          <p:nvPr/>
        </p:nvGrpSpPr>
        <p:grpSpPr>
          <a:xfrm>
            <a:off x="4779549" y="2436241"/>
            <a:ext cx="1901582" cy="581351"/>
            <a:chOff x="4260536" y="1581253"/>
            <a:chExt cx="1788137" cy="581351"/>
          </a:xfrm>
        </p:grpSpPr>
        <p:sp>
          <p:nvSpPr>
            <p:cNvPr id="48" name="Rounded Rectangle 47"/>
            <p:cNvSpPr/>
            <p:nvPr/>
          </p:nvSpPr>
          <p:spPr>
            <a:xfrm>
              <a:off x="4260536" y="1581253"/>
              <a:ext cx="1788137"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49" name="Rounded Rectangle 18"/>
            <p:cNvSpPr/>
            <p:nvPr/>
          </p:nvSpPr>
          <p:spPr>
            <a:xfrm>
              <a:off x="4277563" y="1615307"/>
              <a:ext cx="1754083"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0480" tIns="22860" rIns="30480" bIns="22860" numCol="1" spcCol="1270" anchor="ctr" anchorCtr="0">
              <a:noAutofit/>
            </a:bodyPr>
            <a:lstStyle/>
            <a:p>
              <a:pPr lvl="0" algn="ctr" defTabSz="533400" rtl="0">
                <a:lnSpc>
                  <a:spcPct val="90000"/>
                </a:lnSpc>
                <a:spcBef>
                  <a:spcPct val="0"/>
                </a:spcBef>
                <a:spcAft>
                  <a:spcPct val="35000"/>
                </a:spcAft>
              </a:pPr>
              <a:r>
                <a:rPr lang="en-GB" sz="1200" kern="1200" dirty="0" smtClean="0"/>
                <a:t>HND, HNC</a:t>
              </a:r>
            </a:p>
          </p:txBody>
        </p:sp>
      </p:grpSp>
      <p:grpSp>
        <p:nvGrpSpPr>
          <p:cNvPr id="30" name="Group 29"/>
          <p:cNvGrpSpPr/>
          <p:nvPr/>
        </p:nvGrpSpPr>
        <p:grpSpPr>
          <a:xfrm>
            <a:off x="4779551" y="3151033"/>
            <a:ext cx="1901581" cy="581351"/>
            <a:chOff x="4260536" y="2216431"/>
            <a:chExt cx="1788137" cy="581351"/>
          </a:xfrm>
        </p:grpSpPr>
        <p:sp>
          <p:nvSpPr>
            <p:cNvPr id="46" name="Rounded Rectangle 45"/>
            <p:cNvSpPr/>
            <p:nvPr/>
          </p:nvSpPr>
          <p:spPr>
            <a:xfrm>
              <a:off x="4260536" y="2216431"/>
              <a:ext cx="1788137"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47" name="Rounded Rectangle 20"/>
            <p:cNvSpPr/>
            <p:nvPr/>
          </p:nvSpPr>
          <p:spPr>
            <a:xfrm>
              <a:off x="4277563" y="2233458"/>
              <a:ext cx="1754083"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en-GB" sz="1400" kern="1200" dirty="0" smtClean="0"/>
                <a:t>Foundation</a:t>
              </a:r>
              <a:r>
                <a:rPr lang="en-GB" sz="1400" kern="1200" baseline="0" dirty="0" smtClean="0"/>
                <a:t> degrees, Access to HE courses</a:t>
              </a:r>
              <a:endParaRPr lang="en-GB" sz="1400" kern="1200" dirty="0" smtClean="0"/>
            </a:p>
          </p:txBody>
        </p:sp>
      </p:grpSp>
      <p:grpSp>
        <p:nvGrpSpPr>
          <p:cNvPr id="31" name="Group 30"/>
          <p:cNvGrpSpPr/>
          <p:nvPr/>
        </p:nvGrpSpPr>
        <p:grpSpPr>
          <a:xfrm>
            <a:off x="4779550" y="3876399"/>
            <a:ext cx="1901582" cy="581351"/>
            <a:chOff x="4260536" y="2836830"/>
            <a:chExt cx="1788137" cy="581351"/>
          </a:xfrm>
        </p:grpSpPr>
        <p:sp>
          <p:nvSpPr>
            <p:cNvPr id="44" name="Rounded Rectangle 43"/>
            <p:cNvSpPr/>
            <p:nvPr/>
          </p:nvSpPr>
          <p:spPr>
            <a:xfrm>
              <a:off x="4260536" y="2836830"/>
              <a:ext cx="1788137"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45" name="Rounded Rectangle 22"/>
            <p:cNvSpPr/>
            <p:nvPr/>
          </p:nvSpPr>
          <p:spPr>
            <a:xfrm>
              <a:off x="4277563" y="2853857"/>
              <a:ext cx="1754083"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en-GB" sz="1400" kern="1200" baseline="0" dirty="0" smtClean="0"/>
                <a:t>NVQ level 4</a:t>
              </a:r>
            </a:p>
          </p:txBody>
        </p:sp>
      </p:grpSp>
      <p:grpSp>
        <p:nvGrpSpPr>
          <p:cNvPr id="32" name="Group 31"/>
          <p:cNvGrpSpPr/>
          <p:nvPr/>
        </p:nvGrpSpPr>
        <p:grpSpPr>
          <a:xfrm>
            <a:off x="7016202" y="1716159"/>
            <a:ext cx="1651780" cy="592843"/>
            <a:chOff x="6430141" y="980128"/>
            <a:chExt cx="1634753" cy="581351"/>
          </a:xfrm>
        </p:grpSpPr>
        <p:sp>
          <p:nvSpPr>
            <p:cNvPr id="42" name="Rounded Rectangle 41"/>
            <p:cNvSpPr/>
            <p:nvPr/>
          </p:nvSpPr>
          <p:spPr>
            <a:xfrm>
              <a:off x="6430141" y="980128"/>
              <a:ext cx="1634753"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43" name="Rounded Rectangle 24"/>
            <p:cNvSpPr/>
            <p:nvPr/>
          </p:nvSpPr>
          <p:spPr>
            <a:xfrm>
              <a:off x="6447168" y="997155"/>
              <a:ext cx="1600699"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en-GB" sz="1400" kern="1200" dirty="0" smtClean="0"/>
                <a:t>Masters (MSc, MA)</a:t>
              </a:r>
              <a:endParaRPr lang="en-GB" sz="1400" kern="1200" dirty="0"/>
            </a:p>
          </p:txBody>
        </p:sp>
      </p:grpSp>
      <p:grpSp>
        <p:nvGrpSpPr>
          <p:cNvPr id="33" name="Group 32"/>
          <p:cNvGrpSpPr/>
          <p:nvPr/>
        </p:nvGrpSpPr>
        <p:grpSpPr>
          <a:xfrm>
            <a:off x="7016203" y="2413924"/>
            <a:ext cx="1634753" cy="598379"/>
            <a:chOff x="6430141" y="1598280"/>
            <a:chExt cx="1634753" cy="581351"/>
          </a:xfrm>
        </p:grpSpPr>
        <p:sp>
          <p:nvSpPr>
            <p:cNvPr id="40" name="Rounded Rectangle 39"/>
            <p:cNvSpPr/>
            <p:nvPr/>
          </p:nvSpPr>
          <p:spPr>
            <a:xfrm>
              <a:off x="6430141" y="1598280"/>
              <a:ext cx="1634753"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41" name="Rounded Rectangle 26"/>
            <p:cNvSpPr/>
            <p:nvPr/>
          </p:nvSpPr>
          <p:spPr>
            <a:xfrm>
              <a:off x="6447168" y="1615307"/>
              <a:ext cx="1600699"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en-GB" sz="1400" kern="1200" dirty="0" smtClean="0"/>
                <a:t>PhD/</a:t>
              </a:r>
              <a:r>
                <a:rPr lang="en-GB" sz="1400" kern="1200" dirty="0" err="1" smtClean="0"/>
                <a:t>MRes</a:t>
              </a:r>
              <a:endParaRPr lang="en-GB" sz="1400" kern="1200" dirty="0" smtClean="0"/>
            </a:p>
          </p:txBody>
        </p:sp>
      </p:grpSp>
      <p:grpSp>
        <p:nvGrpSpPr>
          <p:cNvPr id="34" name="Group 33"/>
          <p:cNvGrpSpPr/>
          <p:nvPr/>
        </p:nvGrpSpPr>
        <p:grpSpPr>
          <a:xfrm>
            <a:off x="7033230" y="3084311"/>
            <a:ext cx="1634753" cy="591997"/>
            <a:chOff x="6430141" y="2216431"/>
            <a:chExt cx="1634753" cy="581351"/>
          </a:xfrm>
        </p:grpSpPr>
        <p:sp>
          <p:nvSpPr>
            <p:cNvPr id="38" name="Rounded Rectangle 37"/>
            <p:cNvSpPr/>
            <p:nvPr/>
          </p:nvSpPr>
          <p:spPr>
            <a:xfrm>
              <a:off x="6430141" y="2216431"/>
              <a:ext cx="1634753"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39" name="Rounded Rectangle 28"/>
            <p:cNvSpPr/>
            <p:nvPr/>
          </p:nvSpPr>
          <p:spPr>
            <a:xfrm>
              <a:off x="6447168" y="2233458"/>
              <a:ext cx="1600699"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en-GB" sz="1400" kern="1200" dirty="0" smtClean="0"/>
                <a:t>PGCE/PGDE</a:t>
              </a:r>
            </a:p>
          </p:txBody>
        </p:sp>
      </p:grpSp>
      <p:grpSp>
        <p:nvGrpSpPr>
          <p:cNvPr id="35" name="Group 34"/>
          <p:cNvGrpSpPr/>
          <p:nvPr/>
        </p:nvGrpSpPr>
        <p:grpSpPr>
          <a:xfrm>
            <a:off x="7033230" y="3876399"/>
            <a:ext cx="1634753" cy="558055"/>
            <a:chOff x="6430141" y="2836830"/>
            <a:chExt cx="1634753" cy="581351"/>
          </a:xfrm>
        </p:grpSpPr>
        <p:sp>
          <p:nvSpPr>
            <p:cNvPr id="36" name="Rounded Rectangle 35"/>
            <p:cNvSpPr/>
            <p:nvPr/>
          </p:nvSpPr>
          <p:spPr>
            <a:xfrm>
              <a:off x="6430141" y="2836830"/>
              <a:ext cx="1634753" cy="581351"/>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37" name="Rounded Rectangle 30"/>
            <p:cNvSpPr/>
            <p:nvPr/>
          </p:nvSpPr>
          <p:spPr>
            <a:xfrm>
              <a:off x="6447168" y="2853857"/>
              <a:ext cx="1600699" cy="547297"/>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en-GB" sz="1400" kern="1200" dirty="0" smtClean="0"/>
                <a:t>NVQ level 5</a:t>
              </a:r>
              <a:endParaRPr lang="en-GB" sz="1400" kern="1200" dirty="0"/>
            </a:p>
          </p:txBody>
        </p:sp>
      </p:grpSp>
      <p:grpSp>
        <p:nvGrpSpPr>
          <p:cNvPr id="73" name="Group 72"/>
          <p:cNvGrpSpPr/>
          <p:nvPr/>
        </p:nvGrpSpPr>
        <p:grpSpPr>
          <a:xfrm>
            <a:off x="2589097" y="5185895"/>
            <a:ext cx="1910897" cy="628523"/>
            <a:chOff x="196673" y="3006899"/>
            <a:chExt cx="1579287" cy="628522"/>
          </a:xfrm>
        </p:grpSpPr>
        <p:sp>
          <p:nvSpPr>
            <p:cNvPr id="74" name="Rounded Rectangle 73"/>
            <p:cNvSpPr/>
            <p:nvPr/>
          </p:nvSpPr>
          <p:spPr>
            <a:xfrm>
              <a:off x="196673" y="3006899"/>
              <a:ext cx="1557516" cy="618354"/>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75" name="Rounded Rectangle 4"/>
            <p:cNvSpPr/>
            <p:nvPr/>
          </p:nvSpPr>
          <p:spPr>
            <a:xfrm>
              <a:off x="254666" y="3053289"/>
              <a:ext cx="1521294" cy="582132"/>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27940" tIns="20955" rIns="27940" bIns="20955" numCol="1" spcCol="1270" anchor="ctr" anchorCtr="0">
              <a:noAutofit/>
            </a:bodyPr>
            <a:lstStyle/>
            <a:p>
              <a:pPr lvl="0" algn="ctr" defTabSz="488950" rtl="0">
                <a:lnSpc>
                  <a:spcPct val="90000"/>
                </a:lnSpc>
                <a:spcBef>
                  <a:spcPct val="0"/>
                </a:spcBef>
                <a:spcAft>
                  <a:spcPct val="35000"/>
                </a:spcAft>
              </a:pPr>
              <a:r>
                <a:rPr lang="en-GB" sz="1400" kern="1200" dirty="0" smtClean="0"/>
                <a:t>Advanced Apprenticeships</a:t>
              </a:r>
              <a:endParaRPr lang="en-GB" sz="1100" kern="1200" dirty="0" smtClean="0"/>
            </a:p>
          </p:txBody>
        </p:sp>
      </p:grpSp>
      <p:grpSp>
        <p:nvGrpSpPr>
          <p:cNvPr id="76" name="Group 75"/>
          <p:cNvGrpSpPr/>
          <p:nvPr/>
        </p:nvGrpSpPr>
        <p:grpSpPr>
          <a:xfrm>
            <a:off x="4805053" y="5199179"/>
            <a:ext cx="1884555" cy="628523"/>
            <a:chOff x="196673" y="3006899"/>
            <a:chExt cx="1557516" cy="628522"/>
          </a:xfrm>
        </p:grpSpPr>
        <p:sp>
          <p:nvSpPr>
            <p:cNvPr id="77" name="Rounded Rectangle 76"/>
            <p:cNvSpPr/>
            <p:nvPr/>
          </p:nvSpPr>
          <p:spPr>
            <a:xfrm>
              <a:off x="196673" y="3006899"/>
              <a:ext cx="1557516" cy="618354"/>
            </a:xfrm>
            <a:prstGeom prst="roundRect">
              <a:avLst>
                <a:gd name="adj" fmla="val 10000"/>
              </a:avLst>
            </a:prstGeom>
          </p:spPr>
          <p:style>
            <a:lnRef idx="0">
              <a:schemeClr val="dk2">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2">
                <a:hueOff val="0"/>
                <a:satOff val="0"/>
                <a:lumOff val="0"/>
                <a:alphaOff val="0"/>
              </a:schemeClr>
            </a:fontRef>
          </p:style>
        </p:sp>
        <p:sp>
          <p:nvSpPr>
            <p:cNvPr id="78" name="Rounded Rectangle 4"/>
            <p:cNvSpPr/>
            <p:nvPr/>
          </p:nvSpPr>
          <p:spPr>
            <a:xfrm>
              <a:off x="214784" y="3053289"/>
              <a:ext cx="1521294" cy="582132"/>
            </a:xfrm>
            <a:prstGeom prst="rect">
              <a:avLst/>
            </a:prstGeom>
          </p:spPr>
          <p:style>
            <a:lnRef idx="0">
              <a:scrgbClr r="0" g="0" b="0"/>
            </a:lnRef>
            <a:fillRef idx="0">
              <a:scrgbClr r="0" g="0" b="0"/>
            </a:fillRef>
            <a:effectRef idx="0">
              <a:scrgbClr r="0" g="0" b="0"/>
            </a:effectRef>
            <a:fontRef idx="minor">
              <a:schemeClr val="dk2">
                <a:hueOff val="0"/>
                <a:satOff val="0"/>
                <a:lumOff val="0"/>
                <a:alphaOff val="0"/>
              </a:schemeClr>
            </a:fontRef>
          </p:style>
          <p:txBody>
            <a:bodyPr spcFirstLastPara="0" vert="horz" wrap="square" lIns="27940" tIns="20955" rIns="27940" bIns="20955" numCol="1" spcCol="1270" anchor="ctr" anchorCtr="0">
              <a:noAutofit/>
            </a:bodyPr>
            <a:lstStyle/>
            <a:p>
              <a:pPr lvl="0" algn="ctr" defTabSz="488950" rtl="0">
                <a:lnSpc>
                  <a:spcPct val="90000"/>
                </a:lnSpc>
                <a:spcBef>
                  <a:spcPct val="0"/>
                </a:spcBef>
                <a:spcAft>
                  <a:spcPct val="35000"/>
                </a:spcAft>
              </a:pPr>
              <a:r>
                <a:rPr lang="en-GB" sz="1400" kern="1200" dirty="0" smtClean="0"/>
                <a:t>Higher Apprenticeships</a:t>
              </a:r>
              <a:endParaRPr lang="en-GB" sz="1100" kern="1200" dirty="0" smtClean="0"/>
            </a:p>
          </p:txBody>
        </p:sp>
      </p:grpSp>
    </p:spTree>
    <p:extLst>
      <p:ext uri="{BB962C8B-B14F-4D97-AF65-F5344CB8AC3E}">
        <p14:creationId xmlns:p14="http://schemas.microsoft.com/office/powerpoint/2010/main" val="4097393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99592" y="164638"/>
            <a:ext cx="7772400" cy="1470025"/>
          </a:xfrm>
        </p:spPr>
        <p:txBody>
          <a:bodyPr/>
          <a:lstStyle/>
          <a:p>
            <a:pPr algn="ctr"/>
            <a:r>
              <a:rPr lang="en-GB" b="1" dirty="0" smtClean="0"/>
              <a:t>Vocational routes</a:t>
            </a:r>
            <a:endParaRPr lang="en-GB" b="1" dirty="0"/>
          </a:p>
        </p:txBody>
      </p:sp>
      <p:sp>
        <p:nvSpPr>
          <p:cNvPr id="5" name="Subtitle 4"/>
          <p:cNvSpPr>
            <a:spLocks noGrp="1"/>
          </p:cNvSpPr>
          <p:nvPr>
            <p:ph type="subTitle" idx="1"/>
          </p:nvPr>
        </p:nvSpPr>
        <p:spPr/>
        <p:txBody>
          <a:bodyPr>
            <a:normAutofit/>
          </a:bodyPr>
          <a:lstStyle/>
          <a:p>
            <a:pPr lvl="0"/>
            <a:endParaRPr lang="en-GB" sz="3200" dirty="0"/>
          </a:p>
          <a:p>
            <a:endParaRPr lang="en-GB" sz="3200" dirty="0"/>
          </a:p>
          <a:p>
            <a:endParaRPr lang="en-GB" dirty="0"/>
          </a:p>
        </p:txBody>
      </p:sp>
      <p:grpSp>
        <p:nvGrpSpPr>
          <p:cNvPr id="36" name="Group 35"/>
          <p:cNvGrpSpPr/>
          <p:nvPr/>
        </p:nvGrpSpPr>
        <p:grpSpPr>
          <a:xfrm>
            <a:off x="107504" y="1317262"/>
            <a:ext cx="7056784" cy="5208580"/>
            <a:chOff x="1571862" y="1556791"/>
            <a:chExt cx="6158628" cy="4536505"/>
          </a:xfrm>
        </p:grpSpPr>
        <p:grpSp>
          <p:nvGrpSpPr>
            <p:cNvPr id="35" name="Group 34"/>
            <p:cNvGrpSpPr/>
            <p:nvPr/>
          </p:nvGrpSpPr>
          <p:grpSpPr>
            <a:xfrm>
              <a:off x="1571862" y="1556791"/>
              <a:ext cx="6158628" cy="4536505"/>
              <a:chOff x="1571862" y="1412777"/>
              <a:chExt cx="6158628" cy="4536505"/>
            </a:xfrm>
          </p:grpSpPr>
          <p:sp>
            <p:nvSpPr>
              <p:cNvPr id="14" name="Oval 13"/>
              <p:cNvSpPr/>
              <p:nvPr/>
            </p:nvSpPr>
            <p:spPr>
              <a:xfrm>
                <a:off x="3880441" y="1412777"/>
                <a:ext cx="1548508" cy="1515340"/>
              </a:xfrm>
              <a:prstGeom prst="ellipse">
                <a:avLst/>
              </a:pr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sp>
          <p:sp>
            <p:nvSpPr>
              <p:cNvPr id="16" name="Freeform 15"/>
              <p:cNvSpPr/>
              <p:nvPr/>
            </p:nvSpPr>
            <p:spPr>
              <a:xfrm>
                <a:off x="4922577" y="1775898"/>
                <a:ext cx="1728322" cy="1099225"/>
              </a:xfrm>
              <a:custGeom>
                <a:avLst/>
                <a:gdLst>
                  <a:gd name="connsiteX0" fmla="*/ 0 w 1594784"/>
                  <a:gd name="connsiteY0" fmla="*/ 0 h 1063189"/>
                  <a:gd name="connsiteX1" fmla="*/ 1594784 w 1594784"/>
                  <a:gd name="connsiteY1" fmla="*/ 0 h 1063189"/>
                  <a:gd name="connsiteX2" fmla="*/ 1594784 w 1594784"/>
                  <a:gd name="connsiteY2" fmla="*/ 1063189 h 1063189"/>
                  <a:gd name="connsiteX3" fmla="*/ 0 w 1594784"/>
                  <a:gd name="connsiteY3" fmla="*/ 1063189 h 1063189"/>
                  <a:gd name="connsiteX4" fmla="*/ 0 w 1594784"/>
                  <a:gd name="connsiteY4" fmla="*/ 0 h 106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4784" h="1063189">
                    <a:moveTo>
                      <a:pt x="0" y="0"/>
                    </a:moveTo>
                    <a:lnTo>
                      <a:pt x="1594784" y="0"/>
                    </a:lnTo>
                    <a:lnTo>
                      <a:pt x="1594784" y="1063189"/>
                    </a:lnTo>
                    <a:lnTo>
                      <a:pt x="0" y="1063189"/>
                    </a:lnTo>
                    <a:lnTo>
                      <a:pt x="0" y="0"/>
                    </a:lnTo>
                    <a:close/>
                  </a:path>
                </a:pathLst>
              </a:custGeom>
            </p:spPr>
            <p:style>
              <a:lnRef idx="0">
                <a:schemeClr val="dk2">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endParaRPr lang="en-GB" sz="1400" kern="1200" dirty="0"/>
              </a:p>
            </p:txBody>
          </p:sp>
          <p:sp>
            <p:nvSpPr>
              <p:cNvPr id="18" name="Oval 17"/>
              <p:cNvSpPr/>
              <p:nvPr/>
            </p:nvSpPr>
            <p:spPr>
              <a:xfrm>
                <a:off x="1571862" y="3221379"/>
                <a:ext cx="2390211" cy="2233757"/>
              </a:xfrm>
              <a:prstGeom prst="ellipse">
                <a:avLst/>
              </a:prstGeom>
              <a:blipFill dpi="0" rotWithShape="1">
                <a:blip r:embed="rId3" cstate="screen">
                  <a:extLst>
                    <a:ext uri="{28A0092B-C50C-407E-A947-70E740481C1C}">
                      <a14:useLocalDpi xmlns:a14="http://schemas.microsoft.com/office/drawing/2010/main"/>
                    </a:ext>
                  </a:extLst>
                </a:blip>
                <a:srcRect/>
                <a:stretch>
                  <a:fillRect t="76"/>
                </a:stretch>
              </a:blipFill>
              <a:ln>
                <a:solidFill>
                  <a:srgbClr val="4F758B"/>
                </a:solidFill>
              </a:ln>
            </p:spPr>
            <p:style>
              <a:lnRef idx="2">
                <a:schemeClr val="dk2">
                  <a:shade val="80000"/>
                  <a:hueOff val="0"/>
                  <a:satOff val="0"/>
                  <a:lumOff val="0"/>
                  <a:alphaOff val="0"/>
                </a:schemeClr>
              </a:lnRef>
              <a:fillRef idx="1">
                <a:scrgbClr r="0" g="0" b="0"/>
              </a:fillRef>
              <a:effectRef idx="0">
                <a:schemeClr val="lt1">
                  <a:hueOff val="0"/>
                  <a:satOff val="0"/>
                  <a:lumOff val="0"/>
                  <a:alphaOff val="0"/>
                </a:schemeClr>
              </a:effectRef>
              <a:fontRef idx="minor">
                <a:schemeClr val="dk2">
                  <a:hueOff val="0"/>
                  <a:satOff val="0"/>
                  <a:lumOff val="0"/>
                  <a:alphaOff val="0"/>
                </a:schemeClr>
              </a:fontRef>
            </p:style>
          </p:sp>
          <p:sp>
            <p:nvSpPr>
              <p:cNvPr id="19" name="Freeform 18"/>
              <p:cNvSpPr/>
              <p:nvPr/>
            </p:nvSpPr>
            <p:spPr>
              <a:xfrm>
                <a:off x="1947749" y="5335245"/>
                <a:ext cx="1728322" cy="614037"/>
              </a:xfrm>
              <a:custGeom>
                <a:avLst/>
                <a:gdLst>
                  <a:gd name="connsiteX0" fmla="*/ 0 w 1594784"/>
                  <a:gd name="connsiteY0" fmla="*/ 0 h 1063189"/>
                  <a:gd name="connsiteX1" fmla="*/ 1594784 w 1594784"/>
                  <a:gd name="connsiteY1" fmla="*/ 0 h 1063189"/>
                  <a:gd name="connsiteX2" fmla="*/ 1594784 w 1594784"/>
                  <a:gd name="connsiteY2" fmla="*/ 1063189 h 1063189"/>
                  <a:gd name="connsiteX3" fmla="*/ 0 w 1594784"/>
                  <a:gd name="connsiteY3" fmla="*/ 1063189 h 1063189"/>
                  <a:gd name="connsiteX4" fmla="*/ 0 w 1594784"/>
                  <a:gd name="connsiteY4" fmla="*/ 0 h 106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4784" h="1063189">
                    <a:moveTo>
                      <a:pt x="0" y="0"/>
                    </a:moveTo>
                    <a:lnTo>
                      <a:pt x="1594784" y="0"/>
                    </a:lnTo>
                    <a:lnTo>
                      <a:pt x="1594784" y="1063189"/>
                    </a:lnTo>
                    <a:lnTo>
                      <a:pt x="0" y="1063189"/>
                    </a:lnTo>
                    <a:lnTo>
                      <a:pt x="0" y="0"/>
                    </a:lnTo>
                    <a:close/>
                  </a:path>
                </a:pathLst>
              </a:custGeom>
            </p:spPr>
            <p:style>
              <a:lnRef idx="0">
                <a:schemeClr val="dk2">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dirty="0" smtClean="0">
                    <a:solidFill>
                      <a:srgbClr val="4F758B"/>
                    </a:solidFill>
                  </a:rPr>
                  <a:t>Apprenticeships</a:t>
                </a:r>
                <a:endParaRPr lang="en-GB" sz="1400" b="1" kern="1200" dirty="0">
                  <a:solidFill>
                    <a:srgbClr val="4F758B"/>
                  </a:solidFill>
                </a:endParaRPr>
              </a:p>
            </p:txBody>
          </p:sp>
          <p:sp>
            <p:nvSpPr>
              <p:cNvPr id="20" name="Oval 19"/>
              <p:cNvSpPr/>
              <p:nvPr/>
            </p:nvSpPr>
            <p:spPr>
              <a:xfrm>
                <a:off x="5359451" y="3221379"/>
                <a:ext cx="2371039" cy="221790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solidFill>
                  <a:srgbClr val="4F758B"/>
                </a:solidFill>
              </a:ln>
            </p:spPr>
            <p:style>
              <a:lnRef idx="2">
                <a:schemeClr val="dk2">
                  <a:shade val="80000"/>
                  <a:hueOff val="0"/>
                  <a:satOff val="0"/>
                  <a:lumOff val="0"/>
                  <a:alphaOff val="0"/>
                </a:schemeClr>
              </a:lnRef>
              <a:fillRef idx="1">
                <a:scrgbClr r="0" g="0" b="0"/>
              </a:fillRef>
              <a:effectRef idx="0">
                <a:schemeClr val="lt1">
                  <a:hueOff val="0"/>
                  <a:satOff val="0"/>
                  <a:lumOff val="0"/>
                  <a:alphaOff val="0"/>
                </a:schemeClr>
              </a:effectRef>
              <a:fontRef idx="minor">
                <a:schemeClr val="dk2">
                  <a:hueOff val="0"/>
                  <a:satOff val="0"/>
                  <a:lumOff val="0"/>
                  <a:alphaOff val="0"/>
                </a:schemeClr>
              </a:fontRef>
            </p:style>
          </p:sp>
          <p:sp>
            <p:nvSpPr>
              <p:cNvPr id="21" name="Freeform 20"/>
              <p:cNvSpPr/>
              <p:nvPr/>
            </p:nvSpPr>
            <p:spPr>
              <a:xfrm>
                <a:off x="5734883" y="5330029"/>
                <a:ext cx="1728322" cy="597601"/>
              </a:xfrm>
              <a:custGeom>
                <a:avLst/>
                <a:gdLst>
                  <a:gd name="connsiteX0" fmla="*/ 0 w 1594784"/>
                  <a:gd name="connsiteY0" fmla="*/ 0 h 1063189"/>
                  <a:gd name="connsiteX1" fmla="*/ 1594784 w 1594784"/>
                  <a:gd name="connsiteY1" fmla="*/ 0 h 1063189"/>
                  <a:gd name="connsiteX2" fmla="*/ 1594784 w 1594784"/>
                  <a:gd name="connsiteY2" fmla="*/ 1063189 h 1063189"/>
                  <a:gd name="connsiteX3" fmla="*/ 0 w 1594784"/>
                  <a:gd name="connsiteY3" fmla="*/ 1063189 h 1063189"/>
                  <a:gd name="connsiteX4" fmla="*/ 0 w 1594784"/>
                  <a:gd name="connsiteY4" fmla="*/ 0 h 106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4784" h="1063189">
                    <a:moveTo>
                      <a:pt x="0" y="0"/>
                    </a:moveTo>
                    <a:lnTo>
                      <a:pt x="1594784" y="0"/>
                    </a:lnTo>
                    <a:lnTo>
                      <a:pt x="1594784" y="1063189"/>
                    </a:lnTo>
                    <a:lnTo>
                      <a:pt x="0" y="1063189"/>
                    </a:lnTo>
                    <a:lnTo>
                      <a:pt x="0" y="0"/>
                    </a:lnTo>
                    <a:close/>
                  </a:path>
                </a:pathLst>
              </a:custGeom>
            </p:spPr>
            <p:style>
              <a:lnRef idx="0">
                <a:schemeClr val="dk2">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dirty="0" smtClean="0">
                    <a:solidFill>
                      <a:srgbClr val="4F758B"/>
                    </a:solidFill>
                  </a:rPr>
                  <a:t>Part-time study</a:t>
                </a:r>
                <a:endParaRPr lang="en-GB" sz="1400" b="1" kern="1200" dirty="0">
                  <a:solidFill>
                    <a:srgbClr val="4F758B"/>
                  </a:solidFill>
                </a:endParaRPr>
              </a:p>
            </p:txBody>
          </p:sp>
        </p:grpSp>
        <p:sp>
          <p:nvSpPr>
            <p:cNvPr id="22" name="TextBox 21"/>
            <p:cNvSpPr txBox="1"/>
            <p:nvPr/>
          </p:nvSpPr>
          <p:spPr>
            <a:xfrm>
              <a:off x="3923928" y="1724615"/>
              <a:ext cx="1433013" cy="804191"/>
            </a:xfrm>
            <a:prstGeom prst="rect">
              <a:avLst/>
            </a:prstGeom>
            <a:noFill/>
          </p:spPr>
          <p:txBody>
            <a:bodyPr wrap="square" rtlCol="0">
              <a:spAutoFit/>
            </a:bodyPr>
            <a:lstStyle/>
            <a:p>
              <a:pPr algn="ctr"/>
              <a:r>
                <a:rPr lang="en-GB" dirty="0" smtClean="0">
                  <a:solidFill>
                    <a:srgbClr val="4F758B"/>
                  </a:solidFill>
                </a:rPr>
                <a:t>You don’t </a:t>
              </a:r>
              <a:r>
                <a:rPr lang="en-GB" b="1" dirty="0" smtClean="0">
                  <a:solidFill>
                    <a:srgbClr val="4F758B"/>
                  </a:solidFill>
                </a:rPr>
                <a:t>have</a:t>
              </a:r>
              <a:r>
                <a:rPr lang="en-GB" dirty="0" smtClean="0">
                  <a:solidFill>
                    <a:srgbClr val="4F758B"/>
                  </a:solidFill>
                </a:rPr>
                <a:t> to go to university..</a:t>
              </a:r>
              <a:endParaRPr lang="en-GB" dirty="0">
                <a:solidFill>
                  <a:srgbClr val="4F758B"/>
                </a:solidFill>
              </a:endParaRPr>
            </a:p>
          </p:txBody>
        </p:sp>
      </p:grpSp>
      <p:cxnSp>
        <p:nvCxnSpPr>
          <p:cNvPr id="27" name="Straight Connector 26"/>
          <p:cNvCxnSpPr>
            <a:stCxn id="18" idx="0"/>
            <a:endCxn id="14" idx="3"/>
          </p:cNvCxnSpPr>
          <p:nvPr/>
        </p:nvCxnSpPr>
        <p:spPr>
          <a:xfrm flipV="1">
            <a:off x="1476901" y="2802303"/>
            <a:ext cx="1535705" cy="591501"/>
          </a:xfrm>
          <a:prstGeom prst="line">
            <a:avLst/>
          </a:prstGeom>
          <a:ln w="19050">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14" idx="5"/>
            <a:endCxn id="20" idx="0"/>
          </p:cNvCxnSpPr>
          <p:nvPr/>
        </p:nvCxnSpPr>
        <p:spPr>
          <a:xfrm>
            <a:off x="4267252" y="2802303"/>
            <a:ext cx="1538625" cy="591501"/>
          </a:xfrm>
          <a:prstGeom prst="line">
            <a:avLst/>
          </a:prstGeom>
          <a:ln w="19050">
            <a:solidFill>
              <a:srgbClr val="4F758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0446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Apprenticeships</a:t>
            </a:r>
            <a:endParaRPr lang="en-GB" dirty="0"/>
          </a:p>
        </p:txBody>
      </p:sp>
      <p:sp>
        <p:nvSpPr>
          <p:cNvPr id="3" name="Subtitle 2"/>
          <p:cNvSpPr>
            <a:spLocks noGrp="1"/>
          </p:cNvSpPr>
          <p:nvPr>
            <p:ph type="subTitle" idx="1"/>
          </p:nvPr>
        </p:nvSpPr>
        <p:spPr>
          <a:xfrm>
            <a:off x="827584" y="2852936"/>
            <a:ext cx="7795442" cy="3096344"/>
          </a:xfrm>
        </p:spPr>
        <p:txBody>
          <a:bodyPr>
            <a:normAutofit/>
          </a:bodyPr>
          <a:lstStyle/>
          <a:p>
            <a:endParaRPr lang="en-GB" sz="2400" dirty="0">
              <a:solidFill>
                <a:schemeClr val="bg1"/>
              </a:solidFill>
              <a:hlinkClick r:id="rId3"/>
            </a:endParaRPr>
          </a:p>
          <a:p>
            <a:endParaRPr lang="en-GB" sz="2000" dirty="0" smtClean="0">
              <a:hlinkClick r:id="rId3"/>
            </a:endParaRPr>
          </a:p>
          <a:p>
            <a:r>
              <a:rPr lang="en-GB" sz="2000" dirty="0" smtClean="0">
                <a:hlinkClick r:id="rId3"/>
              </a:rPr>
              <a:t>www.apprenticeships.org.uk</a:t>
            </a:r>
            <a:endParaRPr lang="en-GB" sz="2000" dirty="0" smtClean="0"/>
          </a:p>
          <a:p>
            <a:r>
              <a:rPr lang="en-GB" sz="2000" dirty="0" smtClean="0">
                <a:hlinkClick r:id="rId4"/>
              </a:rPr>
              <a:t>www.notgoingtouni.co.uk</a:t>
            </a:r>
            <a:endParaRPr lang="en-GB" sz="2000" dirty="0" smtClean="0"/>
          </a:p>
          <a:p>
            <a:r>
              <a:rPr lang="en-GB" sz="2000" dirty="0" smtClean="0">
                <a:hlinkClick r:id="rId5"/>
              </a:rPr>
              <a:t>https</a:t>
            </a:r>
            <a:r>
              <a:rPr lang="en-GB" sz="2000" dirty="0">
                <a:hlinkClick r:id="rId5"/>
              </a:rPr>
              <a:t>://</a:t>
            </a:r>
            <a:r>
              <a:rPr lang="en-GB" sz="2000" dirty="0" smtClean="0">
                <a:hlinkClick r:id="rId5"/>
              </a:rPr>
              <a:t>www.gov.uk/government/publications/future-of-apprenticeships-in-england-guidance-for-trailblazers</a:t>
            </a:r>
            <a:endParaRPr lang="en-GB" sz="2000" dirty="0" smtClean="0"/>
          </a:p>
          <a:p>
            <a:r>
              <a:rPr lang="en-GB" sz="2000" dirty="0">
                <a:hlinkClick r:id="rId6"/>
              </a:rPr>
              <a:t>http://</a:t>
            </a:r>
            <a:r>
              <a:rPr lang="en-GB" sz="2000" dirty="0" smtClean="0">
                <a:hlinkClick r:id="rId6"/>
              </a:rPr>
              <a:t>www.rsc.org/careers/future/earn-while-you-learn</a:t>
            </a:r>
            <a:endParaRPr lang="en-GB" sz="2000" dirty="0" smtClean="0"/>
          </a:p>
          <a:p>
            <a:r>
              <a:rPr lang="en-GB" sz="2000" dirty="0">
                <a:hlinkClick r:id="rId7"/>
              </a:rPr>
              <a:t>https://</a:t>
            </a:r>
            <a:r>
              <a:rPr lang="en-GB" sz="2000" dirty="0" smtClean="0">
                <a:hlinkClick r:id="rId7"/>
              </a:rPr>
              <a:t>www.accesstohe.ac.uk/Pages/Default.aspx</a:t>
            </a:r>
            <a:endParaRPr lang="en-GB" sz="2000" dirty="0" smtClean="0"/>
          </a:p>
          <a:p>
            <a:endParaRPr lang="en-GB" sz="2400" dirty="0" smtClean="0"/>
          </a:p>
          <a:p>
            <a:endParaRPr lang="en-GB" dirty="0" smtClean="0"/>
          </a:p>
          <a:p>
            <a:endParaRPr lang="en-GB" dirty="0" smtClean="0"/>
          </a:p>
          <a:p>
            <a:endParaRPr lang="en-GB" dirty="0"/>
          </a:p>
          <a:p>
            <a:endParaRPr lang="en-GB" dirty="0"/>
          </a:p>
        </p:txBody>
      </p:sp>
      <p:sp>
        <p:nvSpPr>
          <p:cNvPr id="4" name="TextBox 3"/>
          <p:cNvSpPr txBox="1"/>
          <p:nvPr/>
        </p:nvSpPr>
        <p:spPr>
          <a:xfrm>
            <a:off x="899591" y="1628800"/>
            <a:ext cx="7034939" cy="2031325"/>
          </a:xfrm>
          <a:prstGeom prst="rect">
            <a:avLst/>
          </a:prstGeom>
          <a:noFill/>
        </p:spPr>
        <p:txBody>
          <a:bodyPr wrap="none" rtlCol="0">
            <a:spAutoFit/>
          </a:bodyPr>
          <a:lstStyle/>
          <a:p>
            <a:pPr marL="285750" indent="-285750">
              <a:buFont typeface="Arial" panose="020B0604020202020204" pitchFamily="34" charset="0"/>
              <a:buChar char="•"/>
            </a:pPr>
            <a:r>
              <a:rPr lang="en-GB" dirty="0" smtClean="0">
                <a:solidFill>
                  <a:schemeClr val="bg1"/>
                </a:solidFill>
              </a:rPr>
              <a:t>Science apprenticeships are currently rare, </a:t>
            </a:r>
          </a:p>
          <a:p>
            <a:pPr marL="285750" indent="-285750">
              <a:buFont typeface="Arial" panose="020B0604020202020204" pitchFamily="34" charset="0"/>
              <a:buChar char="•"/>
            </a:pPr>
            <a:r>
              <a:rPr lang="en-GB" dirty="0" smtClean="0">
                <a:solidFill>
                  <a:schemeClr val="bg1"/>
                </a:solidFill>
              </a:rPr>
              <a:t>&lt;1000 year across all sciences </a:t>
            </a:r>
          </a:p>
          <a:p>
            <a:r>
              <a:rPr lang="en-GB" dirty="0" smtClean="0">
                <a:solidFill>
                  <a:schemeClr val="bg1"/>
                </a:solidFill>
              </a:rPr>
              <a:t>    </a:t>
            </a:r>
            <a:r>
              <a:rPr lang="en-GB" i="1" dirty="0" smtClean="0">
                <a:solidFill>
                  <a:schemeClr val="bg1"/>
                </a:solidFill>
              </a:rPr>
              <a:t>(out of </a:t>
            </a:r>
            <a:r>
              <a:rPr lang="en-GB" i="1" dirty="0" err="1" smtClean="0">
                <a:solidFill>
                  <a:schemeClr val="bg1"/>
                </a:solidFill>
              </a:rPr>
              <a:t>approx</a:t>
            </a:r>
            <a:r>
              <a:rPr lang="en-GB" i="1" dirty="0" smtClean="0">
                <a:solidFill>
                  <a:schemeClr val="bg1"/>
                </a:solidFill>
              </a:rPr>
              <a:t> 400,000 apprenticeships in total)</a:t>
            </a:r>
          </a:p>
          <a:p>
            <a:pPr marL="285750" indent="-285750">
              <a:buFont typeface="Arial" panose="020B0604020202020204" pitchFamily="34" charset="0"/>
              <a:buChar char="•"/>
            </a:pPr>
            <a:r>
              <a:rPr lang="en-GB" dirty="0">
                <a:solidFill>
                  <a:schemeClr val="bg1"/>
                </a:solidFill>
              </a:rPr>
              <a:t>M</a:t>
            </a:r>
            <a:r>
              <a:rPr lang="en-GB" dirty="0" smtClean="0">
                <a:solidFill>
                  <a:schemeClr val="bg1"/>
                </a:solidFill>
              </a:rPr>
              <a:t>ost are at higher or advanced level</a:t>
            </a:r>
          </a:p>
          <a:p>
            <a:pPr marL="285750" indent="-285750">
              <a:buFont typeface="Arial" panose="020B0604020202020204" pitchFamily="34" charset="0"/>
              <a:buChar char="•"/>
            </a:pPr>
            <a:r>
              <a:rPr lang="en-GB" dirty="0" smtClean="0">
                <a:solidFill>
                  <a:schemeClr val="bg1"/>
                </a:solidFill>
              </a:rPr>
              <a:t>Work being done to increase number of science apprenticeships</a:t>
            </a:r>
          </a:p>
          <a:p>
            <a:endParaRPr lang="en-GB" dirty="0">
              <a:solidFill>
                <a:schemeClr val="bg1"/>
              </a:solidFill>
            </a:endParaRPr>
          </a:p>
          <a:p>
            <a:r>
              <a:rPr lang="en-GB" dirty="0" smtClean="0">
                <a:solidFill>
                  <a:schemeClr val="bg1"/>
                </a:solidFill>
              </a:rPr>
              <a:t>Further info</a:t>
            </a:r>
            <a:endParaRPr lang="en-GB" dirty="0">
              <a:solidFill>
                <a:schemeClr val="bg1"/>
              </a:solidFill>
            </a:endParaRPr>
          </a:p>
        </p:txBody>
      </p:sp>
    </p:spTree>
    <p:extLst>
      <p:ext uri="{BB962C8B-B14F-4D97-AF65-F5344CB8AC3E}">
        <p14:creationId xmlns:p14="http://schemas.microsoft.com/office/powerpoint/2010/main" val="26016508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smtClean="0"/>
              <a:t>Importance of Transferable Skills</a:t>
            </a:r>
            <a:endParaRPr lang="en-GB" dirty="0"/>
          </a:p>
        </p:txBody>
      </p:sp>
      <p:pic>
        <p:nvPicPr>
          <p:cNvPr id="67589" name="Picture 3"/>
          <p:cNvPicPr>
            <a:picLocks noChangeAspect="1" noChangeArrowheads="1"/>
          </p:cNvPicPr>
          <p:nvPr/>
        </p:nvPicPr>
        <p:blipFill>
          <a:blip r:embed="rId2">
            <a:extLst>
              <a:ext uri="{28A0092B-C50C-407E-A947-70E740481C1C}">
                <a14:useLocalDpi xmlns:a14="http://schemas.microsoft.com/office/drawing/2010/main" val="0"/>
              </a:ext>
            </a:extLst>
          </a:blip>
          <a:srcRect l="8246" t="17966" r="8311" b="5786"/>
          <a:stretch>
            <a:fillRect/>
          </a:stretch>
        </p:blipFill>
        <p:spPr bwMode="auto">
          <a:xfrm>
            <a:off x="328613" y="1356982"/>
            <a:ext cx="6178550" cy="352901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67590" name="Picture 2"/>
          <p:cNvPicPr>
            <a:picLocks noChangeAspect="1" noChangeArrowheads="1"/>
          </p:cNvPicPr>
          <p:nvPr/>
        </p:nvPicPr>
        <p:blipFill>
          <a:blip r:embed="rId3">
            <a:extLst>
              <a:ext uri="{28A0092B-C50C-407E-A947-70E740481C1C}">
                <a14:useLocalDpi xmlns:a14="http://schemas.microsoft.com/office/drawing/2010/main" val="0"/>
              </a:ext>
            </a:extLst>
          </a:blip>
          <a:srcRect l="50000" t="31792" r="10860" b="28793"/>
          <a:stretch>
            <a:fillRect/>
          </a:stretch>
        </p:blipFill>
        <p:spPr bwMode="auto">
          <a:xfrm>
            <a:off x="3925888" y="2924944"/>
            <a:ext cx="5162550" cy="324961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67588" name="Rectangle 3"/>
          <p:cNvSpPr>
            <a:spLocks noChangeArrowheads="1"/>
          </p:cNvSpPr>
          <p:nvPr/>
        </p:nvSpPr>
        <p:spPr bwMode="auto">
          <a:xfrm>
            <a:off x="250825" y="6253163"/>
            <a:ext cx="5329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1400" dirty="0">
                <a:hlinkClick r:id="rId4"/>
              </a:rPr>
              <a:t>http://pubs.acs.org/doi/pdf/10.1021/ed400570f</a:t>
            </a:r>
            <a:endParaRPr lang="en-GB" sz="1400" dirty="0"/>
          </a:p>
          <a:p>
            <a:endParaRPr lang="en-GB" sz="1400" dirty="0"/>
          </a:p>
        </p:txBody>
      </p:sp>
    </p:spTree>
    <p:extLst>
      <p:ext uri="{BB962C8B-B14F-4D97-AF65-F5344CB8AC3E}">
        <p14:creationId xmlns:p14="http://schemas.microsoft.com/office/powerpoint/2010/main" val="12298005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043608" y="164638"/>
            <a:ext cx="7992888" cy="1470025"/>
          </a:xfrm>
        </p:spPr>
        <p:txBody>
          <a:bodyPr>
            <a:noAutofit/>
          </a:bodyPr>
          <a:lstStyle/>
          <a:p>
            <a:pPr algn="ctr"/>
            <a:r>
              <a:rPr lang="en-GB" sz="3200" b="1" dirty="0" smtClean="0">
                <a:solidFill>
                  <a:srgbClr val="4F758B"/>
                </a:solidFill>
              </a:rPr>
              <a:t>What else can I do with a </a:t>
            </a:r>
            <a:br>
              <a:rPr lang="en-GB" sz="3200" b="1" dirty="0" smtClean="0">
                <a:solidFill>
                  <a:srgbClr val="4F758B"/>
                </a:solidFill>
              </a:rPr>
            </a:br>
            <a:r>
              <a:rPr lang="en-GB" sz="3200" b="1" dirty="0" smtClean="0">
                <a:solidFill>
                  <a:srgbClr val="4F758B"/>
                </a:solidFill>
              </a:rPr>
              <a:t>chemistry qualification?</a:t>
            </a:r>
            <a:endParaRPr lang="en-GB" sz="3200" b="1" dirty="0">
              <a:solidFill>
                <a:srgbClr val="4F758B"/>
              </a:solidFill>
            </a:endParaRPr>
          </a:p>
        </p:txBody>
      </p:sp>
      <p:grpSp>
        <p:nvGrpSpPr>
          <p:cNvPr id="2" name="Group 1"/>
          <p:cNvGrpSpPr/>
          <p:nvPr/>
        </p:nvGrpSpPr>
        <p:grpSpPr>
          <a:xfrm>
            <a:off x="395536" y="1804135"/>
            <a:ext cx="6912768" cy="4470757"/>
            <a:chOff x="1979712" y="2399415"/>
            <a:chExt cx="5472608" cy="3693881"/>
          </a:xfrm>
        </p:grpSpPr>
        <p:grpSp>
          <p:nvGrpSpPr>
            <p:cNvPr id="23" name="Group 22"/>
            <p:cNvGrpSpPr/>
            <p:nvPr/>
          </p:nvGrpSpPr>
          <p:grpSpPr>
            <a:xfrm>
              <a:off x="1979712" y="2399415"/>
              <a:ext cx="5472608" cy="3693881"/>
              <a:chOff x="2712066" y="2280559"/>
              <a:chExt cx="5472608" cy="3693881"/>
            </a:xfrm>
          </p:grpSpPr>
          <p:sp>
            <p:nvSpPr>
              <p:cNvPr id="31" name="Freeform 30"/>
              <p:cNvSpPr/>
              <p:nvPr/>
            </p:nvSpPr>
            <p:spPr>
              <a:xfrm rot="16200000">
                <a:off x="1479938" y="3669064"/>
                <a:ext cx="3381126" cy="916869"/>
              </a:xfrm>
              <a:custGeom>
                <a:avLst/>
                <a:gdLst>
                  <a:gd name="connsiteX0" fmla="*/ 0 w 3381126"/>
                  <a:gd name="connsiteY0" fmla="*/ 0 h 642414"/>
                  <a:gd name="connsiteX1" fmla="*/ 3381126 w 3381126"/>
                  <a:gd name="connsiteY1" fmla="*/ 0 h 642414"/>
                  <a:gd name="connsiteX2" fmla="*/ 3381126 w 3381126"/>
                  <a:gd name="connsiteY2" fmla="*/ 642414 h 642414"/>
                  <a:gd name="connsiteX3" fmla="*/ 0 w 3381126"/>
                  <a:gd name="connsiteY3" fmla="*/ 642414 h 642414"/>
                  <a:gd name="connsiteX4" fmla="*/ 0 w 3381126"/>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1126" h="642414">
                    <a:moveTo>
                      <a:pt x="0" y="0"/>
                    </a:moveTo>
                    <a:lnTo>
                      <a:pt x="3381126" y="0"/>
                    </a:lnTo>
                    <a:lnTo>
                      <a:pt x="3381126"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20320" tIns="20320" rIns="20320" bIns="20319" numCol="1" spcCol="1270" anchor="ctr" anchorCtr="0">
                <a:noAutofit/>
              </a:bodyPr>
              <a:lstStyle/>
              <a:p>
                <a:pPr lvl="0" algn="ctr" defTabSz="1422400">
                  <a:lnSpc>
                    <a:spcPct val="90000"/>
                  </a:lnSpc>
                  <a:spcBef>
                    <a:spcPct val="0"/>
                  </a:spcBef>
                  <a:spcAft>
                    <a:spcPct val="35000"/>
                  </a:spcAft>
                </a:pPr>
                <a:r>
                  <a:rPr lang="en-GB" sz="3200" b="1" kern="1200" dirty="0" smtClean="0">
                    <a:solidFill>
                      <a:srgbClr val="4F758B"/>
                    </a:solidFill>
                  </a:rPr>
                  <a:t>Transferable skills</a:t>
                </a:r>
                <a:endParaRPr lang="en-GB" sz="3200" b="1" kern="1200" dirty="0">
                  <a:solidFill>
                    <a:srgbClr val="4F758B"/>
                  </a:solidFill>
                </a:endParaRPr>
              </a:p>
            </p:txBody>
          </p:sp>
          <p:sp>
            <p:nvSpPr>
              <p:cNvPr id="32" name="Freeform 31"/>
              <p:cNvSpPr/>
              <p:nvPr/>
            </p:nvSpPr>
            <p:spPr>
              <a:xfrm>
                <a:off x="4058172" y="2280559"/>
                <a:ext cx="2107118" cy="642414"/>
              </a:xfrm>
              <a:custGeom>
                <a:avLst/>
                <a:gdLst>
                  <a:gd name="connsiteX0" fmla="*/ 0 w 2107118"/>
                  <a:gd name="connsiteY0" fmla="*/ 0 h 642414"/>
                  <a:gd name="connsiteX1" fmla="*/ 2107118 w 2107118"/>
                  <a:gd name="connsiteY1" fmla="*/ 0 h 642414"/>
                  <a:gd name="connsiteX2" fmla="*/ 2107118 w 2107118"/>
                  <a:gd name="connsiteY2" fmla="*/ 642414 h 642414"/>
                  <a:gd name="connsiteX3" fmla="*/ 0 w 2107118"/>
                  <a:gd name="connsiteY3" fmla="*/ 642414 h 642414"/>
                  <a:gd name="connsiteX4" fmla="*/ 0 w 2107118"/>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118" h="642414">
                    <a:moveTo>
                      <a:pt x="0" y="0"/>
                    </a:moveTo>
                    <a:lnTo>
                      <a:pt x="2107118" y="0"/>
                    </a:lnTo>
                    <a:lnTo>
                      <a:pt x="2107118"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smtClean="0">
                    <a:solidFill>
                      <a:srgbClr val="4F758B"/>
                    </a:solidFill>
                  </a:rPr>
                  <a:t>Practical</a:t>
                </a:r>
                <a:endParaRPr lang="en-GB" sz="2300" kern="1200" dirty="0">
                  <a:solidFill>
                    <a:srgbClr val="4F758B"/>
                  </a:solidFill>
                </a:endParaRPr>
              </a:p>
            </p:txBody>
          </p:sp>
          <p:sp>
            <p:nvSpPr>
              <p:cNvPr id="34" name="Freeform 33"/>
              <p:cNvSpPr/>
              <p:nvPr/>
            </p:nvSpPr>
            <p:spPr>
              <a:xfrm>
                <a:off x="4068576" y="3286698"/>
                <a:ext cx="2107118" cy="642414"/>
              </a:xfrm>
              <a:custGeom>
                <a:avLst/>
                <a:gdLst>
                  <a:gd name="connsiteX0" fmla="*/ 0 w 2107118"/>
                  <a:gd name="connsiteY0" fmla="*/ 0 h 642414"/>
                  <a:gd name="connsiteX1" fmla="*/ 2107118 w 2107118"/>
                  <a:gd name="connsiteY1" fmla="*/ 0 h 642414"/>
                  <a:gd name="connsiteX2" fmla="*/ 2107118 w 2107118"/>
                  <a:gd name="connsiteY2" fmla="*/ 642414 h 642414"/>
                  <a:gd name="connsiteX3" fmla="*/ 0 w 2107118"/>
                  <a:gd name="connsiteY3" fmla="*/ 642414 h 642414"/>
                  <a:gd name="connsiteX4" fmla="*/ 0 w 2107118"/>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118" h="642414">
                    <a:moveTo>
                      <a:pt x="0" y="0"/>
                    </a:moveTo>
                    <a:lnTo>
                      <a:pt x="2107118" y="0"/>
                    </a:lnTo>
                    <a:lnTo>
                      <a:pt x="2107118"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smtClean="0">
                    <a:solidFill>
                      <a:srgbClr val="4F758B"/>
                    </a:solidFill>
                  </a:rPr>
                  <a:t>Numerate</a:t>
                </a:r>
                <a:endParaRPr lang="en-GB" sz="2300" kern="1200" dirty="0">
                  <a:solidFill>
                    <a:srgbClr val="4F758B"/>
                  </a:solidFill>
                </a:endParaRPr>
              </a:p>
            </p:txBody>
          </p:sp>
          <p:sp>
            <p:nvSpPr>
              <p:cNvPr id="35" name="Freeform 34"/>
              <p:cNvSpPr/>
              <p:nvPr/>
            </p:nvSpPr>
            <p:spPr>
              <a:xfrm>
                <a:off x="4050359" y="4293026"/>
                <a:ext cx="2107118" cy="642414"/>
              </a:xfrm>
              <a:custGeom>
                <a:avLst/>
                <a:gdLst>
                  <a:gd name="connsiteX0" fmla="*/ 0 w 2107118"/>
                  <a:gd name="connsiteY0" fmla="*/ 0 h 642414"/>
                  <a:gd name="connsiteX1" fmla="*/ 2107118 w 2107118"/>
                  <a:gd name="connsiteY1" fmla="*/ 0 h 642414"/>
                  <a:gd name="connsiteX2" fmla="*/ 2107118 w 2107118"/>
                  <a:gd name="connsiteY2" fmla="*/ 642414 h 642414"/>
                  <a:gd name="connsiteX3" fmla="*/ 0 w 2107118"/>
                  <a:gd name="connsiteY3" fmla="*/ 642414 h 642414"/>
                  <a:gd name="connsiteX4" fmla="*/ 0 w 2107118"/>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118" h="642414">
                    <a:moveTo>
                      <a:pt x="0" y="0"/>
                    </a:moveTo>
                    <a:lnTo>
                      <a:pt x="2107118" y="0"/>
                    </a:lnTo>
                    <a:lnTo>
                      <a:pt x="2107118"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smtClean="0">
                    <a:solidFill>
                      <a:srgbClr val="4F758B"/>
                    </a:solidFill>
                  </a:rPr>
                  <a:t>Creative</a:t>
                </a:r>
                <a:endParaRPr lang="en-GB" sz="2300" kern="1200" dirty="0">
                  <a:solidFill>
                    <a:srgbClr val="4F758B"/>
                  </a:solidFill>
                </a:endParaRPr>
              </a:p>
            </p:txBody>
          </p:sp>
          <p:sp>
            <p:nvSpPr>
              <p:cNvPr id="37" name="Freeform 36"/>
              <p:cNvSpPr/>
              <p:nvPr/>
            </p:nvSpPr>
            <p:spPr>
              <a:xfrm>
                <a:off x="4008210" y="5332026"/>
                <a:ext cx="2107118" cy="642414"/>
              </a:xfrm>
              <a:custGeom>
                <a:avLst/>
                <a:gdLst>
                  <a:gd name="connsiteX0" fmla="*/ 0 w 2107118"/>
                  <a:gd name="connsiteY0" fmla="*/ 0 h 642414"/>
                  <a:gd name="connsiteX1" fmla="*/ 2107118 w 2107118"/>
                  <a:gd name="connsiteY1" fmla="*/ 0 h 642414"/>
                  <a:gd name="connsiteX2" fmla="*/ 2107118 w 2107118"/>
                  <a:gd name="connsiteY2" fmla="*/ 642414 h 642414"/>
                  <a:gd name="connsiteX3" fmla="*/ 0 w 2107118"/>
                  <a:gd name="connsiteY3" fmla="*/ 642414 h 642414"/>
                  <a:gd name="connsiteX4" fmla="*/ 0 w 2107118"/>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118" h="642414">
                    <a:moveTo>
                      <a:pt x="0" y="0"/>
                    </a:moveTo>
                    <a:lnTo>
                      <a:pt x="2107118" y="0"/>
                    </a:lnTo>
                    <a:lnTo>
                      <a:pt x="2107118"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smtClean="0">
                    <a:solidFill>
                      <a:srgbClr val="4F758B"/>
                    </a:solidFill>
                  </a:rPr>
                  <a:t>Team workers</a:t>
                </a:r>
                <a:endParaRPr lang="en-GB" sz="2300" kern="1200" dirty="0">
                  <a:solidFill>
                    <a:srgbClr val="4F758B"/>
                  </a:solidFill>
                </a:endParaRPr>
              </a:p>
            </p:txBody>
          </p:sp>
          <p:sp>
            <p:nvSpPr>
              <p:cNvPr id="38" name="Freeform 37"/>
              <p:cNvSpPr/>
              <p:nvPr/>
            </p:nvSpPr>
            <p:spPr>
              <a:xfrm>
                <a:off x="6077556" y="4850215"/>
                <a:ext cx="2107118" cy="642414"/>
              </a:xfrm>
              <a:custGeom>
                <a:avLst/>
                <a:gdLst>
                  <a:gd name="connsiteX0" fmla="*/ 0 w 2107118"/>
                  <a:gd name="connsiteY0" fmla="*/ 0 h 642414"/>
                  <a:gd name="connsiteX1" fmla="*/ 2107118 w 2107118"/>
                  <a:gd name="connsiteY1" fmla="*/ 0 h 642414"/>
                  <a:gd name="connsiteX2" fmla="*/ 2107118 w 2107118"/>
                  <a:gd name="connsiteY2" fmla="*/ 642414 h 642414"/>
                  <a:gd name="connsiteX3" fmla="*/ 0 w 2107118"/>
                  <a:gd name="connsiteY3" fmla="*/ 642414 h 642414"/>
                  <a:gd name="connsiteX4" fmla="*/ 0 w 2107118"/>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118" h="642414">
                    <a:moveTo>
                      <a:pt x="0" y="0"/>
                    </a:moveTo>
                    <a:lnTo>
                      <a:pt x="2107118" y="0"/>
                    </a:lnTo>
                    <a:lnTo>
                      <a:pt x="2107118"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smtClean="0">
                    <a:solidFill>
                      <a:srgbClr val="4F758B"/>
                    </a:solidFill>
                  </a:rPr>
                  <a:t>Good communicators</a:t>
                </a:r>
                <a:endParaRPr lang="en-GB" sz="2300" kern="1200" dirty="0">
                  <a:solidFill>
                    <a:srgbClr val="4F758B"/>
                  </a:solidFill>
                </a:endParaRPr>
              </a:p>
            </p:txBody>
          </p:sp>
          <p:sp>
            <p:nvSpPr>
              <p:cNvPr id="36" name="Freeform 35"/>
              <p:cNvSpPr/>
              <p:nvPr/>
            </p:nvSpPr>
            <p:spPr>
              <a:xfrm>
                <a:off x="6077556" y="3812337"/>
                <a:ext cx="2107118" cy="642414"/>
              </a:xfrm>
              <a:custGeom>
                <a:avLst/>
                <a:gdLst>
                  <a:gd name="connsiteX0" fmla="*/ 0 w 2107118"/>
                  <a:gd name="connsiteY0" fmla="*/ 0 h 642414"/>
                  <a:gd name="connsiteX1" fmla="*/ 2107118 w 2107118"/>
                  <a:gd name="connsiteY1" fmla="*/ 0 h 642414"/>
                  <a:gd name="connsiteX2" fmla="*/ 2107118 w 2107118"/>
                  <a:gd name="connsiteY2" fmla="*/ 642414 h 642414"/>
                  <a:gd name="connsiteX3" fmla="*/ 0 w 2107118"/>
                  <a:gd name="connsiteY3" fmla="*/ 642414 h 642414"/>
                  <a:gd name="connsiteX4" fmla="*/ 0 w 2107118"/>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118" h="642414">
                    <a:moveTo>
                      <a:pt x="0" y="0"/>
                    </a:moveTo>
                    <a:lnTo>
                      <a:pt x="2107118" y="0"/>
                    </a:lnTo>
                    <a:lnTo>
                      <a:pt x="2107118"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smtClean="0">
                    <a:solidFill>
                      <a:srgbClr val="4F758B"/>
                    </a:solidFill>
                  </a:rPr>
                  <a:t>Problem solvers</a:t>
                </a:r>
                <a:endParaRPr lang="en-GB" sz="2300" kern="1200" dirty="0">
                  <a:solidFill>
                    <a:srgbClr val="4F758B"/>
                  </a:solidFill>
                </a:endParaRPr>
              </a:p>
            </p:txBody>
          </p:sp>
          <p:sp>
            <p:nvSpPr>
              <p:cNvPr id="33" name="Freeform 32"/>
              <p:cNvSpPr/>
              <p:nvPr/>
            </p:nvSpPr>
            <p:spPr>
              <a:xfrm>
                <a:off x="6077556" y="2824522"/>
                <a:ext cx="2107118" cy="642414"/>
              </a:xfrm>
              <a:custGeom>
                <a:avLst/>
                <a:gdLst>
                  <a:gd name="connsiteX0" fmla="*/ 0 w 2107118"/>
                  <a:gd name="connsiteY0" fmla="*/ 0 h 642414"/>
                  <a:gd name="connsiteX1" fmla="*/ 2107118 w 2107118"/>
                  <a:gd name="connsiteY1" fmla="*/ 0 h 642414"/>
                  <a:gd name="connsiteX2" fmla="*/ 2107118 w 2107118"/>
                  <a:gd name="connsiteY2" fmla="*/ 642414 h 642414"/>
                  <a:gd name="connsiteX3" fmla="*/ 0 w 2107118"/>
                  <a:gd name="connsiteY3" fmla="*/ 642414 h 642414"/>
                  <a:gd name="connsiteX4" fmla="*/ 0 w 2107118"/>
                  <a:gd name="connsiteY4" fmla="*/ 0 h 64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118" h="642414">
                    <a:moveTo>
                      <a:pt x="0" y="0"/>
                    </a:moveTo>
                    <a:lnTo>
                      <a:pt x="2107118" y="0"/>
                    </a:lnTo>
                    <a:lnTo>
                      <a:pt x="2107118" y="642414"/>
                    </a:lnTo>
                    <a:lnTo>
                      <a:pt x="0" y="642414"/>
                    </a:lnTo>
                    <a:lnTo>
                      <a:pt x="0" y="0"/>
                    </a:lnTo>
                    <a:close/>
                  </a:path>
                </a:pathLst>
              </a:custGeom>
              <a:ln>
                <a:solidFill>
                  <a:srgbClr val="4F758B"/>
                </a:solidFill>
              </a:ln>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GB" sz="2300" kern="1200" dirty="0" smtClean="0">
                    <a:solidFill>
                      <a:srgbClr val="4F758B"/>
                    </a:solidFill>
                  </a:rPr>
                  <a:t>Analytical</a:t>
                </a:r>
                <a:endParaRPr lang="en-GB" sz="2300" kern="1200" dirty="0">
                  <a:solidFill>
                    <a:srgbClr val="4F758B"/>
                  </a:solidFill>
                </a:endParaRPr>
              </a:p>
            </p:txBody>
          </p:sp>
        </p:grpSp>
        <p:cxnSp>
          <p:nvCxnSpPr>
            <p:cNvPr id="40" name="Straight Connector 39"/>
            <p:cNvCxnSpPr/>
            <p:nvPr/>
          </p:nvCxnSpPr>
          <p:spPr>
            <a:xfrm>
              <a:off x="2896582" y="4213518"/>
              <a:ext cx="2448620" cy="0"/>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3107293" y="3236033"/>
              <a:ext cx="2237909" cy="0"/>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107293" y="3590266"/>
              <a:ext cx="228929" cy="0"/>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3107293" y="4596594"/>
              <a:ext cx="210712" cy="0"/>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3107293" y="5266194"/>
              <a:ext cx="2237909" cy="0"/>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a:off x="3107293" y="2584127"/>
              <a:ext cx="11668" cy="3051467"/>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3107293" y="2584127"/>
              <a:ext cx="228929" cy="0"/>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flipH="1">
              <a:off x="3118961" y="5635594"/>
              <a:ext cx="156895" cy="0"/>
            </a:xfrm>
            <a:prstGeom prst="line">
              <a:avLst/>
            </a:prstGeom>
            <a:ln w="28575">
              <a:solidFill>
                <a:srgbClr val="4F758B"/>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716185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835696" y="1892829"/>
            <a:ext cx="5184576" cy="4776531"/>
            <a:chOff x="2479550" y="1992199"/>
            <a:chExt cx="4472930" cy="4313761"/>
          </a:xfrm>
        </p:grpSpPr>
        <p:sp>
          <p:nvSpPr>
            <p:cNvPr id="6" name="Freeform 5"/>
            <p:cNvSpPr/>
            <p:nvPr/>
          </p:nvSpPr>
          <p:spPr>
            <a:xfrm>
              <a:off x="4105600" y="3701929"/>
              <a:ext cx="1220830" cy="1220830"/>
            </a:xfrm>
            <a:custGeom>
              <a:avLst/>
              <a:gdLst>
                <a:gd name="connsiteX0" fmla="*/ 0 w 1220830"/>
                <a:gd name="connsiteY0" fmla="*/ 610415 h 1220830"/>
                <a:gd name="connsiteX1" fmla="*/ 610415 w 1220830"/>
                <a:gd name="connsiteY1" fmla="*/ 0 h 1220830"/>
                <a:gd name="connsiteX2" fmla="*/ 1220830 w 1220830"/>
                <a:gd name="connsiteY2" fmla="*/ 610415 h 1220830"/>
                <a:gd name="connsiteX3" fmla="*/ 610415 w 1220830"/>
                <a:gd name="connsiteY3" fmla="*/ 1220830 h 1220830"/>
                <a:gd name="connsiteX4" fmla="*/ 0 w 1220830"/>
                <a:gd name="connsiteY4" fmla="*/ 610415 h 1220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830" h="1220830">
                  <a:moveTo>
                    <a:pt x="0" y="610415"/>
                  </a:moveTo>
                  <a:cubicBezTo>
                    <a:pt x="0" y="273292"/>
                    <a:pt x="273292" y="0"/>
                    <a:pt x="610415" y="0"/>
                  </a:cubicBezTo>
                  <a:cubicBezTo>
                    <a:pt x="947538" y="0"/>
                    <a:pt x="1220830" y="273292"/>
                    <a:pt x="1220830" y="610415"/>
                  </a:cubicBezTo>
                  <a:cubicBezTo>
                    <a:pt x="1220830" y="947538"/>
                    <a:pt x="947538" y="1220830"/>
                    <a:pt x="610415" y="1220830"/>
                  </a:cubicBezTo>
                  <a:cubicBezTo>
                    <a:pt x="273292" y="1220830"/>
                    <a:pt x="0" y="947538"/>
                    <a:pt x="0" y="610415"/>
                  </a:cubicBezTo>
                  <a:close/>
                </a:path>
              </a:pathLst>
            </a:custGeom>
            <a:ln>
              <a:solidFill>
                <a:srgbClr val="008C95"/>
              </a:solidFill>
            </a:ln>
          </p:spPr>
          <p:style>
            <a:lnRef idx="3">
              <a:schemeClr val="dk2">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2">
                <a:hueOff val="0"/>
                <a:satOff val="0"/>
                <a:lumOff val="0"/>
                <a:alphaOff val="0"/>
              </a:schemeClr>
            </a:fontRef>
          </p:style>
          <p:txBody>
            <a:bodyPr spcFirstLastPara="0" vert="horz" wrap="square" lIns="201646" tIns="201646" rIns="201646" bIns="201646" numCol="1" spcCol="1270" anchor="ctr" anchorCtr="0">
              <a:noAutofit/>
            </a:bodyPr>
            <a:lstStyle/>
            <a:p>
              <a:pPr lvl="0" algn="ctr" defTabSz="800100" rtl="0">
                <a:lnSpc>
                  <a:spcPct val="90000"/>
                </a:lnSpc>
                <a:spcBef>
                  <a:spcPct val="0"/>
                </a:spcBef>
                <a:spcAft>
                  <a:spcPct val="35000"/>
                </a:spcAft>
              </a:pPr>
              <a:r>
                <a:rPr lang="en-GB" sz="2000" b="1" kern="1200" dirty="0" smtClean="0">
                  <a:solidFill>
                    <a:srgbClr val="4F758B"/>
                  </a:solidFill>
                </a:rPr>
                <a:t>You could…</a:t>
              </a:r>
              <a:endParaRPr lang="en-GB" sz="2000" b="1" kern="1200" dirty="0">
                <a:solidFill>
                  <a:srgbClr val="4F758B"/>
                </a:solidFill>
              </a:endParaRPr>
            </a:p>
          </p:txBody>
        </p:sp>
        <p:sp>
          <p:nvSpPr>
            <p:cNvPr id="7" name="Freeform 6"/>
            <p:cNvSpPr/>
            <p:nvPr/>
          </p:nvSpPr>
          <p:spPr>
            <a:xfrm rot="16200000">
              <a:off x="4586457" y="3257271"/>
              <a:ext cx="259116" cy="415082"/>
            </a:xfrm>
            <a:custGeom>
              <a:avLst/>
              <a:gdLst>
                <a:gd name="connsiteX0" fmla="*/ 0 w 259116"/>
                <a:gd name="connsiteY0" fmla="*/ 83016 h 415082"/>
                <a:gd name="connsiteX1" fmla="*/ 129558 w 259116"/>
                <a:gd name="connsiteY1" fmla="*/ 83016 h 415082"/>
                <a:gd name="connsiteX2" fmla="*/ 129558 w 259116"/>
                <a:gd name="connsiteY2" fmla="*/ 0 h 415082"/>
                <a:gd name="connsiteX3" fmla="*/ 259116 w 259116"/>
                <a:gd name="connsiteY3" fmla="*/ 207541 h 415082"/>
                <a:gd name="connsiteX4" fmla="*/ 129558 w 259116"/>
                <a:gd name="connsiteY4" fmla="*/ 415082 h 415082"/>
                <a:gd name="connsiteX5" fmla="*/ 129558 w 259116"/>
                <a:gd name="connsiteY5" fmla="*/ 332066 h 415082"/>
                <a:gd name="connsiteX6" fmla="*/ 0 w 259116"/>
                <a:gd name="connsiteY6" fmla="*/ 332066 h 415082"/>
                <a:gd name="connsiteX7" fmla="*/ 0 w 259116"/>
                <a:gd name="connsiteY7" fmla="*/ 83016 h 41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116" h="415082">
                  <a:moveTo>
                    <a:pt x="0" y="83016"/>
                  </a:moveTo>
                  <a:lnTo>
                    <a:pt x="129558" y="83016"/>
                  </a:lnTo>
                  <a:lnTo>
                    <a:pt x="129558" y="0"/>
                  </a:lnTo>
                  <a:lnTo>
                    <a:pt x="259116" y="207541"/>
                  </a:lnTo>
                  <a:lnTo>
                    <a:pt x="129558" y="415082"/>
                  </a:lnTo>
                  <a:lnTo>
                    <a:pt x="129558" y="332066"/>
                  </a:lnTo>
                  <a:lnTo>
                    <a:pt x="0" y="332066"/>
                  </a:lnTo>
                  <a:lnTo>
                    <a:pt x="0" y="83016"/>
                  </a:lnTo>
                  <a:close/>
                </a:path>
              </a:pathLst>
            </a:custGeom>
            <a:solidFill>
              <a:srgbClr val="4F758B"/>
            </a:solidFill>
            <a:ln>
              <a:solidFill>
                <a:srgbClr val="4F758B"/>
              </a:solidFill>
            </a:ln>
          </p:spPr>
          <p:style>
            <a:lnRef idx="0">
              <a:schemeClr val="dk2">
                <a:tint val="60000"/>
                <a:hueOff val="0"/>
                <a:satOff val="0"/>
                <a:lumOff val="0"/>
                <a:alphaOff val="0"/>
              </a:schemeClr>
            </a:lnRef>
            <a:fillRef idx="1">
              <a:schemeClr val="dk2">
                <a:tint val="60000"/>
                <a:hueOff val="0"/>
                <a:satOff val="0"/>
                <a:lumOff val="0"/>
                <a:alphaOff val="0"/>
              </a:schemeClr>
            </a:fillRef>
            <a:effectRef idx="1">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1" tIns="83016" rIns="77735" bIns="83015" numCol="1" spcCol="1270" anchor="ctr" anchorCtr="0">
              <a:noAutofit/>
            </a:bodyPr>
            <a:lstStyle/>
            <a:p>
              <a:pPr lvl="0" algn="ctr" defTabSz="533400">
                <a:lnSpc>
                  <a:spcPct val="90000"/>
                </a:lnSpc>
                <a:spcBef>
                  <a:spcPct val="0"/>
                </a:spcBef>
                <a:spcAft>
                  <a:spcPct val="35000"/>
                </a:spcAft>
              </a:pPr>
              <a:endParaRPr lang="en-GB" sz="1200" kern="1200">
                <a:solidFill>
                  <a:srgbClr val="4F758B"/>
                </a:solidFill>
              </a:endParaRPr>
            </a:p>
          </p:txBody>
        </p:sp>
        <p:sp>
          <p:nvSpPr>
            <p:cNvPr id="8" name="Freeform 7"/>
            <p:cNvSpPr/>
            <p:nvPr/>
          </p:nvSpPr>
          <p:spPr>
            <a:xfrm>
              <a:off x="4105600" y="1992199"/>
              <a:ext cx="1220830" cy="1220830"/>
            </a:xfrm>
            <a:custGeom>
              <a:avLst/>
              <a:gdLst>
                <a:gd name="connsiteX0" fmla="*/ 0 w 1220830"/>
                <a:gd name="connsiteY0" fmla="*/ 610415 h 1220830"/>
                <a:gd name="connsiteX1" fmla="*/ 610415 w 1220830"/>
                <a:gd name="connsiteY1" fmla="*/ 0 h 1220830"/>
                <a:gd name="connsiteX2" fmla="*/ 1220830 w 1220830"/>
                <a:gd name="connsiteY2" fmla="*/ 610415 h 1220830"/>
                <a:gd name="connsiteX3" fmla="*/ 610415 w 1220830"/>
                <a:gd name="connsiteY3" fmla="*/ 1220830 h 1220830"/>
                <a:gd name="connsiteX4" fmla="*/ 0 w 1220830"/>
                <a:gd name="connsiteY4" fmla="*/ 610415 h 1220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830" h="1220830">
                  <a:moveTo>
                    <a:pt x="0" y="610415"/>
                  </a:moveTo>
                  <a:cubicBezTo>
                    <a:pt x="0" y="273292"/>
                    <a:pt x="273292" y="0"/>
                    <a:pt x="610415" y="0"/>
                  </a:cubicBezTo>
                  <a:cubicBezTo>
                    <a:pt x="947538" y="0"/>
                    <a:pt x="1220830" y="273292"/>
                    <a:pt x="1220830" y="610415"/>
                  </a:cubicBezTo>
                  <a:cubicBezTo>
                    <a:pt x="1220830" y="947538"/>
                    <a:pt x="947538" y="1220830"/>
                    <a:pt x="610415" y="1220830"/>
                  </a:cubicBezTo>
                  <a:cubicBezTo>
                    <a:pt x="273292" y="1220830"/>
                    <a:pt x="0" y="947538"/>
                    <a:pt x="0" y="610415"/>
                  </a:cubicBezTo>
                  <a:close/>
                </a:path>
              </a:pathLst>
            </a:custGeom>
            <a:ln>
              <a:solidFill>
                <a:srgbClr val="008C95"/>
              </a:solidFill>
            </a:ln>
          </p:spPr>
          <p:style>
            <a:lnRef idx="3">
              <a:schemeClr val="dk2">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2">
                <a:hueOff val="0"/>
                <a:satOff val="0"/>
                <a:lumOff val="0"/>
                <a:alphaOff val="0"/>
              </a:schemeClr>
            </a:fontRef>
          </p:style>
          <p:txBody>
            <a:bodyPr spcFirstLastPara="0" vert="horz" wrap="square" lIns="194026" tIns="194026" rIns="194026" bIns="194026" numCol="1" spcCol="1270" anchor="ctr" anchorCtr="0">
              <a:noAutofit/>
            </a:bodyPr>
            <a:lstStyle/>
            <a:p>
              <a:pPr lvl="0" algn="ctr" defTabSz="533400" rtl="0">
                <a:lnSpc>
                  <a:spcPct val="90000"/>
                </a:lnSpc>
                <a:spcBef>
                  <a:spcPct val="0"/>
                </a:spcBef>
                <a:spcAft>
                  <a:spcPct val="35000"/>
                </a:spcAft>
              </a:pPr>
              <a:r>
                <a:rPr lang="en-GB" sz="1600" b="1" kern="1200" dirty="0" smtClean="0">
                  <a:solidFill>
                    <a:srgbClr val="4F758B"/>
                  </a:solidFill>
                </a:rPr>
                <a:t>Advise</a:t>
              </a:r>
              <a:r>
                <a:rPr lang="en-GB" sz="1600" kern="1200" dirty="0" smtClean="0">
                  <a:solidFill>
                    <a:srgbClr val="4F758B"/>
                  </a:solidFill>
                </a:rPr>
                <a:t> on science policy</a:t>
              </a:r>
              <a:endParaRPr lang="en-GB" sz="1600" kern="1200" dirty="0">
                <a:solidFill>
                  <a:srgbClr val="4F758B"/>
                </a:solidFill>
              </a:endParaRPr>
            </a:p>
          </p:txBody>
        </p:sp>
        <p:sp>
          <p:nvSpPr>
            <p:cNvPr id="9" name="Freeform 8"/>
            <p:cNvSpPr/>
            <p:nvPr/>
          </p:nvSpPr>
          <p:spPr>
            <a:xfrm rot="20520000">
              <a:off x="5392508" y="3842901"/>
              <a:ext cx="259116" cy="415082"/>
            </a:xfrm>
            <a:custGeom>
              <a:avLst/>
              <a:gdLst>
                <a:gd name="connsiteX0" fmla="*/ 0 w 259116"/>
                <a:gd name="connsiteY0" fmla="*/ 83016 h 415082"/>
                <a:gd name="connsiteX1" fmla="*/ 129558 w 259116"/>
                <a:gd name="connsiteY1" fmla="*/ 83016 h 415082"/>
                <a:gd name="connsiteX2" fmla="*/ 129558 w 259116"/>
                <a:gd name="connsiteY2" fmla="*/ 0 h 415082"/>
                <a:gd name="connsiteX3" fmla="*/ 259116 w 259116"/>
                <a:gd name="connsiteY3" fmla="*/ 207541 h 415082"/>
                <a:gd name="connsiteX4" fmla="*/ 129558 w 259116"/>
                <a:gd name="connsiteY4" fmla="*/ 415082 h 415082"/>
                <a:gd name="connsiteX5" fmla="*/ 129558 w 259116"/>
                <a:gd name="connsiteY5" fmla="*/ 332066 h 415082"/>
                <a:gd name="connsiteX6" fmla="*/ 0 w 259116"/>
                <a:gd name="connsiteY6" fmla="*/ 332066 h 415082"/>
                <a:gd name="connsiteX7" fmla="*/ 0 w 259116"/>
                <a:gd name="connsiteY7" fmla="*/ 83016 h 41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116" h="415082">
                  <a:moveTo>
                    <a:pt x="0" y="83016"/>
                  </a:moveTo>
                  <a:lnTo>
                    <a:pt x="129558" y="83016"/>
                  </a:lnTo>
                  <a:lnTo>
                    <a:pt x="129558" y="0"/>
                  </a:lnTo>
                  <a:lnTo>
                    <a:pt x="259116" y="207541"/>
                  </a:lnTo>
                  <a:lnTo>
                    <a:pt x="129558" y="415082"/>
                  </a:lnTo>
                  <a:lnTo>
                    <a:pt x="129558" y="332066"/>
                  </a:lnTo>
                  <a:lnTo>
                    <a:pt x="0" y="332066"/>
                  </a:lnTo>
                  <a:lnTo>
                    <a:pt x="0" y="83016"/>
                  </a:lnTo>
                  <a:close/>
                </a:path>
              </a:pathLst>
            </a:custGeom>
            <a:solidFill>
              <a:srgbClr val="4F758B"/>
            </a:solidFill>
            <a:ln>
              <a:solidFill>
                <a:srgbClr val="4F758B"/>
              </a:solidFill>
            </a:ln>
          </p:spPr>
          <p:style>
            <a:lnRef idx="0">
              <a:schemeClr val="dk2">
                <a:tint val="60000"/>
                <a:hueOff val="0"/>
                <a:satOff val="0"/>
                <a:lumOff val="0"/>
                <a:alphaOff val="0"/>
              </a:schemeClr>
            </a:lnRef>
            <a:fillRef idx="1">
              <a:schemeClr val="dk2">
                <a:tint val="60000"/>
                <a:hueOff val="0"/>
                <a:satOff val="0"/>
                <a:lumOff val="0"/>
                <a:alphaOff val="0"/>
              </a:schemeClr>
            </a:fillRef>
            <a:effectRef idx="1">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1" tIns="83016" rIns="77735" bIns="83015" numCol="1" spcCol="1270" anchor="ctr" anchorCtr="0">
              <a:noAutofit/>
            </a:bodyPr>
            <a:lstStyle/>
            <a:p>
              <a:pPr lvl="0" algn="ctr" defTabSz="533400">
                <a:lnSpc>
                  <a:spcPct val="90000"/>
                </a:lnSpc>
                <a:spcBef>
                  <a:spcPct val="0"/>
                </a:spcBef>
                <a:spcAft>
                  <a:spcPct val="35000"/>
                </a:spcAft>
              </a:pPr>
              <a:endParaRPr lang="en-GB" sz="1200" kern="1200">
                <a:solidFill>
                  <a:srgbClr val="4F758B"/>
                </a:solidFill>
              </a:endParaRPr>
            </a:p>
          </p:txBody>
        </p:sp>
        <p:sp>
          <p:nvSpPr>
            <p:cNvPr id="10" name="Freeform 9"/>
            <p:cNvSpPr/>
            <p:nvPr/>
          </p:nvSpPr>
          <p:spPr>
            <a:xfrm>
              <a:off x="5731650" y="3173593"/>
              <a:ext cx="1220830" cy="1220830"/>
            </a:xfrm>
            <a:custGeom>
              <a:avLst/>
              <a:gdLst>
                <a:gd name="connsiteX0" fmla="*/ 0 w 1220830"/>
                <a:gd name="connsiteY0" fmla="*/ 610415 h 1220830"/>
                <a:gd name="connsiteX1" fmla="*/ 610415 w 1220830"/>
                <a:gd name="connsiteY1" fmla="*/ 0 h 1220830"/>
                <a:gd name="connsiteX2" fmla="*/ 1220830 w 1220830"/>
                <a:gd name="connsiteY2" fmla="*/ 610415 h 1220830"/>
                <a:gd name="connsiteX3" fmla="*/ 610415 w 1220830"/>
                <a:gd name="connsiteY3" fmla="*/ 1220830 h 1220830"/>
                <a:gd name="connsiteX4" fmla="*/ 0 w 1220830"/>
                <a:gd name="connsiteY4" fmla="*/ 610415 h 1220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830" h="1220830">
                  <a:moveTo>
                    <a:pt x="0" y="610415"/>
                  </a:moveTo>
                  <a:cubicBezTo>
                    <a:pt x="0" y="273292"/>
                    <a:pt x="273292" y="0"/>
                    <a:pt x="610415" y="0"/>
                  </a:cubicBezTo>
                  <a:cubicBezTo>
                    <a:pt x="947538" y="0"/>
                    <a:pt x="1220830" y="273292"/>
                    <a:pt x="1220830" y="610415"/>
                  </a:cubicBezTo>
                  <a:cubicBezTo>
                    <a:pt x="1220830" y="947538"/>
                    <a:pt x="947538" y="1220830"/>
                    <a:pt x="610415" y="1220830"/>
                  </a:cubicBezTo>
                  <a:cubicBezTo>
                    <a:pt x="273292" y="1220830"/>
                    <a:pt x="0" y="947538"/>
                    <a:pt x="0" y="610415"/>
                  </a:cubicBezTo>
                  <a:close/>
                </a:path>
              </a:pathLst>
            </a:custGeom>
            <a:ln>
              <a:solidFill>
                <a:srgbClr val="008C95"/>
              </a:solidFill>
            </a:ln>
          </p:spPr>
          <p:style>
            <a:lnRef idx="3">
              <a:schemeClr val="dk2">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2">
                <a:hueOff val="0"/>
                <a:satOff val="0"/>
                <a:lumOff val="0"/>
                <a:alphaOff val="0"/>
              </a:schemeClr>
            </a:fontRef>
          </p:style>
          <p:txBody>
            <a:bodyPr spcFirstLastPara="0" vert="horz" wrap="square" lIns="194026" tIns="194026" rIns="194026" bIns="194026" numCol="1" spcCol="1270" anchor="ctr" anchorCtr="0">
              <a:noAutofit/>
            </a:bodyPr>
            <a:lstStyle/>
            <a:p>
              <a:pPr lvl="0" algn="ctr" defTabSz="533400" rtl="0">
                <a:lnSpc>
                  <a:spcPct val="90000"/>
                </a:lnSpc>
                <a:spcBef>
                  <a:spcPct val="0"/>
                </a:spcBef>
                <a:spcAft>
                  <a:spcPct val="35000"/>
                </a:spcAft>
              </a:pPr>
              <a:r>
                <a:rPr lang="en-GB" sz="1600" b="1" kern="1200" dirty="0" smtClean="0">
                  <a:solidFill>
                    <a:srgbClr val="4F758B"/>
                  </a:solidFill>
                </a:rPr>
                <a:t>Sell</a:t>
              </a:r>
              <a:r>
                <a:rPr lang="en-GB" sz="1600" kern="1200" dirty="0" smtClean="0">
                  <a:solidFill>
                    <a:srgbClr val="4F758B"/>
                  </a:solidFill>
                </a:rPr>
                <a:t> scientific equipment</a:t>
              </a:r>
              <a:endParaRPr lang="en-GB" sz="1600" kern="1200" dirty="0">
                <a:solidFill>
                  <a:srgbClr val="4F758B"/>
                </a:solidFill>
              </a:endParaRPr>
            </a:p>
          </p:txBody>
        </p:sp>
        <p:sp>
          <p:nvSpPr>
            <p:cNvPr id="11" name="Freeform 10"/>
            <p:cNvSpPr/>
            <p:nvPr/>
          </p:nvSpPr>
          <p:spPr>
            <a:xfrm rot="3240000">
              <a:off x="5084624" y="4790470"/>
              <a:ext cx="259116" cy="415082"/>
            </a:xfrm>
            <a:custGeom>
              <a:avLst/>
              <a:gdLst>
                <a:gd name="connsiteX0" fmla="*/ 0 w 259116"/>
                <a:gd name="connsiteY0" fmla="*/ 83016 h 415082"/>
                <a:gd name="connsiteX1" fmla="*/ 129558 w 259116"/>
                <a:gd name="connsiteY1" fmla="*/ 83016 h 415082"/>
                <a:gd name="connsiteX2" fmla="*/ 129558 w 259116"/>
                <a:gd name="connsiteY2" fmla="*/ 0 h 415082"/>
                <a:gd name="connsiteX3" fmla="*/ 259116 w 259116"/>
                <a:gd name="connsiteY3" fmla="*/ 207541 h 415082"/>
                <a:gd name="connsiteX4" fmla="*/ 129558 w 259116"/>
                <a:gd name="connsiteY4" fmla="*/ 415082 h 415082"/>
                <a:gd name="connsiteX5" fmla="*/ 129558 w 259116"/>
                <a:gd name="connsiteY5" fmla="*/ 332066 h 415082"/>
                <a:gd name="connsiteX6" fmla="*/ 0 w 259116"/>
                <a:gd name="connsiteY6" fmla="*/ 332066 h 415082"/>
                <a:gd name="connsiteX7" fmla="*/ 0 w 259116"/>
                <a:gd name="connsiteY7" fmla="*/ 83016 h 41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116" h="415082">
                  <a:moveTo>
                    <a:pt x="0" y="83016"/>
                  </a:moveTo>
                  <a:lnTo>
                    <a:pt x="129558" y="83016"/>
                  </a:lnTo>
                  <a:lnTo>
                    <a:pt x="129558" y="0"/>
                  </a:lnTo>
                  <a:lnTo>
                    <a:pt x="259116" y="207541"/>
                  </a:lnTo>
                  <a:lnTo>
                    <a:pt x="129558" y="415082"/>
                  </a:lnTo>
                  <a:lnTo>
                    <a:pt x="129558" y="332066"/>
                  </a:lnTo>
                  <a:lnTo>
                    <a:pt x="0" y="332066"/>
                  </a:lnTo>
                  <a:lnTo>
                    <a:pt x="0" y="83016"/>
                  </a:lnTo>
                  <a:close/>
                </a:path>
              </a:pathLst>
            </a:custGeom>
            <a:solidFill>
              <a:srgbClr val="4F758B"/>
            </a:solidFill>
            <a:ln>
              <a:solidFill>
                <a:srgbClr val="4F758B"/>
              </a:solidFill>
            </a:ln>
          </p:spPr>
          <p:style>
            <a:lnRef idx="0">
              <a:schemeClr val="dk2">
                <a:tint val="60000"/>
                <a:hueOff val="0"/>
                <a:satOff val="0"/>
                <a:lumOff val="0"/>
                <a:alphaOff val="0"/>
              </a:schemeClr>
            </a:lnRef>
            <a:fillRef idx="1">
              <a:schemeClr val="dk2">
                <a:tint val="60000"/>
                <a:hueOff val="0"/>
                <a:satOff val="0"/>
                <a:lumOff val="0"/>
                <a:alphaOff val="0"/>
              </a:schemeClr>
            </a:fillRef>
            <a:effectRef idx="1">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0" tIns="83016" rIns="77734" bIns="83015" numCol="1" spcCol="1270" anchor="ctr" anchorCtr="0">
              <a:noAutofit/>
            </a:bodyPr>
            <a:lstStyle/>
            <a:p>
              <a:pPr lvl="0" algn="ctr" defTabSz="533400">
                <a:lnSpc>
                  <a:spcPct val="90000"/>
                </a:lnSpc>
                <a:spcBef>
                  <a:spcPct val="0"/>
                </a:spcBef>
                <a:spcAft>
                  <a:spcPct val="35000"/>
                </a:spcAft>
              </a:pPr>
              <a:endParaRPr lang="en-GB" sz="1200" kern="1200">
                <a:solidFill>
                  <a:srgbClr val="4F758B"/>
                </a:solidFill>
              </a:endParaRPr>
            </a:p>
          </p:txBody>
        </p:sp>
        <p:sp>
          <p:nvSpPr>
            <p:cNvPr id="12" name="Freeform 11"/>
            <p:cNvSpPr/>
            <p:nvPr/>
          </p:nvSpPr>
          <p:spPr>
            <a:xfrm>
              <a:off x="5110554" y="5085130"/>
              <a:ext cx="1220830" cy="1220830"/>
            </a:xfrm>
            <a:custGeom>
              <a:avLst/>
              <a:gdLst>
                <a:gd name="connsiteX0" fmla="*/ 0 w 1220830"/>
                <a:gd name="connsiteY0" fmla="*/ 610415 h 1220830"/>
                <a:gd name="connsiteX1" fmla="*/ 610415 w 1220830"/>
                <a:gd name="connsiteY1" fmla="*/ 0 h 1220830"/>
                <a:gd name="connsiteX2" fmla="*/ 1220830 w 1220830"/>
                <a:gd name="connsiteY2" fmla="*/ 610415 h 1220830"/>
                <a:gd name="connsiteX3" fmla="*/ 610415 w 1220830"/>
                <a:gd name="connsiteY3" fmla="*/ 1220830 h 1220830"/>
                <a:gd name="connsiteX4" fmla="*/ 0 w 1220830"/>
                <a:gd name="connsiteY4" fmla="*/ 610415 h 1220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830" h="1220830">
                  <a:moveTo>
                    <a:pt x="0" y="610415"/>
                  </a:moveTo>
                  <a:cubicBezTo>
                    <a:pt x="0" y="273292"/>
                    <a:pt x="273292" y="0"/>
                    <a:pt x="610415" y="0"/>
                  </a:cubicBezTo>
                  <a:cubicBezTo>
                    <a:pt x="947538" y="0"/>
                    <a:pt x="1220830" y="273292"/>
                    <a:pt x="1220830" y="610415"/>
                  </a:cubicBezTo>
                  <a:cubicBezTo>
                    <a:pt x="1220830" y="947538"/>
                    <a:pt x="947538" y="1220830"/>
                    <a:pt x="610415" y="1220830"/>
                  </a:cubicBezTo>
                  <a:cubicBezTo>
                    <a:pt x="273292" y="1220830"/>
                    <a:pt x="0" y="947538"/>
                    <a:pt x="0" y="610415"/>
                  </a:cubicBezTo>
                  <a:close/>
                </a:path>
              </a:pathLst>
            </a:custGeom>
            <a:ln>
              <a:solidFill>
                <a:srgbClr val="008C95"/>
              </a:solidFill>
            </a:ln>
          </p:spPr>
          <p:style>
            <a:lnRef idx="3">
              <a:schemeClr val="dk2">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2">
                <a:hueOff val="0"/>
                <a:satOff val="0"/>
                <a:lumOff val="0"/>
                <a:alphaOff val="0"/>
              </a:schemeClr>
            </a:fontRef>
          </p:style>
          <p:txBody>
            <a:bodyPr spcFirstLastPara="0" vert="horz" wrap="square" lIns="194026" tIns="194026" rIns="194026" bIns="194026" numCol="1" spcCol="1270" anchor="ctr" anchorCtr="0">
              <a:noAutofit/>
            </a:bodyPr>
            <a:lstStyle/>
            <a:p>
              <a:pPr lvl="0" algn="ctr" defTabSz="533400" rtl="0">
                <a:lnSpc>
                  <a:spcPct val="90000"/>
                </a:lnSpc>
                <a:spcBef>
                  <a:spcPct val="0"/>
                </a:spcBef>
                <a:spcAft>
                  <a:spcPct val="35000"/>
                </a:spcAft>
              </a:pPr>
              <a:r>
                <a:rPr lang="en-GB" sz="1600" kern="1200" dirty="0" smtClean="0">
                  <a:solidFill>
                    <a:srgbClr val="4F758B"/>
                  </a:solidFill>
                </a:rPr>
                <a:t>Become a science </a:t>
              </a:r>
              <a:r>
                <a:rPr lang="en-GB" sz="1600" b="1" kern="1200" dirty="0" smtClean="0">
                  <a:solidFill>
                    <a:srgbClr val="4F758B"/>
                  </a:solidFill>
                </a:rPr>
                <a:t>writer</a:t>
              </a:r>
              <a:endParaRPr lang="en-GB" sz="1600" b="1" kern="1200" dirty="0">
                <a:solidFill>
                  <a:srgbClr val="4F758B"/>
                </a:solidFill>
              </a:endParaRPr>
            </a:p>
          </p:txBody>
        </p:sp>
        <p:sp>
          <p:nvSpPr>
            <p:cNvPr id="13" name="Freeform 12"/>
            <p:cNvSpPr/>
            <p:nvPr/>
          </p:nvSpPr>
          <p:spPr>
            <a:xfrm rot="18360000">
              <a:off x="4088291" y="4790469"/>
              <a:ext cx="259117" cy="415083"/>
            </a:xfrm>
            <a:custGeom>
              <a:avLst/>
              <a:gdLst>
                <a:gd name="connsiteX0" fmla="*/ 0 w 259116"/>
                <a:gd name="connsiteY0" fmla="*/ 83016 h 415082"/>
                <a:gd name="connsiteX1" fmla="*/ 129558 w 259116"/>
                <a:gd name="connsiteY1" fmla="*/ 83016 h 415082"/>
                <a:gd name="connsiteX2" fmla="*/ 129558 w 259116"/>
                <a:gd name="connsiteY2" fmla="*/ 0 h 415082"/>
                <a:gd name="connsiteX3" fmla="*/ 259116 w 259116"/>
                <a:gd name="connsiteY3" fmla="*/ 207541 h 415082"/>
                <a:gd name="connsiteX4" fmla="*/ 129558 w 259116"/>
                <a:gd name="connsiteY4" fmla="*/ 415082 h 415082"/>
                <a:gd name="connsiteX5" fmla="*/ 129558 w 259116"/>
                <a:gd name="connsiteY5" fmla="*/ 332066 h 415082"/>
                <a:gd name="connsiteX6" fmla="*/ 0 w 259116"/>
                <a:gd name="connsiteY6" fmla="*/ 332066 h 415082"/>
                <a:gd name="connsiteX7" fmla="*/ 0 w 259116"/>
                <a:gd name="connsiteY7" fmla="*/ 83016 h 41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116" h="415082">
                  <a:moveTo>
                    <a:pt x="259115" y="332066"/>
                  </a:moveTo>
                  <a:lnTo>
                    <a:pt x="129558" y="332066"/>
                  </a:lnTo>
                  <a:lnTo>
                    <a:pt x="129558" y="415082"/>
                  </a:lnTo>
                  <a:lnTo>
                    <a:pt x="1" y="207541"/>
                  </a:lnTo>
                  <a:lnTo>
                    <a:pt x="129558" y="0"/>
                  </a:lnTo>
                  <a:lnTo>
                    <a:pt x="129558" y="83016"/>
                  </a:lnTo>
                  <a:lnTo>
                    <a:pt x="259115" y="83016"/>
                  </a:lnTo>
                  <a:lnTo>
                    <a:pt x="259115" y="332066"/>
                  </a:lnTo>
                  <a:close/>
                </a:path>
              </a:pathLst>
            </a:custGeom>
            <a:solidFill>
              <a:srgbClr val="4F758B"/>
            </a:solidFill>
            <a:ln>
              <a:solidFill>
                <a:srgbClr val="4F758B"/>
              </a:solidFill>
            </a:ln>
          </p:spPr>
          <p:style>
            <a:lnRef idx="0">
              <a:schemeClr val="dk2">
                <a:tint val="60000"/>
                <a:hueOff val="0"/>
                <a:satOff val="0"/>
                <a:lumOff val="0"/>
                <a:alphaOff val="0"/>
              </a:schemeClr>
            </a:lnRef>
            <a:fillRef idx="1">
              <a:schemeClr val="dk2">
                <a:tint val="60000"/>
                <a:hueOff val="0"/>
                <a:satOff val="0"/>
                <a:lumOff val="0"/>
                <a:alphaOff val="0"/>
              </a:schemeClr>
            </a:fillRef>
            <a:effectRef idx="1">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77733" tIns="83016" rIns="2" bIns="83016" numCol="1" spcCol="1270" anchor="ctr" anchorCtr="0">
              <a:noAutofit/>
            </a:bodyPr>
            <a:lstStyle/>
            <a:p>
              <a:pPr lvl="0" algn="ctr" defTabSz="533400">
                <a:lnSpc>
                  <a:spcPct val="90000"/>
                </a:lnSpc>
                <a:spcBef>
                  <a:spcPct val="0"/>
                </a:spcBef>
                <a:spcAft>
                  <a:spcPct val="35000"/>
                </a:spcAft>
              </a:pPr>
              <a:endParaRPr lang="en-GB" sz="1200" kern="1200">
                <a:solidFill>
                  <a:srgbClr val="4F758B"/>
                </a:solidFill>
              </a:endParaRPr>
            </a:p>
          </p:txBody>
        </p:sp>
        <p:sp>
          <p:nvSpPr>
            <p:cNvPr id="14" name="Freeform 13"/>
            <p:cNvSpPr/>
            <p:nvPr/>
          </p:nvSpPr>
          <p:spPr>
            <a:xfrm>
              <a:off x="3100646" y="5085130"/>
              <a:ext cx="1220830" cy="1220830"/>
            </a:xfrm>
            <a:custGeom>
              <a:avLst/>
              <a:gdLst>
                <a:gd name="connsiteX0" fmla="*/ 0 w 1220830"/>
                <a:gd name="connsiteY0" fmla="*/ 610415 h 1220830"/>
                <a:gd name="connsiteX1" fmla="*/ 610415 w 1220830"/>
                <a:gd name="connsiteY1" fmla="*/ 0 h 1220830"/>
                <a:gd name="connsiteX2" fmla="*/ 1220830 w 1220830"/>
                <a:gd name="connsiteY2" fmla="*/ 610415 h 1220830"/>
                <a:gd name="connsiteX3" fmla="*/ 610415 w 1220830"/>
                <a:gd name="connsiteY3" fmla="*/ 1220830 h 1220830"/>
                <a:gd name="connsiteX4" fmla="*/ 0 w 1220830"/>
                <a:gd name="connsiteY4" fmla="*/ 610415 h 1220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830" h="1220830">
                  <a:moveTo>
                    <a:pt x="0" y="610415"/>
                  </a:moveTo>
                  <a:cubicBezTo>
                    <a:pt x="0" y="273292"/>
                    <a:pt x="273292" y="0"/>
                    <a:pt x="610415" y="0"/>
                  </a:cubicBezTo>
                  <a:cubicBezTo>
                    <a:pt x="947538" y="0"/>
                    <a:pt x="1220830" y="273292"/>
                    <a:pt x="1220830" y="610415"/>
                  </a:cubicBezTo>
                  <a:cubicBezTo>
                    <a:pt x="1220830" y="947538"/>
                    <a:pt x="947538" y="1220830"/>
                    <a:pt x="610415" y="1220830"/>
                  </a:cubicBezTo>
                  <a:cubicBezTo>
                    <a:pt x="273292" y="1220830"/>
                    <a:pt x="0" y="947538"/>
                    <a:pt x="0" y="610415"/>
                  </a:cubicBezTo>
                  <a:close/>
                </a:path>
              </a:pathLst>
            </a:custGeom>
            <a:ln>
              <a:solidFill>
                <a:srgbClr val="008C95"/>
              </a:solidFill>
            </a:ln>
          </p:spPr>
          <p:style>
            <a:lnRef idx="3">
              <a:schemeClr val="dk2">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2">
                <a:hueOff val="0"/>
                <a:satOff val="0"/>
                <a:lumOff val="0"/>
                <a:alphaOff val="0"/>
              </a:schemeClr>
            </a:fontRef>
          </p:style>
          <p:txBody>
            <a:bodyPr spcFirstLastPara="0" vert="horz" wrap="square" lIns="194026" tIns="194026" rIns="194026" bIns="194026" numCol="1" spcCol="1270" anchor="ctr" anchorCtr="0">
              <a:noAutofit/>
            </a:bodyPr>
            <a:lstStyle/>
            <a:p>
              <a:pPr lvl="0" algn="ctr" defTabSz="533400" rtl="0">
                <a:lnSpc>
                  <a:spcPct val="90000"/>
                </a:lnSpc>
                <a:spcBef>
                  <a:spcPct val="0"/>
                </a:spcBef>
                <a:spcAft>
                  <a:spcPct val="35000"/>
                </a:spcAft>
              </a:pPr>
              <a:r>
                <a:rPr lang="en-GB" sz="1600" b="1" kern="1200" dirty="0" smtClean="0">
                  <a:solidFill>
                    <a:srgbClr val="4F758B"/>
                  </a:solidFill>
                </a:rPr>
                <a:t>Analyse</a:t>
              </a:r>
              <a:r>
                <a:rPr lang="en-GB" sz="1600" kern="1200" dirty="0" smtClean="0">
                  <a:solidFill>
                    <a:srgbClr val="4F758B"/>
                  </a:solidFill>
                </a:rPr>
                <a:t> data for reports</a:t>
              </a:r>
              <a:endParaRPr lang="en-GB" sz="1600" kern="1200" dirty="0">
                <a:solidFill>
                  <a:srgbClr val="4F758B"/>
                </a:solidFill>
              </a:endParaRPr>
            </a:p>
          </p:txBody>
        </p:sp>
        <p:sp>
          <p:nvSpPr>
            <p:cNvPr id="15" name="Freeform 14"/>
            <p:cNvSpPr/>
            <p:nvPr/>
          </p:nvSpPr>
          <p:spPr>
            <a:xfrm rot="22680000">
              <a:off x="3780407" y="3842901"/>
              <a:ext cx="259117" cy="415082"/>
            </a:xfrm>
            <a:custGeom>
              <a:avLst/>
              <a:gdLst>
                <a:gd name="connsiteX0" fmla="*/ 0 w 259116"/>
                <a:gd name="connsiteY0" fmla="*/ 83016 h 415082"/>
                <a:gd name="connsiteX1" fmla="*/ 129558 w 259116"/>
                <a:gd name="connsiteY1" fmla="*/ 83016 h 415082"/>
                <a:gd name="connsiteX2" fmla="*/ 129558 w 259116"/>
                <a:gd name="connsiteY2" fmla="*/ 0 h 415082"/>
                <a:gd name="connsiteX3" fmla="*/ 259116 w 259116"/>
                <a:gd name="connsiteY3" fmla="*/ 207541 h 415082"/>
                <a:gd name="connsiteX4" fmla="*/ 129558 w 259116"/>
                <a:gd name="connsiteY4" fmla="*/ 415082 h 415082"/>
                <a:gd name="connsiteX5" fmla="*/ 129558 w 259116"/>
                <a:gd name="connsiteY5" fmla="*/ 332066 h 415082"/>
                <a:gd name="connsiteX6" fmla="*/ 0 w 259116"/>
                <a:gd name="connsiteY6" fmla="*/ 332066 h 415082"/>
                <a:gd name="connsiteX7" fmla="*/ 0 w 259116"/>
                <a:gd name="connsiteY7" fmla="*/ 83016 h 41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116" h="415082">
                  <a:moveTo>
                    <a:pt x="259115" y="332066"/>
                  </a:moveTo>
                  <a:lnTo>
                    <a:pt x="129558" y="332066"/>
                  </a:lnTo>
                  <a:lnTo>
                    <a:pt x="129558" y="415082"/>
                  </a:lnTo>
                  <a:lnTo>
                    <a:pt x="1" y="207541"/>
                  </a:lnTo>
                  <a:lnTo>
                    <a:pt x="129558" y="0"/>
                  </a:lnTo>
                  <a:lnTo>
                    <a:pt x="129558" y="83016"/>
                  </a:lnTo>
                  <a:lnTo>
                    <a:pt x="259115" y="83016"/>
                  </a:lnTo>
                  <a:lnTo>
                    <a:pt x="259115" y="332066"/>
                  </a:lnTo>
                  <a:close/>
                </a:path>
              </a:pathLst>
            </a:custGeom>
            <a:solidFill>
              <a:srgbClr val="4F758B"/>
            </a:solidFill>
            <a:ln>
              <a:solidFill>
                <a:srgbClr val="4F758B"/>
              </a:solidFill>
            </a:ln>
          </p:spPr>
          <p:style>
            <a:lnRef idx="0">
              <a:schemeClr val="dk2">
                <a:tint val="60000"/>
                <a:hueOff val="0"/>
                <a:satOff val="0"/>
                <a:lumOff val="0"/>
                <a:alphaOff val="0"/>
              </a:schemeClr>
            </a:lnRef>
            <a:fillRef idx="1">
              <a:schemeClr val="dk2">
                <a:tint val="60000"/>
                <a:hueOff val="0"/>
                <a:satOff val="0"/>
                <a:lumOff val="0"/>
                <a:alphaOff val="0"/>
              </a:schemeClr>
            </a:fillRef>
            <a:effectRef idx="1">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77735" tIns="83016" rIns="0" bIns="83015" numCol="1" spcCol="1270" anchor="ctr" anchorCtr="0">
              <a:noAutofit/>
            </a:bodyPr>
            <a:lstStyle/>
            <a:p>
              <a:pPr lvl="0" algn="ctr" defTabSz="533400">
                <a:lnSpc>
                  <a:spcPct val="90000"/>
                </a:lnSpc>
                <a:spcBef>
                  <a:spcPct val="0"/>
                </a:spcBef>
                <a:spcAft>
                  <a:spcPct val="35000"/>
                </a:spcAft>
              </a:pPr>
              <a:endParaRPr lang="en-GB" sz="1200" kern="1200">
                <a:solidFill>
                  <a:srgbClr val="4F758B"/>
                </a:solidFill>
              </a:endParaRPr>
            </a:p>
          </p:txBody>
        </p:sp>
        <p:sp>
          <p:nvSpPr>
            <p:cNvPr id="16" name="Freeform 15"/>
            <p:cNvSpPr/>
            <p:nvPr/>
          </p:nvSpPr>
          <p:spPr>
            <a:xfrm>
              <a:off x="2479550" y="3173593"/>
              <a:ext cx="1220830" cy="1333160"/>
            </a:xfrm>
            <a:custGeom>
              <a:avLst/>
              <a:gdLst>
                <a:gd name="connsiteX0" fmla="*/ 0 w 1220830"/>
                <a:gd name="connsiteY0" fmla="*/ 610415 h 1220830"/>
                <a:gd name="connsiteX1" fmla="*/ 610415 w 1220830"/>
                <a:gd name="connsiteY1" fmla="*/ 0 h 1220830"/>
                <a:gd name="connsiteX2" fmla="*/ 1220830 w 1220830"/>
                <a:gd name="connsiteY2" fmla="*/ 610415 h 1220830"/>
                <a:gd name="connsiteX3" fmla="*/ 610415 w 1220830"/>
                <a:gd name="connsiteY3" fmla="*/ 1220830 h 1220830"/>
                <a:gd name="connsiteX4" fmla="*/ 0 w 1220830"/>
                <a:gd name="connsiteY4" fmla="*/ 610415 h 1220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830" h="1220830">
                  <a:moveTo>
                    <a:pt x="0" y="610415"/>
                  </a:moveTo>
                  <a:cubicBezTo>
                    <a:pt x="0" y="273292"/>
                    <a:pt x="273292" y="0"/>
                    <a:pt x="610415" y="0"/>
                  </a:cubicBezTo>
                  <a:cubicBezTo>
                    <a:pt x="947538" y="0"/>
                    <a:pt x="1220830" y="273292"/>
                    <a:pt x="1220830" y="610415"/>
                  </a:cubicBezTo>
                  <a:cubicBezTo>
                    <a:pt x="1220830" y="947538"/>
                    <a:pt x="947538" y="1220830"/>
                    <a:pt x="610415" y="1220830"/>
                  </a:cubicBezTo>
                  <a:cubicBezTo>
                    <a:pt x="273292" y="1220830"/>
                    <a:pt x="0" y="947538"/>
                    <a:pt x="0" y="610415"/>
                  </a:cubicBezTo>
                  <a:close/>
                </a:path>
              </a:pathLst>
            </a:custGeom>
            <a:ln>
              <a:solidFill>
                <a:srgbClr val="008C95"/>
              </a:solidFill>
            </a:ln>
          </p:spPr>
          <p:style>
            <a:lnRef idx="3">
              <a:schemeClr val="dk2">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2">
                <a:hueOff val="0"/>
                <a:satOff val="0"/>
                <a:lumOff val="0"/>
                <a:alphaOff val="0"/>
              </a:schemeClr>
            </a:fontRef>
          </p:style>
          <p:txBody>
            <a:bodyPr spcFirstLastPara="0" vert="horz" wrap="square" lIns="194026" tIns="194026" rIns="194026" bIns="194026" numCol="1" spcCol="1270" anchor="ctr" anchorCtr="0">
              <a:noAutofit/>
            </a:bodyPr>
            <a:lstStyle/>
            <a:p>
              <a:pPr lvl="0" algn="ctr" defTabSz="533400" rtl="0">
                <a:lnSpc>
                  <a:spcPct val="90000"/>
                </a:lnSpc>
                <a:spcBef>
                  <a:spcPct val="0"/>
                </a:spcBef>
                <a:spcAft>
                  <a:spcPct val="35000"/>
                </a:spcAft>
              </a:pPr>
              <a:r>
                <a:rPr lang="en-GB" sz="1600" kern="1200" dirty="0" smtClean="0">
                  <a:solidFill>
                    <a:srgbClr val="4F758B"/>
                  </a:solidFill>
                </a:rPr>
                <a:t>Help people </a:t>
              </a:r>
              <a:r>
                <a:rPr lang="en-GB" sz="1600" b="1" kern="1200" dirty="0" smtClean="0">
                  <a:solidFill>
                    <a:srgbClr val="4F758B"/>
                  </a:solidFill>
                </a:rPr>
                <a:t>protect</a:t>
              </a:r>
              <a:r>
                <a:rPr lang="en-GB" sz="1600" kern="1200" dirty="0" smtClean="0">
                  <a:solidFill>
                    <a:srgbClr val="4F758B"/>
                  </a:solidFill>
                </a:rPr>
                <a:t> their ideas </a:t>
              </a:r>
              <a:endParaRPr lang="en-GB" sz="1600" kern="1200" dirty="0">
                <a:solidFill>
                  <a:srgbClr val="4F758B"/>
                </a:solidFill>
              </a:endParaRPr>
            </a:p>
          </p:txBody>
        </p:sp>
      </p:grpSp>
      <p:sp>
        <p:nvSpPr>
          <p:cNvPr id="5" name="Title 4"/>
          <p:cNvSpPr>
            <a:spLocks noGrp="1"/>
          </p:cNvSpPr>
          <p:nvPr>
            <p:ph type="ctrTitle"/>
          </p:nvPr>
        </p:nvSpPr>
        <p:spPr>
          <a:xfrm>
            <a:off x="880334" y="260649"/>
            <a:ext cx="7772400" cy="1470025"/>
          </a:xfrm>
        </p:spPr>
        <p:txBody>
          <a:bodyPr>
            <a:normAutofit/>
          </a:bodyPr>
          <a:lstStyle/>
          <a:p>
            <a:pPr algn="ctr"/>
            <a:r>
              <a:rPr lang="en-GB" b="1" dirty="0"/>
              <a:t>What else can I do with a chemistry qualification?</a:t>
            </a:r>
            <a:endParaRPr lang="en-GB" b="1" dirty="0">
              <a:solidFill>
                <a:srgbClr val="4F758B"/>
              </a:solidFill>
            </a:endParaRPr>
          </a:p>
        </p:txBody>
      </p:sp>
    </p:spTree>
    <p:extLst>
      <p:ext uri="{BB962C8B-B14F-4D97-AF65-F5344CB8AC3E}">
        <p14:creationId xmlns:p14="http://schemas.microsoft.com/office/powerpoint/2010/main" val="6549683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164638"/>
            <a:ext cx="7772400" cy="1470025"/>
          </a:xfrm>
        </p:spPr>
        <p:txBody>
          <a:bodyPr>
            <a:normAutofit/>
          </a:bodyPr>
          <a:lstStyle/>
          <a:p>
            <a:r>
              <a:rPr lang="en-GB" b="1" dirty="0" smtClean="0"/>
              <a:t>Darren Smyth - Patent Attorney</a:t>
            </a:r>
            <a:endParaRPr lang="en-GB" b="1" dirty="0"/>
          </a:p>
        </p:txBody>
      </p:sp>
      <p:sp>
        <p:nvSpPr>
          <p:cNvPr id="3" name="Content Placeholder 2"/>
          <p:cNvSpPr>
            <a:spLocks noGrp="1"/>
          </p:cNvSpPr>
          <p:nvPr>
            <p:ph type="subTitle" idx="1"/>
          </p:nvPr>
        </p:nvSpPr>
        <p:spPr>
          <a:xfrm>
            <a:off x="179511" y="1604797"/>
            <a:ext cx="6120681" cy="4992555"/>
          </a:xfrm>
        </p:spPr>
        <p:txBody>
          <a:bodyPr>
            <a:noAutofit/>
          </a:bodyPr>
          <a:lstStyle/>
          <a:p>
            <a:pPr marL="342900" indent="-342900">
              <a:buFont typeface="Arial" pitchFamily="34" charset="0"/>
              <a:buChar char="•"/>
            </a:pPr>
            <a:r>
              <a:rPr lang="en-GB" sz="1800" dirty="0" smtClean="0"/>
              <a:t>Darren helps companies protect new products by writing </a:t>
            </a:r>
            <a:r>
              <a:rPr lang="en-GB" sz="1800" b="1" dirty="0" smtClean="0"/>
              <a:t>patents</a:t>
            </a:r>
          </a:p>
          <a:p>
            <a:pPr marL="342900" indent="-342900">
              <a:buFont typeface="Arial" pitchFamily="34" charset="0"/>
              <a:buChar char="•"/>
            </a:pPr>
            <a:endParaRPr lang="en-GB" sz="1800" dirty="0" smtClean="0"/>
          </a:p>
          <a:p>
            <a:pPr marL="342900" indent="-342900">
              <a:buFont typeface="Arial" pitchFamily="34" charset="0"/>
              <a:buChar char="•"/>
            </a:pPr>
            <a:r>
              <a:rPr lang="en-GB" sz="1800" dirty="0"/>
              <a:t>P</a:t>
            </a:r>
            <a:r>
              <a:rPr lang="en-GB" sz="1800" dirty="0" smtClean="0"/>
              <a:t>atents give companies a monopoly on their product for </a:t>
            </a:r>
            <a:r>
              <a:rPr lang="en-GB" sz="1800" b="1" dirty="0" smtClean="0"/>
              <a:t>20 years</a:t>
            </a:r>
          </a:p>
          <a:p>
            <a:pPr marL="342900" indent="-342900">
              <a:buFont typeface="Arial" pitchFamily="34" charset="0"/>
              <a:buChar char="•"/>
            </a:pPr>
            <a:endParaRPr lang="en-GB" sz="1800" dirty="0" smtClean="0"/>
          </a:p>
          <a:p>
            <a:pPr marL="342900" indent="-342900">
              <a:buFont typeface="Arial" pitchFamily="34" charset="0"/>
              <a:buChar char="•"/>
            </a:pPr>
            <a:r>
              <a:rPr lang="en-GB" sz="1800" dirty="0" smtClean="0"/>
              <a:t>Patents can be for a wide range of products such as </a:t>
            </a:r>
            <a:r>
              <a:rPr lang="en-GB" sz="1800" b="1" dirty="0" smtClean="0"/>
              <a:t>drugs</a:t>
            </a:r>
            <a:r>
              <a:rPr lang="en-GB" sz="1800" dirty="0" smtClean="0"/>
              <a:t>,</a:t>
            </a:r>
            <a:r>
              <a:rPr lang="en-GB" sz="1800" b="1" dirty="0" smtClean="0"/>
              <a:t> foods</a:t>
            </a:r>
            <a:r>
              <a:rPr lang="en-GB" sz="1800" dirty="0" smtClean="0"/>
              <a:t>, </a:t>
            </a:r>
            <a:r>
              <a:rPr lang="en-GB" sz="1800" b="1" dirty="0" smtClean="0"/>
              <a:t>batteries </a:t>
            </a:r>
            <a:r>
              <a:rPr lang="en-GB" sz="1800" dirty="0" smtClean="0"/>
              <a:t>and</a:t>
            </a:r>
            <a:r>
              <a:rPr lang="en-GB" sz="1800" b="1" dirty="0" smtClean="0"/>
              <a:t> plastics</a:t>
            </a:r>
          </a:p>
          <a:p>
            <a:pPr marL="342900" indent="-342900">
              <a:buFont typeface="Arial" pitchFamily="34" charset="0"/>
              <a:buChar char="•"/>
            </a:pPr>
            <a:endParaRPr lang="en-GB" sz="1800" b="1" dirty="0" smtClean="0"/>
          </a:p>
          <a:p>
            <a:pPr marL="342900" indent="-342900">
              <a:buFont typeface="Arial" pitchFamily="34" charset="0"/>
              <a:buChar char="•"/>
            </a:pPr>
            <a:r>
              <a:rPr lang="en-GB" sz="1800" dirty="0" smtClean="0"/>
              <a:t>Darren uses his scientific </a:t>
            </a:r>
            <a:r>
              <a:rPr lang="en-GB" sz="1800" b="1" dirty="0" smtClean="0"/>
              <a:t>knowledge</a:t>
            </a:r>
            <a:r>
              <a:rPr lang="en-GB" sz="1800" dirty="0" smtClean="0"/>
              <a:t> every day</a:t>
            </a:r>
          </a:p>
          <a:p>
            <a:pPr marL="342900" indent="-342900">
              <a:buFont typeface="Arial" pitchFamily="34" charset="0"/>
              <a:buChar char="•"/>
            </a:pPr>
            <a:endParaRPr lang="en-GB" sz="1800" dirty="0"/>
          </a:p>
          <a:p>
            <a:pPr marL="342900" indent="-342900">
              <a:buFont typeface="Arial" pitchFamily="34" charset="0"/>
              <a:buChar char="•"/>
            </a:pPr>
            <a:r>
              <a:rPr lang="en-GB" sz="1800" dirty="0" smtClean="0"/>
              <a:t>He also has to </a:t>
            </a:r>
            <a:r>
              <a:rPr lang="en-GB" sz="1800" b="1" dirty="0" smtClean="0"/>
              <a:t>communicate</a:t>
            </a:r>
            <a:r>
              <a:rPr lang="en-GB" sz="1800" dirty="0" smtClean="0"/>
              <a:t> complicated ideas</a:t>
            </a:r>
          </a:p>
          <a:p>
            <a:pPr marL="342900" indent="-342900">
              <a:buFont typeface="Arial" pitchFamily="34" charset="0"/>
              <a:buChar char="•"/>
            </a:pPr>
            <a:endParaRPr lang="en-GB" sz="1800" dirty="0"/>
          </a:p>
          <a:p>
            <a:pPr marL="342900" indent="-342900">
              <a:buFont typeface="Arial" pitchFamily="34" charset="0"/>
              <a:buChar char="•"/>
            </a:pPr>
            <a:r>
              <a:rPr lang="en-GB" sz="1800" b="1" dirty="0" smtClean="0"/>
              <a:t>There are lots more profiles on </a:t>
            </a:r>
            <a:r>
              <a:rPr lang="en-GB" sz="1800" b="1" i="1" dirty="0" smtClean="0"/>
              <a:t>A Future in Chemistry</a:t>
            </a:r>
            <a:endParaRPr lang="en-GB" sz="1800" b="1" i="1" dirty="0"/>
          </a:p>
        </p:txBody>
      </p:sp>
      <p:pic>
        <p:nvPicPr>
          <p:cNvPr id="4" name="Picture 3">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00193" y="1412776"/>
            <a:ext cx="2524829" cy="248557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36216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87469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21985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3200" dirty="0"/>
              <a:t>A Future in Chemistry – Web quest</a:t>
            </a:r>
          </a:p>
        </p:txBody>
      </p:sp>
      <p:sp>
        <p:nvSpPr>
          <p:cNvPr id="3" name="Subtitle 2"/>
          <p:cNvSpPr>
            <a:spLocks noGrp="1"/>
          </p:cNvSpPr>
          <p:nvPr>
            <p:ph type="subTitle" idx="1"/>
          </p:nvPr>
        </p:nvSpPr>
        <p:spPr>
          <a:xfrm>
            <a:off x="809006" y="1628800"/>
            <a:ext cx="7507410" cy="4032448"/>
          </a:xfrm>
        </p:spPr>
        <p:txBody>
          <a:bodyPr>
            <a:normAutofit fontScale="55000" lnSpcReduction="20000"/>
          </a:bodyPr>
          <a:lstStyle/>
          <a:p>
            <a:r>
              <a:rPr lang="en-GB" dirty="0"/>
              <a:t>1.	What two routes can you take to earn while you learn?</a:t>
            </a:r>
          </a:p>
          <a:p>
            <a:endParaRPr lang="en-GB" dirty="0"/>
          </a:p>
          <a:p>
            <a:r>
              <a:rPr lang="en-GB" dirty="0"/>
              <a:t>2.	How old will you be when you leave education (and training)?</a:t>
            </a:r>
          </a:p>
          <a:p>
            <a:endParaRPr lang="en-GB" dirty="0"/>
          </a:p>
          <a:p>
            <a:r>
              <a:rPr lang="en-GB" dirty="0"/>
              <a:t>3.	What is the Royal Society of Chemistry’s student (14-18 year olds) </a:t>
            </a:r>
            <a:r>
              <a:rPr lang="en-GB" dirty="0" smtClean="0"/>
              <a:t>	membership </a:t>
            </a:r>
            <a:r>
              <a:rPr lang="en-GB" dirty="0"/>
              <a:t>called?</a:t>
            </a:r>
          </a:p>
          <a:p>
            <a:endParaRPr lang="en-GB" dirty="0"/>
          </a:p>
          <a:p>
            <a:r>
              <a:rPr lang="en-GB" dirty="0"/>
              <a:t>4.	Do you need chemistry to become a vet?</a:t>
            </a:r>
          </a:p>
          <a:p>
            <a:endParaRPr lang="en-GB" dirty="0"/>
          </a:p>
          <a:p>
            <a:r>
              <a:rPr lang="en-GB" dirty="0"/>
              <a:t>5.	How much can a degree in chemistry increase your lifetime </a:t>
            </a:r>
            <a:r>
              <a:rPr lang="en-GB" dirty="0" smtClean="0"/>
              <a:t>	earnings</a:t>
            </a:r>
            <a:r>
              <a:rPr lang="en-GB" dirty="0"/>
              <a:t>, compared to other graduates?</a:t>
            </a:r>
          </a:p>
          <a:p>
            <a:endParaRPr lang="en-GB" dirty="0"/>
          </a:p>
          <a:p>
            <a:r>
              <a:rPr lang="en-GB" dirty="0"/>
              <a:t>6.	Which famous triathlete enjoyed chemistry at school; and studied </a:t>
            </a:r>
            <a:r>
              <a:rPr lang="en-GB" dirty="0" smtClean="0"/>
              <a:t>	sports </a:t>
            </a:r>
            <a:r>
              <a:rPr lang="en-GB" dirty="0"/>
              <a:t>science at university?</a:t>
            </a:r>
          </a:p>
          <a:p>
            <a:endParaRPr lang="en-GB" dirty="0"/>
          </a:p>
          <a:p>
            <a:r>
              <a:rPr lang="en-GB" dirty="0"/>
              <a:t>7.	Do you have to work in a laboratory (lab) if you are a chemist?</a:t>
            </a:r>
          </a:p>
          <a:p>
            <a:endParaRPr lang="en-GB" dirty="0"/>
          </a:p>
          <a:p>
            <a:endParaRPr lang="en-GB" dirty="0" smtClean="0"/>
          </a:p>
          <a:p>
            <a:endParaRPr lang="en-GB" dirty="0"/>
          </a:p>
          <a:p>
            <a:endParaRPr lang="en-GB" dirty="0" smtClean="0"/>
          </a:p>
          <a:p>
            <a:endParaRPr lang="en-GB" dirty="0"/>
          </a:p>
          <a:p>
            <a:endParaRPr lang="en-GB" dirty="0"/>
          </a:p>
        </p:txBody>
      </p:sp>
    </p:spTree>
    <p:extLst>
      <p:ext uri="{BB962C8B-B14F-4D97-AF65-F5344CB8AC3E}">
        <p14:creationId xmlns:p14="http://schemas.microsoft.com/office/powerpoint/2010/main" val="20619368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175 Faces of Chemistry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739" y="1484784"/>
            <a:ext cx="5572402" cy="4951365"/>
          </a:xfrm>
          <a:prstGeom prst="rect">
            <a:avLst/>
          </a:prstGeom>
        </p:spPr>
      </p:pic>
      <p:sp>
        <p:nvSpPr>
          <p:cNvPr id="3" name="TextBox 2"/>
          <p:cNvSpPr txBox="1"/>
          <p:nvPr/>
        </p:nvSpPr>
        <p:spPr>
          <a:xfrm>
            <a:off x="4427984" y="3645024"/>
            <a:ext cx="4579139" cy="461665"/>
          </a:xfrm>
          <a:prstGeom prst="rect">
            <a:avLst/>
          </a:prstGeom>
          <a:noFill/>
        </p:spPr>
        <p:txBody>
          <a:bodyPr wrap="none" rtlCol="0">
            <a:spAutoFit/>
          </a:bodyPr>
          <a:lstStyle/>
          <a:p>
            <a:r>
              <a:rPr lang="en-GB" sz="2400" dirty="0" smtClean="0">
                <a:solidFill>
                  <a:schemeClr val="bg1"/>
                </a:solidFill>
              </a:rPr>
              <a:t>www.rsc.org/diversity/175-faces</a:t>
            </a:r>
            <a:r>
              <a:rPr lang="en-GB" dirty="0"/>
              <a:t>/</a:t>
            </a:r>
          </a:p>
        </p:txBody>
      </p:sp>
    </p:spTree>
    <p:extLst>
      <p:ext uri="{BB962C8B-B14F-4D97-AF65-F5344CB8AC3E}">
        <p14:creationId xmlns:p14="http://schemas.microsoft.com/office/powerpoint/2010/main" val="37913833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a:hlinkClick r:id="rId3"/>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017" r="6690"/>
          <a:stretch/>
        </p:blipFill>
        <p:spPr bwMode="auto">
          <a:xfrm>
            <a:off x="6084168" y="3621022"/>
            <a:ext cx="2416195" cy="1819597"/>
          </a:xfrm>
          <a:prstGeom prst="rect">
            <a:avLst/>
          </a:prstGeom>
          <a:ln>
            <a:noFill/>
          </a:ln>
          <a:effectLst>
            <a:softEdge rad="112500"/>
          </a:effectLst>
          <a:extLst>
            <a:ext uri="{91240B29-F687-4F45-9708-019B960494DF}">
              <a14:hiddenLine xmlns:a14="http://schemas.microsoft.com/office/drawing/2010/main" w="9525">
                <a:solidFill>
                  <a:schemeClr val="tx1"/>
                </a:solidFill>
                <a:miter lim="800000"/>
                <a:headEnd/>
                <a:tailEnd/>
              </a14:hiddenLine>
            </a:ext>
          </a:extLst>
        </p:spPr>
      </p:pic>
      <p:pic>
        <p:nvPicPr>
          <p:cNvPr id="9" name="Picture 2">
            <a:hlinkClick r:id="rId5"/>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2143" b="9967"/>
          <a:stretch/>
        </p:blipFill>
        <p:spPr bwMode="auto">
          <a:xfrm>
            <a:off x="4208381" y="5043219"/>
            <a:ext cx="2654530" cy="1670003"/>
          </a:xfrm>
          <a:prstGeom prst="rect">
            <a:avLst/>
          </a:prstGeom>
          <a:ln>
            <a:noFill/>
          </a:ln>
          <a:effectLst>
            <a:softEdge rad="112500"/>
          </a:effectLst>
          <a:extLst>
            <a:ext uri="{91240B29-F687-4F45-9708-019B960494DF}">
              <a14:hiddenLine xmlns:a14="http://schemas.microsoft.com/office/drawing/2010/main" w="9525">
                <a:solidFill>
                  <a:schemeClr val="tx1"/>
                </a:solidFill>
                <a:miter lim="800000"/>
                <a:headEnd/>
                <a:tailEnd/>
              </a14:hiddenLine>
            </a:ext>
          </a:extLst>
        </p:spPr>
      </p:pic>
      <p:sp>
        <p:nvSpPr>
          <p:cNvPr id="4" name="Title 3"/>
          <p:cNvSpPr>
            <a:spLocks noGrp="1"/>
          </p:cNvSpPr>
          <p:nvPr>
            <p:ph type="ctrTitle"/>
          </p:nvPr>
        </p:nvSpPr>
        <p:spPr>
          <a:xfrm>
            <a:off x="1043608" y="589841"/>
            <a:ext cx="7537798" cy="1470025"/>
          </a:xfrm>
        </p:spPr>
        <p:txBody>
          <a:bodyPr>
            <a:normAutofit/>
          </a:bodyPr>
          <a:lstStyle/>
          <a:p>
            <a:r>
              <a:rPr lang="en-GB" b="1" dirty="0"/>
              <a:t>How can the Royal Society of </a:t>
            </a:r>
            <a:r>
              <a:rPr lang="en-GB" b="1" dirty="0" smtClean="0"/>
              <a:t>Chemistry help?</a:t>
            </a:r>
            <a:endParaRPr lang="en-GB" b="1" dirty="0"/>
          </a:p>
        </p:txBody>
      </p:sp>
      <p:sp>
        <p:nvSpPr>
          <p:cNvPr id="5" name="Subtitle 4"/>
          <p:cNvSpPr>
            <a:spLocks noGrp="1"/>
          </p:cNvSpPr>
          <p:nvPr>
            <p:ph type="subTitle" idx="1"/>
          </p:nvPr>
        </p:nvSpPr>
        <p:spPr>
          <a:xfrm>
            <a:off x="809006" y="2252464"/>
            <a:ext cx="7691357" cy="1752600"/>
          </a:xfrm>
        </p:spPr>
        <p:txBody>
          <a:bodyPr>
            <a:normAutofit/>
          </a:bodyPr>
          <a:lstStyle/>
          <a:p>
            <a:pPr marL="0" indent="0">
              <a:buNone/>
            </a:pPr>
            <a:r>
              <a:rPr lang="en-GB" sz="2000" dirty="0" smtClean="0"/>
              <a:t>Thousands of resources to help you teach chemistry like the </a:t>
            </a:r>
            <a:r>
              <a:rPr lang="en-GB" sz="2000" b="1" dirty="0" smtClean="0"/>
              <a:t>Visual Elements Periodic Table</a:t>
            </a:r>
            <a:r>
              <a:rPr lang="en-GB" sz="2000" dirty="0" smtClean="0"/>
              <a:t>, </a:t>
            </a:r>
            <a:r>
              <a:rPr lang="en-GB" sz="2000" b="1" dirty="0" smtClean="0"/>
              <a:t>Chemistry in your Bathroom</a:t>
            </a:r>
            <a:r>
              <a:rPr lang="en-GB" sz="2000" dirty="0" smtClean="0"/>
              <a:t>, and </a:t>
            </a:r>
            <a:r>
              <a:rPr lang="en-GB" sz="2000" b="1" dirty="0" smtClean="0"/>
              <a:t>Mechanism Inspector!</a:t>
            </a:r>
          </a:p>
          <a:p>
            <a:pPr marL="0" indent="0">
              <a:buNone/>
            </a:pPr>
            <a:r>
              <a:rPr lang="en-GB" sz="2000" b="1" dirty="0" smtClean="0">
                <a:hlinkClick r:id="rId7"/>
              </a:rPr>
              <a:t>www.rsc.org/learn-chemistry</a:t>
            </a:r>
            <a:endParaRPr lang="en-GB" sz="2000" b="1" dirty="0" smtClean="0"/>
          </a:p>
          <a:p>
            <a:pPr marL="0" indent="0">
              <a:buNone/>
            </a:pPr>
            <a:endParaRPr lang="en-GB" sz="2000" b="1" dirty="0"/>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7544" y="3861048"/>
            <a:ext cx="3528392" cy="2646294"/>
          </a:xfrm>
          <a:prstGeom prst="rect">
            <a:avLst/>
          </a:prstGeom>
        </p:spPr>
      </p:pic>
    </p:spTree>
    <p:extLst>
      <p:ext uri="{BB962C8B-B14F-4D97-AF65-F5344CB8AC3E}">
        <p14:creationId xmlns:p14="http://schemas.microsoft.com/office/powerpoint/2010/main" val="2553449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Options booklets for you</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1628800"/>
            <a:ext cx="3384376" cy="337162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4009" y="1628800"/>
            <a:ext cx="3375862" cy="3371621"/>
          </a:xfrm>
          <a:prstGeom prst="rect">
            <a:avLst/>
          </a:prstGeom>
        </p:spPr>
      </p:pic>
    </p:spTree>
    <p:extLst>
      <p:ext uri="{BB962C8B-B14F-4D97-AF65-F5344CB8AC3E}">
        <p14:creationId xmlns:p14="http://schemas.microsoft.com/office/powerpoint/2010/main" val="32259944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7985" y="1"/>
            <a:ext cx="4802045" cy="6858001"/>
          </a:xfrm>
          <a:prstGeom prst="rect">
            <a:avLst/>
          </a:prstGeom>
        </p:spPr>
      </p:pic>
      <p:sp>
        <p:nvSpPr>
          <p:cNvPr id="7" name="Title 3"/>
          <p:cNvSpPr txBox="1">
            <a:spLocks/>
          </p:cNvSpPr>
          <p:nvPr/>
        </p:nvSpPr>
        <p:spPr>
          <a:xfrm>
            <a:off x="467544" y="452670"/>
            <a:ext cx="3816424" cy="3648405"/>
          </a:xfrm>
          <a:prstGeom prst="rect">
            <a:avLst/>
          </a:prstGeom>
        </p:spPr>
        <p:txBody>
          <a:bodyPr vert="horz" lIns="91440" tIns="45720" rIns="91440" bIns="45720" rtlCol="0" anchor="ctr">
            <a:noAutofit/>
          </a:bodyPr>
          <a:lstStyle>
            <a:lvl1pPr algn="l" defTabSz="914400" rtl="0" eaLnBrk="1" latinLnBrk="0" hangingPunct="1">
              <a:spcBef>
                <a:spcPct val="0"/>
              </a:spcBef>
              <a:buNone/>
              <a:defRPr sz="4200" kern="1200" baseline="0">
                <a:solidFill>
                  <a:srgbClr val="505759"/>
                </a:solidFill>
                <a:latin typeface="Arial" panose="020B0604020202020204" pitchFamily="34" charset="0"/>
                <a:ea typeface="+mj-ea"/>
                <a:cs typeface="Arial" panose="020B0604020202020204" pitchFamily="34" charset="0"/>
              </a:defRPr>
            </a:lvl1pPr>
          </a:lstStyle>
          <a:p>
            <a:r>
              <a:rPr lang="en-GB" sz="3200" dirty="0" err="1" smtClean="0">
                <a:solidFill>
                  <a:schemeClr val="tx1"/>
                </a:solidFill>
              </a:rPr>
              <a:t>Chem</a:t>
            </a:r>
            <a:r>
              <a:rPr lang="en-GB" sz="3200" dirty="0" err="1" smtClean="0">
                <a:solidFill>
                  <a:schemeClr val="accent6">
                    <a:lumMod val="75000"/>
                  </a:schemeClr>
                </a:solidFill>
              </a:rPr>
              <a:t>Net</a:t>
            </a:r>
            <a:r>
              <a:rPr lang="en-GB" sz="3200" dirty="0" smtClean="0"/>
              <a:t> is the Royal Society of Chemistry’s provision for 14-18 year olds.</a:t>
            </a:r>
            <a:endParaRPr lang="en-GB" sz="3200" dirty="0"/>
          </a:p>
        </p:txBody>
      </p:sp>
    </p:spTree>
    <p:extLst>
      <p:ext uri="{BB962C8B-B14F-4D97-AF65-F5344CB8AC3E}">
        <p14:creationId xmlns:p14="http://schemas.microsoft.com/office/powerpoint/2010/main" val="3001305461"/>
      </p:ext>
    </p:extLst>
  </p:cSld>
  <p:clrMapOvr>
    <a:masterClrMapping/>
  </p:clrMapOvr>
  <mc:AlternateContent xmlns:mc="http://schemas.openxmlformats.org/markup-compatibility/2006" xmlns:p14="http://schemas.microsoft.com/office/powerpoint/2010/main">
    <mc:Choice Requires="p14">
      <p:transition p14:dur="250" advClick="0" advTm="14000">
        <p:cut/>
      </p:transition>
    </mc:Choice>
    <mc:Fallback xmlns="">
      <p:transition advClick="0" advTm="14000">
        <p:cu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42391" y="260648"/>
            <a:ext cx="7994086" cy="1536171"/>
          </a:xfrm>
        </p:spPr>
        <p:txBody>
          <a:bodyPr>
            <a:noAutofit/>
          </a:bodyPr>
          <a:lstStyle/>
          <a:p>
            <a:r>
              <a:rPr lang="en-GB" sz="2800" dirty="0" smtClean="0">
                <a:solidFill>
                  <a:schemeClr val="tx1"/>
                </a:solidFill>
              </a:rPr>
              <a:t>As part of Chem</a:t>
            </a:r>
            <a:r>
              <a:rPr lang="en-GB" sz="2800" dirty="0" smtClean="0">
                <a:solidFill>
                  <a:schemeClr val="accent6">
                    <a:lumMod val="75000"/>
                  </a:schemeClr>
                </a:solidFill>
              </a:rPr>
              <a:t>Net</a:t>
            </a:r>
            <a:r>
              <a:rPr lang="en-GB" sz="2800" dirty="0" smtClean="0">
                <a:solidFill>
                  <a:schemeClr val="tx1"/>
                </a:solidFill>
              </a:rPr>
              <a:t> you will benefit from…</a:t>
            </a:r>
            <a:endParaRPr lang="en-GB" sz="2800" dirty="0">
              <a:solidFill>
                <a:schemeClr val="tx1"/>
              </a:solidFill>
            </a:endParaRPr>
          </a:p>
        </p:txBody>
      </p:sp>
      <p:sp>
        <p:nvSpPr>
          <p:cNvPr id="5" name="Subtitle 4"/>
          <p:cNvSpPr>
            <a:spLocks noGrp="1"/>
          </p:cNvSpPr>
          <p:nvPr>
            <p:ph type="body" sz="quarter" idx="11"/>
          </p:nvPr>
        </p:nvSpPr>
        <p:spPr>
          <a:xfrm>
            <a:off x="251520" y="1700808"/>
            <a:ext cx="8712968" cy="4929027"/>
          </a:xfrm>
        </p:spPr>
        <p:txBody>
          <a:bodyPr>
            <a:normAutofit/>
          </a:bodyPr>
          <a:lstStyle/>
          <a:p>
            <a:pPr marL="457200" indent="-457200">
              <a:buFont typeface="Arial" panose="020B0604020202020204" pitchFamily="34" charset="0"/>
              <a:buChar char="•"/>
            </a:pPr>
            <a:r>
              <a:rPr lang="en-GB" sz="2800" dirty="0" smtClean="0">
                <a:solidFill>
                  <a:schemeClr val="tx1"/>
                </a:solidFill>
              </a:rPr>
              <a:t>events all over the UK, such as university and industry visits, as well as hands-on workshops;</a:t>
            </a:r>
          </a:p>
          <a:p>
            <a:pPr marL="457200" indent="-457200">
              <a:buFont typeface="Arial" panose="020B0604020202020204" pitchFamily="34" charset="0"/>
              <a:buChar char="•"/>
            </a:pPr>
            <a:r>
              <a:rPr lang="en-GB" sz="2800" dirty="0">
                <a:solidFill>
                  <a:schemeClr val="tx1"/>
                </a:solidFill>
              </a:rPr>
              <a:t>a</a:t>
            </a:r>
            <a:r>
              <a:rPr lang="en-GB" sz="2800" dirty="0" smtClean="0">
                <a:solidFill>
                  <a:schemeClr val="tx1"/>
                </a:solidFill>
              </a:rPr>
              <a:t>sk an expert service from Dr </a:t>
            </a:r>
            <a:r>
              <a:rPr lang="en-GB" sz="2800" dirty="0" err="1" smtClean="0">
                <a:solidFill>
                  <a:schemeClr val="tx1"/>
                </a:solidFill>
              </a:rPr>
              <a:t>Chem</a:t>
            </a:r>
            <a:r>
              <a:rPr lang="en-GB" sz="2800" dirty="0" err="1" smtClean="0">
                <a:solidFill>
                  <a:schemeClr val="accent6">
                    <a:lumMod val="75000"/>
                  </a:schemeClr>
                </a:solidFill>
              </a:rPr>
              <a:t>Net</a:t>
            </a:r>
            <a:r>
              <a:rPr lang="en-GB" sz="2800" dirty="0">
                <a:solidFill>
                  <a:schemeClr val="tx1"/>
                </a:solidFill>
              </a:rPr>
              <a:t> </a:t>
            </a:r>
            <a:r>
              <a:rPr lang="en-GB" sz="2800" dirty="0" smtClean="0">
                <a:solidFill>
                  <a:schemeClr val="tx1"/>
                </a:solidFill>
              </a:rPr>
              <a:t>and Dr Careers;</a:t>
            </a:r>
          </a:p>
          <a:p>
            <a:pPr marL="457200" indent="-457200">
              <a:buFont typeface="Arial" panose="020B0604020202020204" pitchFamily="34" charset="0"/>
              <a:buChar char="•"/>
            </a:pPr>
            <a:r>
              <a:rPr lang="en-GB" sz="2800" dirty="0" smtClean="0">
                <a:solidFill>
                  <a:schemeClr val="tx1"/>
                </a:solidFill>
              </a:rPr>
              <a:t>study support;</a:t>
            </a:r>
          </a:p>
          <a:p>
            <a:pPr marL="457200" indent="-457200">
              <a:buFont typeface="Arial" panose="020B0604020202020204" pitchFamily="34" charset="0"/>
              <a:buChar char="•"/>
            </a:pPr>
            <a:r>
              <a:rPr lang="en-GB" sz="2800" dirty="0">
                <a:solidFill>
                  <a:schemeClr val="tx1"/>
                </a:solidFill>
              </a:rPr>
              <a:t>m</a:t>
            </a:r>
            <a:r>
              <a:rPr lang="en-GB" sz="2800" dirty="0" smtClean="0">
                <a:solidFill>
                  <a:schemeClr val="tx1"/>
                </a:solidFill>
              </a:rPr>
              <a:t>onthly newsletters, chemistry events and a competition</a:t>
            </a:r>
          </a:p>
          <a:p>
            <a:endParaRPr lang="en-GB" sz="2800" dirty="0" smtClean="0">
              <a:solidFill>
                <a:schemeClr val="tx1"/>
              </a:solidFill>
            </a:endParaRPr>
          </a:p>
        </p:txBody>
      </p:sp>
      <p:pic>
        <p:nvPicPr>
          <p:cNvPr id="2050" name="Picture 2" descr="Dr Chem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4945439"/>
            <a:ext cx="1403648" cy="1871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34070"/>
      </p:ext>
    </p:extLst>
  </p:cSld>
  <p:clrMapOvr>
    <a:masterClrMapping/>
  </p:clrMapOvr>
  <mc:AlternateContent xmlns:mc="http://schemas.openxmlformats.org/markup-compatibility/2006" xmlns:p14="http://schemas.microsoft.com/office/powerpoint/2010/main">
    <mc:Choice Requires="p14">
      <p:transition p14:dur="250" advClick="0" advTm="14000">
        <p:cut/>
      </p:transition>
    </mc:Choice>
    <mc:Fallback xmlns="">
      <p:transition advClick="0" advTm="14000">
        <p:cu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99592" y="932723"/>
            <a:ext cx="2778725" cy="1143000"/>
          </a:xfrm>
        </p:spPr>
        <p:txBody>
          <a:bodyPr/>
          <a:lstStyle/>
          <a:p>
            <a:r>
              <a:rPr lang="en-GB" dirty="0" smtClean="0">
                <a:solidFill>
                  <a:schemeClr val="tx1"/>
                </a:solidFill>
              </a:rPr>
              <a:t>Events …</a:t>
            </a:r>
            <a:endParaRPr lang="en-GB" dirty="0">
              <a:solidFill>
                <a:schemeClr val="tx1"/>
              </a:solidFill>
            </a:endParaRPr>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6696">
            <a:off x="3950518" y="778026"/>
            <a:ext cx="4960022" cy="3362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402340">
            <a:off x="221807" y="2471807"/>
            <a:ext cx="5171778" cy="3869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rot="21365217">
            <a:off x="831234" y="6001638"/>
            <a:ext cx="3960440" cy="523220"/>
          </a:xfrm>
          <a:prstGeom prst="rect">
            <a:avLst/>
          </a:prstGeom>
          <a:solidFill>
            <a:schemeClr val="bg1"/>
          </a:solidFill>
        </p:spPr>
        <p:txBody>
          <a:bodyPr wrap="square" rtlCol="0">
            <a:spAutoFit/>
          </a:bodyPr>
          <a:lstStyle/>
          <a:p>
            <a:pPr algn="ctr"/>
            <a:r>
              <a:rPr lang="en-GB" sz="2800" dirty="0" smtClean="0"/>
              <a:t>Meet the Universities</a:t>
            </a:r>
            <a:endParaRPr lang="en-GB" sz="2800" dirty="0"/>
          </a:p>
        </p:txBody>
      </p:sp>
      <p:sp>
        <p:nvSpPr>
          <p:cNvPr id="7" name="TextBox 6"/>
          <p:cNvSpPr txBox="1"/>
          <p:nvPr/>
        </p:nvSpPr>
        <p:spPr>
          <a:xfrm rot="372943">
            <a:off x="4663818" y="401220"/>
            <a:ext cx="3960440" cy="523220"/>
          </a:xfrm>
          <a:prstGeom prst="rect">
            <a:avLst/>
          </a:prstGeom>
          <a:solidFill>
            <a:schemeClr val="bg1"/>
          </a:solidFill>
        </p:spPr>
        <p:txBody>
          <a:bodyPr wrap="square" rtlCol="0">
            <a:spAutoFit/>
          </a:bodyPr>
          <a:lstStyle/>
          <a:p>
            <a:pPr algn="ctr"/>
            <a:r>
              <a:rPr lang="en-GB" sz="2800" dirty="0" smtClean="0"/>
              <a:t>Schools events</a:t>
            </a:r>
            <a:endParaRPr lang="en-GB" sz="2800" dirty="0"/>
          </a:p>
        </p:txBody>
      </p:sp>
    </p:spTree>
    <p:extLst>
      <p:ext uri="{BB962C8B-B14F-4D97-AF65-F5344CB8AC3E}">
        <p14:creationId xmlns:p14="http://schemas.microsoft.com/office/powerpoint/2010/main" val="3037234021"/>
      </p:ext>
    </p:extLst>
  </p:cSld>
  <p:clrMapOvr>
    <a:masterClrMapping/>
  </p:clrMapOvr>
  <mc:AlternateContent xmlns:mc="http://schemas.openxmlformats.org/markup-compatibility/2006" xmlns:p14="http://schemas.microsoft.com/office/powerpoint/2010/main">
    <mc:Choice Requires="p14">
      <p:transition p14:dur="250" advClick="0" advTm="10000">
        <p:cut/>
      </p:transition>
    </mc:Choice>
    <mc:Fallback xmlns="">
      <p:transition advClick="0" advTm="10000">
        <p:cu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71601" y="472124"/>
            <a:ext cx="2778725" cy="1143000"/>
          </a:xfrm>
        </p:spPr>
        <p:txBody>
          <a:bodyPr/>
          <a:lstStyle/>
          <a:p>
            <a:r>
              <a:rPr lang="en-GB" dirty="0" smtClean="0">
                <a:solidFill>
                  <a:schemeClr val="tx1"/>
                </a:solidFill>
              </a:rPr>
              <a:t>Events …</a:t>
            </a:r>
            <a:endParaRPr lang="en-GB" dirty="0">
              <a:solidFill>
                <a:schemeClr val="tx1"/>
              </a:solidFill>
            </a:endParaRPr>
          </a:p>
        </p:txBody>
      </p:sp>
      <p:sp>
        <p:nvSpPr>
          <p:cNvPr id="3" name="TextBox 2"/>
          <p:cNvSpPr txBox="1"/>
          <p:nvPr/>
        </p:nvSpPr>
        <p:spPr>
          <a:xfrm>
            <a:off x="180748" y="5914153"/>
            <a:ext cx="7883590" cy="646331"/>
          </a:xfrm>
          <a:prstGeom prst="rect">
            <a:avLst/>
          </a:prstGeom>
          <a:noFill/>
        </p:spPr>
        <p:txBody>
          <a:bodyPr wrap="square" rtlCol="0">
            <a:spAutoFit/>
          </a:bodyPr>
          <a:lstStyle/>
          <a:p>
            <a:r>
              <a:rPr lang="en-GB" dirty="0" smtClean="0"/>
              <a:t>To view all the forthcoming events </a:t>
            </a:r>
            <a:r>
              <a:rPr lang="en-GB" dirty="0"/>
              <a:t>visit </a:t>
            </a:r>
            <a:endParaRPr lang="en-GB" dirty="0" smtClean="0"/>
          </a:p>
          <a:p>
            <a:r>
              <a:rPr lang="en-GB" dirty="0" smtClean="0">
                <a:hlinkClick r:id="rId2"/>
              </a:rPr>
              <a:t>http</a:t>
            </a:r>
            <a:r>
              <a:rPr lang="en-GB" dirty="0">
                <a:hlinkClick r:id="rId2"/>
              </a:rPr>
              <a:t>://www.rsc.org/events/?</a:t>
            </a:r>
            <a:r>
              <a:rPr lang="en-GB" dirty="0" smtClean="0">
                <a:hlinkClick r:id="rId2"/>
              </a:rPr>
              <a:t>eventtype=14</a:t>
            </a:r>
            <a:r>
              <a:rPr lang="en-GB" dirty="0" smtClean="0"/>
              <a:t> </a:t>
            </a:r>
            <a:endParaRPr lang="en-GB" dirty="0"/>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44739">
            <a:off x="4255467" y="354058"/>
            <a:ext cx="4641469" cy="3936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rot="327306">
            <a:off x="5166414" y="3963071"/>
            <a:ext cx="2879574" cy="523220"/>
          </a:xfrm>
          <a:prstGeom prst="rect">
            <a:avLst/>
          </a:prstGeom>
          <a:solidFill>
            <a:schemeClr val="bg1"/>
          </a:solidFill>
        </p:spPr>
        <p:txBody>
          <a:bodyPr wrap="square" rtlCol="0">
            <a:spAutoFit/>
          </a:bodyPr>
          <a:lstStyle/>
          <a:p>
            <a:pPr algn="ctr"/>
            <a:r>
              <a:rPr lang="en-GB" sz="2800" dirty="0" smtClean="0"/>
              <a:t>Industry tour</a:t>
            </a:r>
            <a:endParaRPr lang="en-GB" sz="2800" dirty="0"/>
          </a:p>
        </p:txBody>
      </p:sp>
      <p:pic>
        <p:nvPicPr>
          <p:cNvPr id="4099" name="Picture 3" descr="C:\Users\atkinsonf\AppData\Local\Microsoft\Windows\Temporary Internet Files\Content.Outlook\OJK0PH9B\WP_20140122_14_14_30_Smar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94217">
            <a:off x="208109" y="1980449"/>
            <a:ext cx="4572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rot="21174438">
            <a:off x="834804" y="5124638"/>
            <a:ext cx="3960440" cy="523220"/>
          </a:xfrm>
          <a:prstGeom prst="rect">
            <a:avLst/>
          </a:prstGeom>
          <a:solidFill>
            <a:schemeClr val="bg1"/>
          </a:solidFill>
        </p:spPr>
        <p:txBody>
          <a:bodyPr wrap="square" rtlCol="0">
            <a:spAutoFit/>
          </a:bodyPr>
          <a:lstStyle/>
          <a:p>
            <a:pPr algn="ctr"/>
            <a:r>
              <a:rPr lang="en-GB" sz="2800" dirty="0" smtClean="0"/>
              <a:t>Hands-on workshop</a:t>
            </a:r>
            <a:endParaRPr lang="en-GB" sz="2800" dirty="0"/>
          </a:p>
        </p:txBody>
      </p:sp>
    </p:spTree>
    <p:extLst>
      <p:ext uri="{BB962C8B-B14F-4D97-AF65-F5344CB8AC3E}">
        <p14:creationId xmlns:p14="http://schemas.microsoft.com/office/powerpoint/2010/main" val="1826256634"/>
      </p:ext>
    </p:extLst>
  </p:cSld>
  <p:clrMapOvr>
    <a:masterClrMapping/>
  </p:clrMapOvr>
  <mc:AlternateContent xmlns:mc="http://schemas.openxmlformats.org/markup-compatibility/2006" xmlns:p14="http://schemas.microsoft.com/office/powerpoint/2010/main">
    <mc:Choice Requires="p14">
      <p:transition p14:dur="250" advClick="0" advTm="10000">
        <p:cut/>
      </p:transition>
    </mc:Choice>
    <mc:Fallback xmlns="">
      <p:transition advClick="0" advTm="10000">
        <p:cu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27585" y="548680"/>
            <a:ext cx="2986175" cy="1143000"/>
          </a:xfrm>
        </p:spPr>
        <p:txBody>
          <a:bodyPr>
            <a:normAutofit fontScale="90000"/>
          </a:bodyPr>
          <a:lstStyle/>
          <a:p>
            <a:r>
              <a:rPr lang="en-GB" dirty="0" smtClean="0">
                <a:solidFill>
                  <a:schemeClr val="tx1"/>
                </a:solidFill>
              </a:rPr>
              <a:t>Dr </a:t>
            </a:r>
            <a:r>
              <a:rPr lang="en-GB" dirty="0" err="1" smtClean="0">
                <a:solidFill>
                  <a:schemeClr val="tx1"/>
                </a:solidFill>
              </a:rPr>
              <a:t>Chem</a:t>
            </a:r>
            <a:r>
              <a:rPr lang="en-GB" dirty="0" err="1" smtClean="0">
                <a:solidFill>
                  <a:schemeClr val="accent6">
                    <a:lumMod val="75000"/>
                  </a:schemeClr>
                </a:solidFill>
              </a:rPr>
              <a:t>Net</a:t>
            </a:r>
            <a:endParaRPr lang="en-GB" dirty="0">
              <a:solidFill>
                <a:schemeClr val="accent6">
                  <a:lumMod val="75000"/>
                </a:schemeClr>
              </a:solidFill>
            </a:endParaRPr>
          </a:p>
        </p:txBody>
      </p:sp>
      <p:sp>
        <p:nvSpPr>
          <p:cNvPr id="5" name="Text Placeholder 4"/>
          <p:cNvSpPr>
            <a:spLocks noGrp="1"/>
          </p:cNvSpPr>
          <p:nvPr>
            <p:ph type="body" sz="quarter" idx="11"/>
          </p:nvPr>
        </p:nvSpPr>
        <p:spPr>
          <a:xfrm>
            <a:off x="1" y="1796819"/>
            <a:ext cx="3635896" cy="5061181"/>
          </a:xfrm>
        </p:spPr>
        <p:txBody>
          <a:bodyPr>
            <a:normAutofit/>
          </a:bodyPr>
          <a:lstStyle/>
          <a:p>
            <a:r>
              <a:rPr lang="en-GB" sz="2800" dirty="0" smtClean="0"/>
              <a:t>You can post any chemistry question to our experts, Dr </a:t>
            </a:r>
            <a:r>
              <a:rPr lang="en-GB" sz="2800" dirty="0" smtClean="0">
                <a:solidFill>
                  <a:schemeClr val="tx1"/>
                </a:solidFill>
              </a:rPr>
              <a:t>Chem</a:t>
            </a:r>
            <a:r>
              <a:rPr lang="en-GB" sz="2800" dirty="0" smtClean="0">
                <a:solidFill>
                  <a:schemeClr val="accent6">
                    <a:lumMod val="75000"/>
                  </a:schemeClr>
                </a:solidFill>
              </a:rPr>
              <a:t>Net.</a:t>
            </a:r>
            <a:r>
              <a:rPr lang="en-GB" sz="2800" dirty="0" smtClean="0"/>
              <a:t> </a:t>
            </a:r>
          </a:p>
          <a:p>
            <a:r>
              <a:rPr lang="en-GB" sz="2800" dirty="0" smtClean="0"/>
              <a:t>You should receive a response within </a:t>
            </a:r>
            <a:r>
              <a:rPr lang="en-GB" sz="2800" dirty="0"/>
              <a:t>4</a:t>
            </a:r>
            <a:r>
              <a:rPr lang="en-GB" sz="2800" dirty="0" smtClean="0"/>
              <a:t>8 hours.</a:t>
            </a:r>
            <a:endParaRPr lang="en-GB"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760" y="28477"/>
            <a:ext cx="5330241" cy="68295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6470682"/>
      </p:ext>
    </p:extLst>
  </p:cSld>
  <p:clrMapOvr>
    <a:masterClrMapping/>
  </p:clrMapOvr>
  <mc:AlternateContent xmlns:mc="http://schemas.openxmlformats.org/markup-compatibility/2006" xmlns:p14="http://schemas.microsoft.com/office/powerpoint/2010/main">
    <mc:Choice Requires="p14">
      <p:transition p14:dur="250" advClick="0" advTm="20000">
        <p:cut/>
      </p:transition>
    </mc:Choice>
    <mc:Fallback xmlns="">
      <p:transition advClick="0" advTm="20000">
        <p:cu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95128" y="0"/>
            <a:ext cx="7848872" cy="1143000"/>
          </a:xfrm>
        </p:spPr>
        <p:txBody>
          <a:bodyPr/>
          <a:lstStyle/>
          <a:p>
            <a:r>
              <a:rPr lang="en-GB" dirty="0" smtClean="0">
                <a:solidFill>
                  <a:schemeClr val="tx1"/>
                </a:solidFill>
              </a:rPr>
              <a:t>Questions to Dr </a:t>
            </a:r>
            <a:r>
              <a:rPr lang="en-GB" dirty="0" err="1" smtClean="0">
                <a:solidFill>
                  <a:schemeClr val="tx1"/>
                </a:solidFill>
              </a:rPr>
              <a:t>Chem</a:t>
            </a:r>
            <a:r>
              <a:rPr lang="en-GB" dirty="0" err="1" smtClean="0">
                <a:solidFill>
                  <a:schemeClr val="accent6">
                    <a:lumMod val="75000"/>
                  </a:schemeClr>
                </a:solidFill>
              </a:rPr>
              <a:t>Net</a:t>
            </a:r>
            <a:endParaRPr lang="en-GB" dirty="0">
              <a:solidFill>
                <a:schemeClr val="accent6">
                  <a:lumMod val="75000"/>
                </a:schemeClr>
              </a:solidFill>
            </a:endParaRPr>
          </a:p>
        </p:txBody>
      </p:sp>
      <p:sp>
        <p:nvSpPr>
          <p:cNvPr id="5" name="Text Placeholder 4"/>
          <p:cNvSpPr>
            <a:spLocks noGrp="1"/>
          </p:cNvSpPr>
          <p:nvPr>
            <p:ph type="body" sz="quarter" idx="11"/>
          </p:nvPr>
        </p:nvSpPr>
        <p:spPr/>
        <p:txBody>
          <a:bodyPr/>
          <a:lstStyle/>
          <a:p>
            <a:endParaRPr lang="en-GB" dirty="0"/>
          </a:p>
        </p:txBody>
      </p:sp>
      <p:sp>
        <p:nvSpPr>
          <p:cNvPr id="2" name="Cloud Callout 1"/>
          <p:cNvSpPr/>
          <p:nvPr/>
        </p:nvSpPr>
        <p:spPr>
          <a:xfrm>
            <a:off x="184730" y="1124744"/>
            <a:ext cx="4531286" cy="5184576"/>
          </a:xfrm>
          <a:prstGeom prst="cloudCallout">
            <a:avLst>
              <a:gd name="adj1" fmla="val 53190"/>
              <a:gd name="adj2" fmla="val 5273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Arial" panose="020B0604020202020204" pitchFamily="34" charset="0"/>
                <a:cs typeface="Arial" panose="020B0604020202020204" pitchFamily="34" charset="0"/>
              </a:rPr>
              <a:t>What is enthalpy? </a:t>
            </a:r>
            <a:r>
              <a:rPr lang="en-US" altLang="en-US" dirty="0">
                <a:solidFill>
                  <a:schemeClr val="bg1"/>
                </a:solidFill>
                <a:latin typeface="Arial" charset="0"/>
                <a:cs typeface="Arial" charset="0"/>
              </a:rPr>
              <a:t>At GCSE, I think enthalpy change=energy change, but apparently it's not quite like that. What does enthalpy really mean and what is the difference between enthalpy change and energy change</a:t>
            </a:r>
            <a:r>
              <a:rPr lang="en-US" altLang="en-US" dirty="0" smtClean="0">
                <a:solidFill>
                  <a:schemeClr val="bg1"/>
                </a:solidFill>
                <a:latin typeface="Arial" charset="0"/>
                <a:cs typeface="Arial" charset="0"/>
              </a:rPr>
              <a:t>?</a:t>
            </a:r>
            <a:endParaRPr lang="en-GB" dirty="0"/>
          </a:p>
        </p:txBody>
      </p:sp>
      <p:sp>
        <p:nvSpPr>
          <p:cNvPr id="8" name="Oval Callout 7"/>
          <p:cNvSpPr/>
          <p:nvPr/>
        </p:nvSpPr>
        <p:spPr>
          <a:xfrm>
            <a:off x="5076056" y="1124744"/>
            <a:ext cx="3816424" cy="3648405"/>
          </a:xfrm>
          <a:prstGeom prst="wedgeEllipseCallout">
            <a:avLst>
              <a:gd name="adj1" fmla="val -49365"/>
              <a:gd name="adj2" fmla="val 89408"/>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Arial" panose="020B0604020202020204" pitchFamily="34" charset="0"/>
                <a:cs typeface="Arial" panose="020B0604020202020204" pitchFamily="34" charset="0"/>
              </a:rPr>
              <a:t>What </a:t>
            </a:r>
            <a:r>
              <a:rPr lang="en-GB" sz="2000" dirty="0">
                <a:latin typeface="Arial" panose="020B0604020202020204" pitchFamily="34" charset="0"/>
                <a:cs typeface="Arial" panose="020B0604020202020204" pitchFamily="34" charset="0"/>
              </a:rPr>
              <a:t>is the chemical reaction for benzoic acid and ethanol</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and the meaning of W/W , W/V and </a:t>
            </a:r>
            <a:r>
              <a:rPr lang="en-GB" sz="2000" dirty="0" smtClean="0">
                <a:latin typeface="Arial" panose="020B0604020202020204" pitchFamily="34" charset="0"/>
                <a:cs typeface="Arial" panose="020B0604020202020204" pitchFamily="34" charset="0"/>
              </a:rPr>
              <a:t>V/V.</a:t>
            </a:r>
          </a:p>
          <a:p>
            <a:pPr algn="ctr"/>
            <a:r>
              <a:rPr lang="en-GB" sz="2000" dirty="0" smtClean="0">
                <a:latin typeface="Arial" panose="020B0604020202020204" pitchFamily="34" charset="0"/>
                <a:cs typeface="Arial" panose="020B0604020202020204" pitchFamily="34" charset="0"/>
              </a:rPr>
              <a:t>thank </a:t>
            </a:r>
            <a:r>
              <a:rPr lang="en-GB" sz="2000" dirty="0">
                <a:latin typeface="Arial" panose="020B0604020202020204" pitchFamily="34" charset="0"/>
                <a:cs typeface="Arial" panose="020B0604020202020204" pitchFamily="34" charset="0"/>
              </a:rPr>
              <a:t>you!!!</a:t>
            </a:r>
          </a:p>
        </p:txBody>
      </p:sp>
    </p:spTree>
    <p:extLst>
      <p:ext uri="{BB962C8B-B14F-4D97-AF65-F5344CB8AC3E}">
        <p14:creationId xmlns:p14="http://schemas.microsoft.com/office/powerpoint/2010/main" val="4066778624"/>
      </p:ext>
    </p:extLst>
  </p:cSld>
  <p:clrMapOvr>
    <a:masterClrMapping/>
  </p:clrMapOvr>
  <mc:AlternateContent xmlns:mc="http://schemas.openxmlformats.org/markup-compatibility/2006" xmlns:p14="http://schemas.microsoft.com/office/powerpoint/2010/main">
    <mc:Choice Requires="p14">
      <p:transition p14:dur="250" advClick="0" advTm="20000">
        <p:cut/>
      </p:transition>
    </mc:Choice>
    <mc:Fallback xmlns="">
      <p:transition advClick="0" advTm="20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43609" y="548680"/>
            <a:ext cx="3367247" cy="1143000"/>
          </a:xfrm>
        </p:spPr>
        <p:txBody>
          <a:bodyPr/>
          <a:lstStyle/>
          <a:p>
            <a:r>
              <a:rPr lang="en-GB" dirty="0" smtClean="0">
                <a:solidFill>
                  <a:schemeClr val="tx1"/>
                </a:solidFill>
              </a:rPr>
              <a:t>Dr Careers</a:t>
            </a:r>
            <a:endParaRPr lang="en-GB" dirty="0">
              <a:solidFill>
                <a:schemeClr val="accent6">
                  <a:lumMod val="75000"/>
                </a:schemeClr>
              </a:solidFill>
            </a:endParaRPr>
          </a:p>
        </p:txBody>
      </p:sp>
      <p:sp>
        <p:nvSpPr>
          <p:cNvPr id="5" name="Text Placeholder 4"/>
          <p:cNvSpPr>
            <a:spLocks noGrp="1"/>
          </p:cNvSpPr>
          <p:nvPr>
            <p:ph type="body" sz="quarter" idx="11"/>
          </p:nvPr>
        </p:nvSpPr>
        <p:spPr>
          <a:xfrm>
            <a:off x="0" y="1796819"/>
            <a:ext cx="4355976" cy="5061181"/>
          </a:xfrm>
        </p:spPr>
        <p:txBody>
          <a:bodyPr>
            <a:normAutofit/>
          </a:bodyPr>
          <a:lstStyle/>
          <a:p>
            <a:r>
              <a:rPr lang="en-GB" sz="2800" dirty="0" smtClean="0"/>
              <a:t>You can post any careers question to our experts, Dr </a:t>
            </a:r>
            <a:r>
              <a:rPr lang="en-GB" sz="2800" dirty="0" smtClean="0">
                <a:solidFill>
                  <a:schemeClr val="tx1"/>
                </a:solidFill>
              </a:rPr>
              <a:t>Careers.</a:t>
            </a:r>
            <a:endParaRPr lang="en-GB" sz="2800" dirty="0" smtClean="0"/>
          </a:p>
          <a:p>
            <a:r>
              <a:rPr lang="en-GB" sz="2800" dirty="0" smtClean="0"/>
              <a:t>You should receive a response within </a:t>
            </a:r>
            <a:r>
              <a:rPr lang="en-GB" sz="2800" dirty="0"/>
              <a:t>4</a:t>
            </a:r>
            <a:r>
              <a:rPr lang="en-GB" sz="2800" dirty="0" smtClean="0"/>
              <a:t>8 hours.</a:t>
            </a:r>
            <a:endParaRPr lang="en-GB"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3" y="8237"/>
            <a:ext cx="4638181" cy="68497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5343102"/>
      </p:ext>
    </p:extLst>
  </p:cSld>
  <p:clrMapOvr>
    <a:masterClrMapping/>
  </p:clrMapOvr>
  <mc:AlternateContent xmlns:mc="http://schemas.openxmlformats.org/markup-compatibility/2006" xmlns:p14="http://schemas.microsoft.com/office/powerpoint/2010/main">
    <mc:Choice Requires="p14">
      <p:transition p14:dur="250" advClick="0" advTm="20000">
        <p:cut/>
      </p:transition>
    </mc:Choice>
    <mc:Fallback xmlns="">
      <p:transition advClick="0" advTm="20000">
        <p:cu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95128" y="0"/>
            <a:ext cx="7848872" cy="1143000"/>
          </a:xfrm>
        </p:spPr>
        <p:txBody>
          <a:bodyPr/>
          <a:lstStyle/>
          <a:p>
            <a:r>
              <a:rPr lang="en-GB" dirty="0" smtClean="0">
                <a:solidFill>
                  <a:schemeClr val="tx1"/>
                </a:solidFill>
              </a:rPr>
              <a:t>Questions to Dr Careers</a:t>
            </a:r>
            <a:endParaRPr lang="en-GB" dirty="0">
              <a:solidFill>
                <a:schemeClr val="accent6">
                  <a:lumMod val="75000"/>
                </a:schemeClr>
              </a:solidFill>
            </a:endParaRPr>
          </a:p>
        </p:txBody>
      </p:sp>
      <p:sp>
        <p:nvSpPr>
          <p:cNvPr id="5" name="Text Placeholder 4"/>
          <p:cNvSpPr>
            <a:spLocks noGrp="1"/>
          </p:cNvSpPr>
          <p:nvPr>
            <p:ph type="body" sz="quarter" idx="11"/>
          </p:nvPr>
        </p:nvSpPr>
        <p:spPr/>
        <p:txBody>
          <a:bodyPr/>
          <a:lstStyle/>
          <a:p>
            <a:endParaRPr lang="en-GB" dirty="0"/>
          </a:p>
        </p:txBody>
      </p:sp>
      <p:sp>
        <p:nvSpPr>
          <p:cNvPr id="2" name="Cloud Callout 1"/>
          <p:cNvSpPr/>
          <p:nvPr/>
        </p:nvSpPr>
        <p:spPr>
          <a:xfrm>
            <a:off x="184730" y="1028733"/>
            <a:ext cx="4531286" cy="5280587"/>
          </a:xfrm>
          <a:prstGeom prst="cloudCallout">
            <a:avLst>
              <a:gd name="adj1" fmla="val 53190"/>
              <a:gd name="adj2" fmla="val 52730"/>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smtClean="0"/>
          </a:p>
          <a:p>
            <a:pPr algn="ctr"/>
            <a:r>
              <a:rPr lang="en-GB" dirty="0" smtClean="0"/>
              <a:t>I'm studying </a:t>
            </a:r>
            <a:r>
              <a:rPr lang="en-GB" dirty="0"/>
              <a:t>A2 Chemistry and would like to study chemistry in </a:t>
            </a:r>
            <a:r>
              <a:rPr lang="en-GB" dirty="0" err="1"/>
              <a:t>uni</a:t>
            </a:r>
            <a:r>
              <a:rPr lang="en-GB" dirty="0"/>
              <a:t> and </a:t>
            </a:r>
            <a:r>
              <a:rPr lang="en-GB" dirty="0" smtClean="0"/>
              <a:t>become </a:t>
            </a:r>
            <a:r>
              <a:rPr lang="en-GB" dirty="0"/>
              <a:t>a chemistry </a:t>
            </a:r>
            <a:r>
              <a:rPr lang="en-GB" dirty="0" smtClean="0"/>
              <a:t>teacher.  I </a:t>
            </a:r>
            <a:r>
              <a:rPr lang="en-GB" dirty="0"/>
              <a:t>was </a:t>
            </a:r>
            <a:r>
              <a:rPr lang="en-GB" dirty="0" smtClean="0"/>
              <a:t>wondering would </a:t>
            </a:r>
            <a:r>
              <a:rPr lang="en-GB" dirty="0"/>
              <a:t>be better to have </a:t>
            </a:r>
            <a:r>
              <a:rPr lang="en-GB" dirty="0" smtClean="0"/>
              <a:t>a </a:t>
            </a:r>
            <a:r>
              <a:rPr lang="en-GB" dirty="0"/>
              <a:t>chemistry degree to teach </a:t>
            </a:r>
            <a:r>
              <a:rPr lang="en-GB" dirty="0" smtClean="0"/>
              <a:t>or could I </a:t>
            </a:r>
            <a:r>
              <a:rPr lang="en-GB" dirty="0"/>
              <a:t>do a branch of chemistry, </a:t>
            </a:r>
            <a:r>
              <a:rPr lang="en-GB" dirty="0" smtClean="0"/>
              <a:t>such as analytical </a:t>
            </a:r>
            <a:r>
              <a:rPr lang="en-GB" dirty="0"/>
              <a:t>or environmental chemistry and still be </a:t>
            </a:r>
            <a:r>
              <a:rPr lang="en-GB" dirty="0" smtClean="0"/>
              <a:t>a </a:t>
            </a:r>
            <a:r>
              <a:rPr lang="en-GB" dirty="0"/>
              <a:t>chemistry teacher.</a:t>
            </a:r>
          </a:p>
        </p:txBody>
      </p:sp>
      <p:sp>
        <p:nvSpPr>
          <p:cNvPr id="8" name="Oval Callout 7"/>
          <p:cNvSpPr/>
          <p:nvPr/>
        </p:nvSpPr>
        <p:spPr>
          <a:xfrm>
            <a:off x="4932040" y="1124744"/>
            <a:ext cx="3960440" cy="3648405"/>
          </a:xfrm>
          <a:prstGeom prst="wedgeEllipseCallout">
            <a:avLst>
              <a:gd name="adj1" fmla="val -49365"/>
              <a:gd name="adj2" fmla="val 89408"/>
            </a:avLst>
          </a:prstGeom>
          <a:solidFill>
            <a:schemeClr val="tx1"/>
          </a:solidFill>
          <a:ln w="762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 am currently studying  A- Level Biology ,Chemistry ,Sociology and Religious Studies and I would like to </a:t>
            </a:r>
            <a:r>
              <a:rPr lang="en-GB" sz="1600" dirty="0" smtClean="0"/>
              <a:t>pursue </a:t>
            </a:r>
            <a:r>
              <a:rPr lang="en-GB" sz="1600" dirty="0"/>
              <a:t>a degree and </a:t>
            </a:r>
            <a:r>
              <a:rPr lang="en-GB" sz="1600" dirty="0" smtClean="0"/>
              <a:t>career </a:t>
            </a:r>
            <a:r>
              <a:rPr lang="en-GB" sz="1600" dirty="0"/>
              <a:t>in a scientific field. What would be the best place to gain work experience in the field of chemistry</a:t>
            </a:r>
            <a:r>
              <a:rPr lang="en-GB" sz="1600" dirty="0" smtClean="0"/>
              <a:t>.</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8566392"/>
      </p:ext>
    </p:extLst>
  </p:cSld>
  <p:clrMapOvr>
    <a:masterClrMapping/>
  </p:clrMapOvr>
  <mc:AlternateContent xmlns:mc="http://schemas.openxmlformats.org/markup-compatibility/2006" xmlns:p14="http://schemas.microsoft.com/office/powerpoint/2010/main">
    <mc:Choice Requires="p14">
      <p:transition p14:dur="250" advClick="0" advTm="20000">
        <p:cut/>
      </p:transition>
    </mc:Choice>
    <mc:Fallback xmlns="">
      <p:transition advClick="0" advTm="20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3384376" cy="2112235"/>
          </a:xfrm>
        </p:spPr>
        <p:txBody>
          <a:bodyPr>
            <a:normAutofit/>
          </a:bodyPr>
          <a:lstStyle/>
          <a:p>
            <a:pPr algn="ctr"/>
            <a:r>
              <a:rPr lang="en-GB" dirty="0" smtClean="0"/>
              <a:t>Study Support</a:t>
            </a:r>
            <a:endParaRPr lang="en-GB" dirty="0"/>
          </a:p>
        </p:txBody>
      </p:sp>
      <p:sp>
        <p:nvSpPr>
          <p:cNvPr id="5" name="Text Placeholder 4"/>
          <p:cNvSpPr>
            <a:spLocks noGrp="1"/>
          </p:cNvSpPr>
          <p:nvPr>
            <p:ph type="body" sz="quarter" idx="11"/>
          </p:nvPr>
        </p:nvSpPr>
        <p:spPr>
          <a:xfrm>
            <a:off x="107505" y="2180862"/>
            <a:ext cx="3599781" cy="4512501"/>
          </a:xfrm>
        </p:spPr>
        <p:txBody>
          <a:bodyPr>
            <a:normAutofit/>
          </a:bodyPr>
          <a:lstStyle/>
          <a:p>
            <a:pPr marL="0" indent="0">
              <a:buNone/>
            </a:pPr>
            <a:r>
              <a:rPr lang="en-GB" dirty="0" smtClean="0"/>
              <a:t>Here you can view highlighted resources from Learn Chemistry and other useful links.</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6817" y="68628"/>
            <a:ext cx="5527182" cy="67893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0198226"/>
      </p:ext>
    </p:extLst>
  </p:cSld>
  <p:clrMapOvr>
    <a:masterClrMapping/>
  </p:clrMapOvr>
  <mc:AlternateContent xmlns:mc="http://schemas.openxmlformats.org/markup-compatibility/2006" xmlns:p14="http://schemas.microsoft.com/office/powerpoint/2010/main">
    <mc:Choice Requires="p14">
      <p:transition p14:dur="250" advClick="0" advTm="10000">
        <p:cut/>
      </p:transition>
    </mc:Choice>
    <mc:Fallback xmlns="">
      <p:transition advClick="0" advTm="10000">
        <p:cu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9" y="24149"/>
            <a:ext cx="4786199" cy="1143000"/>
          </a:xfrm>
        </p:spPr>
        <p:txBody>
          <a:bodyPr>
            <a:normAutofit fontScale="90000"/>
          </a:bodyPr>
          <a:lstStyle/>
          <a:p>
            <a:pPr algn="ctr"/>
            <a:r>
              <a:rPr lang="en-GB" dirty="0" smtClean="0"/>
              <a:t>Monthly newsletter</a:t>
            </a:r>
            <a:endParaRPr lang="en-GB" dirty="0"/>
          </a:p>
        </p:txBody>
      </p:sp>
      <p:sp>
        <p:nvSpPr>
          <p:cNvPr id="4" name="Text Placeholder 4"/>
          <p:cNvSpPr>
            <a:spLocks noGrp="1"/>
          </p:cNvSpPr>
          <p:nvPr>
            <p:ph type="body" sz="quarter" idx="11"/>
          </p:nvPr>
        </p:nvSpPr>
        <p:spPr>
          <a:xfrm>
            <a:off x="755576" y="1316766"/>
            <a:ext cx="7488832" cy="5088565"/>
          </a:xfrm>
        </p:spPr>
        <p:txBody>
          <a:bodyPr>
            <a:normAutofit/>
          </a:bodyPr>
          <a:lstStyle/>
          <a:p>
            <a:r>
              <a:rPr lang="en-GB" dirty="0" smtClean="0"/>
              <a:t>You will receive a monthly mailing which includes:</a:t>
            </a:r>
          </a:p>
          <a:p>
            <a:pPr lvl="1"/>
            <a:r>
              <a:rPr lang="en-GB" dirty="0" smtClean="0"/>
              <a:t>events in your area</a:t>
            </a:r>
          </a:p>
          <a:p>
            <a:pPr lvl="1"/>
            <a:r>
              <a:rPr lang="en-GB" dirty="0"/>
              <a:t>c</a:t>
            </a:r>
            <a:r>
              <a:rPr lang="en-GB" dirty="0" smtClean="0"/>
              <a:t>ompetitions</a:t>
            </a:r>
          </a:p>
          <a:p>
            <a:pPr lvl="1"/>
            <a:r>
              <a:rPr lang="en-GB" dirty="0" smtClean="0"/>
              <a:t>resources</a:t>
            </a:r>
          </a:p>
        </p:txBody>
      </p:sp>
    </p:spTree>
    <p:extLst>
      <p:ext uri="{BB962C8B-B14F-4D97-AF65-F5344CB8AC3E}">
        <p14:creationId xmlns:p14="http://schemas.microsoft.com/office/powerpoint/2010/main" val="2725476424"/>
      </p:ext>
    </p:extLst>
  </p:cSld>
  <p:clrMapOvr>
    <a:masterClrMapping/>
  </p:clrMapOvr>
  <mc:AlternateContent xmlns:mc="http://schemas.openxmlformats.org/markup-compatibility/2006" xmlns:p14="http://schemas.microsoft.com/office/powerpoint/2010/main">
    <mc:Choice Requires="p14">
      <p:transition p14:dur="250" advClick="0" advTm="10000">
        <p:cut/>
      </p:transition>
    </mc:Choice>
    <mc:Fallback xmlns="">
      <p:transition advClick="0" advTm="10000">
        <p:cu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Feedback from other students</a:t>
            </a:r>
            <a:endParaRPr lang="en-GB" dirty="0"/>
          </a:p>
        </p:txBody>
      </p:sp>
      <p:sp>
        <p:nvSpPr>
          <p:cNvPr id="2" name="Rectangular Callout 1"/>
          <p:cNvSpPr/>
          <p:nvPr/>
        </p:nvSpPr>
        <p:spPr>
          <a:xfrm rot="21220819">
            <a:off x="395536" y="1979772"/>
            <a:ext cx="3960440" cy="3840427"/>
          </a:xfrm>
          <a:prstGeom prst="wedgeRectCallout">
            <a:avLst>
              <a:gd name="adj1" fmla="val 37311"/>
              <a:gd name="adj2" fmla="val 72162"/>
            </a:avLst>
          </a:prstGeom>
          <a:solidFill>
            <a:schemeClr val="accent6">
              <a:lumMod val="75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GB" sz="2400" dirty="0" smtClean="0"/>
              <a:t>“Thank </a:t>
            </a:r>
            <a:r>
              <a:rPr lang="en-GB" sz="2400" dirty="0"/>
              <a:t>you so much for a fantastic day</a:t>
            </a:r>
            <a:r>
              <a:rPr lang="en-GB" sz="2400" dirty="0" smtClean="0"/>
              <a:t>!!!  It </a:t>
            </a:r>
            <a:r>
              <a:rPr lang="en-GB" sz="2400" dirty="0"/>
              <a:t>truly exceeded my expectations, and I’ve learnt so much! Who knew having fun could be so productive</a:t>
            </a:r>
            <a:r>
              <a:rPr lang="en-GB" sz="2400" dirty="0" smtClean="0"/>
              <a:t>?”</a:t>
            </a:r>
          </a:p>
          <a:p>
            <a:r>
              <a:rPr lang="en-GB" sz="2400" i="1" dirty="0" smtClean="0"/>
              <a:t>M. Hughes</a:t>
            </a:r>
            <a:endParaRPr lang="en-GB" sz="2400" i="1" dirty="0"/>
          </a:p>
        </p:txBody>
      </p:sp>
      <p:sp>
        <p:nvSpPr>
          <p:cNvPr id="3" name="Oval Callout 2"/>
          <p:cNvSpPr/>
          <p:nvPr/>
        </p:nvSpPr>
        <p:spPr>
          <a:xfrm>
            <a:off x="5004048" y="1895762"/>
            <a:ext cx="3888432" cy="4008445"/>
          </a:xfrm>
          <a:prstGeom prst="wedgeEllipseCallout">
            <a:avLst>
              <a:gd name="adj1" fmla="val -24731"/>
              <a:gd name="adj2" fmla="val 78992"/>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lvl="0" algn="ctr"/>
            <a:r>
              <a:rPr lang="en-GB" sz="2000" dirty="0"/>
              <a:t>"Lovely and refreshing to take a couple of hours out of a hectic exam </a:t>
            </a:r>
            <a:r>
              <a:rPr lang="en-GB" sz="2000" dirty="0" smtClean="0"/>
              <a:t>schedule </a:t>
            </a:r>
            <a:r>
              <a:rPr lang="en-GB" sz="2000" dirty="0"/>
              <a:t>to </a:t>
            </a:r>
            <a:r>
              <a:rPr lang="en-GB" sz="2000" dirty="0" smtClean="0"/>
              <a:t>remember </a:t>
            </a:r>
            <a:r>
              <a:rPr lang="en-GB" sz="2000" dirty="0"/>
              <a:t>why we study and to think about the doors our </a:t>
            </a:r>
            <a:r>
              <a:rPr lang="en-GB" sz="2000" dirty="0" smtClean="0"/>
              <a:t>A-levels </a:t>
            </a:r>
            <a:r>
              <a:rPr lang="en-GB" sz="2000" dirty="0"/>
              <a:t>will open when we succeed."</a:t>
            </a:r>
            <a:r>
              <a:rPr lang="en-GB" dirty="0"/>
              <a:t> </a:t>
            </a:r>
            <a:endParaRPr lang="en-GB" dirty="0" smtClean="0"/>
          </a:p>
          <a:p>
            <a:pPr lvl="0" algn="ctr"/>
            <a:r>
              <a:rPr lang="en-GB" i="1" dirty="0" smtClean="0"/>
              <a:t>Anon</a:t>
            </a:r>
            <a:endParaRPr lang="en-GB" i="1" dirty="0"/>
          </a:p>
        </p:txBody>
      </p:sp>
    </p:spTree>
    <p:extLst>
      <p:ext uri="{BB962C8B-B14F-4D97-AF65-F5344CB8AC3E}">
        <p14:creationId xmlns:p14="http://schemas.microsoft.com/office/powerpoint/2010/main" val="2240894131"/>
      </p:ext>
    </p:extLst>
  </p:cSld>
  <p:clrMapOvr>
    <a:masterClrMapping/>
  </p:clrMapOvr>
  <mc:AlternateContent xmlns:mc="http://schemas.openxmlformats.org/markup-compatibility/2006" xmlns:p14="http://schemas.microsoft.com/office/powerpoint/2010/main">
    <mc:Choice Requires="p14">
      <p:transition p14:dur="250" advClick="0" advTm="20000">
        <p:cut/>
      </p:transition>
    </mc:Choice>
    <mc:Fallback xmlns="">
      <p:transition advClick="0" advTm="20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250"/>
                            </p:stCondLst>
                            <p:childTnLst>
                              <p:par>
                                <p:cTn id="9" presetID="14" presetClass="entr" presetSubtype="5"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vertic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788752EB44974D994EBA0BE182464D" ma:contentTypeVersion="1" ma:contentTypeDescription="Create a new document." ma:contentTypeScope="" ma:versionID="c1d8f818820c7cc194bd273893d7c9e1">
  <xsd:schema xmlns:xsd="http://www.w3.org/2001/XMLSchema" xmlns:p="http://schemas.microsoft.com/office/2006/metadata/properties" xmlns:ns2="27d643f5-4560-4eff-9f48-d0fe6b2bec2d" targetNamespace="http://schemas.microsoft.com/office/2006/metadata/properties" ma:root="true" ma:fieldsID="e52bb98c2d6ca2adc575429a04e1c4bd" ns2:_="">
    <xsd:import namespace="27d643f5-4560-4eff-9f48-d0fe6b2bec2d"/>
    <xsd:element name="properties">
      <xsd:complexType>
        <xsd:sequence>
          <xsd:element name="documentManagement">
            <xsd:complexType>
              <xsd:all>
                <xsd:element ref="ns2:Template" minOccurs="0"/>
              </xsd:all>
            </xsd:complexType>
          </xsd:element>
        </xsd:sequence>
      </xsd:complexType>
    </xsd:element>
  </xsd:schema>
  <xsd:schema xmlns:xsd="http://www.w3.org/2001/XMLSchema" xmlns:dms="http://schemas.microsoft.com/office/2006/documentManagement/types" targetNamespace="27d643f5-4560-4eff-9f48-d0fe6b2bec2d" elementFormDefault="qualified">
    <xsd:import namespace="http://schemas.microsoft.com/office/2006/documentManagement/types"/>
    <xsd:element name="Template" ma:index="8" nillable="true" ma:displayName="Template" ma:format="Dropdown" ma:internalName="Template">
      <xsd:simpleType>
        <xsd:restriction base="dms:Choice">
          <xsd:enumeration value="Stationery"/>
          <xsd:enumeration value="Purchase order forms"/>
          <xsd:enumeration value="Powerpoint presentations"/>
          <xsd:enumeration value="Meeting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Template xmlns="27d643f5-4560-4eff-9f48-d0fe6b2bec2d">Powerpoint presentations</Template>
  </documentManagement>
</p:properties>
</file>

<file path=customXml/itemProps1.xml><?xml version="1.0" encoding="utf-8"?>
<ds:datastoreItem xmlns:ds="http://schemas.openxmlformats.org/officeDocument/2006/customXml" ds:itemID="{6CACD94E-C4A3-4F3D-A06D-EDFA08CBE2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7d643f5-4560-4eff-9f48-d0fe6b2bec2d"/>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BE0D621F-5CAB-47A2-9BB0-F627941AAEBF}">
  <ds:schemaRefs>
    <ds:schemaRef ds:uri="http://schemas.microsoft.com/sharepoint/v3/contenttype/forms"/>
  </ds:schemaRefs>
</ds:datastoreItem>
</file>

<file path=customXml/itemProps3.xml><?xml version="1.0" encoding="utf-8"?>
<ds:datastoreItem xmlns:ds="http://schemas.openxmlformats.org/officeDocument/2006/customXml" ds:itemID="{12938B26-5571-4633-B2D6-1B955BC45A4A}">
  <ds:schemaRefs>
    <ds:schemaRef ds:uri="http://purl.org/dc/elements/1.1/"/>
    <ds:schemaRef ds:uri="http://schemas.microsoft.com/office/2006/metadata/properties"/>
    <ds:schemaRef ds:uri="27d643f5-4560-4eff-9f48-d0fe6b2bec2d"/>
    <ds:schemaRef ds:uri="http://www.w3.org/XML/1998/namespace"/>
    <ds:schemaRef ds:uri="http://schemas.microsoft.com/office/2006/documentManagement/types"/>
    <ds:schemaRef ds:uri="http://purl.org/dc/terms/"/>
    <ds:schemaRef ds:uri="http://purl.org/dc/dcmityp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
  <TotalTime>1558</TotalTime>
  <Words>2151</Words>
  <Application>Microsoft Office PowerPoint</Application>
  <PresentationFormat>On-screen Show (4:3)</PresentationFormat>
  <Paragraphs>330</Paragraphs>
  <Slides>32</Slides>
  <Notes>15</Notes>
  <HiddenSlides>0</HiddenSlides>
  <MMClips>0</MMClips>
  <ScaleCrop>false</ScaleCrop>
  <HeadingPairs>
    <vt:vector size="4" baseType="variant">
      <vt:variant>
        <vt:lpstr>Theme</vt:lpstr>
      </vt:variant>
      <vt:variant>
        <vt:i4>2</vt:i4>
      </vt:variant>
      <vt:variant>
        <vt:lpstr>Slide Titles</vt:lpstr>
      </vt:variant>
      <vt:variant>
        <vt:i4>32</vt:i4>
      </vt:variant>
    </vt:vector>
  </HeadingPairs>
  <TitlesOfParts>
    <vt:vector size="34" baseType="lpstr">
      <vt:lpstr>Office Theme</vt:lpstr>
      <vt:lpstr>1_Office Theme</vt:lpstr>
      <vt:lpstr>A Future in Chemistry  </vt:lpstr>
      <vt:lpstr>PowerPoint Presentation</vt:lpstr>
      <vt:lpstr>What do all these have in common?</vt:lpstr>
      <vt:lpstr>What jobs do you think chemists do?</vt:lpstr>
      <vt:lpstr>What jobs do chemical scientists do?</vt:lpstr>
      <vt:lpstr>What is happening in industry?</vt:lpstr>
      <vt:lpstr>Life in the Lab</vt:lpstr>
      <vt:lpstr>Life in the Lab – Day to Day</vt:lpstr>
      <vt:lpstr>Routes to study chemistry</vt:lpstr>
      <vt:lpstr>Vocational routes</vt:lpstr>
      <vt:lpstr>Apprenticeships</vt:lpstr>
      <vt:lpstr>Importance of Transferable Skills</vt:lpstr>
      <vt:lpstr>What else can I do with a  chemistry qualification?</vt:lpstr>
      <vt:lpstr>What else can I do with a chemistry qualification?</vt:lpstr>
      <vt:lpstr>Darren Smyth - Patent Attorney</vt:lpstr>
      <vt:lpstr>PowerPoint Presentation</vt:lpstr>
      <vt:lpstr>PowerPoint Presentation</vt:lpstr>
      <vt:lpstr>A Future in Chemistry – Web quest</vt:lpstr>
      <vt:lpstr>175 Faces of Chemistry</vt:lpstr>
      <vt:lpstr>How can the Royal Society of Chemistry help?</vt:lpstr>
      <vt:lpstr>Options booklets for you</vt:lpstr>
      <vt:lpstr>PowerPoint Presentation</vt:lpstr>
      <vt:lpstr>As part of ChemNet you will benefit from…</vt:lpstr>
      <vt:lpstr>Events …</vt:lpstr>
      <vt:lpstr>Events …</vt:lpstr>
      <vt:lpstr>Dr ChemNet</vt:lpstr>
      <vt:lpstr>Questions to Dr ChemNet</vt:lpstr>
      <vt:lpstr>Dr Careers</vt:lpstr>
      <vt:lpstr>Questions to Dr Careers</vt:lpstr>
      <vt:lpstr>Study Support</vt:lpstr>
      <vt:lpstr>Monthly newsletter</vt:lpstr>
      <vt:lpstr>Feedback from other students</vt:lpstr>
    </vt:vector>
  </TitlesOfParts>
  <Company>Royal Society of Chemistry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template 4 3_orange</dc:title>
  <dc:creator>Matt Baldwin</dc:creator>
  <cp:lastModifiedBy>Lee Page</cp:lastModifiedBy>
  <cp:revision>106</cp:revision>
  <dcterms:created xsi:type="dcterms:W3CDTF">2013-06-04T12:27:23Z</dcterms:created>
  <dcterms:modified xsi:type="dcterms:W3CDTF">2016-02-12T10:55:05Z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0x010100C1788752EB44974D994EBA0BE182464D</vt:lpwstr>
  </property>
</Properties>
</file>