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91" r:id="rId5"/>
    <p:sldId id="296" r:id="rId6"/>
    <p:sldId id="297" r:id="rId7"/>
    <p:sldId id="298" r:id="rId8"/>
    <p:sldId id="29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AFCBE25-129D-71BD-2520-C70EFDD5EC17}" name="Katie Haylor" initials="KH" userId="S::HaylorK@rsc.org::79d54f7f-ffc1-4b04-bab6-1092a29c2844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ina Notman" initials="NN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1EF"/>
    <a:srgbClr val="006F62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C81D92-E133-49F6-AC73-35069A3A3507}" v="6" dt="2025-12-11T08:14:17.4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8"/>
    <p:restoredTop sz="96336"/>
  </p:normalViewPr>
  <p:slideViewPr>
    <p:cSldViewPr snapToGrid="0" snapToObjects="1">
      <p:cViewPr varScale="1">
        <p:scale>
          <a:sx n="103" d="100"/>
          <a:sy n="103" d="100"/>
        </p:scale>
        <p:origin x="123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t Kennard" userId="171ce03e-ecb9-44f8-bcbb-a85643c4c66a" providerId="ADAL" clId="{B465C642-4312-474E-AB32-4E0013FDAC90}"/>
    <pc:docChg chg="modSld modMainMaster">
      <pc:chgData name="Juliet Kennard" userId="171ce03e-ecb9-44f8-bcbb-a85643c4c66a" providerId="ADAL" clId="{B465C642-4312-474E-AB32-4E0013FDAC90}" dt="2025-12-11T08:24:03.161" v="2" actId="207"/>
      <pc:docMkLst>
        <pc:docMk/>
      </pc:docMkLst>
      <pc:sldChg chg="modSp mod">
        <pc:chgData name="Juliet Kennard" userId="171ce03e-ecb9-44f8-bcbb-a85643c4c66a" providerId="ADAL" clId="{B465C642-4312-474E-AB32-4E0013FDAC90}" dt="2025-12-11T08:24:03.161" v="2" actId="207"/>
        <pc:sldMkLst>
          <pc:docMk/>
          <pc:sldMk cId="3476394574" sldId="298"/>
        </pc:sldMkLst>
        <pc:spChg chg="mod">
          <ac:chgData name="Juliet Kennard" userId="171ce03e-ecb9-44f8-bcbb-a85643c4c66a" providerId="ADAL" clId="{B465C642-4312-474E-AB32-4E0013FDAC90}" dt="2025-12-11T08:24:03.161" v="2" actId="207"/>
          <ac:spMkLst>
            <pc:docMk/>
            <pc:sldMk cId="3476394574" sldId="298"/>
            <ac:spMk id="3" creationId="{70C9CE73-0576-97D0-C532-53A29A189107}"/>
          </ac:spMkLst>
        </pc:spChg>
      </pc:sldChg>
      <pc:sldMasterChg chg="modSldLayout">
        <pc:chgData name="Juliet Kennard" userId="171ce03e-ecb9-44f8-bcbb-a85643c4c66a" providerId="ADAL" clId="{B465C642-4312-474E-AB32-4E0013FDAC90}" dt="2025-12-09T13:51:19.909" v="0" actId="14100"/>
        <pc:sldMasterMkLst>
          <pc:docMk/>
          <pc:sldMasterMk cId="2405364243" sldId="2147483648"/>
        </pc:sldMasterMkLst>
        <pc:sldLayoutChg chg="modSp mod">
          <pc:chgData name="Juliet Kennard" userId="171ce03e-ecb9-44f8-bcbb-a85643c4c66a" providerId="ADAL" clId="{B465C642-4312-474E-AB32-4E0013FDAC90}" dt="2025-12-09T13:51:19.909" v="0" actId="14100"/>
          <pc:sldLayoutMkLst>
            <pc:docMk/>
            <pc:sldMasterMk cId="2405364243" sldId="2147483648"/>
            <pc:sldLayoutMk cId="132028183" sldId="2147483661"/>
          </pc:sldLayoutMkLst>
          <pc:spChg chg="mod">
            <ac:chgData name="Juliet Kennard" userId="171ce03e-ecb9-44f8-bcbb-a85643c4c66a" providerId="ADAL" clId="{B465C642-4312-474E-AB32-4E0013FDAC90}" dt="2025-12-09T13:51:19.909" v="0" actId="14100"/>
            <ac:spMkLst>
              <pc:docMk/>
              <pc:sldMasterMk cId="2405364243" sldId="2147483648"/>
              <pc:sldLayoutMk cId="132028183" sldId="2147483661"/>
              <ac:spMk id="14" creationId="{81CC5E98-2B71-6344-A937-ED75B3E16CA3}"/>
            </ac:spMkLst>
          </pc:spChg>
        </pc:sldLayoutChg>
      </pc:sldMasterChg>
    </pc:docChg>
  </pc:docChgLst>
  <pc:docChgLst>
    <pc:chgData name="Jo Pugh" userId="1187eaa31d8c3d2c" providerId="LiveId" clId="{B9F7DC37-8B04-4B3B-A81B-FBA228395A71}"/>
    <pc:docChg chg="undo custSel addSld modSld">
      <pc:chgData name="Jo Pugh" userId="1187eaa31d8c3d2c" providerId="LiveId" clId="{B9F7DC37-8B04-4B3B-A81B-FBA228395A71}" dt="2025-05-21T21:02:39.199" v="43" actId="113"/>
      <pc:docMkLst>
        <pc:docMk/>
      </pc:docMkLst>
      <pc:sldChg chg="modSp mod">
        <pc:chgData name="Jo Pugh" userId="1187eaa31d8c3d2c" providerId="LiveId" clId="{B9F7DC37-8B04-4B3B-A81B-FBA228395A71}" dt="2025-05-21T21:01:52.218" v="33" actId="2711"/>
        <pc:sldMkLst>
          <pc:docMk/>
          <pc:sldMk cId="1505358405" sldId="296"/>
        </pc:sldMkLst>
      </pc:sldChg>
      <pc:sldChg chg="modSp add mod">
        <pc:chgData name="Jo Pugh" userId="1187eaa31d8c3d2c" providerId="LiveId" clId="{B9F7DC37-8B04-4B3B-A81B-FBA228395A71}" dt="2025-05-21T21:02:39.199" v="43" actId="113"/>
        <pc:sldMkLst>
          <pc:docMk/>
          <pc:sldMk cId="1809289436" sldId="297"/>
        </pc:sldMkLst>
      </pc:sldChg>
    </pc:docChg>
  </pc:docChgLst>
  <pc:docChgLst>
    <pc:chgData name="Katie Haylor" userId="79d54f7f-ffc1-4b04-bab6-1092a29c2844" providerId="ADAL" clId="{DD99D4A2-CDDE-4689-B447-0A98CACF2F9C}"/>
    <pc:docChg chg="custSel modSld modMainMaster">
      <pc:chgData name="Katie Haylor" userId="79d54f7f-ffc1-4b04-bab6-1092a29c2844" providerId="ADAL" clId="{DD99D4A2-CDDE-4689-B447-0A98CACF2F9C}" dt="2025-07-17T12:17:33.074" v="219" actId="20577"/>
      <pc:docMkLst>
        <pc:docMk/>
      </pc:docMkLst>
      <pc:sldChg chg="modSp mod">
        <pc:chgData name="Katie Haylor" userId="79d54f7f-ffc1-4b04-bab6-1092a29c2844" providerId="ADAL" clId="{DD99D4A2-CDDE-4689-B447-0A98CACF2F9C}" dt="2025-07-17T10:36:13.308" v="181" actId="20577"/>
        <pc:sldMkLst>
          <pc:docMk/>
          <pc:sldMk cId="3421502273" sldId="291"/>
        </pc:sldMkLst>
      </pc:sldChg>
      <pc:sldChg chg="modSp mod">
        <pc:chgData name="Katie Haylor" userId="79d54f7f-ffc1-4b04-bab6-1092a29c2844" providerId="ADAL" clId="{DD99D4A2-CDDE-4689-B447-0A98CACF2F9C}" dt="2025-07-17T12:17:23.543" v="209" actId="962"/>
        <pc:sldMkLst>
          <pc:docMk/>
          <pc:sldMk cId="1148474611" sldId="295"/>
        </pc:sldMkLst>
      </pc:sldChg>
      <pc:sldChg chg="modSp mod">
        <pc:chgData name="Katie Haylor" userId="79d54f7f-ffc1-4b04-bab6-1092a29c2844" providerId="ADAL" clId="{DD99D4A2-CDDE-4689-B447-0A98CACF2F9C}" dt="2025-07-17T12:17:33.074" v="219" actId="20577"/>
        <pc:sldMkLst>
          <pc:docMk/>
          <pc:sldMk cId="1809289436" sldId="297"/>
        </pc:sldMkLst>
      </pc:sldChg>
      <pc:sldMasterChg chg="modSldLayout">
        <pc:chgData name="Katie Haylor" userId="79d54f7f-ffc1-4b04-bab6-1092a29c2844" providerId="ADAL" clId="{DD99D4A2-CDDE-4689-B447-0A98CACF2F9C}" dt="2025-07-17T10:35:38.997" v="147" actId="14100"/>
        <pc:sldMasterMkLst>
          <pc:docMk/>
          <pc:sldMasterMk cId="2405364243" sldId="2147483648"/>
        </pc:sldMasterMkLst>
        <pc:sldLayoutChg chg="modSp mod">
          <pc:chgData name="Katie Haylor" userId="79d54f7f-ffc1-4b04-bab6-1092a29c2844" providerId="ADAL" clId="{DD99D4A2-CDDE-4689-B447-0A98CACF2F9C}" dt="2025-07-17T10:35:38.997" v="147" actId="14100"/>
          <pc:sldLayoutMkLst>
            <pc:docMk/>
            <pc:sldMasterMk cId="2405364243" sldId="2147483648"/>
            <pc:sldLayoutMk cId="132028183" sldId="2147483661"/>
          </pc:sldLayoutMkLst>
        </pc:sldLayoutChg>
      </pc:sldMasterChg>
    </pc:docChg>
  </pc:docChgLst>
  <pc:docChgLst>
    <pc:chgData name="Juliet Kennard" userId="171ce03e-ecb9-44f8-bcbb-a85643c4c66a" providerId="ADAL" clId="{20C81D92-E133-49F6-AC73-35069A3A3507}"/>
    <pc:docChg chg="addSld modSld sldOrd">
      <pc:chgData name="Juliet Kennard" userId="171ce03e-ecb9-44f8-bcbb-a85643c4c66a" providerId="ADAL" clId="{20C81D92-E133-49F6-AC73-35069A3A3507}" dt="2025-08-12T09:55:01.749" v="14" actId="255"/>
      <pc:docMkLst>
        <pc:docMk/>
      </pc:docMkLst>
      <pc:sldChg chg="modSp mod">
        <pc:chgData name="Juliet Kennard" userId="171ce03e-ecb9-44f8-bcbb-a85643c4c66a" providerId="ADAL" clId="{20C81D92-E133-49F6-AC73-35069A3A3507}" dt="2025-08-12T09:53:50.180" v="6" actId="1076"/>
        <pc:sldMkLst>
          <pc:docMk/>
          <pc:sldMk cId="1148474611" sldId="295"/>
        </pc:sldMkLst>
      </pc:sldChg>
      <pc:sldChg chg="addSp modSp new mod ord">
        <pc:chgData name="Juliet Kennard" userId="171ce03e-ecb9-44f8-bcbb-a85643c4c66a" providerId="ADAL" clId="{20C81D92-E133-49F6-AC73-35069A3A3507}" dt="2025-08-12T09:55:01.749" v="14" actId="255"/>
        <pc:sldMkLst>
          <pc:docMk/>
          <pc:sldMk cId="3476394574" sldId="29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hyperlink" Target="https://rsc.li/2UfBalB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8566951" y="5850000"/>
            <a:ext cx="3043050" cy="33677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US" sz="1400" u="none" dirty="0">
                <a:solidFill>
                  <a:schemeClr val="bg1"/>
                </a:solidFill>
              </a:rPr>
              <a:t>Downloaded from </a:t>
            </a:r>
            <a:r>
              <a:rPr lang="en-GB" sz="1400" b="1" i="0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rsc.li/4j5xfyj</a:t>
            </a:r>
            <a:r>
              <a:rPr lang="en-US" sz="1400" u="none" dirty="0">
                <a:solidFill>
                  <a:schemeClr val="bg1"/>
                </a:solidFill>
              </a:rPr>
              <a:t>, student sheet and teacher notes with answers also available</a:t>
            </a: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86C2D-C264-BB44-BD46-4A14670592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14–16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9D1DBB-B53C-6948-A433-C717FC653E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Elements, compounds and mixtures</a:t>
            </a:r>
          </a:p>
          <a:p>
            <a:endParaRPr lang="en-US" dirty="0"/>
          </a:p>
          <a:p>
            <a:r>
              <a:rPr lang="en-US" sz="3200" dirty="0"/>
              <a:t>Unscrambling definitions</a:t>
            </a:r>
          </a:p>
        </p:txBody>
      </p:sp>
    </p:spTree>
    <p:extLst>
      <p:ext uri="{BB962C8B-B14F-4D97-AF65-F5344CB8AC3E}">
        <p14:creationId xmlns:p14="http://schemas.microsoft.com/office/powerpoint/2010/main" val="34215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41F3C-8D6A-90B3-79E1-1560839CD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Unscrambled definitions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4D0FF-1C6B-2C4F-E3C6-8158A50EB4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The </a:t>
            </a:r>
            <a:r>
              <a:rPr lang="en-GB" sz="2400" b="1" dirty="0">
                <a:solidFill>
                  <a:srgbClr val="C00000"/>
                </a:solidFill>
              </a:rPr>
              <a:t>molecular formula </a:t>
            </a:r>
            <a:r>
              <a:rPr lang="en-GB" sz="2400" dirty="0"/>
              <a:t>uses chemical symbols to give the number of atoms of each element in one molecule of the substance, such as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N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GB" sz="2400" dirty="0"/>
              <a:t> for nitrogen or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O</a:t>
            </a:r>
            <a:r>
              <a:rPr lang="en-GB" sz="2400" dirty="0"/>
              <a:t> for water.</a:t>
            </a:r>
          </a:p>
          <a:p>
            <a:pPr marL="0" indent="0">
              <a:buNone/>
            </a:pPr>
            <a:r>
              <a:rPr lang="en-GB" sz="2400" dirty="0"/>
              <a:t>The </a:t>
            </a:r>
            <a:r>
              <a:rPr lang="en-GB" sz="2400" b="1" dirty="0">
                <a:solidFill>
                  <a:srgbClr val="C00000"/>
                </a:solidFill>
              </a:rPr>
              <a:t>empirical formula </a:t>
            </a:r>
            <a:r>
              <a:rPr lang="en-GB" sz="2400" dirty="0"/>
              <a:t>gives the simplest whole number ratio of atoms of each element in a substance, such as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CH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GB" sz="2400" dirty="0"/>
              <a:t> for ethene which has molecular formula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C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4</a:t>
            </a:r>
            <a:r>
              <a:rPr lang="en-GB" sz="2400" dirty="0"/>
              <a:t>.</a:t>
            </a:r>
          </a:p>
          <a:p>
            <a:pPr marL="0" indent="0">
              <a:buNone/>
            </a:pPr>
            <a:r>
              <a:rPr lang="en-GB" sz="2400" dirty="0"/>
              <a:t>The </a:t>
            </a:r>
            <a:r>
              <a:rPr lang="en-GB" sz="2400" b="1" dirty="0">
                <a:solidFill>
                  <a:srgbClr val="C00000"/>
                </a:solidFill>
              </a:rPr>
              <a:t>chemical formula </a:t>
            </a:r>
            <a:r>
              <a:rPr lang="en-GB" sz="2400" dirty="0"/>
              <a:t>uses chemical symbols to show the relative number of the atoms of each element in a substance, such as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O</a:t>
            </a:r>
            <a:r>
              <a:rPr lang="en-GB" sz="2400" dirty="0"/>
              <a:t> for water or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NaCl </a:t>
            </a:r>
            <a:r>
              <a:rPr lang="en-GB" sz="2400" dirty="0"/>
              <a:t>for sodium chloride.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C00000"/>
                </a:solidFill>
              </a:rPr>
              <a:t>Aqueous</a:t>
            </a:r>
            <a:r>
              <a:rPr lang="en-GB" sz="2400" dirty="0"/>
              <a:t> is when a substance is dissolved in water; shown by the state symbol (</a:t>
            </a:r>
            <a:r>
              <a:rPr lang="en-GB" sz="2400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aq</a:t>
            </a:r>
            <a:r>
              <a:rPr lang="en-GB" sz="2400" dirty="0"/>
              <a:t>).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0535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FAE045-25CB-8032-4262-4FD760A72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78F58-55E5-5215-558C-18C95472A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Unscrambled definitions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940CE5-3E91-ACB3-4847-16A52113CA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b="1" dirty="0">
                <a:solidFill>
                  <a:srgbClr val="C00000"/>
                </a:solidFill>
              </a:rPr>
              <a:t>Dilute</a:t>
            </a:r>
            <a:r>
              <a:rPr lang="en-GB" sz="2400" dirty="0"/>
              <a:t> is when there is not very much solute dissolved in a particular volume of solvent.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C00000"/>
                </a:solidFill>
              </a:rPr>
              <a:t>Concentrated</a:t>
            </a:r>
            <a:r>
              <a:rPr lang="en-GB" sz="2400" dirty="0"/>
              <a:t> is when there is a lot of solute dissolved in a particular volume of solvent.</a:t>
            </a:r>
          </a:p>
          <a:p>
            <a:pPr marL="0" indent="0">
              <a:buNone/>
            </a:pPr>
            <a:r>
              <a:rPr lang="en-GB" sz="2400"/>
              <a:t>A </a:t>
            </a:r>
            <a:r>
              <a:rPr lang="en-GB" sz="2400" b="1" dirty="0">
                <a:solidFill>
                  <a:srgbClr val="C00000"/>
                </a:solidFill>
              </a:rPr>
              <a:t>saturated solution </a:t>
            </a:r>
            <a:r>
              <a:rPr lang="en-GB" sz="2400" dirty="0"/>
              <a:t>is when no more solute can dissolve in a particular volume of solvent at that temperature.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09289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DE236-CA4B-9B56-A14D-E50846043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Connection completion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C9CE73-0576-97D0-C532-53A29A1891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10080000" cy="2696180"/>
          </a:xfrm>
        </p:spPr>
        <p:txBody>
          <a:bodyPr/>
          <a:lstStyle/>
          <a:p>
            <a:pPr marL="0" indent="0">
              <a:lnSpc>
                <a:spcPct val="108000"/>
              </a:lnSpc>
              <a:buNone/>
            </a:pPr>
            <a:r>
              <a:rPr lang="en-GB" dirty="0">
                <a:solidFill>
                  <a:srgbClr val="C00000"/>
                </a:solidFill>
              </a:rPr>
              <a:t>Choose the letter from the table below that contains the correct row of connective words to complete these sentences:</a:t>
            </a:r>
            <a:br>
              <a:rPr lang="en-GB" dirty="0"/>
            </a:br>
            <a:br>
              <a:rPr lang="en-GB" dirty="0"/>
            </a:br>
            <a:r>
              <a:rPr lang="en-GB" dirty="0"/>
              <a:t>A dilute, aqueous solution can be made more concentrated ______________ adding more solute. ______________, in order to produce a saturated solution, more solute must be added ______________ no more can dissolve in a particular volume of solvent at that temperature. 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FB0D2D9-06FE-09DA-80A1-D96CB70683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740284"/>
              </p:ext>
            </p:extLst>
          </p:nvPr>
        </p:nvGraphicFramePr>
        <p:xfrm>
          <a:off x="540000" y="4228330"/>
          <a:ext cx="9891625" cy="2237784"/>
        </p:xfrm>
        <a:graphic>
          <a:graphicData uri="http://schemas.openxmlformats.org/drawingml/2006/table">
            <a:tbl>
              <a:tblPr firstRow="1" firstCol="1" bandRow="1"/>
              <a:tblGrid>
                <a:gridCol w="1099313">
                  <a:extLst>
                    <a:ext uri="{9D8B030D-6E8A-4147-A177-3AD203B41FA5}">
                      <a16:colId xmlns:a16="http://schemas.microsoft.com/office/drawing/2014/main" val="271507455"/>
                    </a:ext>
                  </a:extLst>
                </a:gridCol>
                <a:gridCol w="2930405">
                  <a:extLst>
                    <a:ext uri="{9D8B030D-6E8A-4147-A177-3AD203B41FA5}">
                      <a16:colId xmlns:a16="http://schemas.microsoft.com/office/drawing/2014/main" val="2870680546"/>
                    </a:ext>
                  </a:extLst>
                </a:gridCol>
                <a:gridCol w="2930405">
                  <a:extLst>
                    <a:ext uri="{9D8B030D-6E8A-4147-A177-3AD203B41FA5}">
                      <a16:colId xmlns:a16="http://schemas.microsoft.com/office/drawing/2014/main" val="3297632991"/>
                    </a:ext>
                  </a:extLst>
                </a:gridCol>
                <a:gridCol w="2931502">
                  <a:extLst>
                    <a:ext uri="{9D8B030D-6E8A-4147-A177-3AD203B41FA5}">
                      <a16:colId xmlns:a16="http://schemas.microsoft.com/office/drawing/2014/main" val="4207003189"/>
                    </a:ext>
                  </a:extLst>
                </a:gridCol>
              </a:tblGrid>
              <a:tr h="559446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GB" sz="22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GB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despite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Although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8543141"/>
                  </a:ext>
                </a:extLst>
              </a:tr>
              <a:tr h="559446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B</a:t>
                      </a:r>
                      <a:endParaRPr lang="en-GB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through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Despite this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therefore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6140096"/>
                  </a:ext>
                </a:extLst>
              </a:tr>
              <a:tr h="559446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</a:t>
                      </a:r>
                      <a:endParaRPr lang="en-GB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Furthermore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until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1946978"/>
                  </a:ext>
                </a:extLst>
              </a:tr>
              <a:tr h="559446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D</a:t>
                      </a:r>
                      <a:endParaRPr lang="en-GB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thereby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Conversely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 addition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93554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6394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857" y="540000"/>
            <a:ext cx="10080000" cy="440661"/>
          </a:xfrm>
        </p:spPr>
        <p:txBody>
          <a:bodyPr/>
          <a:lstStyle/>
          <a:p>
            <a:r>
              <a:rPr lang="en-US" dirty="0"/>
              <a:t>Connection completion: completed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857" y="1876216"/>
            <a:ext cx="9910285" cy="5040000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r>
              <a:rPr lang="en-GB" sz="2400" dirty="0">
                <a:effectLst/>
                <a:ea typeface="Calibri" panose="020F0502020204030204" pitchFamily="34" charset="0"/>
              </a:rPr>
              <a:t>A dilute, aqueous solution can be made more concentrated </a:t>
            </a:r>
            <a:r>
              <a:rPr lang="en-GB" sz="2400" b="1" dirty="0">
                <a:solidFill>
                  <a:srgbClr val="C8102E"/>
                </a:solidFill>
                <a:effectLst/>
                <a:ea typeface="Calibri" panose="020F0502020204030204" pitchFamily="34" charset="0"/>
              </a:rPr>
              <a:t>by</a:t>
            </a:r>
            <a:r>
              <a:rPr lang="en-GB" sz="2400" dirty="0">
                <a:effectLst/>
                <a:ea typeface="Calibri" panose="020F0502020204030204" pitchFamily="34" charset="0"/>
              </a:rPr>
              <a:t> adding more solute. </a:t>
            </a:r>
            <a:r>
              <a:rPr lang="en-GB" sz="2400" b="1" dirty="0">
                <a:solidFill>
                  <a:srgbClr val="C8102E"/>
                </a:solidFill>
                <a:effectLst/>
                <a:ea typeface="Calibri" panose="020F0502020204030204" pitchFamily="34" charset="0"/>
              </a:rPr>
              <a:t>Furthermore</a:t>
            </a:r>
            <a:r>
              <a:rPr lang="en-GB" sz="2400" dirty="0">
                <a:effectLst/>
                <a:ea typeface="Calibri" panose="020F0502020204030204" pitchFamily="34" charset="0"/>
              </a:rPr>
              <a:t>, in order to produce a saturated solution, more solute must be added </a:t>
            </a:r>
            <a:r>
              <a:rPr lang="en-GB" sz="2400" b="1" dirty="0">
                <a:solidFill>
                  <a:srgbClr val="C8102E"/>
                </a:solidFill>
                <a:effectLst/>
                <a:ea typeface="Calibri" panose="020F0502020204030204" pitchFamily="34" charset="0"/>
              </a:rPr>
              <a:t>until</a:t>
            </a:r>
            <a:r>
              <a:rPr lang="en-GB" sz="2400" dirty="0">
                <a:effectLst/>
                <a:ea typeface="Calibri" panose="020F0502020204030204" pitchFamily="34" charset="0"/>
              </a:rPr>
              <a:t> no more can dissolve in a particular volume of solvent at that temperature. </a:t>
            </a:r>
            <a:endParaRPr lang="en-GB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  <Editorialstage xmlns="5c7d88b2-bc5d-47d8-b067-5f30c82b40f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00948aae249440f3e294fc71be63388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4a3bcf4f1f21d38c3b01b4be5a40106a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7D1516E-939C-414D-841B-C6BC9F7F80F0}">
  <ds:schemaRefs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purl.org/dc/elements/1.1/"/>
    <ds:schemaRef ds:uri="9e3c562f-56b0-4bc9-96c8-d04b09868558"/>
    <ds:schemaRef ds:uri="http://schemas.openxmlformats.org/package/2006/metadata/core-properties"/>
    <ds:schemaRef ds:uri="5c7d88b2-bc5d-47d8-b067-5f30c82b40fb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2284E92-A117-479D-88D5-43F0769650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1618F31-4898-4DD1-98F2-DE04A6FB16B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1683</TotalTime>
  <Words>315</Words>
  <Application>Microsoft Office PowerPoint</Application>
  <PresentationFormat>Widescreen</PresentationFormat>
  <Paragraphs>35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Cambria Math</vt:lpstr>
      <vt:lpstr>Century Gothic</vt:lpstr>
      <vt:lpstr>Office Theme</vt:lpstr>
      <vt:lpstr>14–16 years</vt:lpstr>
      <vt:lpstr>Unscrambled definitions</vt:lpstr>
      <vt:lpstr>Unscrambled definitions continued</vt:lpstr>
      <vt:lpstr>Connection completion</vt:lpstr>
      <vt:lpstr>Connection completion: completed sentences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Unscrambling definitions 14-16 elements compounds and mixtures slides</dc:title>
  <dc:creator>Royal Society of Chemistry</dc:creator>
  <cp:keywords>unscrambling definitions; 14-16; elements compounds mixtures; chromatography; separating mixtures, representing elements and compounds; solubility</cp:keywords>
  <dc:description>From rsc.li/4j5xfyj, teacher notes with answers and student sheet also available</dc:description>
  <cp:lastModifiedBy>Juliet Kennard</cp:lastModifiedBy>
  <cp:revision>584</cp:revision>
  <dcterms:created xsi:type="dcterms:W3CDTF">2021-04-13T16:26:00Z</dcterms:created>
  <dcterms:modified xsi:type="dcterms:W3CDTF">2025-12-11T08:24:05Z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