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85" r:id="rId5"/>
    <p:sldId id="288" r:id="rId6"/>
    <p:sldId id="321" r:id="rId7"/>
    <p:sldId id="329" r:id="rId8"/>
    <p:sldId id="322" r:id="rId9"/>
    <p:sldId id="330" r:id="rId10"/>
    <p:sldId id="323" r:id="rId11"/>
    <p:sldId id="331" r:id="rId12"/>
    <p:sldId id="324" r:id="rId13"/>
    <p:sldId id="325" r:id="rId14"/>
    <p:sldId id="326" r:id="rId15"/>
    <p:sldId id="32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E6F1EF"/>
    <a:srgbClr val="EDF6F9"/>
    <a:srgbClr val="48A9C5"/>
    <a:srgbClr val="FAE7EA"/>
    <a:srgbClr val="F7DBE0"/>
    <a:srgbClr val="F4CFD5"/>
    <a:srgbClr val="FF9E1B"/>
    <a:srgbClr val="C8102E"/>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093D5F-EEF3-41C2-8B8A-1BA925FC0702}" v="15" dt="2026-09-17T06:30:13.6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7178" autoAdjust="0"/>
  </p:normalViewPr>
  <p:slideViewPr>
    <p:cSldViewPr snapToGrid="0">
      <p:cViewPr varScale="1">
        <p:scale>
          <a:sx n="59" d="100"/>
          <a:sy n="59" d="100"/>
        </p:scale>
        <p:origin x="17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delSld modSld">
      <pc:chgData name="Juliet Kennard" userId="171ce03e-ecb9-44f8-bcbb-a85643c4c66a" providerId="ADAL" clId="{B465C642-4312-474E-AB32-4E0013FDAC90}" dt="2026-09-17T06:33:34.832" v="183" actId="962"/>
      <pc:docMkLst>
        <pc:docMk/>
      </pc:docMkLst>
      <pc:sldChg chg="modSp mod">
        <pc:chgData name="Juliet Kennard" userId="171ce03e-ecb9-44f8-bcbb-a85643c4c66a" providerId="ADAL" clId="{B465C642-4312-474E-AB32-4E0013FDAC90}" dt="2026-09-17T06:17:44.726" v="5" actId="6549"/>
        <pc:sldMkLst>
          <pc:docMk/>
          <pc:sldMk cId="3779003993" sldId="321"/>
        </pc:sldMkLst>
        <pc:spChg chg="mod">
          <ac:chgData name="Juliet Kennard" userId="171ce03e-ecb9-44f8-bcbb-a85643c4c66a" providerId="ADAL" clId="{B465C642-4312-474E-AB32-4E0013FDAC90}" dt="2026-09-17T06:17:44.726" v="5" actId="6549"/>
          <ac:spMkLst>
            <pc:docMk/>
            <pc:sldMk cId="3779003993" sldId="321"/>
            <ac:spMk id="3" creationId="{D4EF4827-530B-6CE6-3078-D0B01822719A}"/>
          </ac:spMkLst>
        </pc:spChg>
      </pc:sldChg>
      <pc:sldChg chg="modSp mod">
        <pc:chgData name="Juliet Kennard" userId="171ce03e-ecb9-44f8-bcbb-a85643c4c66a" providerId="ADAL" clId="{B465C642-4312-474E-AB32-4E0013FDAC90}" dt="2026-09-17T06:31:41.600" v="171" actId="13244"/>
        <pc:sldMkLst>
          <pc:docMk/>
          <pc:sldMk cId="693681066" sldId="322"/>
        </pc:sldMkLst>
        <pc:spChg chg="mod">
          <ac:chgData name="Juliet Kennard" userId="171ce03e-ecb9-44f8-bcbb-a85643c4c66a" providerId="ADAL" clId="{B465C642-4312-474E-AB32-4E0013FDAC90}" dt="2026-09-17T06:21:17.453" v="24" actId="20577"/>
          <ac:spMkLst>
            <pc:docMk/>
            <pc:sldMk cId="693681066" sldId="322"/>
            <ac:spMk id="3" creationId="{AE9843D7-0353-AF71-9F34-CECF49CD64AC}"/>
          </ac:spMkLst>
        </pc:spChg>
        <pc:spChg chg="mod">
          <ac:chgData name="Juliet Kennard" userId="171ce03e-ecb9-44f8-bcbb-a85643c4c66a" providerId="ADAL" clId="{B465C642-4312-474E-AB32-4E0013FDAC90}" dt="2026-09-17T06:31:27.337" v="169" actId="962"/>
          <ac:spMkLst>
            <pc:docMk/>
            <pc:sldMk cId="693681066" sldId="322"/>
            <ac:spMk id="5" creationId="{7303257D-1962-D5CB-FBC6-BA5596F878C4}"/>
          </ac:spMkLst>
        </pc:spChg>
        <pc:spChg chg="ord">
          <ac:chgData name="Juliet Kennard" userId="171ce03e-ecb9-44f8-bcbb-a85643c4c66a" providerId="ADAL" clId="{B465C642-4312-474E-AB32-4E0013FDAC90}" dt="2026-09-17T06:31:38.423" v="170" actId="13244"/>
          <ac:spMkLst>
            <pc:docMk/>
            <pc:sldMk cId="693681066" sldId="322"/>
            <ac:spMk id="10" creationId="{F88B3D52-FCAD-C381-CBCC-29BB543FA6D4}"/>
          </ac:spMkLst>
        </pc:spChg>
        <pc:spChg chg="ord">
          <ac:chgData name="Juliet Kennard" userId="171ce03e-ecb9-44f8-bcbb-a85643c4c66a" providerId="ADAL" clId="{B465C642-4312-474E-AB32-4E0013FDAC90}" dt="2026-09-17T06:31:41.600" v="171" actId="13244"/>
          <ac:spMkLst>
            <pc:docMk/>
            <pc:sldMk cId="693681066" sldId="322"/>
            <ac:spMk id="11" creationId="{17EA1734-1A7F-7313-9F46-7EE8EAC7C194}"/>
          </ac:spMkLst>
        </pc:spChg>
        <pc:graphicFrameChg chg="modGraphic">
          <ac:chgData name="Juliet Kennard" userId="171ce03e-ecb9-44f8-bcbb-a85643c4c66a" providerId="ADAL" clId="{B465C642-4312-474E-AB32-4E0013FDAC90}" dt="2026-09-17T06:20:07.120" v="15" actId="255"/>
          <ac:graphicFrameMkLst>
            <pc:docMk/>
            <pc:sldMk cId="693681066" sldId="322"/>
            <ac:graphicFrameMk id="7" creationId="{A456A9F5-D29D-A8D8-BE5F-0F03E333571D}"/>
          </ac:graphicFrameMkLst>
        </pc:graphicFrameChg>
        <pc:graphicFrameChg chg="modGraphic">
          <ac:chgData name="Juliet Kennard" userId="171ce03e-ecb9-44f8-bcbb-a85643c4c66a" providerId="ADAL" clId="{B465C642-4312-474E-AB32-4E0013FDAC90}" dt="2026-09-17T06:20:15.557" v="16" actId="255"/>
          <ac:graphicFrameMkLst>
            <pc:docMk/>
            <pc:sldMk cId="693681066" sldId="322"/>
            <ac:graphicFrameMk id="8" creationId="{1041EA03-6F99-C20F-C1BB-783A9B91EABC}"/>
          </ac:graphicFrameMkLst>
        </pc:graphicFrameChg>
      </pc:sldChg>
      <pc:sldChg chg="modSp mod">
        <pc:chgData name="Juliet Kennard" userId="171ce03e-ecb9-44f8-bcbb-a85643c4c66a" providerId="ADAL" clId="{B465C642-4312-474E-AB32-4E0013FDAC90}" dt="2026-09-17T06:32:12.631" v="174" actId="13244"/>
        <pc:sldMkLst>
          <pc:docMk/>
          <pc:sldMk cId="482424341" sldId="323"/>
        </pc:sldMkLst>
        <pc:spChg chg="mod">
          <ac:chgData name="Juliet Kennard" userId="171ce03e-ecb9-44f8-bcbb-a85643c4c66a" providerId="ADAL" clId="{B465C642-4312-474E-AB32-4E0013FDAC90}" dt="2026-09-17T06:23:29.479" v="38" actId="11"/>
          <ac:spMkLst>
            <pc:docMk/>
            <pc:sldMk cId="482424341" sldId="323"/>
            <ac:spMk id="3" creationId="{A4BF9670-E795-A98D-B80C-673E8EF6AAC7}"/>
          </ac:spMkLst>
        </pc:spChg>
        <pc:spChg chg="mod">
          <ac:chgData name="Juliet Kennard" userId="171ce03e-ecb9-44f8-bcbb-a85643c4c66a" providerId="ADAL" clId="{B465C642-4312-474E-AB32-4E0013FDAC90}" dt="2026-09-17T06:32:08.720" v="173" actId="962"/>
          <ac:spMkLst>
            <pc:docMk/>
            <pc:sldMk cId="482424341" sldId="323"/>
            <ac:spMk id="5" creationId="{EEFE414F-6CCD-48F7-3683-5AADEC179080}"/>
          </ac:spMkLst>
        </pc:spChg>
        <pc:spChg chg="mod">
          <ac:chgData name="Juliet Kennard" userId="171ce03e-ecb9-44f8-bcbb-a85643c4c66a" providerId="ADAL" clId="{B465C642-4312-474E-AB32-4E0013FDAC90}" dt="2026-09-17T06:21:38.143" v="25" actId="1076"/>
          <ac:spMkLst>
            <pc:docMk/>
            <pc:sldMk cId="482424341" sldId="323"/>
            <ac:spMk id="10" creationId="{95A70DCC-33B1-72E2-C475-E717CEA02B50}"/>
          </ac:spMkLst>
        </pc:spChg>
        <pc:spChg chg="ord">
          <ac:chgData name="Juliet Kennard" userId="171ce03e-ecb9-44f8-bcbb-a85643c4c66a" providerId="ADAL" clId="{B465C642-4312-474E-AB32-4E0013FDAC90}" dt="2026-09-17T06:32:12.631" v="174" actId="13244"/>
          <ac:spMkLst>
            <pc:docMk/>
            <pc:sldMk cId="482424341" sldId="323"/>
            <ac:spMk id="11" creationId="{7C760A68-4484-A54B-6FFC-B1F1526B972A}"/>
          </ac:spMkLst>
        </pc:spChg>
        <pc:picChg chg="mod modCrop">
          <ac:chgData name="Juliet Kennard" userId="171ce03e-ecb9-44f8-bcbb-a85643c4c66a" providerId="ADAL" clId="{B465C642-4312-474E-AB32-4E0013FDAC90}" dt="2026-09-17T06:24:41.509" v="52" actId="732"/>
          <ac:picMkLst>
            <pc:docMk/>
            <pc:sldMk cId="482424341" sldId="323"/>
            <ac:picMk id="6" creationId="{2FD14061-7B7D-FD48-758E-256B1C6554CC}"/>
          </ac:picMkLst>
        </pc:picChg>
        <pc:picChg chg="mod">
          <ac:chgData name="Juliet Kennard" userId="171ce03e-ecb9-44f8-bcbb-a85643c4c66a" providerId="ADAL" clId="{B465C642-4312-474E-AB32-4E0013FDAC90}" dt="2026-09-17T06:22:48.101" v="35" actId="1076"/>
          <ac:picMkLst>
            <pc:docMk/>
            <pc:sldMk cId="482424341" sldId="323"/>
            <ac:picMk id="9" creationId="{F808D85A-122B-8064-E3D5-486B152A03D1}"/>
          </ac:picMkLst>
        </pc:picChg>
      </pc:sldChg>
      <pc:sldChg chg="modSp mod">
        <pc:chgData name="Juliet Kennard" userId="171ce03e-ecb9-44f8-bcbb-a85643c4c66a" providerId="ADAL" clId="{B465C642-4312-474E-AB32-4E0013FDAC90}" dt="2026-09-17T06:32:53.609" v="178" actId="13244"/>
        <pc:sldMkLst>
          <pc:docMk/>
          <pc:sldMk cId="3149916064" sldId="324"/>
        </pc:sldMkLst>
        <pc:spChg chg="mod">
          <ac:chgData name="Juliet Kennard" userId="171ce03e-ecb9-44f8-bcbb-a85643c4c66a" providerId="ADAL" clId="{B465C642-4312-474E-AB32-4E0013FDAC90}" dt="2026-09-17T06:26:12.279" v="72" actId="1076"/>
          <ac:spMkLst>
            <pc:docMk/>
            <pc:sldMk cId="3149916064" sldId="324"/>
            <ac:spMk id="3" creationId="{47621196-582A-1D56-763F-C15922F0116D}"/>
          </ac:spMkLst>
        </pc:spChg>
        <pc:spChg chg="mod">
          <ac:chgData name="Juliet Kennard" userId="171ce03e-ecb9-44f8-bcbb-a85643c4c66a" providerId="ADAL" clId="{B465C642-4312-474E-AB32-4E0013FDAC90}" dt="2026-09-17T06:32:45.585" v="177" actId="962"/>
          <ac:spMkLst>
            <pc:docMk/>
            <pc:sldMk cId="3149916064" sldId="324"/>
            <ac:spMk id="7" creationId="{50E65AD4-D575-6CE9-7410-2A272F6F7D13}"/>
          </ac:spMkLst>
        </pc:spChg>
        <pc:graphicFrameChg chg="mod modGraphic">
          <ac:chgData name="Juliet Kennard" userId="171ce03e-ecb9-44f8-bcbb-a85643c4c66a" providerId="ADAL" clId="{B465C642-4312-474E-AB32-4E0013FDAC90}" dt="2026-09-17T06:26:46.825" v="77"/>
          <ac:graphicFrameMkLst>
            <pc:docMk/>
            <pc:sldMk cId="3149916064" sldId="324"/>
            <ac:graphicFrameMk id="6" creationId="{19241861-7DDB-E3AD-EC90-88723811068B}"/>
          </ac:graphicFrameMkLst>
        </pc:graphicFrameChg>
        <pc:picChg chg="ord">
          <ac:chgData name="Juliet Kennard" userId="171ce03e-ecb9-44f8-bcbb-a85643c4c66a" providerId="ADAL" clId="{B465C642-4312-474E-AB32-4E0013FDAC90}" dt="2026-09-17T06:32:53.609" v="178" actId="13244"/>
          <ac:picMkLst>
            <pc:docMk/>
            <pc:sldMk cId="3149916064" sldId="324"/>
            <ac:picMk id="4" creationId="{4B80D08C-4F80-C6CA-DB8E-1D37294E6883}"/>
          </ac:picMkLst>
        </pc:picChg>
      </pc:sldChg>
      <pc:sldChg chg="modSp mod">
        <pc:chgData name="Juliet Kennard" userId="171ce03e-ecb9-44f8-bcbb-a85643c4c66a" providerId="ADAL" clId="{B465C642-4312-474E-AB32-4E0013FDAC90}" dt="2026-09-17T06:32:58.664" v="179" actId="962"/>
        <pc:sldMkLst>
          <pc:docMk/>
          <pc:sldMk cId="1357409002" sldId="325"/>
        </pc:sldMkLst>
        <pc:spChg chg="mod">
          <ac:chgData name="Juliet Kennard" userId="171ce03e-ecb9-44f8-bcbb-a85643c4c66a" providerId="ADAL" clId="{B465C642-4312-474E-AB32-4E0013FDAC90}" dt="2026-09-17T06:31:10.512" v="156" actId="5793"/>
          <ac:spMkLst>
            <pc:docMk/>
            <pc:sldMk cId="1357409002" sldId="325"/>
            <ac:spMk id="2" creationId="{3ABEF1F9-8551-0408-C556-4D49F74E9466}"/>
          </ac:spMkLst>
        </pc:spChg>
        <pc:spChg chg="mod">
          <ac:chgData name="Juliet Kennard" userId="171ce03e-ecb9-44f8-bcbb-a85643c4c66a" providerId="ADAL" clId="{B465C642-4312-474E-AB32-4E0013FDAC90}" dt="2026-09-17T06:32:58.664" v="179" actId="962"/>
          <ac:spMkLst>
            <pc:docMk/>
            <pc:sldMk cId="1357409002" sldId="325"/>
            <ac:spMk id="5" creationId="{FD5CDB72-B3D0-AD2E-60C3-D80DBF599219}"/>
          </ac:spMkLst>
        </pc:spChg>
        <pc:picChg chg="mod">
          <ac:chgData name="Juliet Kennard" userId="171ce03e-ecb9-44f8-bcbb-a85643c4c66a" providerId="ADAL" clId="{B465C642-4312-474E-AB32-4E0013FDAC90}" dt="2026-09-17T06:27:23.525" v="82" actId="14100"/>
          <ac:picMkLst>
            <pc:docMk/>
            <pc:sldMk cId="1357409002" sldId="325"/>
            <ac:picMk id="4" creationId="{B93D73E0-8F9A-7271-0199-F81B8E071041}"/>
          </ac:picMkLst>
        </pc:picChg>
      </pc:sldChg>
      <pc:sldChg chg="modSp mod">
        <pc:chgData name="Juliet Kennard" userId="171ce03e-ecb9-44f8-bcbb-a85643c4c66a" providerId="ADAL" clId="{B465C642-4312-474E-AB32-4E0013FDAC90}" dt="2026-09-17T06:33:27.152" v="182" actId="13244"/>
        <pc:sldMkLst>
          <pc:docMk/>
          <pc:sldMk cId="2243252043" sldId="326"/>
        </pc:sldMkLst>
        <pc:spChg chg="mod">
          <ac:chgData name="Juliet Kennard" userId="171ce03e-ecb9-44f8-bcbb-a85643c4c66a" providerId="ADAL" clId="{B465C642-4312-474E-AB32-4E0013FDAC90}" dt="2026-09-17T06:29:38.095" v="103" actId="14100"/>
          <ac:spMkLst>
            <pc:docMk/>
            <pc:sldMk cId="2243252043" sldId="326"/>
            <ac:spMk id="5" creationId="{AA7C58E2-9C10-911C-9DBA-2EAB983912B9}"/>
          </ac:spMkLst>
        </pc:spChg>
        <pc:spChg chg="mod">
          <ac:chgData name="Juliet Kennard" userId="171ce03e-ecb9-44f8-bcbb-a85643c4c66a" providerId="ADAL" clId="{B465C642-4312-474E-AB32-4E0013FDAC90}" dt="2026-09-17T06:29:27.800" v="102" actId="1076"/>
          <ac:spMkLst>
            <pc:docMk/>
            <pc:sldMk cId="2243252043" sldId="326"/>
            <ac:spMk id="6" creationId="{A792191E-0EF5-44B6-875C-E51DA16BEFFA}"/>
          </ac:spMkLst>
        </pc:spChg>
        <pc:spChg chg="mod ord">
          <ac:chgData name="Juliet Kennard" userId="171ce03e-ecb9-44f8-bcbb-a85643c4c66a" providerId="ADAL" clId="{B465C642-4312-474E-AB32-4E0013FDAC90}" dt="2026-09-17T06:33:24.543" v="181" actId="13244"/>
          <ac:spMkLst>
            <pc:docMk/>
            <pc:sldMk cId="2243252043" sldId="326"/>
            <ac:spMk id="7" creationId="{E555C086-0C67-035D-8737-94266C3EEE84}"/>
          </ac:spMkLst>
        </pc:spChg>
        <pc:spChg chg="mod ord">
          <ac:chgData name="Juliet Kennard" userId="171ce03e-ecb9-44f8-bcbb-a85643c4c66a" providerId="ADAL" clId="{B465C642-4312-474E-AB32-4E0013FDAC90}" dt="2026-09-17T06:33:27.152" v="182" actId="13244"/>
          <ac:spMkLst>
            <pc:docMk/>
            <pc:sldMk cId="2243252043" sldId="326"/>
            <ac:spMk id="8" creationId="{49881BA1-CF8A-D6FC-B25B-84A031B5EABB}"/>
          </ac:spMkLst>
        </pc:spChg>
        <pc:spChg chg="mod">
          <ac:chgData name="Juliet Kennard" userId="171ce03e-ecb9-44f8-bcbb-a85643c4c66a" providerId="ADAL" clId="{B465C642-4312-474E-AB32-4E0013FDAC90}" dt="2026-09-17T06:33:05.336" v="180" actId="962"/>
          <ac:spMkLst>
            <pc:docMk/>
            <pc:sldMk cId="2243252043" sldId="326"/>
            <ac:spMk id="10" creationId="{660AE853-066E-B6AA-968A-BD3FA3D70AA0}"/>
          </ac:spMkLst>
        </pc:spChg>
        <pc:picChg chg="mod modCrop">
          <ac:chgData name="Juliet Kennard" userId="171ce03e-ecb9-44f8-bcbb-a85643c4c66a" providerId="ADAL" clId="{B465C642-4312-474E-AB32-4E0013FDAC90}" dt="2026-09-17T06:27:54.719" v="85" actId="1076"/>
          <ac:picMkLst>
            <pc:docMk/>
            <pc:sldMk cId="2243252043" sldId="326"/>
            <ac:picMk id="4" creationId="{DC161D6D-586C-3901-2E90-B71DCDDD34D6}"/>
          </ac:picMkLst>
        </pc:picChg>
      </pc:sldChg>
      <pc:sldChg chg="modSp mod">
        <pc:chgData name="Juliet Kennard" userId="171ce03e-ecb9-44f8-bcbb-a85643c4c66a" providerId="ADAL" clId="{B465C642-4312-474E-AB32-4E0013FDAC90}" dt="2026-09-17T06:33:34.832" v="183" actId="962"/>
        <pc:sldMkLst>
          <pc:docMk/>
          <pc:sldMk cId="2245907383" sldId="327"/>
        </pc:sldMkLst>
        <pc:spChg chg="mod">
          <ac:chgData name="Juliet Kennard" userId="171ce03e-ecb9-44f8-bcbb-a85643c4c66a" providerId="ADAL" clId="{B465C642-4312-474E-AB32-4E0013FDAC90}" dt="2026-09-17T06:31:18.750" v="168" actId="5793"/>
          <ac:spMkLst>
            <pc:docMk/>
            <pc:sldMk cId="2245907383" sldId="327"/>
            <ac:spMk id="2" creationId="{C20722EE-DF07-576B-9E99-C8431BC44CB6}"/>
          </ac:spMkLst>
        </pc:spChg>
        <pc:spChg chg="mod">
          <ac:chgData name="Juliet Kennard" userId="171ce03e-ecb9-44f8-bcbb-a85643c4c66a" providerId="ADAL" clId="{B465C642-4312-474E-AB32-4E0013FDAC90}" dt="2026-09-17T06:33:34.832" v="183" actId="962"/>
          <ac:spMkLst>
            <pc:docMk/>
            <pc:sldMk cId="2245907383" sldId="327"/>
            <ac:spMk id="10" creationId="{9310CFCF-0F07-F2F2-9A1C-D0E8076BA3E0}"/>
          </ac:spMkLst>
        </pc:spChg>
        <pc:picChg chg="mod modCrop">
          <ac:chgData name="Juliet Kennard" userId="171ce03e-ecb9-44f8-bcbb-a85643c4c66a" providerId="ADAL" clId="{B465C642-4312-474E-AB32-4E0013FDAC90}" dt="2026-09-17T06:30:19.494" v="112" actId="1076"/>
          <ac:picMkLst>
            <pc:docMk/>
            <pc:sldMk cId="2245907383" sldId="327"/>
            <ac:picMk id="4" creationId="{0FCA3413-0372-44C6-5C5D-1526A8A852B8}"/>
          </ac:picMkLst>
        </pc:picChg>
      </pc:sldChg>
      <pc:sldChg chg="del">
        <pc:chgData name="Juliet Kennard" userId="171ce03e-ecb9-44f8-bcbb-a85643c4c66a" providerId="ADAL" clId="{B465C642-4312-474E-AB32-4E0013FDAC90}" dt="2026-09-17T06:29:52.396" v="104" actId="2696"/>
        <pc:sldMkLst>
          <pc:docMk/>
          <pc:sldMk cId="3140105411" sldId="328"/>
        </pc:sldMkLst>
      </pc:sldChg>
      <pc:sldChg chg="modSp mod">
        <pc:chgData name="Juliet Kennard" userId="171ce03e-ecb9-44f8-bcbb-a85643c4c66a" providerId="ADAL" clId="{B465C642-4312-474E-AB32-4E0013FDAC90}" dt="2026-09-17T06:30:45.254" v="119" actId="20577"/>
        <pc:sldMkLst>
          <pc:docMk/>
          <pc:sldMk cId="1245067699" sldId="329"/>
        </pc:sldMkLst>
        <pc:spChg chg="mod">
          <ac:chgData name="Juliet Kennard" userId="171ce03e-ecb9-44f8-bcbb-a85643c4c66a" providerId="ADAL" clId="{B465C642-4312-474E-AB32-4E0013FDAC90}" dt="2026-09-17T06:30:45.254" v="119" actId="20577"/>
          <ac:spMkLst>
            <pc:docMk/>
            <pc:sldMk cId="1245067699" sldId="329"/>
            <ac:spMk id="2" creationId="{1100475D-1F4C-1935-29C5-AFB3453C582C}"/>
          </ac:spMkLst>
        </pc:spChg>
        <pc:spChg chg="mod">
          <ac:chgData name="Juliet Kennard" userId="171ce03e-ecb9-44f8-bcbb-a85643c4c66a" providerId="ADAL" clId="{B465C642-4312-474E-AB32-4E0013FDAC90}" dt="2026-09-17T06:18:36.861" v="11"/>
          <ac:spMkLst>
            <pc:docMk/>
            <pc:sldMk cId="1245067699" sldId="329"/>
            <ac:spMk id="3" creationId="{5BF551D7-DA33-CB35-2E4B-984B45DB45E8}"/>
          </ac:spMkLst>
        </pc:spChg>
      </pc:sldChg>
      <pc:sldChg chg="modSp mod">
        <pc:chgData name="Juliet Kennard" userId="171ce03e-ecb9-44f8-bcbb-a85643c4c66a" providerId="ADAL" clId="{B465C642-4312-474E-AB32-4E0013FDAC90}" dt="2026-09-17T06:31:56.537" v="172" actId="962"/>
        <pc:sldMkLst>
          <pc:docMk/>
          <pc:sldMk cId="1619156725" sldId="330"/>
        </pc:sldMkLst>
        <pc:spChg chg="mod">
          <ac:chgData name="Juliet Kennard" userId="171ce03e-ecb9-44f8-bcbb-a85643c4c66a" providerId="ADAL" clId="{B465C642-4312-474E-AB32-4E0013FDAC90}" dt="2026-09-17T06:30:52.399" v="131" actId="5793"/>
          <ac:spMkLst>
            <pc:docMk/>
            <pc:sldMk cId="1619156725" sldId="330"/>
            <ac:spMk id="2" creationId="{E0B4E051-2B6A-7723-A015-F81AF0C66645}"/>
          </ac:spMkLst>
        </pc:spChg>
        <pc:spChg chg="mod">
          <ac:chgData name="Juliet Kennard" userId="171ce03e-ecb9-44f8-bcbb-a85643c4c66a" providerId="ADAL" clId="{B465C642-4312-474E-AB32-4E0013FDAC90}" dt="2026-09-17T06:31:56.537" v="172" actId="962"/>
          <ac:spMkLst>
            <pc:docMk/>
            <pc:sldMk cId="1619156725" sldId="330"/>
            <ac:spMk id="12" creationId="{A7ADF1CC-9058-31F7-CC3C-584B9110E6C4}"/>
          </ac:spMkLst>
        </pc:spChg>
      </pc:sldChg>
      <pc:sldChg chg="modSp mod">
        <pc:chgData name="Juliet Kennard" userId="171ce03e-ecb9-44f8-bcbb-a85643c4c66a" providerId="ADAL" clId="{B465C642-4312-474E-AB32-4E0013FDAC90}" dt="2026-09-17T06:32:38.391" v="176" actId="13244"/>
        <pc:sldMkLst>
          <pc:docMk/>
          <pc:sldMk cId="2348824295" sldId="331"/>
        </pc:sldMkLst>
        <pc:spChg chg="mod">
          <ac:chgData name="Juliet Kennard" userId="171ce03e-ecb9-44f8-bcbb-a85643c4c66a" providerId="ADAL" clId="{B465C642-4312-474E-AB32-4E0013FDAC90}" dt="2026-09-17T06:31:03.246" v="144" actId="20577"/>
          <ac:spMkLst>
            <pc:docMk/>
            <pc:sldMk cId="2348824295" sldId="331"/>
            <ac:spMk id="2" creationId="{3870881A-6401-133E-870E-430193F98CD8}"/>
          </ac:spMkLst>
        </pc:spChg>
        <pc:spChg chg="mod">
          <ac:chgData name="Juliet Kennard" userId="171ce03e-ecb9-44f8-bcbb-a85643c4c66a" providerId="ADAL" clId="{B465C642-4312-474E-AB32-4E0013FDAC90}" dt="2026-09-17T06:23:48.501" v="40" actId="1076"/>
          <ac:spMkLst>
            <pc:docMk/>
            <pc:sldMk cId="2348824295" sldId="331"/>
            <ac:spMk id="3" creationId="{90623CFD-D0D8-6719-3CF6-7B544E6C26B1}"/>
          </ac:spMkLst>
        </pc:spChg>
        <pc:spChg chg="mod">
          <ac:chgData name="Juliet Kennard" userId="171ce03e-ecb9-44f8-bcbb-a85643c4c66a" providerId="ADAL" clId="{B465C642-4312-474E-AB32-4E0013FDAC90}" dt="2026-09-17T06:32:33.593" v="175" actId="962"/>
          <ac:spMkLst>
            <pc:docMk/>
            <pc:sldMk cId="2348824295" sldId="331"/>
            <ac:spMk id="5" creationId="{6E85F9CD-6ECD-3CD5-1EC4-330F3E1D61D0}"/>
          </ac:spMkLst>
        </pc:spChg>
        <pc:spChg chg="mod">
          <ac:chgData name="Juliet Kennard" userId="171ce03e-ecb9-44f8-bcbb-a85643c4c66a" providerId="ADAL" clId="{B465C642-4312-474E-AB32-4E0013FDAC90}" dt="2026-09-17T06:24:06.158" v="42" actId="1076"/>
          <ac:spMkLst>
            <pc:docMk/>
            <pc:sldMk cId="2348824295" sldId="331"/>
            <ac:spMk id="10" creationId="{F15FD48B-B2DB-E145-23C0-35FB23EA6917}"/>
          </ac:spMkLst>
        </pc:spChg>
        <pc:spChg chg="ord">
          <ac:chgData name="Juliet Kennard" userId="171ce03e-ecb9-44f8-bcbb-a85643c4c66a" providerId="ADAL" clId="{B465C642-4312-474E-AB32-4E0013FDAC90}" dt="2026-09-17T06:32:38.391" v="176" actId="13244"/>
          <ac:spMkLst>
            <pc:docMk/>
            <pc:sldMk cId="2348824295" sldId="331"/>
            <ac:spMk id="11" creationId="{A01634ED-F184-FA4E-13B8-A334C0714243}"/>
          </ac:spMkLst>
        </pc:spChg>
        <pc:picChg chg="mod modCrop">
          <ac:chgData name="Juliet Kennard" userId="171ce03e-ecb9-44f8-bcbb-a85643c4c66a" providerId="ADAL" clId="{B465C642-4312-474E-AB32-4E0013FDAC90}" dt="2026-09-17T06:24:32.583" v="51" actId="732"/>
          <ac:picMkLst>
            <pc:docMk/>
            <pc:sldMk cId="2348824295" sldId="331"/>
            <ac:picMk id="6" creationId="{7594F2EE-FBFC-AF5B-18CE-295C63D1BF98}"/>
          </ac:picMkLst>
        </pc:picChg>
        <pc:picChg chg="mod">
          <ac:chgData name="Juliet Kennard" userId="171ce03e-ecb9-44f8-bcbb-a85643c4c66a" providerId="ADAL" clId="{B465C642-4312-474E-AB32-4E0013FDAC90}" dt="2026-09-17T06:24:19.573" v="50" actId="1035"/>
          <ac:picMkLst>
            <pc:docMk/>
            <pc:sldMk cId="2348824295" sldId="331"/>
            <ac:picMk id="9" creationId="{C166C07B-4998-622D-CA77-A2303AEF843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C39A5-FE4D-4B5C-A5FB-C8C8C831AB3F}"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F4A10-9734-41A1-A846-8856E8981506}" type="slidenum">
              <a:rPr lang="en-GB" smtClean="0"/>
              <a:t>‹#›</a:t>
            </a:fld>
            <a:endParaRPr lang="en-GB"/>
          </a:p>
        </p:txBody>
      </p:sp>
    </p:spTree>
    <p:extLst>
      <p:ext uri="{BB962C8B-B14F-4D97-AF65-F5344CB8AC3E}">
        <p14:creationId xmlns:p14="http://schemas.microsoft.com/office/powerpoint/2010/main" val="4268566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a:t>
            </a:fld>
            <a:endParaRPr lang="en-GB"/>
          </a:p>
        </p:txBody>
      </p:sp>
    </p:spTree>
    <p:extLst>
      <p:ext uri="{BB962C8B-B14F-4D97-AF65-F5344CB8AC3E}">
        <p14:creationId xmlns:p14="http://schemas.microsoft.com/office/powerpoint/2010/main" val="1912296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mathematics, learners plot the coordinate which comes first in the pair on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In science, we need to make decisions as it is not always apparent which is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-coordinate or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-coordinate.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Check learners understand the terms independent and dependent variable and the relationship between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 axes.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More guidance on mathematical terminology for graphs is available in our key terms support, which contains an accessible glossary and key term list: (LINK) </a:t>
            </a:r>
          </a:p>
        </p:txBody>
      </p:sp>
      <p:sp>
        <p:nvSpPr>
          <p:cNvPr id="4" name="Slide Number Placeholder 3"/>
          <p:cNvSpPr>
            <a:spLocks noGrp="1"/>
          </p:cNvSpPr>
          <p:nvPr>
            <p:ph type="sldNum" sz="quarter" idx="5"/>
          </p:nvPr>
        </p:nvSpPr>
        <p:spPr/>
        <p:txBody>
          <a:bodyPr/>
          <a:lstStyle/>
          <a:p>
            <a:fld id="{E5BF4A10-9734-41A1-A846-8856E8981506}" type="slidenum">
              <a:rPr lang="en-GB" smtClean="0"/>
              <a:t>3</a:t>
            </a:fld>
            <a:endParaRPr lang="en-GB"/>
          </a:p>
        </p:txBody>
      </p:sp>
    </p:spTree>
    <p:extLst>
      <p:ext uri="{BB962C8B-B14F-4D97-AF65-F5344CB8AC3E}">
        <p14:creationId xmlns:p14="http://schemas.microsoft.com/office/powerpoint/2010/main" val="2209440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6D90A-CAD6-F9B0-699B-DC0F383485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D8451-9767-C442-5520-88577482D6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644133-BC68-3680-A2E1-676B688A390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2F1D0B2-97D9-1F74-8E9B-396F02CA4396}"/>
              </a:ext>
            </a:extLst>
          </p:cNvPr>
          <p:cNvSpPr>
            <a:spLocks noGrp="1"/>
          </p:cNvSpPr>
          <p:nvPr>
            <p:ph type="sldNum" sz="quarter" idx="5"/>
          </p:nvPr>
        </p:nvSpPr>
        <p:spPr/>
        <p:txBody>
          <a:bodyPr/>
          <a:lstStyle/>
          <a:p>
            <a:fld id="{E5BF4A10-9734-41A1-A846-8856E8981506}" type="slidenum">
              <a:rPr lang="en-GB" smtClean="0"/>
              <a:t>4</a:t>
            </a:fld>
            <a:endParaRPr lang="en-GB"/>
          </a:p>
        </p:txBody>
      </p:sp>
    </p:spTree>
    <p:extLst>
      <p:ext uri="{BB962C8B-B14F-4D97-AF65-F5344CB8AC3E}">
        <p14:creationId xmlns:p14="http://schemas.microsoft.com/office/powerpoint/2010/main" val="2287683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Talk to learners about how to choose suitable scales. Discuss the fact that scales do not have to start at zero, but they must increase in equal intervals.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Learners may mistakenly think that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need to have the same scale.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Discuss B further because it has decimal values. The same guidance applies and suitable intervals might be 0.1, 0.2, 0.5, for example. Table B has a higher value in the penultimate row.</a:t>
            </a:r>
          </a:p>
        </p:txBody>
      </p:sp>
      <p:sp>
        <p:nvSpPr>
          <p:cNvPr id="4" name="Slide Number Placeholder 3"/>
          <p:cNvSpPr>
            <a:spLocks noGrp="1"/>
          </p:cNvSpPr>
          <p:nvPr>
            <p:ph type="sldNum" sz="quarter" idx="5"/>
          </p:nvPr>
        </p:nvSpPr>
        <p:spPr/>
        <p:txBody>
          <a:bodyPr/>
          <a:lstStyle/>
          <a:p>
            <a:fld id="{E5BF4A10-9734-41A1-A846-8856E8981506}" type="slidenum">
              <a:rPr lang="en-GB" smtClean="0"/>
              <a:t>5</a:t>
            </a:fld>
            <a:endParaRPr lang="en-GB"/>
          </a:p>
        </p:txBody>
      </p:sp>
    </p:spTree>
    <p:extLst>
      <p:ext uri="{BB962C8B-B14F-4D97-AF65-F5344CB8AC3E}">
        <p14:creationId xmlns:p14="http://schemas.microsoft.com/office/powerpoint/2010/main" val="1299116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3923E-C103-8456-6E78-21ABE1DA33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44C13C-8758-E66C-16E3-0FAB1F025F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2B82FC-40BA-6777-B277-0FAAA15DB29F}"/>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There are several options for both tables, but the critical factor is the graph paper and making the best use of it so that the graph is plotted over as large an area as possible. </a:t>
            </a:r>
          </a:p>
          <a:p>
            <a:r>
              <a:rPr lang="en-GB" sz="1200" kern="1200" dirty="0">
                <a:solidFill>
                  <a:schemeClr val="tx1"/>
                </a:solidFill>
                <a:effectLst/>
                <a:latin typeface="+mn-lt"/>
                <a:ea typeface="+mn-ea"/>
                <a:cs typeface="+mn-cs"/>
              </a:rPr>
              <a:t>For the graph paper on the slide here is a suggestion.</a:t>
            </a:r>
          </a:p>
        </p:txBody>
      </p:sp>
      <p:sp>
        <p:nvSpPr>
          <p:cNvPr id="4" name="Slide Number Placeholder 3">
            <a:extLst>
              <a:ext uri="{FF2B5EF4-FFF2-40B4-BE49-F238E27FC236}">
                <a16:creationId xmlns:a16="http://schemas.microsoft.com/office/drawing/2014/main" id="{A4265125-E29E-37E7-E98D-AD30C06469E0}"/>
              </a:ext>
            </a:extLst>
          </p:cNvPr>
          <p:cNvSpPr>
            <a:spLocks noGrp="1"/>
          </p:cNvSpPr>
          <p:nvPr>
            <p:ph type="sldNum" sz="quarter" idx="5"/>
          </p:nvPr>
        </p:nvSpPr>
        <p:spPr/>
        <p:txBody>
          <a:bodyPr/>
          <a:lstStyle/>
          <a:p>
            <a:fld id="{E5BF4A10-9734-41A1-A846-8856E8981506}" type="slidenum">
              <a:rPr lang="en-GB" smtClean="0"/>
              <a:t>6</a:t>
            </a:fld>
            <a:endParaRPr lang="en-GB"/>
          </a:p>
        </p:txBody>
      </p:sp>
    </p:spTree>
    <p:extLst>
      <p:ext uri="{BB962C8B-B14F-4D97-AF65-F5344CB8AC3E}">
        <p14:creationId xmlns:p14="http://schemas.microsoft.com/office/powerpoint/2010/main" val="2231949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7</a:t>
            </a:fld>
            <a:endParaRPr lang="en-GB"/>
          </a:p>
        </p:txBody>
      </p:sp>
    </p:spTree>
    <p:extLst>
      <p:ext uri="{BB962C8B-B14F-4D97-AF65-F5344CB8AC3E}">
        <p14:creationId xmlns:p14="http://schemas.microsoft.com/office/powerpoint/2010/main" val="273367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8869A-6D97-ACE3-C1BE-75F08490A3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1F4579-C2D7-971C-84C9-58E0D8DA1D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999F3-A3AA-F05D-5F53-4B74FCEC89E1}"/>
              </a:ext>
            </a:extLst>
          </p:cNvPr>
          <p:cNvSpPr>
            <a:spLocks noGrp="1"/>
          </p:cNvSpPr>
          <p:nvPr>
            <p:ph type="body" idx="1"/>
          </p:nvPr>
        </p:nvSpPr>
        <p:spPr/>
        <p:txBody>
          <a:bodyPr/>
          <a:lstStyle/>
          <a:p>
            <a:pPr marL="0" lvl="0" indent="0" algn="l" rtl="0">
              <a:lnSpc>
                <a:spcPct val="100000"/>
              </a:lnSpc>
              <a:spcBef>
                <a:spcPts val="0"/>
              </a:spcBef>
              <a:spcAft>
                <a:spcPts val="0"/>
              </a:spcAft>
              <a:buSzPts val="1400"/>
              <a:buNone/>
            </a:pPr>
            <a:endParaRPr lang="en-GB" dirty="0"/>
          </a:p>
        </p:txBody>
      </p:sp>
      <p:sp>
        <p:nvSpPr>
          <p:cNvPr id="4" name="Slide Number Placeholder 3">
            <a:extLst>
              <a:ext uri="{FF2B5EF4-FFF2-40B4-BE49-F238E27FC236}">
                <a16:creationId xmlns:a16="http://schemas.microsoft.com/office/drawing/2014/main" id="{B397BCB4-F893-9AF8-5681-7DB38C8D1C76}"/>
              </a:ext>
            </a:extLst>
          </p:cNvPr>
          <p:cNvSpPr>
            <a:spLocks noGrp="1"/>
          </p:cNvSpPr>
          <p:nvPr>
            <p:ph type="sldNum" sz="quarter" idx="5"/>
          </p:nvPr>
        </p:nvSpPr>
        <p:spPr/>
        <p:txBody>
          <a:bodyPr/>
          <a:lstStyle/>
          <a:p>
            <a:fld id="{E5BF4A10-9734-41A1-A846-8856E8981506}" type="slidenum">
              <a:rPr lang="en-GB" smtClean="0"/>
              <a:t>8</a:t>
            </a:fld>
            <a:endParaRPr lang="en-GB"/>
          </a:p>
        </p:txBody>
      </p:sp>
    </p:spTree>
    <p:extLst>
      <p:ext uri="{BB962C8B-B14F-4D97-AF65-F5344CB8AC3E}">
        <p14:creationId xmlns:p14="http://schemas.microsoft.com/office/powerpoint/2010/main" val="3231346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Check that the axes are correctly labelled.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is time (s)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temperature (℃). Insist on correct labelling in words and the unit.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coordinate pair at 40 seconds are (40, 46). They must be in this order.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next slide provides a plotted graph.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sharp pencil makes a thin precise point so you can plot the data points in exactly the right place. If the pencil is blunt the marks are much thicker and this makes it more difficult to see exactly where the points are. A sharp pencil creates a point less than 0.5 mm wide. A blunt pencil might create marks of </a:t>
                </a:r>
                <a14:m>
                  <m:oMath xmlns:m="http://schemas.openxmlformats.org/officeDocument/2006/math">
                    <m:r>
                      <a:rPr lang="en-GB" sz="1200" i="0" kern="1200" dirty="0" smtClean="0">
                        <a:solidFill>
                          <a:schemeClr val="tx1"/>
                        </a:solidFill>
                        <a:effectLst/>
                        <a:latin typeface="Cambria Math" panose="02040503050406030204" pitchFamily="18" charset="0"/>
                        <a:ea typeface="+mn-ea"/>
                        <a:cs typeface="+mn-cs"/>
                      </a:rPr>
                      <m:t>1−2 </m:t>
                    </m:r>
                    <m:r>
                      <m:rPr>
                        <m:sty m:val="p"/>
                      </m:rPr>
                      <a:rPr lang="en-GB" sz="1200" i="0" kern="1200" dirty="0" smtClean="0">
                        <a:solidFill>
                          <a:schemeClr val="tx1"/>
                        </a:solidFill>
                        <a:effectLst/>
                        <a:latin typeface="Cambria Math" panose="02040503050406030204" pitchFamily="18" charset="0"/>
                        <a:ea typeface="+mn-ea"/>
                        <a:cs typeface="+mn-cs"/>
                      </a:rPr>
                      <m:t>mm</m:t>
                    </m:r>
                    <m:r>
                      <a:rPr lang="en-GB" sz="1200" i="0" kern="1200" dirty="0" smtClean="0">
                        <a:solidFill>
                          <a:schemeClr val="tx1"/>
                        </a:solidFill>
                        <a:effectLst/>
                        <a:latin typeface="Cambria Math" panose="02040503050406030204" pitchFamily="18" charset="0"/>
                        <a:ea typeface="+mn-ea"/>
                        <a:cs typeface="+mn-cs"/>
                      </a:rPr>
                      <m:t> </m:t>
                    </m:r>
                  </m:oMath>
                </a14:m>
                <a:r>
                  <a:rPr lang="en-GB" sz="1200" kern="1200" dirty="0">
                    <a:solidFill>
                      <a:schemeClr val="tx1"/>
                    </a:solidFill>
                    <a:effectLst/>
                    <a:latin typeface="+mn-lt"/>
                    <a:ea typeface="+mn-ea"/>
                    <a:cs typeface="+mn-cs"/>
                  </a:rPr>
                  <a:t>wide. The graph paper we use is usually </a:t>
                </a:r>
                <a14:m>
                  <m:oMath xmlns:m="http://schemas.openxmlformats.org/officeDocument/2006/math">
                    <m:r>
                      <a:rPr lang="en-GB" sz="1200" i="0" kern="1200" dirty="0" smtClean="0">
                        <a:solidFill>
                          <a:schemeClr val="tx1"/>
                        </a:solidFill>
                        <a:effectLst/>
                        <a:latin typeface="Cambria Math" panose="02040503050406030204" pitchFamily="18" charset="0"/>
                        <a:ea typeface="+mn-ea"/>
                        <a:cs typeface="+mn-cs"/>
                      </a:rPr>
                      <m:t>1 </m:t>
                    </m:r>
                    <m:r>
                      <m:rPr>
                        <m:sty m:val="p"/>
                      </m:rPr>
                      <a:rPr lang="en-GB" sz="1200" i="0" kern="1200" dirty="0" smtClean="0">
                        <a:solidFill>
                          <a:schemeClr val="tx1"/>
                        </a:solidFill>
                        <a:effectLst/>
                        <a:latin typeface="Cambria Math" panose="02040503050406030204" pitchFamily="18" charset="0"/>
                        <a:ea typeface="+mn-ea"/>
                        <a:cs typeface="+mn-cs"/>
                      </a:rPr>
                      <m:t>mm</m:t>
                    </m:r>
                    <m:r>
                      <a:rPr lang="en-GB" sz="1200" i="0" kern="1200" dirty="0" smtClean="0">
                        <a:solidFill>
                          <a:schemeClr val="tx1"/>
                        </a:solidFill>
                        <a:effectLst/>
                        <a:latin typeface="Cambria Math" panose="02040503050406030204" pitchFamily="18" charset="0"/>
                        <a:ea typeface="+mn-ea"/>
                        <a:cs typeface="+mn-cs"/>
                      </a:rPr>
                      <m:t> × 1 </m:t>
                    </m:r>
                    <m:r>
                      <m:rPr>
                        <m:sty m:val="p"/>
                      </m:rPr>
                      <a:rPr lang="en-GB" sz="1200" i="0" kern="1200" dirty="0" smtClean="0">
                        <a:solidFill>
                          <a:schemeClr val="tx1"/>
                        </a:solidFill>
                        <a:effectLst/>
                        <a:latin typeface="Cambria Math" panose="02040503050406030204" pitchFamily="18" charset="0"/>
                        <a:ea typeface="+mn-ea"/>
                        <a:cs typeface="+mn-cs"/>
                      </a:rPr>
                      <m:t>mm</m:t>
                    </m:r>
                  </m:oMath>
                </a14:m>
                <a:r>
                  <a:rPr lang="en-GB" sz="1200" kern="1200" dirty="0">
                    <a:solidFill>
                      <a:schemeClr val="tx1"/>
                    </a:solidFill>
                    <a:effectLst/>
                    <a:latin typeface="+mn-lt"/>
                    <a:ea typeface="+mn-ea"/>
                    <a:cs typeface="+mn-cs"/>
                  </a:rPr>
                  <a:t>, so this can significantly affect the accuracy.</a:t>
                </a:r>
              </a:p>
              <a:p>
                <a:endParaRPr lang="en-GB" sz="1200" kern="1200" dirty="0">
                  <a:solidFill>
                    <a:schemeClr val="tx1"/>
                  </a:solidFill>
                  <a:effectLst/>
                  <a:latin typeface="+mn-lt"/>
                  <a:ea typeface="+mn-ea"/>
                  <a:cs typeface="+mn-cs"/>
                </a:endParaRPr>
              </a:p>
            </p:txBody>
          </p:sp>
        </mc:Choice>
        <mc:Fallback xmlns="">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Check that the axes are correctly labelled.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is time (s)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temperature (℃). Insist on correct labelling in words and the unit.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coordinate pair at 40 seconds are (40, 46). They must be in this order.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next slide provides a plotted graph.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sharp pencil makes a thin precise point so you can plot the data points in exactly the right place. If the pencil is blunt the marks are much thicker and this makes it more difficult to see exactly where the points are. A sharp pencil creates a point less than 0.5 mm wide. A blunt pencil might create marks of </a:t>
                </a:r>
                <a:r>
                  <a:rPr lang="en-GB" sz="1200" i="0" kern="1200" dirty="0">
                    <a:solidFill>
                      <a:schemeClr val="tx1"/>
                    </a:solidFill>
                    <a:effectLst/>
                    <a:latin typeface="Cambria Math" panose="02040503050406030204" pitchFamily="18" charset="0"/>
                    <a:ea typeface="+mn-ea"/>
                    <a:cs typeface="+mn-cs"/>
                  </a:rPr>
                  <a:t>1−2 mm </a:t>
                </a:r>
                <a:r>
                  <a:rPr lang="en-GB" sz="1200" kern="1200" dirty="0">
                    <a:solidFill>
                      <a:schemeClr val="tx1"/>
                    </a:solidFill>
                    <a:effectLst/>
                    <a:latin typeface="+mn-lt"/>
                    <a:ea typeface="+mn-ea"/>
                    <a:cs typeface="+mn-cs"/>
                  </a:rPr>
                  <a:t>wide. The graph paper we use is usually </a:t>
                </a:r>
                <a:r>
                  <a:rPr lang="en-GB" sz="1200" i="0" kern="1200" dirty="0">
                    <a:solidFill>
                      <a:schemeClr val="tx1"/>
                    </a:solidFill>
                    <a:effectLst/>
                    <a:latin typeface="Cambria Math" panose="02040503050406030204" pitchFamily="18" charset="0"/>
                    <a:ea typeface="+mn-ea"/>
                    <a:cs typeface="+mn-cs"/>
                  </a:rPr>
                  <a:t>1 mm × 1 mm</a:t>
                </a:r>
                <a:r>
                  <a:rPr lang="en-GB" sz="1200" kern="1200" dirty="0">
                    <a:solidFill>
                      <a:schemeClr val="tx1"/>
                    </a:solidFill>
                    <a:effectLst/>
                    <a:latin typeface="+mn-lt"/>
                    <a:ea typeface="+mn-ea"/>
                    <a:cs typeface="+mn-cs"/>
                  </a:rPr>
                  <a:t>, so this can significantly affect the accuracy.</a:t>
                </a:r>
              </a:p>
              <a:p>
                <a:endParaRPr lang="en-GB" sz="1200" kern="1200" dirty="0">
                  <a:solidFill>
                    <a:schemeClr val="tx1"/>
                  </a:solidFill>
                  <a:effectLst/>
                  <a:latin typeface="+mn-lt"/>
                  <a:ea typeface="+mn-ea"/>
                  <a:cs typeface="+mn-cs"/>
                </a:endParaRPr>
              </a:p>
            </p:txBody>
          </p:sp>
        </mc:Fallback>
      </mc:AlternateContent>
      <p:sp>
        <p:nvSpPr>
          <p:cNvPr id="4" name="Slide Number Placeholder 3"/>
          <p:cNvSpPr>
            <a:spLocks noGrp="1"/>
          </p:cNvSpPr>
          <p:nvPr>
            <p:ph type="sldNum" sz="quarter" idx="5"/>
          </p:nvPr>
        </p:nvSpPr>
        <p:spPr/>
        <p:txBody>
          <a:bodyPr/>
          <a:lstStyle/>
          <a:p>
            <a:fld id="{E5BF4A10-9734-41A1-A846-8856E8981506}" type="slidenum">
              <a:rPr lang="en-GB" smtClean="0"/>
              <a:t>9</a:t>
            </a:fld>
            <a:endParaRPr lang="en-GB"/>
          </a:p>
        </p:txBody>
      </p:sp>
    </p:spTree>
    <p:extLst>
      <p:ext uri="{BB962C8B-B14F-4D97-AF65-F5344CB8AC3E}">
        <p14:creationId xmlns:p14="http://schemas.microsoft.com/office/powerpoint/2010/main" val="1800467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This slide shows the points plotted in the correct position. The coordinate pairs are (0, 20), (20, 33), (40, 46) and (60, 58). </a:t>
            </a:r>
          </a:p>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The plots are in a straight line. Learners could be asked to draw the line of best fit too.</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10</a:t>
            </a:fld>
            <a:endParaRPr lang="en-GB"/>
          </a:p>
        </p:txBody>
      </p:sp>
    </p:spTree>
    <p:extLst>
      <p:ext uri="{BB962C8B-B14F-4D97-AF65-F5344CB8AC3E}">
        <p14:creationId xmlns:p14="http://schemas.microsoft.com/office/powerpoint/2010/main" val="4245599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11</a:t>
            </a:fld>
            <a:endParaRPr lang="en-GB"/>
          </a:p>
        </p:txBody>
      </p:sp>
    </p:spTree>
    <p:extLst>
      <p:ext uri="{BB962C8B-B14F-4D97-AF65-F5344CB8AC3E}">
        <p14:creationId xmlns:p14="http://schemas.microsoft.com/office/powerpoint/2010/main" val="1671041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099C0-B0FA-7246-91BD-29FE2E6F67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6695FE-EF87-9249-082E-AE8A4F5F09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340E28-03A4-83A2-3BEF-C3B70A72468C}"/>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Learner A is correct with the statement about balancing the points either side of the line of best fit. However, the data shows that the relationship is not linear. The line of best fit should be a curve, so Learner B is correct.</a:t>
            </a:r>
          </a:p>
          <a:p>
            <a:endParaRPr lang="en-GB" dirty="0"/>
          </a:p>
        </p:txBody>
      </p:sp>
      <p:sp>
        <p:nvSpPr>
          <p:cNvPr id="4" name="Slide Number Placeholder 3">
            <a:extLst>
              <a:ext uri="{FF2B5EF4-FFF2-40B4-BE49-F238E27FC236}">
                <a16:creationId xmlns:a16="http://schemas.microsoft.com/office/drawing/2014/main" id="{E40B533B-358E-892E-5C28-B4ED693CF642}"/>
              </a:ext>
            </a:extLst>
          </p:cNvPr>
          <p:cNvSpPr>
            <a:spLocks noGrp="1"/>
          </p:cNvSpPr>
          <p:nvPr>
            <p:ph type="sldNum" sz="quarter" idx="5"/>
          </p:nvPr>
        </p:nvSpPr>
        <p:spPr/>
        <p:txBody>
          <a:bodyPr/>
          <a:lstStyle/>
          <a:p>
            <a:fld id="{E5BF4A10-9734-41A1-A846-8856E8981506}" type="slidenum">
              <a:rPr lang="en-GB" smtClean="0"/>
              <a:t>12</a:t>
            </a:fld>
            <a:endParaRPr lang="en-GB"/>
          </a:p>
        </p:txBody>
      </p:sp>
    </p:spTree>
    <p:extLst>
      <p:ext uri="{BB962C8B-B14F-4D97-AF65-F5344CB8AC3E}">
        <p14:creationId xmlns:p14="http://schemas.microsoft.com/office/powerpoint/2010/main" val="37838760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pic>
        <p:nvPicPr>
          <p:cNvPr id="4" name="Picture 3" descr="A purple and pink gradient with circles and squares">
            <a:extLst>
              <a:ext uri="{FF2B5EF4-FFF2-40B4-BE49-F238E27FC236}">
                <a16:creationId xmlns:a16="http://schemas.microsoft.com/office/drawing/2014/main" id="{BD619DAF-BA73-2D94-91B2-A4C0C70E96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pic>
        <p:nvPicPr>
          <p:cNvPr id="3" name="Picture 2" descr="A purple and pink gradient with circles and squares&#10;&#10;AI-generated content may be incorrect.">
            <a:extLst>
              <a:ext uri="{FF2B5EF4-FFF2-40B4-BE49-F238E27FC236}">
                <a16:creationId xmlns:a16="http://schemas.microsoft.com/office/drawing/2014/main" id="{A91C2CA1-AB05-3CA5-4481-17A1767F956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pic>
        <p:nvPicPr>
          <p:cNvPr id="2" name="Picture 1" descr="A purple and pink gradient with circles and squares&#10;&#10;AI-generated content may be incorrect.">
            <a:extLst>
              <a:ext uri="{FF2B5EF4-FFF2-40B4-BE49-F238E27FC236}">
                <a16:creationId xmlns:a16="http://schemas.microsoft.com/office/drawing/2014/main" id="{2A487AE6-D74C-EB61-50F0-9206D36842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solidFill>
            </a:endParaRPr>
          </a:p>
        </p:txBody>
      </p:sp>
      <p:grpSp>
        <p:nvGrpSpPr>
          <p:cNvPr id="5" name="Group 4">
            <a:extLst>
              <a:ext uri="{FF2B5EF4-FFF2-40B4-BE49-F238E27FC236}">
                <a16:creationId xmlns:a16="http://schemas.microsoft.com/office/drawing/2014/main" id="{0AF4681F-6478-0FC3-6B33-6C42EA91BBDA}"/>
              </a:ext>
            </a:extLst>
          </p:cNvPr>
          <p:cNvGrpSpPr/>
          <p:nvPr userDrawn="1"/>
        </p:nvGrpSpPr>
        <p:grpSpPr>
          <a:xfrm>
            <a:off x="10734280" y="4546600"/>
            <a:ext cx="1574800" cy="2311400"/>
            <a:chOff x="10734280" y="4546600"/>
            <a:chExt cx="1574800" cy="2311400"/>
          </a:xfrm>
        </p:grpSpPr>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Introduction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6412"/>
            <a:ext cx="1574800" cy="2131588"/>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93498" y="1399330"/>
            <a:ext cx="10080000" cy="5040000"/>
          </a:xfrm>
        </p:spPr>
        <p:txBody>
          <a:bodyPr lIns="0" tIns="0" rIns="0" bIns="0">
            <a:normAutofit/>
          </a:bodyPr>
          <a:lstStyle>
            <a:lvl1pPr marL="342900" indent="-342900">
              <a:lnSpc>
                <a:spcPct val="100000"/>
              </a:lnSpc>
              <a:spcBef>
                <a:spcPts val="0"/>
              </a:spcBef>
              <a:spcAft>
                <a:spcPts val="1200"/>
              </a:spcAft>
              <a:buClr>
                <a:schemeClr val="accent4"/>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grpSp>
        <p:nvGrpSpPr>
          <p:cNvPr id="2" name="Group 1">
            <a:extLst>
              <a:ext uri="{FF2B5EF4-FFF2-40B4-BE49-F238E27FC236}">
                <a16:creationId xmlns:a16="http://schemas.microsoft.com/office/drawing/2014/main" id="{37ECE8E4-F73D-3128-FCC6-1F1E2EF8ABA6}"/>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ADB055F7-F0A7-E2E8-439B-3C85D17B3CB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A3DD20F0-CBF9-9AC4-CFCD-9811B5F13A5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grpSp>
        <p:nvGrpSpPr>
          <p:cNvPr id="3" name="Group 2">
            <a:extLst>
              <a:ext uri="{FF2B5EF4-FFF2-40B4-BE49-F238E27FC236}">
                <a16:creationId xmlns:a16="http://schemas.microsoft.com/office/drawing/2014/main" id="{4D57F6E8-E3C2-2D0E-FEB1-92F74C0BF2D1}"/>
              </a:ext>
            </a:extLst>
          </p:cNvPr>
          <p:cNvGrpSpPr/>
          <p:nvPr userDrawn="1"/>
        </p:nvGrpSpPr>
        <p:grpSpPr>
          <a:xfrm>
            <a:off x="10734280" y="4546600"/>
            <a:ext cx="1574800" cy="2311400"/>
            <a:chOff x="10734280" y="4546600"/>
            <a:chExt cx="1574800" cy="2311400"/>
          </a:xfrm>
        </p:grpSpPr>
        <p:pic>
          <p:nvPicPr>
            <p:cNvPr id="5" name="Picture 4">
              <a:extLst>
                <a:ext uri="{FF2B5EF4-FFF2-40B4-BE49-F238E27FC236}">
                  <a16:creationId xmlns:a16="http://schemas.microsoft.com/office/drawing/2014/main" id="{1B133846-7DCA-69C0-3E6A-1FED3ED564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6" name="Picture 5">
              <a:extLst>
                <a:ext uri="{FF2B5EF4-FFF2-40B4-BE49-F238E27FC236}">
                  <a16:creationId xmlns:a16="http://schemas.microsoft.com/office/drawing/2014/main" id="{B0060083-DE2E-7B92-F302-DA2455C110D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grpSp>
        <p:nvGrpSpPr>
          <p:cNvPr id="5" name="Group 4">
            <a:extLst>
              <a:ext uri="{FF2B5EF4-FFF2-40B4-BE49-F238E27FC236}">
                <a16:creationId xmlns:a16="http://schemas.microsoft.com/office/drawing/2014/main" id="{E14528FA-EF07-A183-7FB2-9E82D3F2309B}"/>
              </a:ext>
            </a:extLst>
          </p:cNvPr>
          <p:cNvGrpSpPr/>
          <p:nvPr userDrawn="1"/>
        </p:nvGrpSpPr>
        <p:grpSpPr>
          <a:xfrm>
            <a:off x="10734280" y="4546600"/>
            <a:ext cx="1574800" cy="2311400"/>
            <a:chOff x="10734280" y="4546600"/>
            <a:chExt cx="1574800" cy="2311400"/>
          </a:xfrm>
        </p:grpSpPr>
        <p:pic>
          <p:nvPicPr>
            <p:cNvPr id="6" name="Picture 5">
              <a:extLst>
                <a:ext uri="{FF2B5EF4-FFF2-40B4-BE49-F238E27FC236}">
                  <a16:creationId xmlns:a16="http://schemas.microsoft.com/office/drawing/2014/main" id="{BC549C11-ECEE-43F2-9D81-D53A0B671FA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7" name="Picture 6">
              <a:extLst>
                <a:ext uri="{FF2B5EF4-FFF2-40B4-BE49-F238E27FC236}">
                  <a16:creationId xmlns:a16="http://schemas.microsoft.com/office/drawing/2014/main" id="{1F9A4FCC-B323-2EEE-7E83-748317DBF59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grpSp>
        <p:nvGrpSpPr>
          <p:cNvPr id="2" name="Group 1">
            <a:extLst>
              <a:ext uri="{FF2B5EF4-FFF2-40B4-BE49-F238E27FC236}">
                <a16:creationId xmlns:a16="http://schemas.microsoft.com/office/drawing/2014/main" id="{52B0ED9E-2E0E-856E-1BA5-89273F2551AE}"/>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20A53E62-1B49-A819-C97B-CD0ECCEB795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5" name="Picture 4">
              <a:extLst>
                <a:ext uri="{FF2B5EF4-FFF2-40B4-BE49-F238E27FC236}">
                  <a16:creationId xmlns:a16="http://schemas.microsoft.com/office/drawing/2014/main" id="{7F150C94-4539-2A50-07B4-55334789E40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grpSp>
        <p:nvGrpSpPr>
          <p:cNvPr id="2" name="Group 1">
            <a:extLst>
              <a:ext uri="{FF2B5EF4-FFF2-40B4-BE49-F238E27FC236}">
                <a16:creationId xmlns:a16="http://schemas.microsoft.com/office/drawing/2014/main" id="{A9F12823-1993-46D2-6DBC-D14B598AB85B}"/>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07625FE2-C604-45AB-567F-6A7D87C9D0F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3D273354-E0D1-9880-C182-663171DDCAF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9/17/2026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rsc.li/4gA2Lp7"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A594D-0639-4A4D-B8F5-D39740E2B0A8}"/>
              </a:ext>
            </a:extLst>
          </p:cNvPr>
          <p:cNvSpPr>
            <a:spLocks noGrp="1"/>
          </p:cNvSpPr>
          <p:nvPr>
            <p:ph type="ctrTitle"/>
          </p:nvPr>
        </p:nvSpPr>
        <p:spPr/>
        <p:txBody>
          <a:bodyPr/>
          <a:lstStyle/>
          <a:p>
            <a:r>
              <a:rPr lang="en-US" dirty="0"/>
              <a:t>Stage 1 </a:t>
            </a:r>
          </a:p>
        </p:txBody>
      </p:sp>
      <p:sp>
        <p:nvSpPr>
          <p:cNvPr id="3" name="Subtitle 2">
            <a:extLst>
              <a:ext uri="{FF2B5EF4-FFF2-40B4-BE49-F238E27FC236}">
                <a16:creationId xmlns:a16="http://schemas.microsoft.com/office/drawing/2014/main" id="{43659C8E-78EE-3343-ACDB-1DFC7EBECCFE}"/>
              </a:ext>
            </a:extLst>
          </p:cNvPr>
          <p:cNvSpPr>
            <a:spLocks noGrp="1"/>
          </p:cNvSpPr>
          <p:nvPr>
            <p:ph type="subTitle" idx="1"/>
          </p:nvPr>
        </p:nvSpPr>
        <p:spPr>
          <a:xfrm>
            <a:off x="540000" y="1980000"/>
            <a:ext cx="4827647" cy="1652200"/>
          </a:xfrm>
        </p:spPr>
        <p:txBody>
          <a:bodyPr/>
          <a:lstStyle/>
          <a:p>
            <a:r>
              <a:rPr lang="en-US" dirty="0"/>
              <a:t>Creating graphs</a:t>
            </a:r>
          </a:p>
        </p:txBody>
      </p:sp>
      <p:sp>
        <p:nvSpPr>
          <p:cNvPr id="4" name="Title 1">
            <a:extLst>
              <a:ext uri="{FF2B5EF4-FFF2-40B4-BE49-F238E27FC236}">
                <a16:creationId xmlns:a16="http://schemas.microsoft.com/office/drawing/2014/main" id="{00E7DBDE-5E1D-AA56-643C-30B9A213B013}"/>
              </a:ext>
            </a:extLst>
          </p:cNvPr>
          <p:cNvSpPr txBox="1">
            <a:spLocks/>
          </p:cNvSpPr>
          <p:nvPr/>
        </p:nvSpPr>
        <p:spPr>
          <a:xfrm>
            <a:off x="7518966" y="6087067"/>
            <a:ext cx="432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b="1" i="0" u="sng" kern="1200" dirty="0">
                <a:solidFill>
                  <a:schemeClr val="bg1"/>
                </a:solidFill>
                <a:effectLst/>
                <a:latin typeface="Century Gothic" panose="020B0502020202020204" pitchFamily="34" charset="0"/>
                <a:ea typeface="+mj-ea"/>
                <a:cs typeface="+mj-cs"/>
                <a:hlinkClick r:id="rId2">
                  <a:extLst>
                    <a:ext uri="{A12FA001-AC4F-418D-AE19-62706E023703}">
                      <ahyp:hlinkClr xmlns:ahyp="http://schemas.microsoft.com/office/drawing/2018/hyperlinkcolor" val="tx"/>
                    </a:ext>
                  </a:extLst>
                </a:hlinkClick>
              </a:rPr>
              <a:t>rsc.li/4gA2Lp7</a:t>
            </a:r>
            <a:endParaRPr lang="en-US" sz="1600" u="sng" dirty="0">
              <a:solidFill>
                <a:schemeClr val="bg1"/>
              </a:solidFill>
            </a:endParaRPr>
          </a:p>
        </p:txBody>
      </p:sp>
      <p:pic>
        <p:nvPicPr>
          <p:cNvPr id="6" name="Picture 5">
            <a:extLst>
              <a:ext uri="{FF2B5EF4-FFF2-40B4-BE49-F238E27FC236}">
                <a16:creationId xmlns:a16="http://schemas.microsoft.com/office/drawing/2014/main" id="{12CED918-C43D-9CE4-2A30-2F4A1401C56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761792" y="1201149"/>
            <a:ext cx="411277" cy="411277"/>
          </a:xfrm>
          <a:prstGeom prst="rect">
            <a:avLst/>
          </a:prstGeom>
        </p:spPr>
      </p:pic>
    </p:spTree>
    <p:extLst>
      <p:ext uri="{BB962C8B-B14F-4D97-AF65-F5344CB8AC3E}">
        <p14:creationId xmlns:p14="http://schemas.microsoft.com/office/powerpoint/2010/main" val="2568952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lstStyle/>
          <a:p>
            <a:pPr marL="0" lvl="0" indent="0">
              <a:lnSpc>
                <a:spcPct val="115000"/>
              </a:lnSpc>
              <a:spcAft>
                <a:spcPts val="0"/>
              </a:spcAft>
              <a:buSzPts val="2750"/>
              <a:buNone/>
            </a:pPr>
            <a:r>
              <a:rPr lang="en-GB" dirty="0"/>
              <a:t>Chemists may receive information in the form of tables of data. Being able to plot this data on a suitable graph can provide useful information about</a:t>
            </a:r>
          </a:p>
          <a:p>
            <a:pPr marL="0" lvl="0" indent="0">
              <a:lnSpc>
                <a:spcPct val="115000"/>
              </a:lnSpc>
              <a:spcAft>
                <a:spcPts val="0"/>
              </a:spcAft>
              <a:buSzPts val="2750"/>
              <a:buNone/>
            </a:pPr>
            <a:r>
              <a:rPr lang="en-GB" dirty="0"/>
              <a:t>the relationship between the variables.</a:t>
            </a:r>
          </a:p>
          <a:p>
            <a:pPr marL="0" lvl="0" indent="0">
              <a:lnSpc>
                <a:spcPct val="115000"/>
              </a:lnSpc>
              <a:spcAft>
                <a:spcPts val="0"/>
              </a:spcAft>
              <a:buSzPts val="2750"/>
              <a:buNone/>
            </a:pPr>
            <a:endParaRPr lang="en-GB" dirty="0"/>
          </a:p>
          <a:p>
            <a:pPr marL="0" indent="0">
              <a:lnSpc>
                <a:spcPct val="115000"/>
              </a:lnSpc>
              <a:spcAft>
                <a:spcPts val="0"/>
              </a:spcAft>
              <a:buSzPts val="2750"/>
              <a:buNone/>
            </a:pPr>
            <a:r>
              <a:rPr lang="en-GB" sz="3400" b="1" dirty="0">
                <a:solidFill>
                  <a:schemeClr val="accent4"/>
                </a:solidFill>
              </a:rPr>
              <a:t>Learning objectives</a:t>
            </a:r>
          </a:p>
          <a:p>
            <a:pPr marL="0" lvl="0" indent="0">
              <a:lnSpc>
                <a:spcPct val="115000"/>
              </a:lnSpc>
              <a:spcAft>
                <a:spcPts val="0"/>
              </a:spcAft>
              <a:buSzPts val="2750"/>
              <a:buNone/>
            </a:pPr>
            <a:endParaRPr lang="en-GB" dirty="0"/>
          </a:p>
          <a:p>
            <a:pPr marL="457200" lvl="0" indent="-457200">
              <a:spcBef>
                <a:spcPts val="1200"/>
              </a:spcBef>
              <a:spcAft>
                <a:spcPts val="0"/>
              </a:spcAft>
              <a:buSzPct val="100000"/>
              <a:buFont typeface="+mj-lt"/>
              <a:buAutoNum type="arabicPeriod"/>
            </a:pPr>
            <a:r>
              <a:rPr lang="en-GB" dirty="0"/>
              <a:t>Translate information between graphs and tables.</a:t>
            </a:r>
          </a:p>
          <a:p>
            <a:pPr marL="457200" lvl="0" indent="-457200">
              <a:spcBef>
                <a:spcPts val="1200"/>
              </a:spcBef>
              <a:spcAft>
                <a:spcPts val="0"/>
              </a:spcAft>
              <a:buSzPct val="100000"/>
              <a:buFont typeface="+mj-lt"/>
              <a:buAutoNum type="arabicPeriod"/>
            </a:pPr>
            <a:r>
              <a:rPr lang="en-GB" dirty="0"/>
              <a:t>Design suitable scales for the axes on a graph.</a:t>
            </a:r>
          </a:p>
          <a:p>
            <a:pPr marL="457200" lvl="0" indent="-457200">
              <a:spcBef>
                <a:spcPts val="1200"/>
              </a:spcBef>
              <a:spcAft>
                <a:spcPts val="0"/>
              </a:spcAft>
              <a:buSzPct val="100000"/>
              <a:buFont typeface="+mj-lt"/>
              <a:buAutoNum type="arabicPeriod"/>
            </a:pPr>
            <a:r>
              <a:rPr lang="en-GB" dirty="0"/>
              <a:t>Plot coordinates accurately onto a graph.</a:t>
            </a:r>
          </a:p>
          <a:p>
            <a:pPr marL="457200" lvl="0" indent="-457200">
              <a:spcBef>
                <a:spcPts val="1200"/>
              </a:spcBef>
              <a:spcAft>
                <a:spcPts val="0"/>
              </a:spcAft>
              <a:buSzPct val="100000"/>
              <a:buFont typeface="+mj-lt"/>
              <a:buAutoNum type="arabicPeriod"/>
            </a:pPr>
            <a:r>
              <a:rPr lang="en-GB" dirty="0"/>
              <a:t>Draw an appropriate line of best fit.</a:t>
            </a:r>
          </a:p>
        </p:txBody>
      </p:sp>
      <p:sp>
        <p:nvSpPr>
          <p:cNvPr id="4" name="Title 1">
            <a:extLst>
              <a:ext uri="{FF2B5EF4-FFF2-40B4-BE49-F238E27FC236}">
                <a16:creationId xmlns:a16="http://schemas.microsoft.com/office/drawing/2014/main" id="{422C5118-FDAB-6644-9CD8-9A20DFD34922}"/>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Introduction</a:t>
            </a:r>
            <a:endParaRPr lang="en-US" sz="2200" dirty="0">
              <a:solidFill>
                <a:schemeClr val="bg1"/>
              </a:solidFill>
            </a:endParaRPr>
          </a:p>
        </p:txBody>
      </p:sp>
    </p:spTree>
    <p:extLst>
      <p:ext uri="{BB962C8B-B14F-4D97-AF65-F5344CB8AC3E}">
        <p14:creationId xmlns:p14="http://schemas.microsoft.com/office/powerpoint/2010/main" val="1629480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421AA-A9A8-C8A0-7FD6-528B64E0D0DA}"/>
              </a:ext>
            </a:extLst>
          </p:cNvPr>
          <p:cNvSpPr>
            <a:spLocks noGrp="1"/>
          </p:cNvSpPr>
          <p:nvPr>
            <p:ph type="title"/>
          </p:nvPr>
        </p:nvSpPr>
        <p:spPr/>
        <p:txBody>
          <a:bodyPr/>
          <a:lstStyle/>
          <a:p>
            <a:r>
              <a:rPr lang="en-GB" dirty="0"/>
              <a:t>Which axis to plot?</a:t>
            </a:r>
          </a:p>
        </p:txBody>
      </p:sp>
      <p:sp>
        <p:nvSpPr>
          <p:cNvPr id="3" name="Content Placeholder 2">
            <a:extLst>
              <a:ext uri="{FF2B5EF4-FFF2-40B4-BE49-F238E27FC236}">
                <a16:creationId xmlns:a16="http://schemas.microsoft.com/office/drawing/2014/main" id="{D4EF4827-530B-6CE6-3078-D0B01822719A}"/>
              </a:ext>
            </a:extLst>
          </p:cNvPr>
          <p:cNvSpPr>
            <a:spLocks noGrp="1"/>
          </p:cNvSpPr>
          <p:nvPr>
            <p:ph idx="1"/>
          </p:nvPr>
        </p:nvSpPr>
        <p:spPr/>
        <p:txBody>
          <a:bodyPr>
            <a:normAutofit lnSpcReduction="10000"/>
          </a:bodyPr>
          <a:lstStyle/>
          <a:p>
            <a:pPr marL="0" lvl="0" indent="0">
              <a:spcAft>
                <a:spcPts val="0"/>
              </a:spcAft>
              <a:buSzPts val="2750"/>
              <a:buNone/>
            </a:pPr>
            <a:r>
              <a:rPr lang="en-GB" dirty="0"/>
              <a:t>In chemistry, the </a:t>
            </a:r>
            <a:r>
              <a:rPr lang="en-GB" b="1" dirty="0"/>
              <a:t>independent variable</a:t>
            </a:r>
            <a:r>
              <a:rPr lang="en-GB" dirty="0"/>
              <a:t> is usually plotted on the</a:t>
            </a:r>
            <a:r>
              <a:rPr lang="en-GB" b="1" dirty="0"/>
              <a:t> </a:t>
            </a:r>
            <a:r>
              <a:rPr lang="en-GB" b="1" i="1" dirty="0">
                <a:latin typeface="Cambria Math" panose="02040503050406030204" pitchFamily="18" charset="0"/>
                <a:ea typeface="Cambria Math" panose="02040503050406030204" pitchFamily="18" charset="0"/>
              </a:rPr>
              <a:t>x</a:t>
            </a:r>
            <a:r>
              <a:rPr lang="en-GB" b="1" dirty="0"/>
              <a:t>-axis</a:t>
            </a:r>
            <a:r>
              <a:rPr lang="en-GB" dirty="0"/>
              <a:t>. This is the variable which the scientist decides to change. In a table of data, the independent variable data usually increases or decreases in equal intervals.</a:t>
            </a:r>
          </a:p>
          <a:p>
            <a:pPr marL="0" lvl="0" indent="0">
              <a:spcBef>
                <a:spcPts val="1200"/>
              </a:spcBef>
              <a:spcAft>
                <a:spcPts val="0"/>
              </a:spcAft>
              <a:buSzPts val="2750"/>
              <a:buNone/>
            </a:pPr>
            <a:r>
              <a:rPr lang="en-GB" dirty="0"/>
              <a:t>In chemistry the </a:t>
            </a:r>
            <a:r>
              <a:rPr lang="en-GB" b="1" dirty="0"/>
              <a:t>dependent variable</a:t>
            </a:r>
            <a:r>
              <a:rPr lang="en-GB" dirty="0"/>
              <a:t> is what the scientist measures. This is plotted on the </a:t>
            </a:r>
            <a:r>
              <a:rPr lang="en-GB" b="1" i="1" dirty="0">
                <a:latin typeface="Cambria Math" panose="02040503050406030204" pitchFamily="18" charset="0"/>
                <a:ea typeface="Cambria Math" panose="02040503050406030204" pitchFamily="18" charset="0"/>
              </a:rPr>
              <a:t>y</a:t>
            </a:r>
            <a:r>
              <a:rPr lang="en-GB" b="1" dirty="0"/>
              <a:t>-axis</a:t>
            </a:r>
            <a:r>
              <a:rPr lang="en-GB" dirty="0"/>
              <a:t>.</a:t>
            </a:r>
          </a:p>
          <a:p>
            <a:pPr marL="0" lvl="0" indent="0">
              <a:spcBef>
                <a:spcPts val="1200"/>
              </a:spcBef>
              <a:spcAft>
                <a:spcPts val="0"/>
              </a:spcAft>
              <a:buSzPts val="2750"/>
              <a:buNone/>
            </a:pPr>
            <a:r>
              <a:rPr lang="en-GB" dirty="0"/>
              <a:t>Look at the experimental descriptions below and decide which variable will go on the </a:t>
            </a:r>
            <a:r>
              <a:rPr lang="en-GB" i="1" dirty="0">
                <a:latin typeface="Cambria Math" panose="02040503050406030204" pitchFamily="18" charset="0"/>
                <a:ea typeface="Cambria Math" panose="02040503050406030204" pitchFamily="18" charset="0"/>
              </a:rPr>
              <a:t>x- </a:t>
            </a:r>
            <a:r>
              <a:rPr lang="en-GB" dirty="0"/>
              <a:t>and </a:t>
            </a:r>
            <a:r>
              <a:rPr lang="en-GB" i="1" dirty="0">
                <a:latin typeface="Cambria Math" panose="02040503050406030204" pitchFamily="18" charset="0"/>
                <a:ea typeface="Cambria Math" panose="02040503050406030204" pitchFamily="18" charset="0"/>
              </a:rPr>
              <a:t>y</a:t>
            </a:r>
            <a:r>
              <a:rPr lang="en-GB" dirty="0"/>
              <a:t>-axes.</a:t>
            </a:r>
          </a:p>
          <a:p>
            <a:pPr marL="457200" lvl="0" indent="-457200">
              <a:spcBef>
                <a:spcPts val="1200"/>
              </a:spcBef>
              <a:spcAft>
                <a:spcPts val="0"/>
              </a:spcAft>
              <a:buSzPct val="100000"/>
              <a:buFont typeface="+mj-lt"/>
              <a:buAutoNum type="alphaLcParenR"/>
            </a:pPr>
            <a:r>
              <a:rPr lang="en-GB" dirty="0"/>
              <a:t>Investigate how the length of magnesium ribbon (mm) affects the volume of hydrogen gas produced (cm</a:t>
            </a:r>
            <a:r>
              <a:rPr lang="en-GB" baseline="30000" dirty="0"/>
              <a:t>3</a:t>
            </a:r>
            <a:r>
              <a:rPr lang="en-GB" dirty="0"/>
              <a:t>).</a:t>
            </a:r>
          </a:p>
          <a:p>
            <a:pPr marL="457200" lvl="0" indent="-457200">
              <a:spcBef>
                <a:spcPts val="1200"/>
              </a:spcBef>
              <a:spcAft>
                <a:spcPts val="0"/>
              </a:spcAft>
              <a:buSzPct val="100000"/>
              <a:buFont typeface="+mj-lt"/>
              <a:buAutoNum type="alphaLcParenR"/>
            </a:pPr>
            <a:r>
              <a:rPr lang="en-GB" dirty="0"/>
              <a:t>Find out how the time taken for a tablet to completely dissolve changes in different water temperatures (°C)</a:t>
            </a:r>
            <a:r>
              <a:rPr lang="en-GB" sz="1400" b="1" dirty="0"/>
              <a:t>.</a:t>
            </a:r>
          </a:p>
          <a:p>
            <a:pPr marL="457200" lvl="0" indent="-457200">
              <a:spcBef>
                <a:spcPts val="1200"/>
              </a:spcBef>
              <a:spcAft>
                <a:spcPts val="0"/>
              </a:spcAft>
              <a:buSzPct val="100000"/>
              <a:buFont typeface="+mj-lt"/>
              <a:buAutoNum type="alphaLcParenR"/>
            </a:pPr>
            <a:r>
              <a:rPr lang="en-GB" dirty="0"/>
              <a:t>Investigate how the concentration of hydrochloric acid (mol/dm</a:t>
            </a:r>
            <a:r>
              <a:rPr lang="en-GB" baseline="30000" dirty="0"/>
              <a:t>3</a:t>
            </a:r>
            <a:r>
              <a:rPr lang="en-GB" dirty="0"/>
              <a:t>) affects the volume of gas (cm</a:t>
            </a:r>
            <a:r>
              <a:rPr lang="en-GB" baseline="30000" dirty="0"/>
              <a:t>3</a:t>
            </a:r>
            <a:r>
              <a:rPr lang="en-GB" dirty="0"/>
              <a:t>) produced when it reacts with calcium.</a:t>
            </a:r>
          </a:p>
          <a:p>
            <a:pPr marL="0" indent="0">
              <a:buNone/>
            </a:pPr>
            <a:endParaRPr lang="en-GB" dirty="0"/>
          </a:p>
        </p:txBody>
      </p:sp>
      <p:sp>
        <p:nvSpPr>
          <p:cNvPr id="5" name="Google Shape;311;g3cd8964b3c4_0_46">
            <a:extLst>
              <a:ext uri="{FF2B5EF4-FFF2-40B4-BE49-F238E27FC236}">
                <a16:creationId xmlns:a16="http://schemas.microsoft.com/office/drawing/2014/main" id="{D2471250-B747-7069-74A5-05F36CA4E09E}"/>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779003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1851C-18E7-CC6E-0467-AB7D070558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00475D-1F4C-1935-29C5-AFB3453C582C}"/>
              </a:ext>
            </a:extLst>
          </p:cNvPr>
          <p:cNvSpPr>
            <a:spLocks noGrp="1"/>
          </p:cNvSpPr>
          <p:nvPr>
            <p:ph type="title"/>
          </p:nvPr>
        </p:nvSpPr>
        <p:spPr/>
        <p:txBody>
          <a:bodyPr/>
          <a:lstStyle/>
          <a:p>
            <a:r>
              <a:rPr lang="en-GB" dirty="0"/>
              <a:t>Which axis to plot? Answer</a:t>
            </a:r>
          </a:p>
        </p:txBody>
      </p:sp>
      <p:sp>
        <p:nvSpPr>
          <p:cNvPr id="3" name="Content Placeholder 2">
            <a:extLst>
              <a:ext uri="{FF2B5EF4-FFF2-40B4-BE49-F238E27FC236}">
                <a16:creationId xmlns:a16="http://schemas.microsoft.com/office/drawing/2014/main" id="{5BF551D7-DA33-CB35-2E4B-984B45DB45E8}"/>
              </a:ext>
            </a:extLst>
          </p:cNvPr>
          <p:cNvSpPr>
            <a:spLocks noGrp="1"/>
          </p:cNvSpPr>
          <p:nvPr>
            <p:ph idx="1"/>
          </p:nvPr>
        </p:nvSpPr>
        <p:spPr/>
        <p:txBody>
          <a:bodyPr>
            <a:noAutofit/>
          </a:bodyPr>
          <a:lstStyle/>
          <a:p>
            <a:pPr marL="457200" lvl="0" indent="-457200">
              <a:spcBef>
                <a:spcPts val="1200"/>
              </a:spcBef>
              <a:spcAft>
                <a:spcPts val="0"/>
              </a:spcAft>
              <a:buSzPct val="100000"/>
              <a:buFont typeface="+mj-lt"/>
              <a:buAutoNum type="alphaLcParenR"/>
            </a:pPr>
            <a:r>
              <a:rPr lang="en-GB" dirty="0"/>
              <a:t>Independent variable is the length of the magnesium ribbon – </a:t>
            </a:r>
            <a:r>
              <a:rPr lang="en-GB" i="1" dirty="0">
                <a:latin typeface="Cambria Math" panose="02040503050406030204" pitchFamily="18" charset="0"/>
                <a:ea typeface="Cambria Math" panose="02040503050406030204" pitchFamily="18" charset="0"/>
              </a:rPr>
              <a:t>x-</a:t>
            </a:r>
            <a:r>
              <a:rPr lang="en-GB" dirty="0"/>
              <a:t>axis</a:t>
            </a:r>
            <a:br>
              <a:rPr lang="en-GB" dirty="0"/>
            </a:br>
            <a:r>
              <a:rPr lang="en-GB" dirty="0"/>
              <a:t>Dependent variable is the volume of hydrogen gas – </a:t>
            </a:r>
            <a:r>
              <a:rPr lang="en-GB" i="1" dirty="0">
                <a:latin typeface="Cambria Math" panose="02040503050406030204" pitchFamily="18" charset="0"/>
                <a:ea typeface="Cambria Math" panose="02040503050406030204" pitchFamily="18" charset="0"/>
              </a:rPr>
              <a:t>y</a:t>
            </a:r>
            <a:r>
              <a:rPr lang="en-GB" dirty="0"/>
              <a:t>-axis</a:t>
            </a:r>
          </a:p>
          <a:p>
            <a:pPr marL="457200" lvl="0" indent="-457200">
              <a:spcBef>
                <a:spcPts val="1200"/>
              </a:spcBef>
              <a:spcAft>
                <a:spcPts val="0"/>
              </a:spcAft>
              <a:buSzPct val="100000"/>
              <a:buFont typeface="+mj-lt"/>
              <a:buAutoNum type="alphaLcParenR"/>
            </a:pPr>
            <a:r>
              <a:rPr lang="en-GB" dirty="0"/>
              <a:t>Independent variable is the water temperature – </a:t>
            </a:r>
            <a:r>
              <a:rPr lang="en-GB" i="1" dirty="0">
                <a:latin typeface="Cambria Math" panose="02040503050406030204" pitchFamily="18" charset="0"/>
                <a:ea typeface="Cambria Math" panose="02040503050406030204" pitchFamily="18" charset="0"/>
              </a:rPr>
              <a:t>x-</a:t>
            </a:r>
            <a:r>
              <a:rPr lang="en-GB" dirty="0"/>
              <a:t>axis</a:t>
            </a:r>
            <a:br>
              <a:rPr lang="en-GB" dirty="0"/>
            </a:br>
            <a:r>
              <a:rPr lang="en-GB" dirty="0"/>
              <a:t>Dependent variable is the time taken for the tablet to dissolve – </a:t>
            </a:r>
            <a:r>
              <a:rPr lang="en-GB" i="1" dirty="0">
                <a:latin typeface="Cambria Math" panose="02040503050406030204" pitchFamily="18" charset="0"/>
                <a:ea typeface="Cambria Math" panose="02040503050406030204" pitchFamily="18" charset="0"/>
              </a:rPr>
              <a:t>y</a:t>
            </a:r>
            <a:r>
              <a:rPr lang="en-GB" dirty="0"/>
              <a:t>-axis</a:t>
            </a:r>
            <a:endParaRPr lang="en-GB" b="1" dirty="0"/>
          </a:p>
          <a:p>
            <a:pPr marL="457200" lvl="0" indent="-457200">
              <a:spcBef>
                <a:spcPts val="1200"/>
              </a:spcBef>
              <a:spcAft>
                <a:spcPts val="0"/>
              </a:spcAft>
              <a:buSzPct val="100000"/>
              <a:buFont typeface="+mj-lt"/>
              <a:buAutoNum type="alphaLcParenR"/>
            </a:pPr>
            <a:r>
              <a:rPr lang="en-GB" dirty="0"/>
              <a:t>Independent variable is the concentration of acid – </a:t>
            </a:r>
            <a:r>
              <a:rPr lang="en-GB" i="1" dirty="0">
                <a:latin typeface="Cambria Math" panose="02040503050406030204" pitchFamily="18" charset="0"/>
                <a:ea typeface="Cambria Math" panose="02040503050406030204" pitchFamily="18" charset="0"/>
              </a:rPr>
              <a:t>x-</a:t>
            </a:r>
            <a:r>
              <a:rPr lang="en-GB" dirty="0"/>
              <a:t>axis</a:t>
            </a:r>
            <a:br>
              <a:rPr lang="en-GB" dirty="0"/>
            </a:br>
            <a:r>
              <a:rPr lang="en-GB" dirty="0"/>
              <a:t>Dependent variable is the volume of hydrogen gas – </a:t>
            </a:r>
            <a:r>
              <a:rPr lang="en-GB" i="1" dirty="0">
                <a:latin typeface="Cambria Math" panose="02040503050406030204" pitchFamily="18" charset="0"/>
                <a:ea typeface="Cambria Math" panose="02040503050406030204" pitchFamily="18" charset="0"/>
              </a:rPr>
              <a:t>y</a:t>
            </a:r>
            <a:r>
              <a:rPr lang="en-GB" dirty="0"/>
              <a:t>-axis</a:t>
            </a:r>
          </a:p>
          <a:p>
            <a:pPr marL="0" lvl="0" indent="0">
              <a:spcBef>
                <a:spcPts val="1200"/>
              </a:spcBef>
              <a:spcAft>
                <a:spcPts val="0"/>
              </a:spcAft>
              <a:buSzPct val="100000"/>
              <a:buNone/>
            </a:pPr>
            <a:endParaRPr lang="en-GB" dirty="0"/>
          </a:p>
          <a:p>
            <a:pPr marL="0" indent="0">
              <a:buNone/>
            </a:pPr>
            <a:endParaRPr lang="en-GB" dirty="0"/>
          </a:p>
        </p:txBody>
      </p:sp>
      <p:sp>
        <p:nvSpPr>
          <p:cNvPr id="5" name="Google Shape;311;g3cd8964b3c4_0_46">
            <a:extLst>
              <a:ext uri="{FF2B5EF4-FFF2-40B4-BE49-F238E27FC236}">
                <a16:creationId xmlns:a16="http://schemas.microsoft.com/office/drawing/2014/main" id="{16DC5200-4F10-6666-1830-C2B0DCEB6ACE}"/>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245067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5CEDF-1A44-502D-0473-A46D885A5A21}"/>
              </a:ext>
            </a:extLst>
          </p:cNvPr>
          <p:cNvSpPr>
            <a:spLocks noGrp="1"/>
          </p:cNvSpPr>
          <p:nvPr>
            <p:ph type="title"/>
          </p:nvPr>
        </p:nvSpPr>
        <p:spPr/>
        <p:txBody>
          <a:bodyPr/>
          <a:lstStyle/>
          <a:p>
            <a:r>
              <a:rPr lang="en-GB" dirty="0"/>
              <a:t>Select an appropriate scale</a:t>
            </a:r>
          </a:p>
        </p:txBody>
      </p:sp>
      <p:sp>
        <p:nvSpPr>
          <p:cNvPr id="3" name="Content Placeholder 2">
            <a:extLst>
              <a:ext uri="{FF2B5EF4-FFF2-40B4-BE49-F238E27FC236}">
                <a16:creationId xmlns:a16="http://schemas.microsoft.com/office/drawing/2014/main" id="{AE9843D7-0353-AF71-9F34-CECF49CD64AC}"/>
              </a:ext>
            </a:extLst>
          </p:cNvPr>
          <p:cNvSpPr>
            <a:spLocks noGrp="1"/>
          </p:cNvSpPr>
          <p:nvPr>
            <p:ph idx="1"/>
          </p:nvPr>
        </p:nvSpPr>
        <p:spPr>
          <a:xfrm>
            <a:off x="6400802" y="5141170"/>
            <a:ext cx="4524000" cy="1434357"/>
          </a:xfrm>
        </p:spPr>
        <p:txBody>
          <a:bodyPr/>
          <a:lstStyle/>
          <a:p>
            <a:pPr marL="546100" lvl="0" indent="-457200">
              <a:spcAft>
                <a:spcPts val="0"/>
              </a:spcAft>
              <a:buSzPts val="2200"/>
            </a:pPr>
            <a:r>
              <a:rPr lang="en-GB" dirty="0"/>
              <a:t>Find the range for both axes.</a:t>
            </a:r>
          </a:p>
          <a:p>
            <a:pPr marL="546100" lvl="0" indent="-457200">
              <a:spcAft>
                <a:spcPts val="0"/>
              </a:spcAft>
              <a:buSzPts val="2200"/>
            </a:pPr>
            <a:r>
              <a:rPr lang="en-GB" dirty="0"/>
              <a:t>Suggest suitable scale intervals to plot the data onto this graph paper.</a:t>
            </a:r>
          </a:p>
        </p:txBody>
      </p:sp>
      <p:sp>
        <p:nvSpPr>
          <p:cNvPr id="10" name="TextBox 9">
            <a:extLst>
              <a:ext uri="{FF2B5EF4-FFF2-40B4-BE49-F238E27FC236}">
                <a16:creationId xmlns:a16="http://schemas.microsoft.com/office/drawing/2014/main" id="{F88B3D52-FCAD-C381-CBCC-29BB543FA6D4}"/>
              </a:ext>
            </a:extLst>
          </p:cNvPr>
          <p:cNvSpPr txBox="1"/>
          <p:nvPr/>
        </p:nvSpPr>
        <p:spPr>
          <a:xfrm>
            <a:off x="922656" y="1382304"/>
            <a:ext cx="450764"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A</a:t>
            </a:r>
          </a:p>
        </p:txBody>
      </p:sp>
      <p:graphicFrame>
        <p:nvGraphicFramePr>
          <p:cNvPr id="7" name="Table 4">
            <a:extLst>
              <a:ext uri="{FF2B5EF4-FFF2-40B4-BE49-F238E27FC236}">
                <a16:creationId xmlns:a16="http://schemas.microsoft.com/office/drawing/2014/main" id="{A456A9F5-D29D-A8D8-BE5F-0F03E333571D}"/>
              </a:ext>
            </a:extLst>
          </p:cNvPr>
          <p:cNvGraphicFramePr>
            <a:graphicFrameLocks noGrp="1"/>
          </p:cNvGraphicFramePr>
          <p:nvPr>
            <p:extLst>
              <p:ext uri="{D42A27DB-BD31-4B8C-83A1-F6EECF244321}">
                <p14:modId xmlns:p14="http://schemas.microsoft.com/office/powerpoint/2010/main" val="2633518835"/>
              </p:ext>
            </p:extLst>
          </p:nvPr>
        </p:nvGraphicFramePr>
        <p:xfrm>
          <a:off x="1502008" y="1434357"/>
          <a:ext cx="4032000" cy="2160000"/>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tblGrid>
              <a:tr h="432000">
                <a:tc>
                  <a:txBody>
                    <a:bodyPr/>
                    <a:lstStyle/>
                    <a:p>
                      <a:pPr algn="ctr">
                        <a:lnSpc>
                          <a:spcPct val="100000"/>
                        </a:lnSpc>
                      </a:pPr>
                      <a:r>
                        <a:rPr lang="en-US" sz="1800" b="0" i="0" dirty="0">
                          <a:solidFill>
                            <a:schemeClr val="tx1"/>
                          </a:solidFill>
                          <a:latin typeface="Century Gothic" panose="020B0502020202020204" pitchFamily="34" charset="0"/>
                        </a:rPr>
                        <a:t>25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32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174088422"/>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37</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7</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253212424"/>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39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39372766"/>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14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641383024"/>
                  </a:ext>
                </a:extLst>
              </a:tr>
            </a:tbl>
          </a:graphicData>
        </a:graphic>
      </p:graphicFrame>
      <p:sp>
        <p:nvSpPr>
          <p:cNvPr id="11" name="TextBox 10">
            <a:extLst>
              <a:ext uri="{FF2B5EF4-FFF2-40B4-BE49-F238E27FC236}">
                <a16:creationId xmlns:a16="http://schemas.microsoft.com/office/drawing/2014/main" id="{17EA1734-1A7F-7313-9F46-7EE8EAC7C194}"/>
              </a:ext>
            </a:extLst>
          </p:cNvPr>
          <p:cNvSpPr txBox="1"/>
          <p:nvPr/>
        </p:nvSpPr>
        <p:spPr>
          <a:xfrm>
            <a:off x="951510" y="3867413"/>
            <a:ext cx="393056"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B</a:t>
            </a:r>
          </a:p>
        </p:txBody>
      </p:sp>
      <p:graphicFrame>
        <p:nvGraphicFramePr>
          <p:cNvPr id="8" name="Table 4">
            <a:extLst>
              <a:ext uri="{FF2B5EF4-FFF2-40B4-BE49-F238E27FC236}">
                <a16:creationId xmlns:a16="http://schemas.microsoft.com/office/drawing/2014/main" id="{1041EA03-6F99-C20F-C1BB-783A9B91EABC}"/>
              </a:ext>
            </a:extLst>
          </p:cNvPr>
          <p:cNvGraphicFramePr>
            <a:graphicFrameLocks noGrp="1"/>
          </p:cNvGraphicFramePr>
          <p:nvPr>
            <p:extLst>
              <p:ext uri="{D42A27DB-BD31-4B8C-83A1-F6EECF244321}">
                <p14:modId xmlns:p14="http://schemas.microsoft.com/office/powerpoint/2010/main" val="3776050808"/>
              </p:ext>
            </p:extLst>
          </p:nvPr>
        </p:nvGraphicFramePr>
        <p:xfrm>
          <a:off x="1502008" y="3983527"/>
          <a:ext cx="4032000" cy="2592000"/>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tblGrid>
              <a:tr h="432000">
                <a:tc>
                  <a:txBody>
                    <a:bodyPr/>
                    <a:lstStyle/>
                    <a:p>
                      <a:pPr algn="ctr">
                        <a:lnSpc>
                          <a:spcPct val="100000"/>
                        </a:lnSpc>
                      </a:pPr>
                      <a:r>
                        <a:rPr lang="en-US" sz="1800" b="0" i="0" dirty="0">
                          <a:solidFill>
                            <a:schemeClr val="tx1"/>
                          </a:solidFill>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1.9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2.3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174088422"/>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2.7</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253212424"/>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39372766"/>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3.8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641383024"/>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tx1"/>
                          </a:solidFill>
                          <a:latin typeface="Century Gothic" panose="020B0502020202020204" pitchFamily="34" charset="0"/>
                        </a:rPr>
                        <a:t>14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solidFill>
                            <a:schemeClr val="tx1"/>
                          </a:solidFill>
                          <a:latin typeface="Century Gothic" panose="020B0502020202020204" pitchFamily="34" charset="0"/>
                        </a:rPr>
                        <a:t>3.4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627349902"/>
                  </a:ext>
                </a:extLst>
              </a:tr>
            </a:tbl>
          </a:graphicData>
        </a:graphic>
      </p:graphicFrame>
      <p:pic>
        <p:nvPicPr>
          <p:cNvPr id="6" name="Picture 5" descr="Blank graph paper with x and y-axes drawn and arrows indicating value increasing to the right and upwards respectively.&#10;&#10;Each small square is marked on both axes, ready for scales to be added to each.">
            <a:extLst>
              <a:ext uri="{FF2B5EF4-FFF2-40B4-BE49-F238E27FC236}">
                <a16:creationId xmlns:a16="http://schemas.microsoft.com/office/drawing/2014/main" id="{FA3FAFE0-6006-E615-22EC-2538E640D993}"/>
              </a:ext>
            </a:extLst>
          </p:cNvPr>
          <p:cNvPicPr>
            <a:picLocks noChangeAspect="1"/>
          </p:cNvPicPr>
          <p:nvPr/>
        </p:nvPicPr>
        <p:blipFill>
          <a:blip r:embed="rId3" cstate="print">
            <a:extLst>
              <a:ext uri="{28A0092B-C50C-407E-A947-70E740481C1C}">
                <a14:useLocalDpi xmlns:a14="http://schemas.microsoft.com/office/drawing/2010/main" val="0"/>
              </a:ext>
            </a:extLst>
          </a:blip>
          <a:srcRect l="162" r="162"/>
          <a:stretch/>
        </p:blipFill>
        <p:spPr>
          <a:xfrm>
            <a:off x="6564731" y="540000"/>
            <a:ext cx="4488666" cy="4503245"/>
          </a:xfrm>
          <a:prstGeom prst="rect">
            <a:avLst/>
          </a:prstGeom>
        </p:spPr>
      </p:pic>
      <p:sp>
        <p:nvSpPr>
          <p:cNvPr id="5" name="Google Shape;311;g3cd8964b3c4_0_46">
            <a:extLst>
              <a:ext uri="{FF2B5EF4-FFF2-40B4-BE49-F238E27FC236}">
                <a16:creationId xmlns:a16="http://schemas.microsoft.com/office/drawing/2014/main" id="{7303257D-1962-D5CB-FBC6-BA5596F878C4}"/>
              </a:ext>
              <a:ext uri="{C183D7F6-B498-43B3-948B-1728B52AA6E4}">
                <adec:decorative xmlns:adec="http://schemas.microsoft.com/office/drawing/2017/decorative" val="1"/>
              </a:ext>
            </a:extLst>
          </p:cNvPr>
          <p:cNvSpPr txBox="1"/>
          <p:nvPr/>
        </p:nvSpPr>
        <p:spPr>
          <a:xfrm rot="5400000">
            <a:off x="9717000" y="2194379"/>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6936810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BC846-8EDF-87D5-EE56-1C3041C15B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B4E051-2B6A-7723-A015-F81AF0C66645}"/>
              </a:ext>
            </a:extLst>
          </p:cNvPr>
          <p:cNvSpPr>
            <a:spLocks noGrp="1"/>
          </p:cNvSpPr>
          <p:nvPr>
            <p:ph type="title"/>
          </p:nvPr>
        </p:nvSpPr>
        <p:spPr/>
        <p:txBody>
          <a:bodyPr/>
          <a:lstStyle/>
          <a:p>
            <a:r>
              <a:rPr lang="en-GB" dirty="0"/>
              <a:t>Select an appropriate scale – answers </a:t>
            </a:r>
          </a:p>
        </p:txBody>
      </p:sp>
      <p:pic>
        <p:nvPicPr>
          <p:cNvPr id="6" name="Picture 5" descr="Blank graph paper with x and y-axes drawn and arrows indicating value increasing to the right and upwards respectively.&#10;&#10;Each small square is marked on both axes, ready for scales to be added to each.">
            <a:extLst>
              <a:ext uri="{FF2B5EF4-FFF2-40B4-BE49-F238E27FC236}">
                <a16:creationId xmlns:a16="http://schemas.microsoft.com/office/drawing/2014/main" id="{CEED7988-CB3A-66F9-E321-97CBD7D5BD72}"/>
              </a:ext>
            </a:extLst>
          </p:cNvPr>
          <p:cNvPicPr>
            <a:picLocks noChangeAspect="1"/>
          </p:cNvPicPr>
          <p:nvPr/>
        </p:nvPicPr>
        <p:blipFill>
          <a:blip r:embed="rId3" cstate="print">
            <a:extLst>
              <a:ext uri="{28A0092B-C50C-407E-A947-70E740481C1C}">
                <a14:useLocalDpi xmlns:a14="http://schemas.microsoft.com/office/drawing/2010/main" val="0"/>
              </a:ext>
            </a:extLst>
          </a:blip>
          <a:srcRect l="162" r="162"/>
          <a:stretch/>
        </p:blipFill>
        <p:spPr>
          <a:xfrm>
            <a:off x="6808054" y="1687470"/>
            <a:ext cx="4488666" cy="4503245"/>
          </a:xfrm>
          <a:prstGeom prst="rect">
            <a:avLst/>
          </a:prstGeom>
        </p:spPr>
      </p:pic>
      <p:sp>
        <p:nvSpPr>
          <p:cNvPr id="5" name="Google Shape;311;g3cd8964b3c4_0_46">
            <a:extLst>
              <a:ext uri="{FF2B5EF4-FFF2-40B4-BE49-F238E27FC236}">
                <a16:creationId xmlns:a16="http://schemas.microsoft.com/office/drawing/2014/main" id="{53B5B6F7-1DB7-1FF1-EAF8-2836BA15EFD5}"/>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
        <p:nvSpPr>
          <p:cNvPr id="12" name="Content Placeholder 2">
            <a:extLst>
              <a:ext uri="{FF2B5EF4-FFF2-40B4-BE49-F238E27FC236}">
                <a16:creationId xmlns:a16="http://schemas.microsoft.com/office/drawing/2014/main" id="{A7ADF1CC-9058-31F7-CC3C-584B9110E6C4}"/>
              </a:ext>
              <a:ext uri="{C183D7F6-B498-43B3-948B-1728B52AA6E4}">
                <adec:decorative xmlns:adec="http://schemas.microsoft.com/office/drawing/2017/decorative" val="1"/>
              </a:ext>
            </a:extLst>
          </p:cNvPr>
          <p:cNvSpPr txBox="1">
            <a:spLocks/>
          </p:cNvSpPr>
          <p:nvPr/>
        </p:nvSpPr>
        <p:spPr>
          <a:xfrm>
            <a:off x="593498" y="1399329"/>
            <a:ext cx="5971233" cy="5079529"/>
          </a:xfrm>
          <a:prstGeom prst="rect">
            <a:avLst/>
          </a:prstGeom>
        </p:spPr>
        <p:txBody>
          <a:bodyPr vert="horz" lIns="0" tIns="0" rIns="0" bIns="0" rtlCol="0">
            <a:normAutofit fontScale="92500"/>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spcAft>
                <a:spcPts val="0"/>
              </a:spcAft>
              <a:buSzPts val="2750"/>
              <a:buNone/>
            </a:pPr>
            <a:r>
              <a:rPr lang="en-GB" sz="3000" b="1" dirty="0">
                <a:solidFill>
                  <a:schemeClr val="accent4"/>
                </a:solidFill>
              </a:rPr>
              <a:t>A</a:t>
            </a:r>
          </a:p>
          <a:p>
            <a:pPr lvl="0"/>
            <a:r>
              <a:rPr lang="en-GB" sz="2400" i="1" dirty="0"/>
              <a:t>x</a:t>
            </a:r>
            <a:r>
              <a:rPr lang="en-GB" sz="2400" dirty="0"/>
              <a:t>-axis: start at 20 and go up in intervals of 5 up to 50. Each small square = 1 unit</a:t>
            </a:r>
          </a:p>
          <a:p>
            <a:r>
              <a:rPr lang="en-GB" sz="2400" i="1" dirty="0">
                <a:latin typeface="Cambria Math" panose="02040503050406030204" pitchFamily="18" charset="0"/>
                <a:ea typeface="Cambria Math" panose="02040503050406030204" pitchFamily="18" charset="0"/>
              </a:rPr>
              <a:t>y</a:t>
            </a:r>
            <a:r>
              <a:rPr lang="en-GB" sz="2400" dirty="0"/>
              <a:t>--axis: start at 0 and go up in intervals of 2 up to 16. Each small square = 0.4 units</a:t>
            </a:r>
          </a:p>
          <a:p>
            <a:pPr marL="0" indent="0">
              <a:lnSpc>
                <a:spcPct val="115000"/>
              </a:lnSpc>
              <a:spcAft>
                <a:spcPts val="0"/>
              </a:spcAft>
              <a:buSzPts val="2750"/>
              <a:buNone/>
            </a:pPr>
            <a:r>
              <a:rPr lang="en-GB" sz="3000" b="1" dirty="0">
                <a:solidFill>
                  <a:schemeClr val="accent4"/>
                </a:solidFill>
              </a:rPr>
              <a:t>B</a:t>
            </a:r>
          </a:p>
          <a:p>
            <a:pPr lvl="0"/>
            <a:r>
              <a:rPr lang="en-GB" sz="2400" i="1" dirty="0"/>
              <a:t>x</a:t>
            </a:r>
            <a:r>
              <a:rPr lang="en-GB" sz="2400" dirty="0"/>
              <a:t>-axis: start at 0 (or 2) and go up in intervals of 2 up to 16. Each small square is 0.4 unit</a:t>
            </a:r>
          </a:p>
          <a:p>
            <a:r>
              <a:rPr lang="en-GB" sz="2400" i="1" dirty="0">
                <a:latin typeface="Cambria Math" panose="02040503050406030204" pitchFamily="18" charset="0"/>
                <a:ea typeface="Cambria Math" panose="02040503050406030204" pitchFamily="18" charset="0"/>
              </a:rPr>
              <a:t>y</a:t>
            </a:r>
            <a:r>
              <a:rPr lang="en-GB" sz="2400" dirty="0"/>
              <a:t>--axis: start at 0 and go up in intervals of 0.5 up to a maximum of 4.0. Each small square = 0.1 unit.</a:t>
            </a:r>
          </a:p>
        </p:txBody>
      </p:sp>
    </p:spTree>
    <p:extLst>
      <p:ext uri="{BB962C8B-B14F-4D97-AF65-F5344CB8AC3E}">
        <p14:creationId xmlns:p14="http://schemas.microsoft.com/office/powerpoint/2010/main" val="1619156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8FE32-D0E5-D7BC-89A6-4F60AC921CE5}"/>
              </a:ext>
            </a:extLst>
          </p:cNvPr>
          <p:cNvSpPr>
            <a:spLocks noGrp="1"/>
          </p:cNvSpPr>
          <p:nvPr>
            <p:ph type="title"/>
          </p:nvPr>
        </p:nvSpPr>
        <p:spPr/>
        <p:txBody>
          <a:bodyPr/>
          <a:lstStyle/>
          <a:p>
            <a:r>
              <a:rPr lang="en-GB" dirty="0"/>
              <a:t>Suitable scales</a:t>
            </a:r>
          </a:p>
        </p:txBody>
      </p:sp>
      <p:sp>
        <p:nvSpPr>
          <p:cNvPr id="3" name="Content Placeholder 2">
            <a:extLst>
              <a:ext uri="{FF2B5EF4-FFF2-40B4-BE49-F238E27FC236}">
                <a16:creationId xmlns:a16="http://schemas.microsoft.com/office/drawing/2014/main" id="{A4BF9670-E795-A98D-B80C-673E8EF6AAC7}"/>
              </a:ext>
            </a:extLst>
          </p:cNvPr>
          <p:cNvSpPr>
            <a:spLocks noGrp="1"/>
          </p:cNvSpPr>
          <p:nvPr>
            <p:ph idx="1"/>
          </p:nvPr>
        </p:nvSpPr>
        <p:spPr>
          <a:xfrm>
            <a:off x="691529" y="1334015"/>
            <a:ext cx="10080000" cy="5239245"/>
          </a:xfrm>
        </p:spPr>
        <p:txBody>
          <a:bodyPr>
            <a:normAutofit/>
          </a:bodyPr>
          <a:lstStyle/>
          <a:p>
            <a:pPr marL="0" lvl="0" indent="0">
              <a:spcAft>
                <a:spcPts val="0"/>
              </a:spcAft>
              <a:buSzPct val="99778"/>
              <a:buNone/>
            </a:pPr>
            <a:r>
              <a:rPr lang="en-GB" sz="2800" dirty="0"/>
              <a:t>Two learners (A and B) have plotted the </a:t>
            </a:r>
            <a:r>
              <a:rPr lang="en-GB" sz="2800" b="1" dirty="0"/>
              <a:t>same data.</a:t>
            </a:r>
          </a:p>
          <a:p>
            <a:pPr marL="514350" indent="-514350">
              <a:buSzPct val="100000"/>
              <a:buFont typeface="+mj-lt"/>
              <a:buAutoNum type="alphaLcParenR"/>
            </a:pPr>
            <a:r>
              <a:rPr lang="en-GB" sz="2800" dirty="0"/>
              <a:t>Which scales are better?</a:t>
            </a:r>
          </a:p>
          <a:p>
            <a:pPr marL="514350" indent="-514350">
              <a:buSzPct val="100000"/>
              <a:buFont typeface="+mj-lt"/>
              <a:buAutoNum type="alphaLcParenR"/>
            </a:pPr>
            <a:r>
              <a:rPr lang="en-GB" sz="2800" dirty="0"/>
              <a:t>Explain why.</a:t>
            </a:r>
          </a:p>
          <a:p>
            <a:pPr marL="514350" indent="-514350">
              <a:buSzPct val="100000"/>
              <a:buFont typeface="+mj-lt"/>
              <a:buAutoNum type="alphaLcParenR"/>
            </a:pPr>
            <a:r>
              <a:rPr lang="en-GB" sz="2800" dirty="0"/>
              <a:t>How could these scales be improved? </a:t>
            </a:r>
          </a:p>
          <a:p>
            <a:pPr marL="0" lvl="0" indent="0">
              <a:spcAft>
                <a:spcPts val="0"/>
              </a:spcAft>
              <a:buSzPct val="99778"/>
              <a:buNone/>
            </a:pPr>
            <a:endParaRPr lang="en-GB" sz="2800" b="1" dirty="0"/>
          </a:p>
          <a:p>
            <a:pPr marL="4114800" lvl="0" indent="457200">
              <a:spcBef>
                <a:spcPts val="1200"/>
              </a:spcBef>
              <a:spcAft>
                <a:spcPts val="0"/>
              </a:spcAft>
              <a:buSzPct val="129032"/>
              <a:buNone/>
            </a:pPr>
            <a:endParaRPr lang="en-GB" dirty="0"/>
          </a:p>
        </p:txBody>
      </p:sp>
      <p:sp>
        <p:nvSpPr>
          <p:cNvPr id="10" name="TextBox 9">
            <a:extLst>
              <a:ext uri="{FF2B5EF4-FFF2-40B4-BE49-F238E27FC236}">
                <a16:creationId xmlns:a16="http://schemas.microsoft.com/office/drawing/2014/main" id="{95A70DCC-33B1-72E2-C475-E717CEA02B50}"/>
              </a:ext>
            </a:extLst>
          </p:cNvPr>
          <p:cNvSpPr txBox="1"/>
          <p:nvPr/>
        </p:nvSpPr>
        <p:spPr>
          <a:xfrm>
            <a:off x="936098" y="3570542"/>
            <a:ext cx="450764"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A</a:t>
            </a:r>
          </a:p>
        </p:txBody>
      </p:sp>
      <p:pic>
        <p:nvPicPr>
          <p:cNvPr id="6" name="Picture 5" descr="Graph A shows three points plotted, forming a rough line in the bottom-left quarter of the graph. &#10;&#10;The x-axis runs from 0 to 100 in intervals of 10, and the y-axis runs from 0 to 100 in intervals of 20.">
            <a:extLst>
              <a:ext uri="{FF2B5EF4-FFF2-40B4-BE49-F238E27FC236}">
                <a16:creationId xmlns:a16="http://schemas.microsoft.com/office/drawing/2014/main" id="{2FD14061-7B7D-FD48-758E-256B1C6554CC}"/>
              </a:ext>
            </a:extLst>
          </p:cNvPr>
          <p:cNvPicPr>
            <a:picLocks noChangeAspect="1"/>
          </p:cNvPicPr>
          <p:nvPr/>
        </p:nvPicPr>
        <p:blipFill>
          <a:blip r:embed="rId3" cstate="print">
            <a:extLst>
              <a:ext uri="{28A0092B-C50C-407E-A947-70E740481C1C}">
                <a14:useLocalDpi xmlns:a14="http://schemas.microsoft.com/office/drawing/2010/main" val="0"/>
              </a:ext>
            </a:extLst>
          </a:blip>
          <a:srcRect l="6122" b="4034"/>
          <a:stretch>
            <a:fillRect/>
          </a:stretch>
        </p:blipFill>
        <p:spPr>
          <a:xfrm>
            <a:off x="1459755" y="3684654"/>
            <a:ext cx="3907303" cy="3107439"/>
          </a:xfrm>
          <a:prstGeom prst="rect">
            <a:avLst/>
          </a:prstGeom>
        </p:spPr>
      </p:pic>
      <p:sp>
        <p:nvSpPr>
          <p:cNvPr id="11" name="TextBox 10">
            <a:extLst>
              <a:ext uri="{FF2B5EF4-FFF2-40B4-BE49-F238E27FC236}">
                <a16:creationId xmlns:a16="http://schemas.microsoft.com/office/drawing/2014/main" id="{7C760A68-4484-A54B-6FFC-B1F1526B972A}"/>
              </a:ext>
            </a:extLst>
          </p:cNvPr>
          <p:cNvSpPr txBox="1"/>
          <p:nvPr/>
        </p:nvSpPr>
        <p:spPr>
          <a:xfrm>
            <a:off x="5535001" y="3570542"/>
            <a:ext cx="393056"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B</a:t>
            </a:r>
          </a:p>
        </p:txBody>
      </p:sp>
      <p:pic>
        <p:nvPicPr>
          <p:cNvPr id="9" name="Picture 8" descr="Graph B shows the same three points plotted, forming a rough line diagonally from the bottom-left quarter to the top-right quarter of the graph. &#10;&#10;The x-axis runs from 0 to 60 in intervals of 10, and the y-axis runs from 20 to 60 in intervals of 10.">
            <a:extLst>
              <a:ext uri="{FF2B5EF4-FFF2-40B4-BE49-F238E27FC236}">
                <a16:creationId xmlns:a16="http://schemas.microsoft.com/office/drawing/2014/main" id="{F808D85A-122B-8064-E3D5-486B152A03D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939222" y="3554025"/>
            <a:ext cx="4162112" cy="3238068"/>
          </a:xfrm>
          <a:prstGeom prst="rect">
            <a:avLst/>
          </a:prstGeom>
        </p:spPr>
      </p:pic>
      <p:sp>
        <p:nvSpPr>
          <p:cNvPr id="5" name="Google Shape;311;g3cd8964b3c4_0_46">
            <a:extLst>
              <a:ext uri="{FF2B5EF4-FFF2-40B4-BE49-F238E27FC236}">
                <a16:creationId xmlns:a16="http://schemas.microsoft.com/office/drawing/2014/main" id="{EEFE414F-6CCD-48F7-3683-5AADEC179080}"/>
              </a:ext>
              <a:ext uri="{C183D7F6-B498-43B3-948B-1728B52AA6E4}">
                <adec:decorative xmlns:adec="http://schemas.microsoft.com/office/drawing/2017/decorative" val="1"/>
              </a:ext>
            </a:extLst>
          </p:cNvPr>
          <p:cNvSpPr txBox="1"/>
          <p:nvPr/>
        </p:nvSpPr>
        <p:spPr>
          <a:xfrm rot="5400000">
            <a:off x="9717000" y="2194379"/>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82424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26007-3FCB-9624-CCD1-ACF8D4BF09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70881A-6401-133E-870E-430193F98CD8}"/>
              </a:ext>
            </a:extLst>
          </p:cNvPr>
          <p:cNvSpPr>
            <a:spLocks noGrp="1"/>
          </p:cNvSpPr>
          <p:nvPr>
            <p:ph type="title"/>
          </p:nvPr>
        </p:nvSpPr>
        <p:spPr/>
        <p:txBody>
          <a:bodyPr/>
          <a:lstStyle/>
          <a:p>
            <a:r>
              <a:rPr lang="en-GB" dirty="0"/>
              <a:t>Suitable scales – answers</a:t>
            </a:r>
          </a:p>
        </p:txBody>
      </p:sp>
      <p:sp>
        <p:nvSpPr>
          <p:cNvPr id="3" name="Content Placeholder 2">
            <a:extLst>
              <a:ext uri="{FF2B5EF4-FFF2-40B4-BE49-F238E27FC236}">
                <a16:creationId xmlns:a16="http://schemas.microsoft.com/office/drawing/2014/main" id="{90623CFD-D0D8-6719-3CF6-7B544E6C26B1}"/>
              </a:ext>
            </a:extLst>
          </p:cNvPr>
          <p:cNvSpPr>
            <a:spLocks noGrp="1"/>
          </p:cNvSpPr>
          <p:nvPr>
            <p:ph idx="1"/>
          </p:nvPr>
        </p:nvSpPr>
        <p:spPr>
          <a:xfrm>
            <a:off x="691529" y="1212529"/>
            <a:ext cx="10080000" cy="5239245"/>
          </a:xfrm>
        </p:spPr>
        <p:txBody>
          <a:bodyPr>
            <a:normAutofit/>
          </a:bodyPr>
          <a:lstStyle/>
          <a:p>
            <a:pPr marL="457200" indent="-457200">
              <a:buFont typeface="+mj-lt"/>
              <a:buAutoNum type="alphaLcParenR"/>
            </a:pPr>
            <a:r>
              <a:rPr lang="en-GB" dirty="0"/>
              <a:t>The scale on learner B's graph is better.</a:t>
            </a:r>
          </a:p>
          <a:p>
            <a:pPr marL="457200" indent="-457200">
              <a:buFont typeface="+mj-lt"/>
              <a:buAutoNum type="alphaLcParenR"/>
            </a:pPr>
            <a:r>
              <a:rPr lang="en-GB" dirty="0"/>
              <a:t>The scale is better because they make full use of the graph paper so that the pattern is easier to see and the values easier to plot. </a:t>
            </a:r>
          </a:p>
          <a:p>
            <a:pPr marL="457200" indent="-457200">
              <a:buFont typeface="+mj-lt"/>
              <a:buAutoNum type="alphaLcParenR"/>
            </a:pPr>
            <a:r>
              <a:rPr lang="en-GB" dirty="0"/>
              <a:t>The scale could be improved by using one more square </a:t>
            </a:r>
            <a:r>
              <a:rPr lang="en-GB" i="1" dirty="0">
                <a:latin typeface="Century Gothic"/>
                <a:ea typeface="Century Gothic"/>
                <a:cs typeface="Century Gothic"/>
                <a:sym typeface="Century Gothic"/>
              </a:rPr>
              <a:t>x</a:t>
            </a:r>
            <a:r>
              <a:rPr lang="en-GB" dirty="0">
                <a:latin typeface="Century Gothic"/>
                <a:ea typeface="Century Gothic"/>
                <a:cs typeface="Century Gothic"/>
                <a:sym typeface="Century Gothic"/>
              </a:rPr>
              <a:t>-axis to make sure that the coordinates do not fall off the edge.</a:t>
            </a:r>
            <a:endParaRPr lang="en-GB" dirty="0"/>
          </a:p>
          <a:p>
            <a:pPr marL="0" lvl="0" indent="0">
              <a:spcAft>
                <a:spcPts val="0"/>
              </a:spcAft>
              <a:buSzPct val="99778"/>
              <a:buNone/>
            </a:pPr>
            <a:endParaRPr lang="en-GB" sz="2800" b="1" dirty="0"/>
          </a:p>
          <a:p>
            <a:pPr marL="4114800" lvl="0" indent="457200">
              <a:spcBef>
                <a:spcPts val="1200"/>
              </a:spcBef>
              <a:spcAft>
                <a:spcPts val="0"/>
              </a:spcAft>
              <a:buSzPct val="129032"/>
              <a:buNone/>
            </a:pPr>
            <a:endParaRPr lang="en-GB" dirty="0"/>
          </a:p>
        </p:txBody>
      </p:sp>
      <p:sp>
        <p:nvSpPr>
          <p:cNvPr id="10" name="TextBox 9">
            <a:extLst>
              <a:ext uri="{FF2B5EF4-FFF2-40B4-BE49-F238E27FC236}">
                <a16:creationId xmlns:a16="http://schemas.microsoft.com/office/drawing/2014/main" id="{F15FD48B-B2DB-E145-23C0-35FB23EA6917}"/>
              </a:ext>
            </a:extLst>
          </p:cNvPr>
          <p:cNvSpPr txBox="1"/>
          <p:nvPr/>
        </p:nvSpPr>
        <p:spPr>
          <a:xfrm>
            <a:off x="921017" y="3537893"/>
            <a:ext cx="450764"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A</a:t>
            </a:r>
          </a:p>
        </p:txBody>
      </p:sp>
      <p:pic>
        <p:nvPicPr>
          <p:cNvPr id="6" name="Picture 5" descr="Graph A shows three points plotted, forming a rough line in the bottom-left quarter of the graph. &#10;&#10;The x-axis runs from 0 to 100 in intervals of 10, and the y-axis runs from 0 to 100 in intervals of 20.">
            <a:extLst>
              <a:ext uri="{FF2B5EF4-FFF2-40B4-BE49-F238E27FC236}">
                <a16:creationId xmlns:a16="http://schemas.microsoft.com/office/drawing/2014/main" id="{7594F2EE-FBFC-AF5B-18CE-295C63D1BF98}"/>
              </a:ext>
            </a:extLst>
          </p:cNvPr>
          <p:cNvPicPr>
            <a:picLocks noChangeAspect="1"/>
          </p:cNvPicPr>
          <p:nvPr/>
        </p:nvPicPr>
        <p:blipFill>
          <a:blip r:embed="rId3" cstate="print">
            <a:extLst>
              <a:ext uri="{28A0092B-C50C-407E-A947-70E740481C1C}">
                <a14:useLocalDpi xmlns:a14="http://schemas.microsoft.com/office/drawing/2010/main" val="0"/>
              </a:ext>
            </a:extLst>
          </a:blip>
          <a:srcRect l="3541" b="5238"/>
          <a:stretch>
            <a:fillRect/>
          </a:stretch>
        </p:blipFill>
        <p:spPr>
          <a:xfrm>
            <a:off x="1545362" y="3799503"/>
            <a:ext cx="4001712" cy="3058497"/>
          </a:xfrm>
          <a:prstGeom prst="rect">
            <a:avLst/>
          </a:prstGeom>
        </p:spPr>
      </p:pic>
      <p:sp>
        <p:nvSpPr>
          <p:cNvPr id="11" name="TextBox 10">
            <a:extLst>
              <a:ext uri="{FF2B5EF4-FFF2-40B4-BE49-F238E27FC236}">
                <a16:creationId xmlns:a16="http://schemas.microsoft.com/office/drawing/2014/main" id="{A01634ED-F184-FA4E-13B8-A334C0714243}"/>
              </a:ext>
            </a:extLst>
          </p:cNvPr>
          <p:cNvSpPr txBox="1"/>
          <p:nvPr/>
        </p:nvSpPr>
        <p:spPr>
          <a:xfrm>
            <a:off x="5535001" y="3570542"/>
            <a:ext cx="393056" cy="523220"/>
          </a:xfrm>
          <a:prstGeom prst="rect">
            <a:avLst/>
          </a:prstGeom>
          <a:noFill/>
        </p:spPr>
        <p:txBody>
          <a:bodyPr wrap="none" rtlCol="0">
            <a:spAutoFit/>
          </a:bodyPr>
          <a:lstStyle/>
          <a:p>
            <a:r>
              <a:rPr lang="en-GB" sz="2800" b="1" dirty="0">
                <a:solidFill>
                  <a:schemeClr val="accent4"/>
                </a:solidFill>
                <a:latin typeface="Century Gothic" panose="020B0502020202020204" pitchFamily="34" charset="0"/>
              </a:rPr>
              <a:t>B</a:t>
            </a:r>
          </a:p>
        </p:txBody>
      </p:sp>
      <p:pic>
        <p:nvPicPr>
          <p:cNvPr id="9" name="Picture 8" descr="Graph B shows the same three points plotted, forming a rough line diagonally from the bottom-left quarter to the top-right quarter of the graph. &#10;&#10;The x-axis runs from 0 to 60 in intervals of 10, and the y-axis runs from 20 to 60 in intervals of 10.">
            <a:extLst>
              <a:ext uri="{FF2B5EF4-FFF2-40B4-BE49-F238E27FC236}">
                <a16:creationId xmlns:a16="http://schemas.microsoft.com/office/drawing/2014/main" id="{C166C07B-4998-622D-CA77-A2303AEF843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157545" y="3644066"/>
            <a:ext cx="4148634" cy="3227582"/>
          </a:xfrm>
          <a:prstGeom prst="rect">
            <a:avLst/>
          </a:prstGeom>
        </p:spPr>
      </p:pic>
      <p:sp>
        <p:nvSpPr>
          <p:cNvPr id="5" name="Google Shape;311;g3cd8964b3c4_0_46">
            <a:extLst>
              <a:ext uri="{FF2B5EF4-FFF2-40B4-BE49-F238E27FC236}">
                <a16:creationId xmlns:a16="http://schemas.microsoft.com/office/drawing/2014/main" id="{6E85F9CD-6ECD-3CD5-1EC4-330F3E1D61D0}"/>
              </a:ext>
              <a:ext uri="{C183D7F6-B498-43B3-948B-1728B52AA6E4}">
                <adec:decorative xmlns:adec="http://schemas.microsoft.com/office/drawing/2017/decorative" val="1"/>
              </a:ext>
            </a:extLst>
          </p:cNvPr>
          <p:cNvSpPr txBox="1"/>
          <p:nvPr/>
        </p:nvSpPr>
        <p:spPr>
          <a:xfrm rot="5400000">
            <a:off x="9717000" y="2194379"/>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3488242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D65D1-3382-ACB1-7FF2-04E4CC14B059}"/>
              </a:ext>
            </a:extLst>
          </p:cNvPr>
          <p:cNvSpPr>
            <a:spLocks noGrp="1"/>
          </p:cNvSpPr>
          <p:nvPr>
            <p:ph type="title"/>
          </p:nvPr>
        </p:nvSpPr>
        <p:spPr/>
        <p:txBody>
          <a:bodyPr/>
          <a:lstStyle/>
          <a:p>
            <a:r>
              <a:rPr lang="en-GB" dirty="0"/>
              <a:t>Plotting the points</a:t>
            </a:r>
          </a:p>
        </p:txBody>
      </p:sp>
      <p:sp>
        <p:nvSpPr>
          <p:cNvPr id="3" name="Content Placeholder 2">
            <a:extLst>
              <a:ext uri="{FF2B5EF4-FFF2-40B4-BE49-F238E27FC236}">
                <a16:creationId xmlns:a16="http://schemas.microsoft.com/office/drawing/2014/main" id="{47621196-582A-1D56-763F-C15922F0116D}"/>
              </a:ext>
            </a:extLst>
          </p:cNvPr>
          <p:cNvSpPr>
            <a:spLocks noGrp="1"/>
          </p:cNvSpPr>
          <p:nvPr>
            <p:ph idx="1"/>
          </p:nvPr>
        </p:nvSpPr>
        <p:spPr>
          <a:xfrm>
            <a:off x="593498" y="3562937"/>
            <a:ext cx="4928302" cy="3010330"/>
          </a:xfrm>
        </p:spPr>
        <p:txBody>
          <a:bodyPr>
            <a:normAutofit/>
          </a:bodyPr>
          <a:lstStyle/>
          <a:p>
            <a:pPr marL="457200" lvl="0" indent="-457200">
              <a:lnSpc>
                <a:spcPct val="150000"/>
              </a:lnSpc>
              <a:spcAft>
                <a:spcPts val="0"/>
              </a:spcAft>
              <a:buSzPts val="2200"/>
              <a:buFont typeface="+mj-lt"/>
              <a:buAutoNum type="alphaLcParenR"/>
            </a:pPr>
            <a:r>
              <a:rPr lang="en-GB" dirty="0"/>
              <a:t>Label the axes on the graph.</a:t>
            </a:r>
          </a:p>
          <a:p>
            <a:pPr marL="457200" lvl="0" indent="-457200">
              <a:spcAft>
                <a:spcPts val="0"/>
              </a:spcAft>
              <a:buSzPts val="2200"/>
              <a:buFont typeface="+mj-lt"/>
              <a:buAutoNum type="alphaLcParenR"/>
            </a:pPr>
            <a:r>
              <a:rPr lang="en-GB" dirty="0"/>
              <a:t>What is the coordinate pair for 40 seconds?</a:t>
            </a:r>
          </a:p>
          <a:p>
            <a:pPr marL="457200" lvl="0" indent="-457200">
              <a:lnSpc>
                <a:spcPct val="150000"/>
              </a:lnSpc>
              <a:spcAft>
                <a:spcPts val="0"/>
              </a:spcAft>
              <a:buSzPts val="2200"/>
              <a:buFont typeface="+mj-lt"/>
              <a:buAutoNum type="alphaLcParenR"/>
            </a:pPr>
            <a:r>
              <a:rPr lang="en-GB" dirty="0"/>
              <a:t>Plot the coordinate pairs.</a:t>
            </a:r>
          </a:p>
          <a:p>
            <a:pPr marL="457200" lvl="0" indent="-457200">
              <a:spcAft>
                <a:spcPts val="0"/>
              </a:spcAft>
              <a:buSzPts val="2200"/>
              <a:buFont typeface="+mj-lt"/>
              <a:buAutoNum type="alphaLcParenR"/>
            </a:pPr>
            <a:r>
              <a:rPr lang="en-GB" dirty="0"/>
              <a:t>Explain why it is important to use a sharp pencil.</a:t>
            </a:r>
          </a:p>
        </p:txBody>
      </p:sp>
      <p:graphicFrame>
        <p:nvGraphicFramePr>
          <p:cNvPr id="6" name="Table 4">
            <a:extLst>
              <a:ext uri="{FF2B5EF4-FFF2-40B4-BE49-F238E27FC236}">
                <a16:creationId xmlns:a16="http://schemas.microsoft.com/office/drawing/2014/main" id="{19241861-7DDB-E3AD-EC90-88723811068B}"/>
              </a:ext>
            </a:extLst>
          </p:cNvPr>
          <p:cNvGraphicFramePr>
            <a:graphicFrameLocks noGrp="1"/>
          </p:cNvGraphicFramePr>
          <p:nvPr>
            <p:extLst>
              <p:ext uri="{D42A27DB-BD31-4B8C-83A1-F6EECF244321}">
                <p14:modId xmlns:p14="http://schemas.microsoft.com/office/powerpoint/2010/main" val="3492272812"/>
              </p:ext>
            </p:extLst>
          </p:nvPr>
        </p:nvGraphicFramePr>
        <p:xfrm>
          <a:off x="593498" y="1191799"/>
          <a:ext cx="4032000" cy="2160000"/>
        </p:xfrm>
        <a:graphic>
          <a:graphicData uri="http://schemas.openxmlformats.org/drawingml/2006/table">
            <a:tbl>
              <a:tblPr firstRow="1" bandRow="1">
                <a:tableStyleId>{5C22544A-7EE6-4342-B048-85BDC9FD1C3A}</a:tableStyleId>
              </a:tblPr>
              <a:tblGrid>
                <a:gridCol w="2016000">
                  <a:extLst>
                    <a:ext uri="{9D8B030D-6E8A-4147-A177-3AD203B41FA5}">
                      <a16:colId xmlns:a16="http://schemas.microsoft.com/office/drawing/2014/main" val="3287607563"/>
                    </a:ext>
                  </a:extLst>
                </a:gridCol>
                <a:gridCol w="2016000">
                  <a:extLst>
                    <a:ext uri="{9D8B030D-6E8A-4147-A177-3AD203B41FA5}">
                      <a16:colId xmlns:a16="http://schemas.microsoft.com/office/drawing/2014/main" val="232293668"/>
                    </a:ext>
                  </a:extLst>
                </a:gridCol>
              </a:tblGrid>
              <a:tr h="432000">
                <a:tc>
                  <a:txBody>
                    <a:bodyPr/>
                    <a:lstStyle/>
                    <a:p>
                      <a:pPr algn="ctr"/>
                      <a:r>
                        <a:rPr lang="en-US" sz="1800" b="1" i="0" dirty="0">
                          <a:latin typeface="Century Gothic" panose="020B0502020202020204" pitchFamily="34" charset="0"/>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800" b="1" u="none" strike="noStrike" cap="none" dirty="0">
                          <a:latin typeface="Century Gothic"/>
                          <a:ea typeface="Century Gothic"/>
                          <a:cs typeface="Century Gothic"/>
                          <a:sym typeface="Century Gothic"/>
                        </a:rPr>
                        <a:t>Temperature </a:t>
                      </a:r>
                      <a:r>
                        <a:rPr lang="en-GB" dirty="0"/>
                        <a:t>(°C)</a:t>
                      </a:r>
                      <a:r>
                        <a:rPr lang="en-GB" sz="1100" b="1" dirty="0"/>
                        <a:t>.</a:t>
                      </a:r>
                      <a:endParaRPr lang="en-GB" sz="1800" b="1" u="none" strike="noStrike" cap="none" dirty="0">
                        <a:latin typeface="Century Gothic"/>
                        <a:ea typeface="Century Gothic"/>
                        <a:cs typeface="Century Gothic"/>
                        <a:sym typeface="Century Gothic"/>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432000">
                <a:tc>
                  <a:txBody>
                    <a:bodyPr/>
                    <a:lstStyle/>
                    <a:p>
                      <a:pPr algn="ctr">
                        <a:lnSpc>
                          <a:spcPct val="100000"/>
                        </a:lnSpc>
                      </a:pPr>
                      <a:r>
                        <a:rPr lang="en-US" sz="18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174088422"/>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46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253212424"/>
                  </a:ext>
                </a:extLst>
              </a:tr>
              <a:tr h="43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58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39372766"/>
                  </a:ext>
                </a:extLst>
              </a:tr>
            </a:tbl>
          </a:graphicData>
        </a:graphic>
      </p:graphicFrame>
      <p:pic>
        <p:nvPicPr>
          <p:cNvPr id="4" name="Google Shape;153;g3b0a1b79685_0_117" descr="The x-axis of the graph is labelled Time, with lowercase s in brackets to indicate seconds, and the y-axis is labelled Temperature, with degrees Celsius indicated by the degree symbol and capital C in brackets. Four points are plotted at (0, 20), (20, 33), (40, 46) and (60, 58).">
            <a:extLst>
              <a:ext uri="{FF2B5EF4-FFF2-40B4-BE49-F238E27FC236}">
                <a16:creationId xmlns:a16="http://schemas.microsoft.com/office/drawing/2014/main" id="{4B80D08C-4F80-C6CA-DB8E-1D37294E6883}"/>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543648" y="759413"/>
            <a:ext cx="5442703" cy="5267324"/>
          </a:xfrm>
          <a:prstGeom prst="rect">
            <a:avLst/>
          </a:prstGeom>
          <a:noFill/>
          <a:ln>
            <a:noFill/>
          </a:ln>
        </p:spPr>
      </p:pic>
      <p:sp>
        <p:nvSpPr>
          <p:cNvPr id="7" name="Google Shape;311;g3cd8964b3c4_0_46">
            <a:extLst>
              <a:ext uri="{FF2B5EF4-FFF2-40B4-BE49-F238E27FC236}">
                <a16:creationId xmlns:a16="http://schemas.microsoft.com/office/drawing/2014/main" id="{50E65AD4-D575-6CE9-7410-2A272F6F7D13}"/>
              </a:ext>
              <a:ext uri="{C183D7F6-B498-43B3-948B-1728B52AA6E4}">
                <adec:decorative xmlns:adec="http://schemas.microsoft.com/office/drawing/2017/decorative" val="1"/>
              </a:ext>
            </a:extLst>
          </p:cNvPr>
          <p:cNvSpPr txBox="1"/>
          <p:nvPr/>
        </p:nvSpPr>
        <p:spPr>
          <a:xfrm rot="5400000">
            <a:off x="9717000" y="2194379"/>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149916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EF1F9-8551-0408-C556-4D49F74E9466}"/>
              </a:ext>
            </a:extLst>
          </p:cNvPr>
          <p:cNvSpPr>
            <a:spLocks noGrp="1"/>
          </p:cNvSpPr>
          <p:nvPr>
            <p:ph type="title"/>
          </p:nvPr>
        </p:nvSpPr>
        <p:spPr/>
        <p:txBody>
          <a:bodyPr/>
          <a:lstStyle/>
          <a:p>
            <a:r>
              <a:rPr lang="en-GB" dirty="0"/>
              <a:t>Plotting the points – answers </a:t>
            </a:r>
          </a:p>
        </p:txBody>
      </p:sp>
      <p:pic>
        <p:nvPicPr>
          <p:cNvPr id="4" name="Google Shape;160;g3b0a1b79685_0_224" descr="The x-axis of the graph is labelled Time, with lowercase s in brackets to indicate seconds, and the y-axis is labelled Temperature, with degrees Celsius indicated by the degree symbol and capital C in brackets. Four points are plotted at (0, 20), (20, 33), (40, 46) and (60, 58).">
            <a:extLst>
              <a:ext uri="{FF2B5EF4-FFF2-40B4-BE49-F238E27FC236}">
                <a16:creationId xmlns:a16="http://schemas.microsoft.com/office/drawing/2014/main" id="{B93D73E0-8F9A-7271-0199-F81B8E071041}"/>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a:stretch/>
        </p:blipFill>
        <p:spPr>
          <a:xfrm>
            <a:off x="2798799" y="1174650"/>
            <a:ext cx="5806357" cy="5619261"/>
          </a:xfrm>
          <a:prstGeom prst="rect">
            <a:avLst/>
          </a:prstGeom>
          <a:noFill/>
          <a:ln>
            <a:noFill/>
          </a:ln>
        </p:spPr>
      </p:pic>
      <p:sp>
        <p:nvSpPr>
          <p:cNvPr id="5" name="Google Shape;311;g3cd8964b3c4_0_46">
            <a:extLst>
              <a:ext uri="{FF2B5EF4-FFF2-40B4-BE49-F238E27FC236}">
                <a16:creationId xmlns:a16="http://schemas.microsoft.com/office/drawing/2014/main" id="{FD5CDB72-B3D0-AD2E-60C3-D80DBF599219}"/>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357409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461A-EAA2-B412-0EC8-D0526B33E312}"/>
              </a:ext>
            </a:extLst>
          </p:cNvPr>
          <p:cNvSpPr>
            <a:spLocks noGrp="1"/>
          </p:cNvSpPr>
          <p:nvPr>
            <p:ph type="title"/>
          </p:nvPr>
        </p:nvSpPr>
        <p:spPr/>
        <p:txBody>
          <a:bodyPr/>
          <a:lstStyle/>
          <a:p>
            <a:r>
              <a:rPr lang="en-GB" dirty="0"/>
              <a:t>Line of best fit</a:t>
            </a:r>
          </a:p>
        </p:txBody>
      </p:sp>
      <p:sp>
        <p:nvSpPr>
          <p:cNvPr id="3" name="Content Placeholder 2">
            <a:extLst>
              <a:ext uri="{FF2B5EF4-FFF2-40B4-BE49-F238E27FC236}">
                <a16:creationId xmlns:a16="http://schemas.microsoft.com/office/drawing/2014/main" id="{AABC61A2-16E9-D3A5-092F-8D20133D4013}"/>
              </a:ext>
            </a:extLst>
          </p:cNvPr>
          <p:cNvSpPr>
            <a:spLocks noGrp="1"/>
          </p:cNvSpPr>
          <p:nvPr>
            <p:ph idx="1"/>
          </p:nvPr>
        </p:nvSpPr>
        <p:spPr>
          <a:xfrm>
            <a:off x="593498" y="1399330"/>
            <a:ext cx="5502502" cy="5040000"/>
          </a:xfrm>
        </p:spPr>
        <p:txBody>
          <a:bodyPr/>
          <a:lstStyle/>
          <a:p>
            <a:pPr marL="0" indent="0">
              <a:buNone/>
            </a:pPr>
            <a:r>
              <a:rPr lang="en-GB" dirty="0"/>
              <a:t>A learner has drawn a line of best fit on this graph.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Look at </a:t>
            </a:r>
            <a:r>
              <a:rPr lang="en-GB" b="1" dirty="0"/>
              <a:t>both</a:t>
            </a:r>
            <a:r>
              <a:rPr lang="en-GB" dirty="0"/>
              <a:t> statements and explain whether you agree with the learner or not.</a:t>
            </a:r>
          </a:p>
          <a:p>
            <a:pPr marL="0" indent="0">
              <a:buNone/>
            </a:pPr>
            <a:endParaRPr lang="en-GB" dirty="0"/>
          </a:p>
        </p:txBody>
      </p:sp>
      <p:pic>
        <p:nvPicPr>
          <p:cNvPr id="4" name="Google Shape;171;g3b0a1b79685_0_111" descr="The graph shows temperature in degrees Celsius against time in minutes. Seven points are plotted and a straight line of best fit is drawn through them. Three points are above the line and four points are below it.">
            <a:extLst>
              <a:ext uri="{FF2B5EF4-FFF2-40B4-BE49-F238E27FC236}">
                <a16:creationId xmlns:a16="http://schemas.microsoft.com/office/drawing/2014/main" id="{DC161D6D-586C-3901-2E90-B71DCDDD34D6}"/>
              </a:ext>
            </a:extLst>
          </p:cNvPr>
          <p:cNvPicPr preferRelativeResize="0"/>
          <p:nvPr/>
        </p:nvPicPr>
        <p:blipFill>
          <a:blip r:embed="rId3" cstate="print">
            <a:alphaModFix/>
            <a:extLst>
              <a:ext uri="{28A0092B-C50C-407E-A947-70E740481C1C}">
                <a14:useLocalDpi xmlns:a14="http://schemas.microsoft.com/office/drawing/2010/main" val="0"/>
              </a:ext>
            </a:extLst>
          </a:blip>
          <a:srcRect r="11524"/>
          <a:stretch>
            <a:fillRect/>
          </a:stretch>
        </p:blipFill>
        <p:spPr>
          <a:xfrm>
            <a:off x="7031052" y="760330"/>
            <a:ext cx="3969948" cy="5233831"/>
          </a:xfrm>
          <a:prstGeom prst="rect">
            <a:avLst/>
          </a:prstGeom>
          <a:noFill/>
          <a:ln>
            <a:noFill/>
          </a:ln>
        </p:spPr>
      </p:pic>
      <p:sp>
        <p:nvSpPr>
          <p:cNvPr id="7" name="Google Shape;174;g3b0a1b79685_0_111">
            <a:extLst>
              <a:ext uri="{FF2B5EF4-FFF2-40B4-BE49-F238E27FC236}">
                <a16:creationId xmlns:a16="http://schemas.microsoft.com/office/drawing/2014/main" id="{E555C086-0C67-035D-8737-94266C3EEE84}"/>
              </a:ext>
            </a:extLst>
          </p:cNvPr>
          <p:cNvSpPr txBox="1"/>
          <p:nvPr/>
        </p:nvSpPr>
        <p:spPr>
          <a:xfrm>
            <a:off x="1583903" y="4473738"/>
            <a:ext cx="1617600" cy="402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accent4"/>
                </a:solidFill>
                <a:latin typeface="Century Gothic"/>
                <a:ea typeface="Century Gothic"/>
                <a:cs typeface="Century Gothic"/>
                <a:sym typeface="Century Gothic"/>
              </a:rPr>
              <a:t>Learner A</a:t>
            </a:r>
            <a:endParaRPr sz="2200" b="1" i="0" u="none" strike="noStrike" cap="none" dirty="0">
              <a:solidFill>
                <a:schemeClr val="accent4"/>
              </a:solidFill>
              <a:latin typeface="Century Gothic"/>
              <a:ea typeface="Century Gothic"/>
              <a:cs typeface="Century Gothic"/>
              <a:sym typeface="Century Gothic"/>
            </a:endParaRPr>
          </a:p>
        </p:txBody>
      </p:sp>
      <p:sp>
        <p:nvSpPr>
          <p:cNvPr id="5" name="Google Shape;173;g3b0a1b79685_0_111">
            <a:extLst>
              <a:ext uri="{FF2B5EF4-FFF2-40B4-BE49-F238E27FC236}">
                <a16:creationId xmlns:a16="http://schemas.microsoft.com/office/drawing/2014/main" id="{AA7C58E2-9C10-911C-9DBA-2EAB983912B9}"/>
              </a:ext>
            </a:extLst>
          </p:cNvPr>
          <p:cNvSpPr/>
          <p:nvPr/>
        </p:nvSpPr>
        <p:spPr>
          <a:xfrm>
            <a:off x="304231" y="2416954"/>
            <a:ext cx="3481295" cy="2009869"/>
          </a:xfrm>
          <a:prstGeom prst="wedgeRoundRectCallout">
            <a:avLst/>
          </a:prstGeom>
          <a:solidFill>
            <a:schemeClr val="accent4">
              <a:lumMod val="20000"/>
              <a:lumOff val="80000"/>
            </a:scheme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b="0" i="0" u="none" strike="noStrike" cap="none" dirty="0">
                <a:solidFill>
                  <a:srgbClr val="000000"/>
                </a:solidFill>
                <a:latin typeface="Century Gothic"/>
                <a:ea typeface="Century Gothic"/>
                <a:cs typeface="Century Gothic"/>
                <a:sym typeface="Century Gothic"/>
              </a:rPr>
              <a:t>The line of best fit is balanced as there are three points above the line and four below it. So</a:t>
            </a:r>
            <a:r>
              <a:rPr lang="en-GB" dirty="0">
                <a:solidFill>
                  <a:srgbClr val="000000"/>
                </a:solidFill>
                <a:latin typeface="Century Gothic"/>
                <a:ea typeface="Century Gothic"/>
                <a:cs typeface="Century Gothic"/>
                <a:sym typeface="Century Gothic"/>
              </a:rPr>
              <a:t>,</a:t>
            </a:r>
            <a:r>
              <a:rPr lang="en-GB" b="0" i="0" u="none" strike="noStrike" cap="none" dirty="0">
                <a:solidFill>
                  <a:srgbClr val="000000"/>
                </a:solidFill>
                <a:latin typeface="Century Gothic"/>
                <a:ea typeface="Century Gothic"/>
                <a:cs typeface="Century Gothic"/>
                <a:sym typeface="Century Gothic"/>
              </a:rPr>
              <a:t> it is correct.</a:t>
            </a:r>
            <a:endParaRPr b="0" i="0" u="none" strike="noStrike" cap="none" dirty="0">
              <a:solidFill>
                <a:srgbClr val="000000"/>
              </a:solidFill>
              <a:latin typeface="Century Gothic"/>
              <a:ea typeface="Century Gothic"/>
              <a:cs typeface="Century Gothic"/>
              <a:sym typeface="Century Gothic"/>
            </a:endParaRPr>
          </a:p>
        </p:txBody>
      </p:sp>
      <p:sp>
        <p:nvSpPr>
          <p:cNvPr id="8" name="Google Shape;174;g3b0a1b79685_0_111">
            <a:extLst>
              <a:ext uri="{FF2B5EF4-FFF2-40B4-BE49-F238E27FC236}">
                <a16:creationId xmlns:a16="http://schemas.microsoft.com/office/drawing/2014/main" id="{49881BA1-CF8A-D6FC-B25B-84A031B5EABB}"/>
              </a:ext>
            </a:extLst>
          </p:cNvPr>
          <p:cNvSpPr txBox="1"/>
          <p:nvPr/>
        </p:nvSpPr>
        <p:spPr>
          <a:xfrm>
            <a:off x="4478400" y="4479078"/>
            <a:ext cx="1617600" cy="402600"/>
          </a:xfrm>
          <a:prstGeom prst="rect">
            <a:avLst/>
          </a:prstGeom>
          <a:noFill/>
          <a:ln>
            <a:noFill/>
          </a:ln>
        </p:spPr>
        <p:txBody>
          <a:bodyPr spcFirstLastPara="1" wrap="square" lIns="91425" tIns="91425" rIns="91425" bIns="91425" anchor="t" anchorCtr="0">
            <a:noAutofit/>
          </a:bodyPr>
          <a:lstStyle/>
          <a:p>
            <a:pPr>
              <a:buClr>
                <a:srgbClr val="000000"/>
              </a:buClr>
              <a:buSzPts val="2200"/>
              <a:buFont typeface="Arial"/>
              <a:buNone/>
            </a:pPr>
            <a:r>
              <a:rPr lang="en-GB" sz="2200" b="1" kern="0" dirty="0">
                <a:solidFill>
                  <a:schemeClr val="accent4"/>
                </a:solidFill>
                <a:latin typeface="Century Gothic"/>
                <a:ea typeface="Century Gothic"/>
                <a:cs typeface="Century Gothic"/>
                <a:sym typeface="Century Gothic"/>
              </a:rPr>
              <a:t>Learner B</a:t>
            </a:r>
            <a:endParaRPr sz="2200" b="1" kern="0" dirty="0">
              <a:solidFill>
                <a:schemeClr val="accent4"/>
              </a:solidFill>
              <a:latin typeface="Century Gothic"/>
              <a:ea typeface="Century Gothic"/>
              <a:cs typeface="Century Gothic"/>
              <a:sym typeface="Century Gothic"/>
            </a:endParaRPr>
          </a:p>
        </p:txBody>
      </p:sp>
      <p:sp>
        <p:nvSpPr>
          <p:cNvPr id="6" name="Google Shape;172;g3b0a1b79685_0_111">
            <a:extLst>
              <a:ext uri="{FF2B5EF4-FFF2-40B4-BE49-F238E27FC236}">
                <a16:creationId xmlns:a16="http://schemas.microsoft.com/office/drawing/2014/main" id="{A792191E-0EF5-44B6-875C-E51DA16BEFFA}"/>
              </a:ext>
            </a:extLst>
          </p:cNvPr>
          <p:cNvSpPr/>
          <p:nvPr/>
        </p:nvSpPr>
        <p:spPr>
          <a:xfrm>
            <a:off x="3932473" y="2310628"/>
            <a:ext cx="3295053" cy="2009869"/>
          </a:xfrm>
          <a:prstGeom prst="wedgeEllipseCallout">
            <a:avLst>
              <a:gd name="adj1" fmla="val 23271"/>
              <a:gd name="adj2" fmla="val 60875"/>
            </a:avLst>
          </a:prstGeom>
          <a:solidFill>
            <a:schemeClr val="accent4">
              <a:lumMod val="20000"/>
              <a:lumOff val="80000"/>
            </a:schemeClr>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b="0" i="0" u="none" strike="noStrike" cap="none" dirty="0">
                <a:solidFill>
                  <a:srgbClr val="000000"/>
                </a:solidFill>
                <a:latin typeface="Century Gothic"/>
                <a:ea typeface="Century Gothic"/>
                <a:cs typeface="Century Gothic"/>
                <a:sym typeface="Century Gothic"/>
              </a:rPr>
              <a:t>The line of best fit for this data should be a curve.</a:t>
            </a:r>
            <a:endParaRPr b="0" i="0" u="none" strike="noStrike" cap="none" dirty="0">
              <a:solidFill>
                <a:srgbClr val="000000"/>
              </a:solidFill>
              <a:latin typeface="Century Gothic"/>
              <a:ea typeface="Century Gothic"/>
              <a:cs typeface="Century Gothic"/>
              <a:sym typeface="Century Gothic"/>
            </a:endParaRPr>
          </a:p>
        </p:txBody>
      </p:sp>
      <p:sp>
        <p:nvSpPr>
          <p:cNvPr id="10" name="Google Shape;311;g3cd8964b3c4_0_46">
            <a:extLst>
              <a:ext uri="{FF2B5EF4-FFF2-40B4-BE49-F238E27FC236}">
                <a16:creationId xmlns:a16="http://schemas.microsoft.com/office/drawing/2014/main" id="{660AE853-066E-B6AA-968A-BD3FA3D70AA0}"/>
              </a:ext>
              <a:ext uri="{C183D7F6-B498-43B3-948B-1728B52AA6E4}">
                <adec:decorative xmlns:adec="http://schemas.microsoft.com/office/drawing/2017/decorative" val="1"/>
              </a:ext>
            </a:extLst>
          </p:cNvPr>
          <p:cNvSpPr txBox="1"/>
          <p:nvPr/>
        </p:nvSpPr>
        <p:spPr>
          <a:xfrm rot="5400000">
            <a:off x="9717000" y="2194379"/>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243252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388A7-28C4-D6B4-37E4-428D70D8A6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0722EE-DF07-576B-9E99-C8431BC44CB6}"/>
              </a:ext>
            </a:extLst>
          </p:cNvPr>
          <p:cNvSpPr>
            <a:spLocks noGrp="1"/>
          </p:cNvSpPr>
          <p:nvPr>
            <p:ph type="title"/>
          </p:nvPr>
        </p:nvSpPr>
        <p:spPr/>
        <p:txBody>
          <a:bodyPr/>
          <a:lstStyle/>
          <a:p>
            <a:r>
              <a:rPr lang="en-GB" dirty="0"/>
              <a:t>Line of best fit – answer </a:t>
            </a:r>
          </a:p>
        </p:txBody>
      </p:sp>
      <p:sp>
        <p:nvSpPr>
          <p:cNvPr id="3" name="Content Placeholder 2">
            <a:extLst>
              <a:ext uri="{FF2B5EF4-FFF2-40B4-BE49-F238E27FC236}">
                <a16:creationId xmlns:a16="http://schemas.microsoft.com/office/drawing/2014/main" id="{C033A0DE-DCF0-4921-1984-9A23A7913A7C}"/>
              </a:ext>
            </a:extLst>
          </p:cNvPr>
          <p:cNvSpPr>
            <a:spLocks noGrp="1"/>
          </p:cNvSpPr>
          <p:nvPr>
            <p:ph idx="1"/>
          </p:nvPr>
        </p:nvSpPr>
        <p:spPr>
          <a:xfrm>
            <a:off x="593498" y="1399330"/>
            <a:ext cx="5502502" cy="5040000"/>
          </a:xfrm>
        </p:spPr>
        <p:txBody>
          <a:bodyPr/>
          <a:lstStyle/>
          <a:p>
            <a:pPr marL="0" indent="0">
              <a:buNone/>
            </a:pPr>
            <a:r>
              <a:rPr lang="en-GB" sz="2400" b="1" dirty="0"/>
              <a:t>Learner A is correct </a:t>
            </a:r>
            <a:r>
              <a:rPr lang="en-GB" sz="2400" dirty="0"/>
              <a:t>with the statement about balancing the points either side of the line of best fit. </a:t>
            </a:r>
          </a:p>
          <a:p>
            <a:pPr marL="0" indent="0">
              <a:buNone/>
            </a:pPr>
            <a:endParaRPr lang="en-GB" sz="2400" dirty="0"/>
          </a:p>
          <a:p>
            <a:pPr marL="0" indent="0">
              <a:buNone/>
            </a:pPr>
            <a:r>
              <a:rPr lang="en-GB" sz="2400" dirty="0"/>
              <a:t>However, the data shows that the relationship is not linear. The line of best fit should be a curve, so </a:t>
            </a:r>
            <a:r>
              <a:rPr lang="en-GB" sz="2400" b="1" dirty="0"/>
              <a:t>Learner B is correct</a:t>
            </a:r>
            <a:r>
              <a:rPr lang="en-GB" sz="2400" dirty="0"/>
              <a:t>.</a:t>
            </a:r>
          </a:p>
          <a:p>
            <a:pPr marL="0" indent="0">
              <a:buNone/>
            </a:pPr>
            <a:endParaRPr lang="en-GB" dirty="0"/>
          </a:p>
        </p:txBody>
      </p:sp>
      <p:pic>
        <p:nvPicPr>
          <p:cNvPr id="4" name="Google Shape;171;g3b0a1b79685_0_111" descr="The graph shows temperature in degrees Celsius against time in minutes. Seven points are plotted and a curved line of best fit is drawn through them.">
            <a:extLst>
              <a:ext uri="{FF2B5EF4-FFF2-40B4-BE49-F238E27FC236}">
                <a16:creationId xmlns:a16="http://schemas.microsoft.com/office/drawing/2014/main" id="{0FCA3413-0372-44C6-5C5D-1526A8A852B8}"/>
              </a:ext>
            </a:extLst>
          </p:cNvPr>
          <p:cNvPicPr preferRelativeResize="0">
            <a:picLocks noChangeAspect="1"/>
          </p:cNvPicPr>
          <p:nvPr/>
        </p:nvPicPr>
        <p:blipFill>
          <a:blip r:embed="rId3" cstate="print">
            <a:alphaModFix/>
            <a:extLst>
              <a:ext uri="{28A0092B-C50C-407E-A947-70E740481C1C}">
                <a14:useLocalDpi xmlns:a14="http://schemas.microsoft.com/office/drawing/2010/main" val="0"/>
              </a:ext>
            </a:extLst>
          </a:blip>
          <a:srcRect l="9428" r="10513"/>
          <a:stretch>
            <a:fillRect/>
          </a:stretch>
        </p:blipFill>
        <p:spPr>
          <a:xfrm>
            <a:off x="6681599" y="322885"/>
            <a:ext cx="4114801" cy="5995115"/>
          </a:xfrm>
          <a:prstGeom prst="rect">
            <a:avLst/>
          </a:prstGeom>
          <a:noFill/>
          <a:ln>
            <a:noFill/>
          </a:ln>
        </p:spPr>
      </p:pic>
      <p:sp>
        <p:nvSpPr>
          <p:cNvPr id="10" name="Google Shape;311;g3cd8964b3c4_0_46">
            <a:extLst>
              <a:ext uri="{FF2B5EF4-FFF2-40B4-BE49-F238E27FC236}">
                <a16:creationId xmlns:a16="http://schemas.microsoft.com/office/drawing/2014/main" id="{9310CFCF-0F07-F2F2-9A1C-D0E8076BA3E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24590738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Props1.xml><?xml version="1.0" encoding="utf-8"?>
<ds:datastoreItem xmlns:ds="http://schemas.openxmlformats.org/officeDocument/2006/customXml" ds:itemID="{33C6792B-C9B1-47BB-B15C-3D30730C8EF9}">
  <ds:schemaRefs>
    <ds:schemaRef ds:uri="http://schemas.microsoft.com/sharepoint/v3/contenttype/forms"/>
  </ds:schemaRefs>
</ds:datastoreItem>
</file>

<file path=customXml/itemProps2.xml><?xml version="1.0" encoding="utf-8"?>
<ds:datastoreItem xmlns:ds="http://schemas.openxmlformats.org/officeDocument/2006/customXml" ds:itemID="{CE477526-6317-4B5C-A857-A4198E79D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6C7E90-B52C-4927-B0E1-5716543A9376}">
  <ds:schemaRefs>
    <ds:schemaRef ds:uri="http://purl.org/dc/terms/"/>
    <ds:schemaRef ds:uri="http://schemas.microsoft.com/office/infopath/2007/PartnerControls"/>
    <ds:schemaRef ds:uri="9e3c562f-56b0-4bc9-96c8-d04b09868558"/>
    <ds:schemaRef ds:uri="http://purl.org/dc/elements/1.1/"/>
    <ds:schemaRef ds:uri="5c7d88b2-bc5d-47d8-b067-5f30c82b40fb"/>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636</TotalTime>
  <Words>1235</Words>
  <Application>Microsoft Office PowerPoint</Application>
  <PresentationFormat>Widescreen</PresentationFormat>
  <Paragraphs>148</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Aptos</vt:lpstr>
      <vt:lpstr>Arial</vt:lpstr>
      <vt:lpstr>Calibri</vt:lpstr>
      <vt:lpstr>Calibri Light</vt:lpstr>
      <vt:lpstr>Cambria Math</vt:lpstr>
      <vt:lpstr>Century Gothic</vt:lpstr>
      <vt:lpstr>Office Theme</vt:lpstr>
      <vt:lpstr>Stage 1 </vt:lpstr>
      <vt:lpstr>Introduction</vt:lpstr>
      <vt:lpstr>Which axis to plot?</vt:lpstr>
      <vt:lpstr>Which axis to plot? Answer</vt:lpstr>
      <vt:lpstr>Select an appropriate scale</vt:lpstr>
      <vt:lpstr>Select an appropriate scale – answers </vt:lpstr>
      <vt:lpstr>Suitable scales</vt:lpstr>
      <vt:lpstr>Suitable scales – answers</vt:lpstr>
      <vt:lpstr>Plotting the points</vt:lpstr>
      <vt:lpstr>Plotting the points – answers </vt:lpstr>
      <vt:lpstr>Line of best fit</vt:lpstr>
      <vt:lpstr>Line of best fit – answer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Short activities creating graphs</dc:title>
  <dc:creator>RoyalSocietyofChemistry@royalsocietychemistry.onmicrosoft.com</dc:creator>
  <cp:keywords>Maths; maths skills for chemistry; math skills; axis; plotting coordinates; coordinate pairs; scale; line of best fit; </cp:keywords>
  <cp:lastModifiedBy>Juliet Kennard</cp:lastModifiedBy>
  <cp:revision>14</cp:revision>
  <dcterms:created xsi:type="dcterms:W3CDTF">2021-04-13T16:26:00Z</dcterms:created>
  <dcterms:modified xsi:type="dcterms:W3CDTF">2026-09-17T06:33:43Z</dcterms:modified>
  <cp:category>From https://rsc.li/4gA2Lp7, teacher guidance notes, learner worksheets and short activities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y fmtid="{D5CDD505-2E9C-101B-9397-08002B2CF9AE}" pid="13" name="xd_ProgID">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TriggerFlowInfo">
    <vt:lpwstr/>
  </property>
  <property fmtid="{D5CDD505-2E9C-101B-9397-08002B2CF9AE}" pid="18" name="xd_Signature">
    <vt:bool>false</vt:bool>
  </property>
</Properties>
</file>