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sldIdLst>
    <p:sldId id="29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552341-46DB-4FB4-8E14-C40F519B1DF5}" v="8" dt="2026-06-09T14:37:00.5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98"/>
    <p:restoredTop sz="77008" autoAdjust="0"/>
  </p:normalViewPr>
  <p:slideViewPr>
    <p:cSldViewPr snapToGrid="0" snapToObjects="1">
      <p:cViewPr varScale="1">
        <p:scale>
          <a:sx n="85" d="100"/>
          <a:sy n="85" d="100"/>
        </p:scale>
        <p:origin x="19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8/10/relationships/authors" Target="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39FEE6-68B1-4863-9977-3A95633844E7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9AEAF9-7482-4645-9523-1778CA738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348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Mae’r sleid hon yn crynhoi erthygl ddiweddar a gyhoeddwyd gan </a:t>
            </a:r>
            <a:r>
              <a:rPr lang="cy-GB" i="1"/>
              <a:t>Chemistry World</a:t>
            </a:r>
            <a:r>
              <a:rPr lang="cy-GB"/>
              <a:t>. Defnyddiwch hwn fel man cychwyn gwers wrth addysgu aloion.</a:t>
            </a:r>
          </a:p>
          <a:p>
            <a:endParaRPr lang="en-GB" dirty="0"/>
          </a:p>
          <a:p>
            <a:r>
              <a:rPr lang="cy-GB"/>
              <a:t>Atebion</a:t>
            </a:r>
          </a:p>
          <a:p>
            <a:pPr marL="228600" indent="-228600">
              <a:buAutoNum type="arabicPeriod"/>
            </a:pPr>
            <a:r>
              <a:rPr lang="cy-GB" baseline="0"/>
              <a:t>Mae aloi yn gymysgedd o fetelau. </a:t>
            </a:r>
          </a:p>
          <a:p>
            <a:pPr marL="228600" indent="-228600">
              <a:buAutoNum type="arabicPeriod"/>
            </a:pPr>
            <a:r>
              <a:rPr lang="cy-GB"/>
              <a:t>Copr a sinc yw pres yn bennaf.</a:t>
            </a:r>
            <a:r>
              <a:rPr lang="cy-GB" baseline="0"/>
              <a:t> Copr a thun yw efydd yn bennaf.</a:t>
            </a:r>
          </a:p>
          <a:p>
            <a:pPr marL="228600" indent="-228600">
              <a:buAutoNum type="arabicPeriod"/>
            </a:pPr>
            <a:r>
              <a:rPr lang="cy-GB"/>
              <a:t>Mae cyfansoddiad lefelau isel o fetelau hybrin yn aml yn unigryw i aloion sydd wedi’u gwneud o wahanol ffynonellau, ac maent yn gallu gweithredu fel ôl bys.</a:t>
            </a:r>
            <a:r>
              <a:rPr lang="cy-GB" baseline="0"/>
              <a:t> Mae cyfansoddiad efyddau Benin yn debyg i gyfansoddiad y breichledau gafodd eu canfod yn y llongddrylliadau.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9AEAF9-7482-4645-9523-1778CA73848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078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E05D642-4592-B14D-98B6-B60260A64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3MVxw9w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622656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Newyddion am ymchwil gwyddoniaeth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z="3600"/>
              <a:t>Tarddiad annisgwyl efyddau Benin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2C49F36-B0B9-49E7-B398-03B87BDA45BB}"/>
              </a:ext>
            </a:extLst>
          </p:cNvPr>
          <p:cNvSpPr txBox="1">
            <a:spLocks/>
          </p:cNvSpPr>
          <p:nvPr/>
        </p:nvSpPr>
        <p:spPr>
          <a:xfrm>
            <a:off x="540000" y="1055282"/>
            <a:ext cx="1008000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1600" dirty="0">
                <a:solidFill>
                  <a:schemeClr val="tx1"/>
                </a:solidFill>
              </a:rPr>
              <a:t>Sleid gan Neil Goalby. Ar gael yn </a:t>
            </a:r>
            <a:r>
              <a:rPr lang="cy-GB" sz="16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rsc.li/4udHzd7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73AA7-0565-0C45-BCCD-847B36196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569115"/>
            <a:ext cx="6256656" cy="5040000"/>
          </a:xfrm>
        </p:spPr>
        <p:txBody>
          <a:bodyPr>
            <a:noAutofit/>
          </a:bodyPr>
          <a:lstStyle/>
          <a:p>
            <a:r>
              <a:rPr lang="cy-GB" sz="2100" dirty="0"/>
              <a:t>Mae efyddau Benin yn waith celf gan bobl Edo Gorllewin Affrica o’r 16eg i’r 19eg ganrif. Mae astudiaeth newydd wedi dangos eu bod wedi cael eu gwneud o freichledau wedi’u toddi. Mae’r breichledau yn gylchoedd aloi a oedd yn cael eu defnyddio fel arian yng Ngorllewin Affrica gan gaethfasnachwyr Ewropeaidd a masnachwyr eraill. Roedd yr aloion wedi’u gwneud o bres yn bennaf, yn cynnwys copr a sinc. Roedd rhai yn efydd, yn cynnwys copr a thun. Ymchwiliodd y gwyddonwyr i freichledau wedi’u hadfer o longddrylliadau yn yr Iwerydd, gan ganfod lefelau hybrin tebyg o blwm, arsenig, nicel a bismwth. Canfyddon nhw hefyd fod cyfansoddiad y copr yn cyfateb i fwynau copr wedi’u mwyngloddio yn yr Almaen fodern.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8B292F-C975-35D4-5788-36F543B9F4E5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77280" y="1114459"/>
            <a:ext cx="3755994" cy="25039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5E2D19-E3DF-A450-9AB7-76B649665B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 rot="16200000">
            <a:off x="9372309" y="2096702"/>
            <a:ext cx="302747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800"/>
              <a:t>© </a:t>
            </a:r>
            <a:r>
              <a:rPr lang="cy-GB" sz="800" b="0" i="0">
                <a:solidFill>
                  <a:srgbClr val="172B4D"/>
                </a:solidFill>
                <a:effectLst/>
                <a:latin typeface="-apple-system"/>
              </a:rPr>
              <a:t>Werner Forman/Universal Images Group/Getty Images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FFA1DA3-2756-4B86-87AD-EE87219503AB}"/>
              </a:ext>
            </a:extLst>
          </p:cNvPr>
          <p:cNvSpPr txBox="1">
            <a:spLocks/>
          </p:cNvSpPr>
          <p:nvPr/>
        </p:nvSpPr>
        <p:spPr>
          <a:xfrm>
            <a:off x="6977281" y="3705581"/>
            <a:ext cx="3755994" cy="54777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sz="1600" i="1">
                <a:solidFill>
                  <a:srgbClr val="C8102E"/>
                </a:solidFill>
              </a:rPr>
              <a:t>Mae efyddau Benin yn gofnod o hanes Teyrnas Benin</a:t>
            </a:r>
          </a:p>
        </p:txBody>
      </p:sp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EEA1A01F-587E-4473-9318-709907EEC9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936641"/>
              </p:ext>
            </p:extLst>
          </p:nvPr>
        </p:nvGraphicFramePr>
        <p:xfrm>
          <a:off x="6977281" y="4325729"/>
          <a:ext cx="3755993" cy="22833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5993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</a:tblGrid>
              <a:tr h="464496">
                <a:tc>
                  <a:txBody>
                    <a:bodyPr/>
                    <a:lstStyle/>
                    <a:p>
                      <a:pPr algn="l"/>
                      <a:r>
                        <a:rPr lang="cy-GB" sz="1600" b="1" i="0">
                          <a:latin typeface="Century Gothic" panose="020B0502020202020204" pitchFamily="34" charset="0"/>
                        </a:rPr>
                        <a:t>Cwestiynau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1818890"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00000"/>
                        </a:lnSpc>
                        <a:buAutoNum type="arabicPeriod"/>
                      </a:pPr>
                      <a:r>
                        <a:rPr lang="cy-GB" sz="1600" b="0" i="0" baseline="0" dirty="0">
                          <a:latin typeface="Century Gothic" panose="020B0502020202020204" pitchFamily="34" charset="0"/>
                        </a:rPr>
                        <a:t>Beth yw aloi?</a:t>
                      </a:r>
                    </a:p>
                    <a:p>
                      <a:pPr marL="342900" indent="-342900">
                        <a:lnSpc>
                          <a:spcPct val="100000"/>
                        </a:lnSpc>
                        <a:buAutoNum type="arabicPeriod"/>
                      </a:pPr>
                      <a:r>
                        <a:rPr lang="cy-GB" sz="1600" b="0" i="0" baseline="0" dirty="0">
                          <a:latin typeface="Century Gothic" panose="020B0502020202020204" pitchFamily="34" charset="0"/>
                        </a:rPr>
                        <a:t>Pa fetelau mae efydd a phres yn eu cynnwys fel arfer?</a:t>
                      </a:r>
                    </a:p>
                    <a:p>
                      <a:pPr marL="342900" indent="-342900">
                        <a:lnSpc>
                          <a:spcPct val="100000"/>
                        </a:lnSpc>
                        <a:buAutoNum type="arabicPeriod"/>
                      </a:pPr>
                      <a:r>
                        <a:rPr lang="cy-GB" sz="1600" b="0" i="0" baseline="0" dirty="0">
                          <a:latin typeface="Century Gothic" panose="020B0502020202020204" pitchFamily="34" charset="0"/>
                        </a:rPr>
                        <a:t>Awgrymwch pam mae archwilio symiau’r metelau hybrin wedi helpu gwyddonwyr i ddod i gasgliadau am efyddau Benin. 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4198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5CDE6F2A-4126-4A62-82A9-BF7D0B15E45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90235D7-21A1-406B-8B95-4CA5824077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4EB00CA-4DBC-47A5-B7A3-B8066F4F27F7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infopath/2007/PartnerControls"/>
    <ds:schemaRef ds:uri="9e3c562f-56b0-4bc9-96c8-d04b09868558"/>
    <ds:schemaRef ds:uri="5c7d88b2-bc5d-47d8-b067-5f30c82b40f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298</Words>
  <Application>Microsoft Office PowerPoint</Application>
  <PresentationFormat>Widescreen</PresentationFormat>
  <Paragraphs>17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-apple-system</vt:lpstr>
      <vt:lpstr>Arial</vt:lpstr>
      <vt:lpstr>Calibri</vt:lpstr>
      <vt:lpstr>Calibri Light</vt:lpstr>
      <vt:lpstr>Century Gothic</vt:lpstr>
      <vt:lpstr>Office Theme</vt:lpstr>
      <vt:lpstr>Tarddiad annisgwyl efyddau Benin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Benin bronzes are made of German brass CYM</dc:title>
  <dc:creator>RoyalSocietyofChemistry@royalsocietychemistry.onmicrosoft.com</dc:creator>
  <cp:keywords>metal; alloy; bronze; brass; Benin bronzes; Edo people; West Africa; chemistry; teaching; science research; Welsh; Welsh language</cp:keywords>
  <dc:description>From Education in Chemistry Surprise origin for Benin https://rsc.li/3MVxw9wbronzes </dc:description>
  <cp:lastModifiedBy>Hannah Sycamore</cp:lastModifiedBy>
  <cp:revision>1</cp:revision>
  <dcterms:created xsi:type="dcterms:W3CDTF">2023-05-24T15:11:05Z</dcterms:created>
  <dcterms:modified xsi:type="dcterms:W3CDTF">2026-06-09T14:37:10Z</dcterms:modified>
  <cp:category>From https://rsc.li/4udHzd7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Order">
    <vt:r8>50500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riggerFlowInfo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MediaServiceImageTags">
    <vt:lpwstr/>
  </property>
</Properties>
</file>