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94"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DD0D15-D370-4E25-B9FE-3ABC5830825B}" v="1" dt="2025-07-24T15:06:05.8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86441" autoAdjust="0"/>
  </p:normalViewPr>
  <p:slideViewPr>
    <p:cSldViewPr snapToGrid="0" snapToObjects="1">
      <p:cViewPr varScale="1">
        <p:scale>
          <a:sx n="95" d="100"/>
          <a:sy n="95" d="100"/>
        </p:scale>
        <p:origin x="1596" y="9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Kelly" userId="129b2903-a77d-4011-b626-fdf346dce13b" providerId="ADAL" clId="{A748AA33-20F4-48A2-833A-7B681BCD705F}"/>
    <pc:docChg chg="undo custSel mod modSld">
      <pc:chgData name="Emily Kelly" userId="129b2903-a77d-4011-b626-fdf346dce13b" providerId="ADAL" clId="{A748AA33-20F4-48A2-833A-7B681BCD705F}" dt="2025-07-22T15:43:34.098" v="377" actId="962"/>
      <pc:docMkLst>
        <pc:docMk/>
      </pc:docMkLst>
      <pc:sldChg chg="modSp mod modNotesTx">
        <pc:chgData name="Emily Kelly" userId="129b2903-a77d-4011-b626-fdf346dce13b" providerId="ADAL" clId="{A748AA33-20F4-48A2-833A-7B681BCD705F}" dt="2025-07-22T15:43:34.098" v="377" actId="962"/>
        <pc:sldMkLst>
          <pc:docMk/>
          <pc:sldMk cId="4064198182" sldId="294"/>
        </pc:sldMkLst>
        <pc:spChg chg="mod">
          <ac:chgData name="Emily Kelly" userId="129b2903-a77d-4011-b626-fdf346dce13b" providerId="ADAL" clId="{A748AA33-20F4-48A2-833A-7B681BCD705F}" dt="2025-07-22T13:36:14.338" v="65" actId="1076"/>
          <ac:spMkLst>
            <pc:docMk/>
            <pc:sldMk cId="4064198182" sldId="294"/>
            <ac:spMk id="2" creationId="{F1D222CD-678A-0543-B7C7-C1E80F753B1E}"/>
          </ac:spMkLst>
        </pc:spChg>
        <pc:spChg chg="mod">
          <ac:chgData name="Emily Kelly" userId="129b2903-a77d-4011-b626-fdf346dce13b" providerId="ADAL" clId="{A748AA33-20F4-48A2-833A-7B681BCD705F}" dt="2025-07-22T14:18:57.212" v="104" actId="1036"/>
          <ac:spMkLst>
            <pc:docMk/>
            <pc:sldMk cId="4064198182" sldId="294"/>
            <ac:spMk id="3" creationId="{CC673AA7-0565-0C45-BCCD-847B36196BF5}"/>
          </ac:spMkLst>
        </pc:spChg>
        <pc:spChg chg="mod ord">
          <ac:chgData name="Emily Kelly" userId="129b2903-a77d-4011-b626-fdf346dce13b" providerId="ADAL" clId="{A748AA33-20F4-48A2-833A-7B681BCD705F}" dt="2025-07-22T15:43:11.532" v="373" actId="13244"/>
          <ac:spMkLst>
            <pc:docMk/>
            <pc:sldMk cId="4064198182" sldId="294"/>
            <ac:spMk id="4" creationId="{475E2D19-E3DF-A450-9AB7-76B649665B4A}"/>
          </ac:spMkLst>
        </pc:spChg>
        <pc:spChg chg="ord">
          <ac:chgData name="Emily Kelly" userId="129b2903-a77d-4011-b626-fdf346dce13b" providerId="ADAL" clId="{A748AA33-20F4-48A2-833A-7B681BCD705F}" dt="2025-07-22T15:42:46.561" v="369"/>
          <ac:spMkLst>
            <pc:docMk/>
            <pc:sldMk cId="4064198182" sldId="294"/>
            <ac:spMk id="5" creationId="{94DF5491-C51B-5546-8D63-8BD341C64B0A}"/>
          </ac:spMkLst>
        </pc:spChg>
        <pc:spChg chg="mod ord">
          <ac:chgData name="Emily Kelly" userId="129b2903-a77d-4011-b626-fdf346dce13b" providerId="ADAL" clId="{A748AA33-20F4-48A2-833A-7B681BCD705F}" dt="2025-07-22T15:43:04.120" v="371" actId="13244"/>
          <ac:spMkLst>
            <pc:docMk/>
            <pc:sldMk cId="4064198182" sldId="294"/>
            <ac:spMk id="8" creationId="{DFFA1DA3-2756-4B86-87AD-EE87219503AB}"/>
          </ac:spMkLst>
        </pc:spChg>
        <pc:spChg chg="mod">
          <ac:chgData name="Emily Kelly" userId="129b2903-a77d-4011-b626-fdf346dce13b" providerId="ADAL" clId="{A748AA33-20F4-48A2-833A-7B681BCD705F}" dt="2025-07-22T15:19:42.227" v="356" actId="207"/>
          <ac:spMkLst>
            <pc:docMk/>
            <pc:sldMk cId="4064198182" sldId="294"/>
            <ac:spMk id="10" creationId="{52C49F36-B0B9-49E7-B398-03B87BDA45BB}"/>
          </ac:spMkLst>
        </pc:spChg>
        <pc:picChg chg="mod ord">
          <ac:chgData name="Emily Kelly" userId="129b2903-a77d-4011-b626-fdf346dce13b" providerId="ADAL" clId="{A748AA33-20F4-48A2-833A-7B681BCD705F}" dt="2025-07-22T15:43:34.098" v="377" actId="962"/>
          <ac:picMkLst>
            <pc:docMk/>
            <pc:sldMk cId="4064198182" sldId="294"/>
            <ac:picMk id="6" creationId="{1E8B292F-C975-35D4-5788-36F543B9F4E5}"/>
          </ac:picMkLst>
        </pc:picChg>
      </pc:sldChg>
    </pc:docChg>
  </pc:docChgLst>
  <pc:docChgLst>
    <pc:chgData name="Emily Kelly" userId="129b2903-a77d-4011-b626-fdf346dce13b" providerId="ADAL" clId="{A1DD0D15-D370-4E25-B9FE-3ABC5830825B}"/>
    <pc:docChg chg="modSld">
      <pc:chgData name="Emily Kelly" userId="129b2903-a77d-4011-b626-fdf346dce13b" providerId="ADAL" clId="{A1DD0D15-D370-4E25-B9FE-3ABC5830825B}" dt="2025-07-24T15:06:05.808" v="64" actId="14826"/>
      <pc:docMkLst>
        <pc:docMk/>
      </pc:docMkLst>
      <pc:sldChg chg="modSp mod">
        <pc:chgData name="Emily Kelly" userId="129b2903-a77d-4011-b626-fdf346dce13b" providerId="ADAL" clId="{A1DD0D15-D370-4E25-B9FE-3ABC5830825B}" dt="2025-07-24T15:06:05.808" v="64" actId="14826"/>
        <pc:sldMkLst>
          <pc:docMk/>
          <pc:sldMk cId="4064198182" sldId="294"/>
        </pc:sldMkLst>
        <pc:spChg chg="mod">
          <ac:chgData name="Emily Kelly" userId="129b2903-a77d-4011-b626-fdf346dce13b" providerId="ADAL" clId="{A1DD0D15-D370-4E25-B9FE-3ABC5830825B}" dt="2025-07-23T14:48:01.166" v="53" actId="20577"/>
          <ac:spMkLst>
            <pc:docMk/>
            <pc:sldMk cId="4064198182" sldId="294"/>
            <ac:spMk id="2" creationId="{F1D222CD-678A-0543-B7C7-C1E80F753B1E}"/>
          </ac:spMkLst>
        </pc:spChg>
        <pc:spChg chg="mod">
          <ac:chgData name="Emily Kelly" userId="129b2903-a77d-4011-b626-fdf346dce13b" providerId="ADAL" clId="{A1DD0D15-D370-4E25-B9FE-3ABC5830825B}" dt="2025-07-23T14:48:22.343" v="63" actId="20577"/>
          <ac:spMkLst>
            <pc:docMk/>
            <pc:sldMk cId="4064198182" sldId="294"/>
            <ac:spMk id="3" creationId="{CC673AA7-0565-0C45-BCCD-847B36196BF5}"/>
          </ac:spMkLst>
        </pc:spChg>
        <pc:picChg chg="mod">
          <ac:chgData name="Emily Kelly" userId="129b2903-a77d-4011-b626-fdf346dce13b" providerId="ADAL" clId="{A1DD0D15-D370-4E25-B9FE-3ABC5830825B}" dt="2025-07-24T15:06:05.808" v="64" actId="14826"/>
          <ac:picMkLst>
            <pc:docMk/>
            <pc:sldMk cId="4064198182" sldId="294"/>
            <ac:picMk id="6" creationId="{1E8B292F-C975-35D4-5788-36F543B9F4E5}"/>
          </ac:picMkLst>
        </pc:picChg>
      </pc:sldChg>
    </pc:docChg>
  </pc:docChgLst>
  <pc:docChgLst>
    <pc:chgData name="Georgia Murphy" userId="e6114088-85e7-408f-b978-c0430ff13ad8" providerId="ADAL" clId="{6911B4FF-A443-4746-80A7-C0729264C2F0}"/>
    <pc:docChg chg="custSel modSld">
      <pc:chgData name="Georgia Murphy" userId="e6114088-85e7-408f-b978-c0430ff13ad8" providerId="ADAL" clId="{6911B4FF-A443-4746-80A7-C0729264C2F0}" dt="2025-07-23T14:06:10.784" v="23" actId="962"/>
      <pc:docMkLst>
        <pc:docMk/>
      </pc:docMkLst>
      <pc:sldChg chg="modSp mod">
        <pc:chgData name="Georgia Murphy" userId="e6114088-85e7-408f-b978-c0430ff13ad8" providerId="ADAL" clId="{6911B4FF-A443-4746-80A7-C0729264C2F0}" dt="2025-07-23T14:06:10.784" v="23" actId="962"/>
        <pc:sldMkLst>
          <pc:docMk/>
          <pc:sldMk cId="4064198182" sldId="294"/>
        </pc:sldMkLst>
        <pc:spChg chg="ord">
          <ac:chgData name="Georgia Murphy" userId="e6114088-85e7-408f-b978-c0430ff13ad8" providerId="ADAL" clId="{6911B4FF-A443-4746-80A7-C0729264C2F0}" dt="2025-07-23T14:04:03.764" v="19" actId="13244"/>
          <ac:spMkLst>
            <pc:docMk/>
            <pc:sldMk cId="4064198182" sldId="294"/>
            <ac:spMk id="2" creationId="{F1D222CD-678A-0543-B7C7-C1E80F753B1E}"/>
          </ac:spMkLst>
        </pc:spChg>
        <pc:spChg chg="mod">
          <ac:chgData name="Georgia Murphy" userId="e6114088-85e7-408f-b978-c0430ff13ad8" providerId="ADAL" clId="{6911B4FF-A443-4746-80A7-C0729264C2F0}" dt="2025-07-23T14:04:10.397" v="21" actId="962"/>
          <ac:spMkLst>
            <pc:docMk/>
            <pc:sldMk cId="4064198182" sldId="294"/>
            <ac:spMk id="5" creationId="{94DF5491-C51B-5546-8D63-8BD341C64B0A}"/>
          </ac:spMkLst>
        </pc:spChg>
        <pc:spChg chg="mod">
          <ac:chgData name="Georgia Murphy" userId="e6114088-85e7-408f-b978-c0430ff13ad8" providerId="ADAL" clId="{6911B4FF-A443-4746-80A7-C0729264C2F0}" dt="2025-07-23T14:02:06.859" v="17" actId="27107"/>
          <ac:spMkLst>
            <pc:docMk/>
            <pc:sldMk cId="4064198182" sldId="294"/>
            <ac:spMk id="8" creationId="{DFFA1DA3-2756-4B86-87AD-EE87219503AB}"/>
          </ac:spMkLst>
        </pc:spChg>
        <pc:spChg chg="mod ord">
          <ac:chgData name="Georgia Murphy" userId="e6114088-85e7-408f-b978-c0430ff13ad8" providerId="ADAL" clId="{6911B4FF-A443-4746-80A7-C0729264C2F0}" dt="2025-07-23T14:04:07.578" v="20" actId="13244"/>
          <ac:spMkLst>
            <pc:docMk/>
            <pc:sldMk cId="4064198182" sldId="294"/>
            <ac:spMk id="10" creationId="{52C49F36-B0B9-49E7-B398-03B87BDA45BB}"/>
          </ac:spMkLst>
        </pc:spChg>
        <pc:picChg chg="mod">
          <ac:chgData name="Georgia Murphy" userId="e6114088-85e7-408f-b978-c0430ff13ad8" providerId="ADAL" clId="{6911B4FF-A443-4746-80A7-C0729264C2F0}" dt="2025-07-23T14:06:10.784" v="23" actId="962"/>
          <ac:picMkLst>
            <pc:docMk/>
            <pc:sldMk cId="4064198182" sldId="294"/>
            <ac:picMk id="6" creationId="{1E8B292F-C975-35D4-5788-36F543B9F4E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39FEE6-68B1-4863-9977-3A95633844E7}" type="datetimeFigureOut">
              <a:rPr lang="en-GB" smtClean="0"/>
              <a:t>24/07/2025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9AEAF9-7482-4645-9523-1778CA73848E}" type="slidenum">
              <a:rPr lang="en-GB" smtClean="0"/>
              <a:t>‹#›</a:t>
            </a:fld>
            <a:endParaRPr lang="en-GB"/>
          </a:p>
        </p:txBody>
      </p:sp>
    </p:spTree>
    <p:extLst>
      <p:ext uri="{BB962C8B-B14F-4D97-AF65-F5344CB8AC3E}">
        <p14:creationId xmlns:p14="http://schemas.microsoft.com/office/powerpoint/2010/main" val="2677348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summarises a recent article published by </a:t>
            </a:r>
            <a:r>
              <a:rPr lang="en-GB" i="1" dirty="0"/>
              <a:t>Chemistry World</a:t>
            </a:r>
            <a:r>
              <a:rPr lang="en-GB" dirty="0"/>
              <a:t>. Use this as a lesson starter when teaching about bonding and structure of carbon.</a:t>
            </a:r>
          </a:p>
          <a:p>
            <a:r>
              <a:rPr lang="en-GB" dirty="0"/>
              <a:t>Answers</a:t>
            </a:r>
          </a:p>
          <a:p>
            <a:pPr marL="228600" indent="-228600">
              <a:buAutoNum type="arabicPeriod"/>
            </a:pPr>
            <a:r>
              <a:rPr lang="en-US" baseline="0" dirty="0"/>
              <a:t>Covalent bonds.</a:t>
            </a:r>
          </a:p>
          <a:p>
            <a:pPr marL="228600" indent="-228600">
              <a:buAutoNum type="arabicPeriod"/>
            </a:pPr>
            <a:r>
              <a:rPr lang="en-GB" baseline="0" dirty="0"/>
              <a:t>Giant structure. Each carbon atom forms bonds to four other carbon atoms. There is a tetrahedral arrangement of bonds around each carbon atom.</a:t>
            </a:r>
          </a:p>
          <a:p>
            <a:pPr marL="228600" indent="-228600">
              <a:buAutoNum type="arabicPeriod"/>
            </a:pPr>
            <a:r>
              <a:rPr lang="en-GB" baseline="0" dirty="0"/>
              <a:t>The covalent bonds between carbon atoms are very strong. Many strong bonds need to be broken to form a liquid. This requires very high temperatures and pressures to supply enough energy to break the bonds. The melting point is so high that no known material can contain the liquid carbon in the lab.</a:t>
            </a:r>
          </a:p>
        </p:txBody>
      </p:sp>
      <p:sp>
        <p:nvSpPr>
          <p:cNvPr id="4" name="Slide Number Placeholder 3"/>
          <p:cNvSpPr>
            <a:spLocks noGrp="1"/>
          </p:cNvSpPr>
          <p:nvPr>
            <p:ph type="sldNum" sz="quarter" idx="5"/>
          </p:nvPr>
        </p:nvSpPr>
        <p:spPr/>
        <p:txBody>
          <a:bodyPr/>
          <a:lstStyle/>
          <a:p>
            <a:fld id="{659AEAF9-7482-4645-9523-1778CA73848E}" type="slidenum">
              <a:rPr lang="en-GB" smtClean="0"/>
              <a:t>1</a:t>
            </a:fld>
            <a:endParaRPr lang="en-GB"/>
          </a:p>
        </p:txBody>
      </p:sp>
    </p:spTree>
    <p:extLst>
      <p:ext uri="{BB962C8B-B14F-4D97-AF65-F5344CB8AC3E}">
        <p14:creationId xmlns:p14="http://schemas.microsoft.com/office/powerpoint/2010/main" val="67107881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18" name="Picture 17">
            <a:extLst>
              <a:ext uri="{FF2B5EF4-FFF2-40B4-BE49-F238E27FC236}">
                <a16:creationId xmlns:a16="http://schemas.microsoft.com/office/drawing/2014/main" id="{CE05D642-4592-B14D-98B6-B60260A6476A}"/>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7/24/2025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rsc.li/4maYOaH"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a:xfrm>
            <a:off x="540000" y="373256"/>
            <a:ext cx="10080000" cy="440661"/>
          </a:xfrm>
        </p:spPr>
        <p:txBody>
          <a:bodyPr/>
          <a:lstStyle/>
          <a:p>
            <a:r>
              <a:rPr lang="en-US" dirty="0"/>
              <a:t>Scientists form liquid carbon for the first time</a:t>
            </a:r>
            <a:br>
              <a:rPr lang="en-US" b="0" dirty="0"/>
            </a:br>
            <a:br>
              <a:rPr lang="en-GB" noProof="0" dirty="0"/>
            </a:br>
            <a:br>
              <a:rPr lang="en-GB" noProof="0" dirty="0"/>
            </a:br>
            <a:br>
              <a:rPr lang="en-GB" b="0" noProof="0" dirty="0"/>
            </a:br>
            <a:br>
              <a:rPr lang="en-GB" noProof="0" dirty="0"/>
            </a:br>
            <a:endParaRPr lang="en-GB" noProof="0" dirty="0"/>
          </a:p>
        </p:txBody>
      </p:sp>
      <p:sp>
        <p:nvSpPr>
          <p:cNvPr id="10" name="Title 1">
            <a:extLst>
              <a:ext uri="{FF2B5EF4-FFF2-40B4-BE49-F238E27FC236}">
                <a16:creationId xmlns:a16="http://schemas.microsoft.com/office/drawing/2014/main" id="{52C49F36-B0B9-49E7-B398-03B87BDA45BB}"/>
              </a:ext>
            </a:extLst>
          </p:cNvPr>
          <p:cNvSpPr txBox="1">
            <a:spLocks/>
          </p:cNvSpPr>
          <p:nvPr/>
        </p:nvSpPr>
        <p:spPr>
          <a:xfrm>
            <a:off x="540000" y="888538"/>
            <a:ext cx="10080000" cy="4406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1600" noProof="0" dirty="0">
                <a:solidFill>
                  <a:schemeClr val="tx1"/>
                </a:solidFill>
              </a:rPr>
              <a:t>Slide by Neil Goalby. Available from </a:t>
            </a:r>
            <a:r>
              <a:rPr lang="en-GB" sz="1600" noProof="0" dirty="0">
                <a:solidFill>
                  <a:srgbClr val="C00000"/>
                </a:solidFill>
                <a:hlinkClick r:id="rId3">
                  <a:extLst>
                    <a:ext uri="{A12FA001-AC4F-418D-AE19-62706E023703}">
                      <ahyp:hlinkClr xmlns:ahyp="http://schemas.microsoft.com/office/drawing/2018/hyperlinkcolor" val="tx"/>
                    </a:ext>
                  </a:extLst>
                </a:hlinkClick>
              </a:rPr>
              <a:t>rsc.li/4maYOaH</a:t>
            </a:r>
            <a:endParaRPr lang="en-GB" sz="1600" noProof="0" dirty="0">
              <a:solidFill>
                <a:srgbClr val="C00000"/>
              </a:solidFill>
            </a:endParaRPr>
          </a:p>
        </p:txBody>
      </p:sp>
      <p:sp>
        <p:nvSpPr>
          <p:cNvPr id="5" name="Vertical Title 1">
            <a:extLst>
              <a:ext uri="{FF2B5EF4-FFF2-40B4-BE49-F238E27FC236}">
                <a16:creationId xmlns:a16="http://schemas.microsoft.com/office/drawing/2014/main" id="{94DF5491-C51B-5546-8D63-8BD341C64B0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noProof="0" dirty="0">
                <a:solidFill>
                  <a:schemeClr val="bg1"/>
                </a:solidFill>
                <a:latin typeface="Century Gothic" panose="020B0502020202020204" pitchFamily="34" charset="0"/>
              </a:rPr>
              <a:t>Science research news</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78352" y="1279699"/>
            <a:ext cx="5933875" cy="4463695"/>
          </a:xfrm>
        </p:spPr>
        <p:txBody>
          <a:bodyPr>
            <a:noAutofit/>
          </a:bodyPr>
          <a:lstStyle/>
          <a:p>
            <a:r>
              <a:rPr lang="en-GB" dirty="0"/>
              <a:t>Scientists have successfully formed liquid carbon in the lab for the first time. Liquid carbon only exists at very high temperatures and pressures that are difficult to reach in the lab. </a:t>
            </a:r>
          </a:p>
          <a:p>
            <a:r>
              <a:rPr lang="en-GB" dirty="0"/>
              <a:t>The researchers used a powerful laser to fire strong shock waves into solid carbon. This achieved high enough pressures and temperatures to form liquid carbon for a few nanoseconds. They then took snapshots of the structure using x-rays. </a:t>
            </a:r>
          </a:p>
          <a:p>
            <a:r>
              <a:rPr lang="en-GB" dirty="0"/>
              <a:t>The researchers found that carbon atoms stay near their four </a:t>
            </a:r>
            <a:r>
              <a:rPr lang="en-GB"/>
              <a:t>neighbouring atoms </a:t>
            </a:r>
            <a:r>
              <a:rPr lang="en-GB" dirty="0"/>
              <a:t>in liquid form and keep aspects of the solid structure of diamond.</a:t>
            </a:r>
            <a:endParaRPr lang="en-GB" noProof="0" dirty="0"/>
          </a:p>
        </p:txBody>
      </p:sp>
      <p:pic>
        <p:nvPicPr>
          <p:cNvPr id="6" name="Picture 5">
            <a:extLst>
              <a:ext uri="{FF2B5EF4-FFF2-40B4-BE49-F238E27FC236}">
                <a16:creationId xmlns:a16="http://schemas.microsoft.com/office/drawing/2014/main" id="{1E8B292F-C975-35D4-5788-36F543B9F4E5}"/>
              </a:ext>
            </a:extLst>
          </p:cNvPr>
          <p:cNvPicPr>
            <a:picLocks noChangeAspect="1"/>
          </p:cNvPicPr>
          <p:nvPr/>
        </p:nvPicPr>
        <p:blipFill>
          <a:blip r:embed="rId4"/>
          <a:srcRect/>
          <a:stretch/>
        </p:blipFill>
        <p:spPr>
          <a:xfrm>
            <a:off x="6798643" y="1010200"/>
            <a:ext cx="3752019" cy="2501346"/>
          </a:xfrm>
          <a:prstGeom prst="rect">
            <a:avLst/>
          </a:prstGeom>
        </p:spPr>
      </p:pic>
      <p:sp>
        <p:nvSpPr>
          <p:cNvPr id="8" name="Content Placeholder 2">
            <a:extLst>
              <a:ext uri="{FF2B5EF4-FFF2-40B4-BE49-F238E27FC236}">
                <a16:creationId xmlns:a16="http://schemas.microsoft.com/office/drawing/2014/main" id="{DFFA1DA3-2756-4B86-87AD-EE87219503AB}"/>
              </a:ext>
            </a:extLst>
          </p:cNvPr>
          <p:cNvSpPr txBox="1">
            <a:spLocks/>
          </p:cNvSpPr>
          <p:nvPr/>
        </p:nvSpPr>
        <p:spPr>
          <a:xfrm>
            <a:off x="6841704" y="3518896"/>
            <a:ext cx="3755994" cy="54777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i="1" noProof="0" dirty="0">
                <a:solidFill>
                  <a:srgbClr val="C8102E"/>
                </a:solidFill>
              </a:rPr>
              <a:t>Researchers found the structure of liquid carbon is surprisingly similar to solid diamond’s structure </a:t>
            </a:r>
          </a:p>
        </p:txBody>
      </p:sp>
      <p:sp>
        <p:nvSpPr>
          <p:cNvPr id="4" name="TextBox 3">
            <a:extLst>
              <a:ext uri="{FF2B5EF4-FFF2-40B4-BE49-F238E27FC236}">
                <a16:creationId xmlns:a16="http://schemas.microsoft.com/office/drawing/2014/main" id="{475E2D19-E3DF-A450-9AB7-76B649665B4A}"/>
              </a:ext>
            </a:extLst>
          </p:cNvPr>
          <p:cNvSpPr txBox="1"/>
          <p:nvPr/>
        </p:nvSpPr>
        <p:spPr>
          <a:xfrm rot="16200000">
            <a:off x="9191685" y="2096702"/>
            <a:ext cx="3027471" cy="215444"/>
          </a:xfrm>
          <a:prstGeom prst="rect">
            <a:avLst/>
          </a:prstGeom>
          <a:noFill/>
        </p:spPr>
        <p:txBody>
          <a:bodyPr wrap="square" rtlCol="0">
            <a:spAutoFit/>
          </a:bodyPr>
          <a:lstStyle/>
          <a:p>
            <a:r>
              <a:rPr lang="en-GB" sz="800" noProof="0" dirty="0"/>
              <a:t>© </a:t>
            </a:r>
            <a:r>
              <a:rPr lang="en-GB" sz="800" b="0" i="0" noProof="0" dirty="0">
                <a:solidFill>
                  <a:srgbClr val="172B4D"/>
                </a:solidFill>
                <a:effectLst/>
                <a:latin typeface="-apple-system"/>
              </a:rPr>
              <a:t>Getty Images</a:t>
            </a:r>
            <a:endParaRPr lang="en-GB" sz="800" noProof="0" dirty="0"/>
          </a:p>
        </p:txBody>
      </p:sp>
      <p:graphicFrame>
        <p:nvGraphicFramePr>
          <p:cNvPr id="11" name="Table 4">
            <a:extLst>
              <a:ext uri="{FF2B5EF4-FFF2-40B4-BE49-F238E27FC236}">
                <a16:creationId xmlns:a16="http://schemas.microsoft.com/office/drawing/2014/main" id="{EEA1A01F-587E-4473-9318-709907EEC958}"/>
              </a:ext>
            </a:extLst>
          </p:cNvPr>
          <p:cNvGraphicFramePr>
            <a:graphicFrameLocks noGrp="1"/>
          </p:cNvGraphicFramePr>
          <p:nvPr>
            <p:extLst>
              <p:ext uri="{D42A27DB-BD31-4B8C-83A1-F6EECF244321}">
                <p14:modId xmlns:p14="http://schemas.microsoft.com/office/powerpoint/2010/main" val="2053832110"/>
              </p:ext>
            </p:extLst>
          </p:nvPr>
        </p:nvGraphicFramePr>
        <p:xfrm>
          <a:off x="6796657" y="4325729"/>
          <a:ext cx="3755993" cy="2283386"/>
        </p:xfrm>
        <a:graphic>
          <a:graphicData uri="http://schemas.openxmlformats.org/drawingml/2006/table">
            <a:tbl>
              <a:tblPr firstRow="1" bandRow="1">
                <a:tableStyleId>{5C22544A-7EE6-4342-B048-85BDC9FD1C3A}</a:tableStyleId>
              </a:tblPr>
              <a:tblGrid>
                <a:gridCol w="3755993">
                  <a:extLst>
                    <a:ext uri="{9D8B030D-6E8A-4147-A177-3AD203B41FA5}">
                      <a16:colId xmlns:a16="http://schemas.microsoft.com/office/drawing/2014/main" val="3287607563"/>
                    </a:ext>
                  </a:extLst>
                </a:gridCol>
              </a:tblGrid>
              <a:tr h="464496">
                <a:tc>
                  <a:txBody>
                    <a:bodyPr/>
                    <a:lstStyle/>
                    <a:p>
                      <a:pPr algn="l"/>
                      <a:r>
                        <a:rPr lang="en-GB" sz="1600" b="1" i="0" noProof="0" dirty="0">
                          <a:latin typeface="Century Gothic" panose="020B0502020202020204" pitchFamily="34" charset="0"/>
                        </a:rPr>
                        <a:t>Questions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1818890">
                <a:tc>
                  <a:txBody>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Name the type of bond between atoms in solid carbon.</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Describe the structure of solid diamond.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Explain why liquid carbon is difficult to form.</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bl>
          </a:graphicData>
        </a:graphic>
      </p:graphicFrame>
    </p:spTree>
    <p:extLst>
      <p:ext uri="{BB962C8B-B14F-4D97-AF65-F5344CB8AC3E}">
        <p14:creationId xmlns:p14="http://schemas.microsoft.com/office/powerpoint/2010/main" val="4064198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n7b504db7a1f4121af62d7dde2f43036 xmlns="912f8407-5c07-4e29-8d6e-c1be7d5aa57b">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6f01d4b6-f8a8-4b3c-8e47-a0b2d31f46b9</TermId>
        </TermInfo>
      </Terms>
    </n7b504db7a1f4121af62d7dde2f43036>
    <b569b86bd8fd46f693512e8bddacb3f6 xmlns="912f8407-5c07-4e29-8d6e-c1be7d5aa57b">
      <Terms xmlns="http://schemas.microsoft.com/office/infopath/2007/PartnerControls">
        <TermInfo xmlns="http://schemas.microsoft.com/office/infopath/2007/PartnerControls">
          <TermName xmlns="http://schemas.microsoft.com/office/infopath/2007/PartnerControls">Slides</TermName>
          <TermId xmlns="http://schemas.microsoft.com/office/infopath/2007/PartnerControls">0bd534e9-81ec-473e-8648-f3a49aec7b24</TermId>
        </TermInfo>
      </Terms>
    </b569b86bd8fd46f693512e8bddacb3f6>
    <lcf76f155ced4ddcb4097134ff3c332f xmlns="912f8407-5c07-4e29-8d6e-c1be7d5aa57b">
      <Terms xmlns="http://schemas.microsoft.com/office/infopath/2007/PartnerControls"/>
    </lcf76f155ced4ddcb4097134ff3c332f>
    <TaxCatchAll xmlns="44303df1-f625-401d-870a-accd1b2b7593">
      <Value>33</Value>
      <Value>30</Value>
      <Value>316</Value>
      <Value>47</Value>
      <Value>7</Value>
      <Value>37</Value>
      <Value>35</Value>
    </TaxCatchAll>
    <d5ec952c3671439b9c1b97dc2ac5212f xmlns="912f8407-5c07-4e29-8d6e-c1be7d5aa57b">
      <Terms xmlns="http://schemas.microsoft.com/office/infopath/2007/PartnerControls">
        <TermInfo xmlns="http://schemas.microsoft.com/office/infopath/2007/PartnerControls">
          <TermName xmlns="http://schemas.microsoft.com/office/infopath/2007/PartnerControls">September</TermName>
          <TermId xmlns="http://schemas.microsoft.com/office/infopath/2007/PartnerControls">22fef80e-94f1-422c-8a22-6c0c6f713b1c</TermId>
        </TermInfo>
        <TermInfo xmlns="http://schemas.microsoft.com/office/infopath/2007/PartnerControls">
          <TermName xmlns="http://schemas.microsoft.com/office/infopath/2007/PartnerControls">2025</TermName>
          <TermId xmlns="http://schemas.microsoft.com/office/infopath/2007/PartnerControls">9b39d0c8-756b-4b5d-9355-a63179092d04</TermId>
        </TermInfo>
        <TermInfo xmlns="http://schemas.microsoft.com/office/infopath/2007/PartnerControls">
          <TermName xmlns="http://schemas.microsoft.com/office/infopath/2007/PartnerControls">Copyedit</TermName>
          <TermId xmlns="http://schemas.microsoft.com/office/infopath/2007/PartnerControls">aa84a9e9-9598-4465-a247-e5e1e06b88e4</TermId>
        </TermInfo>
      </Terms>
    </d5ec952c3671439b9c1b97dc2ac5212f>
    <b9de0c3256d748e284af5b40895c1451 xmlns="912f8407-5c07-4e29-8d6e-c1be7d5aa57b">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d2840a79-f070-44ee-81f4-348f0646ea6c</TermId>
        </TermInfo>
      </Terms>
    </b9de0c3256d748e284af5b40895c1451>
    <i10d55677a0f46eeb3909f8b19131c80 xmlns="912f8407-5c07-4e29-8d6e-c1be7d5aa57b">
      <Terms xmlns="http://schemas.microsoft.com/office/infopath/2007/PartnerControls">
        <TermInfo xmlns="http://schemas.microsoft.com/office/infopath/2007/PartnerControls">
          <TermName xmlns="http://schemas.microsoft.com/office/infopath/2007/PartnerControls">Education in Chemistry</TermName>
          <TermId xmlns="http://schemas.microsoft.com/office/infopath/2007/PartnerControls">88c676fb-4f12-4aea-9455-9b66df1d1cf1</TermId>
        </TermInfo>
      </Terms>
    </i10d55677a0f46eeb3909f8b19131c80>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C2A4520CA34824A872E669EE933E1F2" ma:contentTypeVersion="23" ma:contentTypeDescription="Create a new document." ma:contentTypeScope="" ma:versionID="ab49a3be2541d9ea209edae9e7670fed">
  <xsd:schema xmlns:xsd="http://www.w3.org/2001/XMLSchema" xmlns:xs="http://www.w3.org/2001/XMLSchema" xmlns:p="http://schemas.microsoft.com/office/2006/metadata/properties" xmlns:ns2="912f8407-5c07-4e29-8d6e-c1be7d5aa57b" xmlns:ns3="44303df1-f625-401d-870a-accd1b2b7593" targetNamespace="http://schemas.microsoft.com/office/2006/metadata/properties" ma:root="true" ma:fieldsID="c60c1c0c74f14c9176f54155a13d82ca" ns2:_="" ns3:_="">
    <xsd:import namespace="912f8407-5c07-4e29-8d6e-c1be7d5aa57b"/>
    <xsd:import namespace="44303df1-f625-401d-870a-accd1b2b7593"/>
    <xsd:element name="properties">
      <xsd:complexType>
        <xsd:sequence>
          <xsd:element name="documentManagement">
            <xsd:complexType>
              <xsd:all>
                <xsd:element ref="ns2:n7b504db7a1f4121af62d7dde2f43036" minOccurs="0"/>
                <xsd:element ref="ns3:TaxCatchAll" minOccurs="0"/>
                <xsd:element ref="ns2:b569b86bd8fd46f693512e8bddacb3f6" minOccurs="0"/>
                <xsd:element ref="ns2:b9de0c3256d748e284af5b40895c1451" minOccurs="0"/>
                <xsd:element ref="ns2:i10d55677a0f46eeb3909f8b19131c80" minOccurs="0"/>
                <xsd:element ref="ns2:d5ec952c3671439b9c1b97dc2ac5212f" minOccurs="0"/>
                <xsd:element ref="ns2:MediaServiceMetadata" minOccurs="0"/>
                <xsd:element ref="ns2:MediaServiceFastMetadata" minOccurs="0"/>
                <xsd:element ref="ns2:MediaServiceSearchProperties" minOccurs="0"/>
                <xsd:element ref="ns2:lcf76f155ced4ddcb4097134ff3c332f"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2f8407-5c07-4e29-8d6e-c1be7d5aa57b" elementFormDefault="qualified">
    <xsd:import namespace="http://schemas.microsoft.com/office/2006/documentManagement/types"/>
    <xsd:import namespace="http://schemas.microsoft.com/office/infopath/2007/PartnerControls"/>
    <xsd:element name="n7b504db7a1f4121af62d7dde2f43036" ma:index="9" ma:taxonomy="true" ma:internalName="n7b504db7a1f4121af62d7dde2f43036" ma:taxonomyFieldName="Directorate_x002f_Team_x002f_Function" ma:displayName="Directorate/Team/Function" ma:readOnly="false" ma:default="" ma:fieldId="{77b504db-7a1f-4121-af62-d7dde2f43036}" ma:taxonomyMulti="true" ma:sspId="acd698d5-2c6c-40f3-87af-cb5c6c865f62" ma:termSetId="6f21a7af-7e80-4763-b0f3-f88080127d59" ma:anchorId="00000000-0000-0000-0000-000000000000" ma:open="false" ma:isKeyword="false">
      <xsd:complexType>
        <xsd:sequence>
          <xsd:element ref="pc:Terms" minOccurs="0" maxOccurs="1"/>
        </xsd:sequence>
      </xsd:complexType>
    </xsd:element>
    <xsd:element name="b569b86bd8fd46f693512e8bddacb3f6" ma:index="12" ma:taxonomy="true" ma:internalName="b569b86bd8fd46f693512e8bddacb3f6" ma:taxonomyFieldName="Document_x0020_Type" ma:displayName="Document Type" ma:readOnly="false" ma:default="" ma:fieldId="{b569b86b-d8fd-46f6-9351-2e8bddacb3f6}" ma:taxonomyMulti="true" ma:sspId="acd698d5-2c6c-40f3-87af-cb5c6c865f62" ma:termSetId="0e861dca-3791-4471-a8b5-1ac06fdd1e89" ma:anchorId="00000000-0000-0000-0000-000000000000" ma:open="false" ma:isKeyword="false">
      <xsd:complexType>
        <xsd:sequence>
          <xsd:element ref="pc:Terms" minOccurs="0" maxOccurs="1"/>
        </xsd:sequence>
      </xsd:complexType>
    </xsd:element>
    <xsd:element name="b9de0c3256d748e284af5b40895c1451" ma:index="14" ma:taxonomy="true" ma:internalName="b9de0c3256d748e284af5b40895c1451" ma:taxonomyFieldName="Platform_x002f_Software" ma:displayName="Platform/Software" ma:readOnly="false" ma:default="" ma:fieldId="{b9de0c32-56d7-48e2-84af-5b40895c1451}" ma:taxonomyMulti="true" ma:sspId="acd698d5-2c6c-40f3-87af-cb5c6c865f62" ma:termSetId="5ec93098-1380-4d9d-a407-4f2fa6590381" ma:anchorId="00000000-0000-0000-0000-000000000000" ma:open="false" ma:isKeyword="false">
      <xsd:complexType>
        <xsd:sequence>
          <xsd:element ref="pc:Terms" minOccurs="0" maxOccurs="1"/>
        </xsd:sequence>
      </xsd:complexType>
    </xsd:element>
    <xsd:element name="i10d55677a0f46eeb3909f8b19131c80" ma:index="16" ma:taxonomy="true" ma:internalName="i10d55677a0f46eeb3909f8b19131c80" ma:taxonomyFieldName="Project_x002f_Product" ma:displayName="Project/Product" ma:readOnly="false" ma:default="" ma:fieldId="{210d5567-7a0f-46ee-b390-9f8b19131c80}" ma:taxonomyMulti="true" ma:sspId="acd698d5-2c6c-40f3-87af-cb5c6c865f62" ma:termSetId="b5afdfc8-a30d-4e9f-963f-82651d355fa4" ma:anchorId="00000000-0000-0000-0000-000000000000" ma:open="false" ma:isKeyword="false">
      <xsd:complexType>
        <xsd:sequence>
          <xsd:element ref="pc:Terms" minOccurs="0" maxOccurs="1"/>
        </xsd:sequence>
      </xsd:complexType>
    </xsd:element>
    <xsd:element name="d5ec952c3671439b9c1b97dc2ac5212f" ma:index="18" ma:taxonomy="true" ma:internalName="d5ec952c3671439b9c1b97dc2ac5212f" ma:taxonomyFieldName="Watchword" ma:displayName="Watchword" ma:readOnly="false" ma:default="" ma:fieldId="{d5ec952c-3671-439b-9c1b-97dc2ac5212f}" ma:taxonomyMulti="true" ma:sspId="acd698d5-2c6c-40f3-87af-cb5c6c865f62" ma:termSetId="1f8212ee-fa5e-40cf-a106-3e9510d6c62d" ma:anchorId="00000000-0000-0000-0000-000000000000" ma:open="false" ma:isKeyword="false">
      <xsd:complexType>
        <xsd:sequence>
          <xsd:element ref="pc:Terms" minOccurs="0" maxOccurs="1"/>
        </xsd:sequence>
      </xsd:complexType>
    </xsd:element>
    <xsd:element name="MediaServiceMetadata" ma:index="19" nillable="true" ma:displayName="MediaServiceMetadata" ma:hidden="true" ma:internalName="MediaServiceMetadata" ma:readOnly="true">
      <xsd:simpleType>
        <xsd:restriction base="dms:Note"/>
      </xsd:simpleType>
    </xsd:element>
    <xsd:element name="MediaServiceFastMetadata" ma:index="20" nillable="true" ma:displayName="MediaServiceFastMetadata" ma:hidden="true" ma:internalName="MediaServiceFastMetadata"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24" nillable="true" ma:displayName="MediaServiceDateTaken" ma:hidden="true" ma:indexed="true" ma:internalName="MediaServiceDateTaken" ma:readOnly="true">
      <xsd:simpleType>
        <xsd:restriction base="dms:Text"/>
      </xsd:simpleType>
    </xsd:element>
    <xsd:element name="MediaServiceGenerationTime" ma:index="25" nillable="true" ma:displayName="MediaServiceGenerationTime" ma:hidden="true" ma:internalName="MediaServiceGenerationTime" ma:readOnly="true">
      <xsd:simpleType>
        <xsd:restriction base="dms:Text"/>
      </xsd:simpleType>
    </xsd:element>
    <xsd:element name="MediaServiceEventHashCode" ma:index="26" nillable="true" ma:displayName="MediaServiceEventHashCode" ma:hidden="true" ma:internalName="MediaServiceEventHashCode" ma:readOnly="true">
      <xsd:simpleType>
        <xsd:restriction base="dms:Text"/>
      </xsd:simpleType>
    </xsd:element>
    <xsd:element name="MediaServiceOCR" ma:index="27" nillable="true" ma:displayName="Extracted Text" ma:hidden="true" ma:internalName="MediaServiceOCR" ma:readOnly="true">
      <xsd:simpleType>
        <xsd:restriction base="dms:Note"/>
      </xsd:simpleType>
    </xsd:element>
    <xsd:element name="MediaLengthInSeconds" ma:index="28" nillable="true" ma:displayName="MediaLengthInSeconds" ma:hidden="true" ma:internalName="MediaLengthInSeconds" ma:readOnly="true">
      <xsd:simpleType>
        <xsd:restriction base="dms:Unknown"/>
      </xsd:simpleType>
    </xsd:element>
    <xsd:element name="MediaServiceLocation" ma:index="2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4303df1-f625-401d-870a-accd1b2b7593"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5519040-3cf5-4337-a4d6-3c4812ac86d8}" ma:internalName="TaxCatchAll" ma:readOnly="false" ma:showField="CatchAllData" ma:web="44303df1-f625-401d-870a-accd1b2b75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E32765-0D1B-4967-A921-DBD855E7514C}">
  <ds:schemaRefs>
    <ds:schemaRef ds:uri="44303df1-f625-401d-870a-accd1b2b7593"/>
    <ds:schemaRef ds:uri="http://purl.org/dc/elements/1.1/"/>
    <ds:schemaRef ds:uri="http://www.w3.org/XML/1998/namespace"/>
    <ds:schemaRef ds:uri="912f8407-5c07-4e29-8d6e-c1be7d5aa57b"/>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73C944D7-8135-4F9D-88AE-622BCFEAD6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2f8407-5c07-4e29-8d6e-c1be7d5aa57b"/>
    <ds:schemaRef ds:uri="44303df1-f625-401d-870a-accd1b2b75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24FF2A0-C252-4A30-8EDD-02E4F295A9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180</TotalTime>
  <Words>286</Words>
  <Application>Microsoft Office PowerPoint</Application>
  <PresentationFormat>Widescreen</PresentationFormat>
  <Paragraphs>18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-apple-system</vt:lpstr>
      <vt:lpstr>Arial</vt:lpstr>
      <vt:lpstr>Calibri</vt:lpstr>
      <vt:lpstr>Calibri Light</vt:lpstr>
      <vt:lpstr>Century Gothic</vt:lpstr>
      <vt:lpstr>Office Theme</vt:lpstr>
      <vt:lpstr>Scientists form liquid carbon for the first time     </vt:lpstr>
    </vt:vector>
  </TitlesOfParts>
  <Manager/>
  <Company>Royal Society of Chemistry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Liquid carbon characterised in the lab for the first time</dc:title>
  <dc:creator>Royal Society of Chemistry</dc:creator>
  <cp:keywords>science, research, chemistry, carbon, states of matter, liquid carbon, bonding, diamond, allotropes of carbon, structure of carbon, student slide</cp:keywords>
  <dc:description>From Education in Chemistry https://rsc.li/4maYOaH</dc:description>
  <cp:lastModifiedBy>Emily Kelly</cp:lastModifiedBy>
  <cp:revision>1</cp:revision>
  <dcterms:created xsi:type="dcterms:W3CDTF">2022-07-21T16:12:38Z</dcterms:created>
  <dcterms:modified xsi:type="dcterms:W3CDTF">2025-07-24T15:06:08Z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0x0101008C2A4520CA34824A872E669EE933E1F2</vt:lpwstr>
  </property>
  <property fmtid="{D5CDD505-2E9C-101B-9397-08002B2CF9AE}" pid="3" name="Project/Product">
    <vt:lpwstr>33;#Education in Chemistry|88c676fb-4f12-4aea-9455-9b66df1d1cf1</vt:lpwstr>
  </property>
  <property fmtid="{D5CDD505-2E9C-101B-9397-08002B2CF9AE}" pid="4" name="Document_x0020_Type">
    <vt:lpwstr>316;#Slides|0bd534e9-81ec-473e-8648-f3a49aec7b24</vt:lpwstr>
  </property>
  <property fmtid="{D5CDD505-2E9C-101B-9397-08002B2CF9AE}" pid="5" name="MediaServiceImageTags">
    <vt:lpwstr/>
  </property>
  <property fmtid="{D5CDD505-2E9C-101B-9397-08002B2CF9AE}" pid="6" name="Directorate/Team/Function">
    <vt:lpwstr>7;#Education|6f01d4b6-f8a8-4b3c-8e47-a0b2d31f46b9</vt:lpwstr>
  </property>
  <property fmtid="{D5CDD505-2E9C-101B-9397-08002B2CF9AE}" pid="7" name="Platform_x002f_Software">
    <vt:lpwstr>30;#Education|d2840a79-f070-44ee-81f4-348f0646ea6c</vt:lpwstr>
  </property>
  <property fmtid="{D5CDD505-2E9C-101B-9397-08002B2CF9AE}" pid="8" name="Watchword">
    <vt:lpwstr>37;#September|22fef80e-94f1-422c-8a22-6c0c6f713b1c;#35;#2025|9b39d0c8-756b-4b5d-9355-a63179092d04;#47;#Copyedit|aa84a9e9-9598-4465-a247-e5e1e06b88e4</vt:lpwstr>
  </property>
  <property fmtid="{D5CDD505-2E9C-101B-9397-08002B2CF9AE}" pid="9" name="Project_x002f_Product">
    <vt:lpwstr>33;#Education in Chemistry|88c676fb-4f12-4aea-9455-9b66df1d1cf1</vt:lpwstr>
  </property>
  <property fmtid="{D5CDD505-2E9C-101B-9397-08002B2CF9AE}" pid="10" name="Directorate_x002f_Team_x002f_Function">
    <vt:lpwstr>7;#Education|6f01d4b6-f8a8-4b3c-8e47-a0b2d31f46b9</vt:lpwstr>
  </property>
  <property fmtid="{D5CDD505-2E9C-101B-9397-08002B2CF9AE}" pid="11" name="Platform/Software">
    <vt:lpwstr>30;#Education|d2840a79-f070-44ee-81f4-348f0646ea6c</vt:lpwstr>
  </property>
  <property fmtid="{D5CDD505-2E9C-101B-9397-08002B2CF9AE}" pid="12" name="Document Type">
    <vt:lpwstr>316;#Slides|0bd534e9-81ec-473e-8648-f3a49aec7b24</vt:lpwstr>
  </property>
</Properties>
</file>