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4"/>
  </p:sldMasterIdLst>
  <p:notesMasterIdLst>
    <p:notesMasterId r:id="rId7"/>
  </p:notesMasterIdLst>
  <p:sldIdLst>
    <p:sldId id="273" r:id="rId5"/>
    <p:sldId id="274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82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585A"/>
    <a:srgbClr val="DA1883"/>
    <a:srgbClr val="FF9E1B"/>
    <a:srgbClr val="E7E6E6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94" autoAdjust="0"/>
    <p:restoredTop sz="82374" autoAdjust="0"/>
  </p:normalViewPr>
  <p:slideViewPr>
    <p:cSldViewPr snapToGrid="0" snapToObjects="1">
      <p:cViewPr varScale="1">
        <p:scale>
          <a:sx n="94" d="100"/>
          <a:sy n="94" d="100"/>
        </p:scale>
        <p:origin x="2364" y="78"/>
      </p:cViewPr>
      <p:guideLst>
        <p:guide orient="horz" pos="268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154ED3-4554-2847-B655-88FA98F1AC0A}" type="datetimeFigureOut">
              <a:rPr lang="en-GB" smtClean="0"/>
              <a:t>04/05/2021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E44EFE-404B-D849-BE65-BA999C857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9730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This</a:t>
            </a:r>
            <a:r>
              <a:rPr lang="en-GB" baseline="0" dirty="0"/>
              <a:t> slide summarises a recent article </a:t>
            </a:r>
            <a:r>
              <a:rPr lang="en-GB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/>
              <a:t> by </a:t>
            </a:r>
            <a:r>
              <a:rPr lang="en-GB" i="1" baseline="0" dirty="0"/>
              <a:t>Chemistry World</a:t>
            </a:r>
            <a:r>
              <a:rPr lang="en-GB" baseline="0" dirty="0"/>
              <a:t>. Use this slide as a lesson starter for a lesson (14</a:t>
            </a:r>
            <a:r>
              <a:rPr lang="en-US" dirty="0"/>
              <a:t>–</a:t>
            </a:r>
            <a:r>
              <a:rPr lang="en-GB" baseline="0" dirty="0"/>
              <a:t>16) on properties of materials, specifically glass and polymers.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aseline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/>
              <a:t>Image credit: 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Environmental Protection Agency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41700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This</a:t>
            </a:r>
            <a:r>
              <a:rPr lang="en-GB" baseline="0" dirty="0"/>
              <a:t> slide summarises a recent article </a:t>
            </a:r>
            <a:r>
              <a:rPr lang="en-GB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/>
              <a:t> by </a:t>
            </a:r>
            <a:r>
              <a:rPr lang="en-GB" i="1" baseline="0" dirty="0"/>
              <a:t>Chemistry World</a:t>
            </a:r>
            <a:r>
              <a:rPr lang="en-GB" baseline="0" dirty="0"/>
              <a:t>. Use this slide as a lesson starter for a lesson (14</a:t>
            </a:r>
            <a:r>
              <a:rPr lang="en-US" dirty="0"/>
              <a:t>–</a:t>
            </a:r>
            <a:r>
              <a:rPr lang="en-GB" baseline="0" dirty="0"/>
              <a:t>16) on properties of materials, specifically glass and polymers.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aseline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/>
              <a:t>Image credit: </a:t>
            </a:r>
            <a:r>
              <a:rPr lang="en-GB" sz="12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Environmental Protection Agency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Answers:</a:t>
            </a:r>
          </a:p>
          <a:p>
            <a:pPr marL="228600" indent="-228600">
              <a:buAutoNum type="arabicPeriod"/>
            </a:pPr>
            <a:r>
              <a:rPr lang="en-GB" sz="1200" baseline="0" dirty="0">
                <a:solidFill>
                  <a:schemeClr val="tx1"/>
                </a:solidFill>
                <a:latin typeface="+mn-lt"/>
              </a:rPr>
              <a:t>Silicon dioxide / sand.</a:t>
            </a:r>
          </a:p>
          <a:p>
            <a:pPr marL="228600" indent="-228600">
              <a:buAutoNum type="arabicPeriod"/>
            </a:pPr>
            <a:r>
              <a:rPr lang="en-GB" sz="1200" baseline="0" dirty="0">
                <a:solidFill>
                  <a:schemeClr val="tx1"/>
                </a:solidFill>
                <a:latin typeface="+mn-lt"/>
              </a:rPr>
              <a:t>Polymers can be moulded into shapes more easily and at lower temperatures than glass.</a:t>
            </a:r>
          </a:p>
          <a:p>
            <a:pPr marL="228600" indent="-228600">
              <a:buAutoNum type="arabicPeriod"/>
            </a:pPr>
            <a:r>
              <a:rPr lang="en-GB" sz="1200" baseline="0" dirty="0">
                <a:solidFill>
                  <a:schemeClr val="tx1"/>
                </a:solidFill>
                <a:latin typeface="+mn-lt"/>
              </a:rPr>
              <a:t>Polymers are non-biodegradable and plastic objects can cause significant problems with littering. </a:t>
            </a:r>
          </a:p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38758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F06E72-FD10-384B-917A-421C42C98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49FB06-ED83-EA45-AEBD-3751AE6255D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8650" y="1825625"/>
            <a:ext cx="7886700" cy="34083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8420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C8ADCB8-941A-2E48-A25E-6D520F81200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77658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288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wo Content_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C4AF84-80AB-C24E-A255-17AE1204EC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9002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wo Content Tex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2D47F291-18EF-E34E-8DD6-E5E40C8FD305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373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5941" y="630000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6D10051-213D-F54D-BD3C-B61FA29442A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5720631"/>
            <a:ext cx="2615950" cy="1137369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30C2941-B443-B742-A370-CFF703CA1858}"/>
              </a:ext>
            </a:extLst>
          </p:cNvPr>
          <p:cNvCxnSpPr>
            <a:cxnSpLocks/>
          </p:cNvCxnSpPr>
          <p:nvPr userDrawn="1"/>
        </p:nvCxnSpPr>
        <p:spPr>
          <a:xfrm>
            <a:off x="318000" y="5720598"/>
            <a:ext cx="85253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5976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729" r:id="rId2"/>
    <p:sldLayoutId id="2147483731" r:id="rId3"/>
    <p:sldLayoutId id="2147483732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hyperlink" Target="https://rsc.li/334WcVf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hyperlink" Target="https://rsc.li/334WcV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1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FB8C7A-6F1E-6C4F-84AA-61CCD4C8E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140" y="203931"/>
            <a:ext cx="7886700" cy="1325563"/>
          </a:xfrm>
        </p:spPr>
        <p:txBody>
          <a:bodyPr>
            <a:normAutofit/>
          </a:bodyPr>
          <a:lstStyle/>
          <a:p>
            <a:r>
              <a:rPr lang="en-GB" sz="3200" dirty="0"/>
              <a:t>Injection-moulding glass into any shape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695" y="5816049"/>
            <a:ext cx="967901" cy="967901"/>
          </a:xfrm>
          <a:prstGeom prst="rect">
            <a:avLst/>
          </a:prstGeom>
        </p:spPr>
      </p:pic>
      <p:sp>
        <p:nvSpPr>
          <p:cNvPr id="7" name="TextBox 11"/>
          <p:cNvSpPr txBox="1"/>
          <p:nvPr/>
        </p:nvSpPr>
        <p:spPr>
          <a:xfrm>
            <a:off x="824748" y="1142115"/>
            <a:ext cx="6989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i="1" dirty="0">
                <a:solidFill>
                  <a:srgbClr val="004976"/>
                </a:solidFill>
              </a:rPr>
              <a:t>Read the full article at </a:t>
            </a:r>
            <a:r>
              <a:rPr lang="en-GB" sz="1400" i="1" dirty="0">
                <a:solidFill>
                  <a:srgbClr val="004976"/>
                </a:solidFill>
                <a:hlinkClick r:id="rId4"/>
              </a:rPr>
              <a:t>rsc.li/334WcVf </a:t>
            </a:r>
            <a:r>
              <a:rPr lang="en-GB" sz="1400" i="1" dirty="0">
                <a:solidFill>
                  <a:srgbClr val="004976"/>
                </a:solidFill>
              </a:rPr>
              <a:t> 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46D93CE8-DF7B-584A-90B2-D75DC0F3F499}"/>
              </a:ext>
            </a:extLst>
          </p:cNvPr>
          <p:cNvSpPr txBox="1">
            <a:spLocks/>
          </p:cNvSpPr>
          <p:nvPr/>
        </p:nvSpPr>
        <p:spPr>
          <a:xfrm>
            <a:off x="628649" y="1446893"/>
            <a:ext cx="4857818" cy="28185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Silica glass is produced by heating silicon dioxide until it melts. It has high chemical stability and durability. Manufacturers have increasingly used polymer-based products, which often have inferior properties and have become environmental contaminants. Polymers can easily be shaped by injection moulding – heating the material until it softens before injecting it into a pre-formed mould – usually at 200–250˚C. By contrast, silica glass melts at around 2000˚C.</a:t>
            </a:r>
          </a:p>
          <a:p>
            <a:r>
              <a:rPr lang="en-GB" sz="1400" dirty="0"/>
              <a:t>Scientists have discovered a new method for injection moulding glass. A high concentration of glass nanoparticles are suspended in a liquid binder.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40F01F-E731-43D9-9170-B427FCB094D0}"/>
              </a:ext>
            </a:extLst>
          </p:cNvPr>
          <p:cNvSpPr txBox="1"/>
          <p:nvPr/>
        </p:nvSpPr>
        <p:spPr>
          <a:xfrm>
            <a:off x="5608320" y="3454688"/>
            <a:ext cx="32060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Silica glassware has resistance to high temperatures and transparency in certain parts of the electromagnetic spectrum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3A62755-95BD-4175-8EA9-DCE95D84C9F2}"/>
              </a:ext>
            </a:extLst>
          </p:cNvPr>
          <p:cNvSpPr/>
          <p:nvPr/>
        </p:nvSpPr>
        <p:spPr>
          <a:xfrm>
            <a:off x="618140" y="4221940"/>
            <a:ext cx="817444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54585A"/>
                </a:solidFill>
              </a:rPr>
              <a:t>This is injected into the desired shape and allowed to set. The object is then placed into an oven at 1300˚C, causing the binder to evaporate and the particles to fuse together. The new technique could have technical and environmental benefits.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11A36889-669B-432D-984A-300099F3FF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8320" y="1260758"/>
            <a:ext cx="3254834" cy="2166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9970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2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FB8C7A-6F1E-6C4F-84AA-61CCD4C8E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140" y="203931"/>
            <a:ext cx="7886700" cy="1325563"/>
          </a:xfrm>
        </p:spPr>
        <p:txBody>
          <a:bodyPr>
            <a:normAutofit/>
          </a:bodyPr>
          <a:lstStyle/>
          <a:p>
            <a:r>
              <a:rPr lang="en-GB" sz="3200" dirty="0"/>
              <a:t>Injection-moulding glass into any shape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695" y="5816049"/>
            <a:ext cx="967901" cy="9679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78559" y="4921661"/>
            <a:ext cx="781829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sz="1600" dirty="0"/>
              <a:t>What is the raw material used for making silicon dioxide?</a:t>
            </a:r>
          </a:p>
          <a:p>
            <a:pPr marL="342900" indent="-342900">
              <a:buFontTx/>
              <a:buAutoNum type="arabicPeriod"/>
            </a:pPr>
            <a:r>
              <a:rPr lang="en-GB" sz="1600" dirty="0"/>
              <a:t>Explain why polymers have often been used instead of glass.</a:t>
            </a:r>
          </a:p>
          <a:p>
            <a:pPr marL="342900" indent="-342900">
              <a:buAutoNum type="arabicPeriod"/>
            </a:pPr>
            <a:r>
              <a:rPr lang="en-GB" sz="1600" dirty="0"/>
              <a:t>Describe the environmental problems caused by using polymers. </a:t>
            </a:r>
          </a:p>
        </p:txBody>
      </p:sp>
      <p:sp>
        <p:nvSpPr>
          <p:cNvPr id="7" name="TextBox 11"/>
          <p:cNvSpPr txBox="1"/>
          <p:nvPr/>
        </p:nvSpPr>
        <p:spPr>
          <a:xfrm>
            <a:off x="824748" y="1142115"/>
            <a:ext cx="6989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i="1" dirty="0">
                <a:solidFill>
                  <a:srgbClr val="004976"/>
                </a:solidFill>
              </a:rPr>
              <a:t>Read the full article at </a:t>
            </a:r>
            <a:r>
              <a:rPr lang="en-GB" sz="1400" i="1" dirty="0">
                <a:solidFill>
                  <a:srgbClr val="004976"/>
                </a:solidFill>
                <a:hlinkClick r:id="rId4"/>
              </a:rPr>
              <a:t>rsc.li/334WcVf </a:t>
            </a:r>
            <a:r>
              <a:rPr lang="en-GB" sz="1400" i="1" dirty="0">
                <a:solidFill>
                  <a:srgbClr val="004976"/>
                </a:solidFill>
              </a:rPr>
              <a:t> 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46D93CE8-DF7B-584A-90B2-D75DC0F3F499}"/>
              </a:ext>
            </a:extLst>
          </p:cNvPr>
          <p:cNvSpPr txBox="1">
            <a:spLocks/>
          </p:cNvSpPr>
          <p:nvPr/>
        </p:nvSpPr>
        <p:spPr>
          <a:xfrm>
            <a:off x="628649" y="1446893"/>
            <a:ext cx="4857818" cy="28185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Silica glass is produced by heating silicon dioxide until it melts. It has high chemical stability and durability. Manufacturers have increasingly used polymer-based products, which often have inferior properties and have become environmental contaminants. Polymers can easily be shaped by injection moulding – heating the material until it softens before injecting it into a pre-formed mould – usually at 200–250˚C. By contrast, silica glass melts at around 2000˚C.</a:t>
            </a:r>
          </a:p>
          <a:p>
            <a:r>
              <a:rPr lang="en-GB" sz="1400" dirty="0"/>
              <a:t>Scientists have discovered a new method for injection moulding glass. A high concentration of glass nanoparticles are suspended in a liquid binder.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40F01F-E731-43D9-9170-B427FCB094D0}"/>
              </a:ext>
            </a:extLst>
          </p:cNvPr>
          <p:cNvSpPr txBox="1"/>
          <p:nvPr/>
        </p:nvSpPr>
        <p:spPr>
          <a:xfrm>
            <a:off x="5608320" y="3454688"/>
            <a:ext cx="32060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Silica glassware has resistance to high temperatures and transparency in certain parts of the electromagnetic spectrum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3A62755-95BD-4175-8EA9-DCE95D84C9F2}"/>
              </a:ext>
            </a:extLst>
          </p:cNvPr>
          <p:cNvSpPr/>
          <p:nvPr/>
        </p:nvSpPr>
        <p:spPr>
          <a:xfrm>
            <a:off x="618140" y="4221940"/>
            <a:ext cx="817444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54585A"/>
                </a:solidFill>
              </a:rPr>
              <a:t>This is injected into the desired shape and allowed to set. The object is then placed into an oven at 1300˚C, causing the binder to evaporate and the particles to fuse together. The new technique could have technical and environmental benefits.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11A36889-669B-432D-984A-300099F3FF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8320" y="1260758"/>
            <a:ext cx="3254834" cy="2166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1620594"/>
      </p:ext>
    </p:extLst>
  </p:cSld>
  <p:clrMapOvr>
    <a:masterClrMapping/>
  </p:clrMapOvr>
</p:sld>
</file>

<file path=ppt/theme/theme1.xml><?xml version="1.0" encoding="utf-8"?>
<a:theme xmlns:a="http://schemas.openxmlformats.org/drawingml/2006/main" name="1_RSC_Plain_no footer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W EIC starter slide template.pptx" id="{8C227671-679E-4005-AE38-7E4654D46299}" vid="{3A4C9E2F-8493-4A3B-ACEE-3D5EC76FA45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93B7E4512BB9469461FF4FD5770B2F" ma:contentTypeVersion="2" ma:contentTypeDescription="Create a new document." ma:contentTypeScope="" ma:versionID="5486c3611d7f33a3c06049c215fb4c92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7079d9acee7d610bba9b6271d294110d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  <xsd:enumeration value="RSC Branding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Template xmlns="27d643f5-4560-4eff-9f48-d0fe6b2bec2d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CC2B75D-225E-421C-86E0-971E0BD3046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507900DF-3EEF-46A5-94A9-21789EBC7165}">
  <ds:schemaRefs>
    <ds:schemaRef ds:uri="http://schemas.microsoft.com/office/2006/metadata/properties"/>
    <ds:schemaRef ds:uri="http://www.w3.org/XML/1998/namespace"/>
    <ds:schemaRef ds:uri="http://purl.org/dc/dcmitype/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27d643f5-4560-4eff-9f48-d0fe6b2bec2d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7D9B7705-6E4A-433D-914A-8894B6FAEAC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NEW EIC starter slide template (1)</Template>
  <TotalTime>1280</TotalTime>
  <Words>516</Words>
  <Application>Microsoft Office PowerPoint</Application>
  <PresentationFormat>On-screen Show (4:3)</PresentationFormat>
  <Paragraphs>30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1_RSC_Plain_no footer</vt:lpstr>
      <vt:lpstr>Injection-moulding glass into any shape</vt:lpstr>
      <vt:lpstr>Injection-moulding glass into any shape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Injection-moulding glass into any shape</dc:title>
  <dc:creator>Neil Goalby</dc:creator>
  <cp:keywords>Injection-moulding glass polymer silica teaching resource nanoparticle ceramic</cp:keywords>
  <dc:description>From Education in Chemistry Ceramic nanoparticles help mould glass into any shape https://rsc.li/334WcVf</dc:description>
  <cp:lastModifiedBy>Katherine Hartop</cp:lastModifiedBy>
  <cp:revision>121</cp:revision>
  <dcterms:created xsi:type="dcterms:W3CDTF">2020-04-08T13:50:19Z</dcterms:created>
  <dcterms:modified xsi:type="dcterms:W3CDTF">2021-05-04T15:41:10Z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0x0101003593B7E4512BB9469461FF4FD5770B2F</vt:lpwstr>
  </property>
</Properties>
</file>