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3"/>
  </p:notesMasterIdLst>
  <p:sldIdLst>
    <p:sldId id="291" r:id="rId5"/>
    <p:sldId id="293" r:id="rId6"/>
    <p:sldId id="294" r:id="rId7"/>
    <p:sldId id="295" r:id="rId8"/>
    <p:sldId id="312" r:id="rId9"/>
    <p:sldId id="309" r:id="rId10"/>
    <p:sldId id="322" r:id="rId11"/>
    <p:sldId id="325" r:id="rId12"/>
    <p:sldId id="314" r:id="rId13"/>
    <p:sldId id="313" r:id="rId14"/>
    <p:sldId id="316" r:id="rId15"/>
    <p:sldId id="311" r:id="rId16"/>
    <p:sldId id="318" r:id="rId17"/>
    <p:sldId id="319" r:id="rId18"/>
    <p:sldId id="323" r:id="rId19"/>
    <p:sldId id="327" r:id="rId20"/>
    <p:sldId id="324" r:id="rId21"/>
    <p:sldId id="32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account" initials="Ma" lastIdx="1" clrIdx="0">
    <p:extLst>
      <p:ext uri="{19B8F6BF-5375-455C-9EA6-DF929625EA0E}">
        <p15:presenceInfo xmlns:p15="http://schemas.microsoft.com/office/powerpoint/2012/main" userId="d6e4dffb00ad9f69" providerId="Windows Live"/>
      </p:ext>
    </p:extLst>
  </p:cmAuthor>
  <p:cmAuthor id="2" name="Kirsty Patterson" initials="KP" lastIdx="7" clrIdx="1">
    <p:extLst>
      <p:ext uri="{19B8F6BF-5375-455C-9EA6-DF929625EA0E}">
        <p15:presenceInfo xmlns:p15="http://schemas.microsoft.com/office/powerpoint/2012/main" userId="S::pattersonk@rsc.org::06c453ef-d90e-4cbc-ba6b-1bf363c3e0a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F1EF"/>
    <a:srgbClr val="006F62"/>
    <a:srgbClr val="EDF6F9"/>
    <a:srgbClr val="48A9C5"/>
    <a:srgbClr val="FAE7EA"/>
    <a:srgbClr val="F7DBE0"/>
    <a:srgbClr val="F4CFD5"/>
    <a:srgbClr val="FF9E1B"/>
    <a:srgbClr val="C8102E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998"/>
    <p:restoredTop sz="87835" autoAdjust="0"/>
  </p:normalViewPr>
  <p:slideViewPr>
    <p:cSldViewPr snapToGrid="0" snapToObjects="1">
      <p:cViewPr>
        <p:scale>
          <a:sx n="60" d="100"/>
          <a:sy n="60" d="100"/>
        </p:scale>
        <p:origin x="436" y="15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commentAuthors" Target="comment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234867-1EFE-4695-81A9-03F59BC0C32F}" type="datetimeFigureOut">
              <a:rPr lang="en-GB" smtClean="0"/>
              <a:t>17/08/2026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CD40B6-28F4-47BC-86E9-AA45B11BDC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8366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utterstock.com/g/luchschen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hutterstock.com/g/luchschen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shutterstock.com/g/kevin+walks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900" dirty="0"/>
              <a:t>Image 1: Hydrogen chloride © Shutterstock/</a:t>
            </a:r>
            <a:r>
              <a:rPr lang="en-GB" sz="9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luchschenF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luchschenF</a:t>
            </a:r>
            <a:endParaRPr lang="en-GB" sz="9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D40B6-28F4-47BC-86E9-AA45B11BDCD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888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Image 1: Hydrogen chloride © Shutterstock/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 tooltip="luchschenF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luchschenF</a:t>
            </a:r>
            <a:endParaRPr lang="en-GB" sz="1200" b="0" i="0" u="none" strike="noStrike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Image 2: Hydrochloric acid © Shutterstock/</a:t>
            </a:r>
            <a:r>
              <a:rPr lang="en-GB" sz="1200" b="0" i="0" u="none" strike="noStrike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4" tooltip="sulit.photos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sulit.photos</a:t>
            </a:r>
            <a:endParaRPr lang="en-GB" u="none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D40B6-28F4-47BC-86E9-AA45B11BDCD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6387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CD40B6-28F4-47BC-86E9-AA45B11BDCD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500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8/17/2026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sc.li/45w11qP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86C2D-C264-BB44-BD46-4A14670592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14–16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9D1DBB-B53C-6948-A433-C717FC653E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The properties of hydrogen chloride</a:t>
            </a:r>
          </a:p>
        </p:txBody>
      </p:sp>
      <p:sp>
        <p:nvSpPr>
          <p:cNvPr id="4" name="Oval 3" descr="A bottle of hydrogen chloride on a blue background.">
            <a:extLst>
              <a:ext uri="{FF2B5EF4-FFF2-40B4-BE49-F238E27FC236}">
                <a16:creationId xmlns:a16="http://schemas.microsoft.com/office/drawing/2014/main" id="{D9FA6215-6388-1444-BD22-72EE9BD28448}"/>
              </a:ext>
            </a:extLst>
          </p:cNvPr>
          <p:cNvSpPr/>
          <p:nvPr/>
        </p:nvSpPr>
        <p:spPr>
          <a:xfrm>
            <a:off x="8827625" y="-870363"/>
            <a:ext cx="4333437" cy="433343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27000">
            <a:solidFill>
              <a:srgbClr val="C810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42991A4-2F8C-2CCB-BF58-3F26B56E1A64}"/>
              </a:ext>
            </a:extLst>
          </p:cNvPr>
          <p:cNvSpPr txBox="1">
            <a:spLocks/>
          </p:cNvSpPr>
          <p:nvPr/>
        </p:nvSpPr>
        <p:spPr>
          <a:xfrm>
            <a:off x="7740502" y="5486400"/>
            <a:ext cx="3869498" cy="7003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Downloaded from: 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rsc.li/45w11qP</a:t>
            </a:r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502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Starter question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C673AA7-0565-0C45-BCCD-847B36196BF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260000"/>
                <a:ext cx="9499149" cy="5040000"/>
              </a:xfrm>
            </p:spPr>
            <p:txBody>
              <a:bodyPr/>
              <a:lstStyle/>
              <a:p>
                <a:r>
                  <a:rPr lang="en-GB" sz="2400" dirty="0"/>
                  <a:t>What is…</a:t>
                </a:r>
                <a14:m>
                  <m:oMath xmlns:m="http://schemas.openxmlformats.org/officeDocument/2006/math">
                    <m:r>
                      <a:rPr lang="en-GB" sz="2400" b="1" i="0" dirty="0" smtClean="0">
                        <a:latin typeface="Cambria Math" panose="02040503050406030204" pitchFamily="18" charset="0"/>
                      </a:rPr>
                      <m:t>𝐇𝐂𝐥</m:t>
                    </m:r>
                  </m:oMath>
                </a14:m>
                <a:r>
                  <a:rPr lang="en-GB" sz="2400" dirty="0"/>
                  <a:t>? </a:t>
                </a:r>
                <a:br>
                  <a:rPr lang="en-GB" sz="2400" dirty="0"/>
                </a:br>
                <a:endParaRPr lang="en-GB" sz="2400" dirty="0"/>
              </a:p>
              <a:p>
                <a:r>
                  <a:rPr lang="en-GB" sz="2400" dirty="0"/>
                  <a:t>Hydrogen chloride or hydrochloric acid?</a:t>
                </a:r>
              </a:p>
              <a:p>
                <a:endParaRPr lang="en-GB" sz="2400" dirty="0"/>
              </a:p>
              <a:p>
                <a:r>
                  <a:rPr lang="en-GB" sz="2400" dirty="0"/>
                  <a:t>What’s the difference?</a:t>
                </a:r>
              </a:p>
              <a:p>
                <a:endParaRPr lang="en-GB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C673AA7-0565-0C45-BCCD-847B36196BF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260000"/>
                <a:ext cx="9499149" cy="5040000"/>
              </a:xfrm>
              <a:blipFill>
                <a:blip r:embed="rId3"/>
                <a:stretch>
                  <a:fillRect l="-1990" t="-19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Starter question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lear glass bottle with a blue plastic lid with a label saying 'hydrogen chloride'. The contents of the bottle is a cloudy gas.">
            <a:extLst>
              <a:ext uri="{FF2B5EF4-FFF2-40B4-BE49-F238E27FC236}">
                <a16:creationId xmlns:a16="http://schemas.microsoft.com/office/drawing/2014/main" id="{8A968C40-8551-B474-838F-CF37A05FC07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060" t="7825" r="7176" b="3831"/>
          <a:stretch>
            <a:fillRect/>
          </a:stretch>
        </p:blipFill>
        <p:spPr>
          <a:xfrm>
            <a:off x="7499928" y="277091"/>
            <a:ext cx="3120072" cy="3128275"/>
          </a:xfrm>
          <a:prstGeom prst="rect">
            <a:avLst/>
          </a:prstGeom>
        </p:spPr>
      </p:pic>
      <p:pic>
        <p:nvPicPr>
          <p:cNvPr id="8" name="Picture 7" descr="A brown translucent bottle with a blue plastic lid with a label saying 'hydrochloric acid'. The contents of the bottle is a clear liquid.">
            <a:extLst>
              <a:ext uri="{FF2B5EF4-FFF2-40B4-BE49-F238E27FC236}">
                <a16:creationId xmlns:a16="http://schemas.microsoft.com/office/drawing/2014/main" id="{C36BCEC3-241F-3A9F-F7C5-AAB93B03365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3411"/>
          <a:stretch>
            <a:fillRect/>
          </a:stretch>
        </p:blipFill>
        <p:spPr>
          <a:xfrm>
            <a:off x="7499926" y="3526597"/>
            <a:ext cx="3120073" cy="312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CFFB25B-F7CD-BA43-B498-C6CDF64364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457200" lvl="0" indent="-457200">
                  <a:buFont typeface="+mj-lt"/>
                  <a:buAutoNum type="arabicPeriod"/>
                </a:pPr>
                <a:r>
                  <a:rPr lang="en-GB" dirty="0"/>
                  <a:t>Investigate the properties of hydrogen chloride gas</a:t>
                </a:r>
              </a:p>
              <a:p>
                <a:pPr marL="457200" lvl="0" indent="-457200">
                  <a:buFont typeface="+mj-lt"/>
                  <a:buAutoNum type="arabicPeriod"/>
                </a:pPr>
                <a:r>
                  <a:rPr lang="en-GB" dirty="0"/>
                  <a:t>Investigate the properties of dilute hydrochloric acid</a:t>
                </a:r>
              </a:p>
              <a:p>
                <a:pPr marL="457200" lvl="0" indent="-457200">
                  <a:buFont typeface="+mj-lt"/>
                  <a:buAutoNum type="arabicPeriod"/>
                </a:pPr>
                <a:r>
                  <a:rPr lang="en-GB" dirty="0"/>
                  <a:t>Compare the structure and bonding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HCl</m:t>
                    </m:r>
                    <m:r>
                      <a:rPr lang="en-GB" i="0" dirty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i="0" dirty="0">
                        <a:latin typeface="Cambria Math" panose="02040503050406030204" pitchFamily="18" charset="0"/>
                      </a:rPr>
                      <m:t>g</m:t>
                    </m:r>
                    <m:r>
                      <a:rPr lang="en-GB" i="0" dirty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dirty="0"/>
                  <a:t>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HCl</m:t>
                    </m:r>
                    <m:r>
                      <a:rPr lang="en-GB" i="0" dirty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i="0" dirty="0" err="1">
                        <a:latin typeface="Cambria Math" panose="02040503050406030204" pitchFamily="18" charset="0"/>
                      </a:rPr>
                      <m:t>aq</m:t>
                    </m:r>
                    <m:r>
                      <a:rPr lang="en-GB" i="0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dirty="0"/>
              </a:p>
              <a:p>
                <a:pPr marL="457200" indent="-457200">
                  <a:buFont typeface="+mj-lt"/>
                  <a:buAutoNum type="arabicPeriod"/>
                </a:pPr>
                <a:r>
                  <a:rPr lang="en-GB" dirty="0"/>
                  <a:t>Explain how the differences in structure and bonding in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dirty="0">
                        <a:latin typeface="Cambria Math" panose="02040503050406030204" pitchFamily="18" charset="0"/>
                      </a:rPr>
                      <m:t>HCl</m:t>
                    </m:r>
                    <m:r>
                      <a:rPr lang="en-GB" dirty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dirty="0">
                        <a:latin typeface="Cambria Math" panose="02040503050406030204" pitchFamily="18" charset="0"/>
                      </a:rPr>
                      <m:t>g</m:t>
                    </m:r>
                    <m:r>
                      <a:rPr lang="en-GB" dirty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en-GB" dirty="0"/>
                  <a:t>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dirty="0">
                        <a:latin typeface="Cambria Math" panose="02040503050406030204" pitchFamily="18" charset="0"/>
                      </a:rPr>
                      <m:t>HCl</m:t>
                    </m:r>
                    <m:r>
                      <a:rPr lang="en-GB" dirty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dirty="0" err="1">
                        <a:latin typeface="Cambria Math" panose="02040503050406030204" pitchFamily="18" charset="0"/>
                      </a:rPr>
                      <m:t>aq</m:t>
                    </m:r>
                    <m:r>
                      <a:rPr lang="en-GB" dirty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dirty="0"/>
                  <a:t> lead to different properties</a:t>
                </a:r>
              </a:p>
              <a:p>
                <a:pPr marL="0" lv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CFFB25B-F7CD-BA43-B498-C6CDF64364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2117" t="-33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Learning objectives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Hydrogen chloride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4BF228-D223-1941-AD30-403DC292611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335911"/>
                <a:ext cx="10080000" cy="5392148"/>
              </a:xfrm>
            </p:spPr>
            <p:txBody>
              <a:bodyPr>
                <a:normAutofit lnSpcReduction="10000"/>
              </a:bodyPr>
              <a:lstStyle/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r>
                  <a:rPr lang="en-GB" dirty="0"/>
                  <a:t>Hydrogen chloride,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HCl</m:t>
                    </m:r>
                  </m:oMath>
                </a14:m>
                <a:r>
                  <a:rPr lang="en-GB" dirty="0"/>
                  <a:t>, exists as a </a:t>
                </a:r>
                <a:r>
                  <a:rPr lang="en-GB" b="1" dirty="0"/>
                  <a:t>colourless gas </a:t>
                </a:r>
                <a:r>
                  <a:rPr lang="en-GB" dirty="0"/>
                  <a:t>at room temperature and pressure. </a:t>
                </a:r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r>
                  <a:rPr lang="en-GB" dirty="0"/>
                  <a:t>A molecule of hydrogen chloride is made up of a hydrogen atom </a:t>
                </a:r>
                <a:r>
                  <a:rPr lang="en-GB" b="1" dirty="0"/>
                  <a:t>covalently bonded </a:t>
                </a:r>
                <a:r>
                  <a:rPr lang="en-GB" dirty="0"/>
                  <a:t>to a chlorine atom.</a:t>
                </a:r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r>
                  <a:rPr lang="en-GB" dirty="0"/>
                  <a:t>This can be modelled using a dot and cross diagram:</a:t>
                </a:r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endParaRPr lang="en-GB" dirty="0"/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endParaRPr lang="en-GB" dirty="0"/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endParaRPr lang="en-GB" dirty="0"/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r>
                  <a:rPr lang="en-GB" dirty="0"/>
                  <a:t>Hydrogen chloride is </a:t>
                </a:r>
                <a:r>
                  <a:rPr lang="en-GB" b="1" dirty="0"/>
                  <a:t>very soluble </a:t>
                </a:r>
                <a:r>
                  <a:rPr lang="en-GB" dirty="0"/>
                  <a:t>in water. Solutions of hydrogen chloride are known as hydrochloric acid.</a:t>
                </a:r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r>
                  <a:rPr lang="en-GB" dirty="0"/>
                  <a:t>Hydrogen chloride is an important </a:t>
                </a:r>
                <a:r>
                  <a:rPr lang="en-GB" b="1" dirty="0"/>
                  <a:t>industrial compound</a:t>
                </a:r>
                <a:r>
                  <a:rPr lang="en-GB" dirty="0"/>
                  <a:t>. It is widely used in the chemical industry as a reagent in the production of other chemicals e.g. </a:t>
                </a:r>
                <a:r>
                  <a:rPr lang="en-GB" b="1" dirty="0"/>
                  <a:t>poly(chloroethene)</a:t>
                </a:r>
                <a:r>
                  <a:rPr lang="en-GB" dirty="0"/>
                  <a:t>, PVC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4BF228-D223-1941-AD30-403DC292611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335911"/>
                <a:ext cx="10080000" cy="5392148"/>
              </a:xfrm>
              <a:blipFill>
                <a:blip r:embed="rId2"/>
                <a:stretch>
                  <a:fillRect l="-1996" t="-3277" r="-15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Hydrogen chloride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 descr="A dot and cross diagram. Two overlapping circles one with H in the centre and one with Cl in the centre. The right hand circle has six crosses along the outside. In the overlap there is one dot and one cross.">
            <a:extLst>
              <a:ext uri="{FF2B5EF4-FFF2-40B4-BE49-F238E27FC236}">
                <a16:creationId xmlns:a16="http://schemas.microsoft.com/office/drawing/2014/main" id="{E01DB0F6-7B4A-D972-A9F9-BDB18834A5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7" b="10763"/>
          <a:stretch>
            <a:fillRect/>
          </a:stretch>
        </p:blipFill>
        <p:spPr bwMode="auto">
          <a:xfrm>
            <a:off x="4190907" y="3183371"/>
            <a:ext cx="2735703" cy="14078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Hydrochloric acid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4BF228-D223-1941-AD30-403DC292611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335911"/>
                <a:ext cx="10080000" cy="5344022"/>
              </a:xfrm>
            </p:spPr>
            <p:txBody>
              <a:bodyPr>
                <a:normAutofit/>
              </a:bodyPr>
              <a:lstStyle/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r>
                  <a:rPr lang="en-GB" dirty="0"/>
                  <a:t>Hydrochloric acid,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HCl</m:t>
                    </m:r>
                  </m:oMath>
                </a14:m>
                <a:r>
                  <a:rPr lang="en-GB" dirty="0"/>
                  <a:t>, exists as a </a:t>
                </a:r>
                <a:r>
                  <a:rPr lang="en-GB" b="1" dirty="0"/>
                  <a:t>colourless solution </a:t>
                </a:r>
                <a:r>
                  <a:rPr lang="en-GB" dirty="0"/>
                  <a:t>at room temperature and pressure. It has a distinctive smell.</a:t>
                </a:r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r>
                  <a:rPr lang="en-GB" dirty="0"/>
                  <a:t>Hydrochloric acid contains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1" i="0" dirty="0" smtClean="0">
                            <a:latin typeface="Cambria Math" panose="02040503050406030204" pitchFamily="18" charset="0"/>
                          </a:rPr>
                          <m:t>𝐇</m:t>
                        </m:r>
                      </m:e>
                      <m:sup>
                        <m:r>
                          <a:rPr lang="en-GB" b="1" i="0" dirty="0" smtClean="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n-GB" b="1" dirty="0"/>
                  <a:t>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b="1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1" i="0" dirty="0" smtClean="0">
                            <a:latin typeface="Cambria Math" panose="02040503050406030204" pitchFamily="18" charset="0"/>
                          </a:rPr>
                          <m:t>𝐂𝐥</m:t>
                        </m:r>
                      </m:e>
                      <m:sup>
                        <m:r>
                          <a:rPr lang="en-GB" b="1" i="0" dirty="0" smtClean="0">
                            <a:latin typeface="Cambria Math" panose="020405030504060302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en-GB" b="1" dirty="0"/>
                  <a:t> ions </a:t>
                </a:r>
                <a:r>
                  <a:rPr lang="en-GB" dirty="0"/>
                  <a:t>dissolved in water</a:t>
                </a:r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r>
                  <a:rPr lang="en-GB" dirty="0"/>
                  <a:t>This can be modelled using a dot and cross diagram:</a:t>
                </a:r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endParaRPr lang="en-GB" dirty="0"/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endParaRPr lang="en-GB" dirty="0"/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endParaRPr lang="en-GB" dirty="0"/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r>
                  <a:rPr lang="en-GB" dirty="0"/>
                  <a:t>Hydrochloric acid is a </a:t>
                </a:r>
                <a:r>
                  <a:rPr lang="en-GB" b="1" dirty="0"/>
                  <a:t>strong acid</a:t>
                </a:r>
                <a:r>
                  <a:rPr lang="en-GB" dirty="0"/>
                  <a:t>.</a:t>
                </a:r>
              </a:p>
              <a:p>
                <a:pPr>
                  <a:buSzPct val="125000"/>
                  <a:buFont typeface="Arial" panose="020B0604020202020204" pitchFamily="34" charset="0"/>
                  <a:buChar char="•"/>
                </a:pPr>
                <a:r>
                  <a:rPr lang="en-GB" dirty="0"/>
                  <a:t>Hydrochloric acid has extensive uses including the </a:t>
                </a:r>
                <a:r>
                  <a:rPr lang="en-GB" b="1" dirty="0"/>
                  <a:t>synthesis</a:t>
                </a:r>
                <a:r>
                  <a:rPr lang="en-GB" dirty="0"/>
                  <a:t> of many organic and inorganic compounds; </a:t>
                </a:r>
                <a:r>
                  <a:rPr lang="en-GB" b="1" dirty="0"/>
                  <a:t>purification of table salt </a:t>
                </a:r>
                <a:r>
                  <a:rPr lang="en-GB" dirty="0"/>
                  <a:t>and sugar. It also plays an important role in the </a:t>
                </a:r>
                <a:r>
                  <a:rPr lang="en-GB" b="1" dirty="0"/>
                  <a:t>digestive system </a:t>
                </a:r>
                <a:r>
                  <a:rPr lang="en-GB" dirty="0"/>
                  <a:t>by activating the enzyme pepsin and </a:t>
                </a:r>
                <a:r>
                  <a:rPr lang="en-GB" b="1" dirty="0"/>
                  <a:t>killing any bacteria </a:t>
                </a:r>
                <a:r>
                  <a:rPr lang="en-GB" dirty="0"/>
                  <a:t>entering the stomach.</a:t>
                </a:r>
              </a:p>
              <a:p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4BF228-D223-1941-AD30-403DC292611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335911"/>
                <a:ext cx="10080000" cy="5344022"/>
              </a:xfrm>
              <a:blipFill>
                <a:blip r:embed="rId2"/>
                <a:stretch>
                  <a:fillRect l="-1996" t="-2623" r="-2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Hydrochloric acid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5" name="Picture 4" descr="2 circles, one with the chemical symbol H in the middle, with square brackets around it and a plus sign outside the bracket on the top right. The other circle contains the chemical symbol Cl and 2 dots on its perimeter, and a wider circle around it with 7 dots and 1 cross on its perimeter. The circle containing Cl, along with the wider one around it, are also within square brackets, and a minus sign outside the bracket on the top right ">
            <a:extLst>
              <a:ext uri="{FF2B5EF4-FFF2-40B4-BE49-F238E27FC236}">
                <a16:creationId xmlns:a16="http://schemas.microsoft.com/office/drawing/2014/main" id="{2EC23EC9-99CB-5DC7-1B37-802948B86D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4" b="13699"/>
          <a:stretch>
            <a:fillRect/>
          </a:stretch>
        </p:blipFill>
        <p:spPr bwMode="auto">
          <a:xfrm>
            <a:off x="4073156" y="3021380"/>
            <a:ext cx="3018243" cy="150249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0402479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fountain demonstration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19ED3F-1B17-3346-8390-710E541F5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3336262" cy="440661"/>
          </a:xfrm>
        </p:spPr>
        <p:txBody>
          <a:bodyPr>
            <a:noAutofit/>
          </a:bodyPr>
          <a:lstStyle/>
          <a:p>
            <a:pPr>
              <a:buClr>
                <a:srgbClr val="C8102E"/>
              </a:buClr>
              <a:buSzPct val="100000"/>
            </a:pPr>
            <a:r>
              <a:rPr lang="en-US" dirty="0"/>
              <a:t>Watch the teacher demonstration.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The fountain demonstration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 descr="A beaker of water which contains a liquid. In the beaker is a jet, secured with a clip, and the jet leads into a dry flask above the water. The jet is secured into the dry flask with a bung. Also secured in the bung is a teat pipette which goes into the dry flask, and contains a liquid in the bulb at its bottom. The liquid in the beaker, the liquid in the bottom of the teat pipette, and the contents of the dry flask are unlabelled">
            <a:extLst>
              <a:ext uri="{FF2B5EF4-FFF2-40B4-BE49-F238E27FC236}">
                <a16:creationId xmlns:a16="http://schemas.microsoft.com/office/drawing/2014/main" id="{1D0F23AD-8155-B926-6BBB-9D59E585ED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88273" y="1169504"/>
            <a:ext cx="6281716" cy="54634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88391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73A605-C6DF-A221-7634-05F2BC49DE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9843F-EC37-9B41-7414-D42CBBC84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522252" cy="440661"/>
          </a:xfrm>
        </p:spPr>
        <p:txBody>
          <a:bodyPr/>
          <a:lstStyle/>
          <a:p>
            <a:r>
              <a:rPr lang="en-US" dirty="0"/>
              <a:t>The fountain demonstration – follow-up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64052-12A9-E9A9-F06B-2F5DB0B0F9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10343349" cy="5040000"/>
          </a:xfrm>
        </p:spPr>
        <p:txBody>
          <a:bodyPr>
            <a:noAutofit/>
          </a:bodyPr>
          <a:lstStyle/>
          <a:p>
            <a:pPr marL="457200" indent="-457200">
              <a:buClr>
                <a:srgbClr val="C8102E"/>
              </a:buClr>
              <a:buSzPct val="100000"/>
              <a:buFont typeface="+mj-lt"/>
              <a:buAutoNum type="arabicPeriod"/>
            </a:pPr>
            <a:r>
              <a:rPr lang="en-US" dirty="0"/>
              <a:t>State the formula of hydrogen chloride.</a:t>
            </a:r>
          </a:p>
          <a:p>
            <a:pPr marL="457200" indent="-457200">
              <a:buClr>
                <a:srgbClr val="C8102E"/>
              </a:buClr>
              <a:buSzPct val="100000"/>
              <a:buFont typeface="+mj-lt"/>
              <a:buAutoNum type="arabicPeriod"/>
            </a:pPr>
            <a:r>
              <a:rPr lang="en-US" dirty="0"/>
              <a:t>Describe the </a:t>
            </a:r>
            <a:r>
              <a:rPr lang="en-US" dirty="0" err="1"/>
              <a:t>colour</a:t>
            </a:r>
            <a:r>
              <a:rPr lang="en-US" dirty="0"/>
              <a:t> of the universal indicator:</a:t>
            </a:r>
          </a:p>
          <a:p>
            <a:pPr marL="1028700" lvl="1" indent="-342900">
              <a:buClr>
                <a:srgbClr val="C8102E"/>
              </a:buClr>
              <a:buSzPct val="100000"/>
            </a:pPr>
            <a:r>
              <a:rPr lang="en-US" sz="2200" dirty="0">
                <a:latin typeface="Century Gothic" panose="020B0502020202020204" pitchFamily="34" charset="0"/>
              </a:rPr>
              <a:t>at the start of the demonstration</a:t>
            </a:r>
          </a:p>
          <a:p>
            <a:pPr marL="1028700" lvl="1" indent="-342900">
              <a:buClr>
                <a:srgbClr val="C8102E"/>
              </a:buClr>
              <a:buSzPct val="100000"/>
            </a:pPr>
            <a:r>
              <a:rPr lang="en-US" sz="2200" dirty="0">
                <a:latin typeface="Century Gothic" panose="020B0502020202020204" pitchFamily="34" charset="0"/>
              </a:rPr>
              <a:t>during the demonstration</a:t>
            </a:r>
          </a:p>
          <a:p>
            <a:pPr marL="1028700" lvl="1" indent="-342900">
              <a:buClr>
                <a:srgbClr val="C8102E"/>
              </a:buClr>
              <a:buSzPct val="100000"/>
            </a:pPr>
            <a:r>
              <a:rPr lang="en-US" sz="2200" dirty="0">
                <a:latin typeface="Century Gothic" panose="020B0502020202020204" pitchFamily="34" charset="0"/>
              </a:rPr>
              <a:t>at the end of the demonstration</a:t>
            </a:r>
          </a:p>
          <a:p>
            <a:pPr lvl="1" indent="0">
              <a:buClr>
                <a:srgbClr val="C8102E"/>
              </a:buClr>
              <a:buSzPct val="100000"/>
              <a:buNone/>
            </a:pPr>
            <a:endParaRPr lang="en-US" sz="2200" dirty="0"/>
          </a:p>
          <a:p>
            <a:pPr marL="457200" indent="-457200">
              <a:buClr>
                <a:srgbClr val="C8102E"/>
              </a:buClr>
              <a:buSzPct val="100000"/>
              <a:buFont typeface="+mj-lt"/>
              <a:buAutoNum type="arabicPeriod"/>
            </a:pPr>
            <a:r>
              <a:rPr lang="en-US" dirty="0"/>
              <a:t>Name the substance present the end of the reaction.</a:t>
            </a:r>
          </a:p>
          <a:p>
            <a:pPr marL="457200" indent="-457200">
              <a:buClr>
                <a:srgbClr val="C8102E"/>
              </a:buClr>
              <a:buSzPct val="100000"/>
              <a:buFont typeface="+mj-lt"/>
              <a:buAutoNum type="arabicPeriod"/>
            </a:pPr>
            <a:r>
              <a:rPr lang="en-US" dirty="0"/>
              <a:t>Write a word equation to represent the changes that have taken place.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BDA1EA70-E911-4618-92F9-115134940AB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The fountain demonstration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4178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7EAE1-5ED8-86F2-2E50-D9DAAEB37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7B96FF-32B0-1E9E-04E4-D8A8E3FC1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522252" cy="440661"/>
          </a:xfrm>
        </p:spPr>
        <p:txBody>
          <a:bodyPr/>
          <a:lstStyle/>
          <a:p>
            <a:r>
              <a:rPr lang="en-US" dirty="0"/>
              <a:t>The fountain demonstration – answers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1B1AE54-8096-3E66-FDA5-C5206DFFE67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39999" y="1260000"/>
                <a:ext cx="10343349" cy="5040000"/>
              </a:xfrm>
            </p:spPr>
            <p:txBody>
              <a:bodyPr>
                <a:noAutofit/>
              </a:bodyPr>
              <a:lstStyle/>
              <a:p>
                <a:pPr marL="457200" indent="-457200">
                  <a:buClr>
                    <a:srgbClr val="C8102E"/>
                  </a:buClr>
                  <a:buSzPct val="100000"/>
                  <a:buFont typeface="+mj-lt"/>
                  <a:buAutoNum type="arabicPeriod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 dirty="0" smtClean="0">
                        <a:latin typeface="Cambria Math" panose="02040503050406030204" pitchFamily="18" charset="0"/>
                      </a:rPr>
                      <m:t>HCl</m:t>
                    </m:r>
                  </m:oMath>
                </a14:m>
                <a:endParaRPr lang="en-US" dirty="0"/>
              </a:p>
              <a:p>
                <a:pPr marL="457200" indent="-457200">
                  <a:buClr>
                    <a:srgbClr val="C8102E"/>
                  </a:buClr>
                  <a:buSzPct val="100000"/>
                  <a:buFont typeface="+mj-lt"/>
                  <a:buAutoNum type="arabicPeriod"/>
                </a:pPr>
                <a:r>
                  <a:rPr lang="en-US" dirty="0"/>
                  <a:t>Record your own observations according to what you have seen. </a:t>
                </a:r>
                <a:br>
                  <a:rPr lang="en-US" dirty="0"/>
                </a:br>
                <a:r>
                  <a:rPr lang="en-US" dirty="0"/>
                  <a:t>For example:</a:t>
                </a:r>
              </a:p>
              <a:p>
                <a:pPr marL="1028700" lvl="1" indent="-342900">
                  <a:buClr>
                    <a:srgbClr val="C8102E"/>
                  </a:buClr>
                  <a:buSzPct val="100000"/>
                </a:pPr>
                <a:r>
                  <a:rPr lang="en-US" sz="2200" dirty="0">
                    <a:latin typeface="Century Gothic" panose="020B0502020202020204" pitchFamily="34" charset="0"/>
                  </a:rPr>
                  <a:t>at the start: green (neutral)</a:t>
                </a:r>
              </a:p>
              <a:p>
                <a:pPr marL="1028700" lvl="1" indent="-342900">
                  <a:buClr>
                    <a:srgbClr val="C8102E"/>
                  </a:buClr>
                  <a:buSzPct val="100000"/>
                </a:pPr>
                <a:r>
                  <a:rPr lang="en-US" sz="2200" dirty="0">
                    <a:latin typeface="Century Gothic" panose="020B0502020202020204" pitchFamily="34" charset="0"/>
                  </a:rPr>
                  <a:t>at the end: red (acidic)</a:t>
                </a:r>
              </a:p>
              <a:p>
                <a:pPr lvl="1" indent="0">
                  <a:buClr>
                    <a:srgbClr val="C8102E"/>
                  </a:buClr>
                  <a:buSzPct val="100000"/>
                  <a:buNone/>
                </a:pPr>
                <a:endParaRPr lang="en-US" sz="2200" dirty="0"/>
              </a:p>
              <a:p>
                <a:pPr marL="457200" indent="-457200">
                  <a:buClr>
                    <a:srgbClr val="C8102E"/>
                  </a:buClr>
                  <a:buSzPct val="100000"/>
                  <a:buFont typeface="+mj-lt"/>
                  <a:buAutoNum type="arabicPeriod"/>
                </a:pPr>
                <a:r>
                  <a:rPr lang="en-US" dirty="0"/>
                  <a:t>hydrochloric acid</a:t>
                </a:r>
              </a:p>
              <a:p>
                <a:pPr marL="457200" indent="-457200">
                  <a:buClr>
                    <a:srgbClr val="C8102E"/>
                  </a:buClr>
                  <a:buSzPct val="100000"/>
                  <a:buFont typeface="+mj-lt"/>
                  <a:buAutoNum type="arabicPeriod"/>
                </a:pPr>
                <a:r>
                  <a:rPr lang="en-US" dirty="0"/>
                  <a:t>hydrogen chloride + water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US" dirty="0"/>
                  <a:t> hydrochloric acid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1B1AE54-8096-3E66-FDA5-C5206DFFE67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999" y="1260000"/>
                <a:ext cx="10343349" cy="5040000"/>
              </a:xfrm>
              <a:blipFill>
                <a:blip r:embed="rId2"/>
                <a:stretch>
                  <a:fillRect l="-1651" t="-157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Vertical Title 1">
            <a:extLst>
              <a:ext uri="{FF2B5EF4-FFF2-40B4-BE49-F238E27FC236}">
                <a16:creationId xmlns:a16="http://schemas.microsoft.com/office/drawing/2014/main" id="{37B5FB93-96EA-0932-382B-CE58C2725622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The fountain demonstration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7283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/>
              <a:t>Investigating the properties of dilute hydrochloric acid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808190"/>
            <a:ext cx="10080000" cy="504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Carry out the following experiments.</a:t>
            </a:r>
          </a:p>
          <a:p>
            <a:pPr marL="0" indent="0">
              <a:buNone/>
            </a:pPr>
            <a:r>
              <a:rPr lang="en-GB" dirty="0"/>
              <a:t>Note down all your observations in the results table. </a:t>
            </a:r>
          </a:p>
          <a:p>
            <a:pPr marL="0" indent="0">
              <a:buNone/>
            </a:pPr>
            <a:r>
              <a:rPr lang="en-GB" b="1" dirty="0"/>
              <a:t>Testing for pH</a:t>
            </a:r>
          </a:p>
          <a:p>
            <a:r>
              <a:rPr lang="en-GB" dirty="0"/>
              <a:t>One-third fill a test tube with the hydrochloric acid </a:t>
            </a:r>
          </a:p>
          <a:p>
            <a:r>
              <a:rPr lang="en-GB" dirty="0"/>
              <a:t>Add a couple of drops of universal indicator solution</a:t>
            </a:r>
          </a:p>
          <a:p>
            <a:r>
              <a:rPr lang="en-GB" dirty="0"/>
              <a:t>Using a pipette, slowly add sodium hydroxide solution. Shake to mix after each addition. Continue adding until the alkali no more changes are observed.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Class practical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4916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/>
              <a:t>Investigating the properties of dilute hydrochloric acid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611956"/>
            <a:ext cx="10080000" cy="5040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b="1" dirty="0"/>
              <a:t>Testing with magnesium</a:t>
            </a:r>
          </a:p>
          <a:p>
            <a:r>
              <a:rPr lang="en-GB" dirty="0"/>
              <a:t>One-third fill a test tube with the hydrochloric acid </a:t>
            </a:r>
          </a:p>
          <a:p>
            <a:r>
              <a:rPr lang="en-GB" dirty="0"/>
              <a:t>Add a strip of magnesium.</a:t>
            </a:r>
          </a:p>
          <a:p>
            <a:r>
              <a:rPr lang="en-GB" dirty="0"/>
              <a:t>Hold an inverted test tube over the reaction test tube for a several seconds, to collect the gas</a:t>
            </a:r>
          </a:p>
          <a:p>
            <a:r>
              <a:rPr lang="en-GB" dirty="0"/>
              <a:t>Place a burning splint at the mouth of the inverted test tube</a:t>
            </a:r>
          </a:p>
          <a:p>
            <a:pPr marL="0" indent="0">
              <a:buNone/>
            </a:pPr>
            <a:r>
              <a:rPr lang="en-GB" b="1" dirty="0"/>
              <a:t>Testing with marble chips (calcium carbonate)</a:t>
            </a:r>
          </a:p>
          <a:p>
            <a:r>
              <a:rPr lang="en-GB" dirty="0"/>
              <a:t>One-third fill a test tube with the hydrochloric acid </a:t>
            </a:r>
          </a:p>
          <a:p>
            <a:r>
              <a:rPr lang="en-GB" dirty="0"/>
              <a:t>Add a few marble chips </a:t>
            </a:r>
          </a:p>
          <a:p>
            <a:r>
              <a:rPr lang="en-GB" dirty="0"/>
              <a:t>Add a few drops of limewater to clean test tube</a:t>
            </a:r>
          </a:p>
          <a:p>
            <a:r>
              <a:rPr lang="en-GB" dirty="0"/>
              <a:t>Using a dropper, transfer some of the evolving gases into the limewater.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Class practical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6311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 dirty="0"/>
              <a:t>Investigating the properties of dilute hydrochloric acid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808190"/>
            <a:ext cx="10080000" cy="50400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b="1" dirty="0"/>
              <a:t>Testing for conductivity</a:t>
            </a:r>
          </a:p>
          <a:p>
            <a:pPr marL="0" indent="0">
              <a:buNone/>
            </a:pPr>
            <a:r>
              <a:rPr lang="en-GB" dirty="0"/>
              <a:t>Set up the circuits</a:t>
            </a:r>
          </a:p>
          <a:p>
            <a:pPr marL="0" indent="0">
              <a:buNone/>
            </a:pPr>
            <a:r>
              <a:rPr lang="en-GB" dirty="0"/>
              <a:t>					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br>
              <a:rPr lang="en-GB" dirty="0"/>
            </a:b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Press down the switch to complete the electric circuits and note down your observations.	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Class practical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circuit diagram showing a power source, switch, bulb, electrodes and a beaker of deionised water."/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1012788" y="2593834"/>
            <a:ext cx="3793127" cy="2951002"/>
          </a:xfrm>
          <a:prstGeom prst="rect">
            <a:avLst/>
          </a:prstGeom>
        </p:spPr>
      </p:pic>
      <p:pic>
        <p:nvPicPr>
          <p:cNvPr id="8" name="Picture 7" descr="A circuit diagram showing a power source, switch, bulb, electrodes and a beaker of hydrochloric acid.">
            <a:extLst>
              <a:ext uri="{FF2B5EF4-FFF2-40B4-BE49-F238E27FC236}">
                <a16:creationId xmlns:a16="http://schemas.microsoft.com/office/drawing/2014/main" id="{ECAF6B49-1549-8738-B231-A2D1F6BD4CF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194388" y="2593834"/>
            <a:ext cx="3793126" cy="2951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357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9A0F642-12EE-9B49-9288-D3B594BE94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402166"/>
              </p:ext>
            </p:extLst>
          </p:nvPr>
        </p:nvGraphicFramePr>
        <p:xfrm>
          <a:off x="539999" y="1289937"/>
          <a:ext cx="10186616" cy="53122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8020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411929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4119298">
                  <a:extLst>
                    <a:ext uri="{9D8B030D-6E8A-4147-A177-3AD203B41FA5}">
                      <a16:colId xmlns:a16="http://schemas.microsoft.com/office/drawing/2014/main" val="2269989255"/>
                    </a:ext>
                  </a:extLst>
                </a:gridCol>
              </a:tblGrid>
              <a:tr h="396118">
                <a:tc>
                  <a:txBody>
                    <a:bodyPr/>
                    <a:lstStyle/>
                    <a:p>
                      <a:pPr algn="ctr"/>
                      <a:r>
                        <a:rPr lang="en-US" sz="2000" b="1" i="0" dirty="0">
                          <a:latin typeface="Century Gothic" panose="020B0502020202020204" pitchFamily="34" charset="0"/>
                        </a:rPr>
                        <a:t>Test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dirty="0">
                          <a:latin typeface="Century Gothic" panose="020B0502020202020204" pitchFamily="34" charset="0"/>
                        </a:rPr>
                        <a:t>Observations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dirty="0">
                          <a:latin typeface="Century Gothic" panose="020B0502020202020204" pitchFamily="34" charset="0"/>
                        </a:rPr>
                        <a:t>Conclusions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120177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Testing for pH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12017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Testing with magnesium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12017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Testing with marble</a:t>
                      </a:r>
                      <a:r>
                        <a:rPr lang="en-US" sz="2000" b="0" i="0" baseline="0" dirty="0">
                          <a:latin typeface="Century Gothic" panose="020B0502020202020204" pitchFamily="34" charset="0"/>
                        </a:rPr>
                        <a:t> chips</a:t>
                      </a: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212424"/>
                  </a:ext>
                </a:extLst>
              </a:tr>
              <a:tr h="120177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0" i="0" dirty="0">
                          <a:latin typeface="Century Gothic" panose="020B0502020202020204" pitchFamily="34" charset="0"/>
                        </a:rPr>
                        <a:t>Testing for conductivity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20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372766"/>
                  </a:ext>
                </a:extLst>
              </a:tr>
            </a:tbl>
          </a:graphicData>
        </a:graphic>
      </p:graphicFrame>
      <p:sp>
        <p:nvSpPr>
          <p:cNvPr id="7" name="Vertical Title 1">
            <a:extLst>
              <a:ext uri="{FF2B5EF4-FFF2-40B4-BE49-F238E27FC236}">
                <a16:creationId xmlns:a16="http://schemas.microsoft.com/office/drawing/2014/main" id="{F5535C47-19FF-734C-86EE-239D00062969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Results table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314621B-2618-9542-9796-4047F680C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en-US" dirty="0"/>
              <a:t>Results table</a:t>
            </a:r>
          </a:p>
        </p:txBody>
      </p:sp>
    </p:spTree>
    <p:extLst>
      <p:ext uri="{BB962C8B-B14F-4D97-AF65-F5344CB8AC3E}">
        <p14:creationId xmlns:p14="http://schemas.microsoft.com/office/powerpoint/2010/main" val="3898468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Follow–up questions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4BF228-D223-1941-AD30-403DC292611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335911"/>
                <a:ext cx="10080000" cy="5040000"/>
              </a:xfrm>
            </p:spPr>
            <p:txBody>
              <a:bodyPr>
                <a:normAutofit fontScale="85000" lnSpcReduction="20000"/>
              </a:bodyPr>
              <a:lstStyle/>
              <a:p>
                <a:r>
                  <a:rPr lang="en-GB" dirty="0"/>
                  <a:t>Describe the appearance of hydrogen chloride.</a:t>
                </a:r>
              </a:p>
              <a:p>
                <a:r>
                  <a:rPr lang="en-GB" dirty="0"/>
                  <a:t>Draw a dot and cross diagram to show the bonding electrons in a molecule of hydrogen chloride.</a:t>
                </a:r>
              </a:p>
              <a:p>
                <a:r>
                  <a:rPr lang="en-GB" dirty="0"/>
                  <a:t>Hydrogen chloride is very soluble in water. 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State the meaning of the term </a:t>
                </a:r>
                <a:r>
                  <a:rPr lang="en-GB" b="1" dirty="0"/>
                  <a:t>soluble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Describe a simple test that would support the above statement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Complete the equation: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HCl</m:t>
                    </m:r>
                    <m:r>
                      <a:rPr lang="en-GB" i="0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g</m:t>
                    </m:r>
                    <m:r>
                      <a:rPr lang="en-GB" i="0" dirty="0" smtClean="0">
                        <a:latin typeface="Cambria Math" panose="02040503050406030204" pitchFamily="18" charset="0"/>
                      </a:rPr>
                      <m:t>) + </m:t>
                    </m:r>
                    <m:sSub>
                      <m:sSubPr>
                        <m:ctrlPr>
                          <a:rPr lang="en-GB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b="0" i="0" dirty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b="0" i="0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O</m:t>
                    </m:r>
                    <m:r>
                      <a:rPr lang="en-GB" i="0" dirty="0" smtClean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l</m:t>
                    </m:r>
                    <m:r>
                      <a:rPr lang="en-GB" i="0" dirty="0" smtClean="0">
                        <a:latin typeface="Cambria Math" panose="02040503050406030204" pitchFamily="18" charset="0"/>
                      </a:rPr>
                      <m:t>) 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GB" i="0" dirty="0" smtClean="0">
                        <a:latin typeface="Cambria Math" panose="02040503050406030204" pitchFamily="18" charset="0"/>
                        <a:sym typeface="Wingdings" panose="05000000000000000000" pitchFamily="2" charset="2"/>
                      </a:rPr>
                      <m:t> </m:t>
                    </m:r>
                  </m:oMath>
                </a14:m>
                <a:r>
                  <a:rPr lang="en-GB" dirty="0">
                    <a:sym typeface="Wingdings" panose="05000000000000000000" pitchFamily="2" charset="2"/>
                  </a:rPr>
                  <a:t>_________ (____)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 startAt="4"/>
                </a:pPr>
                <a:r>
                  <a:rPr lang="en-GB" dirty="0"/>
                  <a:t>Describe how the chemical bonding in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HCl</m:t>
                    </m:r>
                    <m:r>
                      <a:rPr lang="en-GB" i="0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dirty="0"/>
                  <a:t>changes as hydrogen chloride molecules dissolves in water</a:t>
                </a:r>
              </a:p>
              <a:p>
                <a:pPr>
                  <a:buFont typeface="+mj-lt"/>
                  <a:buAutoNum type="arabicPeriod" startAt="4"/>
                </a:pPr>
                <a:r>
                  <a:rPr lang="en-GB" dirty="0"/>
                  <a:t>When sodium hydroxide is added to hydrochloric acid a chemical reaction takes place.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State the type of reaction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Write a word or symbol equation for the reaction </a:t>
                </a:r>
              </a:p>
              <a:p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4BF228-D223-1941-AD30-403DC292611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335911"/>
                <a:ext cx="10080000" cy="5040000"/>
              </a:xfrm>
              <a:blipFill>
                <a:blip r:embed="rId2"/>
                <a:stretch>
                  <a:fillRect l="-1512" t="-2660" r="-7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Follow-</a:t>
            </a:r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u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p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590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Follow–up questions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4BF228-D223-1941-AD30-403DC292611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335911"/>
                <a:ext cx="10080000" cy="5040000"/>
              </a:xfrm>
            </p:spPr>
            <p:txBody>
              <a:bodyPr>
                <a:normAutofit/>
              </a:bodyPr>
              <a:lstStyle/>
              <a:p>
                <a:pPr>
                  <a:buFont typeface="+mj-lt"/>
                  <a:buAutoNum type="arabicPeriod" startAt="5"/>
                </a:pPr>
                <a:r>
                  <a:rPr lang="en-GB" dirty="0"/>
                  <a:t>When zinc is added to hydrochloric acid, a gas is produced.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Name the gas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Describe a test that could confirm your previous answer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Write a chemical equation for the reaction</a:t>
                </a:r>
              </a:p>
              <a:p>
                <a:pPr>
                  <a:buFont typeface="+mj-lt"/>
                  <a:buAutoNum type="arabicPeriod" startAt="6"/>
                </a:pPr>
                <a:r>
                  <a:rPr lang="en-GB" dirty="0"/>
                  <a:t>When washing soda,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i="0" dirty="0" smtClean="0">
                        <a:latin typeface="Cambria Math" panose="02040503050406030204" pitchFamily="18" charset="0"/>
                      </a:rPr>
                      <m:t>Na</m:t>
                    </m:r>
                    <m:r>
                      <a:rPr lang="en-GB" i="0" baseline="-25000" dirty="0">
                        <a:latin typeface="Cambria Math" panose="020405030504060302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GB" i="0" dirty="0">
                        <a:latin typeface="Cambria Math" panose="02040503050406030204" pitchFamily="18" charset="0"/>
                      </a:rPr>
                      <m:t>CO</m:t>
                    </m:r>
                    <m:r>
                      <a:rPr lang="en-GB" i="0" baseline="-25000" dirty="0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r>
                  <a:rPr lang="en-GB" dirty="0"/>
                  <a:t> is added to hydrochloric acid, a gas is produced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Name the gas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Describe a test that could confirm your previous answer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dirty="0"/>
                  <a:t>Write a chemical equation for the reaction</a:t>
                </a:r>
              </a:p>
              <a:p>
                <a:pPr>
                  <a:buFont typeface="+mj-lt"/>
                  <a:buAutoNum type="arabicPeriod" startAt="7"/>
                </a:pPr>
                <a:r>
                  <a:rPr lang="en-GB" dirty="0"/>
                  <a:t>Suggest a reason why hydrochloric acid is a good conductor of electricity but hydrogen chloride is not. </a:t>
                </a:r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4BF228-D223-1941-AD30-403DC292611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335911"/>
                <a:ext cx="10080000" cy="5040000"/>
              </a:xfrm>
              <a:blipFill>
                <a:blip r:embed="rId2"/>
                <a:stretch>
                  <a:fillRect l="-1694" t="-1693" b="-7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Follow-</a:t>
            </a:r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u</a:t>
            </a:r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p questions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3747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98C845-02FD-5A5F-C1CA-22B5BCE42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34169-2285-D092-8C6C-E58C144A5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ACD029-D73D-163F-FF59-5A42A07EDC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25211"/>
            <a:ext cx="10640227" cy="6028660"/>
          </a:xfrm>
        </p:spPr>
        <p:txBody>
          <a:bodyPr>
            <a:normAutofit/>
          </a:bodyPr>
          <a:lstStyle/>
          <a:p>
            <a:r>
              <a:rPr lang="en-GB" sz="2400" dirty="0"/>
              <a:t>Hydrogen chloride is a </a:t>
            </a:r>
            <a:r>
              <a:rPr lang="en-GB" sz="2400" b="1" dirty="0"/>
              <a:t>gas</a:t>
            </a:r>
            <a:r>
              <a:rPr lang="en-GB" sz="2400" dirty="0"/>
              <a:t> at room temperature. It is </a:t>
            </a:r>
            <a:r>
              <a:rPr lang="en-GB" sz="2400" b="1" dirty="0"/>
              <a:t>colourless</a:t>
            </a:r>
            <a:r>
              <a:rPr lang="en-GB" sz="2400" dirty="0"/>
              <a:t>.</a:t>
            </a:r>
          </a:p>
          <a:p>
            <a:r>
              <a:rPr lang="en-GB" sz="2400" dirty="0"/>
              <a:t> </a:t>
            </a:r>
            <a:br>
              <a:rPr lang="en-GB" sz="2400" dirty="0"/>
            </a:br>
            <a:br>
              <a:rPr lang="en-GB" sz="2400" dirty="0"/>
            </a:br>
            <a:br>
              <a:rPr lang="en-GB" sz="2600" dirty="0"/>
            </a:br>
            <a:br>
              <a:rPr lang="en-GB" sz="2600" dirty="0"/>
            </a:br>
            <a:endParaRPr lang="en-GB" sz="2600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1DFD2276-1872-B388-AB97-244F9A9FD7E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6" name="Picture 5" descr="A dot and cross diagram. Two overlapping circles one with H in the centre and one with Cl in the centre. The right hand circle has six crosses along the outside. In the overlap there is one dot and one cross.">
            <a:extLst>
              <a:ext uri="{FF2B5EF4-FFF2-40B4-BE49-F238E27FC236}">
                <a16:creationId xmlns:a16="http://schemas.microsoft.com/office/drawing/2014/main" id="{2E417609-2CD5-CC57-7154-CCCDF6210E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97" b="10763"/>
          <a:stretch>
            <a:fillRect/>
          </a:stretch>
        </p:blipFill>
        <p:spPr bwMode="auto">
          <a:xfrm>
            <a:off x="1011773" y="1843668"/>
            <a:ext cx="3080516" cy="15853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2725841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492CB-0E99-703D-787B-6621E9DBCB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60E3F0-EF07-6865-0047-F90F6620C9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2BB4FD-6C7B-2B16-FA18-9D5F52023C0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225211"/>
                <a:ext cx="10640227" cy="6028660"/>
              </a:xfrm>
            </p:spPr>
            <p:txBody>
              <a:bodyPr>
                <a:normAutofit fontScale="92500" lnSpcReduction="20000"/>
              </a:bodyPr>
              <a:lstStyle/>
              <a:p>
                <a:pPr>
                  <a:buFont typeface="+mj-lt"/>
                  <a:buAutoNum type="arabicPeriod" startAt="3"/>
                </a:pPr>
                <a:r>
                  <a:rPr lang="en-GB" sz="2600" dirty="0"/>
                  <a:t> 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sz="2600" dirty="0"/>
                  <a:t>A substance that is soluble will dissolve in a suitable solvent.</a:t>
                </a:r>
                <a:endParaRPr lang="en-GB" sz="2600" b="1" dirty="0"/>
              </a:p>
              <a:p>
                <a:pPr>
                  <a:lnSpc>
                    <a:spcPct val="120000"/>
                  </a:lnSpc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sz="2600" dirty="0"/>
                  <a:t>Bubble hydrogen chloride into water and test for conductivity. If it conducts electricity then the hydrogen chloride has dissolved.</a:t>
                </a:r>
                <a:br>
                  <a:rPr lang="en-GB" sz="2600" dirty="0"/>
                </a:br>
                <a:r>
                  <a:rPr lang="en-GB" sz="2600" dirty="0"/>
                  <a:t>OR Bubble hydrogen chloride into water and test the </a:t>
                </a:r>
                <a:r>
                  <a:rPr lang="en-GB" sz="2600" dirty="0" err="1"/>
                  <a:t>pH.</a:t>
                </a:r>
                <a:r>
                  <a:rPr lang="en-GB" sz="2600" dirty="0"/>
                  <a:t> If it is acidic then the hydrogen chloride has dissolved. </a:t>
                </a:r>
              </a:p>
              <a:p>
                <a:pPr>
                  <a:buClr>
                    <a:schemeClr val="tx1"/>
                  </a:buClr>
                  <a:buAutoNum type="alphaLcParenR"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2600" i="0" dirty="0" smtClean="0">
                        <a:latin typeface="Cambria Math" panose="02040503050406030204" pitchFamily="18" charset="0"/>
                      </a:rPr>
                      <m:t>HCl</m:t>
                    </m:r>
                    <m:d>
                      <m:dPr>
                        <m:ctrlPr>
                          <a:rPr lang="en-GB" sz="26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GB" sz="2600" i="0" dirty="0" smtClean="0">
                            <a:latin typeface="Cambria Math" panose="02040503050406030204" pitchFamily="18" charset="0"/>
                          </a:rPr>
                          <m:t>g</m:t>
                        </m:r>
                      </m:e>
                    </m:d>
                    <m:r>
                      <a:rPr lang="en-GB" sz="2600" i="0" dirty="0" smtClean="0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en-GB" sz="2600" i="1" dirty="0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GB" sz="2600" b="0" i="0" dirty="0" smtClean="0">
                            <a:latin typeface="Cambria Math" panose="02040503050406030204" pitchFamily="18" charset="0"/>
                          </a:rPr>
                          <m:t>H</m:t>
                        </m:r>
                      </m:e>
                      <m:sub>
                        <m:r>
                          <a:rPr lang="en-GB" sz="2600" b="0" i="0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m:rPr>
                        <m:sty m:val="p"/>
                      </m:rPr>
                      <a:rPr lang="en-GB" sz="2600" i="0" dirty="0" smtClean="0">
                        <a:latin typeface="Cambria Math" panose="02040503050406030204" pitchFamily="18" charset="0"/>
                      </a:rPr>
                      <m:t>O</m:t>
                    </m:r>
                    <m:d>
                      <m:dPr>
                        <m:ctrlPr>
                          <a:rPr lang="en-GB" sz="26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GB" sz="2600" i="0" dirty="0" smtClean="0">
                            <a:latin typeface="Cambria Math" panose="02040503050406030204" pitchFamily="18" charset="0"/>
                          </a:rPr>
                          <m:t>l</m:t>
                        </m:r>
                      </m:e>
                    </m:d>
                    <m:r>
                      <a:rPr lang="en-GB" sz="260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m:rPr>
                        <m:sty m:val="p"/>
                      </m:rPr>
                      <a:rPr lang="en-GB" sz="26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HCl</m:t>
                    </m:r>
                    <m:r>
                      <a:rPr lang="en-GB" sz="26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GB" sz="26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aq</m:t>
                    </m:r>
                    <m:r>
                      <a:rPr lang="en-GB" sz="2600" b="0" i="0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 </m:t>
                    </m:r>
                  </m:oMath>
                </a14:m>
                <a:endParaRPr lang="en-GB" sz="2600" dirty="0">
                  <a:sym typeface="Wingdings" panose="05000000000000000000" pitchFamily="2" charset="2"/>
                </a:endParaRPr>
              </a:p>
              <a:p>
                <a:pPr>
                  <a:lnSpc>
                    <a:spcPct val="120000"/>
                  </a:lnSpc>
                  <a:buClr>
                    <a:schemeClr val="tx1"/>
                  </a:buClr>
                  <a:buFont typeface="+mj-lt"/>
                  <a:buAutoNum type="alphaLcParenR" startAt="4"/>
                </a:pPr>
                <a:r>
                  <a:rPr lang="en-GB" sz="2600" dirty="0"/>
                  <a:t>A hydrogen chloride molecule consists of a hydrogen atom </a:t>
                </a:r>
                <a:r>
                  <a:rPr lang="en-GB" sz="2600" b="1" dirty="0"/>
                  <a:t>covalently </a:t>
                </a:r>
                <a:r>
                  <a:rPr lang="en-GB" sz="2600" dirty="0"/>
                  <a:t>bonded to a </a:t>
                </a:r>
                <a:r>
                  <a:rPr lang="en-GB" sz="2600" b="1" dirty="0"/>
                  <a:t>chlorine</a:t>
                </a:r>
                <a:r>
                  <a:rPr lang="en-GB" sz="2600" dirty="0"/>
                  <a:t> atom. They share an </a:t>
                </a:r>
                <a:r>
                  <a:rPr lang="en-GB" sz="2600" b="1" dirty="0"/>
                  <a:t>electron</a:t>
                </a:r>
                <a:r>
                  <a:rPr lang="en-GB" sz="2600" dirty="0"/>
                  <a:t> pair. When hydrogen chloride dissolves in water, each chlorine atom </a:t>
                </a:r>
                <a:r>
                  <a:rPr lang="en-GB" sz="2600" b="1" dirty="0"/>
                  <a:t>takes </a:t>
                </a:r>
                <a:r>
                  <a:rPr lang="en-GB" sz="2600" dirty="0"/>
                  <a:t>an electron from each hydrogen atom, forming a </a:t>
                </a:r>
                <a:r>
                  <a:rPr lang="en-GB" sz="2600" b="1" dirty="0"/>
                  <a:t>negatively</a:t>
                </a:r>
                <a:r>
                  <a:rPr lang="en-GB" sz="2600" dirty="0"/>
                  <a:t> charged chloride ion and a </a:t>
                </a:r>
                <a:r>
                  <a:rPr lang="en-GB" sz="2600" b="1" dirty="0"/>
                  <a:t>positively</a:t>
                </a:r>
                <a:r>
                  <a:rPr lang="en-GB" sz="2600" dirty="0"/>
                  <a:t> charged hydrogen ion. The new solution is called </a:t>
                </a:r>
                <a:r>
                  <a:rPr lang="en-GB" sz="2600" b="1" dirty="0"/>
                  <a:t>hydrochloric</a:t>
                </a:r>
                <a:r>
                  <a:rPr lang="en-GB" sz="2600" dirty="0"/>
                  <a:t> acid. When sodium hydroxide is added to hydrochloric acid a chemical reaction takes place.</a:t>
                </a:r>
              </a:p>
              <a:p>
                <a:pPr marL="0" indent="0">
                  <a:buNone/>
                </a:pPr>
                <a:endParaRPr lang="en-GB" dirty="0"/>
              </a:p>
              <a:p>
                <a:pPr marL="0" indent="0">
                  <a:buNone/>
                </a:pPr>
                <a:endParaRPr lang="en-GB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22BB4FD-6C7B-2B16-FA18-9D5F52023C0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225211"/>
                <a:ext cx="10640227" cy="6028660"/>
              </a:xfrm>
              <a:blipFill>
                <a:blip r:embed="rId2"/>
                <a:stretch>
                  <a:fillRect l="-1777" t="-2831" r="-2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89C20C93-7637-E7A9-9229-058266106A3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131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4B0904-20ED-6E57-84A2-202873AA20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5A71D-FB80-9B97-9756-D1B8DCF0D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C5949CF-5A09-63EE-6379-1FDAF360C58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335910"/>
                <a:ext cx="10080000" cy="5819801"/>
              </a:xfrm>
            </p:spPr>
            <p:txBody>
              <a:bodyPr>
                <a:noAutofit/>
              </a:bodyPr>
              <a:lstStyle/>
              <a:p>
                <a:pPr>
                  <a:buFont typeface="+mj-lt"/>
                  <a:buAutoNum type="arabicPeriod" startAt="4"/>
                </a:pPr>
                <a:r>
                  <a:rPr lang="en-GB" sz="2400" dirty="0"/>
                  <a:t> </a:t>
                </a:r>
              </a:p>
              <a:p>
                <a:pPr marL="0" indent="0">
                  <a:buClr>
                    <a:schemeClr val="tx1"/>
                  </a:buClr>
                  <a:buNone/>
                </a:pPr>
                <a:r>
                  <a:rPr lang="en-GB" sz="2400" dirty="0"/>
                  <a:t>(a) neutralisation</a:t>
                </a:r>
              </a:p>
              <a:p>
                <a:pPr marL="0" indent="0">
                  <a:buClr>
                    <a:schemeClr val="tx1"/>
                  </a:buClr>
                  <a:buNone/>
                </a:pPr>
                <a:r>
                  <a:rPr lang="en-GB" sz="2400" dirty="0"/>
                  <a:t>(b) hydrochloric acid + sodium hydroxide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GB" sz="2400" dirty="0"/>
                  <a:t> sodium chloride + water</a:t>
                </a:r>
                <a:br>
                  <a:rPr lang="en-GB" sz="240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400"/>
                        <m:t>HCl</m:t>
                      </m:r>
                      <m:r>
                        <a:rPr lang="en-GB" sz="2400"/>
                        <m:t>(</m:t>
                      </m:r>
                      <m:r>
                        <m:rPr>
                          <m:sty m:val="p"/>
                        </m:rPr>
                        <a:rPr lang="en-GB" sz="2400"/>
                        <m:t>aq</m:t>
                      </m:r>
                      <m:r>
                        <a:rPr lang="en-GB" sz="2400"/>
                        <m:t>) + </m:t>
                      </m:r>
                      <m:r>
                        <m:rPr>
                          <m:sty m:val="p"/>
                        </m:rPr>
                        <a:rPr lang="en-GB" sz="2400"/>
                        <m:t>NaOH</m:t>
                      </m:r>
                      <m:r>
                        <a:rPr lang="en-GB" sz="2400"/>
                        <m:t>(</m:t>
                      </m:r>
                      <m:r>
                        <m:rPr>
                          <m:sty m:val="p"/>
                        </m:rPr>
                        <a:rPr lang="en-GB" sz="2400"/>
                        <m:t>aq</m:t>
                      </m:r>
                      <m:r>
                        <a:rPr lang="en-GB" sz="2400"/>
                        <m:t>) → </m:t>
                      </m:r>
                      <m:r>
                        <m:rPr>
                          <m:sty m:val="p"/>
                        </m:rPr>
                        <a:rPr lang="en-GB" sz="2400"/>
                        <m:t>NaCl</m:t>
                      </m:r>
                      <m:r>
                        <a:rPr lang="en-GB" sz="2400"/>
                        <m:t>(</m:t>
                      </m:r>
                      <m:r>
                        <m:rPr>
                          <m:sty m:val="p"/>
                        </m:rPr>
                        <a:rPr lang="en-GB" sz="2400"/>
                        <m:t>aq</m:t>
                      </m:r>
                      <m:r>
                        <a:rPr lang="en-GB" sz="2400"/>
                        <m:t>) + </m:t>
                      </m:r>
                      <m:sSub>
                        <m:sSubPr>
                          <m:ctrlPr>
                            <a:rPr lang="en-GB" sz="2400" i="1"/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400"/>
                            <m:t>H</m:t>
                          </m:r>
                        </m:e>
                        <m:sub>
                          <m:r>
                            <a:rPr lang="en-GB" sz="2400" i="1"/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GB" sz="2400"/>
                        <m:t>O</m:t>
                      </m:r>
                      <m:r>
                        <a:rPr lang="en-GB" sz="2400"/>
                        <m:t>(</m:t>
                      </m:r>
                      <m:r>
                        <m:rPr>
                          <m:sty m:val="p"/>
                        </m:rPr>
                        <a:rPr lang="en-GB" sz="2400"/>
                        <m:t>l</m:t>
                      </m:r>
                      <m:r>
                        <a:rPr lang="en-GB" sz="2400"/>
                        <m:t>)</m:t>
                      </m:r>
                    </m:oMath>
                  </m:oMathPara>
                </a14:m>
                <a:endParaRPr lang="en-GB" sz="2400" dirty="0"/>
              </a:p>
              <a:p>
                <a:pPr>
                  <a:buFont typeface="+mj-lt"/>
                  <a:buAutoNum type="arabicPeriod" startAt="5"/>
                </a:pPr>
                <a:r>
                  <a:rPr lang="en-GB" sz="2400" dirty="0"/>
                  <a:t> </a:t>
                </a:r>
              </a:p>
              <a:p>
                <a:pPr marL="0" indent="0">
                  <a:buClr>
                    <a:schemeClr val="tx1"/>
                  </a:buClr>
                  <a:buNone/>
                </a:pPr>
                <a:r>
                  <a:rPr lang="en-GB" sz="2400" dirty="0"/>
                  <a:t>(a) hydrogen</a:t>
                </a:r>
              </a:p>
              <a:p>
                <a:pPr marL="0" indent="0">
                  <a:buClr>
                    <a:schemeClr val="tx1"/>
                  </a:buClr>
                  <a:buNone/>
                </a:pPr>
                <a:r>
                  <a:rPr lang="en-GB" sz="2400" dirty="0"/>
                  <a:t>(b) Light the gas with a splint and if it pops, hydrogen is present.</a:t>
                </a:r>
              </a:p>
              <a:p>
                <a:pPr marL="0" indent="0">
                  <a:buClr>
                    <a:schemeClr val="tx1"/>
                  </a:buClr>
                  <a:buNone/>
                </a:pPr>
                <a:r>
                  <a:rPr lang="en-GB" sz="2400" dirty="0"/>
                  <a:t>(c) zinc + hydrochloric acid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en-GB" sz="2400" dirty="0"/>
                  <a:t> zinc chloride + hydrogen</a:t>
                </a:r>
                <a:br>
                  <a:rPr lang="en-GB" sz="2400" dirty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400"/>
                        <m:t>Zn</m:t>
                      </m:r>
                      <m:r>
                        <a:rPr lang="en-GB" sz="2400"/>
                        <m:t>(</m:t>
                      </m:r>
                      <m:r>
                        <m:rPr>
                          <m:sty m:val="p"/>
                        </m:rPr>
                        <a:rPr lang="en-GB" sz="2400"/>
                        <m:t>s</m:t>
                      </m:r>
                      <m:r>
                        <a:rPr lang="en-GB" sz="2400"/>
                        <m:t>) + 2</m:t>
                      </m:r>
                      <m:r>
                        <m:rPr>
                          <m:sty m:val="p"/>
                        </m:rPr>
                        <a:rPr lang="en-GB" sz="2400"/>
                        <m:t>HCl</m:t>
                      </m:r>
                      <m:r>
                        <a:rPr lang="en-GB" sz="2400"/>
                        <m:t>(</m:t>
                      </m:r>
                      <m:r>
                        <m:rPr>
                          <m:sty m:val="p"/>
                        </m:rPr>
                        <a:rPr lang="en-GB" sz="2400"/>
                        <m:t>aq</m:t>
                      </m:r>
                      <m:r>
                        <a:rPr lang="en-GB" sz="2400"/>
                        <m:t>) → </m:t>
                      </m:r>
                      <m:r>
                        <m:rPr>
                          <m:sty m:val="p"/>
                        </m:rPr>
                        <a:rPr lang="en-GB" sz="2400"/>
                        <m:t>ZnC</m:t>
                      </m:r>
                      <m:sSub>
                        <m:sSubPr>
                          <m:ctrlPr>
                            <a:rPr lang="en-GB" sz="2400" i="1"/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400"/>
                            <m:t>l</m:t>
                          </m:r>
                        </m:e>
                        <m:sub>
                          <m:r>
                            <a:rPr lang="en-GB" sz="2400"/>
                            <m:t>2</m:t>
                          </m:r>
                        </m:sub>
                      </m:sSub>
                      <m:r>
                        <a:rPr lang="en-GB" sz="2400"/>
                        <m:t>(</m:t>
                      </m:r>
                      <m:r>
                        <m:rPr>
                          <m:sty m:val="p"/>
                        </m:rPr>
                        <a:rPr lang="en-GB" sz="2400"/>
                        <m:t>aq</m:t>
                      </m:r>
                      <m:r>
                        <a:rPr lang="en-GB" sz="2400"/>
                        <m:t>) +</m:t>
                      </m:r>
                      <m:sSub>
                        <m:sSubPr>
                          <m:ctrlPr>
                            <a:rPr lang="en-GB" sz="2400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GB" sz="2400" b="0" i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GB" sz="2400"/>
                        <m:t>(</m:t>
                      </m:r>
                      <m:r>
                        <m:rPr>
                          <m:sty m:val="p"/>
                        </m:rPr>
                        <a:rPr lang="en-GB" sz="2400"/>
                        <m:t>g</m:t>
                      </m:r>
                      <m:r>
                        <a:rPr lang="en-GB" sz="2400"/>
                        <m:t>)</m:t>
                      </m:r>
                    </m:oMath>
                  </m:oMathPara>
                </a14:m>
                <a:endParaRPr lang="en-GB" sz="240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C5949CF-5A09-63EE-6379-1FDAF360C58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335910"/>
                <a:ext cx="10080000" cy="5819801"/>
              </a:xfrm>
              <a:blipFill>
                <a:blip r:embed="rId2"/>
                <a:stretch>
                  <a:fillRect l="-1875" t="-1571" r="-16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7CFC1FAB-75EA-2CC0-9147-76D67B3F5F93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20974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46839-9C6C-F2E8-4EB5-A2BD5886CC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3EDA5-4AB1-63A1-1DCA-0B2C0596E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Answers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95659F3-2CE9-E91F-35EC-1E3C4549832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233378"/>
                <a:ext cx="10080000" cy="5624622"/>
              </a:xfrm>
            </p:spPr>
            <p:txBody>
              <a:bodyPr>
                <a:normAutofit fontScale="92500" lnSpcReduction="20000"/>
              </a:bodyPr>
              <a:lstStyle/>
              <a:p>
                <a:pPr>
                  <a:buFont typeface="+mj-lt"/>
                  <a:buAutoNum type="arabicPeriod" startAt="6"/>
                </a:pPr>
                <a:r>
                  <a:rPr lang="en-GB" sz="2600" dirty="0"/>
                  <a:t> 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sz="2600" dirty="0"/>
                  <a:t>Carbon dioxide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sz="2600" dirty="0"/>
                  <a:t>Bubble the gas through limewater and if it goes cloudy, carbon dioxide is present.</a:t>
                </a:r>
              </a:p>
              <a:p>
                <a:pPr>
                  <a:buClr>
                    <a:schemeClr val="tx1"/>
                  </a:buClr>
                  <a:buFont typeface="+mj-lt"/>
                  <a:buAutoNum type="alphaLcParenR"/>
                </a:pPr>
                <a:r>
                  <a:rPr lang="en-GB" sz="2600" dirty="0"/>
                  <a:t>Sodium carbonate + hydrochloric acid </a:t>
                </a:r>
                <a14:m>
                  <m:oMath xmlns:m="http://schemas.openxmlformats.org/officeDocument/2006/math">
                    <m:r>
                      <a:rPr lang="en-GB" sz="2600"/>
                      <m:t>→</m:t>
                    </m:r>
                  </m:oMath>
                </a14:m>
                <a:r>
                  <a:rPr lang="en-GB" sz="2600" dirty="0"/>
                  <a:t> sodium chloride + water + carbon dioxide</a:t>
                </a:r>
              </a:p>
              <a:p>
                <a:pPr marL="0" indent="0">
                  <a:buClr>
                    <a:schemeClr val="tx1"/>
                  </a:buClr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GB" sz="2600"/>
                        <m:t>N</m:t>
                      </m:r>
                      <m:sSub>
                        <m:sSubPr>
                          <m:ctrlPr>
                            <a:rPr lang="en-GB" sz="2600" i="1"/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600"/>
                            <m:t>a</m:t>
                          </m:r>
                        </m:e>
                        <m:sub>
                          <m:r>
                            <a:rPr lang="en-GB" sz="2600"/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GB" sz="2600"/>
                        <m:t>C</m:t>
                      </m:r>
                      <m:sSub>
                        <m:sSubPr>
                          <m:ctrlPr>
                            <a:rPr lang="en-GB" sz="2600" i="1"/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600"/>
                            <m:t>O</m:t>
                          </m:r>
                        </m:e>
                        <m:sub>
                          <m:r>
                            <a:rPr lang="en-GB" sz="2600"/>
                            <m:t>3</m:t>
                          </m:r>
                        </m:sub>
                      </m:sSub>
                      <m:r>
                        <a:rPr lang="en-GB" sz="2600"/>
                        <m:t>(</m:t>
                      </m:r>
                      <m:r>
                        <m:rPr>
                          <m:sty m:val="p"/>
                        </m:rPr>
                        <a:rPr lang="en-GB" sz="2600"/>
                        <m:t>s</m:t>
                      </m:r>
                      <m:r>
                        <a:rPr lang="en-GB" sz="2600"/>
                        <m:t>) + 2</m:t>
                      </m:r>
                      <m:r>
                        <m:rPr>
                          <m:sty m:val="p"/>
                        </m:rPr>
                        <a:rPr lang="en-GB" sz="2600"/>
                        <m:t>HCl</m:t>
                      </m:r>
                      <m:r>
                        <a:rPr lang="en-GB" sz="2600"/>
                        <m:t>(</m:t>
                      </m:r>
                      <m:r>
                        <m:rPr>
                          <m:sty m:val="p"/>
                        </m:rPr>
                        <a:rPr lang="en-GB" sz="2600"/>
                        <m:t>aq</m:t>
                      </m:r>
                      <m:r>
                        <a:rPr lang="en-GB" sz="2600"/>
                        <m:t>) → 2</m:t>
                      </m:r>
                      <m:r>
                        <m:rPr>
                          <m:sty m:val="p"/>
                        </m:rPr>
                        <a:rPr lang="en-GB" sz="2600"/>
                        <m:t>NaCl</m:t>
                      </m:r>
                      <m:r>
                        <a:rPr lang="en-GB" sz="2600"/>
                        <m:t>(</m:t>
                      </m:r>
                      <m:r>
                        <m:rPr>
                          <m:sty m:val="p"/>
                        </m:rPr>
                        <a:rPr lang="en-GB" sz="2600"/>
                        <m:t>aq</m:t>
                      </m:r>
                      <m:r>
                        <a:rPr lang="en-GB" sz="2600"/>
                        <m:t>) + </m:t>
                      </m:r>
                      <m:sSub>
                        <m:sSubPr>
                          <m:ctrlPr>
                            <a:rPr lang="en-GB" sz="2600" i="1"/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600"/>
                            <m:t>H</m:t>
                          </m:r>
                        </m:e>
                        <m:sub>
                          <m:r>
                            <a:rPr lang="en-GB" sz="2600"/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GB" sz="2600"/>
                        <m:t>O</m:t>
                      </m:r>
                      <m:r>
                        <a:rPr lang="en-GB" sz="2600"/>
                        <m:t>(</m:t>
                      </m:r>
                      <m:r>
                        <m:rPr>
                          <m:sty m:val="p"/>
                        </m:rPr>
                        <a:rPr lang="en-GB" sz="2600"/>
                        <m:t>l</m:t>
                      </m:r>
                      <m:r>
                        <a:rPr lang="en-GB" sz="2600"/>
                        <m:t>) + </m:t>
                      </m:r>
                      <m:r>
                        <m:rPr>
                          <m:sty m:val="p"/>
                        </m:rPr>
                        <a:rPr lang="en-GB" sz="2600"/>
                        <m:t>C</m:t>
                      </m:r>
                      <m:sSub>
                        <m:sSubPr>
                          <m:ctrlPr>
                            <a:rPr lang="en-GB" sz="2600" i="1"/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2600"/>
                            <m:t>O</m:t>
                          </m:r>
                        </m:e>
                        <m:sub>
                          <m:r>
                            <a:rPr lang="en-GB" sz="2600"/>
                            <m:t>2</m:t>
                          </m:r>
                        </m:sub>
                      </m:sSub>
                      <m:r>
                        <a:rPr lang="en-GB" sz="2600"/>
                        <m:t>(</m:t>
                      </m:r>
                      <m:r>
                        <m:rPr>
                          <m:sty m:val="p"/>
                        </m:rPr>
                        <a:rPr lang="en-GB" sz="2600"/>
                        <m:t>g</m:t>
                      </m:r>
                      <m:r>
                        <a:rPr lang="en-GB" sz="2600"/>
                        <m:t>)</m:t>
                      </m:r>
                    </m:oMath>
                  </m:oMathPara>
                </a14:m>
                <a:endParaRPr lang="en-GB" sz="2600" dirty="0"/>
              </a:p>
              <a:p>
                <a:pPr lvl="0">
                  <a:lnSpc>
                    <a:spcPct val="120000"/>
                  </a:lnSpc>
                  <a:buFont typeface="+mj-lt"/>
                  <a:buAutoNum type="arabicPeriod" startAt="7"/>
                </a:pPr>
                <a:r>
                  <a:rPr lang="en-GB" sz="2600" dirty="0"/>
                  <a:t>Hydrogen chloride is a covalently bonded</a:t>
                </a:r>
                <a:r>
                  <a:rPr lang="en-GB" sz="2600" b="1" dirty="0"/>
                  <a:t> molecule</a:t>
                </a:r>
                <a:r>
                  <a:rPr lang="en-GB" sz="2600" dirty="0"/>
                  <a:t>. There are no free </a:t>
                </a:r>
                <a:r>
                  <a:rPr lang="en-GB" sz="2600" b="1" dirty="0"/>
                  <a:t>electrons</a:t>
                </a:r>
                <a:r>
                  <a:rPr lang="en-GB" sz="2600" dirty="0"/>
                  <a:t> in the structure to act as charge carriers. Therefore it</a:t>
                </a:r>
                <a:r>
                  <a:rPr lang="en-GB" sz="2600" b="1" dirty="0"/>
                  <a:t> cannot </a:t>
                </a:r>
                <a:r>
                  <a:rPr lang="en-GB" sz="2600" dirty="0"/>
                  <a:t>conduct electricity. When hydrogen chloride dissolves in water,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600" b="1" i="1"/>
                        </m:ctrlPr>
                      </m:sSupPr>
                      <m:e>
                        <m:r>
                          <a:rPr lang="en-GB" sz="2600" b="1"/>
                          <m:t>𝐇</m:t>
                        </m:r>
                      </m:e>
                      <m:sup>
                        <m:r>
                          <a:rPr lang="en-GB" sz="2600" b="1" i="1"/>
                          <m:t>+</m:t>
                        </m:r>
                      </m:sup>
                    </m:sSup>
                  </m:oMath>
                </a14:m>
                <a:r>
                  <a:rPr lang="en-GB" sz="2600" dirty="0"/>
                  <a:t>and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600" b="1" i="1"/>
                        </m:ctrlPr>
                      </m:sSupPr>
                      <m:e>
                        <m:r>
                          <a:rPr lang="en-GB" sz="2600" b="1"/>
                          <m:t> </m:t>
                        </m:r>
                        <m:r>
                          <a:rPr lang="en-GB" sz="2600" b="1"/>
                          <m:t>𝐂𝐥</m:t>
                        </m:r>
                      </m:e>
                      <m:sup>
                        <m:r>
                          <a:rPr lang="en-GB" sz="2600" b="1" i="1"/>
                          <m:t>−</m:t>
                        </m:r>
                      </m:sup>
                    </m:sSup>
                  </m:oMath>
                </a14:m>
                <a:r>
                  <a:rPr lang="en-GB" sz="2600" b="1" dirty="0"/>
                  <a:t> </a:t>
                </a:r>
                <a:r>
                  <a:rPr lang="en-GB" sz="2600" dirty="0"/>
                  <a:t>ions are produced, forming hydrochloric acid. Hydrochloric acid can conduct electricity because the </a:t>
                </a:r>
                <a:r>
                  <a:rPr lang="en-GB" sz="2600" b="1" dirty="0"/>
                  <a:t>ions </a:t>
                </a:r>
                <a:r>
                  <a:rPr lang="en-GB" sz="2600" dirty="0"/>
                  <a:t>are free to move in the solution and act as</a:t>
                </a:r>
                <a:r>
                  <a:rPr lang="en-GB" sz="2600" b="1" dirty="0"/>
                  <a:t> charge carriers.</a:t>
                </a:r>
                <a:endParaRPr lang="en-GB" sz="2600" dirty="0"/>
              </a:p>
            </p:txBody>
          </p:sp>
        </mc:Choice>
        <mc:Fallback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95659F3-2CE9-E91F-35EC-1E3C4549832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233378"/>
                <a:ext cx="10080000" cy="5624622"/>
              </a:xfrm>
              <a:blipFill>
                <a:blip r:embed="rId2"/>
                <a:stretch>
                  <a:fillRect l="-1875" t="-2925" r="-1452" b="-1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8D75D3DD-093E-E736-47EE-3A2FD33F432F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Answers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0490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Editorialstage xmlns="5c7d88b2-bc5d-47d8-b067-5f30c82b40fb" xsi:nil="true"/>
    <TaxCatchAll xmlns="9e3c562f-56b0-4bc9-96c8-d04b0986855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EB899D1-7A35-4690-8C9F-C9EFBE2FFF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66671C8-1A1F-404F-8C5E-0D5B2156A476}">
  <ds:schemaRefs>
    <ds:schemaRef ds:uri="http://purl.org/dc/dcmitype/"/>
    <ds:schemaRef ds:uri="http://purl.org/dc/terms/"/>
    <ds:schemaRef ds:uri="http://schemas.microsoft.com/office/2006/documentManagement/types"/>
    <ds:schemaRef ds:uri="http://schemas.microsoft.com/office/infopath/2007/PartnerControls"/>
    <ds:schemaRef ds:uri="9e3c562f-56b0-4bc9-96c8-d04b09868558"/>
    <ds:schemaRef ds:uri="5c7d88b2-bc5d-47d8-b067-5f30c82b40fb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BE530795-D8CC-487C-838A-B56A46AF226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17871</TotalTime>
  <Words>1279</Words>
  <Application>Microsoft Office PowerPoint</Application>
  <PresentationFormat>Widescreen</PresentationFormat>
  <Paragraphs>164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Aptos</vt:lpstr>
      <vt:lpstr>Arial</vt:lpstr>
      <vt:lpstr>Calibri</vt:lpstr>
      <vt:lpstr>Calibri Light</vt:lpstr>
      <vt:lpstr>Cambria Math</vt:lpstr>
      <vt:lpstr>Century Gothic</vt:lpstr>
      <vt:lpstr>Wingdings</vt:lpstr>
      <vt:lpstr>Office Theme</vt:lpstr>
      <vt:lpstr>14–16 years</vt:lpstr>
      <vt:lpstr>Starter question</vt:lpstr>
      <vt:lpstr>Learning objectives</vt:lpstr>
      <vt:lpstr>Hydrogen chloride</vt:lpstr>
      <vt:lpstr>Hydrochloric acid</vt:lpstr>
      <vt:lpstr>The fountain demonstration</vt:lpstr>
      <vt:lpstr>The fountain demonstration – follow-up questions</vt:lpstr>
      <vt:lpstr>The fountain demonstration – answers</vt:lpstr>
      <vt:lpstr>Investigating the properties of dilute hydrochloric acid</vt:lpstr>
      <vt:lpstr>Investigating the properties of dilute hydrochloric acid</vt:lpstr>
      <vt:lpstr>Investigating the properties of dilute hydrochloric acid</vt:lpstr>
      <vt:lpstr>Results table</vt:lpstr>
      <vt:lpstr>Follow–up questions</vt:lpstr>
      <vt:lpstr>Follow–up questions</vt:lpstr>
      <vt:lpstr>Answers</vt:lpstr>
      <vt:lpstr>Answers</vt:lpstr>
      <vt:lpstr>Answers</vt:lpstr>
      <vt:lpstr>Answers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properties of hydrogen chloride lesson slides</dc:title>
  <dc:creator>Melinda Welch</dc:creator>
  <cp:keywords>Elements, mixtures and compounds; </cp:keywords>
  <cp:lastModifiedBy>Kirsty Patterson</cp:lastModifiedBy>
  <cp:revision>612</cp:revision>
  <dcterms:created xsi:type="dcterms:W3CDTF">2021-04-13T16:26:00Z</dcterms:created>
  <dcterms:modified xsi:type="dcterms:W3CDTF">2026-08-19T10:42:58Z</dcterms:modified>
  <cp:category>From The properties of hydrogen chloride: https://rsc.li/45w11qP unscaffolded and scaffolded student sheets also available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