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notesMasterIdLst>
    <p:notesMasterId r:id="rId16"/>
  </p:notesMasterIdLst>
  <p:sldIdLst>
    <p:sldId id="290" r:id="rId5"/>
    <p:sldId id="370" r:id="rId6"/>
    <p:sldId id="355" r:id="rId7"/>
    <p:sldId id="357" r:id="rId8"/>
    <p:sldId id="365" r:id="rId9"/>
    <p:sldId id="367" r:id="rId10"/>
    <p:sldId id="366" r:id="rId11"/>
    <p:sldId id="369" r:id="rId12"/>
    <p:sldId id="358" r:id="rId13"/>
    <p:sldId id="368" r:id="rId14"/>
    <p:sldId id="3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yflwyniad" id="{97A93AF5-9395-4D51-A65C-F480896045C4}">
          <p14:sldIdLst>
            <p14:sldId id="290"/>
          </p14:sldIdLst>
        </p14:section>
        <p14:section name="Canllawiau i athrawon" id="{98239A89-C2BB-41F4-9D3E-573E6ACA2F1B}">
          <p14:sldIdLst>
            <p14:sldId id="370"/>
          </p14:sldIdLst>
        </p14:section>
        <p14:section name="Taflen i ddysgwyr" id="{18068308-2217-42E8-A1F8-FF85B571432F}">
          <p14:sldIdLst>
            <p14:sldId id="355"/>
            <p14:sldId id="357"/>
            <p14:sldId id="365"/>
            <p14:sldId id="367"/>
          </p14:sldIdLst>
        </p14:section>
        <p14:section name="Atebion" id="{D2B6960D-DEBD-42D0-820E-646A2ECEF29B}">
          <p14:sldIdLst>
            <p14:sldId id="366"/>
            <p14:sldId id="369"/>
            <p14:sldId id="358"/>
            <p14:sldId id="368"/>
          </p14:sldIdLst>
        </p14:section>
        <p14:section name="Templed" id="{42958254-80BB-4703-89F4-8D6C6A93010C}">
          <p14:sldIdLst>
            <p14:sldId id="3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A2C96F82-BDB2-8AAD-6866-CE2FC57B15A1}" name="Hannah Sycamore" initials="HS" userId="S::SycamoreH@rsc.org::b4770bae-8292-4e0f-8212-963b4c6b3ded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D7D31"/>
    <a:srgbClr val="F9B146"/>
    <a:srgbClr val="E6F1EF"/>
    <a:srgbClr val="006F62"/>
    <a:srgbClr val="EDF6F9"/>
    <a:srgbClr val="48A9C5"/>
    <a:srgbClr val="FAE7EA"/>
    <a:srgbClr val="F7DBE0"/>
    <a:srgbClr val="F4C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6553E4-4D90-435B-9A7D-AE62370406D6}" v="4" dt="2026-06-19T11:02:46.1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680" autoAdjust="0"/>
    <p:restoredTop sz="79609" autoAdjust="0"/>
  </p:normalViewPr>
  <p:slideViewPr>
    <p:cSldViewPr snapToGrid="0" snapToObjects="1">
      <p:cViewPr varScale="1">
        <p:scale>
          <a:sx n="111" d="100"/>
          <a:sy n="111" d="100"/>
        </p:scale>
        <p:origin x="101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0657F-C977-4920-AE14-12599E069E54}" type="datetimeFigureOut">
              <a:rPr lang="en-GB" smtClean="0"/>
              <a:pPr/>
              <a:t>19/06/2026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3DB95-055F-4643-BEB1-ADFDB4C7E5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3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674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0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 sz="1200" b="0" u="none"/>
              <a:t>Gwybodaeth ar gyfer pedrant 2: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Mewn hafaliad symbol cytbwys, mae cyfanswm nifer atomau pob elfen a chyfanswm y màs yr un fath ar y ddwy ochr.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Mewn mathemateg, mae’r gair hafaliad yn fynegiad neu’n fformiwla sydd ag arwydd ‘=’ ac sy’n dangos sut mae meintiau gwahanol yn perthyn i'w gilydd. Mewn cemeg, mae’n dangos fformiwlâu cemegol yr adweithyddion a’r cynhyrchion, wedi’u gwahanu gan saeth.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</a:t>
            </a:r>
            <a:r>
              <a:rPr lang="cy-GB" sz="1200" b="0">
                <a:solidFill>
                  <a:schemeClr val="tx1"/>
                </a:solidFill>
              </a:rPr>
              <a:t>A gyfer adwaith cemegol, mae hwn yn dangos fformiwlâu cemegol yr adweithyddion a’r cynhyrchion, wedi’u gwahanu gan saeth.</a:t>
            </a:r>
            <a:r>
              <a:rPr lang="cy-GB" sz="1200" b="0" i="0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</a:rPr>
              <a:t> Gellir ysgrifennu rhifau cyfan cyn y fformiwlâu i gydbwyso’r hafaliad.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383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Gwybodaeth ar gyfer pedrant 2: </a:t>
            </a:r>
            <a:r>
              <a:rPr lang="cy-GB" sz="1200" b="0" u="none"/>
              <a:t>Mae cymharol yn golygu un peth o’i gymharu â rhywbeth arall.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 Yn yr achos hwn o fas atomig cymharol, mae masau atomig yn cael eu cymharu â màs bras proton neu niwtron.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1200" b="0" i="0" u="none" strike="noStrike" cap="none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 elfennau sy’n digwydd yn naturiol fel arfer yn cynnwys sawl isotop, ac mae gan bob un fàs sydd fymryn yn wahanol.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Gallwn gyfrifo màs cyfartalog atom i gynrychioli’r holl isotopau 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Màs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cyfartalog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atom o elfen, gan ystyried y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canrannau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o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isotopau</a:t>
            </a:r>
            <a:r>
              <a:rPr lang="cy-GB" b="0" u="none"/>
              <a:t>’r elfen sy’n digwydd yn naturiol.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613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Gwybodaeth ar gyfer pedrant 2: </a:t>
            </a:r>
            <a:r>
              <a:rPr lang="cy-GB" sz="1200" b="0" u="none"/>
              <a:t>Swm - maint rhywbeth.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 S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ylwedd - </a:t>
            </a:r>
            <a:r>
              <a:rPr kumimoji="0" lang="cy-GB" sz="1200" b="0" i="0" u="none" strike="noStrike" cap="none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hanfod rhywbeth.. Mewn cemeg, mae ‘sylwedd’ yn cael ei ddefnyddio i gyfeirio at solid, hylif neu nwy penodol.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Faint o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atomau, moleciwlau neu unedau fformiwla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sydd mewn sampl o’r sylwedd, wedi’i fesur mewn </a:t>
            </a:r>
            <a:r>
              <a:rPr kumimoji="0" lang="cy-GB" sz="1600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molau (mol).  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© Shutterstock/Brilliantist Studio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19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Gwybodaeth ar gyfer pedrant 2: </a:t>
            </a:r>
            <a:r>
              <a:rPr lang="cy-GB" sz="1200" b="0" u="none"/>
              <a:t>Canran - Mae’n ffordd gyffredin o fynegi cyfran o’r cyfan.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 Cynnyrch - yr hyn rydych chi’n ei gynhyrchu.</a:t>
            </a:r>
          </a:p>
          <a:p>
            <a:endParaRPr lang="en-GB" sz="1200" b="0" u="none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 ar gyfer pedrant 3: </a:t>
            </a:r>
            <a:r>
              <a:rPr kumimoji="0" lang="cy-GB" b="0" i="0" u="none" strike="noStrike" cap="none" normalizeH="0" baseline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rPr>
              <a:t>Màs neu swm </a:t>
            </a:r>
            <a:r>
              <a:rPr lang="cy-GB" sz="1600" b="0" u="none"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gwirioneddol</a:t>
            </a:r>
            <a:r>
              <a:rPr lang="cy-GB" b="0" u="none"/>
              <a:t> y cynnyrch, wedi’i roi fel canran o </a:t>
            </a:r>
            <a:r>
              <a:rPr kumimoji="0" lang="cy-GB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fàs neu swm </a:t>
            </a:r>
            <a:r>
              <a:rPr lang="cy-GB" b="0" u="none"/>
              <a:t>damcaniaethol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y cynnyrch y gallech ei wneud mewn adwaith cemegol.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u="none" dirty="0">
              <a:solidFill>
                <a:schemeClr val="accent1"/>
              </a:solidFill>
              <a:latin typeface="Bradley Hand ITC" panose="03070402050302030203" pitchFamily="66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412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42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070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© Shutterstock/Brilliantist Studio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64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638C5-3DA2-7FC1-34CC-F41FE135A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B09D5E-21B8-AC2C-804D-8406591A8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8D0D4C-A5A7-48CC-661B-D9427C490D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u="none" dirty="0">
              <a:solidFill>
                <a:schemeClr val="accent1"/>
              </a:solidFill>
              <a:latin typeface="Bradley Hand ITC" panose="03070402050302030203" pitchFamily="66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29684-4A3A-0B3A-32BA-725F8626C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4772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505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pPr/>
              <a:t>19/06/2026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22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hyperlink" Target="https://rsc.li/3Gi9HHN" TargetMode="External"/><Relationship Id="rId4" Type="http://schemas.openxmlformats.org/officeDocument/2006/relationships/hyperlink" Target="https://rsc.li/439lYXj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rsc.li/3Gi9HHN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Cemeg feintiol: Modelau Frayer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DE506-C8FA-447A-139B-8E09C5D0B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86" y="1122218"/>
            <a:ext cx="451747" cy="452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1B4B60-215A-EBAA-3D51-B4A488D1AF68}"/>
              </a:ext>
            </a:extLst>
          </p:cNvPr>
          <p:cNvSpPr txBox="1"/>
          <p:nvPr/>
        </p:nvSpPr>
        <p:spPr>
          <a:xfrm>
            <a:off x="8040914" y="6069724"/>
            <a:ext cx="39934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chemeClr val="bg1"/>
                </a:solidFill>
                <a:latin typeface="Century Gothic" panose="020B0502020202020204" pitchFamily="34" charset="0"/>
              </a:rPr>
              <a:t>Wedi’i lawrlwytho o </a:t>
            </a:r>
            <a:r>
              <a:rPr lang="cy-GB" b="1" dirty="0">
                <a:solidFill>
                  <a:schemeClr val="bg1"/>
                </a:solidFill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rsc.li/439lYXj</a:t>
            </a:r>
            <a:endParaRPr lang="cy-GB" b="1" dirty="0">
              <a:solidFill>
                <a:schemeClr val="bg1"/>
              </a:solidFill>
              <a:latin typeface="Century Gothic" panose="020B050202020202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19FADC-3D38-55FE-03E0-606AFA7B18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7624" y="-650799"/>
            <a:ext cx="4320001" cy="4219728"/>
          </a:xfrm>
          <a:prstGeom prst="ellipse">
            <a:avLst/>
          </a:prstGeom>
          <a:ln w="127000">
            <a:solidFill>
              <a:srgbClr val="C8102E"/>
            </a:solidFill>
          </a:ln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0342E7-50FB-950E-C230-352FC7868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320624"/>
            <a:ext cx="10080000" cy="440661"/>
          </a:xfrm>
        </p:spPr>
        <p:txBody>
          <a:bodyPr>
            <a:normAutofit fontScale="90000"/>
          </a:bodyPr>
          <a:lstStyle/>
          <a:p>
            <a:r>
              <a:rPr lang="cy-GB" sz="4000">
                <a:latin typeface="Century Gothic" panose="020B0502020202020204" pitchFamily="34" charset="0"/>
              </a:rPr>
              <a:t>Modelau Frayer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89AD5D-AC57-E2DA-1DE7-2A7ED9E5B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210" y="953045"/>
            <a:ext cx="10638021" cy="49507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>
                <a:latin typeface="Century Gothic" panose="020B0502020202020204" pitchFamily="34" charset="0"/>
              </a:rPr>
              <a:t>Mae modelau Frayer yn ffordd syml ond effeithiol o ddatblygu dealltwriaeth dysgwyr o ddarn newydd o eirfa.</a:t>
            </a:r>
            <a:r>
              <a:rPr lang="cy-GB" sz="1800"/>
              <a:t> </a:t>
            </a:r>
            <a:r>
              <a:rPr lang="cy-GB" sz="1800">
                <a:latin typeface="Century Gothic" panose="020B0502020202020204" pitchFamily="34" charset="0"/>
              </a:rPr>
              <a:t>Byddwch yn gweld beth mae eich dysgwyr yn ei wybod yn barod ac yn adnabod unrhyw gamsyniadau sydd ganddynt.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1800"/>
              <a:t>Mae pedwar cam y gall dysgwyr weithio drwyddynt, ond gallwch addasu’r model hwn i weddu orau i’ch dysgwyr. Gallwch arwain y dysgwyr drwy bob pedrant, ond mae pedrant 2 yn enwedig yn gweithio orau fel trafodaeth dan arweiniad yr athro. Efallai y bydd angen rhywfaint o drafod ar bedrant 3 hefyd, neu y bydd y dosbarth yn elwa o hynny.</a:t>
            </a:r>
          </a:p>
          <a:p>
            <a:pPr>
              <a:lnSpc>
                <a:spcPct val="120000"/>
              </a:lnSpc>
            </a:pPr>
            <a:endParaRPr lang="en-GB" sz="2000" dirty="0"/>
          </a:p>
          <a:p>
            <a:pPr>
              <a:lnSpc>
                <a:spcPct val="120000"/>
              </a:lnSpc>
            </a:pPr>
            <a:endParaRPr lang="en-GB" sz="21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21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33B53-356A-4CB2-0B20-9F10FF16F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149" y="308326"/>
            <a:ext cx="451747" cy="452959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523311-D1A6-0495-D498-33D7E3995A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035114"/>
              </p:ext>
            </p:extLst>
          </p:nvPr>
        </p:nvGraphicFramePr>
        <p:xfrm>
          <a:off x="572210" y="3515246"/>
          <a:ext cx="10188642" cy="26909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94321">
                  <a:extLst>
                    <a:ext uri="{9D8B030D-6E8A-4147-A177-3AD203B41FA5}">
                      <a16:colId xmlns:a16="http://schemas.microsoft.com/office/drawing/2014/main" val="5267681"/>
                    </a:ext>
                  </a:extLst>
                </a:gridCol>
                <a:gridCol w="5094321">
                  <a:extLst>
                    <a:ext uri="{9D8B030D-6E8A-4147-A177-3AD203B41FA5}">
                      <a16:colId xmlns:a16="http://schemas.microsoft.com/office/drawing/2014/main" val="1572598253"/>
                    </a:ext>
                  </a:extLst>
                </a:gridCol>
              </a:tblGrid>
              <a:tr h="13061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b="1">
                          <a:latin typeface="Century Gothic" panose="020B0502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cy-GB" b="0">
                          <a:latin typeface="Century Gothic" panose="020B0502020202020204" pitchFamily="34" charset="0"/>
                        </a:rPr>
                        <a:t>Cysylltu â chyfalaf gwyddoniaeth a manteisio ar brofiad y dysgwyr.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2. Dadansoddi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Edrych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80535"/>
                  </a:ext>
                </a:extLst>
              </a:tr>
              <a:tr h="1384790"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4. Cyfnerthu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Y dysgwyr yn </a:t>
                      </a:r>
                      <a:br>
                        <a:rPr lang="cy-GB" b="0">
                          <a:latin typeface="Century Gothic" panose="020B0502020202020204" pitchFamily="34" charset="0"/>
                        </a:rPr>
                      </a:br>
                      <a:r>
                        <a:rPr lang="cy-GB" b="0">
                          <a:latin typeface="Century Gothic" panose="020B0502020202020204" pitchFamily="34" charset="0"/>
                        </a:rPr>
                        <a:t>defnyddio’u gwybodaeth.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3. Egluro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Cyflwyno’r diffiniad.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980065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7B0C693-EC3A-F752-C7AE-7533F563A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4548824" y="4686872"/>
            <a:ext cx="2224509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000" b="1">
                <a:latin typeface="Century Gothic" panose="020B0502020202020204" pitchFamily="34" charset="0"/>
              </a:rPr>
              <a:t>Term allweddol</a:t>
            </a:r>
          </a:p>
        </p:txBody>
      </p:sp>
      <p:sp>
        <p:nvSpPr>
          <p:cNvPr id="6" name="Arrow: Curved Left 5" descr="Saeth yn dangos sut i symud o amgylch y model, yn glocwedd o’r gornel chwith uchaf">
            <a:extLst>
              <a:ext uri="{FF2B5EF4-FFF2-40B4-BE49-F238E27FC236}">
                <a16:creationId xmlns:a16="http://schemas.microsoft.com/office/drawing/2014/main" id="{8E010401-978B-325D-DE05-70754BA92085}"/>
              </a:ext>
            </a:extLst>
          </p:cNvPr>
          <p:cNvSpPr/>
          <p:nvPr/>
        </p:nvSpPr>
        <p:spPr>
          <a:xfrm>
            <a:off x="4902800" y="4160913"/>
            <a:ext cx="2224509" cy="1977894"/>
          </a:xfrm>
          <a:prstGeom prst="curvedLeftArrow">
            <a:avLst>
              <a:gd name="adj1" fmla="val 15214"/>
              <a:gd name="adj2" fmla="val 50000"/>
              <a:gd name="adj3" fmla="val 23794"/>
            </a:avLst>
          </a:prstGeom>
          <a:solidFill>
            <a:srgbClr val="C8102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5E3D4E-AF23-CF93-7591-55C5B2A1709A}"/>
              </a:ext>
            </a:extLst>
          </p:cNvPr>
          <p:cNvSpPr txBox="1"/>
          <p:nvPr/>
        </p:nvSpPr>
        <p:spPr>
          <a:xfrm>
            <a:off x="539998" y="6239971"/>
            <a:ext cx="1022085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1600">
                <a:latin typeface="Century Gothic" panose="020B0502020202020204" pitchFamily="34" charset="0"/>
              </a:rPr>
              <a:t>Mae rhagor o ganllawiau, gan gynnwys awgrymiadau, addasiadau a gwaith darllen pellach, ar gael yn y nodiadau i athrawon: </a:t>
            </a:r>
            <a:r>
              <a:rPr lang="cy-GB" sz="1600" b="0" i="0" u="none" strike="noStrike">
                <a:solidFill>
                  <a:srgbClr val="0563C1"/>
                </a:solidFill>
                <a:effectLst/>
                <a:latin typeface="Century Gothic" panose="020B0502020202020204" pitchFamily="34" charset="0"/>
              </a:rPr>
              <a:t>rsc.li/3Gi9HHN</a:t>
            </a:r>
            <a:r>
              <a:rPr lang="cy-GB" sz="1600">
                <a:solidFill>
                  <a:srgbClr val="C00000"/>
                </a:solidFill>
                <a:latin typeface="Century Gothic" panose="020B0502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7108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1516605"/>
              </p:ext>
            </p:extLst>
          </p:nvPr>
        </p:nvGraphicFramePr>
        <p:xfrm>
          <a:off x="0" y="0"/>
          <a:ext cx="12192000" cy="6914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996264831"/>
                    </a:ext>
                  </a:extLst>
                </a:gridCol>
              </a:tblGrid>
              <a:tr h="33923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‘hafaliad symbolau cytbwys’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Sut ydych chi’n cadw</a:t>
                      </a: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clorian yn gytbwys?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Pa un o’r pedwar symbol mathemategol hyn </a:t>
                      </a:r>
                      <a: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na</a:t>
                      </a:r>
                      <a:r>
                        <a:rPr kumimoji="0" lang="cy-GB" sz="18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fyddech chi’n ei weld fel arfer mewn hafaliad cemegol?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ymbol" pitchFamily="2" charset="2"/>
                          <a:ea typeface="Symbol"/>
                          <a:cs typeface="Arial" panose="020B0604020202020204" pitchFamily="34" charset="0"/>
                        </a:rPr>
                        <a:t>+          -   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x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ymbol" pitchFamily="2" charset="2"/>
                          <a:ea typeface="Symbol"/>
                          <a:cs typeface="Arial" panose="020B0604020202020204" pitchFamily="34" charset="0"/>
                        </a:rPr>
                        <a:t>          =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y term ‘hafaliad symbolau cytbwys’.</a:t>
                      </a:r>
                    </a:p>
                    <a:p>
                      <a:pPr algn="l" rtl="0"/>
                      <a:endParaRPr lang="en-GB" sz="1400" b="1" u="none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‘cytbwys’ yn awgrymu bod rhywbeth yr un fath ar y ddwy ochr – beth sydd yr un fath?</a:t>
                      </a:r>
                    </a:p>
                    <a:p>
                      <a:pPr algn="l" rtl="0"/>
                      <a:endParaRPr lang="en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Sut mae’r gair ‘hafaliad’ yn cael ei ddefnyddio’n wahanol mewn mathemateg a chemeg?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1695">
                <a:tc>
                  <a:txBody>
                    <a:bodyPr/>
                    <a:lstStyle/>
                    <a:p>
                      <a:pPr marL="0" indent="0"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hafaliad geiriau ar gyfer hylosgi methan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llwyr. Trefnwch y fformiwlâu cemegol isod 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lunio hafaliad symbolau cytbwys ar gyfer yr adwaith. </a:t>
                      </a:r>
                    </a:p>
                    <a:p>
                      <a:pPr marL="0" indent="0"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indent="0" algn="ctr"/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methan  +  ocsigen   →  carbon deuocsid  +  dŵr 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(Nid oes angen cynnwys y symbolau cyflwr.)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sz="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ddiffinio’r term ‘hafaliad symbolau cytbwys’.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Century Gothic"/>
                          <a:cs typeface="Arial"/>
                        </a:rPr>
                        <a:t>Ar gyfer adwaith cemegol, mae hwn yn dangos ____________ cemegol yr adweithyddion a’r ____________, wedi’u gwahanu gan ____________.</a:t>
                      </a:r>
                      <a:r>
                        <a:rPr kumimoji="0" lang="cy-GB" sz="14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Century Gothic"/>
                          <a:cs typeface="Arial"/>
                        </a:rPr>
                        <a:t> </a:t>
                      </a:r>
                      <a:r>
                        <a:rPr lang="cy-GB" sz="14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Century Gothic"/>
                          <a:cs typeface="Arial"/>
                        </a:rPr>
                        <a:t>Gellir ysgrifennu rhifau cyfan ____________ y fformiwlâu i gydbwyso’r hafaliad.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baseline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7).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668121"/>
              </p:ext>
            </p:extLst>
          </p:nvPr>
        </p:nvGraphicFramePr>
        <p:xfrm>
          <a:off x="5194069" y="2880269"/>
          <a:ext cx="1803862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Hafaliad symbolau cytbwys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8C29EBC-E98A-27DE-71CD-963CFC5831EE}"/>
              </a:ext>
            </a:extLst>
          </p:cNvPr>
          <p:cNvSpPr txBox="1"/>
          <p:nvPr/>
        </p:nvSpPr>
        <p:spPr>
          <a:xfrm>
            <a:off x="3297292" y="5919666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7F83A64-E3CD-98AA-2539-F853F4545EF9}"/>
              </a:ext>
            </a:extLst>
          </p:cNvPr>
          <p:cNvSpPr txBox="1"/>
          <p:nvPr/>
        </p:nvSpPr>
        <p:spPr>
          <a:xfrm>
            <a:off x="4526920" y="5907164"/>
            <a:ext cx="51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43C1E3-0B80-0BBE-AA7F-CCC6F2381980}"/>
              </a:ext>
            </a:extLst>
          </p:cNvPr>
          <p:cNvSpPr txBox="1"/>
          <p:nvPr/>
        </p:nvSpPr>
        <p:spPr>
          <a:xfrm>
            <a:off x="850365" y="5907163"/>
            <a:ext cx="778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918C91C-C3FB-D433-9C93-CCF03533C849}"/>
              </a:ext>
            </a:extLst>
          </p:cNvPr>
          <p:cNvSpPr txBox="1"/>
          <p:nvPr/>
        </p:nvSpPr>
        <p:spPr>
          <a:xfrm>
            <a:off x="2067664" y="5907162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</a:p>
        </p:txBody>
      </p:sp>
      <p:pic>
        <p:nvPicPr>
          <p:cNvPr id="9" name="Picture 8" descr="Darlun o glorian draddodiadol gyda dwy badell naill ochr i’r ffwlcrwm">
            <a:extLst>
              <a:ext uri="{FF2B5EF4-FFF2-40B4-BE49-F238E27FC236}">
                <a16:creationId xmlns:a16="http://schemas.microsoft.com/office/drawing/2014/main" id="{0951712B-B33F-E4BC-0717-6F51E4B3556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39561" y="1032287"/>
            <a:ext cx="2856439" cy="81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86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895576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085833945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‘màs atomig cymharol’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o’r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Meddyliwch am frawddeg sy’n defnyddio’r gair ‘cymharol’ i ddisgrifio pa mor dda ydych chi mewn rhyw fath o chwaraeon.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Mae’r term ‘perthyn’ yn cael ei ddefnyddio pan fydd rhywbeth yn gysylltiedig â rhywbeth arall.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y term ‘màs atomig cymharol’.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Beth yw ystyr yr ansoddair ‘cymharol’?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endParaRPr kumimoji="0" lang="cy-GB" sz="1800" b="0" i="0" u="none" strike="noStrike" cap="none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Century Gothic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elfennau sy’n digwydd yn naturiol fel arfer yn cynnwys sawl isotop, ac mae gan bob un fàs sydd fymryn yn wahanol. Sut gallwn ni gyfrifo un màs i gynrychioli’r holl isotopau?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Mae masau cymharol deg atom copr yn cael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eu dangos isod yn eu cyfrannau sy’n digwydd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 naturiol.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màs atomig cymharol copr: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A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yn llai na 65.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B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rhwng 63 a 65, ond yn nes at 63.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  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rhwng 63 a 65, ond yn nes at 65.</a:t>
                      </a:r>
                    </a:p>
                    <a:p>
                      <a:pPr marL="4524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6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</a:t>
                      </a:r>
                      <a:r>
                        <a:rPr kumimoji="0" lang="cy-GB" sz="16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</a:t>
                      </a:r>
                      <a:r>
                        <a:rPr kumimoji="0" lang="cy-GB" sz="160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 fwy na 65.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 ‘màs atomig cymharol’.</a:t>
                      </a:r>
                    </a:p>
                    <a:p>
                      <a:pPr algn="l" rtl="0">
                        <a:lnSpc>
                          <a:spcPts val="2700"/>
                        </a:lnSpc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Màs ____________ atom o elfen, gan ystyried y _________________ o _________________ ’r elfen sy’n digwydd yn naturiol.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baseline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8).</a:t>
                      </a:r>
                    </a:p>
                    <a:p>
                      <a:pPr algn="l" rtl="0">
                        <a:lnSpc>
                          <a:spcPts val="2700"/>
                        </a:lnSpc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665590"/>
              </p:ext>
            </p:extLst>
          </p:nvPr>
        </p:nvGraphicFramePr>
        <p:xfrm>
          <a:off x="5311659" y="2880269"/>
          <a:ext cx="1568681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86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4645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Màs atomig cymharol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6" name="Group 15" descr="Deg cylch sy’n cynrychioli atomau copr, mae tri yn cynnwys y rhif 65 ac mae saith yn cynnwys y rhif 63">
            <a:extLst>
              <a:ext uri="{FF2B5EF4-FFF2-40B4-BE49-F238E27FC236}">
                <a16:creationId xmlns:a16="http://schemas.microsoft.com/office/drawing/2014/main" id="{924ADFF4-756C-4FE0-2815-60C5DE348078}"/>
              </a:ext>
            </a:extLst>
          </p:cNvPr>
          <p:cNvGrpSpPr/>
          <p:nvPr/>
        </p:nvGrpSpPr>
        <p:grpSpPr>
          <a:xfrm>
            <a:off x="1133024" y="4204066"/>
            <a:ext cx="3420000" cy="1152000"/>
            <a:chOff x="223153" y="638175"/>
            <a:chExt cx="4219312" cy="138085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080664A-945D-A7A8-F06A-CD61079FD4A5}"/>
                </a:ext>
              </a:extLst>
            </p:cNvPr>
            <p:cNvSpPr/>
            <p:nvPr/>
          </p:nvSpPr>
          <p:spPr>
            <a:xfrm>
              <a:off x="22315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7D15564-3F99-17E2-8F60-CCF11E2D9AF9}"/>
                </a:ext>
              </a:extLst>
            </p:cNvPr>
            <p:cNvSpPr/>
            <p:nvPr/>
          </p:nvSpPr>
          <p:spPr>
            <a:xfrm>
              <a:off x="605787" y="63817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29FB08A-83F8-5597-E89C-99460CBFFA1D}"/>
                </a:ext>
              </a:extLst>
            </p:cNvPr>
            <p:cNvSpPr/>
            <p:nvPr/>
          </p:nvSpPr>
          <p:spPr>
            <a:xfrm>
              <a:off x="1384934" y="6474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2320BD3-E22E-8B11-B37E-75AE081608FC}"/>
                </a:ext>
              </a:extLst>
            </p:cNvPr>
            <p:cNvSpPr/>
            <p:nvPr/>
          </p:nvSpPr>
          <p:spPr>
            <a:xfrm>
              <a:off x="3339741" y="13332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26767BF-3998-6720-A732-2832E042BD45}"/>
                </a:ext>
              </a:extLst>
            </p:cNvPr>
            <p:cNvSpPr/>
            <p:nvPr/>
          </p:nvSpPr>
          <p:spPr>
            <a:xfrm>
              <a:off x="2943228" y="63817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8AAA3B2-40DE-0160-9294-5A9BB96B902C}"/>
                </a:ext>
              </a:extLst>
            </p:cNvPr>
            <p:cNvSpPr/>
            <p:nvPr/>
          </p:nvSpPr>
          <p:spPr>
            <a:xfrm>
              <a:off x="2164081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49FCF82-D7DD-8271-2D7F-D511361DC97C}"/>
                </a:ext>
              </a:extLst>
            </p:cNvPr>
            <p:cNvSpPr/>
            <p:nvPr/>
          </p:nvSpPr>
          <p:spPr>
            <a:xfrm>
              <a:off x="99700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485A14D-20B3-40A7-52F6-B0924EE23EA0}"/>
                </a:ext>
              </a:extLst>
            </p:cNvPr>
            <p:cNvSpPr/>
            <p:nvPr/>
          </p:nvSpPr>
          <p:spPr>
            <a:xfrm>
              <a:off x="1781447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C661697-21CE-4376-F736-6BF517C10B07}"/>
                </a:ext>
              </a:extLst>
            </p:cNvPr>
            <p:cNvSpPr/>
            <p:nvPr/>
          </p:nvSpPr>
          <p:spPr>
            <a:xfrm>
              <a:off x="2560594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CA416F8-D319-0C69-D912-DE1EAEC18986}"/>
                </a:ext>
              </a:extLst>
            </p:cNvPr>
            <p:cNvSpPr/>
            <p:nvPr/>
          </p:nvSpPr>
          <p:spPr>
            <a:xfrm>
              <a:off x="3722375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12198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692537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45204724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‘swm y sylwedd’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swm yn air yr ydym yn ei ddefnyddio pan fyddwn ni’n ystyried faint o rywbeth sydd gennym ni. Er enghraifft, ‘dyna swm mawr o arian’.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 y gair ‘sylwedd’ sawl ystyr, fel nodwedd bwysig sydd gan rywbeth neu rywun, neu fath penodol o ddeunydd.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‘swm y sylwedd’.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sylwedd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amgylch y disgrifiad a allai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ddisgrifio swm yr heliwm sydd yn y balŵn. </a:t>
                      </a:r>
                    </a:p>
                    <a:p>
                      <a:pPr algn="l" rtl="0"/>
                      <a:endParaRPr lang="cy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0.4 g o heliwm.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ganddo gyfaint o 2.4 dm</a:t>
                      </a:r>
                      <a:r>
                        <a:rPr lang="cy-GB" sz="1800" u="none" baseline="30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.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0.1 mol o heliwm.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Pob un o’r tri disgrifiad uchod.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 ‘swm y sylwedd’.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Faint o __________, ________________ neu __________   __________ sydd mewn sampl o’r sylwedd, wedi’i fesur mewn _____________.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baseline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9).</a:t>
                      </a:r>
                    </a:p>
                    <a:p>
                      <a:pPr algn="l" rtl="0">
                        <a:lnSpc>
                          <a:spcPts val="2700"/>
                        </a:lnSpc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289779"/>
              </p:ext>
            </p:extLst>
          </p:nvPr>
        </p:nvGraphicFramePr>
        <p:xfrm>
          <a:off x="5243079" y="3117170"/>
          <a:ext cx="170584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58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 y sylwedd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Balŵn coch gyda rhuban ">
            <a:extLst>
              <a:ext uri="{FF2B5EF4-FFF2-40B4-BE49-F238E27FC236}">
                <a16:creationId xmlns:a16="http://schemas.microsoft.com/office/drawing/2014/main" id="{01EB35D1-EF2D-108C-A615-940F75B3A3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47" y="3977640"/>
            <a:ext cx="1287176" cy="276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08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914569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86989490"/>
                    </a:ext>
                  </a:extLst>
                </a:gridCol>
              </a:tblGrid>
              <a:tr h="34335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‘cynnyrch canrannol’ yn ei olygu i chi? Ble ydych chi wedi dod ar draws y term hwn 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enghreifftiau o ddefnyddio canran i gymharu rhif â swm cyfan: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stem Font Regular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‘cododd cyfradd chwyddiant i 5%’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stem Font Regular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‘64% oedd ei farc yn yr arholiad’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stem Font Regular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‘Rydw i 99% yn siŵr fy mod i’n iawn’.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ffermwyr yn ceisio cael cynnyrch mawr o’u cnydau.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‘cynnyrch canrannol’.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  </a:t>
                      </a: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canrannol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4401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Defnyddiwch y geiriau i lenwi’r bylchau 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ddangos y math o gynnyrch sy’n cael ei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ddisgrifio ym mhob cam.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</a:t>
                      </a:r>
                    </a:p>
                    <a:p>
                      <a:pPr marL="0" indent="0" algn="ctr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/>
                      </a:pP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canrannol 	gwirioneddol 	damcaniaethol</a:t>
                      </a:r>
                    </a:p>
                    <a:p>
                      <a:pPr marL="0" indent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/>
                      </a:pPr>
                      <a:br>
                        <a:rPr lang="cy-GB" sz="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Gwnaeth myfyriwr grisialau o gopr(II) sylffad hydradol drwy niwtralu 0.016 mol o asid sylffwrig gwanedig.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O’r swm hwn o asid, roedd ei chynnyrch </a:t>
                      </a:r>
                      <a:r>
                        <a:rPr lang="cy-GB" sz="1600" u="sng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              </a:t>
                      </a:r>
                      <a:r>
                        <a:rPr kumimoji="0" lang="cy-GB" sz="160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yn 4.0 g o grisialau, ond pan bwysodd hi’r crisialau canfu mai dim ond 2.8 g oedd ei chynnyrch 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1600" b="0" u="sng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       </a:t>
                      </a:r>
                      <a:r>
                        <a:rPr kumimoji="0" lang="cy-GB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. Ar sail hyn, cyfrifodd fod ei chynnyrch </a:t>
                      </a:r>
                      <a:r>
                        <a:rPr lang="cy-GB" sz="1600" u="sng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           </a:t>
                      </a:r>
                      <a:r>
                        <a:rPr kumimoji="0" lang="cy-GB" sz="160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cy-GB" sz="16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yn 70%.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 ‘cynnyrch canrannol’.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Màs neu swm  ___________ y cynnyrch, wedi’i roi fel canran o fàs neu swm _______________ y cynnyrch y gallech ei wneud mewn adwaith cemegol.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baseline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Cymharwch yr hyn rydych chi wedi’i ysgrifennu â’r diffiniad (sleid 10).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853841"/>
              </p:ext>
            </p:extLst>
          </p:nvPr>
        </p:nvGraphicFramePr>
        <p:xfrm>
          <a:off x="5177791" y="3130210"/>
          <a:ext cx="1820140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 canrannol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8817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6980385"/>
              </p:ext>
            </p:extLst>
          </p:nvPr>
        </p:nvGraphicFramePr>
        <p:xfrm>
          <a:off x="0" y="0"/>
          <a:ext cx="12192000" cy="693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‘hafaliad symbolau cytbwys’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Sut ydych chi’n cadw</a:t>
                      </a:r>
                      <a:b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clorian yn gytbwys?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Pa un o’r pedwar symbol mathemategol hyn </a:t>
                      </a:r>
                      <a: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na</a:t>
                      </a: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fyddech chi’n ei weld fel arfer mewn hafaliad cemegol?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24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ymbol" pitchFamily="2" charset="2"/>
                          <a:ea typeface="Symbol"/>
                          <a:cs typeface="Arial" panose="020B0604020202020204" pitchFamily="34" charset="0"/>
                        </a:rPr>
                        <a:t>+          -   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x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ymbol" pitchFamily="2" charset="2"/>
                          <a:ea typeface="Symbol"/>
                          <a:cs typeface="Arial" panose="020B0604020202020204" pitchFamily="34" charset="0"/>
                        </a:rPr>
                        <a:t>          =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y term ‘hafaliad symbolau cytbwys’.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‘cytbwys’ yn awgrymu bod rhywbeth yr un fath ar y ddwy ochr – beth sydd yr un fath?</a:t>
                      </a:r>
                    </a:p>
                    <a:p>
                      <a:pPr algn="l"/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Cyfanswm nifer yr atomau o bob elfen a chyfanswm y màs.</a:t>
                      </a:r>
                    </a:p>
                    <a:p>
                      <a:pPr algn="l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Sut mae’r gair ‘hafaliad’ yn cael ei ddefnyddio’n wahanol mewn mathemateg a chemeg? </a:t>
                      </a: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Mewn mathemateg, mae’n fynegiad neu’n fformiwla sydd ag arwydd ‘=’ ac sy’n dangos sut mae meintiau gwahanol yn perthyn i’w gilydd. Mewn cemeg, mae’n dangos fformiwlâu cemegol yr adweithyddion a’r cynhyrchion, wedi’u gwahanu       </a:t>
                      </a:r>
                    </a:p>
                    <a:p>
                      <a:pPr algn="l"/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          gan saeth.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indent="0"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hafaliad geiriau ar gyfer hylosgi methan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llwyr. Trefnwch y fformiwlâu cemegol isod i lunio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hafaliad symbolau cytbwys ar gyfer yr adwaith. </a:t>
                      </a:r>
                    </a:p>
                    <a:p>
                      <a:pPr marL="0" indent="0"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indent="0" algn="l" rtl="0"/>
                      <a:endParaRPr lang="cy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/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methan  +  ocsigen   →  carbon deuocsid  +  dŵr</a:t>
                      </a:r>
                    </a:p>
                    <a:p>
                      <a:pPr algn="l" rtl="0"/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Bradley Hand ITC" panose="03070402050302030203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CH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4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+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O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</a:t>
                      </a:r>
                      <a:r>
                        <a:rPr kumimoji="0" 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→  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CO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 +    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cy-GB" sz="2400" b="1" i="0" u="none" strike="noStrike" cap="none" normalizeH="0" baseline="-2500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cy-GB" sz="2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O 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(Nid oes angen cynnwys y symbolau cyflwr.)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ddiffinio’r term ‘hafaliad symbolau cytbwys’.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Ar gyfer adwaith cemegol mae hwn yn dangos </a:t>
                      </a:r>
                      <a:r>
                        <a:rPr kumimoji="0" lang="cy-GB" sz="20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fformiwlâu</a:t>
                      </a: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cemegol yr adweithyddion a’r </a:t>
                      </a:r>
                      <a:r>
                        <a:rPr kumimoji="0" lang="cy-GB" sz="20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cynhyrchion</a:t>
                      </a:r>
                      <a:r>
                        <a:rPr kumimoji="0" lang="cy-GB" i="0" strike="noStrike" cap="none" normalizeH="0" baseline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,</a:t>
                      </a: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wedi’u gwahanu gan </a:t>
                      </a:r>
                      <a:r>
                        <a:rPr kumimoji="0" lang="cy-GB" sz="20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saeth</a:t>
                      </a: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. Gellir ysgrifennu rhifau cyfan cyn y fformiwlâu i gydbwyso’r hafaliad.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582918"/>
              </p:ext>
            </p:extLst>
          </p:nvPr>
        </p:nvGraphicFramePr>
        <p:xfrm>
          <a:off x="5269229" y="2880269"/>
          <a:ext cx="1682981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Hafaliad symbolau cytbwys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8666766-BFFF-BDEB-F5C1-CE2DD14CD8EB}"/>
              </a:ext>
            </a:extLst>
          </p:cNvPr>
          <p:cNvSpPr txBox="1"/>
          <p:nvPr/>
        </p:nvSpPr>
        <p:spPr>
          <a:xfrm>
            <a:off x="3297292" y="5919666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04B808-BBFA-7A11-D6D7-DE71FA623700}"/>
              </a:ext>
            </a:extLst>
          </p:cNvPr>
          <p:cNvSpPr txBox="1"/>
          <p:nvPr/>
        </p:nvSpPr>
        <p:spPr>
          <a:xfrm>
            <a:off x="4526920" y="5907164"/>
            <a:ext cx="51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58F427-0E77-D4B4-F019-76799E343ABD}"/>
              </a:ext>
            </a:extLst>
          </p:cNvPr>
          <p:cNvSpPr txBox="1"/>
          <p:nvPr/>
        </p:nvSpPr>
        <p:spPr>
          <a:xfrm>
            <a:off x="850365" y="5907163"/>
            <a:ext cx="778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CO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2899DF-1A72-A3BB-D7EB-3748FB97637B}"/>
              </a:ext>
            </a:extLst>
          </p:cNvPr>
          <p:cNvSpPr txBox="1"/>
          <p:nvPr/>
        </p:nvSpPr>
        <p:spPr>
          <a:xfrm>
            <a:off x="2067664" y="5907162"/>
            <a:ext cx="790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>
                <a:latin typeface="Cambria Math" panose="02040503050406030204" pitchFamily="18" charset="0"/>
                <a:ea typeface="Cambria Math"/>
              </a:rPr>
              <a:t>H</a:t>
            </a:r>
            <a:r>
              <a:rPr lang="cy-GB" sz="2400" baseline="-25000">
                <a:latin typeface="Cambria Math" panose="02040503050406030204" pitchFamily="18" charset="0"/>
                <a:ea typeface="Cambria Math"/>
              </a:rPr>
              <a:t>2</a:t>
            </a:r>
            <a:r>
              <a:rPr lang="cy-GB" sz="2400">
                <a:latin typeface="Cambria Math" panose="02040503050406030204" pitchFamily="18" charset="0"/>
                <a:ea typeface="Cambria Math"/>
              </a:rPr>
              <a:t>O</a:t>
            </a:r>
          </a:p>
        </p:txBody>
      </p:sp>
      <p:pic>
        <p:nvPicPr>
          <p:cNvPr id="9" name="Picture 8" descr="Darlun o glorian draddodiadol gyda dwy badell naill ochr i’r ffwlcrwm">
            <a:extLst>
              <a:ext uri="{FF2B5EF4-FFF2-40B4-BE49-F238E27FC236}">
                <a16:creationId xmlns:a16="http://schemas.microsoft.com/office/drawing/2014/main" id="{D342B27C-2994-C71C-6772-D020324E983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39561" y="1144820"/>
            <a:ext cx="2856439" cy="81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273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228137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2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‘màs atomig cymharol’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Meddyliwch am frawddeg sy’n defnyddio’r gair ‘cymharol’ i ddisgrifio pa mor dda ydych chi mewn rhyw fath o chwaraeon.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Mae’r term ‘perthyn’ yn cael ei ddefnyddio pan fydd rhywbeth yn gysylltiedig â rhywbeth arall.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2. </a:t>
                      </a: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Dadansoddwch y term ‘màs atomig cymharol’.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Beth yw ystyr y gair ‘cymharol’?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Un peth o’i gymharu â rhywbeth arall. Yn yr achos hwn, mae masau atomig yn cael eu cymharu â màs bras proton neu niwtron.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elfennau sy’n digwydd yn naturiol fel arfer yn cynnwys sawl isotop, ac mae gan bob un fàs sydd fymryn yn wahanol. Sut gallwn ni gyfrifo un màs i gynrychioli’r holl isotopau?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             Gallwn gyfrifo màs cyfartalog atom.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07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Mae masau cymharol deg atom copr yn cael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eu dangos isod yn eu cyfrannau sy’n digwydd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 naturiol.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             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màs atomig cymharol copr:</a:t>
                      </a:r>
                    </a:p>
                    <a:p>
                      <a:pPr marL="452438" indent="0" algn="l">
                        <a:lnSpc>
                          <a:spcPct val="100000"/>
                        </a:lnSpc>
                        <a:tabLst/>
                      </a:pPr>
                      <a:r>
                        <a:rPr lang="cy-GB" sz="16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yn llai na 65.</a:t>
                      </a:r>
                    </a:p>
                    <a:p>
                      <a:pPr marL="452438" indent="0" algn="l">
                        <a:lnSpc>
                          <a:spcPct val="100000"/>
                        </a:lnSpc>
                        <a:tabLst/>
                      </a:pPr>
                      <a:r>
                        <a:rPr lang="cy-GB" sz="16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cy-GB" sz="16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rhwng 63 a 65, ond yn nes at 63.</a:t>
                      </a:r>
                    </a:p>
                    <a:p>
                      <a:pPr marL="452438" indent="0" algn="l">
                        <a:lnSpc>
                          <a:spcPct val="100000"/>
                        </a:lnSpc>
                        <a:tabLst/>
                      </a:pPr>
                      <a:r>
                        <a:rPr lang="cy-GB" sz="16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  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6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rhwng 63 a 65, ond yn nes at 65.</a:t>
                      </a:r>
                    </a:p>
                    <a:p>
                      <a:pPr marL="452438" indent="0" algn="l">
                        <a:lnSpc>
                          <a:spcPct val="100000"/>
                        </a:lnSpc>
                        <a:tabLst/>
                      </a:pPr>
                      <a:r>
                        <a:rPr lang="cy-GB" sz="16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cy-GB" sz="16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fwy na 65.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ddiffinio’r term ‘màs atomig cymharol’.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Màs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cyfartalog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atom o elfen, gan ystyried y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canrannau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o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isotopau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’r elfen sy’n digwydd yn naturiol.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E1AC1-4F4B-FDA1-EFA1-54A3D50A62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674638"/>
              </p:ext>
            </p:extLst>
          </p:nvPr>
        </p:nvGraphicFramePr>
        <p:xfrm>
          <a:off x="5282741" y="2880269"/>
          <a:ext cx="1646609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6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Màs atomig cymharol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Oval 15" descr="Mae Ateb B wedi ei gylchu’n gywir">
            <a:extLst>
              <a:ext uri="{FF2B5EF4-FFF2-40B4-BE49-F238E27FC236}">
                <a16:creationId xmlns:a16="http://schemas.microsoft.com/office/drawing/2014/main" id="{C34DA0A5-ADB9-8E13-1B29-FEE586DA46E7}"/>
              </a:ext>
            </a:extLst>
          </p:cNvPr>
          <p:cNvSpPr/>
          <p:nvPr/>
        </p:nvSpPr>
        <p:spPr>
          <a:xfrm>
            <a:off x="403860" y="5884936"/>
            <a:ext cx="396240" cy="381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0" name="Group 49" descr="Deg cylch sy’n cynrychioli atomau copr, mae tri yn cynnwys y rhif 65 ac mae saith yn cynnwys y rhif 63">
            <a:extLst>
              <a:ext uri="{FF2B5EF4-FFF2-40B4-BE49-F238E27FC236}">
                <a16:creationId xmlns:a16="http://schemas.microsoft.com/office/drawing/2014/main" id="{4C5CA2FF-91C0-56D9-20C3-7E2D74153BCB}"/>
              </a:ext>
            </a:extLst>
          </p:cNvPr>
          <p:cNvGrpSpPr/>
          <p:nvPr/>
        </p:nvGrpSpPr>
        <p:grpSpPr>
          <a:xfrm>
            <a:off x="1133024" y="4146013"/>
            <a:ext cx="3420000" cy="1152000"/>
            <a:chOff x="223153" y="638175"/>
            <a:chExt cx="4219312" cy="1380850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3F35E7F7-B593-80E4-315D-A44D74164C0C}"/>
                </a:ext>
              </a:extLst>
            </p:cNvPr>
            <p:cNvSpPr/>
            <p:nvPr/>
          </p:nvSpPr>
          <p:spPr>
            <a:xfrm>
              <a:off x="22315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680A0B2-757B-B506-98E1-18F176C4A9E1}"/>
                </a:ext>
              </a:extLst>
            </p:cNvPr>
            <p:cNvSpPr/>
            <p:nvPr/>
          </p:nvSpPr>
          <p:spPr>
            <a:xfrm>
              <a:off x="605787" y="63817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BF2267F7-DD4B-D024-986A-9EF00DF9C4C2}"/>
                </a:ext>
              </a:extLst>
            </p:cNvPr>
            <p:cNvSpPr/>
            <p:nvPr/>
          </p:nvSpPr>
          <p:spPr>
            <a:xfrm>
              <a:off x="1384934" y="6474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2FB0456-B422-5912-1BFC-06CA30F53BF7}"/>
                </a:ext>
              </a:extLst>
            </p:cNvPr>
            <p:cNvSpPr/>
            <p:nvPr/>
          </p:nvSpPr>
          <p:spPr>
            <a:xfrm>
              <a:off x="3339741" y="133322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CC4AD38B-0D69-0048-11C5-F1349C62C67C}"/>
                </a:ext>
              </a:extLst>
            </p:cNvPr>
            <p:cNvSpPr/>
            <p:nvPr/>
          </p:nvSpPr>
          <p:spPr>
            <a:xfrm>
              <a:off x="2943228" y="638175"/>
              <a:ext cx="720090" cy="685800"/>
            </a:xfrm>
            <a:prstGeom prst="ellipse">
              <a:avLst/>
            </a:prstGeom>
            <a:solidFill>
              <a:srgbClr val="EB6E19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65</a:t>
              </a: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B47C047-0E76-5A7C-FA7D-3BDABB4330BB}"/>
                </a:ext>
              </a:extLst>
            </p:cNvPr>
            <p:cNvSpPr/>
            <p:nvPr/>
          </p:nvSpPr>
          <p:spPr>
            <a:xfrm>
              <a:off x="2164081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9C6739B-6573-76C3-7166-5878264AE4E2}"/>
                </a:ext>
              </a:extLst>
            </p:cNvPr>
            <p:cNvSpPr/>
            <p:nvPr/>
          </p:nvSpPr>
          <p:spPr>
            <a:xfrm>
              <a:off x="997003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88AFE3D-66EA-A174-37F9-EA6DDB3B3741}"/>
                </a:ext>
              </a:extLst>
            </p:cNvPr>
            <p:cNvSpPr/>
            <p:nvPr/>
          </p:nvSpPr>
          <p:spPr>
            <a:xfrm>
              <a:off x="1781447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310C8D81-1472-8368-2A09-5550A27D006F}"/>
                </a:ext>
              </a:extLst>
            </p:cNvPr>
            <p:cNvSpPr/>
            <p:nvPr/>
          </p:nvSpPr>
          <p:spPr>
            <a:xfrm>
              <a:off x="2560594" y="13332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5DD19E80-F82F-0050-6B50-058C5DDBB631}"/>
                </a:ext>
              </a:extLst>
            </p:cNvPr>
            <p:cNvSpPr/>
            <p:nvPr/>
          </p:nvSpPr>
          <p:spPr>
            <a:xfrm>
              <a:off x="3722375" y="647425"/>
              <a:ext cx="720090" cy="685800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y-GB" sz="1600" b="1">
                  <a:latin typeface="Century Gothic" panose="020B0502020202020204" pitchFamily="34" charset="0"/>
                </a:rPr>
                <a:t>63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7244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460672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‘swm y sylwedd’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swm yn air yr ydym yn ei ddefnyddio pan fyddwn ni’n ystyried faint o rywbeth sydd gennym ni. Er enghraifft, ‘dyna swm mawr o arian’.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 y gair ‘sylwedd’ sawl ystyr, fel nodwedd bwysig sydd gan rywbeth neu rywun, neu fath penodol o ddeunydd.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‘swm y sylwedd’.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Gair benthyg o’r Saesneg Canol ‘summe’. 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Mae’n cyfeirio’n gyffredinol at gyfanswm neu faint rhywbeth.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sylwedd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Ceir yr un ‘syl-’ yn ‘sylfaen’, a ‘gwedd’ yw’r ‘-wedd’ – hynny yw, y mater sylfaenol mae rhywbeth wedi’i wneud ohono. Mewn cemeg, mae’n cael ei ddefnyddio i gyfeirio at solid, hylif neu nwy penodol.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Rhowch gylch o amgylch y disgrifiad a allai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ddisgrifio swm yr heliwm sydd yn y balŵn.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y-GB" sz="1400" b="1" i="0" u="none" strike="noStrike" cap="none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Century Gothic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0.4 g o heliwm.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cy-GB" sz="180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ganddo gyfaint o 2.4 dm</a:t>
                      </a:r>
                      <a:r>
                        <a:rPr lang="cy-GB" u="none" baseline="30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cy-GB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.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Mae’n cynnwys 0.1 mol o heliwm.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0225" indent="0" algn="l">
                        <a:tabLst/>
                      </a:pPr>
                      <a:r>
                        <a:rPr lang="cy-GB" sz="1800" b="1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cy-GB" sz="180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Pob un o’r tri disgrifiad uchod.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 ‘swm y sylwedd’.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Faint o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atomau</a:t>
                      </a:r>
                      <a:r>
                        <a:rPr kumimoji="0" 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moleciwlau</a:t>
                      </a:r>
                      <a:r>
                        <a:rPr kumimoji="0" 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neu</a:t>
                      </a:r>
                      <a:r>
                        <a:rPr kumimoji="0" 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unedau fformiwla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sydd mewn sampl o’r sylwedd, wedi’i fesur mewn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molau(mol)</a:t>
                      </a: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.</a:t>
                      </a:r>
                      <a:r>
                        <a:rPr kumimoji="0" lang="cy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8102E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788553"/>
              </p:ext>
            </p:extLst>
          </p:nvPr>
        </p:nvGraphicFramePr>
        <p:xfrm>
          <a:off x="5280659" y="3130210"/>
          <a:ext cx="1660121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01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Swm y sylwedd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Oval 2" descr="Mae Ateb C wedi’i gylchu’n gywir">
            <a:extLst>
              <a:ext uri="{FF2B5EF4-FFF2-40B4-BE49-F238E27FC236}">
                <a16:creationId xmlns:a16="http://schemas.microsoft.com/office/drawing/2014/main" id="{55F00518-7B4A-C649-2E7B-218790671C14}"/>
              </a:ext>
            </a:extLst>
          </p:cNvPr>
          <p:cNvSpPr/>
          <p:nvPr/>
        </p:nvSpPr>
        <p:spPr>
          <a:xfrm>
            <a:off x="1679493" y="5649206"/>
            <a:ext cx="649877" cy="55256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Balŵn coch gyda rhuban ">
            <a:extLst>
              <a:ext uri="{FF2B5EF4-FFF2-40B4-BE49-F238E27FC236}">
                <a16:creationId xmlns:a16="http://schemas.microsoft.com/office/drawing/2014/main" id="{38392A8B-A0F0-E8B3-A43E-FA0912AC4E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17" y="4034790"/>
            <a:ext cx="1287176" cy="276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44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5FDAF-699B-B902-ACA1-D47E8C421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F3E992E-9452-4134-8FB1-58BB8EE526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38096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36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term ‘cynnyrch canrannol’ yn ei olygu i chi?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Ble ydych chi wedi dod ar draws y term hwn 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(neu rannau o’r term hwn)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enghreifftiau o ddefnyddio canran i gymharu rhif â swm cyfan: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stem Font Regular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‘cododd cyfradd chwyddiant i 5%’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stem Font Regular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‘64% oedd ei farc yn yr arholiad’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stem Font Regular"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‘Rydw i 99% yn siŵr fy mod i’n iawn’.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ffermwyr yn ceisio cael cynnyrch mawr o’u cnydau.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‘cynnyrch canrannol’.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canrannol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Daw’r gair ‘canran’ o ‘can’ + ‘rhan’, a’i ystyr yn syml yw’r ganfed ran o rywbeth.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Mae’n ffordd gyffredin o fynegi cyfran o'r cyfan.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Mae’r enw ‘cynnyrch’ yn cyfeirio at yr hyn rydych chi’n ei gynhyrchu. Roedd y gair yn cael ei ddefnyddio mewn barddoniaeth Gymraeg mor gynnar â’r 13eg ganrif.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43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4. Defnyddiwch y geiriau i lenwi’r bylchau i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ddangos y math o gynnyrch sy’n cael ei </a:t>
                      </a:r>
                      <a:b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kumimoji="0" lang="cy-GB" sz="1400" b="1" i="0" u="none" strike="noStrike" cap="none" normalizeH="0" baseline="0" noProof="0">
                          <a:ln>
                            <a:noFill/>
                          </a:ln>
                          <a:solidFill>
                            <a:srgbClr val="C8102E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ddisgrifio ym mhob cam.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canrannol 	gwirioneddol 	damcaniaethol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Gwnaeth myfyriwr grisialau o gopr(II) sylffad hydradol drwy niwtralu 0.016 mol o asid sylffwrig gwanedig. O’r swm hwn o asid, roedd ei chynnyrch </a:t>
                      </a:r>
                      <a:r>
                        <a:rPr kumimoji="0" lang="cy-GB" sz="18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damcaniaethol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yn 4.0 g o grisialau, ond pan bwysodd hi'r crisialau canfu mai dim ond 2.8 g oedd ei chynnyrch </a:t>
                      </a:r>
                      <a:r>
                        <a:rPr kumimoji="0" lang="cy-GB" sz="18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gwirioneddol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. Ar sail hyn, cyfrifodd fod ei chynnyrch </a:t>
                      </a:r>
                      <a:r>
                        <a:rPr kumimoji="0" lang="cy-GB" sz="18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canrannol</a:t>
                      </a:r>
                      <a:r>
                        <a:rPr lang="cy-GB" sz="16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yn 70%.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Llenwch y bylchau i ddiffinio ‘cynnyrch canrannol’.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Màs neu swm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gwirioneddol</a:t>
                      </a: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 cynnyrch, wedi’i roi fel canran o fàs neu swm </a:t>
                      </a:r>
                      <a:r>
                        <a:rPr kumimoji="0" lang="cy-GB" sz="2400" b="1" i="0" u="sng" strike="noStrike" cap="none" normalizeH="0" baseline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damcaniaethol</a:t>
                      </a:r>
                      <a:r>
                        <a:rPr kumimoji="0" lang="cy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y cynnyrch y gallech ei wneud mewn adwaith cemegol.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y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Century Gothic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3747A2-3A44-7EDE-823A-D865DCD64A76}"/>
              </a:ext>
            </a:extLst>
          </p:cNvPr>
          <p:cNvGraphicFramePr>
            <a:graphicFrameLocks noGrp="1"/>
          </p:cNvGraphicFramePr>
          <p:nvPr/>
        </p:nvGraphicFramePr>
        <p:xfrm>
          <a:off x="5194069" y="3130210"/>
          <a:ext cx="1803862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Cynnyrch canrannol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92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Cynllun enghreifftiol</a:t>
            </a:r>
          </a:p>
        </p:txBody>
      </p:sp>
      <p:graphicFrame>
        <p:nvGraphicFramePr>
          <p:cNvPr id="5" name="Content Placeholder 5">
            <a:extLst>
              <a:ext uri="{FF2B5EF4-FFF2-40B4-BE49-F238E27FC236}">
                <a16:creationId xmlns:a16="http://schemas.microsoft.com/office/drawing/2014/main" id="{781063B1-E5E0-C242-7F60-F3F78892A209}"/>
              </a:ext>
            </a:extLst>
          </p:cNvPr>
          <p:cNvGraphicFramePr>
            <a:graphicFrameLocks/>
          </p:cNvGraphicFramePr>
          <p:nvPr/>
        </p:nvGraphicFramePr>
        <p:xfrm>
          <a:off x="0" y="-4445"/>
          <a:ext cx="1138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‘Dadansoddi/‘beth ydym ni’n ei wybod am X’?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Edrychwch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Neu gofynnwch i’r dysgwyr awgrymu beth maent yn ei wybod yn barod, fel dosbarth, am y term allweddol (gyda chymorth ychydig o bwyntiau bwled).</a:t>
                      </a:r>
                    </a:p>
                    <a:p>
                      <a:pPr algn="l" rtl="0"/>
                      <a:endParaRPr lang="en-GB" sz="1200" b="1" u="sng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Cyfnerthu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Bydd y dysgwyr yn defnyddio’u gwybodaeth.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0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cy-GB" sz="2000" b="1" u="none" baseline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Egluro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Cyflwynwch y diffiniad.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6446A5-8A2B-740F-D94D-BD65E28FBA44}"/>
              </a:ext>
            </a:extLst>
          </p:cNvPr>
          <p:cNvGraphicFramePr>
            <a:graphicFrameLocks noGrp="1"/>
          </p:cNvGraphicFramePr>
          <p:nvPr/>
        </p:nvGraphicFramePr>
        <p:xfrm>
          <a:off x="4753648" y="3012984"/>
          <a:ext cx="1874704" cy="1188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400" u="none">
                          <a:solidFill>
                            <a:srgbClr val="C8102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Dewiswch eich term allweddol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7731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7A6E9BE-068A-4EA4-92AD-15D2FFEE18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EB329B-DC17-4FAF-BBB6-9996E056A942}">
  <ds:schemaRefs>
    <ds:schemaRef ds:uri="http://www.w3.org/XML/1998/namespace"/>
    <ds:schemaRef ds:uri="5c7d88b2-bc5d-47d8-b067-5f30c82b40fb"/>
    <ds:schemaRef ds:uri="9e3c562f-56b0-4bc9-96c8-d04b09868558"/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2ACD0AA-45E1-4764-A9FA-DD5B1664006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2727</Words>
  <Application>Microsoft Office PowerPoint</Application>
  <PresentationFormat>Widescreen</PresentationFormat>
  <Paragraphs>314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Bradley Hand ITC</vt:lpstr>
      <vt:lpstr>Calibri</vt:lpstr>
      <vt:lpstr>Calibri Light</vt:lpstr>
      <vt:lpstr>Cambria Math</vt:lpstr>
      <vt:lpstr>Century Gothic</vt:lpstr>
      <vt:lpstr>Symbol</vt:lpstr>
      <vt:lpstr>System Font Regular</vt:lpstr>
      <vt:lpstr>Office Theme</vt:lpstr>
      <vt:lpstr>14–16 oed</vt:lpstr>
      <vt:lpstr>Modelau Frayer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Frayer models Quantitative chemistry 14-16 learner slides scaffolded CYM</dc:title>
  <dc:creator>Royal Society of Chemistry</dc:creator>
  <cp:keywords>14-16; frayer models; vocabulary; chemistry; glossary; key terms; key words; language of science; communication; percentage yield; amount; relative atomic mass; RAM; balanced symbol equation</cp:keywords>
  <dc:description>From rsc.li/439lYXj unscaffolded learner slides and teacher notes also available</dc:description>
  <cp:lastModifiedBy>Hannah Griffiths</cp:lastModifiedBy>
  <cp:revision>10</cp:revision>
  <dcterms:created xsi:type="dcterms:W3CDTF">2024-07-22T15:22:21Z</dcterms:created>
  <dcterms:modified xsi:type="dcterms:W3CDTF">2026-06-19T11:02:46Z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