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20"/>
  </p:notesMasterIdLst>
  <p:sldIdLst>
    <p:sldId id="290" r:id="rId5"/>
    <p:sldId id="373" r:id="rId6"/>
    <p:sldId id="349" r:id="rId7"/>
    <p:sldId id="359" r:id="rId8"/>
    <p:sldId id="360" r:id="rId9"/>
    <p:sldId id="348" r:id="rId10"/>
    <p:sldId id="363" r:id="rId11"/>
    <p:sldId id="374" r:id="rId12"/>
    <p:sldId id="358" r:id="rId13"/>
    <p:sldId id="361" r:id="rId14"/>
    <p:sldId id="362" r:id="rId15"/>
    <p:sldId id="355" r:id="rId16"/>
    <p:sldId id="364" r:id="rId17"/>
    <p:sldId id="375" r:id="rId18"/>
    <p:sldId id="370" r:id="rId19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97A93AF5-9395-4D51-A65C-F480896045C4}">
          <p14:sldIdLst>
            <p14:sldId id="290"/>
          </p14:sldIdLst>
        </p14:section>
        <p14:section name="Canllawiau i athrawon" id="{98239A89-C2BB-41F4-9D3E-573E6ACA2F1B}">
          <p14:sldIdLst>
            <p14:sldId id="373"/>
          </p14:sldIdLst>
        </p14:section>
        <p14:section name="Taflenni i ddysgwyr" id="{18068308-2217-42E8-A1F8-FF85B571432F}">
          <p14:sldIdLst>
            <p14:sldId id="349"/>
            <p14:sldId id="359"/>
            <p14:sldId id="360"/>
            <p14:sldId id="348"/>
            <p14:sldId id="363"/>
            <p14:sldId id="374"/>
          </p14:sldIdLst>
        </p14:section>
        <p14:section name="Atebion" id="{D2B6960D-DEBD-42D0-820E-646A2ECEF29B}">
          <p14:sldIdLst>
            <p14:sldId id="358"/>
            <p14:sldId id="361"/>
            <p14:sldId id="362"/>
            <p14:sldId id="355"/>
            <p14:sldId id="364"/>
            <p14:sldId id="375"/>
          </p14:sldIdLst>
        </p14:section>
        <p14:section name="Templed" id="{E3289455-A81F-484B-97F5-158C5109242B}">
          <p14:sldIdLst>
            <p14:sldId id="370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  <p188:author id="{6AFCBE25-129D-71BD-2520-C70EFDD5EC17}" name="Katie Haylor" initials="KH" userId="S::HaylorK@rsc.org::79d54f7f-ffc1-4b04-bab6-1092a29c2844" providerId="AD"/>
  <p188:author id="{4ABE0490-048B-22EF-1BC1-1CF64EC4D232}" name="Jo Pugh" initials="JP" userId="1187eaa31d8c3d2c" providerId="Windows Live"/>
  <p188:author id="{C74B60E9-655C-E89A-6316-3841AD519658}" name="Juliet Kennard" initials="JK" userId="S::KennardJ@rsc.org::171ce03e-ecb9-44f8-bcbb-a85643c4c66a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uthor" initials="A" lastIdx="2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8102E"/>
    <a:srgbClr val="E6F1EF"/>
    <a:srgbClr val="006F62"/>
    <a:srgbClr val="EDF6F9"/>
    <a:srgbClr val="48A9C5"/>
    <a:srgbClr val="FAE7EA"/>
    <a:srgbClr val="F7DBE0"/>
    <a:srgbClr val="F4CFD5"/>
    <a:srgbClr val="FF9E1B"/>
    <a:srgbClr val="0049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56F0DFE-21C4-4CC2-B528-A67DDA6946B1}" v="14" dt="2026-06-18T09:24:46.16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92"/>
    <p:restoredTop sz="83453" autoAdjust="0"/>
  </p:normalViewPr>
  <p:slideViewPr>
    <p:cSldViewPr snapToGrid="0" snapToObjects="1">
      <p:cViewPr varScale="1">
        <p:scale>
          <a:sx n="92" d="100"/>
          <a:sy n="92" d="100"/>
        </p:scale>
        <p:origin x="642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commentAuthors" Target="commentAuthor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28" Type="http://schemas.microsoft.com/office/2018/10/relationships/authors" Target="author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nnah Griffiths" userId="9135852f-5aac-4f3f-97b0-55e569f13680" providerId="ADAL" clId="{79D2581E-2C64-4D7D-948E-B5DB5B650164}"/>
    <pc:docChg chg="undo custSel modSld modMainMaster">
      <pc:chgData name="Hannah Griffiths" userId="9135852f-5aac-4f3f-97b0-55e569f13680" providerId="ADAL" clId="{79D2581E-2C64-4D7D-948E-B5DB5B650164}" dt="2026-06-18T09:23:34.572" v="68" actId="14100"/>
      <pc:docMkLst>
        <pc:docMk/>
      </pc:docMkLst>
      <pc:sldChg chg="modSp mod">
        <pc:chgData name="Hannah Griffiths" userId="9135852f-5aac-4f3f-97b0-55e569f13680" providerId="ADAL" clId="{79D2581E-2C64-4D7D-948E-B5DB5B650164}" dt="2026-06-18T09:19:22.083" v="24" actId="1076"/>
        <pc:sldMkLst>
          <pc:docMk/>
          <pc:sldMk cId="1854173205" sldId="348"/>
        </pc:sldMkLst>
        <pc:picChg chg="mod modCrop">
          <ac:chgData name="Hannah Griffiths" userId="9135852f-5aac-4f3f-97b0-55e569f13680" providerId="ADAL" clId="{79D2581E-2C64-4D7D-948E-B5DB5B650164}" dt="2026-06-18T09:19:22.083" v="24" actId="1076"/>
          <ac:picMkLst>
            <pc:docMk/>
            <pc:sldMk cId="1854173205" sldId="348"/>
            <ac:picMk id="3" creationId="{F599E26E-9F93-4F21-BC2A-C542209F1E96}"/>
          </ac:picMkLst>
        </pc:picChg>
      </pc:sldChg>
      <pc:sldChg chg="delSp modSp mod">
        <pc:chgData name="Hannah Griffiths" userId="9135852f-5aac-4f3f-97b0-55e569f13680" providerId="ADAL" clId="{79D2581E-2C64-4D7D-948E-B5DB5B650164}" dt="2026-06-18T09:23:07.091" v="62" actId="732"/>
        <pc:sldMkLst>
          <pc:docMk/>
          <pc:sldMk cId="1888539178" sldId="355"/>
        </pc:sldMkLst>
        <pc:spChg chg="del">
          <ac:chgData name="Hannah Griffiths" userId="9135852f-5aac-4f3f-97b0-55e569f13680" providerId="ADAL" clId="{79D2581E-2C64-4D7D-948E-B5DB5B650164}" dt="2026-06-18T09:23:00.403" v="60" actId="478"/>
          <ac:spMkLst>
            <pc:docMk/>
            <pc:sldMk cId="1888539178" sldId="355"/>
            <ac:spMk id="2" creationId="{AAF852F5-23BB-23E2-09A8-0F5092155EE7}"/>
          </ac:spMkLst>
        </pc:spChg>
        <pc:picChg chg="mod modCrop">
          <ac:chgData name="Hannah Griffiths" userId="9135852f-5aac-4f3f-97b0-55e569f13680" providerId="ADAL" clId="{79D2581E-2C64-4D7D-948E-B5DB5B650164}" dt="2026-06-18T09:23:07.091" v="62" actId="732"/>
          <ac:picMkLst>
            <pc:docMk/>
            <pc:sldMk cId="1888539178" sldId="355"/>
            <ac:picMk id="4" creationId="{97F18CF8-5205-AC7E-C7EF-254B72C2CF8E}"/>
          </ac:picMkLst>
        </pc:picChg>
      </pc:sldChg>
      <pc:sldChg chg="modSp mod">
        <pc:chgData name="Hannah Griffiths" userId="9135852f-5aac-4f3f-97b0-55e569f13680" providerId="ADAL" clId="{79D2581E-2C64-4D7D-948E-B5DB5B650164}" dt="2026-06-18T09:22:36.020" v="56" actId="13926"/>
        <pc:sldMkLst>
          <pc:docMk/>
          <pc:sldMk cId="3001381125" sldId="362"/>
        </pc:sldMkLst>
        <pc:graphicFrameChg chg="modGraphic">
          <ac:chgData name="Hannah Griffiths" userId="9135852f-5aac-4f3f-97b0-55e569f13680" providerId="ADAL" clId="{79D2581E-2C64-4D7D-948E-B5DB5B650164}" dt="2026-06-18T09:22:36.020" v="56" actId="13926"/>
          <ac:graphicFrameMkLst>
            <pc:docMk/>
            <pc:sldMk cId="3001381125" sldId="362"/>
            <ac:graphicFrameMk id="6" creationId="{00000000-0000-0000-0000-000000000000}"/>
          </ac:graphicFrameMkLst>
        </pc:graphicFrameChg>
      </pc:sldChg>
      <pc:sldChg chg="modSp mod">
        <pc:chgData name="Hannah Griffiths" userId="9135852f-5aac-4f3f-97b0-55e569f13680" providerId="ADAL" clId="{79D2581E-2C64-4D7D-948E-B5DB5B650164}" dt="2026-06-18T09:20:11.975" v="31" actId="1076"/>
        <pc:sldMkLst>
          <pc:docMk/>
          <pc:sldMk cId="4142186939" sldId="363"/>
        </pc:sldMkLst>
        <pc:picChg chg="mod modCrop">
          <ac:chgData name="Hannah Griffiths" userId="9135852f-5aac-4f3f-97b0-55e569f13680" providerId="ADAL" clId="{79D2581E-2C64-4D7D-948E-B5DB5B650164}" dt="2026-06-18T09:20:11.975" v="31" actId="1076"/>
          <ac:picMkLst>
            <pc:docMk/>
            <pc:sldMk cId="4142186939" sldId="363"/>
            <ac:picMk id="4" creationId="{9683AF6D-82C6-2EFB-3C6A-E0267EF28A2F}"/>
          </ac:picMkLst>
        </pc:picChg>
      </pc:sldChg>
      <pc:sldChg chg="delSp modSp mod">
        <pc:chgData name="Hannah Griffiths" userId="9135852f-5aac-4f3f-97b0-55e569f13680" providerId="ADAL" clId="{79D2581E-2C64-4D7D-948E-B5DB5B650164}" dt="2026-06-18T09:23:34.572" v="68" actId="14100"/>
        <pc:sldMkLst>
          <pc:docMk/>
          <pc:sldMk cId="1446707557" sldId="364"/>
        </pc:sldMkLst>
        <pc:spChg chg="del">
          <ac:chgData name="Hannah Griffiths" userId="9135852f-5aac-4f3f-97b0-55e569f13680" providerId="ADAL" clId="{79D2581E-2C64-4D7D-948E-B5DB5B650164}" dt="2026-06-18T09:23:25.620" v="66" actId="478"/>
          <ac:spMkLst>
            <pc:docMk/>
            <pc:sldMk cId="1446707557" sldId="364"/>
            <ac:spMk id="2" creationId="{6FBB1F96-F4BD-3540-05AD-E3E2EBB0334D}"/>
          </ac:spMkLst>
        </pc:spChg>
        <pc:picChg chg="mod modCrop">
          <ac:chgData name="Hannah Griffiths" userId="9135852f-5aac-4f3f-97b0-55e569f13680" providerId="ADAL" clId="{79D2581E-2C64-4D7D-948E-B5DB5B650164}" dt="2026-06-18T09:23:34.572" v="68" actId="14100"/>
          <ac:picMkLst>
            <pc:docMk/>
            <pc:sldMk cId="1446707557" sldId="364"/>
            <ac:picMk id="3" creationId="{7CD48977-48C3-EEFC-1D75-F6DBD2E8337D}"/>
          </ac:picMkLst>
        </pc:picChg>
      </pc:sldChg>
      <pc:sldMasterChg chg="modSldLayout">
        <pc:chgData name="Hannah Griffiths" userId="9135852f-5aac-4f3f-97b0-55e569f13680" providerId="ADAL" clId="{79D2581E-2C64-4D7D-948E-B5DB5B650164}" dt="2026-06-18T09:16:58.855" v="17" actId="20577"/>
        <pc:sldMasterMkLst>
          <pc:docMk/>
          <pc:sldMasterMk cId="2405364243" sldId="2147483648"/>
        </pc:sldMasterMkLst>
        <pc:sldLayoutChg chg="modSp mod">
          <pc:chgData name="Hannah Griffiths" userId="9135852f-5aac-4f3f-97b0-55e569f13680" providerId="ADAL" clId="{79D2581E-2C64-4D7D-948E-B5DB5B650164}" dt="2026-06-18T09:16:58.855" v="17" actId="20577"/>
          <pc:sldLayoutMkLst>
            <pc:docMk/>
            <pc:sldMasterMk cId="2405364243" sldId="2147483648"/>
            <pc:sldLayoutMk cId="4170965741" sldId="2147483675"/>
          </pc:sldLayoutMkLst>
          <pc:spChg chg="mod">
            <ac:chgData name="Hannah Griffiths" userId="9135852f-5aac-4f3f-97b0-55e569f13680" providerId="ADAL" clId="{79D2581E-2C64-4D7D-948E-B5DB5B650164}" dt="2026-06-18T09:16:58.855" v="17" actId="20577"/>
            <ac:spMkLst>
              <pc:docMk/>
              <pc:sldMasterMk cId="2405364243" sldId="2147483648"/>
              <pc:sldLayoutMk cId="4170965741" sldId="2147483675"/>
              <ac:spMk id="8" creationId="{F43A3D61-0314-815F-6D87-E6577DA09307}"/>
            </ac:spMkLst>
          </pc:spChg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50657F-C977-4920-AE14-12599E069E54}" type="datetimeFigureOut">
              <a:rPr lang="en-GB" smtClean="0"/>
              <a:pPr/>
              <a:t>18/06/2026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63DB95-055F-4643-BEB1-ADFDB4C7E5B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08376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63DB95-055F-4643-BEB1-ADFDB4C7E5BC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03696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645CB-FA23-4BA1-A9D5-40B392E42268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5006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y-GB"/>
              <a:t>Ateb ar gyfer pedrant 2: prot = </a:t>
            </a:r>
            <a:r>
              <a:rPr lang="cy-GB" sz="1200">
                <a:solidFill>
                  <a:schemeClr val="accent1"/>
                </a:solidFill>
                <a:latin typeface="Bradley Hand ITC" panose="03070402050302030203" pitchFamily="66" charset="0"/>
                <a:cs typeface="Arial" panose="020B0604020202020204" pitchFamily="34" charset="0"/>
              </a:rPr>
              <a:t>sy’n golygu ‘yn gyntaf’, yn honedig oherwydd bod niwclews hydrogen yn cynnwys un proton; </a:t>
            </a:r>
            <a:r>
              <a:rPr lang="cy-GB" sz="1000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on =</a:t>
            </a:r>
            <a:r>
              <a:rPr lang="cy-GB"/>
              <a:t> </a:t>
            </a:r>
            <a:r>
              <a:rPr lang="cy-GB" sz="1200">
                <a:solidFill>
                  <a:schemeClr val="accent1"/>
                </a:solidFill>
                <a:latin typeface="Bradley Hand ITC" panose="03070402050302030203" pitchFamily="66" charset="0"/>
                <a:cs typeface="Arial" panose="020B0604020202020204" pitchFamily="34" charset="0"/>
              </a:rPr>
              <a:t>o’r gair ïon, sy’n golygu wedi’i wefru.</a:t>
            </a:r>
          </a:p>
          <a:p>
            <a:endParaRPr lang="en-GB" sz="1200" b="0" u="none" dirty="0">
              <a:solidFill>
                <a:schemeClr val="accent1"/>
              </a:solidFill>
              <a:latin typeface="Bradley Hand ITC" panose="03070402050302030203" pitchFamily="66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 sz="1200" b="0" u="none">
                <a:solidFill>
                  <a:schemeClr val="accent1"/>
                </a:solidFill>
                <a:latin typeface="Bradley Hand ITC" panose="03070402050302030203" pitchFamily="66" charset="0"/>
                <a:ea typeface="Bradley Hand ITC"/>
                <a:cs typeface="Arial" panose="020B0604020202020204" pitchFamily="34" charset="0"/>
              </a:rPr>
              <a:t>Ateb ar gyfer pedrant 3:  </a:t>
            </a:r>
            <a:r>
              <a:rPr lang="cy-GB" sz="1200" b="0" i="1">
                <a:solidFill>
                  <a:schemeClr val="accent1"/>
                </a:solidFill>
                <a:effectLst/>
                <a:latin typeface="Bradley Hand ITC" panose="03070402050302030203" pitchFamily="66" charset="0"/>
                <a:ea typeface="Bradley Hand ITC"/>
                <a:cs typeface="+mn-cs"/>
              </a:rPr>
              <a:t>gronyn is-atomig â gwefr bositif a màs cymharol o 1, ac sydd i’w ganfod mewn niwclews atom.</a:t>
            </a:r>
          </a:p>
          <a:p>
            <a:endParaRPr lang="en-GB" sz="1200" b="0" u="none" dirty="0">
              <a:solidFill>
                <a:schemeClr val="accent1"/>
              </a:solidFill>
              <a:latin typeface="Bradley Hand ITC" panose="03070402050302030203" pitchFamily="66" charset="0"/>
              <a:cs typeface="Arial" panose="020B0604020202020204" pitchFamily="34" charset="0"/>
            </a:endParaRP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645CB-FA23-4BA1-A9D5-40B392E42268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57523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y-GB"/>
              <a:t>Ateb ar gyfer pedrant 2: </a:t>
            </a:r>
            <a:r>
              <a:rPr lang="cy-GB" sz="1200" b="0" i="0">
                <a:solidFill>
                  <a:schemeClr val="accent1"/>
                </a:solidFill>
                <a:effectLst/>
                <a:latin typeface="Bradley Hand ITC" panose="03070402050302030203" pitchFamily="66" charset="0"/>
                <a:ea typeface="Bradley Hand ITC"/>
                <a:cs typeface="+mn-cs"/>
              </a:rPr>
              <a:t>niwtr = niwtral, </a:t>
            </a:r>
            <a:r>
              <a:rPr lang="cy-GB" sz="1000" b="0" i="0" u="none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o</a:t>
            </a:r>
            <a:r>
              <a:rPr lang="cy-GB" sz="1000" b="0" u="none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n =</a:t>
            </a:r>
            <a:r>
              <a:rPr lang="cy-GB" sz="1000" b="0" u="none">
                <a:solidFill>
                  <a:schemeClr val="accent1"/>
                </a:solidFill>
                <a:latin typeface="Bradley Hand ITC" panose="03070402050302030203" pitchFamily="66" charset="0"/>
                <a:cs typeface="Arial" panose="020B0604020202020204" pitchFamily="34" charset="0"/>
              </a:rPr>
              <a:t> </a:t>
            </a:r>
            <a:r>
              <a:rPr lang="cy-GB" sz="1200" b="0" u="none">
                <a:solidFill>
                  <a:schemeClr val="accent1"/>
                </a:solidFill>
                <a:latin typeface="Bradley Hand ITC" panose="03070402050302030203" pitchFamily="66" charset="0"/>
                <a:ea typeface="Bradley Hand ITC"/>
                <a:cs typeface="Arial" panose="020B0604020202020204" pitchFamily="34" charset="0"/>
              </a:rPr>
              <a:t>o’r gair ïon, sy’n golygu wedi’i wefru. </a:t>
            </a:r>
            <a:r>
              <a:rPr lang="cy-GB" sz="1200" b="0" i="0">
                <a:solidFill>
                  <a:schemeClr val="accent1"/>
                </a:solidFill>
                <a:effectLst/>
                <a:latin typeface="Bradley Hand ITC" panose="03070402050302030203" pitchFamily="66" charset="0"/>
                <a:ea typeface="Bradley Hand ITC"/>
                <a:cs typeface="Arial" panose="020B0604020202020204" pitchFamily="34" charset="0"/>
              </a:rPr>
              <a:t>Dyma ronyn niwtral trydanol yr atom.</a:t>
            </a:r>
          </a:p>
          <a:p>
            <a:pPr algn="l"/>
            <a:endParaRPr lang="en-GB" sz="1200" b="0" i="0" kern="1200" dirty="0">
              <a:solidFill>
                <a:schemeClr val="accent1"/>
              </a:solidFill>
              <a:effectLst/>
              <a:latin typeface="Bradley Hand ITC" panose="03070402050302030203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 sz="1200" b="0">
                <a:solidFill>
                  <a:schemeClr val="accent1"/>
                </a:solidFill>
                <a:effectLst/>
                <a:latin typeface="Bradley Hand ITC" panose="03070402050302030203" pitchFamily="66" charset="0"/>
                <a:ea typeface="Bradley Hand ITC"/>
                <a:cs typeface="+mn-cs"/>
              </a:rPr>
              <a:t>Ateb ar gyfer pedrant 3: gronyn is-atomig heb wefr sydd â màs cymharol o 1, ac sydd i’w ganfod mewn niwclews atom.</a:t>
            </a:r>
          </a:p>
          <a:p>
            <a:pPr algn="l"/>
            <a:endParaRPr lang="en-GB" sz="1200" b="0" i="0" kern="1200" dirty="0">
              <a:solidFill>
                <a:schemeClr val="accent1"/>
              </a:solidFill>
              <a:effectLst/>
              <a:latin typeface="Bradley Hand ITC" panose="03070402050302030203" pitchFamily="66" charset="0"/>
              <a:ea typeface="+mn-ea"/>
              <a:cs typeface="+mn-cs"/>
            </a:endParaRPr>
          </a:p>
          <a:p>
            <a:pPr algn="l"/>
            <a:endParaRPr lang="en-GB" sz="1200" b="0" i="0" kern="1200" dirty="0">
              <a:solidFill>
                <a:schemeClr val="accent1"/>
              </a:solidFill>
              <a:effectLst/>
              <a:latin typeface="Bradley Hand ITC" panose="03070402050302030203" pitchFamily="66" charset="0"/>
              <a:ea typeface="+mn-ea"/>
              <a:cs typeface="+mn-cs"/>
            </a:endParaRP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645CB-FA23-4BA1-A9D5-40B392E42268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26046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cy-GB"/>
              <a:t>Ateb ar gyfer pedrant 2: </a:t>
            </a:r>
            <a:r>
              <a:rPr lang="cy-GB" sz="1000" b="0" u="none">
                <a:solidFill>
                  <a:schemeClr val="tx1"/>
                </a:solidFill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electr = </a:t>
            </a:r>
            <a:r>
              <a:rPr lang="cy-GB" sz="1200" b="0" i="0">
                <a:solidFill>
                  <a:schemeClr val="accent1"/>
                </a:solidFill>
                <a:effectLst/>
                <a:latin typeface="Bradley Hand ITC" panose="03070402050302030203" pitchFamily="66" charset="0"/>
                <a:ea typeface="Bradley Hand ITC"/>
                <a:cs typeface="+mn-cs"/>
              </a:rPr>
              <a:t>â gwefr drydanol, </a:t>
            </a:r>
            <a:r>
              <a:rPr lang="cy-GB" sz="1100" b="0" i="0">
                <a:solidFill>
                  <a:schemeClr val="tx1"/>
                </a:solidFill>
                <a:effectLst/>
                <a:latin typeface="+mn-lt"/>
                <a:ea typeface="+mn-lt"/>
                <a:cs typeface="+mn-cs"/>
              </a:rPr>
              <a:t> </a:t>
            </a:r>
            <a:r>
              <a:rPr lang="cy-GB" sz="1000" b="0" i="0" u="none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o</a:t>
            </a:r>
            <a:r>
              <a:rPr lang="cy-GB" sz="1000" b="0" u="none">
                <a:solidFill>
                  <a:schemeClr val="tx1"/>
                </a:solidFill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n</a:t>
            </a:r>
            <a:r>
              <a:rPr lang="cy-GB" sz="1000" b="0" u="none">
                <a:solidFill>
                  <a:schemeClr val="tx1"/>
                </a:solidFill>
                <a:highlight>
                  <a:srgbClr val="FFFF00"/>
                </a:highlight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 = o’r </a:t>
            </a:r>
            <a:r>
              <a:rPr lang="cy-GB" sz="1200" b="0" u="none">
                <a:solidFill>
                  <a:schemeClr val="accent1"/>
                </a:solidFill>
                <a:highlight>
                  <a:srgbClr val="FFFF00"/>
                </a:highlight>
                <a:latin typeface="Bradley Hand ITC" panose="03070402050302030203" pitchFamily="66" charset="0"/>
                <a:ea typeface="Bradley Hand ITC"/>
                <a:cs typeface="+mn-cs"/>
              </a:rPr>
              <a:t>gair ïon, sy’n golygu wedi’i wefru</a:t>
            </a:r>
            <a:r>
              <a:rPr lang="cy-GB" sz="1200" b="0" u="none">
                <a:solidFill>
                  <a:schemeClr val="accent1"/>
                </a:solidFill>
                <a:latin typeface="Bradley Hand ITC" panose="03070402050302030203" pitchFamily="66" charset="0"/>
                <a:ea typeface="Bradley Hand ITC"/>
                <a:cs typeface="Arial" panose="020B0604020202020204" pitchFamily="34" charset="0"/>
              </a:rPr>
              <a:t>.</a:t>
            </a:r>
          </a:p>
          <a:p>
            <a:endParaRPr lang="en-GB" dirty="0"/>
          </a:p>
          <a:p>
            <a:r>
              <a:rPr lang="cy-GB"/>
              <a:t>Ateb ar gyfer pedrant 3: </a:t>
            </a:r>
            <a:r>
              <a:rPr kumimoji="0" lang="cy-GB" sz="1200" b="0" i="0" u="none" strike="noStrike" cap="none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Bradley Hand ITC" panose="03070402050302030203" pitchFamily="66" charset="0"/>
                <a:ea typeface="Bradley Hand ITC"/>
                <a:cs typeface="+mn-cs"/>
              </a:rPr>
              <a:t>gronyn is-atomig â gwefr negatif sydd ag ychydig iawn o fàs, ac sydd i’w ganfod ym mhlisg electronau/lefelau egni atomau.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645CB-FA23-4BA1-A9D5-40B392E42268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40786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y-GB"/>
              <a:t>Ateb ar gyfer pedrant 3: </a:t>
            </a:r>
            <a:r>
              <a:rPr lang="cy-GB" sz="1200" b="0" u="none">
                <a:solidFill>
                  <a:schemeClr val="accent1"/>
                </a:solidFill>
                <a:effectLst/>
                <a:latin typeface="Bradley Hand ITC" panose="03070402050302030203" pitchFamily="66" charset="0"/>
                <a:ea typeface="Bradley Hand ITC"/>
                <a:cs typeface="+mn-cs"/>
              </a:rPr>
              <a:t>canol yr atom, sydd â gwefr bositif ac sy’n cynnwys protonau a niwtronau.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645CB-FA23-4BA1-A9D5-40B392E42268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73581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/>
              <a:t>Ateb ar gyfer pedrant 3: </a:t>
            </a:r>
            <a:r>
              <a:rPr lang="cy-GB" sz="1800"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yr ardal o amgylch niwclews atom lle mae’r electronau i’w canfod; mae gan bob lefel uchafswm o electronau y mae’n gallu eu dal.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645CB-FA23-4BA1-A9D5-40B392E42268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24299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9C980A-DFA6-BDC1-9AD0-E6B012BEDA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6590A2F-F8CC-2F05-3488-99D3AE5F6F6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0243B32-00B8-4BB3-60A7-9CD9368D775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 b="0"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Atebion ar gyfer pedrant 2: iso = </a:t>
            </a:r>
            <a:r>
              <a:rPr lang="cy-GB" sz="1200" b="0">
                <a:solidFill>
                  <a:schemeClr val="accent1"/>
                </a:solidFill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yn hafal i, yr un, top = lle.</a:t>
            </a:r>
            <a:r>
              <a:rPr lang="cy-GB" sz="1000" b="0" i="0" u="none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 </a:t>
            </a:r>
            <a:r>
              <a:rPr lang="cy-GB" sz="1200" b="0" i="0">
                <a:solidFill>
                  <a:schemeClr val="accent1"/>
                </a:solidFill>
                <a:effectLst/>
                <a:latin typeface="Century Gothic" panose="020B0502020202020204" pitchFamily="34" charset="0"/>
                <a:ea typeface="Century Gothic"/>
                <a:cs typeface="+mn-cs"/>
              </a:rPr>
              <a:t>Er bod ganddynt fasau atomig gwahanol, mae’r gwahanol ffurfiau o elfen yn yr un lle yn y tabl cyfnodol.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/>
              <a:t>Ateb ar gyfer pedrant 3: mae isotopau yn </a:t>
            </a:r>
            <a:r>
              <a:rPr lang="cy-GB" sz="1200" b="0">
                <a:solidFill>
                  <a:schemeClr val="accent1"/>
                </a:solidFill>
                <a:effectLst/>
                <a:latin typeface="Bradley Hand ITC" panose="03070402050302030203" pitchFamily="66" charset="0"/>
                <a:ea typeface="Bradley Hand ITC"/>
                <a:cs typeface="+mn-cs"/>
              </a:rPr>
              <a:t>atomau sydd â’r un nifer o brotonau ond niferoedd gwahanol o niwtronau.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89A3A3-38BF-6717-1150-3785F6D87E5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645CB-FA23-4BA1-A9D5-40B392E42268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06437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645CB-FA23-4BA1-A9D5-40B392E42268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09606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645CB-FA23-4BA1-A9D5-40B392E42268}" type="slidenum">
              <a:rPr lang="en-GB" smtClean="0"/>
              <a:pPr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84513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645CB-FA23-4BA1-A9D5-40B392E42268}" type="slidenum">
              <a:rPr lang="en-GB" smtClean="0"/>
              <a:pPr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616897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645CB-FA23-4BA1-A9D5-40B392E42268}" type="slidenum">
              <a:rPr lang="en-GB" smtClean="0"/>
              <a:pPr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1563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645CB-FA23-4BA1-A9D5-40B392E42268}" type="slidenum">
              <a:rPr lang="en-GB" smtClean="0"/>
              <a:pPr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098095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1442A3-18F6-1704-EB82-419D71242E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C80A2A4-7DCA-F3B2-6661-ADB8EB46253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1C7CA35-9EEB-ACD6-0290-78CE81E2E54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 b="0"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Atebion ar gyfer pedrant 2: iso = </a:t>
            </a:r>
            <a:r>
              <a:rPr lang="cy-GB" sz="1200" b="0">
                <a:solidFill>
                  <a:schemeClr val="accent1"/>
                </a:solidFill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yn hafal i, yr un, top = lle.</a:t>
            </a:r>
            <a:r>
              <a:rPr lang="cy-GB" sz="1000" b="0" i="0" u="none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 </a:t>
            </a:r>
            <a:r>
              <a:rPr lang="cy-GB" sz="1200" b="0" i="0">
                <a:solidFill>
                  <a:schemeClr val="accent1"/>
                </a:solidFill>
                <a:effectLst/>
                <a:latin typeface="Century Gothic" panose="020B0502020202020204" pitchFamily="34" charset="0"/>
                <a:ea typeface="Century Gothic"/>
                <a:cs typeface="+mn-cs"/>
              </a:rPr>
              <a:t>Er bod ganddynt fasau atomig gwahanol, mae’r gwahanol ffurfiau o elfen yn yr un lle yn y tabl cyfnodol.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/>
              <a:t>Ateb ar gyfer pedrant 3: mae isotopau yn </a:t>
            </a:r>
            <a:r>
              <a:rPr lang="cy-GB" sz="1200" b="0">
                <a:solidFill>
                  <a:schemeClr val="accent1"/>
                </a:solidFill>
                <a:effectLst/>
                <a:latin typeface="Bradley Hand ITC" panose="03070402050302030203" pitchFamily="66" charset="0"/>
                <a:ea typeface="Bradley Hand ITC"/>
                <a:cs typeface="+mn-cs"/>
              </a:rPr>
              <a:t>atomau sydd â’r un nifer o brotonau ond niferoedd gwahanol o niwtronau.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2D48C5-30D1-3E37-D91C-20A622B5FAE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645CB-FA23-4BA1-A9D5-40B392E42268}" type="slidenum">
              <a:rPr lang="en-GB" smtClean="0"/>
              <a:pPr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256425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63DB95-055F-4643-BEB1-ADFDB4C7E5BC}" type="slidenum">
              <a:rPr lang="en-GB" smtClean="0"/>
              <a:pPr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85059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single line, generic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38610100-38BC-194F-9079-8DDE723951FF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BA549A9-FDA4-D149-B497-B5121421C2D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C3C2113-31B6-7F4D-83F0-729A1B46C5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AE3D22E-2B57-CE4A-B915-F81A74DD96F1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E4983CAC-993B-784B-BDEA-00ABFD7B6D78}"/>
              </a:ext>
            </a:extLst>
          </p:cNvPr>
          <p:cNvPicPr>
            <a:picLocks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8E12F9B7-525F-0A4B-9E77-89C192EAFCB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14–16 years</a:t>
            </a:r>
            <a:endParaRPr lang="en-US" dirty="0"/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4B3093CA-596C-304F-86CF-A159FB36541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713843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Single line title</a:t>
            </a:r>
            <a:endParaRPr lang="en-US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921A4C6-5661-3A4E-8B85-9900DC479D2E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00BAFC7-69D9-B349-14AF-6B03B04B7B64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43A3D61-0314-815F-6D87-E6577DA09307}"/>
              </a:ext>
            </a:extLst>
          </p:cNvPr>
          <p:cNvSpPr txBox="1"/>
          <p:nvPr userDrawn="1"/>
        </p:nvSpPr>
        <p:spPr>
          <a:xfrm>
            <a:off x="5244043" y="5837177"/>
            <a:ext cx="676463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GB" sz="1400" b="1" dirty="0" err="1">
                <a:solidFill>
                  <a:schemeClr val="bg1"/>
                </a:solidFill>
                <a:latin typeface="Century Gothic" panose="020B0502020202020204" pitchFamily="34" charset="0"/>
              </a:rPr>
              <a:t>Wedi’i</a:t>
            </a:r>
            <a:r>
              <a:rPr lang="en-GB" sz="1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solidFill>
                  <a:schemeClr val="bg1"/>
                </a:solidFill>
                <a:latin typeface="Century Gothic" panose="020B0502020202020204" pitchFamily="34" charset="0"/>
              </a:rPr>
              <a:t>lawrlwytho</a:t>
            </a:r>
            <a:r>
              <a:rPr lang="en-GB" sz="1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 o </a:t>
            </a:r>
            <a:r>
              <a:rPr lang="cy-GB" sz="1400" b="1" i="0" u="none" strike="noStrike" dirty="0">
                <a:solidFill>
                  <a:schemeClr val="bg1"/>
                </a:solidFill>
                <a:effectLst/>
                <a:latin typeface="Century Gothic" panose="020B0502020202020204" pitchFamily="34" charset="0"/>
              </a:rPr>
              <a:t>rsc.li/4tzFoze</a:t>
            </a:r>
            <a:endParaRPr lang="cy-GB" sz="1400" b="1" i="0" u="none" dirty="0">
              <a:solidFill>
                <a:schemeClr val="bg1"/>
              </a:solidFill>
              <a:effectLst/>
              <a:latin typeface="Century Gothic" panose="020B0502020202020204" pitchFamily="34" charset="0"/>
              <a:ea typeface="Century Gothic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1709657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83686F-22FD-2C41-A7CA-BC21FE71A1A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85D72720-E5A5-3242-8856-378E7BAC1F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A0988D83-F3D7-9D4F-AC03-6D180FF1A93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2A8AE51-3ADC-DC40-BD2B-98B2216A4E0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EFF6300-565F-2B49-B4C4-E3CDD55E32D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6AF348B-C532-AF44-9D34-EF7F36FFBDE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631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number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26F667C-BABD-E64D-A87B-FC8C5511083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7FC5948B-67D3-AC4F-890F-725332428F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82690D6-31DD-8445-BDEA-5C196119A1D9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AEE427C-0248-7F4C-8145-DF61B84F8A3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A8DF516-E004-0343-8DCB-7D8B3A6B398D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1A5DC58F-EBD6-924E-8C77-CBCA410F81E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457200" indent="-457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00000"/>
              <a:buFont typeface="+mj-lt"/>
              <a:buAutoNum type="arabicPeriod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30473233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67905-5208-45C9-91A7-153AFC22B9EB}" type="datetimeFigureOut">
              <a:rPr lang="en-GB" smtClean="0"/>
              <a:pPr/>
              <a:t>18/06/2026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7A888-D3E9-4A2B-B344-8C41375D909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912231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E5FE99-04D4-864B-A80A-C8A4E40F4D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6DAB5F-D1BC-0941-A323-571F519817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CBC3C7-2FB0-4543-87F4-792C792E80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D5C9B-1D41-4B4A-8E9D-54021847FEFA}" type="datetimeFigureOut">
              <a:rPr lang="en-US" smtClean="0"/>
              <a:pPr/>
              <a:t>6/18/2026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A315A7-5034-7B47-AC42-72B007F5CF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8891DA-332A-A543-AACF-9B3ADDF221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F4554D-C745-0D49-B311-95A2F21E8E7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2B1A816-D175-C045-A883-B30BA8D52EA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364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62" r:id="rId2"/>
    <p:sldLayoutId id="2147483668" r:id="rId3"/>
    <p:sldLayoutId id="2147483693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rsc.li/4tzFoze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hyperlink" Target="https://rsc.li/3XTkheu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C18F91-D15E-5E44-80C2-620B381166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y-GB"/>
              <a:t>14–16 oed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E115082-B7C4-4D40-80F1-9A0175D69E3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y-GB"/>
              <a:t>Y model atomig: Modelau Frayer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B40D4F0-FA01-7A1B-5A0F-384F740DA8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1165" y="1084501"/>
            <a:ext cx="439853" cy="441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30641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20342E7-50FB-950E-C230-352FC78689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999" y="320624"/>
            <a:ext cx="10080000" cy="440661"/>
          </a:xfrm>
        </p:spPr>
        <p:txBody>
          <a:bodyPr>
            <a:normAutofit fontScale="90000"/>
          </a:bodyPr>
          <a:lstStyle/>
          <a:p>
            <a:r>
              <a:rPr lang="cy-GB" sz="4000">
                <a:latin typeface="Century Gothic" panose="020B0502020202020204" pitchFamily="34" charset="0"/>
              </a:rPr>
              <a:t>Modelau Frayer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689AD5D-AC57-E2DA-1DE7-2A7ED9E5B5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210" y="822763"/>
            <a:ext cx="10638021" cy="5804068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y-GB" sz="1800">
                <a:latin typeface="Century Gothic" panose="020B0502020202020204" pitchFamily="34" charset="0"/>
              </a:rPr>
              <a:t>Mae modelau Frayer yn ffordd syml ond effeithiol o ddatblygu dealltwriaeth y dysgwyr o ddarn newydd o eirfa. Byddwch yn gweld beth mae eich dysgwyr yn ei wybod yn barod ac yn adnabod unrhyw gamsyniadau sydd ganddynt.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y-GB" sz="1800">
                <a:latin typeface="Century Gothic" panose="020B0502020202020204" pitchFamily="34" charset="0"/>
              </a:rPr>
              <a:t>Mae pedwar cam y gall y dysgwyr weithio drwyddynt, ond gallwch addasu’r model hwn i weddu orau i’ch dysgwyr. Gallwch arwain y dysgwyr drwy bob pedrant, ond mae pedrant 2 yn enwedig yn gweithio orau fel trafodaeth dan arweiniad yr athro.</a:t>
            </a:r>
          </a:p>
          <a:p>
            <a:pPr>
              <a:lnSpc>
                <a:spcPct val="120000"/>
              </a:lnSpc>
            </a:pPr>
            <a:endParaRPr lang="en-GB" sz="2000" dirty="0"/>
          </a:p>
          <a:p>
            <a:pPr>
              <a:lnSpc>
                <a:spcPct val="120000"/>
              </a:lnSpc>
            </a:pPr>
            <a:endParaRPr lang="en-GB" sz="21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en-GB" sz="2100" dirty="0">
              <a:latin typeface="Century Gothic" panose="020B0502020202020204" pitchFamily="34" charset="0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16ADAFE-8742-FFDC-BD4A-B3B54E0B75C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9778111"/>
              </p:ext>
            </p:extLst>
          </p:nvPr>
        </p:nvGraphicFramePr>
        <p:xfrm>
          <a:off x="588524" y="3081859"/>
          <a:ext cx="10142806" cy="267328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794835">
                  <a:extLst>
                    <a:ext uri="{9D8B030D-6E8A-4147-A177-3AD203B41FA5}">
                      <a16:colId xmlns:a16="http://schemas.microsoft.com/office/drawing/2014/main" val="672358555"/>
                    </a:ext>
                  </a:extLst>
                </a:gridCol>
                <a:gridCol w="5347971">
                  <a:extLst>
                    <a:ext uri="{9D8B030D-6E8A-4147-A177-3AD203B41FA5}">
                      <a16:colId xmlns:a16="http://schemas.microsoft.com/office/drawing/2014/main" val="3511474561"/>
                    </a:ext>
                  </a:extLst>
                </a:gridCol>
              </a:tblGrid>
              <a:tr h="133993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cy-GB" b="1">
                          <a:latin typeface="Century Gothic" panose="020B0502020202020204" pitchFamily="34" charset="0"/>
                        </a:rPr>
                        <a:t>1. Archwilio</a:t>
                      </a:r>
                    </a:p>
                    <a:p>
                      <a:pPr marL="0" indent="0" algn="ctr">
                        <a:buNone/>
                      </a:pPr>
                      <a:r>
                        <a:rPr lang="cy-GB">
                          <a:latin typeface="Century Gothic" panose="020B0502020202020204" pitchFamily="34" charset="0"/>
                        </a:rPr>
                        <a:t>Cysylltwch hyn â chyfalaf gwyddoniaeth a defnyddiwch brofiad y dysgwyr.</a:t>
                      </a:r>
                    </a:p>
                    <a:p>
                      <a:pPr marL="0" indent="0" algn="l" rtl="0">
                        <a:buNone/>
                      </a:pPr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b="1">
                          <a:latin typeface="Century Gothic" panose="020B0502020202020204" pitchFamily="34" charset="0"/>
                        </a:rPr>
                        <a:t>2. Dadansoddi</a:t>
                      </a:r>
                    </a:p>
                    <a:p>
                      <a:pPr algn="ctr"/>
                      <a:r>
                        <a:rPr lang="cy-GB">
                          <a:latin typeface="Century Gothic" panose="020B0502020202020204" pitchFamily="34" charset="0"/>
                        </a:rPr>
                        <a:t>Edrychwch ar rannau cyfansawdd y gair i helpu i ddatrys ei ystyr.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12760265"/>
                  </a:ext>
                </a:extLst>
              </a:tr>
              <a:tr h="1333355">
                <a:tc>
                  <a:txBody>
                    <a:bodyPr/>
                    <a:lstStyle/>
                    <a:p>
                      <a:pPr algn="l" rtl="0"/>
                      <a:endParaRPr lang="en-GB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cy-GB" b="1">
                          <a:latin typeface="Century Gothic" panose="020B0502020202020204" pitchFamily="34" charset="0"/>
                        </a:rPr>
                        <a:t>4. Cyfnerthu</a:t>
                      </a:r>
                    </a:p>
                    <a:p>
                      <a:pPr algn="ctr"/>
                      <a:r>
                        <a:rPr lang="cy-GB" b="0">
                          <a:latin typeface="Century Gothic" panose="020B0502020202020204" pitchFamily="34" charset="0"/>
                        </a:rPr>
                        <a:t>Bydd y dysgwyr yn defnyddio’u gwybodaeth.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endParaRPr lang="en-GB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cy-GB" b="1">
                          <a:latin typeface="Century Gothic" panose="020B0502020202020204" pitchFamily="34" charset="0"/>
                        </a:rPr>
                        <a:t>3</a:t>
                      </a:r>
                      <a:r>
                        <a:rPr lang="cy-GB">
                          <a:latin typeface="Century Gothic" panose="020B0502020202020204" pitchFamily="34" charset="0"/>
                        </a:rPr>
                        <a:t>. </a:t>
                      </a:r>
                      <a:r>
                        <a:rPr lang="cy-GB" b="1">
                          <a:latin typeface="Century Gothic" panose="020B0502020202020204" pitchFamily="34" charset="0"/>
                        </a:rPr>
                        <a:t>Egluro </a:t>
                      </a:r>
                    </a:p>
                    <a:p>
                      <a:pPr algn="ctr"/>
                      <a:r>
                        <a:rPr lang="cy-GB">
                          <a:latin typeface="Century Gothic" panose="020B0502020202020204" pitchFamily="34" charset="0"/>
                        </a:rPr>
                        <a:t>Cyflwynwch y diffiniad.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4836089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C96955B1-D852-22AA-470F-8B30CB7E0632}"/>
              </a:ext>
            </a:extLst>
          </p:cNvPr>
          <p:cNvSpPr txBox="1"/>
          <p:nvPr/>
        </p:nvSpPr>
        <p:spPr>
          <a:xfrm>
            <a:off x="4328556" y="4218446"/>
            <a:ext cx="2384215" cy="400110"/>
          </a:xfrm>
          <a:prstGeom prst="rect">
            <a:avLst/>
          </a:prstGeom>
          <a:solidFill>
            <a:schemeClr val="bg1"/>
          </a:solidFill>
          <a:ln w="222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y-GB" sz="2000" b="1">
                <a:latin typeface="Century Gothic" panose="020B0502020202020204" pitchFamily="34" charset="0"/>
              </a:rPr>
              <a:t>Term allweddol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66B5A77-0498-0A57-9032-65428CF5589E}"/>
              </a:ext>
            </a:extLst>
          </p:cNvPr>
          <p:cNvSpPr txBox="1"/>
          <p:nvPr/>
        </p:nvSpPr>
        <p:spPr>
          <a:xfrm>
            <a:off x="466657" y="5800338"/>
            <a:ext cx="10386540" cy="10576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y-GB" sz="1800" dirty="0">
                <a:effectLst/>
                <a:latin typeface="Century Gothic" panose="020B0502020202020204" pitchFamily="34" charset="0"/>
              </a:rPr>
              <a:t>Mae rhagor o ganllawiau, gan gynnwys awgrymiadau, addasiadau a gwaith darllen pellach, ar gael yn y nodiadau i athrawon: </a:t>
            </a:r>
            <a:r>
              <a:rPr lang="cy-GB" sz="1800" dirty="0">
                <a:effectLst/>
                <a:latin typeface="Century Gothic" panose="020B0502020202020204" pitchFamily="34" charset="0"/>
                <a:hlinkClick r:id="rId3"/>
              </a:rPr>
              <a:t>rsc.li/4tzFoze</a:t>
            </a:r>
            <a:endParaRPr lang="cy-GB" sz="1800" dirty="0">
              <a:effectLst/>
              <a:latin typeface="Century Gothic" panose="020B0502020202020204" pitchFamily="34" charset="0"/>
              <a:hlinkClick r:id="rId4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en-GB" sz="1800" dirty="0"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94A7BD4-596D-0328-EF04-85AFFD8E8B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28556" y="472489"/>
            <a:ext cx="349337" cy="350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4162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73470071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419457352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1. Beth mae’r gair proton yn ei olygu i chi? Ble ydych chi wedi dod ar draws y gair hwn (neu rannau o’r gair) o'r blaen?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Dyma rai syniadau: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marR="0" lvl="0" indent="-28575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cy-GB" sz="14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Prototeip yw fersiwn gyntaf neu ddrafft cynnyrch. Mae’n cynnwys ‘proto’.</a:t>
                      </a:r>
                    </a:p>
                    <a:p>
                      <a:pPr marL="285750" marR="0" lvl="0" indent="-28575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cy-GB" sz="14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Ydych chi wedi gweld y gair proton o’r blaen? Mae protonau yn rhannau o atom ac maent y tu mewn i’r niwclews.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2. Dadansoddi proton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prot</a:t>
                      </a:r>
                    </a:p>
                    <a:p>
                      <a:pPr algn="l" rtl="0"/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1" i="0"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Century Gothic"/>
                          <a:cs typeface="+mn-cs"/>
                        </a:rPr>
                        <a:t>cyntaf</a:t>
                      </a:r>
                      <a:br>
                        <a:rPr lang="cy-GB" sz="1800" b="0" i="0"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Century Gothic"/>
                          <a:cs typeface="+mn-cs"/>
                        </a:rPr>
                      </a:br>
                      <a:endParaRPr lang="cy-GB" sz="1800" b="0" i="0"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Century Gothic"/>
                        <a:cs typeface="+mn-cs"/>
                      </a:endParaRPr>
                    </a:p>
                    <a:p>
                      <a:pPr algn="ctr"/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itchFamily="34" charset="0"/>
                          <a:cs typeface="Arial" panose="020B0604020202020204" pitchFamily="34" charset="0"/>
                        </a:rPr>
                        <a:t>on</a:t>
                      </a:r>
                    </a:p>
                    <a:p>
                      <a:pPr algn="ctr"/>
                      <a:r>
                        <a:rPr lang="cy-GB" sz="1800" b="1" u="none">
                          <a:solidFill>
                            <a:schemeClr val="tx1"/>
                          </a:solidFill>
                          <a:latin typeface="Century Gothic" pitchFamily="34" charset="0"/>
                          <a:cs typeface="Arial" panose="020B0604020202020204" pitchFamily="34" charset="0"/>
                        </a:rPr>
                        <a:t>o’r gair ïon, sy’n golygu wedi’i wefru</a:t>
                      </a:r>
                      <a:br>
                        <a:rPr lang="cy-GB" sz="1400" b="0" u="none">
                          <a:solidFill>
                            <a:schemeClr val="tx1"/>
                          </a:solidFill>
                          <a:latin typeface="Century Gothic" pitchFamily="34" charset="0"/>
                          <a:cs typeface="Arial" panose="020B0604020202020204" pitchFamily="34" charset="0"/>
                        </a:rPr>
                      </a:br>
                      <a:br>
                        <a:rPr lang="cy-GB" sz="1400" b="0" u="none">
                          <a:solidFill>
                            <a:schemeClr val="tx1"/>
                          </a:solidFill>
                          <a:latin typeface="Century Gothic" pitchFamily="34" charset="0"/>
                          <a:cs typeface="Arial" panose="020B0604020202020204" pitchFamily="34" charset="0"/>
                        </a:rPr>
                      </a:br>
                      <a:endParaRPr lang="cy-GB" sz="1400" b="0" u="none">
                        <a:solidFill>
                          <a:schemeClr val="tx1"/>
                        </a:solidFill>
                        <a:latin typeface="Century Gothic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00000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Awgrymwch ystyr proton drwy ddod â’r rhannau geiriau hyn at ei gilydd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4. Nodwch fàs cymharol, gwefr a lleoliad </a:t>
                      </a:r>
                    </a:p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y proton yn yr atom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    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3. Gorffennwch y frawddeg am y gair proton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Mae proton yn ronyn is-atomig â gwefr…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Copïwch y diffiniad o’r rhestr o dermau allweddol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6701596"/>
              </p:ext>
            </p:extLst>
          </p:nvPr>
        </p:nvGraphicFramePr>
        <p:xfrm>
          <a:off x="5194069" y="3121456"/>
          <a:ext cx="1803862" cy="6413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38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cy-GB" sz="2200" b="1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Proton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" name="Table 4">
            <a:extLst>
              <a:ext uri="{FF2B5EF4-FFF2-40B4-BE49-F238E27FC236}">
                <a16:creationId xmlns:a16="http://schemas.microsoft.com/office/drawing/2014/main" id="{C6AFBBA5-9F05-ACDF-14BD-042FB6CCEA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1582183"/>
              </p:ext>
            </p:extLst>
          </p:nvPr>
        </p:nvGraphicFramePr>
        <p:xfrm>
          <a:off x="762634" y="4388083"/>
          <a:ext cx="4550124" cy="120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6708">
                  <a:extLst>
                    <a:ext uri="{9D8B030D-6E8A-4147-A177-3AD203B41FA5}">
                      <a16:colId xmlns:a16="http://schemas.microsoft.com/office/drawing/2014/main" val="3287607563"/>
                    </a:ext>
                  </a:extLst>
                </a:gridCol>
                <a:gridCol w="1516708">
                  <a:extLst>
                    <a:ext uri="{9D8B030D-6E8A-4147-A177-3AD203B41FA5}">
                      <a16:colId xmlns:a16="http://schemas.microsoft.com/office/drawing/2014/main" val="232293668"/>
                    </a:ext>
                  </a:extLst>
                </a:gridCol>
                <a:gridCol w="1516708">
                  <a:extLst>
                    <a:ext uri="{9D8B030D-6E8A-4147-A177-3AD203B41FA5}">
                      <a16:colId xmlns:a16="http://schemas.microsoft.com/office/drawing/2014/main" val="2397117002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algn="ctr"/>
                      <a:r>
                        <a:rPr lang="cy-GB" sz="1500" b="1" i="0">
                          <a:latin typeface="Century Gothic" panose="020B0502020202020204" pitchFamily="34" charset="0"/>
                        </a:rPr>
                        <a:t>Màs cymharol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102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500" b="1" i="0">
                          <a:latin typeface="Century Gothic" panose="020B0502020202020204" pitchFamily="34" charset="0"/>
                        </a:rPr>
                        <a:t>Gwefr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102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500" b="1" i="0">
                          <a:latin typeface="Century Gothic" panose="020B0502020202020204" pitchFamily="34" charset="0"/>
                        </a:rPr>
                        <a:t>Lleoliad (niwclews neu blisgyn)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102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2464764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algn="l" rtl="0">
                        <a:lnSpc>
                          <a:spcPct val="100000"/>
                        </a:lnSpc>
                      </a:pPr>
                      <a:endParaRPr lang="en-US" sz="1500" b="0" i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00000"/>
                        </a:lnSpc>
                      </a:pPr>
                      <a:endParaRPr lang="en-US" sz="1500" b="0" i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00000"/>
                        </a:lnSpc>
                      </a:pPr>
                      <a:endParaRPr lang="en-US" sz="1500" b="0" i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49271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895899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42701140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571844489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1. Beth mae’r gair niwtron yn ei olygu i chi? Ble ydych chi wedi dod ar draws y gair hwn (neu rannau o’r gair) o'r blaen?</a:t>
                      </a:r>
                    </a:p>
                    <a:p>
                      <a:pPr algn="l" rtl="0"/>
                      <a:endParaRPr lang="en-GB" sz="12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2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cy-GB" sz="14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Dyma rai syniadau:</a:t>
                      </a:r>
                    </a:p>
                    <a:p>
                      <a:pPr marL="0" indent="0" algn="l" rtl="0">
                        <a:buFont typeface="Arial" panose="020B0604020202020204" pitchFamily="34" charset="0"/>
                        <a:buNone/>
                      </a:pPr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71450" indent="-171450" algn="ctr">
                        <a:buFont typeface="Arial" panose="020B0604020202020204" pitchFamily="34" charset="0"/>
                        <a:buChar char="•"/>
                      </a:pPr>
                      <a:r>
                        <a:rPr lang="cy-GB" sz="14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Mae niwtral yn cynnwys ‘niwtr’, yn union fel niwtron. Dydy rhywun sydd â golwg niwtral ar ei wyneb ddim yn edrych yn hapus nac yn drist, a dydy gwlad niwtral mewn rhyfel ddim yn ochri â neb. </a:t>
                      </a:r>
                    </a:p>
                    <a:p>
                      <a:pPr marL="171450" indent="-171450" algn="ctr">
                        <a:buFont typeface="Arial" panose="020B0604020202020204" pitchFamily="34" charset="0"/>
                        <a:buChar char="•"/>
                      </a:pPr>
                      <a:r>
                        <a:rPr lang="cy-GB" sz="14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Ydych chi wedi clywed y gair niwtron o’r blaen? Mae niwtron, proton ac electron i gyd yn rhannau o atom ac i gyd yn gorffen gydag ‘on’.</a:t>
                      </a:r>
                    </a:p>
                    <a:p>
                      <a:pPr marL="171450" indent="-171450" algn="l" rtl="0">
                        <a:buFont typeface="Arial" panose="020B0604020202020204" pitchFamily="34" charset="0"/>
                        <a:buChar char="•"/>
                      </a:pPr>
                      <a:endParaRPr lang="en-GB" sz="12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2. Dadansoddi niwtron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niwtr</a:t>
                      </a:r>
                    </a:p>
                    <a:p>
                      <a:pPr algn="ctr"/>
                      <a:r>
                        <a:rPr lang="cy-GB" sz="1800" b="1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niwtral</a:t>
                      </a:r>
                    </a:p>
                    <a:p>
                      <a:pPr algn="l" rtl="0"/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on</a:t>
                      </a:r>
                    </a:p>
                    <a:p>
                      <a:pPr algn="ctr"/>
                      <a:r>
                        <a:rPr lang="cy-GB" sz="1800" b="1" u="none">
                          <a:solidFill>
                            <a:schemeClr val="tx1"/>
                          </a:solidFill>
                          <a:latin typeface="Century Gothic" pitchFamily="34" charset="0"/>
                          <a:cs typeface="Arial" panose="020B0604020202020204" pitchFamily="34" charset="0"/>
                        </a:rPr>
                        <a:t>o’r gair ïon, sy’n golygu wedi’i wefru</a:t>
                      </a:r>
                      <a:br>
                        <a:rPr lang="cy-GB" sz="14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br>
                        <a:rPr lang="cy-GB" sz="14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endParaRPr lang="cy-GB" sz="1400" b="0" u="none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00000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Awgrymwch ystyr niwtron drwy ddod â’r rhannau geiriau hyn at ei gilydd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4. Nodwch fàs cymharol, gwefr a </a:t>
                      </a:r>
                    </a:p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lleoliad y niwtron yn yr atom</a:t>
                      </a:r>
                    </a:p>
                    <a:p>
                      <a:pPr algn="ctr"/>
                      <a:r>
                        <a:rPr lang="cy-GB" sz="1400" b="1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                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3. Gorffennwch y frawddeg am y gair niwtron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Mae niwtron yn ronyn is-atomig heb…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Copïwch y diffiniad o’r rhestr o dermau allweddol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1374038"/>
              </p:ext>
            </p:extLst>
          </p:nvPr>
        </p:nvGraphicFramePr>
        <p:xfrm>
          <a:off x="5194069" y="3121456"/>
          <a:ext cx="1803862" cy="6413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38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cy-GB" sz="2200" b="1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Niwtron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" name="Table 4">
            <a:extLst>
              <a:ext uri="{FF2B5EF4-FFF2-40B4-BE49-F238E27FC236}">
                <a16:creationId xmlns:a16="http://schemas.microsoft.com/office/drawing/2014/main" id="{C6AFBBA5-9F05-ACDF-14BD-042FB6CCEA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7826862"/>
              </p:ext>
            </p:extLst>
          </p:nvPr>
        </p:nvGraphicFramePr>
        <p:xfrm>
          <a:off x="736542" y="4526980"/>
          <a:ext cx="4550124" cy="120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6708">
                  <a:extLst>
                    <a:ext uri="{9D8B030D-6E8A-4147-A177-3AD203B41FA5}">
                      <a16:colId xmlns:a16="http://schemas.microsoft.com/office/drawing/2014/main" val="3287607563"/>
                    </a:ext>
                  </a:extLst>
                </a:gridCol>
                <a:gridCol w="1516708">
                  <a:extLst>
                    <a:ext uri="{9D8B030D-6E8A-4147-A177-3AD203B41FA5}">
                      <a16:colId xmlns:a16="http://schemas.microsoft.com/office/drawing/2014/main" val="232293668"/>
                    </a:ext>
                  </a:extLst>
                </a:gridCol>
                <a:gridCol w="1516708">
                  <a:extLst>
                    <a:ext uri="{9D8B030D-6E8A-4147-A177-3AD203B41FA5}">
                      <a16:colId xmlns:a16="http://schemas.microsoft.com/office/drawing/2014/main" val="2397117002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algn="ctr"/>
                      <a:r>
                        <a:rPr lang="cy-GB" sz="1500" b="1" i="0">
                          <a:latin typeface="Century Gothic" panose="020B0502020202020204" pitchFamily="34" charset="0"/>
                        </a:rPr>
                        <a:t>Màs cymharol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102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500" b="1" i="0">
                          <a:latin typeface="Century Gothic" panose="020B0502020202020204" pitchFamily="34" charset="0"/>
                        </a:rPr>
                        <a:t>Gwefr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102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500" b="1" i="0">
                          <a:latin typeface="Century Gothic" panose="020B0502020202020204" pitchFamily="34" charset="0"/>
                        </a:rPr>
                        <a:t>Lleoliad (niwclews neu blisgyn)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102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2464764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algn="l" rtl="0">
                        <a:lnSpc>
                          <a:spcPct val="100000"/>
                        </a:lnSpc>
                      </a:pPr>
                      <a:endParaRPr lang="en-US" sz="1500" b="0" i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00000"/>
                        </a:lnSpc>
                      </a:pPr>
                      <a:endParaRPr lang="en-US" sz="1500" b="0" i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00000"/>
                        </a:lnSpc>
                      </a:pPr>
                      <a:endParaRPr lang="en-US" sz="1500" b="0" i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49271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04895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36193016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765692092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1. Beth mae’r gair electron yn ei olygu i chi? Ble ydych chi wedi dod ar draws y gair hwn (neu rannau o’r gair) o'r blaen?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Dyma rai syniadau: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marR="0" lvl="0" indent="-28575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cy-GB" sz="14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Mae electronig yn cynnwys ‘electr’, yn union fel electron ac electroneg. Maent i gyd yn ymwneud â thrydan (</a:t>
                      </a:r>
                      <a:r>
                        <a:rPr lang="cy-GB" sz="1400" b="1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electr</a:t>
                      </a:r>
                      <a:r>
                        <a:rPr lang="cy-GB" sz="14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icity).</a:t>
                      </a:r>
                    </a:p>
                    <a:p>
                      <a:pPr marL="285750" marR="0" lvl="0" indent="-28575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cy-GB" sz="14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Ydych chi wedi gweld y gair electron o’r blaen? Mae proton, electron a niwtron i gyd yn rhannau o atom ac i gyd yn gorffen gydag ‘on’.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2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2. Dadansoddi electron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electr</a:t>
                      </a:r>
                    </a:p>
                    <a:p>
                      <a:pPr algn="ctr"/>
                      <a:r>
                        <a:rPr lang="cy-GB" sz="1800" b="1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wedi’i wefru â thrydan</a:t>
                      </a:r>
                    </a:p>
                    <a:p>
                      <a:pPr algn="l" rtl="0"/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on</a:t>
                      </a:r>
                    </a:p>
                    <a:p>
                      <a:pPr algn="ctr"/>
                      <a:r>
                        <a:rPr lang="cy-GB" sz="1800" b="1" u="none">
                          <a:solidFill>
                            <a:schemeClr val="tx1"/>
                          </a:solidFill>
                          <a:latin typeface="Century Gothic" pitchFamily="34" charset="0"/>
                          <a:cs typeface="Arial" panose="020B0604020202020204" pitchFamily="34" charset="0"/>
                        </a:rPr>
                        <a:t>o’r gair ïon, sy’n golygu wedi’i wefru</a:t>
                      </a:r>
                      <a:b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br>
                        <a:rPr lang="cy-GB" sz="14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endParaRPr lang="cy-GB" sz="1400" b="0" u="none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00000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Awgrymwch ystyr electron drwy ddod â’r rhannau geiriau hyn at ei gilydd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4. Nodwch fàs cymharol, gwefr a lleoliad </a:t>
                      </a:r>
                    </a:p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yr electron yn yr atom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3. Gorffennwch y frawddeg am y gair electron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0" i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Mae electron yn ronyn is-atomig â gwefr…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Copïwch y diffiniad o’r rhestr o dermau allweddol</a:t>
                      </a:r>
                    </a:p>
                    <a:p>
                      <a:pPr algn="l" rtl="0"/>
                      <a:endParaRPr lang="en-GB" sz="18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539402"/>
              </p:ext>
            </p:extLst>
          </p:nvPr>
        </p:nvGraphicFramePr>
        <p:xfrm>
          <a:off x="5194069" y="3121456"/>
          <a:ext cx="1803862" cy="6413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38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cy-GB" sz="2200" b="1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Electron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" name="Table 4">
            <a:extLst>
              <a:ext uri="{FF2B5EF4-FFF2-40B4-BE49-F238E27FC236}">
                <a16:creationId xmlns:a16="http://schemas.microsoft.com/office/drawing/2014/main" id="{C6AFBBA5-9F05-ACDF-14BD-042FB6CCEA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7517255"/>
              </p:ext>
            </p:extLst>
          </p:nvPr>
        </p:nvGraphicFramePr>
        <p:xfrm>
          <a:off x="739485" y="4388083"/>
          <a:ext cx="4550124" cy="120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6708">
                  <a:extLst>
                    <a:ext uri="{9D8B030D-6E8A-4147-A177-3AD203B41FA5}">
                      <a16:colId xmlns:a16="http://schemas.microsoft.com/office/drawing/2014/main" val="3287607563"/>
                    </a:ext>
                  </a:extLst>
                </a:gridCol>
                <a:gridCol w="1516708">
                  <a:extLst>
                    <a:ext uri="{9D8B030D-6E8A-4147-A177-3AD203B41FA5}">
                      <a16:colId xmlns:a16="http://schemas.microsoft.com/office/drawing/2014/main" val="232293668"/>
                    </a:ext>
                  </a:extLst>
                </a:gridCol>
                <a:gridCol w="1516708">
                  <a:extLst>
                    <a:ext uri="{9D8B030D-6E8A-4147-A177-3AD203B41FA5}">
                      <a16:colId xmlns:a16="http://schemas.microsoft.com/office/drawing/2014/main" val="2397117002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algn="ctr"/>
                      <a:r>
                        <a:rPr lang="cy-GB" sz="1500" b="1" i="0">
                          <a:latin typeface="Century Gothic" panose="020B0502020202020204" pitchFamily="34" charset="0"/>
                        </a:rPr>
                        <a:t>Màs cymharol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102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500" b="1" i="0">
                          <a:latin typeface="Century Gothic" panose="020B0502020202020204" pitchFamily="34" charset="0"/>
                        </a:rPr>
                        <a:t>Gwefr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102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500" b="1" i="0">
                          <a:latin typeface="Century Gothic" panose="020B0502020202020204" pitchFamily="34" charset="0"/>
                        </a:rPr>
                        <a:t>Lleoliad (niwclews neu blisgyn)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102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2464764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algn="l" rtl="0">
                        <a:lnSpc>
                          <a:spcPct val="100000"/>
                        </a:lnSpc>
                      </a:pPr>
                      <a:endParaRPr lang="en-US" sz="1500" b="0" i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00000"/>
                        </a:lnSpc>
                      </a:pPr>
                      <a:endParaRPr lang="en-US" sz="1500" b="0" i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00000"/>
                        </a:lnSpc>
                      </a:pPr>
                      <a:endParaRPr lang="en-US" sz="1500" b="0" i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49271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815811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92347600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4040562786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1. Beth mae’r gair niwclews yn ei olygu i chi? Ble ydych chi wedi dod ar draws y gair hwn (neu rannau o’r gair) o'r blaen?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4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Dyma rai syniadau:</a:t>
                      </a:r>
                    </a:p>
                    <a:p>
                      <a:pPr algn="l" rtl="0"/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71450" indent="-171450" algn="ctr">
                        <a:buFont typeface="Arial" panose="020B0604020202020204" pitchFamily="34" charset="0"/>
                        <a:buChar char="•"/>
                      </a:pPr>
                      <a:r>
                        <a:rPr lang="cy-GB" sz="14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Mae niwclews yn cynnwys ‘niwcle’, yn union fel ynni niwclear a theulu niwclear.</a:t>
                      </a:r>
                    </a:p>
                    <a:p>
                      <a:pPr marL="171450" indent="-171450" algn="ctr">
                        <a:buFont typeface="Arial" panose="020B0604020202020204" pitchFamily="34" charset="0"/>
                        <a:buChar char="•"/>
                      </a:pPr>
                      <a:r>
                        <a:rPr lang="cy-GB" sz="14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Ydych chi wedi gweld y gair niwclews o’r blaen? Mewn bioleg, mae’n golygu rhan ganolog cell. Mae hefyd yn gallu golygu canolbwynt rhywbeth yn fwy cyffredinol, fel aelodau craidd grŵp mawr o bobl.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2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2. Beth ydym yn ei wybod am niwclews?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Mae niwclews yng nghanol atom, mae ganddo wefr bositif.</a:t>
                      </a:r>
                    </a:p>
                    <a:p>
                      <a:pPr algn="l" rtl="0"/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Yn Lladin, mae’n golygu cnewyllyn neu gneuen fach.</a:t>
                      </a:r>
                    </a:p>
                    <a:p>
                      <a:pPr algn="l" rtl="0"/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20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4. Dyma atom nitrogen </a:t>
                      </a:r>
                    </a:p>
                    <a:p>
                      <a:pPr marL="285750" indent="-285750" algn="ctr">
                        <a:buFont typeface="Arial" panose="020B0604020202020204" pitchFamily="34" charset="0"/>
                        <a:buChar char="•"/>
                      </a:pPr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Ysgrifennwch faint o brotonau, niwtronau </a:t>
                      </a:r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ac electronau sydd ganddo</a:t>
                      </a:r>
                    </a:p>
                    <a:p>
                      <a:pPr marL="285750" indent="-285750" algn="ctr">
                        <a:buFont typeface="Arial" panose="020B0604020202020204" pitchFamily="34" charset="0"/>
                        <a:buChar char="•"/>
                      </a:pPr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Labelwch y niwclews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               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3. Gorffennwch y frawddeg am y gair niwclews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br>
                        <a:rPr lang="cy-GB" sz="2000" b="1" u="none">
                          <a:solidFill>
                            <a:schemeClr val="accent1"/>
                          </a:solidFill>
                          <a:latin typeface="Bradley Hand ITC" panose="03070402050302030203" pitchFamily="66" charset="0"/>
                          <a:cs typeface="Arial" panose="020B0604020202020204" pitchFamily="34" charset="0"/>
                        </a:rPr>
                      </a:br>
                      <a:r>
                        <a:rPr lang="cy-GB" sz="140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  <a:cs typeface="+mn-cs"/>
                        </a:rPr>
                        <a:t>Mae gan niwclews wefr bositif ac mae yng nghanol…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u="none" dirty="0">
                        <a:solidFill>
                          <a:schemeClr val="accent1"/>
                        </a:solidFill>
                        <a:latin typeface="Bradley Hand ITC" panose="03070402050302030203" pitchFamily="66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Copïwch y diffiniad o’r rhestr o dermau allweddol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1701987"/>
              </p:ext>
            </p:extLst>
          </p:nvPr>
        </p:nvGraphicFramePr>
        <p:xfrm>
          <a:off x="5194069" y="3121456"/>
          <a:ext cx="1803862" cy="6413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38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cy-GB" sz="2200" b="1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Niwclews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3" name="Picture 2" descr="Diagram o atom nitrogen - protonau a niwtronau yn y canol, wedi’u hamgylchynu gan 2 gylch sy’n cynnwys electronau">
            <a:extLst>
              <a:ext uri="{FF2B5EF4-FFF2-40B4-BE49-F238E27FC236}">
                <a16:creationId xmlns:a16="http://schemas.microsoft.com/office/drawing/2014/main" id="{F599E26E-9F93-4F21-BC2A-C542209F1E9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-642" b="-579"/>
          <a:stretch>
            <a:fillRect/>
          </a:stretch>
        </p:blipFill>
        <p:spPr>
          <a:xfrm>
            <a:off x="2028069" y="4416136"/>
            <a:ext cx="2220575" cy="2234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41732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47396745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3764211166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1. Beth mae’r gair plisgyn yn ei olygu i chi? Ble ydych chi wedi dod ar draws y gair hwn o'r blaen?</a:t>
                      </a:r>
                    </a:p>
                    <a:p>
                      <a:pPr algn="l" rtl="0"/>
                      <a:endParaRPr lang="en-GB" sz="12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cy-GB" sz="14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Dyma rai syniadau:</a:t>
                      </a:r>
                    </a:p>
                    <a:p>
                      <a:pPr marL="0" indent="0" algn="l" rtl="0">
                        <a:buFont typeface="Arial" panose="020B0604020202020204" pitchFamily="34" charset="0"/>
                        <a:buNone/>
                      </a:pPr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71450" indent="-171450" algn="ctr">
                        <a:buFont typeface="Arial" panose="020B0604020202020204" pitchFamily="34" charset="0"/>
                        <a:buChar char="•"/>
                      </a:pPr>
                      <a:r>
                        <a:rPr lang="cy-GB" sz="14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Mae gan wyau blisgyn, fel sydd gan rai mathau o gnau. Ydych chi erioed wedi cael cneuen lle roedd rhaid torri’r plisgyn er mwyn ei bwyta?</a:t>
                      </a:r>
                    </a:p>
                    <a:p>
                      <a:pPr marL="171450" indent="-171450" algn="ctr">
                        <a:buFont typeface="Arial" panose="020B0604020202020204" pitchFamily="34" charset="0"/>
                        <a:buChar char="•"/>
                      </a:pPr>
                      <a:r>
                        <a:rPr lang="cy-GB" sz="14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Yn gyffredinol, mae’n gallu golygu haen allanol neu orchudd rhywbeth.</a:t>
                      </a:r>
                    </a:p>
                    <a:p>
                      <a:pPr marL="171450" indent="-171450" algn="l" rtl="0">
                        <a:buFont typeface="Arial" panose="020B0604020202020204" pitchFamily="34" charset="0"/>
                        <a:buChar char="•"/>
                      </a:pPr>
                      <a:endParaRPr lang="en-GB" sz="12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indent="0" algn="l" rtl="0">
                        <a:buFont typeface="Arial" panose="020B0604020202020204" pitchFamily="34" charset="0"/>
                        <a:buNone/>
                      </a:pPr>
                      <a:endParaRPr lang="en-GB" sz="12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71450" indent="-171450" algn="l" rtl="0">
                        <a:buFont typeface="Arial" panose="020B0604020202020204" pitchFamily="34" charset="0"/>
                        <a:buChar char="•"/>
                      </a:pPr>
                      <a:endParaRPr lang="en-GB" sz="12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indent="0" algn="l" rtl="0">
                        <a:buFont typeface="Arial" panose="020B0604020202020204" pitchFamily="34" charset="0"/>
                        <a:buNone/>
                      </a:pPr>
                      <a:endParaRPr lang="en-GB" sz="12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2. Beth ydym yn ei wybod am blisg?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 algn="ctr">
                        <a:buFont typeface="Arial" panose="020B0604020202020204" pitchFamily="34" charset="0"/>
                        <a:buNone/>
                      </a:pPr>
                      <a:r>
                        <a:rPr lang="cy-GB" sz="14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Mae plisg yn rhan o atom. Maent o amgylch y niwclews ac yn cynnwys electronau.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None/>
                      </a:pPr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 algn="ctr">
                        <a:buFont typeface="Arial" panose="020B0604020202020204" pitchFamily="34" charset="0"/>
                        <a:buNone/>
                      </a:pPr>
                      <a:r>
                        <a:rPr lang="cy-GB" sz="14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Mae plisgyn yn gallu golygu amgáu â chas.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4. Dyma atom nitrogen. Labelwch y </a:t>
                      </a:r>
                    </a:p>
                    <a:p>
                      <a:pPr algn="ctr"/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plisg electronau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 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       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3. Gorffennwch y frawddeg am yr ymadrodd plisg electronau/lefelau egni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br>
                        <a:rPr lang="cy-GB" sz="2000" b="1" u="none">
                          <a:solidFill>
                            <a:schemeClr val="accent1"/>
                          </a:solidFill>
                          <a:latin typeface="Bradley Hand ITC" panose="03070402050302030203" pitchFamily="66" charset="0"/>
                          <a:cs typeface="Arial" panose="020B0604020202020204" pitchFamily="34" charset="0"/>
                        </a:rPr>
                      </a:br>
                      <a:r>
                        <a:rPr lang="cy-GB" sz="14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Mae plisg electronau/lefelau egni yn ardal o amgylch …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Copïwch y diffiniad o’r rhestr o dermau allweddol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u="none" dirty="0">
                        <a:solidFill>
                          <a:schemeClr val="accent1"/>
                        </a:solidFill>
                        <a:latin typeface="Bradley Hand ITC" panose="03070402050302030203" pitchFamily="66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672393"/>
              </p:ext>
            </p:extLst>
          </p:nvPr>
        </p:nvGraphicFramePr>
        <p:xfrm>
          <a:off x="5114261" y="2769764"/>
          <a:ext cx="1963477" cy="10974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634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cy-GB" sz="2200" b="1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Plisgyn electronau/lefel egni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4" name="Picture 3" descr="Diagram o atom nitrogen - protonau a niwtronau yn y canol, wedi’u hamgylchynu gan 2 gylch sy’n cynnwys electronau">
            <a:extLst>
              <a:ext uri="{FF2B5EF4-FFF2-40B4-BE49-F238E27FC236}">
                <a16:creationId xmlns:a16="http://schemas.microsoft.com/office/drawing/2014/main" id="{9683AF6D-82C6-2EFB-3C6A-E0267EF28A2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-1304" b="-2376"/>
          <a:stretch>
            <a:fillRect/>
          </a:stretch>
        </p:blipFill>
        <p:spPr>
          <a:xfrm>
            <a:off x="1768996" y="4048882"/>
            <a:ext cx="2584795" cy="2663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21869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B2DBCA-1D25-0162-785A-136B222109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6" name="Content Placeholder 5">
                <a:extLst>
                  <a:ext uri="{FF2B5EF4-FFF2-40B4-BE49-F238E27FC236}">
                    <a16:creationId xmlns:a16="http://schemas.microsoft.com/office/drawing/2014/main" id="{9EEC9EC6-2623-1E63-D055-F8D2E238BAAD}"/>
                  </a:ext>
                </a:extLst>
              </p:cNvPr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199771666"/>
                  </p:ext>
                </p:extLst>
              </p:nvPr>
            </p:nvGraphicFramePr>
            <p:xfrm>
              <a:off x="0" y="0"/>
              <a:ext cx="12192000" cy="68580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6096000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3048000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3048000">
                      <a:extLst>
                        <a:ext uri="{9D8B030D-6E8A-4147-A177-3AD203B41FA5}">
                          <a16:colId xmlns:a16="http://schemas.microsoft.com/office/drawing/2014/main" val="3764211166"/>
                        </a:ext>
                      </a:extLst>
                    </a:gridCol>
                  </a:tblGrid>
                  <a:tr h="3429000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cy-GB" sz="1400" b="1" u="none">
                              <a:solidFill>
                                <a:srgbClr val="C8102E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1. Beth mae’r gair isotop yn ei olygu i chi? Ble ydych chi wedi dod ar draws y gair hwn (neu rannau o’r gair hwn) o'r blaen?</a:t>
                          </a:r>
                        </a:p>
                        <a:p>
                          <a:pPr marL="342900" marR="0" lvl="0" indent="-34290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AutoNum type="arabicPeriod"/>
                            <a:tabLst/>
                            <a:defRPr/>
                          </a:pPr>
                          <a:endParaRPr lang="en-GB" sz="1400" b="1" u="none" dirty="0">
                            <a:solidFill>
                              <a:srgbClr val="C8102E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cy-GB" sz="1400" b="0" u="none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Dyma rai syniadau:</a:t>
                          </a:r>
                        </a:p>
                        <a:p>
                          <a:pPr marL="285750" marR="0" lvl="0" indent="-28575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 typeface="Arial" panose="020B0604020202020204" pitchFamily="34" charset="0"/>
                            <a:buChar char="•"/>
                            <a:tabLst/>
                            <a:defRPr/>
                          </a:pPr>
                          <a:r>
                            <a:rPr lang="cy-GB" sz="1400" b="0" u="none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Mae isotop yn cynnwys ‘iso’, fel diod isotonig. Mae diodydd isotonig yn cynnwys halen a siwgr, yn debyg i waed pobl.</a:t>
                          </a:r>
                        </a:p>
                        <a:p>
                          <a:pPr marL="285750" marR="0" lvl="0" indent="-28575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 typeface="Arial" panose="020B0604020202020204" pitchFamily="34" charset="0"/>
                            <a:buChar char="•"/>
                            <a:tabLst/>
                            <a:defRPr/>
                          </a:pPr>
                          <a:r>
                            <a:rPr lang="cy-GB" sz="1400" b="0" u="none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Mae isobarrau hefyd yn cynnwys ‘iso’. Mae isobarrau yn llinellau ar fap tywydd sy’n cysylltu lleoedd â’r un gwasgedd aer.</a:t>
                          </a:r>
                        </a:p>
                        <a:p>
                          <a:pPr marL="171450" indent="-171450" algn="l" rtl="0">
                            <a:buFont typeface="Arial" panose="020B0604020202020204" pitchFamily="34" charset="0"/>
                            <a:buChar char="•"/>
                          </a:pPr>
                          <a:endParaRPr lang="en-GB" sz="1200" b="0" u="none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0" indent="0" algn="l" rtl="0">
                            <a:buFont typeface="Arial" panose="020B0604020202020204" pitchFamily="34" charset="0"/>
                            <a:buNone/>
                          </a:pPr>
                          <a:endParaRPr lang="en-GB" sz="1200" b="1" u="none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171450" indent="-171450" algn="l" rtl="0">
                            <a:buFont typeface="Arial" panose="020B0604020202020204" pitchFamily="34" charset="0"/>
                            <a:buChar char="•"/>
                          </a:pPr>
                          <a:endParaRPr lang="en-GB" sz="1200" b="1" u="none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0" indent="0" algn="l" rtl="0">
                            <a:buFont typeface="Arial" panose="020B0604020202020204" pitchFamily="34" charset="0"/>
                            <a:buNone/>
                          </a:pPr>
                          <a:endParaRPr lang="en-GB" sz="1200" b="1" u="none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y-GB" sz="1400" b="1" u="none">
                              <a:solidFill>
                                <a:srgbClr val="C8102E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2. Dadansoddi isotop</a:t>
                          </a:r>
                        </a:p>
                        <a:p>
                          <a:pPr algn="l" rtl="0"/>
                          <a:endParaRPr lang="en-GB" sz="1400" b="1" u="none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 rtl="0"/>
                          <a:endParaRPr lang="en-GB" sz="1400" b="0" u="none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ctr"/>
                          <a:r>
                            <a:rPr lang="cy-GB" sz="1800" b="0" u="none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iso </a:t>
                          </a:r>
                        </a:p>
                        <a:p>
                          <a:pPr algn="ctr"/>
                          <a:r>
                            <a:rPr lang="cy-GB" sz="1800" b="1" u="none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yn hafal i, yr un</a:t>
                          </a:r>
                        </a:p>
                        <a:p>
                          <a:pPr algn="l" rtl="0"/>
                          <a:endParaRPr lang="en-GB" sz="1800" b="0" u="none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 rtl="0"/>
                          <a:endParaRPr lang="en-GB" sz="1800" b="0" u="none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ctr"/>
                          <a:r>
                            <a:rPr lang="cy-GB" sz="1800" b="0" u="none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top</a:t>
                          </a:r>
                        </a:p>
                        <a:p>
                          <a:pPr algn="ctr"/>
                          <a:r>
                            <a:rPr lang="cy-GB" sz="1800" b="1" u="none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lle</a:t>
                          </a:r>
                        </a:p>
                        <a:p>
                          <a:pPr algn="l" rtl="0"/>
                          <a:endParaRPr lang="en-GB" sz="1400" b="1" u="none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cy-GB" sz="1400" b="1" u="none">
                              <a:solidFill>
                                <a:srgbClr val="C00000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Awgrymwch ystyr isotop drwy ddod â’r rhannau geiriau hyn at ei gilydd</a:t>
                          </a:r>
                        </a:p>
                        <a:p>
                          <a:pPr algn="l" rtl="0"/>
                          <a:endParaRPr lang="en-GB" sz="1400" b="1" u="none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34290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y-GB" sz="1400" b="1" u="none">
                              <a:solidFill>
                                <a:srgbClr val="C8102E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4. Pam mae modd dosbarthu’r atomau carbon </a:t>
                          </a:r>
                        </a:p>
                        <a:p>
                          <a:pPr algn="ctr"/>
                          <a:r>
                            <a:rPr lang="cy-GB" sz="1400" b="1" u="none">
                              <a:solidFill>
                                <a:srgbClr val="C8102E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canlynol yn isotopau? I ateb y cwestiwn hwn, </a:t>
                          </a:r>
                        </a:p>
                        <a:p>
                          <a:pPr algn="ctr"/>
                          <a:r>
                            <a:rPr lang="cy-GB" sz="1400" b="1" u="none">
                              <a:solidFill>
                                <a:srgbClr val="C8102E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llenwch y bylchau geiriau i gwblhau’r frawddeg isod.</a:t>
                          </a:r>
                        </a:p>
                        <a:p>
                          <a:pPr algn="ctr"/>
                          <a14:m>
                            <m:oMath xmlns:m="http://schemas.openxmlformats.org/officeDocument/2006/math">
                              <m:sPre>
                                <m:sPrePr>
                                  <m:ctrlPr>
                                    <a:rPr lang="en-GB" sz="4800" i="1" kern="1200" smtClean="0">
                                      <a:solidFill>
                                        <a:schemeClr val="dk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sPrePr>
                                <m:sub>
                                  <m:r>
                                    <a:rPr lang="en-GB" sz="4800" i="1" kern="1200">
                                      <a:solidFill>
                                        <a:schemeClr val="dk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6</m:t>
                                  </m:r>
                                </m:sub>
                                <m:sup>
                                  <m:r>
                                    <a:rPr lang="en-GB" sz="4800" i="1" kern="1200">
                                      <a:solidFill>
                                        <a:schemeClr val="dk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1</m:t>
                                  </m:r>
                                  <m:r>
                                    <a:rPr lang="en-GB" sz="4800" b="0" i="1" kern="1200" smtClean="0">
                                      <a:solidFill>
                                        <a:schemeClr val="dk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2</m:t>
                                  </m:r>
                                </m:sup>
                                <m:e>
                                  <m:r>
                                    <m:rPr>
                                      <m:sty m:val="p"/>
                                    </m:rPr>
                                    <a:rPr lang="en-GB" sz="4800" kern="1200">
                                      <a:solidFill>
                                        <a:schemeClr val="dk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C</m:t>
                                  </m:r>
                                </m:e>
                              </m:sPre>
                            </m:oMath>
                          </a14:m>
                          <a:r>
                            <a:rPr lang="cy-GB" sz="4800">
                              <a:solidFill>
                                <a:schemeClr val="dk1"/>
                              </a:solidFill>
                              <a:effectLst/>
                              <a:latin typeface="Century Gothic" panose="020B0502020202020204" pitchFamily="34" charset="0"/>
                              <a:ea typeface="Century Gothic"/>
                              <a:cs typeface="+mn-cs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sPre>
                                <m:sPrePr>
                                  <m:ctrlPr>
                                    <a:rPr lang="en-GB" sz="4800" i="1" kern="1200" smtClean="0">
                                      <a:solidFill>
                                        <a:schemeClr val="dk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sPrePr>
                                <m:sub>
                                  <m:r>
                                    <a:rPr lang="en-GB" sz="4800" i="1" kern="1200">
                                      <a:solidFill>
                                        <a:schemeClr val="dk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6</m:t>
                                  </m:r>
                                </m:sub>
                                <m:sup>
                                  <m:r>
                                    <a:rPr lang="en-GB" sz="4800" i="1" kern="1200">
                                      <a:solidFill>
                                        <a:schemeClr val="dk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1</m:t>
                                  </m:r>
                                  <m:r>
                                    <a:rPr lang="en-GB" sz="4800" b="0" i="1" kern="1200" smtClean="0">
                                      <a:solidFill>
                                        <a:schemeClr val="dk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3</m:t>
                                  </m:r>
                                </m:sup>
                                <m:e>
                                  <m:r>
                                    <m:rPr>
                                      <m:sty m:val="p"/>
                                    </m:rPr>
                                    <a:rPr lang="en-GB" sz="4800" kern="1200">
                                      <a:solidFill>
                                        <a:schemeClr val="dk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C</m:t>
                                  </m:r>
                                </m:e>
                              </m:sPre>
                            </m:oMath>
                          </a14:m>
                          <a:r>
                            <a:rPr lang="cy-GB" sz="4800">
                              <a:solidFill>
                                <a:schemeClr val="dk1"/>
                              </a:solidFill>
                              <a:effectLst/>
                              <a:latin typeface="Century Gothic" panose="020B0502020202020204" pitchFamily="34" charset="0"/>
                              <a:ea typeface="Century Gothic"/>
                              <a:cs typeface="+mn-cs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sPre>
                                <m:sPrePr>
                                  <m:ctrlPr>
                                    <a:rPr lang="en-GB" sz="4800" i="1" kern="1200" smtClean="0">
                                      <a:solidFill>
                                        <a:schemeClr val="dk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sPrePr>
                                <m:sub>
                                  <m:r>
                                    <a:rPr lang="en-GB" sz="4800" i="1" kern="1200">
                                      <a:solidFill>
                                        <a:schemeClr val="dk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6</m:t>
                                  </m:r>
                                </m:sub>
                                <m:sup>
                                  <m:r>
                                    <a:rPr lang="en-GB" sz="4800" i="1" kern="1200">
                                      <a:solidFill>
                                        <a:schemeClr val="dk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14</m:t>
                                  </m:r>
                                </m:sup>
                                <m:e>
                                  <m:r>
                                    <m:rPr>
                                      <m:sty m:val="p"/>
                                    </m:rPr>
                                    <a:rPr lang="en-GB" sz="4800" kern="1200">
                                      <a:solidFill>
                                        <a:schemeClr val="dk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C</m:t>
                                  </m:r>
                                </m:e>
                              </m:sPre>
                            </m:oMath>
                          </a14:m>
                          <a:endParaRPr lang="cy-GB" sz="4800">
                            <a:solidFill>
                              <a:schemeClr val="dk1"/>
                            </a:solidFill>
                            <a:effectLst/>
                            <a:latin typeface="Century Gothic" panose="020B0502020202020204" pitchFamily="34" charset="0"/>
                            <a:ea typeface="Century Gothic"/>
                            <a:cs typeface="+mn-cs"/>
                          </a:endParaRPr>
                        </a:p>
                        <a:p>
                          <a:pPr algn="l" rtl="0"/>
                          <a:endParaRPr lang="en-GB" sz="1400" b="0" u="none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endParaRPr>
                        </a:p>
                        <a:p>
                          <a:pPr algn="l" rtl="0"/>
                          <a:endParaRPr lang="en-GB" sz="1400" b="0" u="none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ctr"/>
                          <a:r>
                            <a:rPr lang="cy-GB" sz="1400" b="0" u="none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Mae modd dosbarthu’r atomau carbon hyn yn isotopau oherwydd bod ganddynt yr un nifer o _________ ond niferoedd gwahanol o ____________.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cy-GB" sz="1400" b="1" u="none">
                              <a:solidFill>
                                <a:srgbClr val="C8102E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   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400" b="1" u="none" dirty="0">
                            <a:solidFill>
                              <a:srgbClr val="C8102E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cy-GB" sz="1400" b="1" u="none">
                              <a:solidFill>
                                <a:srgbClr val="C8102E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3. Gorffennwch y frawddeg am y gair isotop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400" b="1" u="none" dirty="0">
                            <a:solidFill>
                              <a:srgbClr val="C8102E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cy-GB" sz="1400" b="0" u="none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Mae isotopau yn atomau sydd â’r un nifer o…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400" b="1" u="none" dirty="0">
                            <a:solidFill>
                              <a:schemeClr val="accent1"/>
                            </a:solidFill>
                            <a:latin typeface="Bradley Hand ITC" panose="03070402050302030203" pitchFamily="66" charset="0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cy-GB" sz="1400" b="1" u="none">
                              <a:solidFill>
                                <a:srgbClr val="C8102E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Copïwch y diffiniad o’r rhestr o dermau allweddol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400" b="1" u="none" dirty="0">
                            <a:solidFill>
                              <a:srgbClr val="C8102E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400" b="1" u="none" dirty="0">
                            <a:solidFill>
                              <a:schemeClr val="accent1"/>
                            </a:solidFill>
                            <a:latin typeface="Bradley Hand ITC" panose="03070402050302030203" pitchFamily="66" charset="0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6" name="Content Placeholder 5">
                <a:extLst>
                  <a:ext uri="{FF2B5EF4-FFF2-40B4-BE49-F238E27FC236}">
                    <a16:creationId xmlns:a16="http://schemas.microsoft.com/office/drawing/2014/main" id="{9EEC9EC6-2623-1E63-D055-F8D2E238BAAD}"/>
                  </a:ext>
                </a:extLst>
              </p:cNvPr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199771666"/>
                  </p:ext>
                </p:extLst>
              </p:nvPr>
            </p:nvGraphicFramePr>
            <p:xfrm>
              <a:off x="0" y="0"/>
              <a:ext cx="12192000" cy="68580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6096000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3048000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3048000">
                      <a:extLst>
                        <a:ext uri="{9D8B030D-6E8A-4147-A177-3AD203B41FA5}">
                          <a16:colId xmlns:a16="http://schemas.microsoft.com/office/drawing/2014/main" val="3764211166"/>
                        </a:ext>
                      </a:extLst>
                    </a:gridCol>
                  </a:tblGrid>
                  <a:tr h="3429000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1" u="none" dirty="0">
                              <a:solidFill>
                                <a:srgbClr val="C8102E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1. What does the word isotope mean to you? Where have you come across this word (or parts of this word) before?</a:t>
                          </a:r>
                        </a:p>
                        <a:p>
                          <a:pPr marL="342900" marR="0" lvl="0" indent="-34290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AutoNum type="arabicPeriod"/>
                            <a:tabLst/>
                            <a:defRPr/>
                          </a:pPr>
                          <a:endParaRPr lang="en-GB" sz="1400" b="1" u="none" dirty="0">
                            <a:solidFill>
                              <a:srgbClr val="C8102E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0" u="none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Here are a few ideas:</a:t>
                          </a:r>
                        </a:p>
                        <a:p>
                          <a:pPr marL="285750" marR="0" lvl="0" indent="-28575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 typeface="Arial" panose="020B0604020202020204" pitchFamily="34" charset="0"/>
                            <a:buChar char="•"/>
                            <a:tabLst/>
                            <a:defRPr/>
                          </a:pPr>
                          <a:r>
                            <a:rPr lang="en-GB" sz="1400" b="0" u="none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Isotope contains ‘iso’, like an isotonic drink. Isotonic drinks contain salt and sugar, </a:t>
                          </a:r>
                          <a:r>
                            <a:rPr lang="en-GB" sz="1400" b="0" i="0" u="none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similar</a:t>
                          </a:r>
                          <a:r>
                            <a:rPr lang="en-GB" sz="1400" b="0" i="1" u="none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 </a:t>
                          </a:r>
                          <a:r>
                            <a:rPr lang="en-GB" sz="1400" b="0" i="0" u="none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to</a:t>
                          </a:r>
                          <a:r>
                            <a:rPr lang="en-GB" sz="1400" b="0" i="1" u="none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 </a:t>
                          </a:r>
                          <a:r>
                            <a:rPr lang="en-GB" sz="1400" b="0" u="none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human blood.</a:t>
                          </a:r>
                        </a:p>
                        <a:p>
                          <a:pPr marL="285750" marR="0" lvl="0" indent="-28575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 typeface="Arial" panose="020B0604020202020204" pitchFamily="34" charset="0"/>
                            <a:buChar char="•"/>
                            <a:tabLst/>
                            <a:defRPr/>
                          </a:pPr>
                          <a:r>
                            <a:rPr lang="en-GB" sz="1400" b="0" u="none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Isobars also contains ‘iso’. Isobars are lines on a weather map that connect places with </a:t>
                          </a:r>
                          <a:r>
                            <a:rPr lang="en-GB" sz="1400" b="0" i="0" u="none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the same</a:t>
                          </a:r>
                          <a:r>
                            <a:rPr lang="en-GB" sz="1400" b="0" i="1" u="none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 </a:t>
                          </a:r>
                          <a:r>
                            <a:rPr lang="en-GB" sz="1400" b="0" u="none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air pressure.</a:t>
                          </a:r>
                        </a:p>
                        <a:p>
                          <a:pPr marL="171450" indent="-171450" algn="l" rtl="0">
                            <a:buFont typeface="Arial" panose="020B0604020202020204" pitchFamily="34" charset="0"/>
                            <a:buChar char="•"/>
                          </a:pPr>
                          <a:endParaRPr lang="en-GB" sz="1200" b="0" u="none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0" indent="0" algn="l" rtl="0">
                            <a:buFont typeface="Arial" panose="020B0604020202020204" pitchFamily="34" charset="0"/>
                            <a:buNone/>
                          </a:pPr>
                          <a:endParaRPr lang="en-GB" sz="1200" b="1" u="none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171450" indent="-171450" algn="l" rtl="0">
                            <a:buFont typeface="Arial" panose="020B0604020202020204" pitchFamily="34" charset="0"/>
                            <a:buChar char="•"/>
                          </a:pPr>
                          <a:endParaRPr lang="en-GB" sz="1200" b="1" u="none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0" indent="0" algn="l" rtl="0">
                            <a:buFont typeface="Arial" panose="020B0604020202020204" pitchFamily="34" charset="0"/>
                            <a:buNone/>
                          </a:pPr>
                          <a:endParaRPr lang="en-GB" sz="1200" b="1" u="none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 rtl="0"/>
                          <a:r>
                            <a:rPr lang="en-GB" sz="1400" b="1" u="none" dirty="0">
                              <a:solidFill>
                                <a:srgbClr val="C8102E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2. Break down isotope</a:t>
                          </a:r>
                        </a:p>
                        <a:p>
                          <a:pPr algn="l" rtl="0"/>
                          <a:endParaRPr lang="en-GB" sz="1400" b="1" u="none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 rtl="0"/>
                          <a:endParaRPr lang="en-GB" sz="1400" b="0" u="none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 rtl="0"/>
                          <a:r>
                            <a:rPr lang="en-GB" sz="1800" b="0" u="none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iso </a:t>
                          </a:r>
                        </a:p>
                        <a:p>
                          <a:pPr algn="l" rtl="0"/>
                          <a:r>
                            <a:rPr lang="en-GB" sz="1800" b="1" u="none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equal to, the same</a:t>
                          </a:r>
                        </a:p>
                        <a:p>
                          <a:pPr algn="l" rtl="0"/>
                          <a:endParaRPr lang="en-GB" sz="1800" b="0" u="none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 rtl="0"/>
                          <a:endParaRPr lang="en-GB" sz="1800" b="0" u="none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 rtl="0"/>
                          <a:r>
                            <a:rPr lang="en-GB" sz="1800" b="0" u="none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tope</a:t>
                          </a:r>
                        </a:p>
                        <a:p>
                          <a:pPr algn="l" rtl="0"/>
                          <a:r>
                            <a:rPr lang="en-GB" sz="1800" b="1" u="none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place</a:t>
                          </a:r>
                        </a:p>
                        <a:p>
                          <a:pPr algn="l" rtl="0"/>
                          <a:endParaRPr lang="en-GB" sz="1400" b="1" u="none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1" u="none" dirty="0">
                              <a:solidFill>
                                <a:srgbClr val="C00000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Suggest a meaning for isotope by bringing these word parts together</a:t>
                          </a:r>
                        </a:p>
                        <a:p>
                          <a:pPr algn="l" rtl="0"/>
                          <a:endParaRPr lang="en-GB" sz="1400" b="1" u="none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34290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200" t="-100534" r="-100300" b="-53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1" u="none" dirty="0">
                              <a:solidFill>
                                <a:srgbClr val="C8102E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   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400" b="1" u="none" dirty="0">
                            <a:solidFill>
                              <a:srgbClr val="C8102E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1" u="none" dirty="0">
                              <a:solidFill>
                                <a:srgbClr val="C8102E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3. Complete the sentence starter for the word isotope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400" b="1" u="none" dirty="0">
                            <a:solidFill>
                              <a:srgbClr val="C8102E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0" u="none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Isotopes are atoms with the same number of…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400" b="1" u="none" dirty="0">
                            <a:solidFill>
                              <a:schemeClr val="accent1"/>
                            </a:solidFill>
                            <a:latin typeface="Bradley Hand ITC" panose="03070402050302030203" pitchFamily="66" charset="0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1" u="none" dirty="0">
                              <a:solidFill>
                                <a:srgbClr val="C8102E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Copy the definition from the key terms list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400" b="1" u="none" dirty="0">
                            <a:solidFill>
                              <a:srgbClr val="C8102E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400" b="1" u="none" dirty="0">
                            <a:solidFill>
                              <a:schemeClr val="accent1"/>
                            </a:solidFill>
                            <a:latin typeface="Bradley Hand ITC" panose="03070402050302030203" pitchFamily="66" charset="0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</a:tbl>
              </a:graphicData>
            </a:graphic>
          </p:graphicFrame>
        </mc:Fallback>
      </mc:AlternateContent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900CD14B-18E3-B4E4-7B8E-3B11E70AEBE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0379555"/>
              </p:ext>
            </p:extLst>
          </p:nvPr>
        </p:nvGraphicFramePr>
        <p:xfrm>
          <a:off x="5114261" y="3184263"/>
          <a:ext cx="1963477" cy="5669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634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66959">
                <a:tc>
                  <a:txBody>
                    <a:bodyPr/>
                    <a:lstStyle/>
                    <a:p>
                      <a:pPr algn="ctr"/>
                      <a:r>
                        <a:rPr lang="cy-GB" sz="2200" b="1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Isotop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898724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53532900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9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1. Beth mae’r gair proton yn ei olygu i chi? Ble ydych chi wedi dod ar draws y gair hwn (neu rannau o’r gair) o'r blaen?</a:t>
                      </a:r>
                    </a:p>
                    <a:p>
                      <a:pPr algn="l" rtl="0"/>
                      <a:endParaRPr lang="en-GB" sz="12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2. Dadansoddi proton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0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prot</a:t>
                      </a:r>
                    </a:p>
                    <a:p>
                      <a:pPr algn="l" rtl="0"/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1" u="none" dirty="0">
                          <a:solidFill>
                            <a:schemeClr val="accent1"/>
                          </a:solidFill>
                          <a:latin typeface="Bradley Hand ITC" panose="03070402050302030203" pitchFamily="66" charset="0"/>
                          <a:ea typeface="Bradley Hand ITC"/>
                          <a:cs typeface="Arial" panose="020B0604020202020204" pitchFamily="34" charset="0"/>
                        </a:rPr>
                        <a:t>Sy’n golygu ‘yn gyntaf’, yn honedig oherwydd bod niwclews hydrogen yn cynnwys un proton.</a:t>
                      </a:r>
                      <a:br>
                        <a:rPr lang="cy-GB" sz="1800" b="0" i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lt"/>
                          <a:cs typeface="+mn-cs"/>
                        </a:rPr>
                      </a:br>
                      <a:endParaRPr lang="cy-GB" sz="1800" b="0" i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lt"/>
                        <a:cs typeface="+mn-cs"/>
                      </a:endParaRPr>
                    </a:p>
                    <a:p>
                      <a:pPr algn="ctr"/>
                      <a:r>
                        <a:rPr lang="cy-GB" sz="1800" b="0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on</a:t>
                      </a:r>
                      <a:br>
                        <a:rPr lang="cy-GB" sz="1800" b="0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br>
                        <a:rPr lang="cy-GB" sz="1800" b="0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800" b="1" u="none" dirty="0">
                          <a:solidFill>
                            <a:schemeClr val="accent1"/>
                          </a:solidFill>
                          <a:latin typeface="Bradley Hand ITC" panose="03070402050302030203" pitchFamily="66" charset="0"/>
                          <a:cs typeface="Arial" panose="020B0604020202020204" pitchFamily="34" charset="0"/>
                        </a:rPr>
                        <a:t>o’r gair ïon, sy’n golygu wedi’i wefru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4. Nodwch fàs cymharol, gwefr a lleoliad </a:t>
                      </a:r>
                    </a:p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y proton yn yr atom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3. Diffinio proton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1" dirty="0">
                          <a:solidFill>
                            <a:schemeClr val="accent1"/>
                          </a:solidFill>
                          <a:effectLst/>
                          <a:latin typeface="Bradley Hand ITC" panose="03070402050302030203" pitchFamily="66" charset="0"/>
                          <a:ea typeface="Bradley Hand ITC"/>
                          <a:cs typeface="+mn-cs"/>
                        </a:rPr>
                        <a:t>Gronyn is-atomig â gwefr bositif a màs cymharol o 1, ac sydd i’w ganfod mewn niwclews atom.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5194069" y="3121456"/>
          <a:ext cx="1803862" cy="6413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38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cy-GB" sz="2200" b="1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Proton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" name="Table 4">
            <a:extLst>
              <a:ext uri="{FF2B5EF4-FFF2-40B4-BE49-F238E27FC236}">
                <a16:creationId xmlns:a16="http://schemas.microsoft.com/office/drawing/2014/main" id="{C6AFBBA5-9F05-ACDF-14BD-042FB6CCEA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2427857"/>
              </p:ext>
            </p:extLst>
          </p:nvPr>
        </p:nvGraphicFramePr>
        <p:xfrm>
          <a:off x="762634" y="4388083"/>
          <a:ext cx="4550124" cy="120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6708">
                  <a:extLst>
                    <a:ext uri="{9D8B030D-6E8A-4147-A177-3AD203B41FA5}">
                      <a16:colId xmlns:a16="http://schemas.microsoft.com/office/drawing/2014/main" val="3287607563"/>
                    </a:ext>
                  </a:extLst>
                </a:gridCol>
                <a:gridCol w="1516708">
                  <a:extLst>
                    <a:ext uri="{9D8B030D-6E8A-4147-A177-3AD203B41FA5}">
                      <a16:colId xmlns:a16="http://schemas.microsoft.com/office/drawing/2014/main" val="232293668"/>
                    </a:ext>
                  </a:extLst>
                </a:gridCol>
                <a:gridCol w="1516708">
                  <a:extLst>
                    <a:ext uri="{9D8B030D-6E8A-4147-A177-3AD203B41FA5}">
                      <a16:colId xmlns:a16="http://schemas.microsoft.com/office/drawing/2014/main" val="2397117002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algn="ctr"/>
                      <a:r>
                        <a:rPr lang="cy-GB" sz="1500" b="1" i="0">
                          <a:latin typeface="Century Gothic" panose="020B0502020202020204" pitchFamily="34" charset="0"/>
                        </a:rPr>
                        <a:t>Màs cymharol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102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500" b="1" i="0">
                          <a:latin typeface="Century Gothic" panose="020B0502020202020204" pitchFamily="34" charset="0"/>
                        </a:rPr>
                        <a:t>Gwefr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102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500" b="1" i="0">
                          <a:latin typeface="Century Gothic" panose="020B0502020202020204" pitchFamily="34" charset="0"/>
                        </a:rPr>
                        <a:t>Lleoliad (niwclews/plisgyn)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102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2464764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cy-GB" sz="1500" b="0" i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cy-GB" sz="1500" b="0" i="0">
                          <a:latin typeface="Century Gothic" panose="020B0502020202020204" pitchFamily="34" charset="0"/>
                        </a:rPr>
                        <a:t>+1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cy-GB" sz="1500" b="0" i="0">
                          <a:latin typeface="Century Gothic" panose="020B0502020202020204" pitchFamily="34" charset="0"/>
                        </a:rPr>
                        <a:t>Niwclews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49271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862233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08341770"/>
              </p:ext>
            </p:extLst>
          </p:nvPr>
        </p:nvGraphicFramePr>
        <p:xfrm>
          <a:off x="0" y="0"/>
          <a:ext cx="12192000" cy="7269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9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1. Beth mae’r gair niwtron yn ei olygu i chi? Ble ydych chi wedi dod ar draws y gair hwn (neu rannau o’r gair) o'r blaen?</a:t>
                      </a:r>
                    </a:p>
                    <a:p>
                      <a:pPr algn="l" rtl="0"/>
                      <a:endParaRPr lang="en-GB" sz="12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2. Dadansoddi niwtron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niwtr</a:t>
                      </a:r>
                    </a:p>
                    <a:p>
                      <a:pPr algn="l" rtl="0"/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1" i="0">
                          <a:solidFill>
                            <a:schemeClr val="accent1"/>
                          </a:solidFill>
                          <a:effectLst/>
                          <a:latin typeface="Bradley Hand ITC" panose="03070402050302030203" pitchFamily="66" charset="0"/>
                          <a:ea typeface="Bradley Hand ITC"/>
                          <a:cs typeface="+mn-cs"/>
                        </a:rPr>
                        <a:t>niwtral</a:t>
                      </a:r>
                    </a:p>
                    <a:p>
                      <a:pPr algn="l" rtl="0"/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 algn="ctr">
                        <a:buFontTx/>
                        <a:buNone/>
                      </a:pPr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on</a:t>
                      </a:r>
                    </a:p>
                    <a:p>
                      <a:pPr marL="285750" indent="-285750" algn="l" rtl="0">
                        <a:buFontTx/>
                        <a:buNone/>
                      </a:pPr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800" b="1" u="none">
                          <a:solidFill>
                            <a:schemeClr val="accent1"/>
                          </a:solidFill>
                          <a:latin typeface="Bradley Hand ITC" panose="03070402050302030203" pitchFamily="66" charset="0"/>
                          <a:cs typeface="Arial" panose="020B0604020202020204" pitchFamily="34" charset="0"/>
                        </a:rPr>
                        <a:t> o’r gair ïon, sy’n golygu wedi’i wefru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800" b="1" i="0">
                          <a:solidFill>
                            <a:schemeClr val="accent1"/>
                          </a:solidFill>
                          <a:effectLst/>
                          <a:latin typeface="Bradley Hand ITC" panose="03070402050302030203" pitchFamily="66" charset="0"/>
                          <a:ea typeface="Bradley Hand ITC"/>
                          <a:cs typeface="+mn-cs"/>
                        </a:rPr>
                        <a:t>gronyn niwtral trydanol yr atom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u="none" dirty="0">
                        <a:solidFill>
                          <a:schemeClr val="accent1"/>
                        </a:solidFill>
                        <a:latin typeface="Bradley Hand ITC" panose="03070402050302030203" pitchFamily="66" charset="0"/>
                        <a:cs typeface="Arial" panose="020B0604020202020204" pitchFamily="34" charset="0"/>
                      </a:endParaRPr>
                    </a:p>
                    <a:p>
                      <a:pPr marL="0" indent="0" algn="ctr">
                        <a:buFontTx/>
                        <a:buNone/>
                      </a:pPr>
                      <a:br>
                        <a:rPr lang="cy-GB" sz="14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endParaRPr lang="cy-GB" sz="1400" b="0" u="none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4. Nodwch fàs cymharol, gwefr a lleoliad </a:t>
                      </a:r>
                    </a:p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y niwtron yn yr atom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3. Diffinio niwtron</a:t>
                      </a:r>
                      <a:b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endParaRPr lang="cy-GB" sz="1400" b="1" u="none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1">
                          <a:solidFill>
                            <a:schemeClr val="accent1"/>
                          </a:solidFill>
                          <a:effectLst/>
                          <a:latin typeface="Bradley Hand ITC" panose="03070402050302030203" pitchFamily="66" charset="0"/>
                          <a:ea typeface="Bradley Hand ITC"/>
                          <a:cs typeface="+mn-cs"/>
                        </a:rPr>
                        <a:t>Gronyn is-atomig heb wefr sydd â màs cymharol o 1, ac sydd i’w ganfod mewn niwclews atom.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1806084"/>
              </p:ext>
            </p:extLst>
          </p:nvPr>
        </p:nvGraphicFramePr>
        <p:xfrm>
          <a:off x="5260744" y="3511981"/>
          <a:ext cx="1803862" cy="6413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38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cy-GB" sz="2200" b="1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Niwtron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" name="Table 4">
            <a:extLst>
              <a:ext uri="{FF2B5EF4-FFF2-40B4-BE49-F238E27FC236}">
                <a16:creationId xmlns:a16="http://schemas.microsoft.com/office/drawing/2014/main" id="{C6AFBBA5-9F05-ACDF-14BD-042FB6CCEA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240881"/>
              </p:ext>
            </p:extLst>
          </p:nvPr>
        </p:nvGraphicFramePr>
        <p:xfrm>
          <a:off x="710620" y="4639213"/>
          <a:ext cx="4550124" cy="120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6708">
                  <a:extLst>
                    <a:ext uri="{9D8B030D-6E8A-4147-A177-3AD203B41FA5}">
                      <a16:colId xmlns:a16="http://schemas.microsoft.com/office/drawing/2014/main" val="3287607563"/>
                    </a:ext>
                  </a:extLst>
                </a:gridCol>
                <a:gridCol w="1516708">
                  <a:extLst>
                    <a:ext uri="{9D8B030D-6E8A-4147-A177-3AD203B41FA5}">
                      <a16:colId xmlns:a16="http://schemas.microsoft.com/office/drawing/2014/main" val="232293668"/>
                    </a:ext>
                  </a:extLst>
                </a:gridCol>
                <a:gridCol w="1516708">
                  <a:extLst>
                    <a:ext uri="{9D8B030D-6E8A-4147-A177-3AD203B41FA5}">
                      <a16:colId xmlns:a16="http://schemas.microsoft.com/office/drawing/2014/main" val="2397117002"/>
                    </a:ext>
                  </a:extLst>
                </a:gridCol>
              </a:tblGrid>
              <a:tr h="297510">
                <a:tc>
                  <a:txBody>
                    <a:bodyPr/>
                    <a:lstStyle/>
                    <a:p>
                      <a:pPr algn="ctr"/>
                      <a:r>
                        <a:rPr lang="cy-GB" sz="1500" b="1" i="0">
                          <a:latin typeface="Century Gothic" panose="020B0502020202020204" pitchFamily="34" charset="0"/>
                        </a:rPr>
                        <a:t>Màs cymharol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102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500" b="1" i="0">
                          <a:latin typeface="Century Gothic" panose="020B0502020202020204" pitchFamily="34" charset="0"/>
                        </a:rPr>
                        <a:t>Gwefr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102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500" b="1" i="0">
                          <a:latin typeface="Century Gothic" panose="020B0502020202020204" pitchFamily="34" charset="0"/>
                        </a:rPr>
                        <a:t>Lleoliad (niwclews/plisgyn)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102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2464764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cy-GB" sz="1500" b="0" i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cy-GB" sz="1500" b="0" i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cy-GB" sz="1500" b="0" i="0">
                          <a:latin typeface="Century Gothic" panose="020B0502020202020204" pitchFamily="34" charset="0"/>
                        </a:rPr>
                        <a:t>Niwclews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49271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185049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21806303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9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1. Beth mae’r gair electron yn ei olygu i chi? Ble ydych chi wedi dod ar draws y gair hwn (neu rannau o’r gair) o'r blaen?</a:t>
                      </a:r>
                    </a:p>
                    <a:p>
                      <a:pPr algn="l" rtl="0"/>
                      <a:endParaRPr lang="en-GB" sz="12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2. Dadansoddi electron</a:t>
                      </a:r>
                    </a:p>
                    <a:p>
                      <a:pPr algn="l" rtl="0"/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0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electr</a:t>
                      </a:r>
                    </a:p>
                    <a:p>
                      <a:pPr algn="l" rtl="0"/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1" i="0" dirty="0">
                          <a:solidFill>
                            <a:schemeClr val="accent1"/>
                          </a:solidFill>
                          <a:effectLst/>
                          <a:latin typeface="Bradley Hand ITC" panose="03070402050302030203" pitchFamily="66" charset="0"/>
                          <a:ea typeface="Bradley Hand ITC"/>
                          <a:cs typeface="+mn-cs"/>
                        </a:rPr>
                        <a:t>wedi’i wefru â thrydan</a:t>
                      </a:r>
                      <a:br>
                        <a:rPr lang="cy-GB" sz="1800" b="0" i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lt"/>
                          <a:cs typeface="+mn-cs"/>
                        </a:rPr>
                      </a:br>
                      <a:endParaRPr lang="cy-GB" sz="1800" b="0" i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lt"/>
                        <a:cs typeface="+mn-cs"/>
                      </a:endParaRPr>
                    </a:p>
                    <a:p>
                      <a:pPr algn="ctr"/>
                      <a:r>
                        <a:rPr lang="cy-GB" sz="1800" b="0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on</a:t>
                      </a:r>
                      <a:br>
                        <a:rPr lang="cy-GB" sz="1800" u="none" dirty="0">
                          <a:highlight>
                            <a:srgbClr val="FFFF00"/>
                          </a:highlight>
                        </a:rPr>
                      </a:br>
                      <a:br>
                        <a:rPr lang="cy-GB" sz="1800" u="none" dirty="0">
                          <a:highlight>
                            <a:srgbClr val="FFFF00"/>
                          </a:highlight>
                        </a:rPr>
                      </a:br>
                      <a:r>
                        <a:rPr lang="cy-GB" sz="1800" b="1" u="none" dirty="0">
                          <a:solidFill>
                            <a:schemeClr val="accent1"/>
                          </a:solidFill>
                          <a:latin typeface="Bradley Hand ITC" panose="03070402050302030203" pitchFamily="66" charset="0"/>
                          <a:cs typeface="Arial" panose="020B0604020202020204" pitchFamily="34" charset="0"/>
                        </a:rPr>
                        <a:t>o’r gair ïon, sy’n golygu wedi’i wefru</a:t>
                      </a:r>
                    </a:p>
                    <a:p>
                      <a:pPr algn="l" rtl="0"/>
                      <a:endParaRPr lang="en-GB" sz="2000" b="1" u="none" dirty="0">
                        <a:solidFill>
                          <a:schemeClr val="accent1"/>
                        </a:solidFill>
                        <a:latin typeface="Bradley Hand ITC" panose="03070402050302030203" pitchFamily="66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br>
                        <a:rPr lang="cy-GB" sz="1400" b="0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endParaRPr lang="cy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4. Nodwch fàs cymharol, gwefr a lleoliad </a:t>
                      </a:r>
                    </a:p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yr electron yn yr atom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3. Diffinio electron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800" b="1" i="0" u="none" strike="noStrike" cap="none" normalizeH="0" baseline="0" noProof="0" dirty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Bradley Hand ITC"/>
                          <a:cs typeface="+mn-cs"/>
                        </a:rPr>
                        <a:t>Gronyn is-atomig â gwefr negatif sydd ag ychydig iawn o fàs, ac sydd i’w ganfod ym mhlisg electronau/lefelau egni atomau.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5194069" y="3121456"/>
          <a:ext cx="1803862" cy="6413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38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cy-GB" sz="2200" b="1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Electron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" name="Table 4">
            <a:extLst>
              <a:ext uri="{FF2B5EF4-FFF2-40B4-BE49-F238E27FC236}">
                <a16:creationId xmlns:a16="http://schemas.microsoft.com/office/drawing/2014/main" id="{C6AFBBA5-9F05-ACDF-14BD-042FB6CCEA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1852991"/>
              </p:ext>
            </p:extLst>
          </p:nvPr>
        </p:nvGraphicFramePr>
        <p:xfrm>
          <a:off x="762634" y="4388083"/>
          <a:ext cx="4550124" cy="132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6708">
                  <a:extLst>
                    <a:ext uri="{9D8B030D-6E8A-4147-A177-3AD203B41FA5}">
                      <a16:colId xmlns:a16="http://schemas.microsoft.com/office/drawing/2014/main" val="3287607563"/>
                    </a:ext>
                  </a:extLst>
                </a:gridCol>
                <a:gridCol w="1516708">
                  <a:extLst>
                    <a:ext uri="{9D8B030D-6E8A-4147-A177-3AD203B41FA5}">
                      <a16:colId xmlns:a16="http://schemas.microsoft.com/office/drawing/2014/main" val="232293668"/>
                    </a:ext>
                  </a:extLst>
                </a:gridCol>
                <a:gridCol w="1516708">
                  <a:extLst>
                    <a:ext uri="{9D8B030D-6E8A-4147-A177-3AD203B41FA5}">
                      <a16:colId xmlns:a16="http://schemas.microsoft.com/office/drawing/2014/main" val="2397117002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algn="ctr"/>
                      <a:r>
                        <a:rPr lang="cy-GB" sz="1500" b="1" i="0">
                          <a:latin typeface="Century Gothic" panose="020B0502020202020204" pitchFamily="34" charset="0"/>
                        </a:rPr>
                        <a:t>Màs cymharol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102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500" b="1" i="0">
                          <a:latin typeface="Century Gothic" panose="020B0502020202020204" pitchFamily="34" charset="0"/>
                        </a:rPr>
                        <a:t>Gwefr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102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500" b="1" i="0">
                          <a:latin typeface="Century Gothic" panose="020B0502020202020204" pitchFamily="34" charset="0"/>
                        </a:rPr>
                        <a:t>Lleoliad (niwclews/plisgyn)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102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2464764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cy-GB" sz="1500" b="0" i="0">
                          <a:latin typeface="Century Gothic" panose="020B0502020202020204" pitchFamily="34" charset="0"/>
                        </a:rPr>
                        <a:t>1/1840 neu ddibwys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cy-GB" sz="1500" b="0" i="0">
                          <a:latin typeface="Century Gothic" panose="020B0502020202020204" pitchFamily="34" charset="0"/>
                        </a:rPr>
                        <a:t>-1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cy-GB" sz="1500" b="0" i="0">
                          <a:latin typeface="Century Gothic" panose="020B0502020202020204" pitchFamily="34" charset="0"/>
                        </a:rPr>
                        <a:t>plisgyn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49271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013811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5547435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9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1. Beth mae’r gair niwclews yn ei olygu i chi? Ble ydych chi wedi dod ar draws y gair hwn (neu rannau o’r gair) o'r blaen?</a:t>
                      </a:r>
                    </a:p>
                    <a:p>
                      <a:pPr algn="l" rtl="0"/>
                      <a:endParaRPr lang="en-GB" sz="12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2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2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2. Beth ydym yn ei wybod am niwclews?</a:t>
                      </a:r>
                    </a:p>
                    <a:p>
                      <a:pPr algn="l" rtl="0"/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niwclews</a:t>
                      </a:r>
                    </a:p>
                    <a:p>
                      <a:pPr algn="l" rtl="0"/>
                      <a:endParaRPr lang="en-GB" sz="1800" b="1" u="none" dirty="0">
                        <a:solidFill>
                          <a:schemeClr val="accent1"/>
                        </a:solidFill>
                        <a:latin typeface="Bradley Hand ITC" panose="03070402050302030203" pitchFamily="66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800" b="1" u="none">
                          <a:solidFill>
                            <a:schemeClr val="accent1"/>
                          </a:solidFill>
                          <a:latin typeface="Bradley Hand ITC" panose="03070402050302030203" pitchFamily="66" charset="0"/>
                          <a:cs typeface="Arial" panose="020B0604020202020204" pitchFamily="34" charset="0"/>
                        </a:rPr>
                        <a:t>Yn Lladin, mae’n golygu cnewyllyn neu gneuen fach.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4. Dyma atom nitrogen </a:t>
                      </a:r>
                    </a:p>
                    <a:p>
                      <a:pPr marL="285750" indent="-285750" algn="ctr">
                        <a:buFont typeface="Arial" panose="020B0604020202020204" pitchFamily="34" charset="0"/>
                        <a:buChar char="•"/>
                      </a:pPr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Ysgrifennwch faint o brotonau, niwtronau</a:t>
                      </a:r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ac electronau sydd ganddo</a:t>
                      </a:r>
                    </a:p>
                    <a:p>
                      <a:pPr marL="285750" indent="-285750" algn="ctr">
                        <a:buFont typeface="Arial" panose="020B0604020202020204" pitchFamily="34" charset="0"/>
                        <a:buChar char="•"/>
                      </a:pPr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Labelwch y niwclews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Char char="•"/>
                      </a:pPr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 algn="l" rtl="0">
                        <a:buFont typeface="Arial" panose="020B0604020202020204" pitchFamily="34" charset="0"/>
                        <a:buChar char="•"/>
                      </a:pPr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 algn="l" rtl="0">
                        <a:buFont typeface="Arial" panose="020B0604020202020204" pitchFamily="34" charset="0"/>
                        <a:buChar char="•"/>
                      </a:pPr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 algn="l" rtl="0">
                        <a:buFont typeface="Arial" panose="020B0604020202020204" pitchFamily="34" charset="0"/>
                        <a:buChar char="•"/>
                      </a:pPr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 algn="l" rtl="0">
                        <a:buFont typeface="Arial" panose="020B0604020202020204" pitchFamily="34" charset="0"/>
                        <a:buChar char="•"/>
                      </a:pPr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cy-GB" sz="2000" b="1" u="none" dirty="0">
                          <a:solidFill>
                            <a:schemeClr val="accent1"/>
                          </a:solidFill>
                          <a:latin typeface="Bradley Hand ITC" panose="03070402050302030203" pitchFamily="66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cy-GB" sz="1800" b="1" u="none" dirty="0">
                          <a:solidFill>
                            <a:schemeClr val="accent1"/>
                          </a:solidFill>
                          <a:latin typeface="Bradley Hand ITC" panose="03070402050302030203" pitchFamily="66" charset="0"/>
                          <a:cs typeface="Arial" panose="020B0604020202020204" pitchFamily="34" charset="0"/>
                        </a:rPr>
                        <a:t>7 proton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cy-GB" sz="1800" b="1" u="none" dirty="0">
                          <a:solidFill>
                            <a:schemeClr val="accent1"/>
                          </a:solidFill>
                          <a:latin typeface="Bradley Hand ITC" panose="03070402050302030203" pitchFamily="66" charset="0"/>
                          <a:cs typeface="Arial" panose="020B0604020202020204" pitchFamily="34" charset="0"/>
                        </a:rPr>
                        <a:t> 7 niwtron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cy-GB" sz="1800" b="1" u="none" dirty="0">
                          <a:solidFill>
                            <a:schemeClr val="accent1"/>
                          </a:solidFill>
                          <a:latin typeface="Bradley Hand ITC" panose="03070402050302030203" pitchFamily="66" charset="0"/>
                          <a:cs typeface="Arial" panose="020B0604020202020204" pitchFamily="34" charset="0"/>
                        </a:rPr>
                        <a:t> 7 electron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3. Diffiniwch niwclews mewn cyd-destun cemegol</a:t>
                      </a:r>
                      <a:br>
                        <a:rPr lang="cy-GB" b="1" u="none" dirty="0"/>
                      </a:br>
                      <a:br>
                        <a:rPr lang="cy-GB" b="1" u="none" dirty="0"/>
                      </a:br>
                      <a:br>
                        <a:rPr lang="cy-GB" b="1" u="none" dirty="0"/>
                      </a:br>
                      <a:r>
                        <a:rPr lang="cy-GB" sz="1800" b="1" u="none" dirty="0">
                          <a:solidFill>
                            <a:schemeClr val="accent1"/>
                          </a:solidFill>
                          <a:effectLst/>
                          <a:latin typeface="Bradley Hand ITC" panose="03070402050302030203" pitchFamily="66" charset="0"/>
                          <a:ea typeface="Bradley Hand ITC"/>
                          <a:cs typeface="+mn-cs"/>
                        </a:rPr>
                        <a:t>Canol yr atom, sydd â gwefr bositif ac sy’n cynnwys protonau a niwtronau.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3245929"/>
              </p:ext>
            </p:extLst>
          </p:nvPr>
        </p:nvGraphicFramePr>
        <p:xfrm>
          <a:off x="5194069" y="3121456"/>
          <a:ext cx="1803862" cy="6413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38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cy-GB" sz="2200" b="1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Niwclews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4" name="Picture 3" descr="Diagram o atom nitrogen gyda’r niwclews (lle mae’r protonau a’r niwtronau) wedi’i labelu">
            <a:extLst>
              <a:ext uri="{FF2B5EF4-FFF2-40B4-BE49-F238E27FC236}">
                <a16:creationId xmlns:a16="http://schemas.microsoft.com/office/drawing/2014/main" id="{97F18CF8-5205-AC7E-C7EF-254B72C2CF8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-468" r="-1035"/>
          <a:stretch>
            <a:fillRect/>
          </a:stretch>
        </p:blipFill>
        <p:spPr>
          <a:xfrm>
            <a:off x="1589809" y="4407612"/>
            <a:ext cx="3823855" cy="2291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85391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4119170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9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1. Beth mae’r gair plisgyn yn ei olygu i chi? Ble ydych chi wedi dod ar draws y gair hwn o'r blaen?</a:t>
                      </a:r>
                    </a:p>
                    <a:p>
                      <a:pPr algn="l" rtl="0"/>
                      <a:endParaRPr lang="en-GB" sz="12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2. Beth ydym yn ei wybod am blisg?</a:t>
                      </a:r>
                    </a:p>
                    <a:p>
                      <a:pPr algn="l" rtl="0"/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 algn="ctr">
                        <a:buFont typeface="Arial" panose="020B0604020202020204" pitchFamily="34" charset="0"/>
                        <a:buNone/>
                      </a:pPr>
                      <a:r>
                        <a:rPr lang="cy-GB" sz="1800" b="1" u="none">
                          <a:solidFill>
                            <a:schemeClr val="accent1"/>
                          </a:solidFill>
                          <a:latin typeface="Bradley Hand ITC" panose="03070402050302030203" pitchFamily="66" charset="0"/>
                          <a:cs typeface="Arial" panose="020B0604020202020204" pitchFamily="34" charset="0"/>
                        </a:rPr>
                        <a:t>Mae plisg yn rhan o atom. Maent o amgylch y niwclews ac yn cynnwys electronau.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None/>
                      </a:pPr>
                      <a:endParaRPr lang="en-GB" sz="1800" b="1" u="none" dirty="0">
                        <a:solidFill>
                          <a:schemeClr val="accent1"/>
                        </a:solidFill>
                        <a:latin typeface="Bradley Hand ITC" panose="03070402050302030203" pitchFamily="66" charset="0"/>
                        <a:cs typeface="Arial" panose="020B0604020202020204" pitchFamily="34" charset="0"/>
                      </a:endParaRPr>
                    </a:p>
                    <a:p>
                      <a:pPr marL="285750" indent="-285750" algn="ctr">
                        <a:buFont typeface="Arial" panose="020B0604020202020204" pitchFamily="34" charset="0"/>
                        <a:buNone/>
                      </a:pPr>
                      <a:r>
                        <a:rPr lang="cy-GB" sz="1800" b="1" u="none">
                          <a:solidFill>
                            <a:schemeClr val="accent1"/>
                          </a:solidFill>
                          <a:latin typeface="Bradley Hand ITC" panose="03070402050302030203" pitchFamily="66" charset="0"/>
                          <a:cs typeface="Arial" panose="020B0604020202020204" pitchFamily="34" charset="0"/>
                        </a:rPr>
                        <a:t>Mae plisgyn yn gallu golygu amgáu â chas.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4. Dyma atom nitrogen. </a:t>
                      </a:r>
                    </a:p>
                    <a:p>
                      <a:pPr algn="ctr"/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Labelwch y plisg electronau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3. Diffiniwch blisgyn mewn cyd-destun cemegol</a:t>
                      </a:r>
                      <a:br>
                        <a:rPr lang="cy-GB" b="1" u="none" dirty="0">
                          <a:effectLst/>
                          <a:latin typeface="Bradley Hand ITC" panose="03070402050302030203" pitchFamily="66" charset="0"/>
                          <a:ea typeface="Bradley Hand ITC"/>
                          <a:cs typeface="+mn-cs"/>
                        </a:rPr>
                      </a:br>
                      <a:br>
                        <a:rPr lang="cy-GB" b="1" u="none" dirty="0">
                          <a:effectLst/>
                          <a:latin typeface="Bradley Hand ITC" panose="03070402050302030203" pitchFamily="66" charset="0"/>
                          <a:ea typeface="Bradley Hand ITC"/>
                          <a:cs typeface="+mn-cs"/>
                        </a:rPr>
                      </a:br>
                      <a:br>
                        <a:rPr lang="cy-GB" b="1" u="none" dirty="0">
                          <a:effectLst/>
                          <a:latin typeface="Bradley Hand ITC" panose="03070402050302030203" pitchFamily="66" charset="0"/>
                          <a:ea typeface="Bradley Hand ITC"/>
                          <a:cs typeface="+mn-cs"/>
                        </a:rPr>
                      </a:br>
                      <a:r>
                        <a:rPr lang="cy-GB" sz="2000" b="1" u="none" dirty="0">
                          <a:solidFill>
                            <a:schemeClr val="accent1"/>
                          </a:solidFill>
                          <a:effectLst/>
                          <a:latin typeface="Bradley Hand ITC" panose="03070402050302030203" pitchFamily="66" charset="0"/>
                          <a:ea typeface="Bradley Hand ITC"/>
                          <a:cs typeface="+mn-cs"/>
                        </a:rPr>
                        <a:t>Yr ardal o amgylch niwclews atom lle mae’r electronau i’w canfod; mae gan bob lefel uchafswm o electronau y mae’n gallu eu dal.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2354121"/>
              </p:ext>
            </p:extLst>
          </p:nvPr>
        </p:nvGraphicFramePr>
        <p:xfrm>
          <a:off x="5194069" y="3121456"/>
          <a:ext cx="2033582" cy="7621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35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cy-GB" sz="2200" b="1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Plisgyn electronau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3" name="Picture 2" descr="Diagram o atom nitrogen gyda’r plisg electronau (cylchoedd o amgylch y niwclews sy’n cynnwys yr electronau) wedi’u labelu  ">
            <a:extLst>
              <a:ext uri="{FF2B5EF4-FFF2-40B4-BE49-F238E27FC236}">
                <a16:creationId xmlns:a16="http://schemas.microsoft.com/office/drawing/2014/main" id="{7CD48977-48C3-EEFC-1D75-F6DBD2E8337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7713" b="10278"/>
          <a:stretch>
            <a:fillRect/>
          </a:stretch>
        </p:blipFill>
        <p:spPr>
          <a:xfrm>
            <a:off x="1509308" y="4130210"/>
            <a:ext cx="3499110" cy="2516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67075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86D72F-C468-E0CE-3600-BEBE28CD08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6" name="Content Placeholder 5">
                <a:extLst>
                  <a:ext uri="{FF2B5EF4-FFF2-40B4-BE49-F238E27FC236}">
                    <a16:creationId xmlns:a16="http://schemas.microsoft.com/office/drawing/2014/main" id="{EEF0ABB3-98DF-0F4F-02A7-D99475B88F4B}"/>
                  </a:ext>
                </a:extLst>
              </p:cNvPr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131863329"/>
                  </p:ext>
                </p:extLst>
              </p:nvPr>
            </p:nvGraphicFramePr>
            <p:xfrm>
              <a:off x="0" y="0"/>
              <a:ext cx="12192000" cy="705612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6096000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6096000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</a:tblGrid>
                  <a:tr h="3429000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cy-GB" sz="1400" b="1" u="none">
                              <a:solidFill>
                                <a:srgbClr val="C8102E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1. Beth mae’r gair isotop yn ei olygu i chi? Ble ydych chi wedi dod ar draws y gair hwn (neu rannau o’r gair hwn) o'r blaen?</a:t>
                          </a:r>
                        </a:p>
                        <a:p>
                          <a:pPr marL="342900" marR="0" lvl="0" indent="-34290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AutoNum type="arabicPeriod"/>
                            <a:tabLst/>
                            <a:defRPr/>
                          </a:pPr>
                          <a:endParaRPr lang="en-GB" sz="1400" b="1" u="none" dirty="0">
                            <a:solidFill>
                              <a:srgbClr val="C8102E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171450" indent="-171450" algn="l" rtl="0">
                            <a:buFont typeface="Arial" panose="020B0604020202020204" pitchFamily="34" charset="0"/>
                            <a:buChar char="•"/>
                          </a:pPr>
                          <a:endParaRPr lang="en-GB" sz="1200" b="0" u="none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0" indent="0" algn="l" rtl="0">
                            <a:buFont typeface="Arial" panose="020B0604020202020204" pitchFamily="34" charset="0"/>
                            <a:buNone/>
                          </a:pPr>
                          <a:endParaRPr lang="en-GB" sz="1200" b="1" u="none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171450" indent="-171450" algn="l" rtl="0">
                            <a:buFont typeface="Arial" panose="020B0604020202020204" pitchFamily="34" charset="0"/>
                            <a:buChar char="•"/>
                          </a:pPr>
                          <a:endParaRPr lang="en-GB" sz="1200" b="1" u="none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0" indent="0" algn="l" rtl="0">
                            <a:buFont typeface="Arial" panose="020B0604020202020204" pitchFamily="34" charset="0"/>
                            <a:buNone/>
                          </a:pPr>
                          <a:endParaRPr lang="en-GB" sz="1200" b="1" u="none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y-GB" sz="1400" b="1" u="none">
                              <a:solidFill>
                                <a:srgbClr val="C8102E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2. Dadansoddi isotop</a:t>
                          </a:r>
                        </a:p>
                        <a:p>
                          <a:pPr algn="l" rtl="0"/>
                          <a:endParaRPr lang="en-GB" sz="1400" b="1" u="none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ctr"/>
                          <a:r>
                            <a:rPr lang="cy-GB" sz="1800" b="0" u="none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iso</a:t>
                          </a:r>
                        </a:p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cy-GB" sz="2000" b="1" u="none">
                              <a:solidFill>
                                <a:schemeClr val="accent1"/>
                              </a:solidFill>
                              <a:latin typeface="Bradley Hand ITC" panose="03070402050302030203" pitchFamily="66" charset="0"/>
                              <a:cs typeface="Arial" panose="020B0604020202020204" pitchFamily="34" charset="0"/>
                            </a:rPr>
                            <a:t>yn hafal i, yr un</a:t>
                          </a:r>
                        </a:p>
                        <a:p>
                          <a:pPr algn="l" rtl="0"/>
                          <a:endParaRPr lang="en-GB" sz="1800" b="0" u="none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ctr"/>
                          <a:r>
                            <a:rPr lang="cy-GB" sz="1800" b="0" u="none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top</a:t>
                          </a:r>
                          <a:br>
                            <a:rPr lang="cy-GB" sz="1800" b="0" u="none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</a:br>
                          <a:endParaRPr lang="cy-GB" sz="1800" b="0" u="none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cy-GB" sz="2000" b="1" i="0" u="none" strike="noStrike" cap="none" normalizeH="0" baseline="0" noProof="0">
                              <a:ln>
                                <a:noFill/>
                              </a:ln>
                              <a:solidFill>
                                <a:srgbClr val="4472C4"/>
                              </a:solidFill>
                              <a:effectLst/>
                              <a:uLnTx/>
                              <a:uFillTx/>
                              <a:latin typeface="Bradley Hand ITC" panose="03070402050302030203" pitchFamily="66" charset="0"/>
                              <a:ea typeface="Bradley Hand ITC"/>
                              <a:cs typeface="Arial" panose="020B0604020202020204" pitchFamily="34" charset="0"/>
                            </a:rPr>
                            <a:t>lle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en-GB" sz="1800" b="0" i="0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entury Gothic" panose="020B0502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algn="ctr"/>
                          <a:r>
                            <a:rPr lang="cy-GB" sz="2000" b="1" i="0">
                              <a:solidFill>
                                <a:schemeClr val="accent1"/>
                              </a:solidFill>
                              <a:effectLst/>
                              <a:latin typeface="Bradley Hand ITC" panose="03070402050302030203" pitchFamily="66" charset="0"/>
                              <a:ea typeface="Bradley Hand ITC"/>
                              <a:cs typeface="+mn-cs"/>
                            </a:rPr>
                            <a:t>Er bod ganddynt fasau atomig gwahanol, mae’r gwahanol ffurfiau o elfen yn yr un lle yn y tabl cyfnodol.</a:t>
                          </a:r>
                        </a:p>
                        <a:p>
                          <a:pPr algn="l" rtl="0"/>
                          <a:endParaRPr lang="en-GB" sz="1400" b="1" u="none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34290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y-GB" sz="1400" b="1" u="none">
                              <a:solidFill>
                                <a:srgbClr val="C8102E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4. Pam mae modd dosbarthu’r atomau carbon </a:t>
                          </a:r>
                        </a:p>
                        <a:p>
                          <a:pPr algn="ctr"/>
                          <a:r>
                            <a:rPr lang="cy-GB" sz="1400" b="1" u="none">
                              <a:solidFill>
                                <a:srgbClr val="C8102E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canlynol yn isotopau? I ateb y cwestiwn hwn,</a:t>
                          </a:r>
                        </a:p>
                        <a:p>
                          <a:pPr algn="ctr"/>
                          <a:r>
                            <a:rPr lang="cy-GB" sz="1400" b="1" u="none">
                              <a:solidFill>
                                <a:srgbClr val="C8102E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 llenwch y bylchau geiriau i gwblhau’r frawddeg isod.</a:t>
                          </a:r>
                        </a:p>
                        <a:p>
                          <a:pPr algn="ctr"/>
                          <a14:m>
                            <m:oMath xmlns:m="http://schemas.openxmlformats.org/officeDocument/2006/math">
                              <m:sPre>
                                <m:sPrePr>
                                  <m:ctrlPr>
                                    <a:rPr lang="en-GB" sz="4800" i="1" kern="1200" smtClean="0">
                                      <a:solidFill>
                                        <a:schemeClr val="dk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sPrePr>
                                <m:sub>
                                  <m:r>
                                    <a:rPr lang="en-GB" sz="4800" i="1" kern="1200">
                                      <a:solidFill>
                                        <a:schemeClr val="dk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6</m:t>
                                  </m:r>
                                </m:sub>
                                <m:sup>
                                  <m:r>
                                    <a:rPr lang="en-GB" sz="4800" i="1" kern="1200">
                                      <a:solidFill>
                                        <a:schemeClr val="dk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1</m:t>
                                  </m:r>
                                  <m:r>
                                    <a:rPr lang="en-GB" sz="4800" b="0" i="1" kern="1200" smtClean="0">
                                      <a:solidFill>
                                        <a:schemeClr val="dk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2</m:t>
                                  </m:r>
                                </m:sup>
                                <m:e>
                                  <m:r>
                                    <m:rPr>
                                      <m:sty m:val="p"/>
                                    </m:rPr>
                                    <a:rPr lang="en-GB" sz="4800" kern="1200">
                                      <a:solidFill>
                                        <a:schemeClr val="dk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C</m:t>
                                  </m:r>
                                </m:e>
                              </m:sPre>
                            </m:oMath>
                          </a14:m>
                          <a:r>
                            <a:rPr lang="cy-GB" sz="4800">
                              <a:solidFill>
                                <a:schemeClr val="dk1"/>
                              </a:solidFill>
                              <a:effectLst/>
                              <a:latin typeface="Century Gothic" panose="020B0502020202020204" pitchFamily="34" charset="0"/>
                              <a:ea typeface="Century Gothic"/>
                              <a:cs typeface="+mn-cs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sPre>
                                <m:sPrePr>
                                  <m:ctrlPr>
                                    <a:rPr lang="en-GB" sz="4800" i="1" kern="1200" smtClean="0">
                                      <a:solidFill>
                                        <a:schemeClr val="dk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sPrePr>
                                <m:sub>
                                  <m:r>
                                    <a:rPr lang="en-GB" sz="4800" i="1" kern="1200">
                                      <a:solidFill>
                                        <a:schemeClr val="dk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6</m:t>
                                  </m:r>
                                </m:sub>
                                <m:sup>
                                  <m:r>
                                    <a:rPr lang="en-GB" sz="4800" i="1" kern="1200">
                                      <a:solidFill>
                                        <a:schemeClr val="dk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1</m:t>
                                  </m:r>
                                  <m:r>
                                    <a:rPr lang="en-GB" sz="4800" b="0" i="1" kern="1200" smtClean="0">
                                      <a:solidFill>
                                        <a:schemeClr val="dk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3</m:t>
                                  </m:r>
                                </m:sup>
                                <m:e>
                                  <m:r>
                                    <m:rPr>
                                      <m:sty m:val="p"/>
                                    </m:rPr>
                                    <a:rPr lang="en-GB" sz="4800" kern="1200">
                                      <a:solidFill>
                                        <a:schemeClr val="dk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C</m:t>
                                  </m:r>
                                </m:e>
                              </m:sPre>
                            </m:oMath>
                          </a14:m>
                          <a:r>
                            <a:rPr lang="cy-GB" sz="4800">
                              <a:solidFill>
                                <a:schemeClr val="dk1"/>
                              </a:solidFill>
                              <a:effectLst/>
                              <a:latin typeface="Century Gothic" panose="020B0502020202020204" pitchFamily="34" charset="0"/>
                              <a:ea typeface="Century Gothic"/>
                              <a:cs typeface="+mn-cs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sPre>
                                <m:sPrePr>
                                  <m:ctrlPr>
                                    <a:rPr lang="en-GB" sz="4800" i="1" kern="1200" smtClean="0">
                                      <a:solidFill>
                                        <a:schemeClr val="dk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sPrePr>
                                <m:sub>
                                  <m:r>
                                    <a:rPr lang="en-GB" sz="4800" i="1" kern="1200">
                                      <a:solidFill>
                                        <a:schemeClr val="dk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6</m:t>
                                  </m:r>
                                </m:sub>
                                <m:sup>
                                  <m:r>
                                    <a:rPr lang="en-GB" sz="4800" i="1" kern="1200">
                                      <a:solidFill>
                                        <a:schemeClr val="dk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14</m:t>
                                  </m:r>
                                </m:sup>
                                <m:e>
                                  <m:r>
                                    <m:rPr>
                                      <m:sty m:val="p"/>
                                    </m:rPr>
                                    <a:rPr lang="en-GB" sz="4800" kern="1200">
                                      <a:solidFill>
                                        <a:schemeClr val="dk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C</m:t>
                                  </m:r>
                                </m:e>
                              </m:sPre>
                            </m:oMath>
                          </a14:m>
                          <a:endParaRPr lang="cy-GB" sz="4800">
                            <a:solidFill>
                              <a:schemeClr val="dk1"/>
                            </a:solidFill>
                            <a:effectLst/>
                            <a:latin typeface="Century Gothic" panose="020B0502020202020204" pitchFamily="34" charset="0"/>
                            <a:ea typeface="Century Gothic"/>
                            <a:cs typeface="+mn-cs"/>
                          </a:endParaRPr>
                        </a:p>
                        <a:p>
                          <a:pPr algn="l" rtl="0"/>
                          <a:endParaRPr lang="en-GB" sz="1400" b="0" u="none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endParaRPr>
                        </a:p>
                        <a:p>
                          <a:pPr algn="l" rtl="0"/>
                          <a:endParaRPr lang="en-GB" sz="1400" b="0" u="none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ctr"/>
                          <a:r>
                            <a:rPr lang="cy-GB" sz="1400" b="0" u="none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Mae modd dosbarthu’r atomau carbon hyn yn isotopau oherwydd bod ganddynt yr un nifer o </a:t>
                          </a:r>
                          <a:r>
                            <a:rPr lang="cy-GB" sz="2000" b="1" u="none">
                              <a:solidFill>
                                <a:schemeClr val="accent1"/>
                              </a:solidFill>
                              <a:latin typeface="Bradley Hand ITC" panose="03070402050302030203" pitchFamily="66" charset="0"/>
                              <a:cs typeface="Arial" panose="020B0604020202020204" pitchFamily="34" charset="0"/>
                            </a:rPr>
                            <a:t>brotonau</a:t>
                          </a:r>
                          <a:r>
                            <a:rPr lang="cy-GB" sz="1400" b="0" u="none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 ond niferoedd gwahanol o </a:t>
                          </a:r>
                          <a:r>
                            <a:rPr lang="cy-GB" sz="2000" b="1" u="none">
                              <a:solidFill>
                                <a:schemeClr val="accent1"/>
                              </a:solidFill>
                              <a:latin typeface="Bradley Hand ITC" panose="03070402050302030203" pitchFamily="66" charset="0"/>
                              <a:cs typeface="Arial" panose="020B0604020202020204" pitchFamily="34" charset="0"/>
                            </a:rPr>
                            <a:t>niwtronau</a:t>
                          </a:r>
                          <a:r>
                            <a:rPr lang="cy-GB" sz="1400" b="0" u="none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.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cy-GB" sz="1400" b="1" u="none">
                              <a:solidFill>
                                <a:srgbClr val="C8102E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   </a:t>
                          </a:r>
                        </a:p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cy-GB" sz="1400" b="1" u="none">
                              <a:solidFill>
                                <a:srgbClr val="C8102E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3. Diffinio isotop</a:t>
                          </a:r>
                        </a:p>
                        <a:p>
                          <a:pPr algn="l" rtl="0"/>
                          <a:endParaRPr lang="en-GB" sz="1400" b="1" kern="1200" dirty="0">
                            <a:solidFill>
                              <a:schemeClr val="accent1"/>
                            </a:solidFill>
                            <a:effectLst/>
                            <a:latin typeface="Bradley Hand ITC" panose="03070402050302030203" pitchFamily="66" charset="0"/>
                            <a:ea typeface="+mn-ea"/>
                            <a:cs typeface="+mn-cs"/>
                          </a:endParaRPr>
                        </a:p>
                        <a:p>
                          <a:pPr algn="ctr"/>
                          <a:r>
                            <a:rPr lang="cy-GB" sz="2000" b="1">
                              <a:solidFill>
                                <a:schemeClr val="accent1"/>
                              </a:solidFill>
                              <a:effectLst/>
                              <a:latin typeface="Bradley Hand ITC" panose="03070402050302030203" pitchFamily="66" charset="0"/>
                              <a:ea typeface="Bradley Hand ITC"/>
                              <a:cs typeface="+mn-cs"/>
                            </a:rPr>
                            <a:t>Atomau sydd â’r un nifer o brotonau ond niferoedd gwahanol o niwtronau.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400" b="1" u="none" dirty="0">
                            <a:solidFill>
                              <a:srgbClr val="C8102E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400" b="1" u="none" dirty="0">
                            <a:solidFill>
                              <a:schemeClr val="accent1"/>
                            </a:solidFill>
                            <a:latin typeface="Bradley Hand ITC" panose="03070402050302030203" pitchFamily="66" charset="0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6" name="Content Placeholder 5">
                <a:extLst>
                  <a:ext uri="{FF2B5EF4-FFF2-40B4-BE49-F238E27FC236}">
                    <a16:creationId xmlns:a16="http://schemas.microsoft.com/office/drawing/2014/main" id="{EEF0ABB3-98DF-0F4F-02A7-D99475B88F4B}"/>
                  </a:ext>
                </a:extLst>
              </p:cNvPr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131863329"/>
                  </p:ext>
                </p:extLst>
              </p:nvPr>
            </p:nvGraphicFramePr>
            <p:xfrm>
              <a:off x="0" y="0"/>
              <a:ext cx="12192000" cy="705612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6096000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6096000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</a:tblGrid>
                  <a:tr h="3627120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1" u="none" dirty="0">
                              <a:solidFill>
                                <a:srgbClr val="C8102E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1. What does the word isotope mean to you? Where have you come across this word (or parts of this word) before?</a:t>
                          </a:r>
                        </a:p>
                        <a:p>
                          <a:pPr marL="342900" marR="0" lvl="0" indent="-34290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AutoNum type="arabicPeriod"/>
                            <a:tabLst/>
                            <a:defRPr/>
                          </a:pPr>
                          <a:endParaRPr lang="en-GB" sz="1400" b="1" u="none" dirty="0">
                            <a:solidFill>
                              <a:srgbClr val="C8102E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171450" indent="-171450" algn="l" rtl="0">
                            <a:buFont typeface="Arial" panose="020B0604020202020204" pitchFamily="34" charset="0"/>
                            <a:buChar char="•"/>
                          </a:pPr>
                          <a:endParaRPr lang="en-GB" sz="1200" b="0" u="none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0" indent="0" algn="l" rtl="0">
                            <a:buFont typeface="Arial" panose="020B0604020202020204" pitchFamily="34" charset="0"/>
                            <a:buNone/>
                          </a:pPr>
                          <a:endParaRPr lang="en-GB" sz="1200" b="1" u="none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171450" indent="-171450" algn="l" rtl="0">
                            <a:buFont typeface="Arial" panose="020B0604020202020204" pitchFamily="34" charset="0"/>
                            <a:buChar char="•"/>
                          </a:pPr>
                          <a:endParaRPr lang="en-GB" sz="1200" b="1" u="none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0" indent="0" algn="l" rtl="0">
                            <a:buFont typeface="Arial" panose="020B0604020202020204" pitchFamily="34" charset="0"/>
                            <a:buNone/>
                          </a:pPr>
                          <a:endParaRPr lang="en-GB" sz="1200" b="1" u="none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 rtl="0"/>
                          <a:r>
                            <a:rPr lang="en-GB" sz="1400" b="1" u="none" dirty="0">
                              <a:solidFill>
                                <a:srgbClr val="C8102E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2. Break down isotope</a:t>
                          </a:r>
                        </a:p>
                        <a:p>
                          <a:pPr algn="l" rtl="0"/>
                          <a:endParaRPr lang="en-GB" sz="1400" b="1" u="none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 rtl="0"/>
                          <a:r>
                            <a:rPr lang="en-GB" sz="1800" b="0" u="none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iso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2000" b="1" u="none" dirty="0">
                              <a:solidFill>
                                <a:schemeClr val="accent1"/>
                              </a:solidFill>
                              <a:latin typeface="Bradley Hand ITC" panose="03070402050302030203" pitchFamily="66" charset="0"/>
                              <a:cs typeface="Arial" panose="020B0604020202020204" pitchFamily="34" charset="0"/>
                            </a:rPr>
                            <a:t>equal to, the same</a:t>
                          </a:r>
                          <a:endParaRPr lang="en-GB" sz="2000" b="0" u="none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 rtl="0"/>
                          <a:endParaRPr lang="en-GB" sz="1800" b="0" u="none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 rtl="0"/>
                          <a:r>
                            <a:rPr lang="en-GB" sz="1800" b="0" u="none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tope</a:t>
                          </a:r>
                          <a:br>
                            <a:rPr lang="en-GB" sz="1800" b="0" u="none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</a:br>
                          <a:endParaRPr lang="en-GB" sz="1800" b="0" u="none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GB" sz="2000" b="1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4472C4"/>
                              </a:solidFill>
                              <a:effectLst/>
                              <a:uLnTx/>
                              <a:uFillTx/>
                              <a:latin typeface="Bradley Hand ITC" panose="03070402050302030203" pitchFamily="66" charset="0"/>
                              <a:ea typeface="+mn-ea"/>
                              <a:cs typeface="Arial" panose="020B0604020202020204" pitchFamily="34" charset="0"/>
                            </a:rPr>
                            <a:t>place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en-GB" sz="1800" b="0" i="0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entury Gothic" panose="020B0502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algn="l" rtl="0"/>
                          <a:r>
                            <a:rPr lang="en-GB" sz="2000" b="1" i="0" u="none" kern="1200" dirty="0">
                              <a:solidFill>
                                <a:schemeClr val="accent1"/>
                              </a:solidFill>
                              <a:effectLst/>
                              <a:latin typeface="Bradley Hand ITC" panose="03070402050302030203" pitchFamily="66" charset="0"/>
                              <a:ea typeface="+mn-ea"/>
                              <a:cs typeface="+mn-cs"/>
                            </a:rPr>
                            <a:t>D</a:t>
                          </a:r>
                          <a:r>
                            <a:rPr lang="en-GB" sz="2000" b="1" i="0" kern="1200" dirty="0">
                              <a:solidFill>
                                <a:schemeClr val="accent1"/>
                              </a:solidFill>
                              <a:effectLst/>
                              <a:latin typeface="Bradley Hand ITC" panose="03070402050302030203" pitchFamily="66" charset="0"/>
                              <a:ea typeface="+mn-ea"/>
                              <a:cs typeface="+mn-cs"/>
                            </a:rPr>
                            <a:t>espite having different atomic masses, the various forms of an element occupy the </a:t>
                          </a:r>
                          <a:r>
                            <a:rPr lang="en-GB" sz="2000" b="1" i="0" u="none" kern="1200" dirty="0">
                              <a:solidFill>
                                <a:schemeClr val="accent1"/>
                              </a:solidFill>
                              <a:effectLst/>
                              <a:latin typeface="Bradley Hand ITC" panose="03070402050302030203" pitchFamily="66" charset="0"/>
                              <a:ea typeface="+mn-ea"/>
                              <a:cs typeface="+mn-cs"/>
                            </a:rPr>
                            <a:t>same place </a:t>
                          </a:r>
                          <a:r>
                            <a:rPr lang="en-GB" sz="2000" b="1" i="0" kern="1200" dirty="0">
                              <a:solidFill>
                                <a:schemeClr val="accent1"/>
                              </a:solidFill>
                              <a:effectLst/>
                              <a:latin typeface="Bradley Hand ITC" panose="03070402050302030203" pitchFamily="66" charset="0"/>
                              <a:ea typeface="+mn-ea"/>
                              <a:cs typeface="+mn-cs"/>
                            </a:rPr>
                            <a:t>on the periodic table.</a:t>
                          </a:r>
                          <a:endParaRPr lang="en-GB" sz="2000" b="1" u="none" dirty="0">
                            <a:solidFill>
                              <a:schemeClr val="accent1"/>
                            </a:solidFill>
                            <a:latin typeface="Bradley Hand ITC" panose="03070402050302030203" pitchFamily="66" charset="0"/>
                            <a:cs typeface="Arial" panose="020B0604020202020204" pitchFamily="34" charset="0"/>
                          </a:endParaRPr>
                        </a:p>
                        <a:p>
                          <a:pPr algn="l" rtl="0"/>
                          <a:endParaRPr lang="en-GB" sz="1400" b="1" u="none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34290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200" t="-106039" r="-100300" b="-35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1" u="none" dirty="0">
                              <a:solidFill>
                                <a:srgbClr val="C8102E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   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1" u="none" dirty="0">
                              <a:solidFill>
                                <a:srgbClr val="C8102E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3. Define isotope</a:t>
                          </a:r>
                        </a:p>
                        <a:p>
                          <a:pPr algn="l" rtl="0"/>
                          <a:endParaRPr lang="en-GB" sz="1400" b="1" kern="1200" dirty="0">
                            <a:solidFill>
                              <a:schemeClr val="accent1"/>
                            </a:solidFill>
                            <a:effectLst/>
                            <a:latin typeface="Bradley Hand ITC" panose="03070402050302030203" pitchFamily="66" charset="0"/>
                            <a:ea typeface="+mn-ea"/>
                            <a:cs typeface="+mn-cs"/>
                          </a:endParaRPr>
                        </a:p>
                        <a:p>
                          <a:pPr algn="l" rtl="0"/>
                          <a:r>
                            <a:rPr lang="en-GB" sz="2000" b="1" kern="1200" dirty="0">
                              <a:solidFill>
                                <a:schemeClr val="accent1"/>
                              </a:solidFill>
                              <a:effectLst/>
                              <a:latin typeface="Bradley Hand ITC" panose="03070402050302030203" pitchFamily="66" charset="0"/>
                              <a:ea typeface="+mn-ea"/>
                              <a:cs typeface="+mn-cs"/>
                            </a:rPr>
                            <a:t>Atoms with the same number of protons but different numbers of neutrons.</a:t>
                          </a:r>
                          <a:endParaRPr lang="en-GB" sz="2000" b="1" u="none" dirty="0">
                            <a:solidFill>
                              <a:schemeClr val="accent1"/>
                            </a:solidFill>
                            <a:latin typeface="Bradley Hand ITC" panose="03070402050302030203" pitchFamily="66" charset="0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400" b="1" u="none" dirty="0">
                            <a:solidFill>
                              <a:srgbClr val="C8102E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400" b="1" u="none" dirty="0">
                            <a:solidFill>
                              <a:schemeClr val="accent1"/>
                            </a:solidFill>
                            <a:latin typeface="Bradley Hand ITC" panose="03070402050302030203" pitchFamily="66" charset="0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</a:tbl>
              </a:graphicData>
            </a:graphic>
          </p:graphicFrame>
        </mc:Fallback>
      </mc:AlternateContent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75F3242-5208-D6A3-2586-D2CE48C62C1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4114160"/>
              </p:ext>
            </p:extLst>
          </p:nvPr>
        </p:nvGraphicFramePr>
        <p:xfrm>
          <a:off x="5258100" y="3409032"/>
          <a:ext cx="1963477" cy="6413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634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cy-GB" sz="2200" b="1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Isotop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326320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ertical Title 1">
            <a:extLst>
              <a:ext uri="{FF2B5EF4-FFF2-40B4-BE49-F238E27FC236}">
                <a16:creationId xmlns:a16="http://schemas.microsoft.com/office/drawing/2014/main" id="{FEE63CE5-8A72-4242-81BD-5FB3FC7CB196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sz="2200" b="1" i="0">
                <a:solidFill>
                  <a:schemeClr val="bg1"/>
                </a:solidFill>
                <a:latin typeface="Century Gothic" panose="020B0502020202020204" pitchFamily="34" charset="0"/>
              </a:rPr>
              <a:t>Cynllun enghreifftiol</a:t>
            </a:r>
          </a:p>
        </p:txBody>
      </p:sp>
      <p:graphicFrame>
        <p:nvGraphicFramePr>
          <p:cNvPr id="5" name="Content Placeholder 5">
            <a:extLst>
              <a:ext uri="{FF2B5EF4-FFF2-40B4-BE49-F238E27FC236}">
                <a16:creationId xmlns:a16="http://schemas.microsoft.com/office/drawing/2014/main" id="{781063B1-E5E0-C242-7F60-F3F78892A20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90870434"/>
              </p:ext>
            </p:extLst>
          </p:nvPr>
        </p:nvGraphicFramePr>
        <p:xfrm>
          <a:off x="0" y="-4445"/>
          <a:ext cx="11382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91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691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cy-GB" sz="28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1. Archwilio</a:t>
                      </a:r>
                    </a:p>
                    <a:p>
                      <a:pPr marL="0" indent="0" algn="ctr">
                        <a:buNone/>
                      </a:pPr>
                      <a:b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endParaRPr lang="cy-GB" sz="1800" b="0" u="none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indent="0" algn="l" rtl="0">
                        <a:buNone/>
                      </a:pPr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indent="0" algn="ctr">
                        <a:buNone/>
                      </a:pPr>
                      <a:r>
                        <a:rPr lang="cy-GB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Cysylltwch hyn â chyfalaf gwyddoniaeth a defnyddiwch brofiad y dysgwyr.</a:t>
                      </a:r>
                    </a:p>
                    <a:p>
                      <a:pPr marL="0" indent="0" algn="l" rtl="0">
                        <a:buFont typeface="Arial" panose="020B0604020202020204" pitchFamily="34" charset="0"/>
                        <a:buNone/>
                      </a:pPr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28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2. Dadansoddi/‘beth ydym ni’n ei wybod am X’?</a:t>
                      </a:r>
                    </a:p>
                    <a:p>
                      <a:pPr algn="ctr"/>
                      <a:br>
                        <a:rPr lang="cy-GB" sz="1800" b="0" u="none" baseline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Edrychwch ar rannau cyfansawdd y gair i helpu i ddatrys ei ystyr.</a:t>
                      </a:r>
                    </a:p>
                    <a:p>
                      <a:pPr algn="l" rtl="0"/>
                      <a:endParaRPr lang="en-GB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cy-GB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Neu gofynnwch i’r dysgwyr awgrymu beth maent eisoes yn ei wybod am y term allweddol </a:t>
                      </a:r>
                    </a:p>
                    <a:p>
                      <a:pPr algn="ctr"/>
                      <a:r>
                        <a:rPr lang="cy-GB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             (gyda chymorth ambell bwynt bwled).</a:t>
                      </a:r>
                    </a:p>
                    <a:p>
                      <a:pPr algn="l" rtl="0"/>
                      <a:endParaRPr lang="en-GB" sz="1200" b="1" u="sng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algn="ctr"/>
                      <a:r>
                        <a:rPr lang="cy-GB" sz="28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4. Cyfnerthu</a:t>
                      </a:r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br>
                        <a:rPr lang="cy-GB" sz="1800" b="0" u="none" baseline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endParaRPr lang="cy-GB" sz="1800" b="0" u="none" baseline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cy-GB" sz="1800" b="0" u="none" baseline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Bydd y dysgwyr yn defnyddio’u </a:t>
                      </a:r>
                      <a:br>
                        <a:rPr lang="cy-GB" sz="1800" b="0" u="none" baseline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800" b="0" u="none" baseline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gwybodaeth.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28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3.</a:t>
                      </a:r>
                      <a:r>
                        <a:rPr lang="cy-GB" sz="2800" b="1" u="none" baseline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Egluro</a:t>
                      </a:r>
                    </a:p>
                    <a:p>
                      <a:pPr algn="ctr"/>
                      <a:br>
                        <a:rPr lang="cy-GB" sz="1800" b="0" u="none" baseline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endParaRPr lang="cy-GB" sz="1800" b="0" u="none" baseline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0" u="none" baseline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Cyflwynwch y diffiniad.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DF6446A5-8A2B-740F-D94D-BD65E28FBA44}"/>
              </a:ext>
            </a:extLst>
          </p:cNvPr>
          <p:cNvGraphicFramePr>
            <a:graphicFrameLocks noGrp="1"/>
          </p:cNvGraphicFramePr>
          <p:nvPr/>
        </p:nvGraphicFramePr>
        <p:xfrm>
          <a:off x="4753648" y="2647224"/>
          <a:ext cx="1874704" cy="30177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47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cy-GB" sz="3200" u="none">
                          <a:solidFill>
                            <a:srgbClr val="C8102E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&lt;Dewiswch eich term allweddol&gt;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280143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5D359969893149933A4D4A74E189F8" ma:contentTypeVersion="13" ma:contentTypeDescription="Create a new document." ma:contentTypeScope="" ma:versionID="c9ddbf677461f5ce946e84a24e793234">
  <xsd:schema xmlns:xsd="http://www.w3.org/2001/XMLSchema" xmlns:xs="http://www.w3.org/2001/XMLSchema" xmlns:p="http://schemas.microsoft.com/office/2006/metadata/properties" xmlns:ns2="5c7d88b2-bc5d-47d8-b067-5f30c82b40fb" xmlns:ns3="9e3c562f-56b0-4bc9-96c8-d04b09868558" targetNamespace="http://schemas.microsoft.com/office/2006/metadata/properties" ma:root="true" ma:fieldsID="cb9b30395463f778bee975073577cb94" ns2:_="" ns3:_="">
    <xsd:import namespace="5c7d88b2-bc5d-47d8-b067-5f30c82b40fb"/>
    <xsd:import namespace="9e3c562f-56b0-4bc9-96c8-d04b0986855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Editorialstag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d88b2-bc5d-47d8-b067-5f30c82b40f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cd698d5-2c6c-40f3-87af-cb5c6c865f6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Editorialstage" ma:index="20" nillable="true" ma:displayName="Editorial stage" ma:format="Dropdown" ma:internalName="Editorialstage">
      <xsd:simpleType>
        <xsd:restriction base="dms:Choice">
          <xsd:enumeration value="Published"/>
          <xsd:enumeration value="Ready for editor check"/>
          <xsd:enumeration value="QA review received"/>
          <xsd:enumeration value="Received from author"/>
          <xsd:enumeration value="Ready for QA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3c562f-56b0-4bc9-96c8-d04b0986855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c6a42d3-65da-48b4-a118-af479a0fa813}" ma:internalName="TaxCatchAll" ma:showField="CatchAllData" ma:web="9e3c562f-56b0-4bc9-96c8-d04b0986855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Editorialstage xmlns="5c7d88b2-bc5d-47d8-b067-5f30c82b40fb" xsi:nil="true"/>
    <lcf76f155ced4ddcb4097134ff3c332f xmlns="5c7d88b2-bc5d-47d8-b067-5f30c82b40fb">
      <Terms xmlns="http://schemas.microsoft.com/office/infopath/2007/PartnerControls"/>
    </lcf76f155ced4ddcb4097134ff3c332f>
    <TaxCatchAll xmlns="9e3c562f-56b0-4bc9-96c8-d04b09868558" xsi:nil="true"/>
  </documentManagement>
</p:properties>
</file>

<file path=customXml/itemProps1.xml><?xml version="1.0" encoding="utf-8"?>
<ds:datastoreItem xmlns:ds="http://schemas.openxmlformats.org/officeDocument/2006/customXml" ds:itemID="{ACDD923D-7064-4164-9136-3713A1A3737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1754F20-8265-4355-9083-31CE6E38EC3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c7d88b2-bc5d-47d8-b067-5f30c82b40fb"/>
    <ds:schemaRef ds:uri="9e3c562f-56b0-4bc9-96c8-d04b0986855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F61301A-1EAC-4120-8536-3E5F595AC813}">
  <ds:schemaRefs>
    <ds:schemaRef ds:uri="http://schemas.openxmlformats.org/package/2006/metadata/core-properties"/>
    <ds:schemaRef ds:uri="9e3c562f-56b0-4bc9-96c8-d04b09868558"/>
    <ds:schemaRef ds:uri="http://purl.org/dc/elements/1.1/"/>
    <ds:schemaRef ds:uri="http://schemas.microsoft.com/office/2006/documentManagement/types"/>
    <ds:schemaRef ds:uri="http://www.w3.org/XML/1998/namespace"/>
    <ds:schemaRef ds:uri="http://purl.org/dc/terms/"/>
    <ds:schemaRef ds:uri="http://purl.org/dc/dcmitype/"/>
    <ds:schemaRef ds:uri="http://schemas.microsoft.com/office/infopath/2007/PartnerControls"/>
    <ds:schemaRef ds:uri="5c7d88b2-bc5d-47d8-b067-5f30c82b40fb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2330</Words>
  <Application>Microsoft Office PowerPoint</Application>
  <PresentationFormat>Widescreen</PresentationFormat>
  <Paragraphs>374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Arial</vt:lpstr>
      <vt:lpstr>Bradley Hand ITC</vt:lpstr>
      <vt:lpstr>Calibri</vt:lpstr>
      <vt:lpstr>Calibri Light</vt:lpstr>
      <vt:lpstr>Cambria Math</vt:lpstr>
      <vt:lpstr>Century Gothic</vt:lpstr>
      <vt:lpstr>Office Theme</vt:lpstr>
      <vt:lpstr>14–16 oed</vt:lpstr>
      <vt:lpstr>Modelau Frayer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Frayer models atomic model scaffolded student slides CYM</dc:title>
  <dc:creator>RoyalSocietyofChemistry@royalsocietychemistry.onmicrosoft.com</dc:creator>
  <cp:keywords>Frayer models; 14-16; atomic structure; particle diagrams; atoms and ions; vocabulary; chemistry; glossary; key terms; key words; language of science; communication</cp:keywords>
  <dc:description>From rsc.li/4tzFoze, unscaffolded slides and teacher notes also available</dc:description>
  <cp:lastModifiedBy>Hannah Griffiths</cp:lastModifiedBy>
  <cp:revision>3</cp:revision>
  <cp:lastPrinted>2025-04-24T13:27:54Z</cp:lastPrinted>
  <dcterms:created xsi:type="dcterms:W3CDTF">2024-07-23T13:39:45Z</dcterms:created>
  <dcterms:modified xsi:type="dcterms:W3CDTF">2026-06-18T09:24:50Z</dcterms:modified>
  <cp:category>Available from rsc.li/4tzFoze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0x010100E45D359969893149933A4D4A74E189F8</vt:lpwstr>
  </property>
  <property fmtid="{D5CDD505-2E9C-101B-9397-08002B2CF9AE}" pid="3" name="MediaServiceImageTags">
    <vt:lpwstr/>
  </property>
</Properties>
</file>