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4" r:id="rId5"/>
    <p:sldId id="287" r:id="rId6"/>
    <p:sldId id="288" r:id="rId7"/>
    <p:sldId id="289" r:id="rId8"/>
    <p:sldId id="308" r:id="rId9"/>
    <p:sldId id="313" r:id="rId10"/>
    <p:sldId id="315" r:id="rId11"/>
    <p:sldId id="314" r:id="rId12"/>
    <p:sldId id="319" r:id="rId13"/>
    <p:sldId id="317" r:id="rId14"/>
    <p:sldId id="318" r:id="rId15"/>
    <p:sldId id="320" r:id="rId16"/>
    <p:sldId id="321" r:id="rId17"/>
    <p:sldId id="322" r:id="rId18"/>
    <p:sldId id="323" r:id="rId19"/>
    <p:sldId id="31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3898FDF-1F87-EDD6-6458-059E95E842BE}" name="Kirsty Patterson" initials="KP" userId="S::pattersonk@rsc.org::06c453ef-d90e-4cbc-ba6b-1bf363c3e0a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E6F1EF"/>
    <a:srgbClr val="EDF6F9"/>
    <a:srgbClr val="48A9C5"/>
    <a:srgbClr val="FAE7EA"/>
    <a:srgbClr val="F7DBE0"/>
    <a:srgbClr val="F4CFD5"/>
    <a:srgbClr val="FF9E1B"/>
    <a:srgbClr val="C8102E"/>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7EB57E-2FC9-444A-8C56-37386045E85E}" v="47" dt="2026-02-11T08:53:44.370"/>
    <p1510:client id="{CAAE23FA-ACED-48C4-B119-CDF5817B43B0}" v="3" dt="2026-02-10T10:15:39.7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4"/>
    <p:restoredTop sz="96327"/>
  </p:normalViewPr>
  <p:slideViewPr>
    <p:cSldViewPr snapToGrid="0" snapToObjects="1">
      <p:cViewPr varScale="1">
        <p:scale>
          <a:sx n="106" d="100"/>
          <a:sy n="106" d="100"/>
        </p:scale>
        <p:origin x="1068" y="11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undo custSel modSld">
      <pc:chgData name="Kirsty Patterson" userId="06c453ef-d90e-4cbc-ba6b-1bf363c3e0a9" providerId="ADAL" clId="{2B52998C-451C-485A-9808-79CB34D495AD}" dt="2026-02-09T10:29:31.617" v="24" actId="1076"/>
      <pc:docMkLst>
        <pc:docMk/>
      </pc:docMkLst>
      <pc:sldChg chg="modSp mod">
        <pc:chgData name="Kirsty Patterson" userId="06c453ef-d90e-4cbc-ba6b-1bf363c3e0a9" providerId="ADAL" clId="{2B52998C-451C-485A-9808-79CB34D495AD}" dt="2026-02-07T16:07:32.532" v="2" actId="20577"/>
        <pc:sldMkLst>
          <pc:docMk/>
          <pc:sldMk cId="1883610943" sldId="284"/>
        </pc:sldMkLst>
        <pc:spChg chg="mod">
          <ac:chgData name="Kirsty Patterson" userId="06c453ef-d90e-4cbc-ba6b-1bf363c3e0a9" providerId="ADAL" clId="{2B52998C-451C-485A-9808-79CB34D495AD}" dt="2026-02-07T16:07:32.532" v="2" actId="20577"/>
          <ac:spMkLst>
            <pc:docMk/>
            <pc:sldMk cId="1883610943" sldId="284"/>
            <ac:spMk id="3" creationId="{F1271DC6-EF13-2848-9EDB-505FAEE426A5}"/>
          </ac:spMkLst>
        </pc:spChg>
        <pc:spChg chg="mod">
          <ac:chgData name="Kirsty Patterson" userId="06c453ef-d90e-4cbc-ba6b-1bf363c3e0a9" providerId="ADAL" clId="{2B52998C-451C-485A-9808-79CB34D495AD}" dt="2026-02-07T16:06:17.153" v="0" actId="1076"/>
          <ac:spMkLst>
            <pc:docMk/>
            <pc:sldMk cId="1883610943" sldId="284"/>
            <ac:spMk id="8" creationId="{A7335F0B-29F5-2648-9B20-470CA4A491D6}"/>
          </ac:spMkLst>
        </pc:spChg>
      </pc:sldChg>
      <pc:sldChg chg="addSp modSp mod">
        <pc:chgData name="Kirsty Patterson" userId="06c453ef-d90e-4cbc-ba6b-1bf363c3e0a9" providerId="ADAL" clId="{2B52998C-451C-485A-9808-79CB34D495AD}" dt="2026-02-09T10:29:31.617" v="24" actId="1076"/>
        <pc:sldMkLst>
          <pc:docMk/>
          <pc:sldMk cId="2626796453" sldId="315"/>
        </pc:sldMkLst>
        <pc:spChg chg="mod">
          <ac:chgData name="Kirsty Patterson" userId="06c453ef-d90e-4cbc-ba6b-1bf363c3e0a9" providerId="ADAL" clId="{2B52998C-451C-485A-9808-79CB34D495AD}" dt="2026-02-07T16:12:51.625" v="5" actId="20577"/>
          <ac:spMkLst>
            <pc:docMk/>
            <pc:sldMk cId="2626796453" sldId="315"/>
            <ac:spMk id="4" creationId="{435F361D-FCE2-D36E-EB81-00B0D6370559}"/>
          </ac:spMkLst>
        </pc:spChg>
        <pc:spChg chg="add mod">
          <ac:chgData name="Kirsty Patterson" userId="06c453ef-d90e-4cbc-ba6b-1bf363c3e0a9" providerId="ADAL" clId="{2B52998C-451C-485A-9808-79CB34D495AD}" dt="2026-02-09T10:29:13.954" v="21" actId="1582"/>
          <ac:spMkLst>
            <pc:docMk/>
            <pc:sldMk cId="2626796453" sldId="315"/>
            <ac:spMk id="5" creationId="{D4401EEC-3C70-9C1E-AC12-3706AE966968}"/>
          </ac:spMkLst>
        </pc:spChg>
        <pc:spChg chg="mod">
          <ac:chgData name="Kirsty Patterson" userId="06c453ef-d90e-4cbc-ba6b-1bf363c3e0a9" providerId="ADAL" clId="{2B52998C-451C-485A-9808-79CB34D495AD}" dt="2026-02-09T10:29:31.617" v="24" actId="1076"/>
          <ac:spMkLst>
            <pc:docMk/>
            <pc:sldMk cId="2626796453" sldId="315"/>
            <ac:spMk id="31" creationId="{AE136523-0A8A-22F5-0BF7-4367B8B768F5}"/>
          </ac:spMkLst>
        </pc:spChg>
        <pc:spChg chg="mod">
          <ac:chgData name="Kirsty Patterson" userId="06c453ef-d90e-4cbc-ba6b-1bf363c3e0a9" providerId="ADAL" clId="{2B52998C-451C-485A-9808-79CB34D495AD}" dt="2026-02-09T10:29:21.356" v="22" actId="1076"/>
          <ac:spMkLst>
            <pc:docMk/>
            <pc:sldMk cId="2626796453" sldId="315"/>
            <ac:spMk id="32" creationId="{5A1629B1-17FD-BA65-2815-7576EE0D7866}"/>
          </ac:spMkLst>
        </pc:spChg>
        <pc:picChg chg="mod">
          <ac:chgData name="Kirsty Patterson" userId="06c453ef-d90e-4cbc-ba6b-1bf363c3e0a9" providerId="ADAL" clId="{2B52998C-451C-485A-9808-79CB34D495AD}" dt="2026-02-09T10:28:22.878" v="14" actId="1076"/>
          <ac:picMkLst>
            <pc:docMk/>
            <pc:sldMk cId="2626796453" sldId="315"/>
            <ac:picMk id="33" creationId="{E7404802-958F-3D8F-00BF-EEA11929B275}"/>
          </ac:picMkLst>
        </pc:picChg>
      </pc:sldChg>
    </pc:docChg>
  </pc:docChgLst>
  <pc:docChgLst>
    <pc:chgData name="Emily Kelly" userId="129b2903-a77d-4011-b626-fdf346dce13b" providerId="ADAL" clId="{85A5C25D-5312-4C33-8E0A-4DB7416EB847}"/>
    <pc:docChg chg="undo custSel addSld delSld modSld sldOrd">
      <pc:chgData name="Emily Kelly" userId="129b2903-a77d-4011-b626-fdf346dce13b" providerId="ADAL" clId="{85A5C25D-5312-4C33-8E0A-4DB7416EB847}" dt="2026-02-11T09:11:37.691" v="688" actId="207"/>
      <pc:docMkLst>
        <pc:docMk/>
      </pc:docMkLst>
      <pc:sldChg chg="modSp">
        <pc:chgData name="Emily Kelly" userId="129b2903-a77d-4011-b626-fdf346dce13b" providerId="ADAL" clId="{85A5C25D-5312-4C33-8E0A-4DB7416EB847}" dt="2026-02-10T10:14:23.113" v="6" actId="14826"/>
        <pc:sldMkLst>
          <pc:docMk/>
          <pc:sldMk cId="1883610943" sldId="284"/>
        </pc:sldMkLst>
        <pc:spChg chg="mod">
          <ac:chgData name="Emily Kelly" userId="129b2903-a77d-4011-b626-fdf346dce13b" providerId="ADAL" clId="{85A5C25D-5312-4C33-8E0A-4DB7416EB847}" dt="2026-02-10T10:14:23.113" v="6" actId="14826"/>
          <ac:spMkLst>
            <pc:docMk/>
            <pc:sldMk cId="1883610943" sldId="284"/>
            <ac:spMk id="8" creationId="{A7335F0B-29F5-2648-9B20-470CA4A491D6}"/>
          </ac:spMkLst>
        </pc:spChg>
      </pc:sldChg>
      <pc:sldChg chg="addSp modSp mod">
        <pc:chgData name="Emily Kelly" userId="129b2903-a77d-4011-b626-fdf346dce13b" providerId="ADAL" clId="{85A5C25D-5312-4C33-8E0A-4DB7416EB847}" dt="2026-02-10T10:16:12.317" v="15" actId="255"/>
        <pc:sldMkLst>
          <pc:docMk/>
          <pc:sldMk cId="1833564579" sldId="287"/>
        </pc:sldMkLst>
        <pc:spChg chg="add mod">
          <ac:chgData name="Emily Kelly" userId="129b2903-a77d-4011-b626-fdf346dce13b" providerId="ADAL" clId="{85A5C25D-5312-4C33-8E0A-4DB7416EB847}" dt="2026-02-10T10:16:12.317" v="15" actId="255"/>
          <ac:spMkLst>
            <pc:docMk/>
            <pc:sldMk cId="1833564579" sldId="287"/>
            <ac:spMk id="4" creationId="{22DE9829-6FB2-54B3-1189-3A1698CE8276}"/>
          </ac:spMkLst>
        </pc:spChg>
        <pc:picChg chg="mod">
          <ac:chgData name="Emily Kelly" userId="129b2903-a77d-4011-b626-fdf346dce13b" providerId="ADAL" clId="{85A5C25D-5312-4C33-8E0A-4DB7416EB847}" dt="2026-02-05T15:46:41.781" v="5" actId="962"/>
          <ac:picMkLst>
            <pc:docMk/>
            <pc:sldMk cId="1833564579" sldId="287"/>
            <ac:picMk id="2050" creationId="{567AC669-EFA6-D3BC-2FB5-CF69EF591C4D}"/>
          </ac:picMkLst>
        </pc:picChg>
      </pc:sldChg>
      <pc:sldChg chg="modSp mod">
        <pc:chgData name="Emily Kelly" userId="129b2903-a77d-4011-b626-fdf346dce13b" providerId="ADAL" clId="{85A5C25D-5312-4C33-8E0A-4DB7416EB847}" dt="2026-02-11T08:33:44.684" v="25" actId="403"/>
        <pc:sldMkLst>
          <pc:docMk/>
          <pc:sldMk cId="1354378033" sldId="314"/>
        </pc:sldMkLst>
        <pc:spChg chg="mod">
          <ac:chgData name="Emily Kelly" userId="129b2903-a77d-4011-b626-fdf346dce13b" providerId="ADAL" clId="{85A5C25D-5312-4C33-8E0A-4DB7416EB847}" dt="2026-02-11T08:33:44.684" v="25" actId="403"/>
          <ac:spMkLst>
            <pc:docMk/>
            <pc:sldMk cId="1354378033" sldId="314"/>
            <ac:spMk id="3" creationId="{C7508366-4005-3155-195F-774AC3EB0C0C}"/>
          </ac:spMkLst>
        </pc:spChg>
      </pc:sldChg>
      <pc:sldChg chg="ord">
        <pc:chgData name="Emily Kelly" userId="129b2903-a77d-4011-b626-fdf346dce13b" providerId="ADAL" clId="{85A5C25D-5312-4C33-8E0A-4DB7416EB847}" dt="2026-02-11T09:09:46.384" v="668"/>
        <pc:sldMkLst>
          <pc:docMk/>
          <pc:sldMk cId="1410705354" sldId="316"/>
        </pc:sldMkLst>
      </pc:sldChg>
      <pc:sldChg chg="modSp add mod">
        <pc:chgData name="Emily Kelly" userId="129b2903-a77d-4011-b626-fdf346dce13b" providerId="ADAL" clId="{85A5C25D-5312-4C33-8E0A-4DB7416EB847}" dt="2026-02-11T08:33:40.312" v="24" actId="403"/>
        <pc:sldMkLst>
          <pc:docMk/>
          <pc:sldMk cId="303279862" sldId="319"/>
        </pc:sldMkLst>
        <pc:spChg chg="mod">
          <ac:chgData name="Emily Kelly" userId="129b2903-a77d-4011-b626-fdf346dce13b" providerId="ADAL" clId="{85A5C25D-5312-4C33-8E0A-4DB7416EB847}" dt="2026-02-11T08:33:40.312" v="24" actId="403"/>
          <ac:spMkLst>
            <pc:docMk/>
            <pc:sldMk cId="303279862" sldId="319"/>
            <ac:spMk id="3" creationId="{C5B027E4-D810-462C-4719-E840881795A6}"/>
          </ac:spMkLst>
        </pc:spChg>
      </pc:sldChg>
      <pc:sldChg chg="addSp delSp modSp new mod">
        <pc:chgData name="Emily Kelly" userId="129b2903-a77d-4011-b626-fdf346dce13b" providerId="ADAL" clId="{85A5C25D-5312-4C33-8E0A-4DB7416EB847}" dt="2026-02-11T09:10:04.531" v="683" actId="20577"/>
        <pc:sldMkLst>
          <pc:docMk/>
          <pc:sldMk cId="1435304826" sldId="320"/>
        </pc:sldMkLst>
        <pc:spChg chg="mod">
          <ac:chgData name="Emily Kelly" userId="129b2903-a77d-4011-b626-fdf346dce13b" providerId="ADAL" clId="{85A5C25D-5312-4C33-8E0A-4DB7416EB847}" dt="2026-02-11T09:10:04.531" v="683" actId="20577"/>
          <ac:spMkLst>
            <pc:docMk/>
            <pc:sldMk cId="1435304826" sldId="320"/>
            <ac:spMk id="2" creationId="{AD7CE85A-997D-2075-9FDD-3D38A3CBECFD}"/>
          </ac:spMkLst>
        </pc:spChg>
        <pc:spChg chg="del">
          <ac:chgData name="Emily Kelly" userId="129b2903-a77d-4011-b626-fdf346dce13b" providerId="ADAL" clId="{85A5C25D-5312-4C33-8E0A-4DB7416EB847}" dt="2026-02-11T08:35:07.253" v="37"/>
          <ac:spMkLst>
            <pc:docMk/>
            <pc:sldMk cId="1435304826" sldId="320"/>
            <ac:spMk id="3" creationId="{774FB118-86F5-A788-4184-FD20E388242B}"/>
          </ac:spMkLst>
        </pc:spChg>
        <pc:spChg chg="add mod">
          <ac:chgData name="Emily Kelly" userId="129b2903-a77d-4011-b626-fdf346dce13b" providerId="ADAL" clId="{85A5C25D-5312-4C33-8E0A-4DB7416EB847}" dt="2026-02-11T08:45:35.370" v="304" actId="20577"/>
          <ac:spMkLst>
            <pc:docMk/>
            <pc:sldMk cId="1435304826" sldId="320"/>
            <ac:spMk id="4" creationId="{97C04FE3-8C3E-65A5-B593-264118218DAA}"/>
          </ac:spMkLst>
        </pc:spChg>
        <pc:spChg chg="add del mod">
          <ac:chgData name="Emily Kelly" userId="129b2903-a77d-4011-b626-fdf346dce13b" providerId="ADAL" clId="{85A5C25D-5312-4C33-8E0A-4DB7416EB847}" dt="2026-02-11T08:35:21.663" v="40" actId="478"/>
          <ac:spMkLst>
            <pc:docMk/>
            <pc:sldMk cId="1435304826" sldId="320"/>
            <ac:spMk id="6" creationId="{06441621-2171-C220-53AA-7091EE09800B}"/>
          </ac:spMkLst>
        </pc:spChg>
        <pc:spChg chg="add mod">
          <ac:chgData name="Emily Kelly" userId="129b2903-a77d-4011-b626-fdf346dce13b" providerId="ADAL" clId="{85A5C25D-5312-4C33-8E0A-4DB7416EB847}" dt="2026-02-11T08:42:42.338" v="216" actId="114"/>
          <ac:spMkLst>
            <pc:docMk/>
            <pc:sldMk cId="1435304826" sldId="320"/>
            <ac:spMk id="8" creationId="{4923C5CF-A63C-B025-9AD9-23532BEC2C91}"/>
          </ac:spMkLst>
        </pc:spChg>
        <pc:graphicFrameChg chg="add del mod">
          <ac:chgData name="Emily Kelly" userId="129b2903-a77d-4011-b626-fdf346dce13b" providerId="ADAL" clId="{85A5C25D-5312-4C33-8E0A-4DB7416EB847}" dt="2026-02-11T08:35:23.178" v="41" actId="478"/>
          <ac:graphicFrameMkLst>
            <pc:docMk/>
            <pc:sldMk cId="1435304826" sldId="320"/>
            <ac:graphicFrameMk id="5" creationId="{2FBF0FA3-A5EF-8D05-ABC1-35064E4B7109}"/>
          </ac:graphicFrameMkLst>
        </pc:graphicFrameChg>
        <pc:graphicFrameChg chg="add mod modGraphic">
          <ac:chgData name="Emily Kelly" userId="129b2903-a77d-4011-b626-fdf346dce13b" providerId="ADAL" clId="{85A5C25D-5312-4C33-8E0A-4DB7416EB847}" dt="2026-02-11T08:40:12.505" v="133"/>
          <ac:graphicFrameMkLst>
            <pc:docMk/>
            <pc:sldMk cId="1435304826" sldId="320"/>
            <ac:graphicFrameMk id="9" creationId="{E7ED36AA-9A01-F702-20AD-586B25C5F199}"/>
          </ac:graphicFrameMkLst>
        </pc:graphicFrameChg>
      </pc:sldChg>
      <pc:sldChg chg="delSp modSp add mod">
        <pc:chgData name="Emily Kelly" userId="129b2903-a77d-4011-b626-fdf346dce13b" providerId="ADAL" clId="{85A5C25D-5312-4C33-8E0A-4DB7416EB847}" dt="2026-02-11T09:11:37.691" v="688" actId="207"/>
        <pc:sldMkLst>
          <pc:docMk/>
          <pc:sldMk cId="385598303" sldId="321"/>
        </pc:sldMkLst>
        <pc:spChg chg="mod">
          <ac:chgData name="Emily Kelly" userId="129b2903-a77d-4011-b626-fdf346dce13b" providerId="ADAL" clId="{85A5C25D-5312-4C33-8E0A-4DB7416EB847}" dt="2026-02-11T08:45:30.235" v="297" actId="20577"/>
          <ac:spMkLst>
            <pc:docMk/>
            <pc:sldMk cId="385598303" sldId="321"/>
            <ac:spMk id="4" creationId="{9DB16490-7C30-8DF7-8407-E6FB3C4397CE}"/>
          </ac:spMkLst>
        </pc:spChg>
        <pc:spChg chg="mod">
          <ac:chgData name="Emily Kelly" userId="129b2903-a77d-4011-b626-fdf346dce13b" providerId="ADAL" clId="{85A5C25D-5312-4C33-8E0A-4DB7416EB847}" dt="2026-02-11T09:11:37.691" v="688" actId="207"/>
          <ac:spMkLst>
            <pc:docMk/>
            <pc:sldMk cId="385598303" sldId="321"/>
            <ac:spMk id="8" creationId="{DF09CFC6-EA19-68E0-9888-020DEECF64F0}"/>
          </ac:spMkLst>
        </pc:spChg>
        <pc:graphicFrameChg chg="del">
          <ac:chgData name="Emily Kelly" userId="129b2903-a77d-4011-b626-fdf346dce13b" providerId="ADAL" clId="{85A5C25D-5312-4C33-8E0A-4DB7416EB847}" dt="2026-02-11T08:40:44.662" v="137" actId="478"/>
          <ac:graphicFrameMkLst>
            <pc:docMk/>
            <pc:sldMk cId="385598303" sldId="321"/>
            <ac:graphicFrameMk id="9" creationId="{3B321121-8F69-066E-7B63-AD9F36401C1D}"/>
          </ac:graphicFrameMkLst>
        </pc:graphicFrameChg>
      </pc:sldChg>
      <pc:sldChg chg="new del">
        <pc:chgData name="Emily Kelly" userId="129b2903-a77d-4011-b626-fdf346dce13b" providerId="ADAL" clId="{85A5C25D-5312-4C33-8E0A-4DB7416EB847}" dt="2026-02-11T08:40:37.943" v="135" actId="2696"/>
        <pc:sldMkLst>
          <pc:docMk/>
          <pc:sldMk cId="1504622980" sldId="321"/>
        </pc:sldMkLst>
      </pc:sldChg>
      <pc:sldChg chg="modSp add mod">
        <pc:chgData name="Emily Kelly" userId="129b2903-a77d-4011-b626-fdf346dce13b" providerId="ADAL" clId="{85A5C25D-5312-4C33-8E0A-4DB7416EB847}" dt="2026-02-11T08:53:03.466" v="647" actId="5793"/>
        <pc:sldMkLst>
          <pc:docMk/>
          <pc:sldMk cId="487201250" sldId="322"/>
        </pc:sldMkLst>
        <pc:spChg chg="mod">
          <ac:chgData name="Emily Kelly" userId="129b2903-a77d-4011-b626-fdf346dce13b" providerId="ADAL" clId="{85A5C25D-5312-4C33-8E0A-4DB7416EB847}" dt="2026-02-11T08:53:03.466" v="647" actId="5793"/>
          <ac:spMkLst>
            <pc:docMk/>
            <pc:sldMk cId="487201250" sldId="322"/>
            <ac:spMk id="8" creationId="{36E98614-0543-1D27-76BF-325785FA427F}"/>
          </ac:spMkLst>
        </pc:spChg>
      </pc:sldChg>
      <pc:sldChg chg="addSp modSp add mod">
        <pc:chgData name="Emily Kelly" userId="129b2903-a77d-4011-b626-fdf346dce13b" providerId="ADAL" clId="{85A5C25D-5312-4C33-8E0A-4DB7416EB847}" dt="2026-02-11T08:54:32.588" v="666" actId="255"/>
        <pc:sldMkLst>
          <pc:docMk/>
          <pc:sldMk cId="1534492987" sldId="323"/>
        </pc:sldMkLst>
        <pc:spChg chg="mod">
          <ac:chgData name="Emily Kelly" userId="129b2903-a77d-4011-b626-fdf346dce13b" providerId="ADAL" clId="{85A5C25D-5312-4C33-8E0A-4DB7416EB847}" dt="2026-02-11T08:54:32.588" v="666" actId="255"/>
          <ac:spMkLst>
            <pc:docMk/>
            <pc:sldMk cId="1534492987" sldId="323"/>
            <ac:spMk id="8" creationId="{3A85FC95-B48B-9E70-D257-50DEC7B31C19}"/>
          </ac:spMkLst>
        </pc:spChg>
        <pc:picChg chg="add mod">
          <ac:chgData name="Emily Kelly" userId="129b2903-a77d-4011-b626-fdf346dce13b" providerId="ADAL" clId="{85A5C25D-5312-4C33-8E0A-4DB7416EB847}" dt="2026-02-11T08:53:33.616" v="656" actId="1076"/>
          <ac:picMkLst>
            <pc:docMk/>
            <pc:sldMk cId="1534492987" sldId="323"/>
            <ac:picMk id="3" creationId="{64B8614C-0392-B5C7-6105-C7B5FC669C2E}"/>
          </ac:picMkLst>
        </pc:picChg>
      </pc:sldChg>
    </pc:docChg>
  </pc:docChgLst>
</pc:chgInfo>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2/11/2026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p:txBody>
          <a:bodyPr vert="horz" lIns="0" tIns="0" rIns="0" bIns="0" rtlCol="0" anchor="t">
            <a:noAutofit/>
          </a:bodyPr>
          <a:lstStyle/>
          <a:p>
            <a:r>
              <a:rPr lang="en-US" dirty="0">
                <a:latin typeface="Century Gothic"/>
              </a:rPr>
              <a:t>Iron and sulfur reaction</a:t>
            </a:r>
            <a:endParaRPr lang="en-US" dirty="0"/>
          </a:p>
        </p:txBody>
      </p:sp>
      <p:sp>
        <p:nvSpPr>
          <p:cNvPr id="8" name="Oval 7">
            <a:extLst>
              <a:ext uri="{FF2B5EF4-FFF2-40B4-BE49-F238E27FC236}">
                <a16:creationId xmlns:a16="http://schemas.microsoft.com/office/drawing/2014/main" id="{A7335F0B-29F5-2648-9B20-470CA4A491D6}"/>
              </a:ext>
              <a:ext uri="{C183D7F6-B498-43B3-948B-1728B52AA6E4}">
                <adec:decorative xmlns:adec="http://schemas.microsoft.com/office/drawing/2017/decorative" val="1"/>
              </a:ext>
            </a:extLst>
          </p:cNvPr>
          <p:cNvSpPr/>
          <p:nvPr/>
        </p:nvSpPr>
        <p:spPr>
          <a:xfrm>
            <a:off x="8410973" y="-698041"/>
            <a:ext cx="4320000" cy="4546436"/>
          </a:xfrm>
          <a:prstGeom prst="ellipse">
            <a:avLst/>
          </a:prstGeom>
          <a:blipFill>
            <a:blip r:embed="rId2">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02D774F2-AE91-AFC1-05BC-B317EEDBDBE6}"/>
              </a:ext>
            </a:extLst>
          </p:cNvPr>
          <p:cNvSpPr txBox="1">
            <a:spLocks/>
          </p:cNvSpPr>
          <p:nvPr/>
        </p:nvSpPr>
        <p:spPr>
          <a:xfrm>
            <a:off x="7733455" y="5850000"/>
            <a:ext cx="432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dirty="0">
                <a:solidFill>
                  <a:schemeClr val="bg1"/>
                </a:solidFill>
              </a:rPr>
              <a:t>Downloaded from: </a:t>
            </a:r>
            <a:r>
              <a:rPr lang="en-GB" sz="1600" b="1" i="0" u="sng" kern="1200" dirty="0">
                <a:solidFill>
                  <a:schemeClr val="bg1"/>
                </a:solidFill>
                <a:effectLst/>
                <a:latin typeface="Century Gothic" panose="020B0502020202020204" pitchFamily="34" charset="0"/>
                <a:ea typeface="+mj-ea"/>
                <a:cs typeface="+mj-cs"/>
              </a:rPr>
              <a:t>rsc.li/3LVXGeC</a:t>
            </a:r>
            <a:endParaRPr lang="en-US" sz="1600" u="sng" dirty="0">
              <a:solidFill>
                <a:schemeClr val="bg1"/>
              </a:solidFill>
            </a:endParaRPr>
          </a:p>
        </p:txBody>
      </p:sp>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864BD236-113E-444D-9271-431AB16BEF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Introduction</a:t>
            </a:r>
            <a:endParaRPr lang="en-US" sz="2200" b="1"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dirty="0"/>
              <a:t>Introduction</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0" y="1260475"/>
            <a:ext cx="5939109" cy="4876800"/>
          </a:xfrm>
        </p:spPr>
        <p:txBody>
          <a:bodyPr/>
          <a:lstStyle/>
          <a:p>
            <a:r>
              <a:rPr lang="en-GB" dirty="0"/>
              <a:t>When chemical reactions occur, atoms are rearranged to form different substances. The original elements, once combined, have different chemical and physical properties than when they were reactants.</a:t>
            </a:r>
          </a:p>
          <a:p>
            <a:endParaRPr lang="en-GB" dirty="0"/>
          </a:p>
          <a:p>
            <a:r>
              <a:rPr lang="en-GB" dirty="0"/>
              <a:t>In this demonstration and class experiment, you will observe an exothermic reaction of two elements, iron and sulfur, to form the compound iron sulfide. The two solids are mixed and heated in a test tube (or ignition tube) and changes in their properties can be observed.</a:t>
            </a:r>
          </a:p>
        </p:txBody>
      </p:sp>
      <p:pic>
        <p:nvPicPr>
          <p:cNvPr id="2050" name="Picture 2" descr="Photograph showing a test tube heated over a blue Bunsen burner flame, held by a metal clamp with a blue handle, containing a substance undergoing a chemical reaction with visible smoke and color change. Two circular close-up insets display the substance's granular textures before and after heating, highlighting physical transformation during the experiment.">
            <a:extLst>
              <a:ext uri="{FF2B5EF4-FFF2-40B4-BE49-F238E27FC236}">
                <a16:creationId xmlns:a16="http://schemas.microsoft.com/office/drawing/2014/main" id="{567AC669-EFA6-D3BC-2FB5-CF69EF591C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7062048" y="637353"/>
            <a:ext cx="3736762" cy="558329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2DE9829-6FB2-54B3-1189-3A1698CE8276}"/>
              </a:ext>
            </a:extLst>
          </p:cNvPr>
          <p:cNvSpPr txBox="1"/>
          <p:nvPr/>
        </p:nvSpPr>
        <p:spPr>
          <a:xfrm rot="5400000">
            <a:off x="10129848" y="1367076"/>
            <a:ext cx="1674891" cy="215444"/>
          </a:xfrm>
          <a:prstGeom prst="rect">
            <a:avLst/>
          </a:prstGeom>
          <a:noFill/>
        </p:spPr>
        <p:txBody>
          <a:bodyPr wrap="square" rtlCol="0">
            <a:spAutoFit/>
          </a:bodyPr>
          <a:lstStyle/>
          <a:p>
            <a:r>
              <a:rPr lang="en-GB" sz="800" dirty="0">
                <a:latin typeface="Century Gothic" panose="020B0502020202020204" pitchFamily="34" charset="0"/>
              </a:rPr>
              <a:t>© Science Photo Library</a:t>
            </a:r>
          </a:p>
        </p:txBody>
      </p:sp>
    </p:spTree>
    <p:extLst>
      <p:ext uri="{BB962C8B-B14F-4D97-AF65-F5344CB8AC3E}">
        <p14:creationId xmlns:p14="http://schemas.microsoft.com/office/powerpoint/2010/main" val="18335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a:t>Learning objectives</a:t>
            </a:r>
            <a:endParaRPr lang="en-US" dirty="0"/>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0" lvl="0" indent="0">
              <a:buNone/>
            </a:pPr>
            <a:r>
              <a:rPr lang="en-GB" dirty="0"/>
              <a:t>During this lesson, you will:</a:t>
            </a:r>
          </a:p>
          <a:p>
            <a:pPr lvl="0"/>
            <a:r>
              <a:rPr lang="en-GB" dirty="0"/>
              <a:t>Recall definitions of elements and compounds.</a:t>
            </a:r>
          </a:p>
          <a:p>
            <a:pPr lvl="0"/>
            <a:r>
              <a:rPr lang="en-GB" dirty="0"/>
              <a:t>Safely heat a mixture of two elements and record observations.</a:t>
            </a:r>
          </a:p>
          <a:p>
            <a:pPr lvl="0"/>
            <a:r>
              <a:rPr lang="en-GB" dirty="0"/>
              <a:t>Calculate masses using the principles of conservation of mass.</a:t>
            </a:r>
          </a:p>
          <a:p>
            <a:pPr lvl="0"/>
            <a:r>
              <a:rPr lang="en-GB" dirty="0"/>
              <a:t>Plot data and make predictions from the graph.</a:t>
            </a:r>
          </a:p>
        </p:txBody>
      </p:sp>
      <p:sp>
        <p:nvSpPr>
          <p:cNvPr id="4" name="Title 1">
            <a:extLst>
              <a:ext uri="{FF2B5EF4-FFF2-40B4-BE49-F238E27FC236}">
                <a16:creationId xmlns:a16="http://schemas.microsoft.com/office/drawing/2014/main" id="{422C5118-FDAB-6644-9CD8-9A20DFD34922}"/>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Learning objectives</a:t>
            </a:r>
            <a:endParaRPr lang="en-US" sz="2200" dirty="0">
              <a:solidFill>
                <a:schemeClr val="bg1"/>
              </a:solidFill>
            </a:endParaRPr>
          </a:p>
        </p:txBody>
      </p:sp>
    </p:spTree>
    <p:extLst>
      <p:ext uri="{BB962C8B-B14F-4D97-AF65-F5344CB8AC3E}">
        <p14:creationId xmlns:p14="http://schemas.microsoft.com/office/powerpoint/2010/main" val="162948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6CD6E36-2F1F-E04E-93A3-B9BB4B23EDD1}"/>
              </a:ext>
            </a:extLst>
          </p:cNvPr>
          <p:cNvSpPr txBox="1">
            <a:spLocks/>
          </p:cNvSpPr>
          <p:nvPr/>
        </p:nvSpPr>
        <p:spPr>
          <a:xfrm rot="5400000">
            <a:off x="9525058" y="2207756"/>
            <a:ext cx="4523884"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Revisiting elements and compounds</a:t>
            </a:r>
            <a:endParaRPr lang="en-US" sz="2200" dirty="0">
              <a:solidFill>
                <a:schemeClr val="bg1"/>
              </a:solidFill>
            </a:endParaRPr>
          </a:p>
        </p:txBody>
      </p:sp>
      <p:sp>
        <p:nvSpPr>
          <p:cNvPr id="2" name="Title 1">
            <a:extLst>
              <a:ext uri="{FF2B5EF4-FFF2-40B4-BE49-F238E27FC236}">
                <a16:creationId xmlns:a16="http://schemas.microsoft.com/office/drawing/2014/main" id="{D793D871-9F35-9342-B411-7CBBF7B7D8CC}"/>
              </a:ext>
            </a:extLst>
          </p:cNvPr>
          <p:cNvSpPr>
            <a:spLocks noGrp="1"/>
          </p:cNvSpPr>
          <p:nvPr>
            <p:ph type="title"/>
          </p:nvPr>
        </p:nvSpPr>
        <p:spPr/>
        <p:txBody>
          <a:bodyPr/>
          <a:lstStyle/>
          <a:p>
            <a:r>
              <a:rPr lang="en-US" dirty="0"/>
              <a:t>Revisiting elements and compounds</a:t>
            </a:r>
          </a:p>
        </p:txBody>
      </p:sp>
      <p:sp>
        <p:nvSpPr>
          <p:cNvPr id="3" name="Content Placeholder 2">
            <a:extLst>
              <a:ext uri="{FF2B5EF4-FFF2-40B4-BE49-F238E27FC236}">
                <a16:creationId xmlns:a16="http://schemas.microsoft.com/office/drawing/2014/main" id="{4AC8368B-B514-8E4D-A908-1909D2469E48}"/>
              </a:ext>
            </a:extLst>
          </p:cNvPr>
          <p:cNvSpPr>
            <a:spLocks noGrp="1"/>
          </p:cNvSpPr>
          <p:nvPr>
            <p:ph idx="1"/>
          </p:nvPr>
        </p:nvSpPr>
        <p:spPr/>
        <p:txBody>
          <a:bodyPr/>
          <a:lstStyle/>
          <a:p>
            <a:pPr marL="0" indent="0">
              <a:buNone/>
            </a:pPr>
            <a:r>
              <a:rPr lang="en-GB" dirty="0"/>
              <a:t>Look at the particle diagrams below and determine which are elements and which are compounds. Explain your answer. </a:t>
            </a:r>
          </a:p>
        </p:txBody>
      </p:sp>
      <p:pic>
        <p:nvPicPr>
          <p:cNvPr id="40" name="Picture 39" descr="Particle diagram showing 6 x 6, evenly spaced particles, represented by light green circles.">
            <a:extLst>
              <a:ext uri="{FF2B5EF4-FFF2-40B4-BE49-F238E27FC236}">
                <a16:creationId xmlns:a16="http://schemas.microsoft.com/office/drawing/2014/main" id="{69A951BF-C533-B5CD-FB23-B87B66179844}"/>
              </a:ext>
              <a:ext uri="{C183D7F6-B498-43B3-948B-1728B52AA6E4}">
                <adec:decorative xmlns:adec="http://schemas.microsoft.com/office/drawing/2017/decorative" val="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2770672"/>
            <a:ext cx="2641603" cy="2641603"/>
          </a:xfrm>
          <a:prstGeom prst="rect">
            <a:avLst/>
          </a:prstGeom>
        </p:spPr>
      </p:pic>
      <p:pic>
        <p:nvPicPr>
          <p:cNvPr id="44" name="Picture 43" descr="Particle diagram showing a mixture of smaller, light green circles and the larger, teal particles, all evenly spaced">
            <a:extLst>
              <a:ext uri="{FF2B5EF4-FFF2-40B4-BE49-F238E27FC236}">
                <a16:creationId xmlns:a16="http://schemas.microsoft.com/office/drawing/2014/main" id="{4F8603CC-30B3-18CF-AFB2-A5E25B9C80D4}"/>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71314" y="2756499"/>
            <a:ext cx="2641603" cy="2641603"/>
          </a:xfrm>
          <a:prstGeom prst="rect">
            <a:avLst/>
          </a:prstGeom>
        </p:spPr>
      </p:pic>
      <p:pic>
        <p:nvPicPr>
          <p:cNvPr id="42" name="Picture 41" descr="Particle diagram showing 4 x 4 teal evenly spaced particles, represented by teal circles">
            <a:extLst>
              <a:ext uri="{FF2B5EF4-FFF2-40B4-BE49-F238E27FC236}">
                <a16:creationId xmlns:a16="http://schemas.microsoft.com/office/drawing/2014/main" id="{A82BD50D-ABB4-AF8F-7DF8-59A1A78D5F96}"/>
              </a:ext>
              <a:ext uri="{C183D7F6-B498-43B3-948B-1728B52AA6E4}">
                <adec:decorative xmlns:adec="http://schemas.microsoft.com/office/drawing/2017/decorative" val="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78395" y="2756499"/>
            <a:ext cx="2641603" cy="2641603"/>
          </a:xfrm>
          <a:prstGeom prst="rect">
            <a:avLst/>
          </a:prstGeom>
        </p:spPr>
      </p:pic>
    </p:spTree>
    <p:extLst>
      <p:ext uri="{BB962C8B-B14F-4D97-AF65-F5344CB8AC3E}">
        <p14:creationId xmlns:p14="http://schemas.microsoft.com/office/powerpoint/2010/main" val="2653521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4E77663-259B-104A-AAD0-31021C659F7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Method</a:t>
            </a:r>
            <a:endParaRPr lang="en-US" sz="2200" dirty="0">
              <a:solidFill>
                <a:schemeClr val="bg1"/>
              </a:solidFill>
            </a:endParaRPr>
          </a:p>
        </p:txBody>
      </p:sp>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Method</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40000" y="1278000"/>
            <a:ext cx="5670000" cy="5040000"/>
          </a:xfrm>
        </p:spPr>
        <p:txBody>
          <a:bodyPr>
            <a:normAutofit/>
          </a:bodyPr>
          <a:lstStyle/>
          <a:p>
            <a:pPr marL="457200" indent="-457200" fontAlgn="base">
              <a:buClr>
                <a:srgbClr val="006F62"/>
              </a:buClr>
              <a:buFont typeface="+mj-lt"/>
              <a:buAutoNum type="arabicPeriod"/>
            </a:pPr>
            <a:r>
              <a:rPr lang="en-GB" dirty="0"/>
              <a:t>You will be provided with a pre-prepared ignition tube containing the iron−sulfur mixture and a mineral wool plug. </a:t>
            </a:r>
          </a:p>
          <a:p>
            <a:pPr marL="457200" indent="-457200" fontAlgn="base">
              <a:buClr>
                <a:srgbClr val="006F62"/>
              </a:buClr>
              <a:buFont typeface="+mj-lt"/>
              <a:buAutoNum type="arabicPeriod"/>
            </a:pPr>
            <a:r>
              <a:rPr lang="en-GB" dirty="0"/>
              <a:t>Using suitable tongs or test tube holders, heat the iron−sulfur mixture in the tube until it just starts to glow. Then, turn off your Bunsen burner.</a:t>
            </a:r>
          </a:p>
          <a:p>
            <a:pPr marL="457200" indent="-457200" fontAlgn="base">
              <a:buClr>
                <a:srgbClr val="006F62"/>
              </a:buClr>
              <a:buFont typeface="+mj-lt"/>
              <a:buAutoNum type="arabicPeriod"/>
            </a:pPr>
            <a:r>
              <a:rPr lang="en-GB" dirty="0"/>
              <a:t>Leave the ignition tube to cool on the heat resistant mat. </a:t>
            </a:r>
          </a:p>
        </p:txBody>
      </p:sp>
      <p:pic>
        <p:nvPicPr>
          <p:cNvPr id="1026" name="Picture 2" descr="Diagram of a laboratory setup for heating a test tube containing 2 grams of iron and sulfur mix, sealed with a mineral wool plug and secured by a clamp. Key components include a blue flame heat source below the test tube and labeled parts indicating clamp, mineral wool plug, and iron/sulfur mix.">
            <a:extLst>
              <a:ext uri="{FF2B5EF4-FFF2-40B4-BE49-F238E27FC236}">
                <a16:creationId xmlns:a16="http://schemas.microsoft.com/office/drawing/2014/main" id="{8BED8D96-3F01-02E5-8250-EFA823E1AEF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p:blipFill>
        <p:spPr bwMode="auto">
          <a:xfrm>
            <a:off x="6210000" y="1922271"/>
            <a:ext cx="5127963" cy="2848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8779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0335829-57ED-B34D-851D-AF966B65F047}"/>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Results</a:t>
            </a:r>
            <a:endParaRPr lang="en-US" sz="2200" dirty="0">
              <a:solidFill>
                <a:schemeClr val="bg1"/>
              </a:solidFill>
            </a:endParaRPr>
          </a:p>
        </p:txBody>
      </p:sp>
      <p:graphicFrame>
        <p:nvGraphicFramePr>
          <p:cNvPr id="4" name="Table 4">
            <a:extLst>
              <a:ext uri="{FF2B5EF4-FFF2-40B4-BE49-F238E27FC236}">
                <a16:creationId xmlns:a16="http://schemas.microsoft.com/office/drawing/2014/main" id="{2E093A2D-15A5-E94E-A20D-54B5573ADCF0}"/>
              </a:ext>
            </a:extLst>
          </p:cNvPr>
          <p:cNvGraphicFramePr>
            <a:graphicFrameLocks noGrp="1"/>
          </p:cNvGraphicFramePr>
          <p:nvPr>
            <p:extLst>
              <p:ext uri="{D42A27DB-BD31-4B8C-83A1-F6EECF244321}">
                <p14:modId xmlns:p14="http://schemas.microsoft.com/office/powerpoint/2010/main" val="898580356"/>
              </p:ext>
            </p:extLst>
          </p:nvPr>
        </p:nvGraphicFramePr>
        <p:xfrm>
          <a:off x="539998" y="1289937"/>
          <a:ext cx="10447792" cy="4646167"/>
        </p:xfrm>
        <a:graphic>
          <a:graphicData uri="http://schemas.openxmlformats.org/drawingml/2006/table">
            <a:tbl>
              <a:tblPr firstRow="1" bandRow="1">
                <a:tableStyleId>{5C22544A-7EE6-4342-B048-85BDC9FD1C3A}</a:tableStyleId>
              </a:tblPr>
              <a:tblGrid>
                <a:gridCol w="2667897">
                  <a:extLst>
                    <a:ext uri="{9D8B030D-6E8A-4147-A177-3AD203B41FA5}">
                      <a16:colId xmlns:a16="http://schemas.microsoft.com/office/drawing/2014/main" val="3287607563"/>
                    </a:ext>
                  </a:extLst>
                </a:gridCol>
                <a:gridCol w="7779895">
                  <a:extLst>
                    <a:ext uri="{9D8B030D-6E8A-4147-A177-3AD203B41FA5}">
                      <a16:colId xmlns:a16="http://schemas.microsoft.com/office/drawing/2014/main" val="232293668"/>
                    </a:ext>
                  </a:extLst>
                </a:gridCol>
              </a:tblGrid>
              <a:tr h="726247">
                <a:tc>
                  <a:txBody>
                    <a:bodyPr/>
                    <a:lstStyle/>
                    <a:p>
                      <a:pPr algn="ctr"/>
                      <a:r>
                        <a:rPr lang="en-US" sz="1500" b="1" i="0" dirty="0">
                          <a:latin typeface="Century Gothic" panose="020B0502020202020204" pitchFamily="34" charset="0"/>
                        </a:rPr>
                        <a:t>Substance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Appearance and properties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306640">
                <a:tc>
                  <a:txBody>
                    <a:bodyPr/>
                    <a:lstStyle/>
                    <a:p>
                      <a:pPr algn="ctr">
                        <a:lnSpc>
                          <a:spcPct val="100000"/>
                        </a:lnSpc>
                      </a:pPr>
                      <a:r>
                        <a:rPr lang="en-US" sz="2000" b="0" i="0" dirty="0">
                          <a:latin typeface="Century Gothic" panose="020B0502020202020204" pitchFamily="34" charset="0"/>
                        </a:rPr>
                        <a:t>Iron (</a:t>
                      </a:r>
                      <a:r>
                        <a:rPr lang="en-US" sz="2000" b="0" i="0" dirty="0">
                          <a:latin typeface="Cambria Math" panose="02040503050406030204" pitchFamily="18" charset="0"/>
                          <a:ea typeface="Cambria Math" panose="02040503050406030204" pitchFamily="18" charset="0"/>
                        </a:rPr>
                        <a:t>Fe</a:t>
                      </a:r>
                      <a:r>
                        <a:rPr lang="en-US" sz="2000" b="0" i="0" dirty="0">
                          <a:latin typeface="Century Gothic" panose="020B0502020202020204" pitchFamily="34" charset="0"/>
                        </a:rPr>
                        <a: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3066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latin typeface="Century Gothic" panose="020B0502020202020204" pitchFamily="34" charset="0"/>
                        </a:rPr>
                        <a:t>Sulfur (</a:t>
                      </a:r>
                      <a:r>
                        <a:rPr lang="en-US" sz="2000" b="0" i="0" dirty="0">
                          <a:latin typeface="Cambria Math" panose="02040503050406030204" pitchFamily="18" charset="0"/>
                          <a:ea typeface="Cambria Math" panose="02040503050406030204" pitchFamily="18" charset="0"/>
                        </a:rPr>
                        <a:t>S</a:t>
                      </a:r>
                      <a:r>
                        <a:rPr lang="en-US" sz="2000" b="0" i="0" dirty="0">
                          <a:latin typeface="Century Gothic" panose="020B0502020202020204" pitchFamily="34" charset="0"/>
                        </a:rPr>
                        <a: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13066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latin typeface="Century Gothic" panose="020B0502020202020204" pitchFamily="34" charset="0"/>
                        </a:rPr>
                        <a:t>Iron sulfide (</a:t>
                      </a:r>
                      <a:r>
                        <a:rPr lang="en-US" sz="2000" b="0" i="0" dirty="0" err="1">
                          <a:latin typeface="Cambria Math" panose="02040503050406030204" pitchFamily="18" charset="0"/>
                          <a:ea typeface="Cambria Math" panose="02040503050406030204" pitchFamily="18" charset="0"/>
                        </a:rPr>
                        <a:t>FeS</a:t>
                      </a:r>
                      <a:r>
                        <a:rPr lang="en-US" sz="2000" b="0" i="0" dirty="0">
                          <a:latin typeface="Century Gothic" panose="020B0502020202020204" pitchFamily="34" charset="0"/>
                        </a:rPr>
                        <a: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bl>
          </a:graphicData>
        </a:graphic>
      </p:graphicFrame>
      <p:sp>
        <p:nvSpPr>
          <p:cNvPr id="6" name="Title 1">
            <a:extLst>
              <a:ext uri="{FF2B5EF4-FFF2-40B4-BE49-F238E27FC236}">
                <a16:creationId xmlns:a16="http://schemas.microsoft.com/office/drawing/2014/main" id="{DE747243-26CC-AB48-86F7-D5536334B21F}"/>
              </a:ext>
            </a:extLst>
          </p:cNvPr>
          <p:cNvSpPr>
            <a:spLocks noGrp="1"/>
          </p:cNvSpPr>
          <p:nvPr>
            <p:ph type="title"/>
          </p:nvPr>
        </p:nvSpPr>
        <p:spPr/>
        <p:txBody>
          <a:bodyPr/>
          <a:lstStyle/>
          <a:p>
            <a:r>
              <a:rPr lang="en-US" dirty="0"/>
              <a:t>Results table</a:t>
            </a:r>
          </a:p>
        </p:txBody>
      </p:sp>
    </p:spTree>
    <p:extLst>
      <p:ext uri="{BB962C8B-B14F-4D97-AF65-F5344CB8AC3E}">
        <p14:creationId xmlns:p14="http://schemas.microsoft.com/office/powerpoint/2010/main" val="2592905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70B7B-A3FC-AA09-F3D2-BEB180285BCE}"/>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435F361D-FCE2-D36E-EB81-00B0D6370559}"/>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Conservation of mass</a:t>
            </a:r>
            <a:endParaRPr lang="en-US" sz="2200" dirty="0">
              <a:solidFill>
                <a:schemeClr val="bg1"/>
              </a:solidFill>
            </a:endParaRPr>
          </a:p>
        </p:txBody>
      </p:sp>
      <p:sp>
        <p:nvSpPr>
          <p:cNvPr id="2" name="Title 1">
            <a:extLst>
              <a:ext uri="{FF2B5EF4-FFF2-40B4-BE49-F238E27FC236}">
                <a16:creationId xmlns:a16="http://schemas.microsoft.com/office/drawing/2014/main" id="{1CAB9741-DE45-C81A-776A-79D1FC12764C}"/>
              </a:ext>
            </a:extLst>
          </p:cNvPr>
          <p:cNvSpPr>
            <a:spLocks noGrp="1"/>
          </p:cNvSpPr>
          <p:nvPr>
            <p:ph type="title"/>
          </p:nvPr>
        </p:nvSpPr>
        <p:spPr/>
        <p:txBody>
          <a:bodyPr/>
          <a:lstStyle/>
          <a:p>
            <a:r>
              <a:rPr lang="en-US" dirty="0"/>
              <a:t>Revisiting conservation of mass</a:t>
            </a:r>
          </a:p>
        </p:txBody>
      </p:sp>
      <p:sp>
        <p:nvSpPr>
          <p:cNvPr id="3" name="Content Placeholder 2">
            <a:extLst>
              <a:ext uri="{FF2B5EF4-FFF2-40B4-BE49-F238E27FC236}">
                <a16:creationId xmlns:a16="http://schemas.microsoft.com/office/drawing/2014/main" id="{1C7AB1D5-9D34-1028-27D5-47AB6DF1A017}"/>
              </a:ext>
            </a:extLst>
          </p:cNvPr>
          <p:cNvSpPr>
            <a:spLocks noGrp="1"/>
          </p:cNvSpPr>
          <p:nvPr>
            <p:ph idx="1"/>
          </p:nvPr>
        </p:nvSpPr>
        <p:spPr/>
        <p:txBody>
          <a:bodyPr/>
          <a:lstStyle/>
          <a:p>
            <a:pPr marL="0" indent="0">
              <a:buNone/>
            </a:pPr>
            <a:r>
              <a:rPr lang="en-GB" dirty="0"/>
              <a:t>The law of conservation of mass is a key concept when learning about chemical reactions. It states that no atoms are lost or made during a chemical reaction. </a:t>
            </a:r>
          </a:p>
          <a:p>
            <a:pPr marL="0" indent="0">
              <a:buNone/>
            </a:pPr>
            <a:r>
              <a:rPr lang="en-GB" dirty="0"/>
              <a:t>This means that the total mass of reactants equals the total mass of products. </a:t>
            </a:r>
          </a:p>
        </p:txBody>
      </p:sp>
      <p:pic>
        <p:nvPicPr>
          <p:cNvPr id="33" name="Picture 32" descr="Particle model showing the process of iron and sulfur being added together to make iron sulfide">
            <a:extLst>
              <a:ext uri="{FF2B5EF4-FFF2-40B4-BE49-F238E27FC236}">
                <a16:creationId xmlns:a16="http://schemas.microsoft.com/office/drawing/2014/main" id="{E7404802-958F-3D8F-00BF-EEA11929B2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4030" y="3041366"/>
            <a:ext cx="8806078" cy="3010682"/>
          </a:xfrm>
          <a:prstGeom prst="rect">
            <a:avLst/>
          </a:prstGeom>
        </p:spPr>
      </p:pic>
      <p:sp>
        <p:nvSpPr>
          <p:cNvPr id="31" name="Title 1">
            <a:extLst>
              <a:ext uri="{FF2B5EF4-FFF2-40B4-BE49-F238E27FC236}">
                <a16:creationId xmlns:a16="http://schemas.microsoft.com/office/drawing/2014/main" id="{AE136523-0A8A-22F5-0BF7-4367B8B768F5}"/>
              </a:ext>
            </a:extLst>
          </p:cNvPr>
          <p:cNvSpPr txBox="1">
            <a:spLocks/>
          </p:cNvSpPr>
          <p:nvPr/>
        </p:nvSpPr>
        <p:spPr>
          <a:xfrm>
            <a:off x="5928986" y="6253538"/>
            <a:ext cx="5145782" cy="425679"/>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pPr algn="ctr"/>
            <a:r>
              <a:rPr lang="en-US" dirty="0"/>
              <a:t>5 g</a:t>
            </a:r>
          </a:p>
        </p:txBody>
      </p:sp>
      <p:sp>
        <p:nvSpPr>
          <p:cNvPr id="32" name="Title 1">
            <a:extLst>
              <a:ext uri="{FF2B5EF4-FFF2-40B4-BE49-F238E27FC236}">
                <a16:creationId xmlns:a16="http://schemas.microsoft.com/office/drawing/2014/main" id="{5A1629B1-17FD-BA65-2815-7576EE0D7866}"/>
              </a:ext>
            </a:extLst>
          </p:cNvPr>
          <p:cNvSpPr txBox="1">
            <a:spLocks/>
          </p:cNvSpPr>
          <p:nvPr/>
        </p:nvSpPr>
        <p:spPr>
          <a:xfrm>
            <a:off x="1237971" y="6259213"/>
            <a:ext cx="5145782" cy="425679"/>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pPr algn="ctr"/>
            <a:r>
              <a:rPr lang="en-US" dirty="0"/>
              <a:t>5 g</a:t>
            </a:r>
          </a:p>
        </p:txBody>
      </p:sp>
      <p:sp>
        <p:nvSpPr>
          <p:cNvPr id="5" name="Left Brace 4">
            <a:extLst>
              <a:ext uri="{FF2B5EF4-FFF2-40B4-BE49-F238E27FC236}">
                <a16:creationId xmlns:a16="http://schemas.microsoft.com/office/drawing/2014/main" id="{D4401EEC-3C70-9C1E-AC12-3706AE966968}"/>
              </a:ext>
            </a:extLst>
          </p:cNvPr>
          <p:cNvSpPr/>
          <p:nvPr/>
        </p:nvSpPr>
        <p:spPr>
          <a:xfrm rot="16200000">
            <a:off x="3598023" y="3209544"/>
            <a:ext cx="425678" cy="5673659"/>
          </a:xfrm>
          <a:prstGeom prst="leftBrace">
            <a:avLst/>
          </a:prstGeom>
          <a:ln w="38100">
            <a:solidFill>
              <a:srgbClr val="006F6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006F62"/>
              </a:solidFill>
            </a:endParaRPr>
          </a:p>
        </p:txBody>
      </p:sp>
    </p:spTree>
    <p:extLst>
      <p:ext uri="{BB962C8B-B14F-4D97-AF65-F5344CB8AC3E}">
        <p14:creationId xmlns:p14="http://schemas.microsoft.com/office/powerpoint/2010/main" val="2626796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8D343-AB16-B481-FF68-DE49B0EF9E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6850AA-702B-3BB0-C204-A1AAC540DFCB}"/>
              </a:ext>
            </a:extLst>
          </p:cNvPr>
          <p:cNvSpPr>
            <a:spLocks noGrp="1"/>
          </p:cNvSpPr>
          <p:nvPr>
            <p:ph type="title"/>
          </p:nvPr>
        </p:nvSpPr>
        <p:spPr/>
        <p:txBody>
          <a:bodyPr/>
          <a:lstStyle/>
          <a:p>
            <a:r>
              <a:rPr lang="en-US" dirty="0"/>
              <a:t>Follow-up questions</a:t>
            </a:r>
          </a:p>
        </p:txBody>
      </p:sp>
      <p:sp>
        <p:nvSpPr>
          <p:cNvPr id="3" name="Content Placeholder 2">
            <a:extLst>
              <a:ext uri="{FF2B5EF4-FFF2-40B4-BE49-F238E27FC236}">
                <a16:creationId xmlns:a16="http://schemas.microsoft.com/office/drawing/2014/main" id="{C7508366-4005-3155-195F-774AC3EB0C0C}"/>
              </a:ext>
            </a:extLst>
          </p:cNvPr>
          <p:cNvSpPr>
            <a:spLocks noGrp="1"/>
          </p:cNvSpPr>
          <p:nvPr>
            <p:ph idx="1"/>
          </p:nvPr>
        </p:nvSpPr>
        <p:spPr/>
        <p:txBody>
          <a:bodyPr>
            <a:normAutofit/>
          </a:bodyPr>
          <a:lstStyle/>
          <a:p>
            <a:r>
              <a:rPr lang="en-GB" sz="2400" dirty="0"/>
              <a:t>Describe the appearance of the mixture of iron and </a:t>
            </a:r>
            <a:r>
              <a:rPr lang="en-GB" sz="2400" dirty="0" err="1"/>
              <a:t>sulfur</a:t>
            </a:r>
            <a:r>
              <a:rPr lang="en-GB" sz="2400" dirty="0"/>
              <a:t> before you heated it. Include information on both the state and colour.</a:t>
            </a:r>
          </a:p>
          <a:p>
            <a:r>
              <a:rPr lang="en-GB" sz="2400" dirty="0"/>
              <a:t>Explain how you know that a chemical reaction has occurred between iron and </a:t>
            </a:r>
            <a:r>
              <a:rPr lang="en-GB" sz="2400" dirty="0" err="1"/>
              <a:t>sulfur</a:t>
            </a:r>
            <a:r>
              <a:rPr lang="en-GB" sz="2400" dirty="0"/>
              <a:t>. Refer to descriptions of changes in colour in your answer.</a:t>
            </a:r>
          </a:p>
          <a:p>
            <a:r>
              <a:rPr lang="en-GB" sz="2400" dirty="0"/>
              <a:t>In the reaction you completed, you reacted iron (</a:t>
            </a:r>
            <a:r>
              <a:rPr lang="en-GB" sz="2400" dirty="0">
                <a:latin typeface="Cambria Math" panose="02040503050406030204" pitchFamily="18" charset="0"/>
                <a:ea typeface="Cambria Math" panose="02040503050406030204" pitchFamily="18" charset="0"/>
              </a:rPr>
              <a:t>Fe</a:t>
            </a:r>
            <a:r>
              <a:rPr lang="en-GB" sz="2400" dirty="0"/>
              <a:t>) with </a:t>
            </a:r>
            <a:r>
              <a:rPr lang="en-GB" sz="2400" dirty="0" err="1"/>
              <a:t>sulfur</a:t>
            </a:r>
            <a:r>
              <a:rPr lang="en-GB" sz="2400" dirty="0"/>
              <a:t> (</a:t>
            </a:r>
            <a:r>
              <a:rPr lang="en-GB" sz="2400" dirty="0">
                <a:latin typeface="Cambria Math" panose="02040503050406030204" pitchFamily="18" charset="0"/>
                <a:ea typeface="Cambria Math" panose="02040503050406030204" pitchFamily="18" charset="0"/>
              </a:rPr>
              <a:t>S</a:t>
            </a:r>
            <a:r>
              <a:rPr lang="en-GB" sz="2400" dirty="0"/>
              <a:t>) to produce iron </a:t>
            </a:r>
            <a:r>
              <a:rPr lang="en-GB" sz="2400" dirty="0" err="1"/>
              <a:t>sulfide</a:t>
            </a:r>
            <a:r>
              <a:rPr lang="en-GB" sz="2400" dirty="0"/>
              <a:t> (</a:t>
            </a:r>
            <a:r>
              <a:rPr lang="en-GB" sz="2400" dirty="0" err="1">
                <a:latin typeface="Cambria Math" panose="02040503050406030204" pitchFamily="18" charset="0"/>
                <a:ea typeface="Cambria Math" panose="02040503050406030204" pitchFamily="18" charset="0"/>
              </a:rPr>
              <a:t>FeS</a:t>
            </a:r>
            <a:r>
              <a:rPr lang="en-GB" sz="2400" dirty="0"/>
              <a:t>). </a:t>
            </a:r>
          </a:p>
          <a:p>
            <a:pPr marL="914400" lvl="1" indent="-457200">
              <a:lnSpc>
                <a:spcPct val="100000"/>
              </a:lnSpc>
              <a:buSzPct val="100000"/>
              <a:buFont typeface="+mj-lt"/>
              <a:buAutoNum type="alphaLcParenR"/>
              <a:tabLst>
                <a:tab pos="270510" algn="ctr"/>
                <a:tab pos="540385" algn="ctr"/>
              </a:tabLst>
            </a:pPr>
            <a:r>
              <a:rPr lang="en-GB" dirty="0">
                <a:solidFill>
                  <a:srgbClr val="000000"/>
                </a:solidFill>
                <a:latin typeface="Century Gothic" panose="020B0502020202020204" pitchFamily="34" charset="0"/>
                <a:ea typeface="Calibri" panose="020F0502020204030204" pitchFamily="34" charset="0"/>
                <a:cs typeface="Arial" panose="020B0604020202020204" pitchFamily="34" charset="0"/>
              </a:rPr>
              <a:t>Write a word equation for this reaction.</a:t>
            </a:r>
          </a:p>
          <a:p>
            <a:pPr marL="914400" lvl="1" indent="-457200">
              <a:lnSpc>
                <a:spcPct val="100000"/>
              </a:lnSpc>
              <a:buSzPct val="100000"/>
              <a:buFont typeface="+mj-lt"/>
              <a:buAutoNum type="alphaLcParenR"/>
              <a:tabLst>
                <a:tab pos="270510" algn="ctr"/>
                <a:tab pos="540385" algn="ctr"/>
              </a:tabLst>
            </a:pPr>
            <a:r>
              <a:rPr lang="en-GB" dirty="0">
                <a:solidFill>
                  <a:srgbClr val="000000"/>
                </a:solidFill>
                <a:latin typeface="Century Gothic" panose="020B0502020202020204" pitchFamily="34" charset="0"/>
                <a:ea typeface="Calibri" panose="020F0502020204030204" pitchFamily="34" charset="0"/>
                <a:cs typeface="Arial" panose="020B0604020202020204" pitchFamily="34" charset="0"/>
              </a:rPr>
              <a:t>Write a symbol equation for this reaction.</a:t>
            </a:r>
          </a:p>
          <a:p>
            <a:pPr marL="914400" lvl="1" indent="-457200">
              <a:lnSpc>
                <a:spcPct val="100000"/>
              </a:lnSpc>
              <a:buSzPct val="100000"/>
              <a:buFont typeface="+mj-lt"/>
              <a:buAutoNum type="alphaLcParenR"/>
              <a:tabLst>
                <a:tab pos="270510" algn="ctr"/>
                <a:tab pos="540385" algn="ctr"/>
              </a:tabLst>
            </a:pPr>
            <a:r>
              <a:rPr lang="en-GB" dirty="0">
                <a:solidFill>
                  <a:srgbClr val="000000"/>
                </a:solidFill>
                <a:latin typeface="Century Gothic" panose="020B0502020202020204" pitchFamily="34" charset="0"/>
                <a:ea typeface="Calibri" panose="020F0502020204030204" pitchFamily="34" charset="0"/>
                <a:cs typeface="Arial" panose="020B0604020202020204" pitchFamily="34" charset="0"/>
              </a:rPr>
              <a:t>Identify the reactants in this reaction.</a:t>
            </a:r>
          </a:p>
          <a:p>
            <a:pPr marL="914400" lvl="1" indent="-457200">
              <a:lnSpc>
                <a:spcPct val="100000"/>
              </a:lnSpc>
              <a:buSzPct val="100000"/>
              <a:buFont typeface="+mj-lt"/>
              <a:buAutoNum type="alphaLcParenR"/>
              <a:tabLst>
                <a:tab pos="270510" algn="ctr"/>
                <a:tab pos="540385" algn="ctr"/>
              </a:tabLst>
            </a:pPr>
            <a:r>
              <a:rPr lang="en-GB" dirty="0">
                <a:solidFill>
                  <a:srgbClr val="000000"/>
                </a:solidFill>
                <a:latin typeface="Century Gothic" panose="020B0502020202020204" pitchFamily="34" charset="0"/>
                <a:ea typeface="Calibri" panose="020F0502020204030204" pitchFamily="34" charset="0"/>
                <a:cs typeface="Arial" panose="020B0604020202020204" pitchFamily="34" charset="0"/>
              </a:rPr>
              <a:t>Identify the product in this reaction.</a:t>
            </a:r>
          </a:p>
        </p:txBody>
      </p:sp>
      <p:sp>
        <p:nvSpPr>
          <p:cNvPr id="4" name="Title 1">
            <a:extLst>
              <a:ext uri="{FF2B5EF4-FFF2-40B4-BE49-F238E27FC236}">
                <a16:creationId xmlns:a16="http://schemas.microsoft.com/office/drawing/2014/main" id="{ADFE5B28-449B-7595-CC21-079787CACA5A}"/>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Follow-up questions</a:t>
            </a:r>
            <a:endParaRPr lang="en-US" sz="2200" dirty="0">
              <a:solidFill>
                <a:schemeClr val="bg1"/>
              </a:solidFill>
            </a:endParaRPr>
          </a:p>
        </p:txBody>
      </p:sp>
    </p:spTree>
    <p:extLst>
      <p:ext uri="{BB962C8B-B14F-4D97-AF65-F5344CB8AC3E}">
        <p14:creationId xmlns:p14="http://schemas.microsoft.com/office/powerpoint/2010/main" val="1354378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BA4BD-B5AB-6F1B-F4F9-653A43B93E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DACF8A-0944-E982-797B-40203AF1C85E}"/>
              </a:ext>
            </a:extLst>
          </p:cNvPr>
          <p:cNvSpPr>
            <a:spLocks noGrp="1"/>
          </p:cNvSpPr>
          <p:nvPr>
            <p:ph type="title"/>
          </p:nvPr>
        </p:nvSpPr>
        <p:spPr/>
        <p:txBody>
          <a:bodyPr/>
          <a:lstStyle/>
          <a:p>
            <a:r>
              <a:rPr lang="en-US" dirty="0"/>
              <a:t>Follow-up questions</a:t>
            </a:r>
          </a:p>
        </p:txBody>
      </p:sp>
      <p:sp>
        <p:nvSpPr>
          <p:cNvPr id="3" name="Content Placeholder 2">
            <a:extLst>
              <a:ext uri="{FF2B5EF4-FFF2-40B4-BE49-F238E27FC236}">
                <a16:creationId xmlns:a16="http://schemas.microsoft.com/office/drawing/2014/main" id="{C5B027E4-D810-462C-4719-E840881795A6}"/>
              </a:ext>
            </a:extLst>
          </p:cNvPr>
          <p:cNvSpPr>
            <a:spLocks noGrp="1"/>
          </p:cNvSpPr>
          <p:nvPr>
            <p:ph idx="1"/>
          </p:nvPr>
        </p:nvSpPr>
        <p:spPr/>
        <p:txBody>
          <a:bodyPr>
            <a:normAutofit/>
          </a:bodyPr>
          <a:lstStyle/>
          <a:p>
            <a:pPr lvl="1"/>
            <a:endParaRPr lang="en-GB" dirty="0"/>
          </a:p>
          <a:p>
            <a:pPr>
              <a:buFont typeface="+mj-lt"/>
              <a:buAutoNum type="arabicPeriod" startAt="4"/>
            </a:pPr>
            <a:r>
              <a:rPr lang="en-GB" sz="2400" dirty="0"/>
              <a:t>When iron reacts with </a:t>
            </a:r>
            <a:r>
              <a:rPr lang="en-GB" sz="2400" dirty="0" err="1"/>
              <a:t>sulfur</a:t>
            </a:r>
            <a:r>
              <a:rPr lang="en-GB" sz="2400" dirty="0"/>
              <a:t> to produce iron </a:t>
            </a:r>
            <a:r>
              <a:rPr lang="en-GB" sz="2400" dirty="0" err="1"/>
              <a:t>sulfide</a:t>
            </a:r>
            <a:r>
              <a:rPr lang="en-GB" sz="2400" dirty="0"/>
              <a:t>, mass is conserved. Explain what this means using the principle of conservation of mass.</a:t>
            </a:r>
          </a:p>
          <a:p>
            <a:pPr>
              <a:buAutoNum type="arabicPeriod" startAt="4"/>
            </a:pPr>
            <a:r>
              <a:rPr lang="en-GB" sz="2400" dirty="0"/>
              <a:t>Calculate the mass of iron sulfide formed when 1 gram of iron reacts exactly with 0.57 grams of sulfur.</a:t>
            </a:r>
          </a:p>
          <a:p>
            <a:pPr>
              <a:buAutoNum type="arabicPeriod" startAt="4"/>
            </a:pPr>
            <a:r>
              <a:rPr lang="en-GB" sz="2400" dirty="0"/>
              <a:t>Calculate the mass of sulfur needed to react exactly with 2.5 grams of iron to produce 3.9 grams of iron sulfide.</a:t>
            </a:r>
          </a:p>
        </p:txBody>
      </p:sp>
      <p:sp>
        <p:nvSpPr>
          <p:cNvPr id="4" name="Title 1">
            <a:extLst>
              <a:ext uri="{FF2B5EF4-FFF2-40B4-BE49-F238E27FC236}">
                <a16:creationId xmlns:a16="http://schemas.microsoft.com/office/drawing/2014/main" id="{97DB95F2-66AA-72E0-281F-58A29886E72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Follow-up questions</a:t>
            </a:r>
            <a:endParaRPr lang="en-US" sz="2200" dirty="0">
              <a:solidFill>
                <a:schemeClr val="bg1"/>
              </a:solidFill>
            </a:endParaRPr>
          </a:p>
        </p:txBody>
      </p:sp>
    </p:spTree>
    <p:extLst>
      <p:ext uri="{BB962C8B-B14F-4D97-AF65-F5344CB8AC3E}">
        <p14:creationId xmlns:p14="http://schemas.microsoft.com/office/powerpoint/2010/main" val="303279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3C46F-F44F-70FD-E685-98277ABD77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04D4D9-83A0-BF53-5601-7916E5C5D6E5}"/>
              </a:ext>
            </a:extLst>
          </p:cNvPr>
          <p:cNvSpPr>
            <a:spLocks noGrp="1"/>
          </p:cNvSpPr>
          <p:nvPr>
            <p:ph type="title"/>
          </p:nvPr>
        </p:nvSpPr>
        <p:spPr/>
        <p:txBody>
          <a:bodyPr/>
          <a:lstStyle/>
          <a:p>
            <a:r>
              <a:rPr lang="en-US" dirty="0"/>
              <a:t>Follow-up questions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DD8B063-C61A-3C03-FEAE-AAFD24FE9F4F}"/>
                  </a:ext>
                </a:extLst>
              </p:cNvPr>
              <p:cNvSpPr>
                <a:spLocks noGrp="1"/>
              </p:cNvSpPr>
              <p:nvPr>
                <p:ph idx="1"/>
              </p:nvPr>
            </p:nvSpPr>
            <p:spPr/>
            <p:txBody>
              <a:bodyPr>
                <a:normAutofit/>
              </a:bodyPr>
              <a:lstStyle/>
              <a:p>
                <a:pPr>
                  <a:buFont typeface="+mj-lt"/>
                  <a:buAutoNum type="arabicPeriod" startAt="7"/>
                </a:pPr>
                <a:r>
                  <a:rPr lang="en-GB" dirty="0"/>
                  <a:t>When 10 grams of iron reacts exactly with 5.7 grams of sulfur, iron sulfide is formed. </a:t>
                </a:r>
              </a:p>
              <a:p>
                <a:pPr marL="914400" lvl="1" indent="-457200">
                  <a:buFont typeface="+mj-lt"/>
                  <a:buAutoNum type="alphaLcParenR"/>
                </a:pPr>
                <a:r>
                  <a:rPr lang="en-GB" sz="2200" dirty="0">
                    <a:latin typeface="Century Gothic" panose="020B0502020202020204" pitchFamily="34" charset="0"/>
                  </a:rPr>
                  <a:t>Calculate the mass of iron </a:t>
                </a:r>
                <a:r>
                  <a:rPr lang="en-GB" sz="2200" dirty="0" err="1">
                    <a:latin typeface="Century Gothic" panose="020B0502020202020204" pitchFamily="34" charset="0"/>
                  </a:rPr>
                  <a:t>sulfide</a:t>
                </a:r>
                <a:r>
                  <a:rPr lang="en-GB" sz="2200" dirty="0">
                    <a:latin typeface="Century Gothic" panose="020B0502020202020204" pitchFamily="34" charset="0"/>
                  </a:rPr>
                  <a:t> formed.</a:t>
                </a:r>
              </a:p>
              <a:p>
                <a:pPr marL="914400" lvl="1" indent="-457200">
                  <a:buFont typeface="+mj-lt"/>
                  <a:buAutoNum type="alphaLcParenR"/>
                </a:pPr>
                <a:r>
                  <a:rPr lang="en-GB" sz="2200" dirty="0">
                    <a:latin typeface="Century Gothic" panose="020B0502020202020204" pitchFamily="34" charset="0"/>
                  </a:rPr>
                  <a:t>Calculate the percentage by mass of </a:t>
                </a:r>
                <a:r>
                  <a:rPr lang="en-GB" sz="2200" dirty="0" err="1">
                    <a:latin typeface="Century Gothic" panose="020B0502020202020204" pitchFamily="34" charset="0"/>
                  </a:rPr>
                  <a:t>sulfur</a:t>
                </a:r>
                <a:r>
                  <a:rPr lang="en-GB" sz="2200" dirty="0">
                    <a:latin typeface="Century Gothic" panose="020B0502020202020204" pitchFamily="34" charset="0"/>
                  </a:rPr>
                  <a:t> in the compound using the equation below.</a:t>
                </a:r>
              </a:p>
              <a:p>
                <a:pPr marL="0" indent="0">
                  <a:buNone/>
                </a:pPr>
                <a14:m>
                  <m:oMathPara xmlns:m="http://schemas.openxmlformats.org/officeDocument/2006/math">
                    <m:oMathParaPr>
                      <m:jc m:val="center"/>
                    </m:oMathParaPr>
                    <m:oMath xmlns:m="http://schemas.openxmlformats.org/officeDocument/2006/math">
                      <m:r>
                        <a:rPr lang="en-GB" i="1">
                          <a:latin typeface="Cambria Math" panose="02040503050406030204" pitchFamily="18" charset="0"/>
                        </a:rPr>
                        <m:t>𝑃𝑒𝑟𝑐𝑒𝑛𝑡𝑎𝑔𝑒</m:t>
                      </m:r>
                      <m:r>
                        <a:rPr lang="en-GB" i="1">
                          <a:latin typeface="Cambria Math" panose="02040503050406030204" pitchFamily="18" charset="0"/>
                        </a:rPr>
                        <m:t> </m:t>
                      </m:r>
                      <m:r>
                        <a:rPr lang="en-GB" i="1">
                          <a:latin typeface="Cambria Math" panose="02040503050406030204" pitchFamily="18" charset="0"/>
                        </a:rPr>
                        <m:t>𝑏𝑦</m:t>
                      </m:r>
                      <m:r>
                        <a:rPr lang="en-GB" i="1">
                          <a:latin typeface="Cambria Math" panose="02040503050406030204" pitchFamily="18" charset="0"/>
                        </a:rPr>
                        <m:t> </m:t>
                      </m:r>
                      <m:r>
                        <a:rPr lang="en-GB" i="1">
                          <a:latin typeface="Cambria Math" panose="02040503050406030204" pitchFamily="18" charset="0"/>
                        </a:rPr>
                        <m:t>𝑚𝑎𝑠𝑠</m:t>
                      </m:r>
                      <m:r>
                        <a:rPr lang="en-GB" i="1">
                          <a:latin typeface="Cambria Math" panose="02040503050406030204" pitchFamily="18" charset="0"/>
                        </a:rPr>
                        <m:t> </m:t>
                      </m:r>
                      <m:r>
                        <a:rPr lang="en-GB" i="1">
                          <a:latin typeface="Cambria Math" panose="02040503050406030204" pitchFamily="18" charset="0"/>
                        </a:rPr>
                        <m:t>𝑜𝑓</m:t>
                      </m:r>
                      <m:r>
                        <a:rPr lang="en-GB" i="1">
                          <a:latin typeface="Cambria Math" panose="02040503050406030204" pitchFamily="18" charset="0"/>
                        </a:rPr>
                        <m:t> </m:t>
                      </m:r>
                      <m:r>
                        <a:rPr lang="en-GB" i="1">
                          <a:latin typeface="Cambria Math" panose="02040503050406030204" pitchFamily="18" charset="0"/>
                        </a:rPr>
                        <m:t>𝑠𝑢𝑙𝑓𝑢𝑟</m:t>
                      </m:r>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𝑀𝑎𝑠𝑠</m:t>
                          </m:r>
                          <m:r>
                            <a:rPr lang="en-GB" i="1">
                              <a:latin typeface="Cambria Math" panose="02040503050406030204" pitchFamily="18" charset="0"/>
                            </a:rPr>
                            <m:t> </m:t>
                          </m:r>
                          <m:r>
                            <a:rPr lang="en-GB" i="1">
                              <a:latin typeface="Cambria Math" panose="02040503050406030204" pitchFamily="18" charset="0"/>
                            </a:rPr>
                            <m:t>𝑜𝑓</m:t>
                          </m:r>
                          <m:r>
                            <a:rPr lang="en-GB" i="1">
                              <a:latin typeface="Cambria Math" panose="02040503050406030204" pitchFamily="18" charset="0"/>
                            </a:rPr>
                            <m:t> </m:t>
                          </m:r>
                          <m:r>
                            <a:rPr lang="en-GB" i="1">
                              <a:latin typeface="Cambria Math" panose="02040503050406030204" pitchFamily="18" charset="0"/>
                            </a:rPr>
                            <m:t>𝑠𝑢𝑙𝑓𝑢𝑟</m:t>
                          </m:r>
                        </m:num>
                        <m:den>
                          <m:r>
                            <a:rPr lang="en-GB" i="1">
                              <a:latin typeface="Cambria Math" panose="02040503050406030204" pitchFamily="18" charset="0"/>
                            </a:rPr>
                            <m:t>𝑇𝑜𝑡𝑎𝑙</m:t>
                          </m:r>
                          <m:r>
                            <a:rPr lang="en-GB" i="1">
                              <a:latin typeface="Cambria Math" panose="02040503050406030204" pitchFamily="18" charset="0"/>
                            </a:rPr>
                            <m:t> </m:t>
                          </m:r>
                          <m:r>
                            <a:rPr lang="en-GB" i="1">
                              <a:latin typeface="Cambria Math" panose="02040503050406030204" pitchFamily="18" charset="0"/>
                            </a:rPr>
                            <m:t>𝑚𝑎𝑠𝑠</m:t>
                          </m:r>
                          <m:r>
                            <a:rPr lang="en-GB" i="1">
                              <a:latin typeface="Cambria Math" panose="02040503050406030204" pitchFamily="18" charset="0"/>
                            </a:rPr>
                            <m:t> </m:t>
                          </m:r>
                          <m:r>
                            <a:rPr lang="en-GB" i="1">
                              <a:latin typeface="Cambria Math" panose="02040503050406030204" pitchFamily="18" charset="0"/>
                            </a:rPr>
                            <m:t>𝑜𝑓</m:t>
                          </m:r>
                          <m:r>
                            <a:rPr lang="en-GB" i="1">
                              <a:latin typeface="Cambria Math" panose="02040503050406030204" pitchFamily="18" charset="0"/>
                            </a:rPr>
                            <m:t> </m:t>
                          </m:r>
                          <m:r>
                            <a:rPr lang="en-GB" i="1">
                              <a:latin typeface="Cambria Math" panose="02040503050406030204" pitchFamily="18" charset="0"/>
                            </a:rPr>
                            <m:t>𝑖𝑟𝑜𝑛</m:t>
                          </m:r>
                          <m:r>
                            <a:rPr lang="en-GB" i="1">
                              <a:latin typeface="Cambria Math" panose="02040503050406030204" pitchFamily="18" charset="0"/>
                            </a:rPr>
                            <m:t> </m:t>
                          </m:r>
                          <m:r>
                            <a:rPr lang="en-GB" i="1">
                              <a:latin typeface="Cambria Math" panose="02040503050406030204" pitchFamily="18" charset="0"/>
                            </a:rPr>
                            <m:t>𝑠𝑢𝑙𝑓𝑖𝑑𝑒</m:t>
                          </m:r>
                        </m:den>
                      </m:f>
                      <m:r>
                        <a:rPr lang="en-GB" i="1">
                          <a:latin typeface="Cambria Math" panose="02040503050406030204" pitchFamily="18" charset="0"/>
                        </a:rPr>
                        <m:t> × 100</m:t>
                      </m:r>
                    </m:oMath>
                  </m:oMathPara>
                </a14:m>
                <a:endParaRPr lang="en-GB" dirty="0"/>
              </a:p>
              <a:p>
                <a:pPr>
                  <a:buFont typeface="+mj-lt"/>
                  <a:buAutoNum type="arabicPeriod" startAt="8"/>
                </a:pPr>
                <a:r>
                  <a:rPr lang="en-GB" dirty="0"/>
                  <a:t>Iron reacts with </a:t>
                </a:r>
                <a:r>
                  <a:rPr lang="en-GB" dirty="0" err="1"/>
                  <a:t>sulfur</a:t>
                </a:r>
                <a:r>
                  <a:rPr lang="en-GB" dirty="0"/>
                  <a:t> in an exothermic reaction. This means that energy is released to the surroundings as heat. </a:t>
                </a:r>
              </a:p>
              <a:p>
                <a:pPr marL="914400" lvl="1" indent="-457200">
                  <a:buFont typeface="+mj-lt"/>
                  <a:buAutoNum type="alphaLcParenR"/>
                </a:pPr>
                <a:r>
                  <a:rPr lang="en-GB" sz="2200" dirty="0">
                    <a:latin typeface="Century Gothic" panose="020B0502020202020204" pitchFamily="34" charset="0"/>
                  </a:rPr>
                  <a:t>Name the piece of equipment used to measure temperature.</a:t>
                </a:r>
              </a:p>
              <a:p>
                <a:pPr marL="914400" lvl="1" indent="-457200">
                  <a:buFont typeface="+mj-lt"/>
                  <a:buAutoNum type="alphaLcParenR"/>
                </a:pPr>
                <a:r>
                  <a:rPr lang="en-GB" sz="2200" dirty="0">
                    <a:latin typeface="Century Gothic" panose="020B0502020202020204" pitchFamily="34" charset="0"/>
                  </a:rPr>
                  <a:t>At the start of the reaction the temperature was 23°C. The highest temperature measured was 247°C. Calculate the temperature change.</a:t>
                </a:r>
              </a:p>
            </p:txBody>
          </p:sp>
        </mc:Choice>
        <mc:Fallback xmlns="">
          <p:sp>
            <p:nvSpPr>
              <p:cNvPr id="3" name="Content Placeholder 2">
                <a:extLst>
                  <a:ext uri="{FF2B5EF4-FFF2-40B4-BE49-F238E27FC236}">
                    <a16:creationId xmlns:a16="http://schemas.microsoft.com/office/drawing/2014/main" id="{6DD8B063-C61A-3C03-FEAE-AAFD24FE9F4F}"/>
                  </a:ext>
                </a:extLst>
              </p:cNvPr>
              <p:cNvSpPr>
                <a:spLocks noGrp="1" noRot="1" noChangeAspect="1" noMove="1" noResize="1" noEditPoints="1" noAdjustHandles="1" noChangeArrowheads="1" noChangeShapeType="1" noTextEdit="1"/>
              </p:cNvSpPr>
              <p:nvPr>
                <p:ph idx="1"/>
              </p:nvPr>
            </p:nvSpPr>
            <p:spPr>
              <a:blipFill>
                <a:blip r:embed="rId2"/>
                <a:stretch>
                  <a:fillRect l="-1694" t="-1816" r="-2359"/>
                </a:stretch>
              </a:blipFill>
            </p:spPr>
            <p:txBody>
              <a:bodyPr/>
              <a:lstStyle/>
              <a:p>
                <a:r>
                  <a:rPr lang="en-GB">
                    <a:noFill/>
                  </a:rPr>
                  <a:t> </a:t>
                </a:r>
              </a:p>
            </p:txBody>
          </p:sp>
        </mc:Fallback>
      </mc:AlternateContent>
      <p:sp>
        <p:nvSpPr>
          <p:cNvPr id="4" name="Title 1">
            <a:extLst>
              <a:ext uri="{FF2B5EF4-FFF2-40B4-BE49-F238E27FC236}">
                <a16:creationId xmlns:a16="http://schemas.microsoft.com/office/drawing/2014/main" id="{7ABB0F2A-921E-5E5D-5347-0BA2D08BECCD}"/>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Follow-up questions</a:t>
            </a:r>
            <a:endParaRPr lang="en-US" sz="2200" dirty="0">
              <a:solidFill>
                <a:schemeClr val="bg1"/>
              </a:solidFill>
            </a:endParaRPr>
          </a:p>
        </p:txBody>
      </p:sp>
    </p:spTree>
    <p:extLst>
      <p:ext uri="{BB962C8B-B14F-4D97-AF65-F5344CB8AC3E}">
        <p14:creationId xmlns:p14="http://schemas.microsoft.com/office/powerpoint/2010/main" val="276966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906F-7D88-9F85-0976-897A0B6CEF0C}"/>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B3DA5B0C-40B4-3E2B-3E40-97C8C6566800}"/>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Follow-up questions</a:t>
            </a:r>
            <a:endParaRPr lang="en-US" sz="2200" dirty="0">
              <a:solidFill>
                <a:schemeClr val="bg1"/>
              </a:solidFill>
            </a:endParaRPr>
          </a:p>
        </p:txBody>
      </p:sp>
      <p:sp>
        <p:nvSpPr>
          <p:cNvPr id="2" name="Title 1">
            <a:extLst>
              <a:ext uri="{FF2B5EF4-FFF2-40B4-BE49-F238E27FC236}">
                <a16:creationId xmlns:a16="http://schemas.microsoft.com/office/drawing/2014/main" id="{AA25AAAC-B217-B86A-5E9F-F924ED6E1ECA}"/>
              </a:ext>
            </a:extLst>
          </p:cNvPr>
          <p:cNvSpPr>
            <a:spLocks noGrp="1"/>
          </p:cNvSpPr>
          <p:nvPr>
            <p:ph type="title"/>
          </p:nvPr>
        </p:nvSpPr>
        <p:spPr/>
        <p:txBody>
          <a:bodyPr/>
          <a:lstStyle/>
          <a:p>
            <a:r>
              <a:rPr lang="en-US" dirty="0"/>
              <a:t>Follow-up questions</a:t>
            </a:r>
          </a:p>
        </p:txBody>
      </p:sp>
      <p:sp>
        <p:nvSpPr>
          <p:cNvPr id="3" name="Content Placeholder 2">
            <a:extLst>
              <a:ext uri="{FF2B5EF4-FFF2-40B4-BE49-F238E27FC236}">
                <a16:creationId xmlns:a16="http://schemas.microsoft.com/office/drawing/2014/main" id="{5F6A89B5-49DA-80C5-3562-FC4109D54026}"/>
              </a:ext>
            </a:extLst>
          </p:cNvPr>
          <p:cNvSpPr>
            <a:spLocks noGrp="1"/>
          </p:cNvSpPr>
          <p:nvPr>
            <p:ph idx="1"/>
          </p:nvPr>
        </p:nvSpPr>
        <p:spPr>
          <a:xfrm>
            <a:off x="540000" y="1053225"/>
            <a:ext cx="10080000" cy="5619718"/>
          </a:xfrm>
        </p:spPr>
        <p:txBody>
          <a:bodyPr>
            <a:normAutofit/>
          </a:bodyPr>
          <a:lstStyle/>
          <a:p>
            <a:pPr>
              <a:buFont typeface="+mj-lt"/>
              <a:buAutoNum type="arabicPeriod" startAt="9"/>
            </a:pPr>
            <a:r>
              <a:rPr lang="en-GB" sz="1800" dirty="0"/>
              <a:t>A student reacted iron and </a:t>
            </a:r>
            <a:r>
              <a:rPr lang="en-GB" sz="1800" dirty="0" err="1"/>
              <a:t>sulfur</a:t>
            </a:r>
            <a:r>
              <a:rPr lang="en-GB" sz="1800" dirty="0"/>
              <a:t> so they reacted completely to form iron </a:t>
            </a:r>
            <a:r>
              <a:rPr lang="en-GB" sz="1800" dirty="0" err="1"/>
              <a:t>sulfide</a:t>
            </a:r>
            <a:r>
              <a:rPr lang="en-GB" sz="1800" dirty="0"/>
              <a:t>. They increased the mass of iron and sulfur each time and recorded the final mass of iron sulfide produced to one decimal place.</a:t>
            </a:r>
          </a:p>
          <a:p>
            <a:pPr marL="457200" lvl="1" indent="0">
              <a:buNone/>
            </a:pPr>
            <a:r>
              <a:rPr lang="en-GB" sz="1800" dirty="0">
                <a:latin typeface="Century Gothic" panose="020B0502020202020204" pitchFamily="34" charset="0"/>
              </a:rPr>
              <a:t>Their results are shown in the table below.</a:t>
            </a:r>
          </a:p>
          <a:p>
            <a:pPr marL="457200" lvl="1" indent="0">
              <a:buNone/>
            </a:pPr>
            <a:endParaRPr lang="en-GB" sz="1800" dirty="0">
              <a:latin typeface="Century Gothic" panose="020B0502020202020204" pitchFamily="34" charset="0"/>
            </a:endParaRPr>
          </a:p>
          <a:p>
            <a:pPr marL="457200" lvl="1" indent="0">
              <a:buNone/>
            </a:pPr>
            <a:endParaRPr lang="en-GB" sz="1800" dirty="0">
              <a:latin typeface="Century Gothic" panose="020B0502020202020204" pitchFamily="34" charset="0"/>
            </a:endParaRPr>
          </a:p>
          <a:p>
            <a:pPr marL="457200" lvl="1" indent="0">
              <a:buNone/>
            </a:pPr>
            <a:endParaRPr lang="en-GB" sz="1800" dirty="0">
              <a:latin typeface="Century Gothic" panose="020B0502020202020204" pitchFamily="34" charset="0"/>
            </a:endParaRPr>
          </a:p>
          <a:p>
            <a:pPr marL="457200" lvl="1" indent="0">
              <a:buNone/>
            </a:pPr>
            <a:endParaRPr lang="en-GB" sz="1800" dirty="0">
              <a:latin typeface="Century Gothic" panose="020B0502020202020204" pitchFamily="34" charset="0"/>
            </a:endParaRPr>
          </a:p>
          <a:p>
            <a:pPr marL="457200" lvl="1" indent="0">
              <a:buNone/>
            </a:pPr>
            <a:endParaRPr lang="en-GB" sz="1800" dirty="0">
              <a:latin typeface="Century Gothic" panose="020B0502020202020204" pitchFamily="34" charset="0"/>
            </a:endParaRPr>
          </a:p>
          <a:p>
            <a:pPr marL="457200" lvl="1" indent="0">
              <a:buNone/>
            </a:pPr>
            <a:endParaRPr lang="en-GB" sz="1800" dirty="0">
              <a:latin typeface="Century Gothic" panose="020B0502020202020204" pitchFamily="34" charset="0"/>
            </a:endParaRPr>
          </a:p>
          <a:p>
            <a:pPr marL="457200" lvl="1" indent="0">
              <a:buNone/>
            </a:pPr>
            <a:endParaRPr lang="en-GB" sz="1800" dirty="0">
              <a:latin typeface="Century Gothic" panose="020B0502020202020204" pitchFamily="34" charset="0"/>
            </a:endParaRPr>
          </a:p>
          <a:p>
            <a:pPr marL="457200" lvl="1" indent="0">
              <a:buNone/>
            </a:pPr>
            <a:endParaRPr lang="en-GB" sz="1800" dirty="0">
              <a:latin typeface="Century Gothic" panose="020B0502020202020204" pitchFamily="34" charset="0"/>
            </a:endParaRPr>
          </a:p>
          <a:p>
            <a:pPr marL="457200" lvl="1" indent="0">
              <a:buNone/>
            </a:pPr>
            <a:endParaRPr lang="en-GB" sz="1800" dirty="0">
              <a:latin typeface="Century Gothic" panose="020B0502020202020204" pitchFamily="34" charset="0"/>
            </a:endParaRPr>
          </a:p>
          <a:p>
            <a:pPr marL="914400" lvl="1" indent="-457200">
              <a:buFont typeface="+mj-lt"/>
              <a:buAutoNum type="alphaLcParenR"/>
            </a:pPr>
            <a:r>
              <a:rPr lang="en-GB" sz="1800" dirty="0">
                <a:latin typeface="Century Gothic" panose="020B0502020202020204" pitchFamily="34" charset="0"/>
              </a:rPr>
              <a:t>Plot a graph of the data above.</a:t>
            </a:r>
          </a:p>
          <a:p>
            <a:pPr marL="914400" lvl="1" indent="-457200">
              <a:buFont typeface="+mj-lt"/>
              <a:buAutoNum type="alphaLcParenR"/>
            </a:pPr>
            <a:r>
              <a:rPr lang="en-GB" sz="1800" dirty="0">
                <a:latin typeface="Century Gothic" panose="020B0502020202020204" pitchFamily="34" charset="0"/>
              </a:rPr>
              <a:t>Draw a line of best fit.</a:t>
            </a:r>
          </a:p>
          <a:p>
            <a:pPr marL="914400" lvl="1" indent="-457200">
              <a:buFont typeface="+mj-lt"/>
              <a:buAutoNum type="alphaLcParenR"/>
            </a:pPr>
            <a:r>
              <a:rPr lang="en-GB" sz="1800" dirty="0">
                <a:latin typeface="Century Gothic" panose="020B0502020202020204" pitchFamily="34" charset="0"/>
              </a:rPr>
              <a:t>The student forgot to record the data for the mass of iron sulfide produced when 5 grams of iron was used. Predict the mass of iron </a:t>
            </a:r>
            <a:r>
              <a:rPr lang="en-GB" sz="1800" dirty="0" err="1">
                <a:latin typeface="Century Gothic" panose="020B0502020202020204" pitchFamily="34" charset="0"/>
              </a:rPr>
              <a:t>sulfide</a:t>
            </a:r>
            <a:r>
              <a:rPr lang="en-GB" sz="1800" dirty="0">
                <a:latin typeface="Century Gothic" panose="020B0502020202020204" pitchFamily="34" charset="0"/>
              </a:rPr>
              <a:t> using the line of best fit.</a:t>
            </a:r>
          </a:p>
          <a:p>
            <a:pPr marL="914400" lvl="1" indent="-457200">
              <a:buFont typeface="+mj-lt"/>
              <a:buAutoNum type="alphaLcParenR"/>
            </a:pPr>
            <a:r>
              <a:rPr lang="en-GB" sz="1800" dirty="0">
                <a:latin typeface="Century Gothic" panose="020B0502020202020204" pitchFamily="34" charset="0"/>
              </a:rPr>
              <a:t>Predict the mass of iron used to produce 10 grams of iron sulfide.</a:t>
            </a:r>
          </a:p>
          <a:p>
            <a:pPr marL="914400" lvl="1" indent="-457200">
              <a:buFont typeface="+mj-lt"/>
              <a:buAutoNum type="alphaLcParenR"/>
            </a:pPr>
            <a:endParaRPr lang="en-GB" sz="2000" dirty="0"/>
          </a:p>
        </p:txBody>
      </p:sp>
      <p:graphicFrame>
        <p:nvGraphicFramePr>
          <p:cNvPr id="7" name="Table 4">
            <a:extLst>
              <a:ext uri="{FF2B5EF4-FFF2-40B4-BE49-F238E27FC236}">
                <a16:creationId xmlns:a16="http://schemas.microsoft.com/office/drawing/2014/main" id="{E32EE71C-49E1-2C06-BAB5-781E712EE40C}"/>
              </a:ext>
            </a:extLst>
          </p:cNvPr>
          <p:cNvGraphicFramePr>
            <a:graphicFrameLocks noGrp="1"/>
          </p:cNvGraphicFramePr>
          <p:nvPr>
            <p:extLst>
              <p:ext uri="{D42A27DB-BD31-4B8C-83A1-F6EECF244321}">
                <p14:modId xmlns:p14="http://schemas.microsoft.com/office/powerpoint/2010/main" val="4271737084"/>
              </p:ext>
            </p:extLst>
          </p:nvPr>
        </p:nvGraphicFramePr>
        <p:xfrm>
          <a:off x="2979382" y="2400281"/>
          <a:ext cx="5201236" cy="2683348"/>
        </p:xfrm>
        <a:graphic>
          <a:graphicData uri="http://schemas.openxmlformats.org/drawingml/2006/table">
            <a:tbl>
              <a:tblPr firstRow="1" bandRow="1">
                <a:tableStyleId>{5C22544A-7EE6-4342-B048-85BDC9FD1C3A}</a:tableStyleId>
              </a:tblPr>
              <a:tblGrid>
                <a:gridCol w="2600618">
                  <a:extLst>
                    <a:ext uri="{9D8B030D-6E8A-4147-A177-3AD203B41FA5}">
                      <a16:colId xmlns:a16="http://schemas.microsoft.com/office/drawing/2014/main" val="3287607563"/>
                    </a:ext>
                  </a:extLst>
                </a:gridCol>
                <a:gridCol w="2600618">
                  <a:extLst>
                    <a:ext uri="{9D8B030D-6E8A-4147-A177-3AD203B41FA5}">
                      <a16:colId xmlns:a16="http://schemas.microsoft.com/office/drawing/2014/main" val="232293668"/>
                    </a:ext>
                  </a:extLst>
                </a:gridCol>
              </a:tblGrid>
              <a:tr h="344796">
                <a:tc>
                  <a:txBody>
                    <a:bodyPr/>
                    <a:lstStyle/>
                    <a:p>
                      <a:pPr algn="ctr"/>
                      <a:r>
                        <a:rPr lang="en-US" sz="1400" b="1" i="0" dirty="0">
                          <a:latin typeface="Century Gothic" panose="020B0502020202020204" pitchFamily="34" charset="0"/>
                        </a:rPr>
                        <a:t>Mass of iron (g)</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Century Gothic" panose="020B0502020202020204" pitchFamily="34" charset="0"/>
                        </a:rPr>
                        <a:t>Mass of iron sulfide (g)</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292319">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1</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228600" indent="-228600" algn="ctr">
                        <a:lnSpc>
                          <a:spcPts val="1400"/>
                        </a:lnSpc>
                        <a:spcAft>
                          <a:spcPts val="600"/>
                        </a:spcAft>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1.6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292319">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2</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228600" indent="-228600" algn="ctr">
                        <a:lnSpc>
                          <a:spcPts val="1400"/>
                        </a:lnSpc>
                        <a:spcAft>
                          <a:spcPts val="600"/>
                        </a:spcAft>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3.1</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292319">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3</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228600" indent="-228600" algn="ctr">
                        <a:lnSpc>
                          <a:spcPts val="1400"/>
                        </a:lnSpc>
                        <a:spcAft>
                          <a:spcPts val="600"/>
                        </a:spcAft>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4.7</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292319">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4</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228600" indent="-228600" algn="ctr">
                        <a:lnSpc>
                          <a:spcPts val="1400"/>
                        </a:lnSpc>
                        <a:spcAft>
                          <a:spcPts val="600"/>
                        </a:spcAft>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6.3</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31116878"/>
                  </a:ext>
                </a:extLst>
              </a:tr>
              <a:tr h="292319">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228600" indent="-228600" algn="ctr">
                        <a:lnSpc>
                          <a:spcPts val="1400"/>
                        </a:lnSpc>
                        <a:spcAft>
                          <a:spcPts val="600"/>
                        </a:spcAft>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9.4</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513054525"/>
                  </a:ext>
                </a:extLst>
              </a:tr>
              <a:tr h="292319">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7</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228600" indent="-228600" algn="ctr">
                        <a:lnSpc>
                          <a:spcPts val="1400"/>
                        </a:lnSpc>
                        <a:spcAft>
                          <a:spcPts val="600"/>
                        </a:spcAft>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11.0</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3994245230"/>
                  </a:ext>
                </a:extLst>
              </a:tr>
              <a:tr h="292319">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8</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12.6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53931704"/>
                  </a:ext>
                </a:extLst>
              </a:tr>
              <a:tr h="292319">
                <a:tc>
                  <a:txBody>
                    <a:bodyPr/>
                    <a:lstStyle/>
                    <a:p>
                      <a:pPr marL="228600" indent="-228600" algn="ctr">
                        <a:lnSpc>
                          <a:spcPts val="1400"/>
                        </a:lnSpc>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9</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14.1</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55178088"/>
                  </a:ext>
                </a:extLst>
              </a:tr>
            </a:tbl>
          </a:graphicData>
        </a:graphic>
      </p:graphicFrame>
    </p:spTree>
    <p:extLst>
      <p:ext uri="{BB962C8B-B14F-4D97-AF65-F5344CB8AC3E}">
        <p14:creationId xmlns:p14="http://schemas.microsoft.com/office/powerpoint/2010/main" val="3576451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CE85A-997D-2075-9FDD-3D38A3CBECFD}"/>
              </a:ext>
            </a:extLst>
          </p:cNvPr>
          <p:cNvSpPr>
            <a:spLocks noGrp="1"/>
          </p:cNvSpPr>
          <p:nvPr>
            <p:ph type="title"/>
          </p:nvPr>
        </p:nvSpPr>
        <p:spPr/>
        <p:txBody>
          <a:bodyPr/>
          <a:lstStyle/>
          <a:p>
            <a:r>
              <a:rPr lang="en-GB" dirty="0"/>
              <a:t>Answers</a:t>
            </a:r>
          </a:p>
        </p:txBody>
      </p:sp>
      <p:sp>
        <p:nvSpPr>
          <p:cNvPr id="4" name="Title 1">
            <a:extLst>
              <a:ext uri="{FF2B5EF4-FFF2-40B4-BE49-F238E27FC236}">
                <a16:creationId xmlns:a16="http://schemas.microsoft.com/office/drawing/2014/main" id="{97C04FE3-8C3E-65A5-B593-264118218DAA}"/>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Answers</a:t>
            </a:r>
            <a:endParaRPr lang="en-US" sz="2200" dirty="0">
              <a:solidFill>
                <a:schemeClr val="bg1"/>
              </a:solidFill>
            </a:endParaRPr>
          </a:p>
        </p:txBody>
      </p:sp>
      <p:sp>
        <p:nvSpPr>
          <p:cNvPr id="8" name="Content Placeholder 7">
            <a:extLst>
              <a:ext uri="{FF2B5EF4-FFF2-40B4-BE49-F238E27FC236}">
                <a16:creationId xmlns:a16="http://schemas.microsoft.com/office/drawing/2014/main" id="{4923C5CF-A63C-B025-9AD9-23532BEC2C91}"/>
              </a:ext>
            </a:extLst>
          </p:cNvPr>
          <p:cNvSpPr>
            <a:spLocks noGrp="1"/>
          </p:cNvSpPr>
          <p:nvPr>
            <p:ph idx="1"/>
          </p:nvPr>
        </p:nvSpPr>
        <p:spPr>
          <a:xfrm>
            <a:off x="377037" y="1133251"/>
            <a:ext cx="10080000" cy="5040000"/>
          </a:xfrm>
        </p:spPr>
        <p:txBody>
          <a:bodyPr/>
          <a:lstStyle/>
          <a:p>
            <a:r>
              <a:rPr lang="en-GB" i="1" dirty="0" err="1"/>
              <a:t>Unscaffolded</a:t>
            </a:r>
            <a:endParaRPr lang="en-GB" i="1" dirty="0"/>
          </a:p>
          <a:p>
            <a:pPr marL="0" indent="0">
              <a:buNone/>
            </a:pPr>
            <a:r>
              <a:rPr lang="en-GB" dirty="0"/>
              <a:t>The mixture of iron and </a:t>
            </a:r>
            <a:r>
              <a:rPr lang="en-GB" dirty="0" err="1"/>
              <a:t>sulfur</a:t>
            </a:r>
            <a:r>
              <a:rPr lang="en-GB" dirty="0"/>
              <a:t> is made up of a yellow powdery solid (</a:t>
            </a:r>
            <a:r>
              <a:rPr lang="en-GB" dirty="0" err="1"/>
              <a:t>sulfur</a:t>
            </a:r>
            <a:r>
              <a:rPr lang="en-GB" dirty="0"/>
              <a:t>) and a grey, metallic solid (iron).</a:t>
            </a:r>
          </a:p>
          <a:p>
            <a:pPr marL="0" indent="0">
              <a:buNone/>
            </a:pPr>
            <a:r>
              <a:rPr lang="en-GB" i="1" dirty="0"/>
              <a:t>Scaffolded</a:t>
            </a:r>
          </a:p>
          <a:p>
            <a:pPr marL="0" indent="0">
              <a:buNone/>
            </a:pPr>
            <a:endParaRPr lang="en-GB" i="1" dirty="0"/>
          </a:p>
        </p:txBody>
      </p:sp>
      <p:graphicFrame>
        <p:nvGraphicFramePr>
          <p:cNvPr id="9" name="Table 8">
            <a:extLst>
              <a:ext uri="{FF2B5EF4-FFF2-40B4-BE49-F238E27FC236}">
                <a16:creationId xmlns:a16="http://schemas.microsoft.com/office/drawing/2014/main" id="{E7ED36AA-9A01-F702-20AD-586B25C5F199}"/>
              </a:ext>
            </a:extLst>
          </p:cNvPr>
          <p:cNvGraphicFramePr>
            <a:graphicFrameLocks noGrp="1"/>
          </p:cNvGraphicFramePr>
          <p:nvPr>
            <p:extLst>
              <p:ext uri="{D42A27DB-BD31-4B8C-83A1-F6EECF244321}">
                <p14:modId xmlns:p14="http://schemas.microsoft.com/office/powerpoint/2010/main" val="3678159382"/>
              </p:ext>
            </p:extLst>
          </p:nvPr>
        </p:nvGraphicFramePr>
        <p:xfrm>
          <a:off x="2024770" y="3007803"/>
          <a:ext cx="6784533" cy="3310197"/>
        </p:xfrm>
        <a:graphic>
          <a:graphicData uri="http://schemas.openxmlformats.org/drawingml/2006/table">
            <a:tbl>
              <a:tblPr firstRow="1" firstCol="1" bandRow="1">
                <a:tableStyleId>{5940675A-B579-460E-94D1-54222C63F5DA}</a:tableStyleId>
              </a:tblPr>
              <a:tblGrid>
                <a:gridCol w="330055">
                  <a:extLst>
                    <a:ext uri="{9D8B030D-6E8A-4147-A177-3AD203B41FA5}">
                      <a16:colId xmlns:a16="http://schemas.microsoft.com/office/drawing/2014/main" val="3540546612"/>
                    </a:ext>
                  </a:extLst>
                </a:gridCol>
                <a:gridCol w="6454478">
                  <a:extLst>
                    <a:ext uri="{9D8B030D-6E8A-4147-A177-3AD203B41FA5}">
                      <a16:colId xmlns:a16="http://schemas.microsoft.com/office/drawing/2014/main" val="519706894"/>
                    </a:ext>
                  </a:extLst>
                </a:gridCol>
              </a:tblGrid>
              <a:tr h="240665">
                <a:tc>
                  <a:txBody>
                    <a:bodyPr/>
                    <a:lstStyle/>
                    <a:p>
                      <a:pPr marL="20320" indent="-226695" algn="l">
                        <a:lnSpc>
                          <a:spcPct val="107000"/>
                        </a:lnSpc>
                        <a:spcAft>
                          <a:spcPts val="600"/>
                        </a:spcAft>
                        <a:buNone/>
                      </a:pPr>
                      <a:r>
                        <a:rPr lang="en-GB" sz="11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dirty="0">
                          <a:effectLst/>
                          <a:latin typeface="Century Gothic" panose="020B0502020202020204" pitchFamily="34" charset="0"/>
                        </a:rPr>
                        <a:t>Iron is yellow</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72369713"/>
                  </a:ext>
                </a:extLst>
              </a:tr>
              <a:tr h="31750">
                <a:tc>
                  <a:txBody>
                    <a:bodyPr/>
                    <a:lstStyle/>
                    <a:p>
                      <a:pPr marL="20320" indent="-226695" algn="l">
                        <a:lnSpc>
                          <a:spcPct val="107000"/>
                        </a:lnSpc>
                        <a:spcAft>
                          <a:spcPts val="600"/>
                        </a:spcAft>
                        <a:buNone/>
                      </a:pPr>
                      <a:r>
                        <a:rPr lang="en-GB" sz="6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a:effectLst/>
                          <a:latin typeface="Century Gothic" panose="020B0502020202020204" pitchFamily="34" charset="0"/>
                        </a:rPr>
                        <a:t> </a:t>
                      </a:r>
                      <a:endParaRPr lang="en-GB" sz="20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0541374"/>
                  </a:ext>
                </a:extLst>
              </a:tr>
              <a:tr h="240665">
                <a:tc>
                  <a:txBody>
                    <a:bodyPr/>
                    <a:lstStyle/>
                    <a:p>
                      <a:pPr marL="20320" indent="-226695" algn="l">
                        <a:lnSpc>
                          <a:spcPct val="107000"/>
                        </a:lnSpc>
                        <a:spcAft>
                          <a:spcPts val="600"/>
                        </a:spcAft>
                        <a:buNone/>
                      </a:pPr>
                      <a:r>
                        <a:rPr lang="en-GB" sz="1100">
                          <a:effectLst/>
                          <a:sym typeface="Wingdings 2" panose="05020102010507070707" pitchFamily="18" charset="2"/>
                        </a:rPr>
                        <a:t></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a:effectLst/>
                          <a:latin typeface="Century Gothic" panose="020B0502020202020204" pitchFamily="34" charset="0"/>
                        </a:rPr>
                        <a:t>Iron is grey</a:t>
                      </a:r>
                      <a:endParaRPr lang="en-GB" sz="20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10516288"/>
                  </a:ext>
                </a:extLst>
              </a:tr>
              <a:tr h="31750">
                <a:tc>
                  <a:txBody>
                    <a:bodyPr/>
                    <a:lstStyle/>
                    <a:p>
                      <a:pPr marL="20320" indent="-226695" algn="l">
                        <a:lnSpc>
                          <a:spcPct val="107000"/>
                        </a:lnSpc>
                        <a:spcAft>
                          <a:spcPts val="600"/>
                        </a:spcAft>
                        <a:buNone/>
                      </a:pPr>
                      <a:r>
                        <a:rPr lang="en-GB" sz="6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a:effectLst/>
                          <a:latin typeface="Century Gothic" panose="020B0502020202020204" pitchFamily="34" charset="0"/>
                        </a:rPr>
                        <a:t> </a:t>
                      </a:r>
                      <a:endParaRPr lang="en-GB" sz="20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83708722"/>
                  </a:ext>
                </a:extLst>
              </a:tr>
              <a:tr h="248920">
                <a:tc>
                  <a:txBody>
                    <a:bodyPr/>
                    <a:lstStyle/>
                    <a:p>
                      <a:pPr marL="20320" indent="-226695" algn="l">
                        <a:lnSpc>
                          <a:spcPct val="107000"/>
                        </a:lnSpc>
                        <a:spcAft>
                          <a:spcPts val="600"/>
                        </a:spcAft>
                        <a:buNone/>
                      </a:pPr>
                      <a:r>
                        <a:rPr lang="en-GB" sz="11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dirty="0" err="1">
                          <a:effectLst/>
                          <a:latin typeface="Century Gothic" panose="020B0502020202020204" pitchFamily="34" charset="0"/>
                        </a:rPr>
                        <a:t>Sulfur</a:t>
                      </a:r>
                      <a:r>
                        <a:rPr lang="en-GB" sz="2000" dirty="0">
                          <a:effectLst/>
                          <a:latin typeface="Century Gothic" panose="020B0502020202020204" pitchFamily="34" charset="0"/>
                        </a:rPr>
                        <a:t> is grey</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5814546"/>
                  </a:ext>
                </a:extLst>
              </a:tr>
              <a:tr h="31750">
                <a:tc>
                  <a:txBody>
                    <a:bodyPr/>
                    <a:lstStyle/>
                    <a:p>
                      <a:pPr marL="20320" indent="-226695" algn="l">
                        <a:lnSpc>
                          <a:spcPct val="107000"/>
                        </a:lnSpc>
                        <a:spcAft>
                          <a:spcPts val="600"/>
                        </a:spcAft>
                        <a:buNone/>
                      </a:pPr>
                      <a:r>
                        <a:rPr lang="en-GB" sz="6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dirty="0">
                          <a:effectLst/>
                          <a:latin typeface="Century Gothic" panose="020B0502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2145906"/>
                  </a:ext>
                </a:extLst>
              </a:tr>
              <a:tr h="240665">
                <a:tc>
                  <a:txBody>
                    <a:bodyPr/>
                    <a:lstStyle/>
                    <a:p>
                      <a:pPr marL="20320" indent="-226695" algn="l">
                        <a:lnSpc>
                          <a:spcPct val="107000"/>
                        </a:lnSpc>
                        <a:spcAft>
                          <a:spcPts val="600"/>
                        </a:spcAft>
                        <a:buNone/>
                      </a:pPr>
                      <a:r>
                        <a:rPr lang="en-GB" sz="1100">
                          <a:effectLst/>
                          <a:sym typeface="Wingdings 2" panose="05020102010507070707" pitchFamily="18" charset="2"/>
                        </a:rPr>
                        <a:t></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dirty="0" err="1">
                          <a:effectLst/>
                          <a:latin typeface="Century Gothic" panose="020B0502020202020204" pitchFamily="34" charset="0"/>
                        </a:rPr>
                        <a:t>Sulfur</a:t>
                      </a:r>
                      <a:r>
                        <a:rPr lang="en-GB" sz="2000" dirty="0">
                          <a:effectLst/>
                          <a:latin typeface="Century Gothic" panose="020B0502020202020204" pitchFamily="34" charset="0"/>
                        </a:rPr>
                        <a:t> is yellow</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58600208"/>
                  </a:ext>
                </a:extLst>
              </a:tr>
              <a:tr h="31750">
                <a:tc>
                  <a:txBody>
                    <a:bodyPr/>
                    <a:lstStyle/>
                    <a:p>
                      <a:pPr marL="20320" indent="-226695" algn="l">
                        <a:lnSpc>
                          <a:spcPct val="107000"/>
                        </a:lnSpc>
                        <a:spcAft>
                          <a:spcPts val="600"/>
                        </a:spcAft>
                        <a:buNone/>
                      </a:pPr>
                      <a:r>
                        <a:rPr lang="en-GB" sz="6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a:effectLst/>
                          <a:latin typeface="Century Gothic" panose="020B0502020202020204" pitchFamily="34" charset="0"/>
                        </a:rPr>
                        <a:t> </a:t>
                      </a:r>
                      <a:endParaRPr lang="en-GB" sz="20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19063358"/>
                  </a:ext>
                </a:extLst>
              </a:tr>
              <a:tr h="240665">
                <a:tc>
                  <a:txBody>
                    <a:bodyPr/>
                    <a:lstStyle/>
                    <a:p>
                      <a:pPr marL="20320" indent="-226695" algn="l">
                        <a:lnSpc>
                          <a:spcPct val="107000"/>
                        </a:lnSpc>
                        <a:spcAft>
                          <a:spcPts val="600"/>
                        </a:spcAft>
                        <a:buNone/>
                      </a:pPr>
                      <a:r>
                        <a:rPr lang="en-GB" sz="11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dirty="0">
                          <a:effectLst/>
                          <a:latin typeface="Century Gothic" panose="020B0502020202020204" pitchFamily="34" charset="0"/>
                        </a:rPr>
                        <a:t>Iron </a:t>
                      </a:r>
                      <a:r>
                        <a:rPr lang="en-GB" sz="2000" dirty="0" err="1">
                          <a:effectLst/>
                          <a:latin typeface="Century Gothic" panose="020B0502020202020204" pitchFamily="34" charset="0"/>
                        </a:rPr>
                        <a:t>sulfide</a:t>
                      </a:r>
                      <a:r>
                        <a:rPr lang="en-GB" sz="2000" dirty="0">
                          <a:effectLst/>
                          <a:latin typeface="Century Gothic" panose="020B0502020202020204" pitchFamily="34" charset="0"/>
                        </a:rPr>
                        <a:t> is black</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05522419"/>
                  </a:ext>
                </a:extLst>
              </a:tr>
              <a:tr h="31750">
                <a:tc>
                  <a:txBody>
                    <a:bodyPr/>
                    <a:lstStyle/>
                    <a:p>
                      <a:pPr marL="20320" indent="-226695" algn="l">
                        <a:lnSpc>
                          <a:spcPct val="107000"/>
                        </a:lnSpc>
                        <a:spcAft>
                          <a:spcPts val="600"/>
                        </a:spcAft>
                        <a:buNone/>
                      </a:pPr>
                      <a:r>
                        <a:rPr lang="en-GB" sz="6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dirty="0">
                          <a:effectLst/>
                          <a:latin typeface="Century Gothic" panose="020B0502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76823259"/>
                  </a:ext>
                </a:extLst>
              </a:tr>
              <a:tr h="240665">
                <a:tc>
                  <a:txBody>
                    <a:bodyPr/>
                    <a:lstStyle/>
                    <a:p>
                      <a:pPr marL="20320" indent="-226695" algn="l">
                        <a:lnSpc>
                          <a:spcPct val="107000"/>
                        </a:lnSpc>
                        <a:spcAft>
                          <a:spcPts val="600"/>
                        </a:spcAft>
                        <a:buNone/>
                      </a:pPr>
                      <a:r>
                        <a:rPr lang="en-GB" sz="1100">
                          <a:effectLst/>
                        </a:rPr>
                        <a:t> </a:t>
                      </a:r>
                      <a:endParaRPr lang="en-GB" sz="110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1590" indent="-21590" algn="l">
                        <a:lnSpc>
                          <a:spcPct val="107000"/>
                        </a:lnSpc>
                        <a:spcAft>
                          <a:spcPts val="600"/>
                        </a:spcAft>
                        <a:buNone/>
                      </a:pPr>
                      <a:r>
                        <a:rPr lang="en-GB" sz="2000" dirty="0">
                          <a:effectLst/>
                          <a:latin typeface="Century Gothic" panose="020B0502020202020204" pitchFamily="34" charset="0"/>
                        </a:rPr>
                        <a:t>Iron </a:t>
                      </a:r>
                      <a:r>
                        <a:rPr lang="en-GB" sz="2000" dirty="0" err="1">
                          <a:effectLst/>
                          <a:latin typeface="Century Gothic" panose="020B0502020202020204" pitchFamily="34" charset="0"/>
                        </a:rPr>
                        <a:t>sulfide</a:t>
                      </a:r>
                      <a:r>
                        <a:rPr lang="en-GB" sz="2000" dirty="0">
                          <a:effectLst/>
                          <a:latin typeface="Century Gothic" panose="020B0502020202020204" pitchFamily="34" charset="0"/>
                        </a:rPr>
                        <a:t> is shiny yellow</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7531743"/>
                  </a:ext>
                </a:extLst>
              </a:tr>
            </a:tbl>
          </a:graphicData>
        </a:graphic>
      </p:graphicFrame>
    </p:spTree>
    <p:extLst>
      <p:ext uri="{BB962C8B-B14F-4D97-AF65-F5344CB8AC3E}">
        <p14:creationId xmlns:p14="http://schemas.microsoft.com/office/powerpoint/2010/main" val="1435304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25FED-D648-43B1-12FF-3E28598948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613373-6650-BD89-1478-B040E7B9F003}"/>
              </a:ext>
            </a:extLst>
          </p:cNvPr>
          <p:cNvSpPr>
            <a:spLocks noGrp="1"/>
          </p:cNvSpPr>
          <p:nvPr>
            <p:ph type="title"/>
          </p:nvPr>
        </p:nvSpPr>
        <p:spPr/>
        <p:txBody>
          <a:bodyPr/>
          <a:lstStyle/>
          <a:p>
            <a:r>
              <a:rPr lang="en-GB" dirty="0"/>
              <a:t>Answers</a:t>
            </a:r>
          </a:p>
        </p:txBody>
      </p:sp>
      <p:sp>
        <p:nvSpPr>
          <p:cNvPr id="4" name="Title 1">
            <a:extLst>
              <a:ext uri="{FF2B5EF4-FFF2-40B4-BE49-F238E27FC236}">
                <a16:creationId xmlns:a16="http://schemas.microsoft.com/office/drawing/2014/main" id="{9DB16490-7C30-8DF7-8407-E6FB3C4397C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Answers</a:t>
            </a:r>
            <a:endParaRPr lang="en-US" sz="2200" dirty="0">
              <a:solidFill>
                <a:schemeClr val="bg1"/>
              </a:solidFill>
            </a:endParaRPr>
          </a:p>
        </p:txBody>
      </p:sp>
      <mc:AlternateContent xmlns:mc="http://schemas.openxmlformats.org/markup-compatibility/2006">
        <mc:Choice xmlns:a14="http://schemas.microsoft.com/office/drawing/2010/main" Requires="a14">
          <p:sp>
            <p:nvSpPr>
              <p:cNvPr id="8" name="Content Placeholder 7">
                <a:extLst>
                  <a:ext uri="{FF2B5EF4-FFF2-40B4-BE49-F238E27FC236}">
                    <a16:creationId xmlns:a16="http://schemas.microsoft.com/office/drawing/2014/main" id="{DF09CFC6-EA19-68E0-9888-020DEECF64F0}"/>
                  </a:ext>
                </a:extLst>
              </p:cNvPr>
              <p:cNvSpPr>
                <a:spLocks noGrp="1"/>
              </p:cNvSpPr>
              <p:nvPr>
                <p:ph idx="1"/>
              </p:nvPr>
            </p:nvSpPr>
            <p:spPr>
              <a:xfrm>
                <a:off x="377037" y="1278000"/>
                <a:ext cx="10080000" cy="5040000"/>
              </a:xfrm>
            </p:spPr>
            <p:txBody>
              <a:bodyPr>
                <a:normAutofit fontScale="85000" lnSpcReduction="10000"/>
              </a:bodyPr>
              <a:lstStyle/>
              <a:p>
                <a:pPr>
                  <a:buFont typeface="+mj-lt"/>
                  <a:buAutoNum type="arabicPeriod" startAt="2"/>
                </a:pPr>
                <a:r>
                  <a:rPr lang="en-GB" sz="2400" i="1" dirty="0"/>
                  <a:t>Scaffolded and </a:t>
                </a:r>
                <a:r>
                  <a:rPr lang="en-GB" sz="2400" i="1" dirty="0" err="1"/>
                  <a:t>unscaffolded</a:t>
                </a:r>
                <a:r>
                  <a:rPr lang="en-GB" sz="2400" i="1" dirty="0"/>
                  <a:t> (scaffolded answers are in bold)</a:t>
                </a:r>
              </a:p>
              <a:p>
                <a:pPr marL="0" indent="0">
                  <a:buNone/>
                </a:pPr>
                <a:r>
                  <a:rPr lang="en-GB" sz="2400" dirty="0"/>
                  <a:t>Before heating, iron is coloured </a:t>
                </a:r>
                <a:r>
                  <a:rPr lang="en-GB" sz="2400" b="1" dirty="0">
                    <a:solidFill>
                      <a:srgbClr val="006F62"/>
                    </a:solidFill>
                  </a:rPr>
                  <a:t>grey</a:t>
                </a:r>
                <a:r>
                  <a:rPr lang="en-GB" sz="2400" dirty="0"/>
                  <a:t> and </a:t>
                </a:r>
                <a:r>
                  <a:rPr lang="en-GB" sz="2400" dirty="0" err="1"/>
                  <a:t>sulfur</a:t>
                </a:r>
                <a:r>
                  <a:rPr lang="en-GB" sz="2400" dirty="0"/>
                  <a:t> is coloured </a:t>
                </a:r>
                <a:r>
                  <a:rPr lang="en-GB" sz="2400" b="1" dirty="0">
                    <a:solidFill>
                      <a:srgbClr val="006F62"/>
                    </a:solidFill>
                  </a:rPr>
                  <a:t>yellow</a:t>
                </a:r>
                <a:r>
                  <a:rPr lang="en-GB" sz="2400" dirty="0"/>
                  <a:t>. After heating the colour of the product is </a:t>
                </a:r>
                <a:r>
                  <a:rPr lang="en-GB" sz="2400" b="1" dirty="0">
                    <a:solidFill>
                      <a:srgbClr val="006F62"/>
                    </a:solidFill>
                  </a:rPr>
                  <a:t>dark grey/black</a:t>
                </a:r>
                <a:r>
                  <a:rPr lang="en-GB" sz="2400" dirty="0"/>
                  <a:t>. This is a sign of a </a:t>
                </a:r>
                <a:r>
                  <a:rPr lang="en-GB" sz="2400" b="1" dirty="0">
                    <a:solidFill>
                      <a:srgbClr val="006F62"/>
                    </a:solidFill>
                  </a:rPr>
                  <a:t>chemical</a:t>
                </a:r>
                <a:r>
                  <a:rPr lang="en-GB" sz="2400" dirty="0"/>
                  <a:t> change.</a:t>
                </a:r>
              </a:p>
              <a:p>
                <a:pPr lvl="0">
                  <a:buFont typeface="+mj-lt"/>
                  <a:buAutoNum type="arabicPeriod" startAt="3"/>
                </a:pPr>
                <a:r>
                  <a:rPr lang="en-GB" sz="2400" i="1" dirty="0"/>
                  <a:t>Scaffolded and </a:t>
                </a:r>
                <a:r>
                  <a:rPr lang="en-GB" sz="2400" i="1" dirty="0" err="1"/>
                  <a:t>unscaffolded</a:t>
                </a:r>
                <a:endParaRPr lang="en-GB" sz="2400" dirty="0"/>
              </a:p>
              <a:p>
                <a:pPr lvl="1">
                  <a:buFont typeface="+mj-lt"/>
                  <a:buAutoNum type="alphaLcParenR"/>
                </a:pPr>
                <a:r>
                  <a:rPr lang="en-GB" dirty="0">
                    <a:latin typeface="Century Gothic" panose="020B0502020202020204" pitchFamily="34" charset="0"/>
                  </a:rPr>
                  <a:t>iron + </a:t>
                </a:r>
                <a:r>
                  <a:rPr lang="en-GB" dirty="0" err="1">
                    <a:latin typeface="Century Gothic" panose="020B0502020202020204" pitchFamily="34" charset="0"/>
                  </a:rPr>
                  <a:t>sulfur</a:t>
                </a:r>
                <a:r>
                  <a:rPr lang="en-GB" dirty="0">
                    <a:latin typeface="Century Gothic" panose="020B0502020202020204" pitchFamily="34" charset="0"/>
                  </a:rPr>
                  <a:t> → iron </a:t>
                </a:r>
                <a:r>
                  <a:rPr lang="en-GB" dirty="0" err="1">
                    <a:latin typeface="Century Gothic" panose="020B0502020202020204" pitchFamily="34" charset="0"/>
                  </a:rPr>
                  <a:t>sulfide</a:t>
                </a:r>
                <a:endParaRPr lang="en-GB" dirty="0">
                  <a:latin typeface="Century Gothic" panose="020B0502020202020204" pitchFamily="34" charset="0"/>
                </a:endParaRPr>
              </a:p>
              <a:p>
                <a:pPr lvl="1">
                  <a:buFont typeface="+mj-lt"/>
                  <a:buAutoNum type="alphaLcParenR"/>
                </a:pPr>
                <a:r>
                  <a:rPr lang="en-GB" dirty="0">
                    <a:latin typeface="Century Gothic" panose="020B0502020202020204" pitchFamily="34" charset="0"/>
                  </a:rPr>
                  <a:t> </a:t>
                </a:r>
                <a14:m>
                  <m:oMath xmlns:m="http://schemas.openxmlformats.org/officeDocument/2006/math">
                    <m:r>
                      <m:rPr>
                        <m:sty m:val="p"/>
                      </m:rPr>
                      <a:rPr lang="en-GB">
                        <a:latin typeface="Cambria Math" panose="02040503050406030204" pitchFamily="18" charset="0"/>
                      </a:rPr>
                      <m:t>Fe</m:t>
                    </m:r>
                    <m:r>
                      <a:rPr lang="en-GB">
                        <a:latin typeface="Cambria Math" panose="02040503050406030204" pitchFamily="18" charset="0"/>
                      </a:rPr>
                      <m:t> + </m:t>
                    </m:r>
                    <m:r>
                      <m:rPr>
                        <m:sty m:val="p"/>
                      </m:rPr>
                      <a:rPr lang="en-GB">
                        <a:latin typeface="Cambria Math" panose="02040503050406030204" pitchFamily="18" charset="0"/>
                      </a:rPr>
                      <m:t>S</m:t>
                    </m:r>
                    <m:r>
                      <a:rPr lang="en-GB">
                        <a:latin typeface="Cambria Math" panose="02040503050406030204" pitchFamily="18" charset="0"/>
                      </a:rPr>
                      <m:t> → </m:t>
                    </m:r>
                    <m:r>
                      <m:rPr>
                        <m:sty m:val="p"/>
                      </m:rPr>
                      <a:rPr lang="en-GB">
                        <a:latin typeface="Cambria Math" panose="02040503050406030204" pitchFamily="18" charset="0"/>
                      </a:rPr>
                      <m:t>FeS</m:t>
                    </m:r>
                  </m:oMath>
                </a14:m>
                <a:endParaRPr lang="en-GB" dirty="0">
                  <a:latin typeface="Century Gothic" panose="020B0502020202020204" pitchFamily="34" charset="0"/>
                </a:endParaRPr>
              </a:p>
              <a:p>
                <a:pPr lvl="1">
                  <a:buFont typeface="+mj-lt"/>
                  <a:buAutoNum type="alphaLcParenR"/>
                </a:pPr>
                <a:r>
                  <a:rPr lang="en-GB" dirty="0">
                    <a:latin typeface="Century Gothic" panose="020B0502020202020204" pitchFamily="34" charset="0"/>
                  </a:rPr>
                  <a:t>iron and </a:t>
                </a:r>
                <a:r>
                  <a:rPr lang="en-GB" dirty="0" err="1">
                    <a:latin typeface="Century Gothic" panose="020B0502020202020204" pitchFamily="34" charset="0"/>
                  </a:rPr>
                  <a:t>sulfur</a:t>
                </a:r>
                <a:endParaRPr lang="en-GB" dirty="0">
                  <a:latin typeface="Century Gothic" panose="020B0502020202020204" pitchFamily="34" charset="0"/>
                </a:endParaRPr>
              </a:p>
              <a:p>
                <a:pPr lvl="1">
                  <a:buFont typeface="+mj-lt"/>
                  <a:buAutoNum type="alphaLcParenR"/>
                </a:pPr>
                <a:r>
                  <a:rPr lang="en-GB" dirty="0">
                    <a:latin typeface="Century Gothic" panose="020B0502020202020204" pitchFamily="34" charset="0"/>
                  </a:rPr>
                  <a:t>iron </a:t>
                </a:r>
                <a:r>
                  <a:rPr lang="en-GB" dirty="0" err="1">
                    <a:latin typeface="Century Gothic" panose="020B0502020202020204" pitchFamily="34" charset="0"/>
                  </a:rPr>
                  <a:t>sulfide</a:t>
                </a:r>
                <a:endParaRPr lang="en-GB" dirty="0">
                  <a:latin typeface="Century Gothic" panose="020B0502020202020204" pitchFamily="34" charset="0"/>
                </a:endParaRPr>
              </a:p>
              <a:p>
                <a:pPr marL="457200" lvl="1" indent="0">
                  <a:buNone/>
                </a:pPr>
                <a:endParaRPr lang="en-GB" dirty="0">
                  <a:latin typeface="Century Gothic" panose="020B0502020202020204" pitchFamily="34" charset="0"/>
                </a:endParaRPr>
              </a:p>
              <a:p>
                <a:pPr>
                  <a:buAutoNum type="arabicPeriod" startAt="3"/>
                </a:pPr>
                <a:r>
                  <a:rPr lang="en-GB" sz="2400" i="1" dirty="0"/>
                  <a:t>Scaffolded and </a:t>
                </a:r>
                <a:r>
                  <a:rPr lang="en-GB" sz="2400" i="1" dirty="0" err="1"/>
                  <a:t>unscaffolded</a:t>
                </a:r>
                <a:endParaRPr lang="en-GB" sz="2400" i="1" dirty="0"/>
              </a:p>
              <a:p>
                <a:pPr marL="0" indent="0">
                  <a:buNone/>
                </a:pPr>
                <a:r>
                  <a:rPr lang="en-GB" sz="2400" dirty="0"/>
                  <a:t>The law of conservation of mass states that no atoms are </a:t>
                </a:r>
                <a:r>
                  <a:rPr lang="en-GB" sz="2400" b="1" dirty="0">
                    <a:solidFill>
                      <a:srgbClr val="006F62"/>
                    </a:solidFill>
                  </a:rPr>
                  <a:t>lost</a:t>
                </a:r>
                <a:r>
                  <a:rPr lang="en-GB" sz="2400" dirty="0"/>
                  <a:t> or </a:t>
                </a:r>
                <a:r>
                  <a:rPr lang="en-GB" sz="2400" b="1" dirty="0">
                    <a:solidFill>
                      <a:srgbClr val="006F62"/>
                    </a:solidFill>
                  </a:rPr>
                  <a:t>made</a:t>
                </a:r>
                <a:r>
                  <a:rPr lang="en-GB" sz="2400" dirty="0"/>
                  <a:t> during a chemical reaction. This means that the total mass of the </a:t>
                </a:r>
                <a:r>
                  <a:rPr lang="en-GB" sz="2400" b="1" dirty="0">
                    <a:solidFill>
                      <a:srgbClr val="006F62"/>
                    </a:solidFill>
                  </a:rPr>
                  <a:t>reactants</a:t>
                </a:r>
                <a:r>
                  <a:rPr lang="en-GB" sz="2400" dirty="0"/>
                  <a:t> equals the total mass of the </a:t>
                </a:r>
                <a:r>
                  <a:rPr lang="en-GB" sz="2400" b="1" dirty="0">
                    <a:solidFill>
                      <a:srgbClr val="006F62"/>
                    </a:solidFill>
                  </a:rPr>
                  <a:t>products</a:t>
                </a:r>
                <a:r>
                  <a:rPr lang="en-GB" sz="2400" dirty="0"/>
                  <a:t>.</a:t>
                </a:r>
              </a:p>
              <a:p>
                <a:pPr marL="0" indent="0">
                  <a:buNone/>
                </a:pPr>
                <a:r>
                  <a:rPr lang="en-GB" sz="2400" i="1" dirty="0">
                    <a:solidFill>
                      <a:srgbClr val="006F62"/>
                    </a:solidFill>
                  </a:rPr>
                  <a:t>Note</a:t>
                </a:r>
                <a:r>
                  <a:rPr lang="en-GB" sz="2400" i="1" dirty="0"/>
                  <a:t>:</a:t>
                </a:r>
                <a:r>
                  <a:rPr lang="en-GB" sz="2400" dirty="0"/>
                  <a:t> A response using the above reaction specifically is also appropriate.</a:t>
                </a:r>
              </a:p>
              <a:p>
                <a:pPr>
                  <a:buAutoNum type="arabicPeriod" startAt="3"/>
                </a:pPr>
                <a:endParaRPr lang="en-GB" i="1" dirty="0"/>
              </a:p>
              <a:p>
                <a:pPr>
                  <a:buAutoNum type="arabicPeriod" startAt="3"/>
                </a:pPr>
                <a:endParaRPr lang="en-GB" dirty="0"/>
              </a:p>
              <a:p>
                <a:pPr marL="0" indent="0">
                  <a:buNone/>
                </a:pPr>
                <a:endParaRPr lang="en-GB" dirty="0"/>
              </a:p>
              <a:p>
                <a:endParaRPr lang="en-GB" i="1" dirty="0"/>
              </a:p>
              <a:p>
                <a:pPr marL="0" indent="0">
                  <a:buNone/>
                </a:pPr>
                <a:endParaRPr lang="en-GB" i="1" dirty="0"/>
              </a:p>
            </p:txBody>
          </p:sp>
        </mc:Choice>
        <mc:Fallback>
          <p:sp>
            <p:nvSpPr>
              <p:cNvPr id="8" name="Content Placeholder 7">
                <a:extLst>
                  <a:ext uri="{FF2B5EF4-FFF2-40B4-BE49-F238E27FC236}">
                    <a16:creationId xmlns:a16="http://schemas.microsoft.com/office/drawing/2014/main" id="{DF09CFC6-EA19-68E0-9888-020DEECF64F0}"/>
                  </a:ext>
                </a:extLst>
              </p:cNvPr>
              <p:cNvSpPr>
                <a:spLocks noGrp="1" noRot="1" noChangeAspect="1" noMove="1" noResize="1" noEditPoints="1" noAdjustHandles="1" noChangeArrowheads="1" noChangeShapeType="1" noTextEdit="1"/>
              </p:cNvSpPr>
              <p:nvPr>
                <p:ph idx="1"/>
              </p:nvPr>
            </p:nvSpPr>
            <p:spPr>
              <a:xfrm>
                <a:off x="377037" y="1278000"/>
                <a:ext cx="10080000" cy="5040000"/>
              </a:xfrm>
              <a:blipFill>
                <a:blip r:embed="rId2"/>
                <a:stretch>
                  <a:fillRect l="-1573" t="-2179"/>
                </a:stretch>
              </a:blipFill>
            </p:spPr>
            <p:txBody>
              <a:bodyPr/>
              <a:lstStyle/>
              <a:p>
                <a:r>
                  <a:rPr lang="en-GB">
                    <a:noFill/>
                  </a:rPr>
                  <a:t> </a:t>
                </a:r>
              </a:p>
            </p:txBody>
          </p:sp>
        </mc:Fallback>
      </mc:AlternateContent>
    </p:spTree>
    <p:extLst>
      <p:ext uri="{BB962C8B-B14F-4D97-AF65-F5344CB8AC3E}">
        <p14:creationId xmlns:p14="http://schemas.microsoft.com/office/powerpoint/2010/main" val="385598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F5F6B-7AEE-9EDD-7A7C-C40920B116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8400EA-B83D-5E24-65C7-A05AABA8CA68}"/>
              </a:ext>
            </a:extLst>
          </p:cNvPr>
          <p:cNvSpPr>
            <a:spLocks noGrp="1"/>
          </p:cNvSpPr>
          <p:nvPr>
            <p:ph type="title"/>
          </p:nvPr>
        </p:nvSpPr>
        <p:spPr/>
        <p:txBody>
          <a:bodyPr/>
          <a:lstStyle/>
          <a:p>
            <a:r>
              <a:rPr lang="en-GB" dirty="0"/>
              <a:t>Answers</a:t>
            </a:r>
          </a:p>
        </p:txBody>
      </p:sp>
      <p:sp>
        <p:nvSpPr>
          <p:cNvPr id="4" name="Title 1">
            <a:extLst>
              <a:ext uri="{FF2B5EF4-FFF2-40B4-BE49-F238E27FC236}">
                <a16:creationId xmlns:a16="http://schemas.microsoft.com/office/drawing/2014/main" id="{FF7A5023-4F90-AE42-272F-39CF628FE5F9}"/>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Answers</a:t>
            </a:r>
            <a:endParaRPr lang="en-US" sz="2200" dirty="0">
              <a:solidFill>
                <a:schemeClr val="bg1"/>
              </a:solidFill>
            </a:endParaRPr>
          </a:p>
        </p:txBody>
      </p:sp>
      <p:sp>
        <p:nvSpPr>
          <p:cNvPr id="8" name="Content Placeholder 7">
            <a:extLst>
              <a:ext uri="{FF2B5EF4-FFF2-40B4-BE49-F238E27FC236}">
                <a16:creationId xmlns:a16="http://schemas.microsoft.com/office/drawing/2014/main" id="{36E98614-0543-1D27-76BF-325785FA427F}"/>
              </a:ext>
            </a:extLst>
          </p:cNvPr>
          <p:cNvSpPr>
            <a:spLocks noGrp="1"/>
          </p:cNvSpPr>
          <p:nvPr>
            <p:ph idx="1"/>
          </p:nvPr>
        </p:nvSpPr>
        <p:spPr>
          <a:xfrm>
            <a:off x="377037" y="1315675"/>
            <a:ext cx="10080000" cy="5040000"/>
          </a:xfrm>
        </p:spPr>
        <p:txBody>
          <a:bodyPr>
            <a:normAutofit fontScale="92500" lnSpcReduction="20000"/>
          </a:bodyPr>
          <a:lstStyle/>
          <a:p>
            <a:pPr>
              <a:buFont typeface="+mj-lt"/>
              <a:buAutoNum type="arabicPeriod" startAt="5"/>
            </a:pPr>
            <a:r>
              <a:rPr lang="en-GB" sz="2400" i="1" dirty="0"/>
              <a:t>Scaffolded and </a:t>
            </a:r>
            <a:r>
              <a:rPr lang="en-GB" sz="2400" i="1" dirty="0" err="1"/>
              <a:t>unscaffolded</a:t>
            </a:r>
            <a:endParaRPr lang="en-GB" sz="2400" i="1" dirty="0"/>
          </a:p>
          <a:p>
            <a:pPr marL="0" indent="0" algn="ctr">
              <a:buNone/>
            </a:pPr>
            <a:r>
              <a:rPr lang="en-GB" sz="2400" dirty="0"/>
              <a:t>iron + </a:t>
            </a:r>
            <a:r>
              <a:rPr lang="en-GB" sz="2400" dirty="0" err="1"/>
              <a:t>sulfur</a:t>
            </a:r>
            <a:r>
              <a:rPr lang="en-GB" sz="2400" dirty="0"/>
              <a:t> → iron </a:t>
            </a:r>
            <a:r>
              <a:rPr lang="en-GB" sz="2400" dirty="0" err="1"/>
              <a:t>sulfide</a:t>
            </a:r>
            <a:endParaRPr lang="en-GB" sz="2400" dirty="0"/>
          </a:p>
          <a:p>
            <a:pPr marL="0" indent="0" algn="ctr">
              <a:buNone/>
            </a:pPr>
            <a:r>
              <a:rPr lang="en-GB" sz="2400" dirty="0"/>
              <a:t>1 g    0.57 g          1.57 g</a:t>
            </a:r>
          </a:p>
          <a:p>
            <a:pPr>
              <a:buFont typeface="+mj-lt"/>
              <a:buAutoNum type="arabicPeriod" startAt="6"/>
            </a:pPr>
            <a:r>
              <a:rPr lang="en-GB" sz="2400" i="1" dirty="0"/>
              <a:t>Scaffolded and </a:t>
            </a:r>
            <a:r>
              <a:rPr lang="en-GB" sz="2400" i="1" dirty="0" err="1"/>
              <a:t>unscaffolded</a:t>
            </a:r>
            <a:endParaRPr lang="en-GB" sz="2400" i="1" dirty="0"/>
          </a:p>
          <a:p>
            <a:pPr marL="0" indent="0" algn="ctr">
              <a:buNone/>
            </a:pPr>
            <a:r>
              <a:rPr lang="en-GB" sz="2400" dirty="0"/>
              <a:t>iron + </a:t>
            </a:r>
            <a:r>
              <a:rPr lang="en-GB" sz="2400" dirty="0" err="1"/>
              <a:t>sulfur</a:t>
            </a:r>
            <a:r>
              <a:rPr lang="en-GB" sz="2400" dirty="0"/>
              <a:t> → iron </a:t>
            </a:r>
            <a:r>
              <a:rPr lang="en-GB" sz="2400" dirty="0" err="1"/>
              <a:t>sulfide</a:t>
            </a:r>
            <a:endParaRPr lang="en-GB" sz="2400" dirty="0"/>
          </a:p>
          <a:p>
            <a:pPr marL="0" indent="0" algn="ctr">
              <a:buNone/>
            </a:pPr>
            <a:r>
              <a:rPr lang="en-GB" sz="2400" dirty="0"/>
              <a:t>2.5 g     1.4 g          3.9 g  </a:t>
            </a:r>
          </a:p>
          <a:p>
            <a:pPr>
              <a:buFont typeface="+mj-lt"/>
              <a:buAutoNum type="arabicPeriod" startAt="7"/>
            </a:pPr>
            <a:r>
              <a:rPr lang="en-GB" sz="2400" i="1" dirty="0"/>
              <a:t>Scaffolded and </a:t>
            </a:r>
            <a:r>
              <a:rPr lang="en-GB" sz="2400" i="1" dirty="0" err="1"/>
              <a:t>unscaffolded</a:t>
            </a:r>
            <a:endParaRPr lang="en-GB" sz="2400" i="1" dirty="0"/>
          </a:p>
          <a:p>
            <a:pPr marL="914400" lvl="1" indent="-457200">
              <a:buFont typeface="+mj-lt"/>
              <a:buAutoNum type="alphaLcParenR"/>
            </a:pPr>
            <a:r>
              <a:rPr lang="en-GB" dirty="0">
                <a:latin typeface="Century Gothic" panose="020B0502020202020204" pitchFamily="34" charset="0"/>
              </a:rPr>
              <a:t>67 g</a:t>
            </a:r>
          </a:p>
          <a:p>
            <a:pPr marL="914400" lvl="1" indent="-457200">
              <a:buFont typeface="+mj-lt"/>
              <a:buAutoNum type="alphaLcParenR"/>
            </a:pPr>
            <a:r>
              <a:rPr lang="en-GB" dirty="0">
                <a:latin typeface="Century Gothic" panose="020B0502020202020204" pitchFamily="34" charset="0"/>
              </a:rPr>
              <a:t>85%</a:t>
            </a:r>
          </a:p>
          <a:p>
            <a:pPr marL="457200" lvl="1" indent="0">
              <a:buNone/>
            </a:pPr>
            <a:endParaRPr lang="en-GB" dirty="0">
              <a:latin typeface="Century Gothic" panose="020B0502020202020204" pitchFamily="34" charset="0"/>
            </a:endParaRPr>
          </a:p>
          <a:p>
            <a:pPr>
              <a:buFont typeface="+mj-lt"/>
              <a:buAutoNum type="arabicPeriod" startAt="8"/>
            </a:pPr>
            <a:r>
              <a:rPr lang="en-GB" sz="2400" i="1" dirty="0"/>
              <a:t>Scaffolded and </a:t>
            </a:r>
            <a:r>
              <a:rPr lang="en-GB" sz="2400" i="1" dirty="0" err="1"/>
              <a:t>unscaffolded</a:t>
            </a:r>
            <a:endParaRPr lang="en-GB" sz="2400" i="1" dirty="0"/>
          </a:p>
          <a:p>
            <a:pPr marL="914400" lvl="1" indent="-457200">
              <a:buFont typeface="+mj-lt"/>
              <a:buAutoNum type="alphaLcParenR"/>
            </a:pPr>
            <a:r>
              <a:rPr lang="en-GB" dirty="0">
                <a:latin typeface="Century Gothic" panose="020B0502020202020204" pitchFamily="34" charset="0"/>
              </a:rPr>
              <a:t>Thermometer</a:t>
            </a:r>
          </a:p>
          <a:p>
            <a:pPr marL="914400" lvl="1" indent="-457200">
              <a:buFont typeface="+mj-lt"/>
              <a:buAutoNum type="alphaLcParenR"/>
            </a:pPr>
            <a:r>
              <a:rPr lang="en-GB" dirty="0">
                <a:latin typeface="Century Gothic" panose="020B0502020202020204" pitchFamily="34" charset="0"/>
              </a:rPr>
              <a:t>224°C</a:t>
            </a:r>
          </a:p>
          <a:p>
            <a:pPr marL="457200" lvl="1" indent="0">
              <a:buNone/>
            </a:pPr>
            <a:endParaRPr lang="en-GB" sz="2200" dirty="0">
              <a:latin typeface="Century Gothic" panose="020B0502020202020204" pitchFamily="34" charset="0"/>
            </a:endParaRPr>
          </a:p>
          <a:p>
            <a:pPr marL="0" indent="0">
              <a:buNone/>
            </a:pPr>
            <a:endParaRPr lang="en-GB" i="1" dirty="0"/>
          </a:p>
          <a:p>
            <a:pPr>
              <a:buFont typeface="+mj-lt"/>
              <a:buAutoNum type="arabicPeriod" startAt="6"/>
            </a:pPr>
            <a:endParaRPr lang="en-GB" i="1" dirty="0"/>
          </a:p>
          <a:p>
            <a:pPr marL="0" indent="0">
              <a:buNone/>
            </a:pPr>
            <a:endParaRPr lang="en-GB" i="1" dirty="0"/>
          </a:p>
          <a:p>
            <a:pPr>
              <a:buFont typeface="+mj-lt"/>
              <a:buAutoNum type="arabicPeriod" startAt="2"/>
            </a:pPr>
            <a:endParaRPr lang="en-GB" i="1" dirty="0"/>
          </a:p>
          <a:p>
            <a:pPr>
              <a:buAutoNum type="arabicPeriod" startAt="3"/>
            </a:pPr>
            <a:endParaRPr lang="en-GB" dirty="0"/>
          </a:p>
          <a:p>
            <a:pPr marL="0" indent="0">
              <a:buNone/>
            </a:pPr>
            <a:endParaRPr lang="en-GB" dirty="0"/>
          </a:p>
          <a:p>
            <a:endParaRPr lang="en-GB" i="1" dirty="0"/>
          </a:p>
          <a:p>
            <a:pPr marL="0" indent="0">
              <a:buNone/>
            </a:pPr>
            <a:endParaRPr lang="en-GB" i="1" dirty="0"/>
          </a:p>
        </p:txBody>
      </p:sp>
    </p:spTree>
    <p:extLst>
      <p:ext uri="{BB962C8B-B14F-4D97-AF65-F5344CB8AC3E}">
        <p14:creationId xmlns:p14="http://schemas.microsoft.com/office/powerpoint/2010/main" val="487201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CB922-74FC-2DF5-4A3B-BE405AB88C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FE0E9A-64BC-D827-FD13-0C88EB520DF2}"/>
              </a:ext>
            </a:extLst>
          </p:cNvPr>
          <p:cNvSpPr>
            <a:spLocks noGrp="1"/>
          </p:cNvSpPr>
          <p:nvPr>
            <p:ph type="title"/>
          </p:nvPr>
        </p:nvSpPr>
        <p:spPr/>
        <p:txBody>
          <a:bodyPr/>
          <a:lstStyle/>
          <a:p>
            <a:r>
              <a:rPr lang="en-GB" dirty="0"/>
              <a:t>Answers</a:t>
            </a:r>
          </a:p>
        </p:txBody>
      </p:sp>
      <p:sp>
        <p:nvSpPr>
          <p:cNvPr id="4" name="Title 1">
            <a:extLst>
              <a:ext uri="{FF2B5EF4-FFF2-40B4-BE49-F238E27FC236}">
                <a16:creationId xmlns:a16="http://schemas.microsoft.com/office/drawing/2014/main" id="{E62C6234-057D-14AD-0DF0-1D2EA69964BD}"/>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Answers</a:t>
            </a:r>
            <a:endParaRPr lang="en-US" sz="2200" dirty="0">
              <a:solidFill>
                <a:schemeClr val="bg1"/>
              </a:solidFill>
            </a:endParaRPr>
          </a:p>
        </p:txBody>
      </p:sp>
      <p:sp>
        <p:nvSpPr>
          <p:cNvPr id="8" name="Content Placeholder 7">
            <a:extLst>
              <a:ext uri="{FF2B5EF4-FFF2-40B4-BE49-F238E27FC236}">
                <a16:creationId xmlns:a16="http://schemas.microsoft.com/office/drawing/2014/main" id="{3A85FC95-B48B-9E70-D257-50DEC7B31C19}"/>
              </a:ext>
            </a:extLst>
          </p:cNvPr>
          <p:cNvSpPr>
            <a:spLocks noGrp="1"/>
          </p:cNvSpPr>
          <p:nvPr>
            <p:ph idx="1"/>
          </p:nvPr>
        </p:nvSpPr>
        <p:spPr>
          <a:xfrm>
            <a:off x="377037" y="1315675"/>
            <a:ext cx="10080000" cy="5040000"/>
          </a:xfrm>
        </p:spPr>
        <p:txBody>
          <a:bodyPr>
            <a:normAutofit/>
          </a:bodyPr>
          <a:lstStyle/>
          <a:p>
            <a:pPr>
              <a:buFont typeface="+mj-lt"/>
              <a:buAutoNum type="arabicPeriod" startAt="9"/>
            </a:pPr>
            <a:r>
              <a:rPr lang="en-GB" i="1" dirty="0"/>
              <a:t>Scaffolded and </a:t>
            </a:r>
            <a:r>
              <a:rPr lang="en-GB" i="1" dirty="0" err="1"/>
              <a:t>unscaffolded</a:t>
            </a:r>
            <a:endParaRPr lang="en-GB" i="1" dirty="0"/>
          </a:p>
          <a:p>
            <a:pPr marL="914400" lvl="1" indent="-457200">
              <a:buFont typeface="+mj-lt"/>
              <a:buAutoNum type="alphaLcParenR" startAt="3"/>
            </a:pPr>
            <a:r>
              <a:rPr lang="en-GB" sz="2200" dirty="0">
                <a:latin typeface="Century Gothic" panose="020B0502020202020204" pitchFamily="34" charset="0"/>
              </a:rPr>
              <a:t>7.8 g</a:t>
            </a:r>
          </a:p>
          <a:p>
            <a:pPr marL="914400" lvl="1" indent="-457200">
              <a:buFont typeface="+mj-lt"/>
              <a:buAutoNum type="alphaLcParenR" startAt="3"/>
            </a:pPr>
            <a:r>
              <a:rPr lang="en-GB" sz="2200" dirty="0">
                <a:latin typeface="Century Gothic" panose="020B0502020202020204" pitchFamily="34" charset="0"/>
              </a:rPr>
              <a:t>6.4 g</a:t>
            </a:r>
          </a:p>
          <a:p>
            <a:pPr>
              <a:buFont typeface="+mj-lt"/>
              <a:buAutoNum type="arabicPeriod" startAt="9"/>
            </a:pPr>
            <a:endParaRPr lang="en-GB" i="1" dirty="0"/>
          </a:p>
          <a:p>
            <a:pPr>
              <a:buFont typeface="+mj-lt"/>
              <a:buAutoNum type="arabicPeriod" startAt="6"/>
            </a:pPr>
            <a:endParaRPr lang="en-GB" i="1" dirty="0"/>
          </a:p>
          <a:p>
            <a:pPr marL="0" indent="0">
              <a:buNone/>
            </a:pPr>
            <a:endParaRPr lang="en-GB" i="1" dirty="0"/>
          </a:p>
          <a:p>
            <a:pPr>
              <a:buFont typeface="+mj-lt"/>
              <a:buAutoNum type="arabicPeriod" startAt="2"/>
            </a:pPr>
            <a:endParaRPr lang="en-GB" i="1" dirty="0"/>
          </a:p>
          <a:p>
            <a:pPr>
              <a:buAutoNum type="arabicPeriod" startAt="3"/>
            </a:pPr>
            <a:endParaRPr lang="en-GB" dirty="0"/>
          </a:p>
          <a:p>
            <a:pPr marL="0" indent="0">
              <a:buNone/>
            </a:pPr>
            <a:endParaRPr lang="en-GB" dirty="0"/>
          </a:p>
          <a:p>
            <a:endParaRPr lang="en-GB" i="1" dirty="0"/>
          </a:p>
          <a:p>
            <a:pPr marL="0" indent="0">
              <a:buNone/>
            </a:pPr>
            <a:endParaRPr lang="en-GB" i="1" dirty="0"/>
          </a:p>
        </p:txBody>
      </p:sp>
      <p:pic>
        <p:nvPicPr>
          <p:cNvPr id="3" name="Picture 2" descr="Line graph showing relationship between mass of iron (x-axis) and mass of iron sulfide (y-axis) with data points forming a straight line from origin to 9 grams of iron and 14 grams of iron sulfide. Graph highlights direct proportionality between iron mass and iron sulfide mass.">
            <a:extLst>
              <a:ext uri="{FF2B5EF4-FFF2-40B4-BE49-F238E27FC236}">
                <a16:creationId xmlns:a16="http://schemas.microsoft.com/office/drawing/2014/main" id="{64B8614C-0392-B5C7-6105-C7B5FC669C2E}"/>
              </a:ext>
            </a:extLst>
          </p:cNvPr>
          <p:cNvPicPr>
            <a:picLocks noChangeAspect="1"/>
          </p:cNvPicPr>
          <p:nvPr/>
        </p:nvPicPr>
        <p:blipFill>
          <a:blip r:embed="rId2" cstate="print">
            <a:extLst>
              <a:ext uri="{28A0092B-C50C-407E-A947-70E740481C1C}">
                <a14:useLocalDpi xmlns:a14="http://schemas.microsoft.com/office/drawing/2010/main" val="0"/>
              </a:ext>
            </a:extLst>
          </a:blip>
          <a:srcRect t="2165" b="2165"/>
          <a:stretch>
            <a:fillRect/>
          </a:stretch>
        </p:blipFill>
        <p:spPr bwMode="auto">
          <a:xfrm>
            <a:off x="5163541" y="0"/>
            <a:ext cx="5552915" cy="663860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34492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F7BA8-870F-7A5F-4EAD-9D73F9C051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025310-CD39-EA6C-F4E4-6C8CE2ADFE03}"/>
              </a:ext>
            </a:extLst>
          </p:cNvPr>
          <p:cNvSpPr>
            <a:spLocks noGrp="1"/>
          </p:cNvSpPr>
          <p:nvPr>
            <p:ph type="title"/>
          </p:nvPr>
        </p:nvSpPr>
        <p:spPr/>
        <p:txBody>
          <a:bodyPr/>
          <a:lstStyle/>
          <a:p>
            <a:r>
              <a:rPr lang="en-US" dirty="0"/>
              <a:t>Graph – success criteria </a:t>
            </a:r>
          </a:p>
        </p:txBody>
      </p:sp>
      <p:sp>
        <p:nvSpPr>
          <p:cNvPr id="3" name="Content Placeholder 2">
            <a:extLst>
              <a:ext uri="{FF2B5EF4-FFF2-40B4-BE49-F238E27FC236}">
                <a16:creationId xmlns:a16="http://schemas.microsoft.com/office/drawing/2014/main" id="{869A059E-2CC6-D84F-02B6-58D924311555}"/>
              </a:ext>
            </a:extLst>
          </p:cNvPr>
          <p:cNvSpPr>
            <a:spLocks noGrp="1"/>
          </p:cNvSpPr>
          <p:nvPr>
            <p:ph idx="1"/>
          </p:nvPr>
        </p:nvSpPr>
        <p:spPr/>
        <p:txBody>
          <a:bodyPr/>
          <a:lstStyle/>
          <a:p>
            <a:pPr fontAlgn="base"/>
            <a:r>
              <a:rPr lang="en-GB" dirty="0"/>
              <a:t>Identify the maximum value on each axis</a:t>
            </a:r>
            <a:r>
              <a:rPr lang="en-US" dirty="0"/>
              <a:t>​.</a:t>
            </a:r>
          </a:p>
          <a:p>
            <a:pPr fontAlgn="base"/>
            <a:r>
              <a:rPr lang="en-GB" dirty="0"/>
              <a:t>Label the </a:t>
            </a:r>
            <a:r>
              <a:rPr lang="en-GB" i="1" dirty="0"/>
              <a:t>x</a:t>
            </a:r>
            <a:r>
              <a:rPr lang="en-GB" dirty="0"/>
              <a:t>-axis with the independent variable </a:t>
            </a:r>
            <a:r>
              <a:rPr lang="en-US" dirty="0"/>
              <a:t>​.</a:t>
            </a:r>
          </a:p>
          <a:p>
            <a:pPr fontAlgn="base"/>
            <a:r>
              <a:rPr lang="en-GB" dirty="0"/>
              <a:t>Label the </a:t>
            </a:r>
            <a:r>
              <a:rPr lang="en-GB" i="1" dirty="0"/>
              <a:t>y</a:t>
            </a:r>
            <a:r>
              <a:rPr lang="en-GB" dirty="0"/>
              <a:t>-axis with the dependent variable</a:t>
            </a:r>
            <a:r>
              <a:rPr lang="en-US" dirty="0"/>
              <a:t>​.</a:t>
            </a:r>
          </a:p>
          <a:p>
            <a:pPr fontAlgn="base"/>
            <a:r>
              <a:rPr lang="en-GB" dirty="0"/>
              <a:t>Make sure that the scale on each axis is even</a:t>
            </a:r>
            <a:r>
              <a:rPr lang="en-US" dirty="0"/>
              <a:t>​.</a:t>
            </a:r>
          </a:p>
          <a:p>
            <a:pPr fontAlgn="base"/>
            <a:r>
              <a:rPr lang="en-GB" dirty="0"/>
              <a:t>Plot each data point with a cross</a:t>
            </a:r>
            <a:r>
              <a:rPr lang="en-US" dirty="0"/>
              <a:t>​.</a:t>
            </a:r>
          </a:p>
          <a:p>
            <a:pPr fontAlgn="base"/>
            <a:r>
              <a:rPr lang="en-GB" dirty="0"/>
              <a:t>Draw a line of best fit using a pencil and a ruler.</a:t>
            </a:r>
            <a:endParaRPr lang="en-US" dirty="0"/>
          </a:p>
          <a:p>
            <a:endParaRPr lang="en-GB" dirty="0">
              <a:solidFill>
                <a:srgbClr val="FF0000"/>
              </a:solidFill>
            </a:endParaRPr>
          </a:p>
        </p:txBody>
      </p:sp>
      <p:sp>
        <p:nvSpPr>
          <p:cNvPr id="4" name="Title 1">
            <a:extLst>
              <a:ext uri="{FF2B5EF4-FFF2-40B4-BE49-F238E27FC236}">
                <a16:creationId xmlns:a16="http://schemas.microsoft.com/office/drawing/2014/main" id="{87051510-62C9-B9C1-6682-E1A265C3CEC7}"/>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Success criteria</a:t>
            </a:r>
            <a:endParaRPr lang="en-US" sz="2200" dirty="0">
              <a:solidFill>
                <a:schemeClr val="bg1"/>
              </a:solidFill>
            </a:endParaRPr>
          </a:p>
        </p:txBody>
      </p:sp>
    </p:spTree>
    <p:extLst>
      <p:ext uri="{BB962C8B-B14F-4D97-AF65-F5344CB8AC3E}">
        <p14:creationId xmlns:p14="http://schemas.microsoft.com/office/powerpoint/2010/main" val="14107053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Editorialstage xmlns="5c7d88b2-bc5d-47d8-b067-5f30c82b40fb" xsi:nil="true"/>
    <TaxCatchAll xmlns="9e3c562f-56b0-4bc9-96c8-d04b09868558" xsi:nil="true"/>
  </documentManagement>
</p:properties>
</file>

<file path=customXml/itemProps1.xml><?xml version="1.0" encoding="utf-8"?>
<ds:datastoreItem xmlns:ds="http://schemas.openxmlformats.org/officeDocument/2006/customXml" ds:itemID="{17BA33E3-AD9B-42A5-8216-4D9AB5295A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C6792B-C9B1-47BB-B15C-3D30730C8EF9}">
  <ds:schemaRefs>
    <ds:schemaRef ds:uri="http://schemas.microsoft.com/sharepoint/v3/contenttype/forms"/>
  </ds:schemaRefs>
</ds:datastoreItem>
</file>

<file path=customXml/itemProps3.xml><?xml version="1.0" encoding="utf-8"?>
<ds:datastoreItem xmlns:ds="http://schemas.openxmlformats.org/officeDocument/2006/customXml" ds:itemID="{CA6C7E90-B52C-4927-B0E1-5716543A9376}">
  <ds:schemaRefs>
    <ds:schemaRef ds:uri="http://schemas.microsoft.com/office/infopath/2007/PartnerControls"/>
    <ds:schemaRef ds:uri="http://schemas.microsoft.com/office/2006/documentManagement/types"/>
    <ds:schemaRef ds:uri="http://schemas.openxmlformats.org/package/2006/metadata/core-properties"/>
    <ds:schemaRef ds:uri="5c7d88b2-bc5d-47d8-b067-5f30c82b40fb"/>
    <ds:schemaRef ds:uri="http://purl.org/dc/dcmitype/"/>
    <ds:schemaRef ds:uri="http://purl.org/dc/terms/"/>
    <ds:schemaRef ds:uri="9e3c562f-56b0-4bc9-96c8-d04b09868558"/>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2289</TotalTime>
  <Words>1069</Words>
  <Application>Microsoft Office PowerPoint</Application>
  <PresentationFormat>Widescreen</PresentationFormat>
  <Paragraphs>180</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Calibri Light</vt:lpstr>
      <vt:lpstr>Cambria Math</vt:lpstr>
      <vt:lpstr>Century Gothic</vt:lpstr>
      <vt:lpstr>Wingdings 2</vt:lpstr>
      <vt:lpstr>Office Theme</vt:lpstr>
      <vt:lpstr>11–14 years</vt:lpstr>
      <vt:lpstr>Introduction</vt:lpstr>
      <vt:lpstr>Learning objectives</vt:lpstr>
      <vt:lpstr>Revisiting elements and compounds</vt:lpstr>
      <vt:lpstr>Method</vt:lpstr>
      <vt:lpstr>Results table</vt:lpstr>
      <vt:lpstr>Revisiting conservation of mass</vt:lpstr>
      <vt:lpstr>Follow-up questions</vt:lpstr>
      <vt:lpstr>Follow-up questions</vt:lpstr>
      <vt:lpstr>Follow-up questions</vt:lpstr>
      <vt:lpstr>Follow-up questions</vt:lpstr>
      <vt:lpstr>Answers</vt:lpstr>
      <vt:lpstr>Answers</vt:lpstr>
      <vt:lpstr>Answers</vt:lpstr>
      <vt:lpstr>Answers</vt:lpstr>
      <vt:lpstr>Graph – success criteria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Iron and sulfure reaction lesson slides</dc:title>
  <dc:creator>Melinda Welch</dc:creator>
  <cp:keywords>iron; sulfur; reaction; chemistry; experiment; demo; science; 11-14; practical</cp:keywords>
  <dc:description>From https://rsc.li/3LVXGeC; scaffolded and unscaffolded student sheets and teacher notes also available</dc:description>
  <cp:lastModifiedBy>Emily Kelly</cp:lastModifiedBy>
  <cp:revision>594</cp:revision>
  <dcterms:created xsi:type="dcterms:W3CDTF">2021-04-13T16:26:00Z</dcterms:created>
  <dcterms:modified xsi:type="dcterms:W3CDTF">2026-02-11T09:11:45Z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