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omments/modernComment_16B_43182470.xml" ContentType="application/vnd.ms-powerpoint.comments+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6"/>
  </p:notesMasterIdLst>
  <p:sldIdLst>
    <p:sldId id="290" r:id="rId5"/>
    <p:sldId id="364" r:id="rId6"/>
    <p:sldId id="355" r:id="rId7"/>
    <p:sldId id="357" r:id="rId8"/>
    <p:sldId id="358" r:id="rId9"/>
    <p:sldId id="359" r:id="rId10"/>
    <p:sldId id="360" r:id="rId11"/>
    <p:sldId id="361" r:id="rId12"/>
    <p:sldId id="371" r:id="rId13"/>
    <p:sldId id="363" r:id="rId14"/>
    <p:sldId id="370"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slide" id="{97A93AF5-9395-4D51-A65C-F480896045C4}">
          <p14:sldIdLst>
            <p14:sldId id="290"/>
          </p14:sldIdLst>
        </p14:section>
        <p14:section name="Teacher guidance" id="{98239A89-C2BB-41F4-9D3E-573E6ACA2F1B}">
          <p14:sldIdLst>
            <p14:sldId id="364"/>
          </p14:sldIdLst>
        </p14:section>
        <p14:section name="Learner sheet" id="{E91F1CB4-A371-4CF2-B6D8-1CF2621FA0BA}">
          <p14:sldIdLst>
            <p14:sldId id="355"/>
            <p14:sldId id="357"/>
            <p14:sldId id="358"/>
            <p14:sldId id="359"/>
          </p14:sldIdLst>
        </p14:section>
        <p14:section name="Answers" id="{D2B6960D-DEBD-42D0-820E-646A2ECEF29B}">
          <p14:sldIdLst>
            <p14:sldId id="360"/>
            <p14:sldId id="361"/>
            <p14:sldId id="371"/>
            <p14:sldId id="363"/>
          </p14:sldIdLst>
        </p14:section>
        <p14:section name="Template" id="{E3289455-A81F-484B-97F5-158C5109242B}">
          <p14:sldIdLst>
            <p14:sldId id="3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 id="{6AFCBE25-129D-71BD-2520-C70EFDD5EC17}" name="Katie Haylor" initials="KH" userId="S::HaylorK@rsc.org::79d54f7f-ffc1-4b04-bab6-1092a29c2844" providerId="AD"/>
  <p188:author id="{4ABE0490-048B-22EF-1BC1-1CF64EC4D232}" name="Jo Pugh" initials="JP" userId="1187eaa31d8c3d2c" providerId="Windows Live"/>
  <p188:author id="{C74B60E9-655C-E89A-6316-3841AD519658}" name="Juliet Kennard" initials="JK" userId="S::KennardJ@rsc.org::171ce03e-ecb9-44f8-bcbb-a85643c4c66a"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3"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DBB867D-68A2-4A7E-BEA3-5F7F1E71A830}" v="6" dt="2026-01-06T12:07:23.2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4262" autoAdjust="0"/>
  </p:normalViewPr>
  <p:slideViewPr>
    <p:cSldViewPr snapToGrid="0" snapToObjects="1">
      <p:cViewPr varScale="1">
        <p:scale>
          <a:sx n="93" d="100"/>
          <a:sy n="93" d="100"/>
        </p:scale>
        <p:origin x="1272" y="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Sycamore" userId="b4770bae-8292-4e0f-8212-963b4c6b3ded" providerId="ADAL" clId="{5132BCB8-2042-4563-B85A-A555447B6316}"/>
    <pc:docChg chg="custSel addSld delSld modSld modSection">
      <pc:chgData name="Hannah Sycamore" userId="b4770bae-8292-4e0f-8212-963b4c6b3ded" providerId="ADAL" clId="{5132BCB8-2042-4563-B85A-A555447B6316}" dt="2026-01-06T12:08:33.576" v="22" actId="20577"/>
      <pc:docMkLst>
        <pc:docMk/>
      </pc:docMkLst>
      <pc:sldChg chg="addSp delSp modSp mod">
        <pc:chgData name="Hannah Sycamore" userId="b4770bae-8292-4e0f-8212-963b4c6b3ded" providerId="ADAL" clId="{5132BCB8-2042-4563-B85A-A555447B6316}" dt="2026-01-06T12:00:10.815" v="3" actId="1076"/>
        <pc:sldMkLst>
          <pc:docMk/>
          <pc:sldMk cId="3943623966" sldId="357"/>
        </pc:sldMkLst>
        <pc:picChg chg="mod">
          <ac:chgData name="Hannah Sycamore" userId="b4770bae-8292-4e0f-8212-963b4c6b3ded" providerId="ADAL" clId="{5132BCB8-2042-4563-B85A-A555447B6316}" dt="2026-01-06T12:00:10.815" v="3" actId="1076"/>
          <ac:picMkLst>
            <pc:docMk/>
            <pc:sldMk cId="3943623966" sldId="357"/>
            <ac:picMk id="2" creationId="{9C29849E-C92F-80C0-7BB7-6A0182BB02CA}"/>
          </ac:picMkLst>
        </pc:picChg>
        <pc:picChg chg="add mod">
          <ac:chgData name="Hannah Sycamore" userId="b4770bae-8292-4e0f-8212-963b4c6b3ded" providerId="ADAL" clId="{5132BCB8-2042-4563-B85A-A555447B6316}" dt="2026-01-06T11:59:57.753" v="2" actId="1076"/>
          <ac:picMkLst>
            <pc:docMk/>
            <pc:sldMk cId="3943623966" sldId="357"/>
            <ac:picMk id="4" creationId="{DC02CEB5-F762-9410-B17B-58FB11AE28B5}"/>
          </ac:picMkLst>
        </pc:picChg>
        <pc:picChg chg="del">
          <ac:chgData name="Hannah Sycamore" userId="b4770bae-8292-4e0f-8212-963b4c6b3ded" providerId="ADAL" clId="{5132BCB8-2042-4563-B85A-A555447B6316}" dt="2026-01-06T11:59:54.606" v="0" actId="478"/>
          <ac:picMkLst>
            <pc:docMk/>
            <pc:sldMk cId="3943623966" sldId="357"/>
            <ac:picMk id="5" creationId="{3CC3CD01-0A1F-A480-5849-EABFFF4695FE}"/>
          </ac:picMkLst>
        </pc:picChg>
      </pc:sldChg>
      <pc:sldChg chg="modNotesTx">
        <pc:chgData name="Hannah Sycamore" userId="b4770bae-8292-4e0f-8212-963b4c6b3ded" providerId="ADAL" clId="{5132BCB8-2042-4563-B85A-A555447B6316}" dt="2026-01-06T12:08:33.576" v="22" actId="20577"/>
        <pc:sldMkLst>
          <pc:docMk/>
          <pc:sldMk cId="635324524" sldId="358"/>
        </pc:sldMkLst>
      </pc:sldChg>
      <pc:sldChg chg="addSp delSp modSp mod">
        <pc:chgData name="Hannah Sycamore" userId="b4770bae-8292-4e0f-8212-963b4c6b3ded" providerId="ADAL" clId="{5132BCB8-2042-4563-B85A-A555447B6316}" dt="2026-01-06T12:00:28.412" v="8" actId="1076"/>
        <pc:sldMkLst>
          <pc:docMk/>
          <pc:sldMk cId="1748663704" sldId="361"/>
        </pc:sldMkLst>
        <pc:picChg chg="add mod">
          <ac:chgData name="Hannah Sycamore" userId="b4770bae-8292-4e0f-8212-963b4c6b3ded" providerId="ADAL" clId="{5132BCB8-2042-4563-B85A-A555447B6316}" dt="2026-01-06T12:00:28.412" v="8" actId="1076"/>
          <ac:picMkLst>
            <pc:docMk/>
            <pc:sldMk cId="1748663704" sldId="361"/>
            <ac:picMk id="5" creationId="{D16EC8C0-9C54-FEE7-E237-CF140CB5ABBD}"/>
          </ac:picMkLst>
        </pc:picChg>
        <pc:picChg chg="del">
          <ac:chgData name="Hannah Sycamore" userId="b4770bae-8292-4e0f-8212-963b4c6b3ded" providerId="ADAL" clId="{5132BCB8-2042-4563-B85A-A555447B6316}" dt="2026-01-06T12:00:24.507" v="6" actId="478"/>
          <ac:picMkLst>
            <pc:docMk/>
            <pc:sldMk cId="1748663704" sldId="361"/>
            <ac:picMk id="11" creationId="{61E41206-19B8-6412-166F-9C526FCBBB94}"/>
          </ac:picMkLst>
        </pc:picChg>
      </pc:sldChg>
      <pc:sldChg chg="del">
        <pc:chgData name="Hannah Sycamore" userId="b4770bae-8292-4e0f-8212-963b4c6b3ded" providerId="ADAL" clId="{5132BCB8-2042-4563-B85A-A555447B6316}" dt="2026-01-06T12:07:16.737" v="16" actId="47"/>
        <pc:sldMkLst>
          <pc:docMk/>
          <pc:sldMk cId="1395367686" sldId="362"/>
        </pc:sldMkLst>
      </pc:sldChg>
      <pc:sldChg chg="modSp mod">
        <pc:chgData name="Hannah Sycamore" userId="b4770bae-8292-4e0f-8212-963b4c6b3ded" providerId="ADAL" clId="{5132BCB8-2042-4563-B85A-A555447B6316}" dt="2026-01-06T12:08:00.279" v="21" actId="20577"/>
        <pc:sldMkLst>
          <pc:docMk/>
          <pc:sldMk cId="1125655664" sldId="363"/>
        </pc:sldMkLst>
        <pc:graphicFrameChg chg="modGraphic">
          <ac:chgData name="Hannah Sycamore" userId="b4770bae-8292-4e0f-8212-963b4c6b3ded" providerId="ADAL" clId="{5132BCB8-2042-4563-B85A-A555447B6316}" dt="2026-01-06T12:08:00.279" v="21" actId="20577"/>
          <ac:graphicFrameMkLst>
            <pc:docMk/>
            <pc:sldMk cId="1125655664" sldId="363"/>
            <ac:graphicFrameMk id="6" creationId="{31B6E012-8707-EC01-C937-6899E153F442}"/>
          </ac:graphicFrameMkLst>
        </pc:graphicFrameChg>
      </pc:sldChg>
      <pc:sldChg chg="add del">
        <pc:chgData name="Hannah Sycamore" userId="b4770bae-8292-4e0f-8212-963b4c6b3ded" providerId="ADAL" clId="{5132BCB8-2042-4563-B85A-A555447B6316}" dt="2026-01-06T12:06:04.370" v="10" actId="47"/>
        <pc:sldMkLst>
          <pc:docMk/>
          <pc:sldMk cId="583697195" sldId="371"/>
        </pc:sldMkLst>
      </pc:sldChg>
      <pc:sldChg chg="modSp add del mod modCm">
        <pc:chgData name="Hannah Sycamore" userId="b4770bae-8292-4e0f-8212-963b4c6b3ded" providerId="ADAL" clId="{5132BCB8-2042-4563-B85A-A555447B6316}" dt="2026-01-06T12:07:09.172" v="14" actId="2696"/>
        <pc:sldMkLst>
          <pc:docMk/>
          <pc:sldMk cId="1876608854" sldId="371"/>
        </pc:sldMkLst>
        <pc:graphicFrameChg chg="modGraphic">
          <ac:chgData name="Hannah Sycamore" userId="b4770bae-8292-4e0f-8212-963b4c6b3ded" providerId="ADAL" clId="{5132BCB8-2042-4563-B85A-A555447B6316}" dt="2026-01-06T12:07:01.970" v="13" actId="798"/>
          <ac:graphicFrameMkLst>
            <pc:docMk/>
            <pc:sldMk cId="1876608854" sldId="371"/>
            <ac:graphicFrameMk id="6" creationId="{A40096F1-5682-9F74-453D-F3572E9D98A4}"/>
          </ac:graphicFrameMkLst>
        </pc:graphicFrameChg>
        <pc:extLst>
          <p:ext xmlns:p="http://schemas.openxmlformats.org/presentationml/2006/main" uri="{D6D511B9-2390-475A-947B-AFAB55BFBCF1}">
            <pc226:cmChg xmlns:pc226="http://schemas.microsoft.com/office/powerpoint/2022/06/main/command" chg="mod">
              <pc226:chgData name="Hannah Sycamore" userId="b4770bae-8292-4e0f-8212-963b4c6b3ded" providerId="ADAL" clId="{5132BCB8-2042-4563-B85A-A555447B6316}" dt="2026-01-06T12:06:58.071" v="12" actId="6549"/>
              <pc2:cmMkLst xmlns:pc2="http://schemas.microsoft.com/office/powerpoint/2019/9/main/command">
                <pc:docMk/>
                <pc:sldMk cId="1876608854" sldId="371"/>
                <pc2:cmMk id="{34298F15-937F-4454-99C9-4B19406B8946}"/>
              </pc2:cmMkLst>
            </pc226:cmChg>
          </p:ext>
        </pc:extLst>
      </pc:sldChg>
      <pc:sldChg chg="modSp add mod">
        <pc:chgData name="Hannah Sycamore" userId="b4770bae-8292-4e0f-8212-963b4c6b3ded" providerId="ADAL" clId="{5132BCB8-2042-4563-B85A-A555447B6316}" dt="2026-01-06T12:07:44.037" v="20" actId="20577"/>
        <pc:sldMkLst>
          <pc:docMk/>
          <pc:sldMk cId="3721575476" sldId="371"/>
        </pc:sldMkLst>
        <pc:graphicFrameChg chg="mod modGraphic">
          <ac:chgData name="Hannah Sycamore" userId="b4770bae-8292-4e0f-8212-963b4c6b3ded" providerId="ADAL" clId="{5132BCB8-2042-4563-B85A-A555447B6316}" dt="2026-01-06T12:07:44.037" v="20" actId="20577"/>
          <ac:graphicFrameMkLst>
            <pc:docMk/>
            <pc:sldMk cId="3721575476" sldId="371"/>
            <ac:graphicFrameMk id="6" creationId="{A40096F1-5682-9F74-453D-F3572E9D98A4}"/>
          </ac:graphicFrameMkLst>
        </pc:graphicFrameChg>
      </pc:sldChg>
    </pc:docChg>
  </pc:docChgLst>
  <pc:docChgLst>
    <pc:chgData name="Juliet Kennard" userId="171ce03e-ecb9-44f8-bcbb-a85643c4c66a" providerId="ADAL" clId="{B465C642-4312-474E-AB32-4E0013FDAC90}"/>
    <pc:docChg chg="undo custSel modSld">
      <pc:chgData name="Juliet Kennard" userId="171ce03e-ecb9-44f8-bcbb-a85643c4c66a" providerId="ADAL" clId="{B465C642-4312-474E-AB32-4E0013FDAC90}" dt="2025-12-09T11:49:34.904" v="443" actId="20577"/>
      <pc:docMkLst>
        <pc:docMk/>
      </pc:docMkLst>
      <pc:sldChg chg="modSp mod">
        <pc:chgData name="Juliet Kennard" userId="171ce03e-ecb9-44f8-bcbb-a85643c4c66a" providerId="ADAL" clId="{B465C642-4312-474E-AB32-4E0013FDAC90}" dt="2025-12-09T07:40:27.135" v="19" actId="255"/>
        <pc:sldMkLst>
          <pc:docMk/>
          <pc:sldMk cId="573104830" sldId="355"/>
        </pc:sldMkLst>
        <pc:graphicFrameChg chg="mod modGraphic">
          <ac:chgData name="Juliet Kennard" userId="171ce03e-ecb9-44f8-bcbb-a85643c4c66a" providerId="ADAL" clId="{B465C642-4312-474E-AB32-4E0013FDAC90}" dt="2025-12-09T07:40:27.135" v="19" actId="255"/>
          <ac:graphicFrameMkLst>
            <pc:docMk/>
            <pc:sldMk cId="573104830" sldId="355"/>
            <ac:graphicFrameMk id="6" creationId="{46871A85-50C6-CE7B-708E-A52FC8CEDA3F}"/>
          </ac:graphicFrameMkLst>
        </pc:graphicFrameChg>
      </pc:sldChg>
      <pc:sldChg chg="addSp delSp modSp mod">
        <pc:chgData name="Juliet Kennard" userId="171ce03e-ecb9-44f8-bcbb-a85643c4c66a" providerId="ADAL" clId="{B465C642-4312-474E-AB32-4E0013FDAC90}" dt="2025-12-09T07:47:59.313" v="34" actId="478"/>
        <pc:sldMkLst>
          <pc:docMk/>
          <pc:sldMk cId="3943623966" sldId="357"/>
        </pc:sldMkLst>
        <pc:graphicFrameChg chg="mod modGraphic">
          <ac:chgData name="Juliet Kennard" userId="171ce03e-ecb9-44f8-bcbb-a85643c4c66a" providerId="ADAL" clId="{B465C642-4312-474E-AB32-4E0013FDAC90}" dt="2025-12-09T07:41:53.980" v="21"/>
          <ac:graphicFrameMkLst>
            <pc:docMk/>
            <pc:sldMk cId="3943623966" sldId="357"/>
            <ac:graphicFrameMk id="6" creationId="{B6EBF29F-F79A-9767-ED16-0C74960B67E7}"/>
          </ac:graphicFrameMkLst>
        </pc:graphicFrameChg>
        <pc:picChg chg="mod">
          <ac:chgData name="Juliet Kennard" userId="171ce03e-ecb9-44f8-bcbb-a85643c4c66a" providerId="ADAL" clId="{B465C642-4312-474E-AB32-4E0013FDAC90}" dt="2025-12-09T07:38:47.299" v="10" actId="1076"/>
          <ac:picMkLst>
            <pc:docMk/>
            <pc:sldMk cId="3943623966" sldId="357"/>
            <ac:picMk id="9" creationId="{42A31525-1320-78ED-B38C-37115CBFF0BD}"/>
          </ac:picMkLst>
        </pc:picChg>
        <pc:picChg chg="mod">
          <ac:chgData name="Juliet Kennard" userId="171ce03e-ecb9-44f8-bcbb-a85643c4c66a" providerId="ADAL" clId="{B465C642-4312-474E-AB32-4E0013FDAC90}" dt="2025-12-09T07:38:40.878" v="9" actId="1076"/>
          <ac:picMkLst>
            <pc:docMk/>
            <pc:sldMk cId="3943623966" sldId="357"/>
            <ac:picMk id="16" creationId="{8BCF9D98-F04D-7542-29DB-451BD15A54AE}"/>
          </ac:picMkLst>
        </pc:picChg>
      </pc:sldChg>
      <pc:sldChg chg="modSp mod">
        <pc:chgData name="Juliet Kennard" userId="171ce03e-ecb9-44f8-bcbb-a85643c4c66a" providerId="ADAL" clId="{B465C642-4312-474E-AB32-4E0013FDAC90}" dt="2025-12-09T08:11:04.909" v="428" actId="20577"/>
        <pc:sldMkLst>
          <pc:docMk/>
          <pc:sldMk cId="635324524" sldId="358"/>
        </pc:sldMkLst>
        <pc:graphicFrameChg chg="mod modGraphic">
          <ac:chgData name="Juliet Kennard" userId="171ce03e-ecb9-44f8-bcbb-a85643c4c66a" providerId="ADAL" clId="{B465C642-4312-474E-AB32-4E0013FDAC90}" dt="2025-12-09T08:11:04.909" v="428" actId="20577"/>
          <ac:graphicFrameMkLst>
            <pc:docMk/>
            <pc:sldMk cId="635324524" sldId="358"/>
            <ac:graphicFrameMk id="6" creationId="{545ED896-7714-A5FB-3231-60B93557C9F5}"/>
          </ac:graphicFrameMkLst>
        </pc:graphicFrameChg>
        <pc:picChg chg="mod">
          <ac:chgData name="Juliet Kennard" userId="171ce03e-ecb9-44f8-bcbb-a85643c4c66a" providerId="ADAL" clId="{B465C642-4312-474E-AB32-4E0013FDAC90}" dt="2025-12-09T08:05:56.045" v="361" actId="1036"/>
          <ac:picMkLst>
            <pc:docMk/>
            <pc:sldMk cId="635324524" sldId="358"/>
            <ac:picMk id="3" creationId="{278A89D9-B5E2-1954-D500-B693566A35F6}"/>
          </ac:picMkLst>
        </pc:picChg>
        <pc:picChg chg="mod modCrop">
          <ac:chgData name="Juliet Kennard" userId="171ce03e-ecb9-44f8-bcbb-a85643c4c66a" providerId="ADAL" clId="{B465C642-4312-474E-AB32-4E0013FDAC90}" dt="2025-12-09T08:06:09.764" v="375" actId="1036"/>
          <ac:picMkLst>
            <pc:docMk/>
            <pc:sldMk cId="635324524" sldId="358"/>
            <ac:picMk id="10" creationId="{A09076C2-16F8-7F4C-C8A1-3A990BFF6765}"/>
          </ac:picMkLst>
        </pc:picChg>
        <pc:picChg chg="mod modCrop">
          <ac:chgData name="Juliet Kennard" userId="171ce03e-ecb9-44f8-bcbb-a85643c4c66a" providerId="ADAL" clId="{B465C642-4312-474E-AB32-4E0013FDAC90}" dt="2025-12-09T08:05:57.452" v="364" actId="1036"/>
          <ac:picMkLst>
            <pc:docMk/>
            <pc:sldMk cId="635324524" sldId="358"/>
            <ac:picMk id="12" creationId="{D3F8EC52-4D16-7BBD-F86C-D5D8F0976C11}"/>
          </ac:picMkLst>
        </pc:picChg>
      </pc:sldChg>
      <pc:sldChg chg="modSp mod">
        <pc:chgData name="Juliet Kennard" userId="171ce03e-ecb9-44f8-bcbb-a85643c4c66a" providerId="ADAL" clId="{B465C642-4312-474E-AB32-4E0013FDAC90}" dt="2025-12-09T07:55:16.238" v="157" actId="255"/>
        <pc:sldMkLst>
          <pc:docMk/>
          <pc:sldMk cId="2477352772" sldId="359"/>
        </pc:sldMkLst>
        <pc:graphicFrameChg chg="mod modGraphic">
          <ac:chgData name="Juliet Kennard" userId="171ce03e-ecb9-44f8-bcbb-a85643c4c66a" providerId="ADAL" clId="{B465C642-4312-474E-AB32-4E0013FDAC90}" dt="2025-12-09T07:55:16.238" v="157" actId="255"/>
          <ac:graphicFrameMkLst>
            <pc:docMk/>
            <pc:sldMk cId="2477352772" sldId="359"/>
            <ac:graphicFrameMk id="6" creationId="{31B6E012-8707-EC01-C937-6899E153F442}"/>
          </ac:graphicFrameMkLst>
        </pc:graphicFrameChg>
      </pc:sldChg>
      <pc:sldChg chg="modSp mod">
        <pc:chgData name="Juliet Kennard" userId="171ce03e-ecb9-44f8-bcbb-a85643c4c66a" providerId="ADAL" clId="{B465C642-4312-474E-AB32-4E0013FDAC90}" dt="2025-12-09T07:55:45.084" v="165" actId="20577"/>
        <pc:sldMkLst>
          <pc:docMk/>
          <pc:sldMk cId="1465354983" sldId="360"/>
        </pc:sldMkLst>
        <pc:graphicFrameChg chg="modGraphic">
          <ac:chgData name="Juliet Kennard" userId="171ce03e-ecb9-44f8-bcbb-a85643c4c66a" providerId="ADAL" clId="{B465C642-4312-474E-AB32-4E0013FDAC90}" dt="2025-12-09T07:55:45.084" v="165" actId="20577"/>
          <ac:graphicFrameMkLst>
            <pc:docMk/>
            <pc:sldMk cId="1465354983" sldId="360"/>
            <ac:graphicFrameMk id="6" creationId="{46871A85-50C6-CE7B-708E-A52FC8CEDA3F}"/>
          </ac:graphicFrameMkLst>
        </pc:graphicFrameChg>
      </pc:sldChg>
      <pc:sldChg chg="modSp mod">
        <pc:chgData name="Juliet Kennard" userId="171ce03e-ecb9-44f8-bcbb-a85643c4c66a" providerId="ADAL" clId="{B465C642-4312-474E-AB32-4E0013FDAC90}" dt="2025-12-09T08:16:07.493" v="441" actId="962"/>
        <pc:sldMkLst>
          <pc:docMk/>
          <pc:sldMk cId="1748663704" sldId="361"/>
        </pc:sldMkLst>
        <pc:spChg chg="mod">
          <ac:chgData name="Juliet Kennard" userId="171ce03e-ecb9-44f8-bcbb-a85643c4c66a" providerId="ADAL" clId="{B465C642-4312-474E-AB32-4E0013FDAC90}" dt="2025-12-09T08:16:07.493" v="441" actId="962"/>
          <ac:spMkLst>
            <pc:docMk/>
            <pc:sldMk cId="1748663704" sldId="361"/>
            <ac:spMk id="4" creationId="{95656AA5-40D0-A3F6-2D86-9D4791CF45CF}"/>
          </ac:spMkLst>
        </pc:spChg>
        <pc:graphicFrameChg chg="modGraphic">
          <ac:chgData name="Juliet Kennard" userId="171ce03e-ecb9-44f8-bcbb-a85643c4c66a" providerId="ADAL" clId="{B465C642-4312-474E-AB32-4E0013FDAC90}" dt="2025-12-09T08:12:22.575" v="440" actId="20577"/>
          <ac:graphicFrameMkLst>
            <pc:docMk/>
            <pc:sldMk cId="1748663704" sldId="361"/>
            <ac:graphicFrameMk id="6" creationId="{B6EBF29F-F79A-9767-ED16-0C74960B67E7}"/>
          </ac:graphicFrameMkLst>
        </pc:graphicFrameChg>
      </pc:sldChg>
      <pc:sldChg chg="modSp mod">
        <pc:chgData name="Juliet Kennard" userId="171ce03e-ecb9-44f8-bcbb-a85643c4c66a" providerId="ADAL" clId="{B465C642-4312-474E-AB32-4E0013FDAC90}" dt="2025-12-09T11:49:34.904" v="443" actId="20577"/>
        <pc:sldMkLst>
          <pc:docMk/>
          <pc:sldMk cId="1395367686" sldId="362"/>
        </pc:sldMkLst>
        <pc:graphicFrameChg chg="modGraphic">
          <ac:chgData name="Juliet Kennard" userId="171ce03e-ecb9-44f8-bcbb-a85643c4c66a" providerId="ADAL" clId="{B465C642-4312-474E-AB32-4E0013FDAC90}" dt="2025-12-09T11:49:34.904" v="443" actId="20577"/>
          <ac:graphicFrameMkLst>
            <pc:docMk/>
            <pc:sldMk cId="1395367686" sldId="362"/>
            <ac:graphicFrameMk id="6" creationId="{545ED896-7714-A5FB-3231-60B93557C9F5}"/>
          </ac:graphicFrameMkLst>
        </pc:graphicFrameChg>
      </pc:sldChg>
      <pc:sldChg chg="modSp mod modCm">
        <pc:chgData name="Juliet Kennard" userId="171ce03e-ecb9-44f8-bcbb-a85643c4c66a" providerId="ADAL" clId="{B465C642-4312-474E-AB32-4E0013FDAC90}" dt="2025-12-09T08:09:24.199" v="422" actId="20577"/>
        <pc:sldMkLst>
          <pc:docMk/>
          <pc:sldMk cId="1125655664" sldId="363"/>
        </pc:sldMkLst>
        <pc:graphicFrameChg chg="modGraphic">
          <ac:chgData name="Juliet Kennard" userId="171ce03e-ecb9-44f8-bcbb-a85643c4c66a" providerId="ADAL" clId="{B465C642-4312-474E-AB32-4E0013FDAC90}" dt="2025-12-09T08:09:24.199" v="422" actId="20577"/>
          <ac:graphicFrameMkLst>
            <pc:docMk/>
            <pc:sldMk cId="1125655664" sldId="363"/>
            <ac:graphicFrameMk id="6" creationId="{31B6E012-8707-EC01-C937-6899E153F442}"/>
          </ac:graphicFrameMkLst>
        </pc:graphicFrameChg>
        <pc:extLst>
          <p:ext xmlns:p="http://schemas.openxmlformats.org/presentationml/2006/main" uri="{D6D511B9-2390-475A-947B-AFAB55BFBCF1}">
            <pc226:cmChg xmlns:pc226="http://schemas.microsoft.com/office/powerpoint/2022/06/main/command" chg="mod">
              <pc226:chgData name="Juliet Kennard" userId="171ce03e-ecb9-44f8-bcbb-a85643c4c66a" providerId="ADAL" clId="{B465C642-4312-474E-AB32-4E0013FDAC90}" dt="2025-12-09T08:09:24.199" v="422" actId="20577"/>
              <pc2:cmMkLst xmlns:pc2="http://schemas.microsoft.com/office/powerpoint/2019/9/main/command">
                <pc:docMk/>
                <pc:sldMk cId="1125655664" sldId="363"/>
                <pc2:cmMk id="{DB574D7B-B1AA-40D2-A5F1-9AD17FF9BB75}"/>
              </pc2:cmMkLst>
            </pc226:cmChg>
          </p:ext>
        </pc:extLst>
      </pc:sldChg>
    </pc:docChg>
  </pc:docChgLst>
</pc:chgInfo>
</file>

<file path=ppt/comments/modernComment_16B_43182470.xml><?xml version="1.0" encoding="utf-8"?>
<p188:cmLst xmlns:a="http://schemas.openxmlformats.org/drawingml/2006/main" xmlns:r="http://schemas.openxmlformats.org/officeDocument/2006/relationships" xmlns:p188="http://schemas.microsoft.com/office/powerpoint/2018/8/main">
  <p188:cm id="{DB574D7B-B1AA-40D2-A5F1-9AD17FF9BB75}" authorId="{6AFCBE25-129D-71BD-2520-C70EFDD5EC17}" status="resolved" created="2025-08-07T10:36:00.681" complete="100000">
    <ac:txMkLst xmlns:ac="http://schemas.microsoft.com/office/drawing/2013/main/command">
      <pc:docMk xmlns:pc="http://schemas.microsoft.com/office/powerpoint/2013/main/command"/>
      <pc:sldMk xmlns:pc="http://schemas.microsoft.com/office/powerpoint/2013/main/command" cId="1125655664" sldId="363"/>
      <ac:graphicFrameMk id="6" creationId="{31B6E012-8707-EC01-C937-6899E153F442}"/>
      <ac:tblMk/>
      <ac:tcMk rowId="10001" colId="20000"/>
      <ac:txMk cp="245" len="1">
        <ac:context len="292" hash="3453194702"/>
      </ac:txMk>
    </ac:txMkLst>
    <p188:pos x="2286000" y="5357446"/>
    <p188:txBody>
      <a:bodyPr/>
      <a:lstStyle/>
      <a:p>
        <a:r>
          <a:rPr lang="en-GB"/>
          <a:t>In the example answer to quadrant 4, I’m wondering if it’s worth amending “will” to “may”, because surely it depends on the amount of time the carrier bag takes to degrade, which may be different for different degradable materials? Perhaps one for Catherine to consider in the final author “eyes on”.</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50657F-C977-4920-AE14-12599E069E54}" type="datetimeFigureOut">
              <a:rPr lang="en-GB" smtClean="0"/>
              <a:pPr/>
              <a:t>06/01/2026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3DB95-055F-4643-BEB1-ADFDB4C7E5BC}" type="slidenum">
              <a:rPr lang="en-GB" smtClean="0"/>
              <a:pPr/>
              <a:t>‹#›</a:t>
            </a:fld>
            <a:endParaRPr lang="en-GB"/>
          </a:p>
        </p:txBody>
      </p:sp>
    </p:spTree>
    <p:extLst>
      <p:ext uri="{BB962C8B-B14F-4D97-AF65-F5344CB8AC3E}">
        <p14:creationId xmlns:p14="http://schemas.microsoft.com/office/powerpoint/2010/main" val="1920837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a:t>
            </a:fld>
            <a:endParaRPr lang="en-GB"/>
          </a:p>
        </p:txBody>
      </p:sp>
    </p:spTree>
    <p:extLst>
      <p:ext uri="{BB962C8B-B14F-4D97-AF65-F5344CB8AC3E}">
        <p14:creationId xmlns:p14="http://schemas.microsoft.com/office/powerpoint/2010/main" val="1976674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5B645CB-FA23-4BA1-A9D5-40B392E42268}" type="slidenum">
              <a:rPr lang="en-GB" smtClean="0"/>
              <a:pPr/>
              <a:t>2</a:t>
            </a:fld>
            <a:endParaRPr lang="en-GB"/>
          </a:p>
        </p:txBody>
      </p:sp>
    </p:spTree>
    <p:extLst>
      <p:ext uri="{BB962C8B-B14F-4D97-AF65-F5344CB8AC3E}">
        <p14:creationId xmlns:p14="http://schemas.microsoft.com/office/powerpoint/2010/main" val="8550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pPr algn="l">
              <a:lnSpc>
                <a:spcPct val="120000"/>
              </a:lnSpc>
            </a:pPr>
            <a:r>
              <a:rPr lang="en-GB" sz="1200" b="0" u="none" dirty="0">
                <a:solidFill>
                  <a:schemeClr val="tx1"/>
                </a:solidFill>
                <a:latin typeface="Century Gothic" panose="020B0502020202020204" pitchFamily="34" charset="0"/>
                <a:cs typeface="Arial" panose="020B0604020202020204" pitchFamily="34" charset="0"/>
              </a:rPr>
              <a:t>Note</a:t>
            </a:r>
            <a:r>
              <a:rPr lang="en-GB" sz="1200" b="0" u="sng" dirty="0">
                <a:solidFill>
                  <a:schemeClr val="tx1"/>
                </a:solidFill>
                <a:latin typeface="Century Gothic" panose="020B0502020202020204" pitchFamily="34" charset="0"/>
                <a:cs typeface="Arial" panose="020B0604020202020204" pitchFamily="34" charset="0"/>
              </a:rPr>
              <a:t>:</a:t>
            </a:r>
            <a:r>
              <a:rPr lang="en-GB" sz="1200" b="0" u="none" dirty="0">
                <a:solidFill>
                  <a:schemeClr val="tx1"/>
                </a:solidFill>
                <a:latin typeface="Century Gothic" panose="020B0502020202020204" pitchFamily="34" charset="0"/>
                <a:cs typeface="Arial" panose="020B0604020202020204" pitchFamily="34" charset="0"/>
              </a:rPr>
              <a:t> </a:t>
            </a:r>
            <a:r>
              <a:rPr lang="en-GB" sz="1200" b="1" u="none" dirty="0">
                <a:solidFill>
                  <a:schemeClr val="tx1"/>
                </a:solidFill>
                <a:latin typeface="Century Gothic" panose="020B0502020202020204" pitchFamily="34" charset="0"/>
                <a:cs typeface="Arial" panose="020B0604020202020204" pitchFamily="34" charset="0"/>
              </a:rPr>
              <a:t>In</a:t>
            </a:r>
            <a:r>
              <a:rPr lang="en-GB" sz="1200" b="0" u="none" dirty="0">
                <a:solidFill>
                  <a:schemeClr val="tx1"/>
                </a:solidFill>
                <a:latin typeface="Century Gothic" panose="020B0502020202020204" pitchFamily="34" charset="0"/>
                <a:cs typeface="Arial" panose="020B0604020202020204" pitchFamily="34" charset="0"/>
              </a:rPr>
              <a:t>flammable might look like it means non-flammable. However, it is quite the opposite. Inflammable materials are materials that can catch on fire without the need for an external source of ignition.</a:t>
            </a:r>
          </a:p>
          <a:p>
            <a:pPr algn="l">
              <a:lnSpc>
                <a:spcPct val="120000"/>
              </a:lnSpc>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GB" sz="1200" b="0" u="none" dirty="0">
                <a:solidFill>
                  <a:schemeClr val="tx1"/>
                </a:solidFill>
                <a:latin typeface="Century Gothic" panose="020B0502020202020204" pitchFamily="34" charset="0"/>
                <a:cs typeface="Arial" panose="020B0604020202020204" pitchFamily="34" charset="0"/>
              </a:rPr>
              <a:t>Answer to quadrant 2: flam- = flame; able = ‘having the means, capacity or qualifications to do something’; -</a:t>
            </a:r>
            <a:r>
              <a:rPr lang="en-GB" sz="1200" b="0" u="none" dirty="0" err="1">
                <a:solidFill>
                  <a:schemeClr val="tx1"/>
                </a:solidFill>
                <a:latin typeface="Century Gothic" panose="020B0502020202020204" pitchFamily="34" charset="0"/>
                <a:cs typeface="Arial" panose="020B0604020202020204" pitchFamily="34" charset="0"/>
              </a:rPr>
              <a:t>ity</a:t>
            </a:r>
            <a:r>
              <a:rPr lang="en-GB" sz="1200" b="0" u="none" dirty="0">
                <a:solidFill>
                  <a:schemeClr val="tx1"/>
                </a:solidFill>
                <a:latin typeface="Century Gothic" panose="020B0502020202020204" pitchFamily="34" charset="0"/>
                <a:cs typeface="Arial" panose="020B0604020202020204" pitchFamily="34" charset="0"/>
              </a:rPr>
              <a:t> = ‘having’. Put them together and it means </a:t>
            </a:r>
            <a:r>
              <a:rPr lang="en-GB" sz="1200" b="0" u="none" dirty="0">
                <a:solidFill>
                  <a:schemeClr val="accent1"/>
                </a:solidFill>
                <a:latin typeface="Bradley Hand ITC" panose="03070402050302030203" pitchFamily="66" charset="0"/>
                <a:cs typeface="Arial" panose="020B0604020202020204" pitchFamily="34" charset="0"/>
              </a:rPr>
              <a:t>having the capacity to catch fire.</a:t>
            </a:r>
            <a:endParaRPr lang="en-GB" sz="1200" b="0" u="none" dirty="0">
              <a:solidFill>
                <a:schemeClr val="tx1"/>
              </a:solidFill>
              <a:latin typeface="Century Gothic" panose="020B0502020202020204" pitchFamily="34" charset="0"/>
              <a:cs typeface="Arial" panose="020B0604020202020204" pitchFamily="34" charset="0"/>
            </a:endParaRPr>
          </a:p>
          <a:p>
            <a:pPr algn="l">
              <a:lnSpc>
                <a:spcPct val="120000"/>
              </a:lnSpc>
            </a:pPr>
            <a:endParaRPr lang="en-GB" sz="1200" b="0" u="none" dirty="0">
              <a:solidFill>
                <a:schemeClr val="tx1"/>
              </a:solidFill>
              <a:latin typeface="Century Gothic" panose="020B0502020202020204" pitchFamily="34" charset="0"/>
              <a:cs typeface="Arial" panose="020B0604020202020204" pitchFamily="34" charset="0"/>
            </a:endParaRPr>
          </a:p>
          <a:p>
            <a:pPr algn="l">
              <a:lnSpc>
                <a:spcPct val="120000"/>
              </a:lnSpc>
            </a:pPr>
            <a:r>
              <a:rPr lang="en-GB" sz="1800" dirty="0">
                <a:effectLst/>
                <a:latin typeface="Aptos" panose="020B0004020202020204" pitchFamily="34" charset="0"/>
                <a:ea typeface="Aptos" panose="020B0004020202020204" pitchFamily="34" charset="0"/>
                <a:cs typeface="Arial" panose="020B0604020202020204" pitchFamily="34" charset="0"/>
              </a:rPr>
              <a:t>Did you know that when a candle burns, the fuel is the wax, but in vapour form? The wick uses capillary action to convey the molten wax to the flame. When the liquid fuel reaches the flame, it vaporises and ignites. Read this article about the chemistry of candles: https://edu.rsc.org/feature/the-chemistry-of-candles/3007566.article</a:t>
            </a:r>
          </a:p>
          <a:p>
            <a:pPr algn="l">
              <a:lnSpc>
                <a:spcPct val="120000"/>
              </a:lnSpc>
            </a:pPr>
            <a:endParaRPr lang="en-GB" sz="1800" dirty="0">
              <a:effectLst/>
              <a:latin typeface="Aptos" panose="020B0004020202020204" pitchFamily="34" charset="0"/>
              <a:ea typeface="Aptos" panose="020B0004020202020204" pitchFamily="34" charset="0"/>
              <a:cs typeface="Arial" panose="020B060402020202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GB" sz="1800" dirty="0">
                <a:effectLst/>
                <a:latin typeface="Aptos" panose="020B0004020202020204" pitchFamily="34" charset="0"/>
                <a:ea typeface="Aptos" panose="020B0004020202020204" pitchFamily="34" charset="0"/>
                <a:cs typeface="Arial" panose="020B0604020202020204" pitchFamily="34" charset="0"/>
              </a:rPr>
              <a:t>Answer to quadrant 3:  </a:t>
            </a:r>
            <a:r>
              <a:rPr lang="en-GB" sz="1600" b="0" u="none" dirty="0">
                <a:solidFill>
                  <a:schemeClr val="accent1"/>
                </a:solidFill>
                <a:effectLst/>
                <a:latin typeface="Bradley Hand ITC" panose="03070402050302030203" pitchFamily="66" charset="0"/>
                <a:ea typeface="Aptos" panose="020B0004020202020204" pitchFamily="34" charset="0"/>
                <a:cs typeface="Arial" panose="020B0604020202020204" pitchFamily="34" charset="0"/>
              </a:rPr>
              <a:t>ho</a:t>
            </a:r>
            <a:r>
              <a:rPr lang="en-GB" sz="1600" b="0" u="none" dirty="0">
                <a:solidFill>
                  <a:schemeClr val="accent1"/>
                </a:solidFill>
                <a:latin typeface="Bradley Hand ITC" panose="03070402050302030203" pitchFamily="66" charset="0"/>
                <a:cs typeface="Arial" panose="020B0604020202020204" pitchFamily="34" charset="0"/>
              </a:rPr>
              <a:t>w easy it is to ignite a substance.</a:t>
            </a:r>
          </a:p>
          <a:p>
            <a:pPr marL="0" marR="0" lvl="0" indent="0" algn="l" defTabSz="914400" rtl="0" eaLnBrk="1" fontAlgn="auto" latinLnBrk="0" hangingPunct="1">
              <a:lnSpc>
                <a:spcPct val="120000"/>
              </a:lnSpc>
              <a:spcBef>
                <a:spcPts val="0"/>
              </a:spcBef>
              <a:spcAft>
                <a:spcPts val="0"/>
              </a:spcAft>
              <a:buClrTx/>
              <a:buSzTx/>
              <a:buFontTx/>
              <a:buNone/>
              <a:tabLst/>
              <a:defRPr/>
            </a:pPr>
            <a:endParaRPr lang="en-GB" sz="16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20000"/>
              </a:lnSpc>
              <a:spcBef>
                <a:spcPts val="0"/>
              </a:spcBef>
              <a:spcAft>
                <a:spcPts val="0"/>
              </a:spcAft>
              <a:buClrTx/>
              <a:buSzTx/>
              <a:buFontTx/>
              <a:buNone/>
              <a:tabLst/>
              <a:defRPr/>
            </a:pPr>
            <a:r>
              <a:rPr lang="en-GB" sz="1600" b="0" u="none" dirty="0">
                <a:solidFill>
                  <a:schemeClr val="accent1"/>
                </a:solidFill>
                <a:latin typeface="Bradley Hand ITC" panose="03070402050302030203" pitchFamily="66" charset="0"/>
                <a:cs typeface="Arial" panose="020B0604020202020204" pitchFamily="34" charset="0"/>
              </a:rPr>
              <a:t>Image in quadrant 1 © Shutterstock</a:t>
            </a:r>
          </a:p>
          <a:p>
            <a:pPr algn="l">
              <a:lnSpc>
                <a:spcPct val="120000"/>
              </a:lnSpc>
            </a:pPr>
            <a:endParaRPr lang="en-GB" sz="1600" b="1" u="none" dirty="0">
              <a:solidFill>
                <a:srgbClr val="C8102E"/>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1" u="none" dirty="0">
              <a:solidFill>
                <a:schemeClr val="accent1"/>
              </a:solidFill>
              <a:latin typeface="Bradley Hand ITC" panose="03070402050302030203" pitchFamily="66"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3</a:t>
            </a:fld>
            <a:endParaRPr lang="en-GB"/>
          </a:p>
        </p:txBody>
      </p:sp>
    </p:spTree>
    <p:extLst>
      <p:ext uri="{BB962C8B-B14F-4D97-AF65-F5344CB8AC3E}">
        <p14:creationId xmlns:p14="http://schemas.microsoft.com/office/powerpoint/2010/main" val="1404900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pPr marL="0" indent="269875" algn="l"/>
            <a:endParaRPr lang="en-GB" sz="1600" b="1" u="none" dirty="0">
              <a:solidFill>
                <a:srgbClr val="C8102E"/>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2: poly- = ‘many’;  -</a:t>
            </a:r>
            <a:r>
              <a:rPr lang="en-GB" dirty="0" err="1"/>
              <a:t>mer</a:t>
            </a:r>
            <a:r>
              <a:rPr lang="en-GB" dirty="0"/>
              <a:t> = ‘parts’. Put it together and it means </a:t>
            </a:r>
            <a:r>
              <a:rPr lang="en-GB" sz="1200" b="0" i="0" kern="1200" dirty="0">
                <a:solidFill>
                  <a:schemeClr val="accent1"/>
                </a:solidFill>
                <a:effectLst/>
                <a:latin typeface="Bradley Hand ITC" panose="03070402050302030203" pitchFamily="66" charset="0"/>
                <a:ea typeface="+mn-ea"/>
                <a:cs typeface="+mn-cs"/>
              </a:rPr>
              <a:t>a molecule made from many parts.</a:t>
            </a:r>
            <a:endParaRPr lang="en-GB" dirty="0"/>
          </a:p>
          <a:p>
            <a:endParaRPr lang="en-GB" dirty="0"/>
          </a:p>
          <a:p>
            <a:r>
              <a:rPr lang="en-GB" sz="1800" dirty="0">
                <a:effectLst/>
                <a:latin typeface="Aptos" panose="020B0004020202020204" pitchFamily="34" charset="0"/>
                <a:ea typeface="Aptos" panose="020B0004020202020204" pitchFamily="34" charset="0"/>
                <a:cs typeface="Arial" panose="020B0604020202020204" pitchFamily="34" charset="0"/>
              </a:rPr>
              <a:t>Watch this video to see how Dr Mary Elliott Hill used her analytical skills to become an early pioneer in the development of polymerisation techniques: https://www.tiktok.com/@royalsocietyofchemistry/video/7351450004877348129?is_from_webapp=1&amp;web_id=7309107562891740704</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3: </a:t>
            </a:r>
            <a:r>
              <a:rPr lang="en-GB" sz="1200" b="0" u="none" dirty="0">
                <a:solidFill>
                  <a:schemeClr val="accent1"/>
                </a:solidFill>
                <a:latin typeface="Bradley Hand ITC" panose="03070402050302030203" pitchFamily="66" charset="0"/>
                <a:cs typeface="Arial" panose="020B0604020202020204" pitchFamily="34" charset="0"/>
              </a:rPr>
              <a:t>a very large molecule made by joining together lots of small molecules.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u="none" dirty="0">
              <a:solidFill>
                <a:schemeClr val="accent1"/>
              </a:solidFill>
              <a:latin typeface="Bradley Hand ITC" panose="03070402050302030203" pitchFamily="66"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u="none" dirty="0">
                <a:solidFill>
                  <a:schemeClr val="accent1"/>
                </a:solidFill>
                <a:latin typeface="Bradley Hand ITC" panose="03070402050302030203" pitchFamily="66" charset="0"/>
                <a:cs typeface="Arial" panose="020B0604020202020204" pitchFamily="34" charset="0"/>
              </a:rPr>
              <a:t>Photographs on this slide © Shutterstock</a:t>
            </a:r>
          </a:p>
          <a:p>
            <a:endParaRPr lang="en-GB" dirty="0"/>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4</a:t>
            </a:fld>
            <a:endParaRPr lang="en-GB"/>
          </a:p>
        </p:txBody>
      </p:sp>
    </p:spTree>
    <p:extLst>
      <p:ext uri="{BB962C8B-B14F-4D97-AF65-F5344CB8AC3E}">
        <p14:creationId xmlns:p14="http://schemas.microsoft.com/office/powerpoint/2010/main" val="3565797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E2E592-31D1-5775-1A78-293021BB74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F7E652-AB8F-F638-1BA5-876A0474D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1F58AE-8257-673A-C31A-8729ABD25F80}"/>
              </a:ext>
            </a:extLst>
          </p:cNvPr>
          <p:cNvSpPr>
            <a:spLocks noGrp="1"/>
          </p:cNvSpPr>
          <p:nvPr>
            <p:ph type="body" idx="1"/>
          </p:nvPr>
        </p:nvSpPr>
        <p:spPr/>
        <p:txBody>
          <a:bodyPr/>
          <a:lstStyle/>
          <a:p>
            <a:pPr marL="0" indent="269875" algn="l"/>
            <a:endParaRPr lang="en-GB" sz="1600" b="1" u="none" dirty="0">
              <a:solidFill>
                <a:srgbClr val="C8102E"/>
              </a:solidFill>
              <a:latin typeface="Century Gothic" panose="020B0502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2: homo- = ‘the same’; -</a:t>
            </a:r>
            <a:r>
              <a:rPr lang="en-GB" dirty="0" err="1"/>
              <a:t>logous</a:t>
            </a:r>
            <a:r>
              <a:rPr lang="en-GB" dirty="0"/>
              <a:t> = ‘relation’; series = ‘things of a kind’. Put it together and you get </a:t>
            </a:r>
            <a:r>
              <a:rPr lang="en-GB" sz="1200" b="0" i="0" u="none" kern="1200" dirty="0">
                <a:solidFill>
                  <a:schemeClr val="accent1"/>
                </a:solidFill>
                <a:effectLst/>
                <a:latin typeface="Bradley Hand ITC" panose="03070402050302030203" pitchFamily="66" charset="0"/>
                <a:ea typeface="+mn-ea"/>
                <a:cs typeface="+mn-cs"/>
              </a:rPr>
              <a:t>a series of related molecules with the same reactivity. </a:t>
            </a:r>
            <a:endParaRPr lang="en-GB" sz="1200" b="0" i="0" u="none" dirty="0">
              <a:solidFill>
                <a:schemeClr val="accent1"/>
              </a:solidFill>
              <a:latin typeface="Bradley Hand ITC" panose="03070402050302030203" pitchFamily="66"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kern="100" dirty="0">
                <a:effectLst/>
                <a:latin typeface="Aptos" panose="020B0004020202020204" pitchFamily="34" charset="0"/>
                <a:ea typeface="Aptos" panose="020B0004020202020204" pitchFamily="34" charset="0"/>
                <a:cs typeface="Arial" panose="020B0604020202020204" pitchFamily="34" charset="0"/>
              </a:rPr>
              <a:t>Read this article about how footballer Charles West became a geochemist: </a:t>
            </a:r>
            <a:r>
              <a:rPr lang="en-GB" sz="1800" u="none"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https://edu.rsc.org/the-mole/charles-west-research-geochemist/3007307.article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for quadrant 3: </a:t>
            </a:r>
            <a:r>
              <a:rPr lang="en-GB" sz="1200" b="0" u="none" dirty="0">
                <a:solidFill>
                  <a:schemeClr val="accent1"/>
                </a:solidFill>
                <a:latin typeface="Bradley Hand ITC" panose="03070402050302030203" pitchFamily="66" charset="0"/>
                <a:cs typeface="Arial" panose="020B0604020202020204" pitchFamily="34" charset="0"/>
              </a:rPr>
              <a:t>a series of organic compounds with the same general formula, which react in a similar way, such as alkanes.</a:t>
            </a:r>
          </a:p>
          <a:p>
            <a:endParaRPr lang="en-GB" dirty="0"/>
          </a:p>
        </p:txBody>
      </p:sp>
      <p:sp>
        <p:nvSpPr>
          <p:cNvPr id="4" name="Slide Number Placeholder 3">
            <a:extLst>
              <a:ext uri="{FF2B5EF4-FFF2-40B4-BE49-F238E27FC236}">
                <a16:creationId xmlns:a16="http://schemas.microsoft.com/office/drawing/2014/main" id="{BB21B6C6-3326-A62C-638A-D4B5CAECB9C0}"/>
              </a:ext>
            </a:extLst>
          </p:cNvPr>
          <p:cNvSpPr>
            <a:spLocks noGrp="1"/>
          </p:cNvSpPr>
          <p:nvPr>
            <p:ph type="sldNum" sz="quarter" idx="5"/>
          </p:nvPr>
        </p:nvSpPr>
        <p:spPr/>
        <p:txBody>
          <a:bodyPr/>
          <a:lstStyle/>
          <a:p>
            <a:fld id="{C5B645CB-FA23-4BA1-A9D5-40B392E42268}" type="slidenum">
              <a:rPr lang="en-GB" smtClean="0"/>
              <a:pPr/>
              <a:t>5</a:t>
            </a:fld>
            <a:endParaRPr lang="en-GB"/>
          </a:p>
        </p:txBody>
      </p:sp>
    </p:spTree>
    <p:extLst>
      <p:ext uri="{BB962C8B-B14F-4D97-AF65-F5344CB8AC3E}">
        <p14:creationId xmlns:p14="http://schemas.microsoft.com/office/powerpoint/2010/main" val="32800960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2: non- = ‘not’; bio- = ‘involving life’; degrade = ‘break down’; -able = ‘</a:t>
            </a:r>
            <a:r>
              <a:rPr lang="en-GB" sz="1200" b="0" u="none" dirty="0">
                <a:solidFill>
                  <a:schemeClr val="tx1"/>
                </a:solidFill>
                <a:latin typeface="Century Gothic" panose="020B0502020202020204" pitchFamily="34" charset="0"/>
                <a:cs typeface="Arial" panose="020B0604020202020204" pitchFamily="34" charset="0"/>
              </a:rPr>
              <a:t>having the means, capacity or qualifications to do something’. Put it together and non-biodegradable means </a:t>
            </a:r>
            <a:r>
              <a:rPr lang="en-GB" sz="1200" b="0" u="none" dirty="0">
                <a:solidFill>
                  <a:schemeClr val="accent1"/>
                </a:solidFill>
                <a:latin typeface="Bradley Hand ITC" panose="03070402050302030203" pitchFamily="66" charset="0"/>
                <a:cs typeface="Arial" panose="020B0604020202020204" pitchFamily="34" charset="0"/>
              </a:rPr>
              <a:t>not able to be broken down by living organisms.</a:t>
            </a:r>
          </a:p>
          <a:p>
            <a:endParaRPr lang="en-GB" dirty="0"/>
          </a:p>
          <a:p>
            <a:r>
              <a:rPr lang="en-GB" sz="1800" dirty="0">
                <a:effectLst/>
                <a:latin typeface="Aptos" panose="020B0004020202020204" pitchFamily="34" charset="0"/>
                <a:ea typeface="Aptos" panose="020B0004020202020204" pitchFamily="34" charset="0"/>
                <a:cs typeface="Arial" panose="020B0604020202020204" pitchFamily="34" charset="0"/>
              </a:rPr>
              <a:t>If not recycled or disposed of correctly, plastic waste can end up in the ocean as microplastics, with devastating consequences for marine life. Show learners this article about how scientists are working to address the challenge microplastics present: https://edu.rsc.org/science-research/sustainable-foam-can-remove-999-of-microplastics/4020919.article</a:t>
            </a:r>
            <a:endParaRPr lang="en-GB" dirty="0"/>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Answer to quadrant 3: </a:t>
            </a:r>
            <a:r>
              <a:rPr lang="en-GB" sz="1200" b="0" u="none" dirty="0">
                <a:solidFill>
                  <a:schemeClr val="accent1"/>
                </a:solidFill>
                <a:latin typeface="Bradley Hand ITC" panose="03070402050302030203" pitchFamily="66" charset="0"/>
                <a:cs typeface="Arial" panose="020B0604020202020204" pitchFamily="34" charset="0"/>
              </a:rPr>
              <a:t>not able to be broken down by living organisms in the natural environment.</a:t>
            </a:r>
          </a:p>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6</a:t>
            </a:fld>
            <a:endParaRPr lang="en-GB"/>
          </a:p>
        </p:txBody>
      </p:sp>
    </p:spTree>
    <p:extLst>
      <p:ext uri="{BB962C8B-B14F-4D97-AF65-F5344CB8AC3E}">
        <p14:creationId xmlns:p14="http://schemas.microsoft.com/office/powerpoint/2010/main" val="3789164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7C5ED-77EA-350F-5A74-BCF5AB0580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C806B2-D416-CF30-E4EA-5E39CCA06E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3902FE-F3C9-A5FE-8BD3-70174EF28B4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A501C9E-32A9-E02E-66A5-F3710B1380B8}"/>
              </a:ext>
            </a:extLst>
          </p:cNvPr>
          <p:cNvSpPr>
            <a:spLocks noGrp="1"/>
          </p:cNvSpPr>
          <p:nvPr>
            <p:ph type="sldNum" sz="quarter" idx="5"/>
          </p:nvPr>
        </p:nvSpPr>
        <p:spPr/>
        <p:txBody>
          <a:bodyPr/>
          <a:lstStyle/>
          <a:p>
            <a:fld id="{C5B645CB-FA23-4BA1-A9D5-40B392E42268}" type="slidenum">
              <a:rPr lang="en-GB" smtClean="0"/>
              <a:pPr/>
              <a:t>7</a:t>
            </a:fld>
            <a:endParaRPr lang="en-GB"/>
          </a:p>
        </p:txBody>
      </p:sp>
    </p:spTree>
    <p:extLst>
      <p:ext uri="{BB962C8B-B14F-4D97-AF65-F5344CB8AC3E}">
        <p14:creationId xmlns:p14="http://schemas.microsoft.com/office/powerpoint/2010/main" val="2428961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28835-3FC4-1225-D6B6-B03B7F449F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399A281-71E8-E4B7-CA6F-B44F78C0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113DBA-44BD-20FE-189F-D1984E83E0C1}"/>
              </a:ext>
            </a:extLst>
          </p:cNvPr>
          <p:cNvSpPr>
            <a:spLocks noGrp="1"/>
          </p:cNvSpPr>
          <p:nvPr>
            <p:ph type="body" idx="1"/>
          </p:nvPr>
        </p:nvSpPr>
        <p:spPr/>
        <p:txBody>
          <a:bodyPr/>
          <a:lstStyle/>
          <a:p>
            <a:r>
              <a:rPr lang="en-GB" dirty="0"/>
              <a:t>Photograph on this slide © Shutterstock</a:t>
            </a:r>
          </a:p>
        </p:txBody>
      </p:sp>
      <p:sp>
        <p:nvSpPr>
          <p:cNvPr id="4" name="Slide Number Placeholder 3">
            <a:extLst>
              <a:ext uri="{FF2B5EF4-FFF2-40B4-BE49-F238E27FC236}">
                <a16:creationId xmlns:a16="http://schemas.microsoft.com/office/drawing/2014/main" id="{6E896435-058B-CFDE-5B24-BFD310FC9074}"/>
              </a:ext>
            </a:extLst>
          </p:cNvPr>
          <p:cNvSpPr>
            <a:spLocks noGrp="1"/>
          </p:cNvSpPr>
          <p:nvPr>
            <p:ph type="sldNum" sz="quarter" idx="5"/>
          </p:nvPr>
        </p:nvSpPr>
        <p:spPr/>
        <p:txBody>
          <a:bodyPr/>
          <a:lstStyle/>
          <a:p>
            <a:fld id="{C5B645CB-FA23-4BA1-A9D5-40B392E42268}" type="slidenum">
              <a:rPr lang="en-GB" smtClean="0"/>
              <a:pPr/>
              <a:t>8</a:t>
            </a:fld>
            <a:endParaRPr lang="en-GB"/>
          </a:p>
        </p:txBody>
      </p:sp>
    </p:spTree>
    <p:extLst>
      <p:ext uri="{BB962C8B-B14F-4D97-AF65-F5344CB8AC3E}">
        <p14:creationId xmlns:p14="http://schemas.microsoft.com/office/powerpoint/2010/main" val="5533126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6FA844-D2E3-E566-9DC3-362720341D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3D0A53F-9C38-9AFD-38B5-26466B5241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15237F-B713-7AD4-F5E2-AB587CA228E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C5ED00-EE15-5464-7F42-8731A0248BFA}"/>
              </a:ext>
            </a:extLst>
          </p:cNvPr>
          <p:cNvSpPr>
            <a:spLocks noGrp="1"/>
          </p:cNvSpPr>
          <p:nvPr>
            <p:ph type="sldNum" sz="quarter" idx="5"/>
          </p:nvPr>
        </p:nvSpPr>
        <p:spPr/>
        <p:txBody>
          <a:bodyPr/>
          <a:lstStyle/>
          <a:p>
            <a:fld id="{C5B645CB-FA23-4BA1-A9D5-40B392E42268}" type="slidenum">
              <a:rPr lang="en-GB" smtClean="0"/>
              <a:pPr/>
              <a:t>9</a:t>
            </a:fld>
            <a:endParaRPr lang="en-GB"/>
          </a:p>
        </p:txBody>
      </p:sp>
    </p:spTree>
    <p:extLst>
      <p:ext uri="{BB962C8B-B14F-4D97-AF65-F5344CB8AC3E}">
        <p14:creationId xmlns:p14="http://schemas.microsoft.com/office/powerpoint/2010/main" val="315418213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A03B7B-AB6C-FF39-D078-29CAD58507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BD0A60-66E8-BD9E-DCC5-A087FF7209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500267-1D70-670B-2627-A43FD902522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448043E-7451-D8A8-75C1-97DB8B61375A}"/>
              </a:ext>
            </a:extLst>
          </p:cNvPr>
          <p:cNvSpPr>
            <a:spLocks noGrp="1"/>
          </p:cNvSpPr>
          <p:nvPr>
            <p:ph type="sldNum" sz="quarter" idx="5"/>
          </p:nvPr>
        </p:nvSpPr>
        <p:spPr/>
        <p:txBody>
          <a:bodyPr/>
          <a:lstStyle/>
          <a:p>
            <a:fld id="{C5B645CB-FA23-4BA1-A9D5-40B392E42268}" type="slidenum">
              <a:rPr lang="en-GB" smtClean="0"/>
              <a:pPr/>
              <a:t>10</a:t>
            </a:fld>
            <a:endParaRPr lang="en-GB"/>
          </a:p>
        </p:txBody>
      </p:sp>
    </p:spTree>
    <p:extLst>
      <p:ext uri="{BB962C8B-B14F-4D97-AF65-F5344CB8AC3E}">
        <p14:creationId xmlns:p14="http://schemas.microsoft.com/office/powerpoint/2010/main" val="3377338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A63DB95-055F-4643-BEB1-ADFDB4C7E5BC}" type="slidenum">
              <a:rPr lang="en-GB" smtClean="0"/>
              <a:pPr/>
              <a:t>11</a:t>
            </a:fld>
            <a:endParaRPr lang="en-GB"/>
          </a:p>
        </p:txBody>
      </p:sp>
    </p:spTree>
    <p:extLst>
      <p:ext uri="{BB962C8B-B14F-4D97-AF65-F5344CB8AC3E}">
        <p14:creationId xmlns:p14="http://schemas.microsoft.com/office/powerpoint/2010/main" val="145850595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cstate="print">
            <a:extLst>
              <a:ext uri="{28A0092B-C50C-407E-A947-70E740481C1C}">
                <a14:useLocalDpi xmlns:a14="http://schemas.microsoft.com/office/drawing/2010/main"/>
              </a:ext>
            </a:extLst>
          </a:blip>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cstate="print">
            <a:extLst>
              <a:ext uri="{28A0092B-C50C-407E-A947-70E740481C1C}">
                <a14:useLocalDpi xmlns:a14="http://schemas.microsoft.com/office/drawing/2010/main"/>
              </a:ext>
            </a:extLst>
          </a:blip>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cstate="print">
            <a:extLst>
              <a:ext uri="{28A0092B-C50C-407E-A947-70E740481C1C}">
                <a14:useLocalDpi xmlns:a14="http://schemas.microsoft.com/office/drawing/2010/main"/>
              </a:ext>
            </a:extLst>
          </a:blip>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8899451" y="5850000"/>
            <a:ext cx="2710549" cy="336777"/>
          </a:xfrm>
          <a:prstGeom prst="rect">
            <a:avLst/>
          </a:prstGeom>
        </p:spPr>
        <p:txBody>
          <a:bodyPr vert="horz" lIns="0" tIns="0" rIns="0" bIns="0" rtlCol="0" anchor="b" anchorCtr="0">
            <a:no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US" sz="1400" u="none" dirty="0">
                <a:solidFill>
                  <a:schemeClr val="bg1"/>
                </a:solidFill>
              </a:rPr>
              <a:t>Downloaded from rsc.li/3Ys0jYi, non-scaffolded version and teacher notes also available </a:t>
            </a:r>
          </a:p>
        </p:txBody>
      </p:sp>
      <p:pic>
        <p:nvPicPr>
          <p:cNvPr id="4" name="Picture 3">
            <a:extLst>
              <a:ext uri="{FF2B5EF4-FFF2-40B4-BE49-F238E27FC236}">
                <a16:creationId xmlns:a16="http://schemas.microsoft.com/office/drawing/2014/main" id="{500BAFC7-69D9-B349-14AF-6B03B04B7B64}"/>
              </a:ext>
            </a:extLst>
          </p:cNvPr>
          <p:cNvPicPr>
            <a:picLocks noChangeAspect="1"/>
          </p:cNvPicPr>
          <p:nvPr userDrawn="1"/>
        </p:nvPicPr>
        <p:blipFill>
          <a:blip r:embed="rId8" cstate="print">
            <a:extLst>
              <a:ext uri="{28A0092B-C50C-407E-A947-70E740481C1C}">
                <a14:useLocalDpi xmlns:a14="http://schemas.microsoft.com/office/drawing/2010/main"/>
              </a:ext>
            </a:extLst>
          </a:blip>
          <a:stretch>
            <a:fillRect/>
          </a:stretch>
        </p:blipFill>
        <p:spPr>
          <a:xfrm>
            <a:off x="3648960" y="5816600"/>
            <a:ext cx="1754412" cy="417717"/>
          </a:xfrm>
          <a:prstGeom prst="rect">
            <a:avLst/>
          </a:prstGeom>
        </p:spPr>
      </p:pic>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cstate="print">
            <a:extLst>
              <a:ext uri="{28A0092B-C50C-407E-A947-70E740481C1C}">
                <a14:useLocalDpi xmlns:a14="http://schemas.microsoft.com/office/drawing/2010/main"/>
              </a:ext>
            </a:extLst>
          </a:blip>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4E67905-5208-45C9-91A7-153AFC22B9EB}" type="datetimeFigureOut">
              <a:rPr lang="en-GB" smtClean="0"/>
              <a:pPr/>
              <a:t>06/01/2026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AD7A888-D3E9-4A2B-B344-8C41375D9096}" type="slidenum">
              <a:rPr lang="en-GB" smtClean="0"/>
              <a:pPr/>
              <a:t>‹#›</a:t>
            </a:fld>
            <a:endParaRPr lang="en-GB" dirty="0"/>
          </a:p>
        </p:txBody>
      </p:sp>
    </p:spTree>
    <p:extLst>
      <p:ext uri="{BB962C8B-B14F-4D97-AF65-F5344CB8AC3E}">
        <p14:creationId xmlns:p14="http://schemas.microsoft.com/office/powerpoint/2010/main" val="10912231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pPr/>
              <a:t>1/6/2026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pPr/>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2" r:id="rId2"/>
    <p:sldLayoutId id="2147483668" r:id="rId3"/>
    <p:sldLayoutId id="214748369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sc.li/3Ys0jYi"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microsoft.com/office/2018/10/relationships/comments" Target="../comments/modernComment_16B_43182470.xml"/><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18F91-D15E-5E44-80C2-620B381166A5}"/>
              </a:ext>
            </a:extLst>
          </p:cNvPr>
          <p:cNvSpPr>
            <a:spLocks noGrp="1"/>
          </p:cNvSpPr>
          <p:nvPr>
            <p:ph type="ctrTitle"/>
          </p:nvPr>
        </p:nvSpPr>
        <p:spPr/>
        <p:txBody>
          <a:bodyPr/>
          <a:lstStyle/>
          <a:p>
            <a:r>
              <a:rPr lang="en-US" dirty="0"/>
              <a:t>14–16 years</a:t>
            </a:r>
          </a:p>
        </p:txBody>
      </p:sp>
      <p:sp>
        <p:nvSpPr>
          <p:cNvPr id="3" name="Subtitle 2">
            <a:extLst>
              <a:ext uri="{FF2B5EF4-FFF2-40B4-BE49-F238E27FC236}">
                <a16:creationId xmlns:a16="http://schemas.microsoft.com/office/drawing/2014/main" id="{1E115082-B7C4-4D40-80F1-9A0175D69E37}"/>
              </a:ext>
            </a:extLst>
          </p:cNvPr>
          <p:cNvSpPr>
            <a:spLocks noGrp="1"/>
          </p:cNvSpPr>
          <p:nvPr>
            <p:ph type="subTitle" idx="1"/>
          </p:nvPr>
        </p:nvSpPr>
        <p:spPr/>
        <p:txBody>
          <a:bodyPr/>
          <a:lstStyle/>
          <a:p>
            <a:r>
              <a:rPr lang="en-US" dirty="0"/>
              <a:t>Crude oil:</a:t>
            </a:r>
          </a:p>
          <a:p>
            <a:r>
              <a:rPr lang="en-US" dirty="0"/>
              <a:t>Frayer models</a:t>
            </a:r>
          </a:p>
        </p:txBody>
      </p:sp>
      <p:pic>
        <p:nvPicPr>
          <p:cNvPr id="5" name="Picture 4">
            <a:extLst>
              <a:ext uri="{FF2B5EF4-FFF2-40B4-BE49-F238E27FC236}">
                <a16:creationId xmlns:a16="http://schemas.microsoft.com/office/drawing/2014/main" id="{788DE506-C8FA-447A-139B-8E09C5D0BC1C}"/>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2582386" y="1122218"/>
            <a:ext cx="451747" cy="452959"/>
          </a:xfrm>
          <a:prstGeom prst="rect">
            <a:avLst/>
          </a:prstGeom>
        </p:spPr>
      </p:pic>
    </p:spTree>
    <p:extLst>
      <p:ext uri="{BB962C8B-B14F-4D97-AF65-F5344CB8AC3E}">
        <p14:creationId xmlns:p14="http://schemas.microsoft.com/office/powerpoint/2010/main" val="38030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20342E7-50FB-950E-C230-352FC7868900}"/>
              </a:ext>
            </a:extLst>
          </p:cNvPr>
          <p:cNvSpPr>
            <a:spLocks noGrp="1"/>
          </p:cNvSpPr>
          <p:nvPr>
            <p:ph type="title"/>
          </p:nvPr>
        </p:nvSpPr>
        <p:spPr>
          <a:xfrm>
            <a:off x="539999" y="320624"/>
            <a:ext cx="10080000" cy="440661"/>
          </a:xfrm>
        </p:spPr>
        <p:txBody>
          <a:bodyPr>
            <a:normAutofit fontScale="90000"/>
          </a:bodyPr>
          <a:lstStyle/>
          <a:p>
            <a:r>
              <a:rPr lang="en-GB" sz="4000" dirty="0">
                <a:latin typeface="Century Gothic" panose="020B0502020202020204" pitchFamily="34" charset="0"/>
              </a:rPr>
              <a:t>Frayer models</a:t>
            </a:r>
          </a:p>
        </p:txBody>
      </p:sp>
      <p:sp>
        <p:nvSpPr>
          <p:cNvPr id="5" name="Content Placeholder 4">
            <a:extLst>
              <a:ext uri="{FF2B5EF4-FFF2-40B4-BE49-F238E27FC236}">
                <a16:creationId xmlns:a16="http://schemas.microsoft.com/office/drawing/2014/main" id="{1689AD5D-AC57-E2DA-1DE7-2A7ED9E5B55C}"/>
              </a:ext>
            </a:extLst>
          </p:cNvPr>
          <p:cNvSpPr>
            <a:spLocks noGrp="1"/>
          </p:cNvSpPr>
          <p:nvPr>
            <p:ph idx="1"/>
          </p:nvPr>
        </p:nvSpPr>
        <p:spPr>
          <a:xfrm>
            <a:off x="572211" y="1037967"/>
            <a:ext cx="10188642" cy="1587615"/>
          </a:xfrm>
        </p:spPr>
        <p:txBody>
          <a:bodyPr>
            <a:normAutofit fontScale="92500" lnSpcReduction="10000"/>
          </a:bodyPr>
          <a:lstStyle/>
          <a:p>
            <a:pPr marL="0" indent="0">
              <a:lnSpc>
                <a:spcPct val="120000"/>
              </a:lnSpc>
              <a:spcBef>
                <a:spcPts val="0"/>
              </a:spcBef>
              <a:buNone/>
            </a:pPr>
            <a:r>
              <a:rPr lang="en-GB" sz="1600" dirty="0">
                <a:latin typeface="Century Gothic" panose="020B0502020202020204" pitchFamily="34" charset="0"/>
              </a:rPr>
              <a:t>Frayer models are a simple but effective way to develop learners’ understanding of a new piece of vocabulary.</a:t>
            </a:r>
            <a:r>
              <a:rPr lang="en-GB" sz="1600" dirty="0"/>
              <a:t> </a:t>
            </a:r>
            <a:r>
              <a:rPr lang="en-GB" sz="1600" dirty="0">
                <a:latin typeface="Century Gothic" panose="020B0502020202020204" pitchFamily="34" charset="0"/>
              </a:rPr>
              <a:t>You will see what your learners already know and identify any misconceptions they have. </a:t>
            </a:r>
          </a:p>
          <a:p>
            <a:pPr marL="0" indent="0">
              <a:lnSpc>
                <a:spcPct val="120000"/>
              </a:lnSpc>
              <a:buNone/>
            </a:pPr>
            <a:r>
              <a:rPr lang="en-GB" sz="1600" dirty="0"/>
              <a:t>There are four stages learners can work through, but you can adapt this model to best suit your learners. You can guide learners through all quadrants, but particularly quadrant 2 works best as a teacher-led discussion. Quadrant 3 might also need/benefit from some discussion.</a:t>
            </a:r>
          </a:p>
          <a:p>
            <a:pPr>
              <a:lnSpc>
                <a:spcPct val="120000"/>
              </a:lnSpc>
            </a:pPr>
            <a:endParaRPr lang="en-GB" sz="2000" dirty="0"/>
          </a:p>
          <a:p>
            <a:pPr>
              <a:lnSpc>
                <a:spcPct val="120000"/>
              </a:lnSpc>
            </a:pPr>
            <a:endParaRPr lang="en-GB" sz="2100" dirty="0"/>
          </a:p>
          <a:p>
            <a:pPr>
              <a:lnSpc>
                <a:spcPct val="120000"/>
              </a:lnSpc>
              <a:spcBef>
                <a:spcPts val="0"/>
              </a:spcBef>
            </a:pPr>
            <a:endParaRPr lang="en-GB" sz="2100" dirty="0">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F0523311-D1A6-0495-D498-33D7E3995A85}"/>
              </a:ext>
            </a:extLst>
          </p:cNvPr>
          <p:cNvGraphicFramePr>
            <a:graphicFrameLocks noGrp="1"/>
          </p:cNvGraphicFramePr>
          <p:nvPr>
            <p:extLst>
              <p:ext uri="{D42A27DB-BD31-4B8C-83A1-F6EECF244321}">
                <p14:modId xmlns:p14="http://schemas.microsoft.com/office/powerpoint/2010/main" val="520109836"/>
              </p:ext>
            </p:extLst>
          </p:nvPr>
        </p:nvGraphicFramePr>
        <p:xfrm>
          <a:off x="572210" y="2804984"/>
          <a:ext cx="10188642" cy="3015049"/>
        </p:xfrm>
        <a:graphic>
          <a:graphicData uri="http://schemas.openxmlformats.org/drawingml/2006/table">
            <a:tbl>
              <a:tblPr firstRow="1" bandRow="1">
                <a:tableStyleId>{5940675A-B579-460E-94D1-54222C63F5DA}</a:tableStyleId>
              </a:tblPr>
              <a:tblGrid>
                <a:gridCol w="5094321">
                  <a:extLst>
                    <a:ext uri="{9D8B030D-6E8A-4147-A177-3AD203B41FA5}">
                      <a16:colId xmlns:a16="http://schemas.microsoft.com/office/drawing/2014/main" val="5267681"/>
                    </a:ext>
                  </a:extLst>
                </a:gridCol>
                <a:gridCol w="5094321">
                  <a:extLst>
                    <a:ext uri="{9D8B030D-6E8A-4147-A177-3AD203B41FA5}">
                      <a16:colId xmlns:a16="http://schemas.microsoft.com/office/drawing/2014/main" val="1572598253"/>
                    </a:ext>
                  </a:extLst>
                </a:gridCol>
              </a:tblGrid>
              <a:tr h="1463461">
                <a:tc>
                  <a:txBody>
                    <a:bodyPr/>
                    <a:lstStyle/>
                    <a:p>
                      <a:pPr marL="0" indent="0" algn="ctr">
                        <a:buNone/>
                      </a:pPr>
                      <a:r>
                        <a:rPr lang="en-GB" b="1" dirty="0">
                          <a:latin typeface="Century Gothic" panose="020B0502020202020204" pitchFamily="34" charset="0"/>
                        </a:rPr>
                        <a:t>1. Explore</a:t>
                      </a:r>
                    </a:p>
                    <a:p>
                      <a:pPr marL="0" indent="0" algn="ctr">
                        <a:buNone/>
                      </a:pPr>
                      <a:r>
                        <a:rPr lang="en-GB" b="0" dirty="0">
                          <a:latin typeface="Century Gothic" panose="020B0502020202020204" pitchFamily="34" charset="0"/>
                        </a:rPr>
                        <a:t>Link to science capital and draw on learners’ experience.</a:t>
                      </a:r>
                    </a:p>
                  </a:txBody>
                  <a:tcPr/>
                </a:tc>
                <a:tc>
                  <a:txBody>
                    <a:bodyPr/>
                    <a:lstStyle/>
                    <a:p>
                      <a:pPr algn="ctr"/>
                      <a:r>
                        <a:rPr lang="en-GB" b="1" dirty="0">
                          <a:latin typeface="Century Gothic" panose="020B0502020202020204" pitchFamily="34" charset="0"/>
                        </a:rPr>
                        <a:t>2. Break down</a:t>
                      </a:r>
                    </a:p>
                    <a:p>
                      <a:pPr algn="ctr"/>
                      <a:r>
                        <a:rPr lang="en-GB" b="0" dirty="0">
                          <a:latin typeface="Century Gothic" panose="020B0502020202020204" pitchFamily="34" charset="0"/>
                        </a:rPr>
                        <a:t>Look at the composite parts of the word to help unpack its meaning.</a:t>
                      </a:r>
                    </a:p>
                    <a:p>
                      <a:pPr algn="ctr"/>
                      <a:endParaRPr lang="en-GB" b="0" dirty="0">
                        <a:latin typeface="Century Gothic" panose="020B0502020202020204" pitchFamily="34" charset="0"/>
                      </a:endParaRPr>
                    </a:p>
                  </a:txBody>
                  <a:tcPr/>
                </a:tc>
                <a:extLst>
                  <a:ext uri="{0D108BD9-81ED-4DB2-BD59-A6C34878D82A}">
                    <a16:rowId xmlns:a16="http://schemas.microsoft.com/office/drawing/2014/main" val="288380535"/>
                  </a:ext>
                </a:extLst>
              </a:tr>
              <a:tr h="1551588">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4. Consolidate</a:t>
                      </a:r>
                    </a:p>
                    <a:p>
                      <a:pPr algn="ctr"/>
                      <a:r>
                        <a:rPr lang="en-GB" b="0" dirty="0">
                          <a:latin typeface="Century Gothic" panose="020B0502020202020204" pitchFamily="34" charset="0"/>
                        </a:rPr>
                        <a:t>Learners apply their knowledge.</a:t>
                      </a:r>
                    </a:p>
                  </a:txBody>
                  <a:tcPr/>
                </a:tc>
                <a:tc>
                  <a:txBody>
                    <a:bodyPr/>
                    <a:lstStyle/>
                    <a:p>
                      <a:pPr algn="ctr"/>
                      <a:endParaRPr lang="en-GB" b="1" dirty="0">
                        <a:latin typeface="Century Gothic" panose="020B0502020202020204" pitchFamily="34" charset="0"/>
                      </a:endParaRPr>
                    </a:p>
                    <a:p>
                      <a:pPr algn="ctr"/>
                      <a:r>
                        <a:rPr lang="en-GB" b="1" dirty="0">
                          <a:latin typeface="Century Gothic" panose="020B0502020202020204" pitchFamily="34" charset="0"/>
                        </a:rPr>
                        <a:t>3. Explain</a:t>
                      </a:r>
                    </a:p>
                    <a:p>
                      <a:pPr algn="ctr"/>
                      <a:r>
                        <a:rPr lang="en-GB" b="0" dirty="0">
                          <a:latin typeface="Century Gothic" panose="020B0502020202020204" pitchFamily="34" charset="0"/>
                        </a:rPr>
                        <a:t>Introduce the definition.</a:t>
                      </a:r>
                    </a:p>
                  </a:txBody>
                  <a:tcPr/>
                </a:tc>
                <a:extLst>
                  <a:ext uri="{0D108BD9-81ED-4DB2-BD59-A6C34878D82A}">
                    <a16:rowId xmlns:a16="http://schemas.microsoft.com/office/drawing/2014/main" val="2709800653"/>
                  </a:ext>
                </a:extLst>
              </a:tr>
            </a:tbl>
          </a:graphicData>
        </a:graphic>
      </p:graphicFrame>
      <p:sp>
        <p:nvSpPr>
          <p:cNvPr id="11" name="TextBox 10">
            <a:extLst>
              <a:ext uri="{FF2B5EF4-FFF2-40B4-BE49-F238E27FC236}">
                <a16:creationId xmlns:a16="http://schemas.microsoft.com/office/drawing/2014/main" id="{766B5A77-0498-0A57-9032-65428CF5589E}"/>
              </a:ext>
            </a:extLst>
          </p:cNvPr>
          <p:cNvSpPr txBox="1"/>
          <p:nvPr/>
        </p:nvSpPr>
        <p:spPr>
          <a:xfrm>
            <a:off x="486887" y="5999435"/>
            <a:ext cx="10967827" cy="605679"/>
          </a:xfrm>
          <a:prstGeom prst="rect">
            <a:avLst/>
          </a:prstGeom>
          <a:noFill/>
        </p:spPr>
        <p:txBody>
          <a:bodyPr wrap="square">
            <a:spAutoFit/>
          </a:bodyPr>
          <a:lstStyle/>
          <a:p>
            <a:r>
              <a:rPr lang="en-GB" sz="1600" dirty="0">
                <a:effectLst/>
                <a:latin typeface="Century Gothic" panose="020B0502020202020204" pitchFamily="34" charset="0"/>
              </a:rPr>
              <a:t>Find more guidance, including tips, adaptations and further reading, in the teacher notes: </a:t>
            </a:r>
            <a:r>
              <a:rPr lang="en-GB" sz="1600" dirty="0">
                <a:effectLst/>
                <a:latin typeface="Century Gothic" panose="020B0502020202020204" pitchFamily="34" charset="0"/>
                <a:hlinkClick r:id="rId3"/>
              </a:rPr>
              <a:t>rsc.li/3Ys0jYi</a:t>
            </a:r>
            <a:endParaRPr lang="en-GB" sz="1600" dirty="0">
              <a:latin typeface="Century Gothic" panose="020B0502020202020204" pitchFamily="34" charset="0"/>
            </a:endParaRPr>
          </a:p>
          <a:p>
            <a:pPr marL="0" indent="0">
              <a:lnSpc>
                <a:spcPct val="120000"/>
              </a:lnSpc>
              <a:spcBef>
                <a:spcPts val="0"/>
              </a:spcBef>
              <a:buNone/>
            </a:pPr>
            <a:r>
              <a:rPr lang="en-GB" sz="1600" dirty="0">
                <a:latin typeface="Century Gothic" panose="020B0502020202020204" pitchFamily="34" charset="0"/>
                <a:ea typeface="Calibri" panose="020F0502020204030204" pitchFamily="34" charset="0"/>
                <a:cs typeface="Times New Roman" panose="02020603050405020304" pitchFamily="18" charset="0"/>
              </a:rPr>
              <a:t> </a:t>
            </a:r>
          </a:p>
        </p:txBody>
      </p:sp>
      <p:pic>
        <p:nvPicPr>
          <p:cNvPr id="3" name="Picture 2">
            <a:extLst>
              <a:ext uri="{FF2B5EF4-FFF2-40B4-BE49-F238E27FC236}">
                <a16:creationId xmlns:a16="http://schemas.microsoft.com/office/drawing/2014/main" id="{A8E33B53-356A-4CB2-0B20-9F10FF16F984}"/>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926276" y="345214"/>
            <a:ext cx="451747" cy="452959"/>
          </a:xfrm>
          <a:prstGeom prst="rect">
            <a:avLst/>
          </a:prstGeom>
        </p:spPr>
      </p:pic>
      <p:sp>
        <p:nvSpPr>
          <p:cNvPr id="9" name="TextBox 8">
            <a:extLst>
              <a:ext uri="{FF2B5EF4-FFF2-40B4-BE49-F238E27FC236}">
                <a16:creationId xmlns:a16="http://schemas.microsoft.com/office/drawing/2014/main" id="{27B0C693-EC3A-F752-C7AE-7533F563A6B3}"/>
              </a:ext>
              <a:ext uri="{C183D7F6-B498-43B3-948B-1728B52AA6E4}">
                <adec:decorative xmlns:adec="http://schemas.microsoft.com/office/drawing/2017/decorative" val="1"/>
              </a:ext>
            </a:extLst>
          </p:cNvPr>
          <p:cNvSpPr txBox="1"/>
          <p:nvPr/>
        </p:nvSpPr>
        <p:spPr>
          <a:xfrm>
            <a:off x="5004771" y="4112453"/>
            <a:ext cx="1323520" cy="400110"/>
          </a:xfrm>
          <a:prstGeom prst="rect">
            <a:avLst/>
          </a:prstGeom>
          <a:solidFill>
            <a:schemeClr val="bg1"/>
          </a:solidFill>
          <a:ln w="22225">
            <a:solidFill>
              <a:schemeClr val="tx1"/>
            </a:solidFill>
          </a:ln>
        </p:spPr>
        <p:txBody>
          <a:bodyPr wrap="square" rtlCol="0">
            <a:spAutoFit/>
          </a:bodyPr>
          <a:lstStyle/>
          <a:p>
            <a:r>
              <a:rPr lang="en-GB" sz="2000" b="1" dirty="0">
                <a:latin typeface="Century Gothic" panose="020B0502020202020204" pitchFamily="34" charset="0"/>
              </a:rPr>
              <a:t>Key term</a:t>
            </a:r>
          </a:p>
        </p:txBody>
      </p:sp>
    </p:spTree>
    <p:extLst>
      <p:ext uri="{BB962C8B-B14F-4D97-AF65-F5344CB8AC3E}">
        <p14:creationId xmlns:p14="http://schemas.microsoft.com/office/powerpoint/2010/main" val="1417108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Lst>
          </p:cNvPr>
          <p:cNvGraphicFramePr>
            <a:graphicFrameLocks noGrp="1"/>
          </p:cNvGraphicFramePr>
          <p:nvPr>
            <p:ph idx="1"/>
            <p:extLst>
              <p:ext uri="{D42A27DB-BD31-4B8C-83A1-F6EECF244321}">
                <p14:modId xmlns:p14="http://schemas.microsoft.com/office/powerpoint/2010/main" val="3855624794"/>
              </p:ext>
            </p:extLst>
          </p:nvPr>
        </p:nvGraphicFramePr>
        <p:xfrm>
          <a:off x="0" y="0"/>
          <a:ext cx="12192000" cy="6931938"/>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79949">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‘flammability’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171450" marR="0" lvl="0" indent="2163763" algn="ctr" defTabSz="914400" rtl="0" eaLnBrk="1" fontAlgn="auto" latinLnBrk="0" hangingPunct="1">
                        <a:lnSpc>
                          <a:spcPct val="114000"/>
                        </a:lnSpc>
                        <a:spcBef>
                          <a:spcPts val="0"/>
                        </a:spcBef>
                        <a:spcAft>
                          <a:spcPts val="0"/>
                        </a:spcAft>
                        <a:buClrTx/>
                        <a:buSzTx/>
                        <a:buFont typeface="Arial" panose="020B0604020202020204" pitchFamily="34" charset="0"/>
                        <a:buChar char="•"/>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2335213" marR="0" lvl="0" indent="0" algn="ctr" defTabSz="914400" rtl="0" eaLnBrk="1" fontAlgn="auto" latinLnBrk="0" hangingPunct="1">
                        <a:lnSpc>
                          <a:spcPct val="114000"/>
                        </a:lnSpc>
                        <a:spcBef>
                          <a:spcPts val="0"/>
                        </a:spcBef>
                        <a:spcAft>
                          <a:spcPts val="0"/>
                        </a:spcAft>
                        <a:buClrTx/>
                        <a:buSzTx/>
                        <a:buFont typeface="Arial" panose="020B0604020202020204" pitchFamily="34" charset="0"/>
                        <a:buNone/>
                        <a:tabLst/>
                        <a:defRPr/>
                      </a:pPr>
                      <a:r>
                        <a:rPr lang="en-GB" sz="1400" b="0" u="none" dirty="0">
                          <a:solidFill>
                            <a:schemeClr val="tx1"/>
                          </a:solidFill>
                          <a:latin typeface="Century Gothic" panose="020B0502020202020204" pitchFamily="34" charset="0"/>
                          <a:cs typeface="Arial" panose="020B0604020202020204" pitchFamily="34" charset="0"/>
                        </a:rPr>
                        <a:t>This is the hazard symbol used for </a:t>
                      </a:r>
                      <a:r>
                        <a:rPr lang="en-GB" sz="1400" b="1" u="none" dirty="0">
                          <a:solidFill>
                            <a:schemeClr val="tx1"/>
                          </a:solidFill>
                          <a:latin typeface="Century Gothic" panose="020B0502020202020204" pitchFamily="34" charset="0"/>
                          <a:cs typeface="Arial" panose="020B0604020202020204" pitchFamily="34" charset="0"/>
                        </a:rPr>
                        <a:t>flammable </a:t>
                      </a:r>
                      <a:r>
                        <a:rPr lang="en-GB" sz="1400" b="0" u="none" dirty="0">
                          <a:solidFill>
                            <a:schemeClr val="tx1"/>
                          </a:solidFill>
                          <a:latin typeface="Century Gothic" panose="020B0502020202020204" pitchFamily="34" charset="0"/>
                          <a:cs typeface="Arial" panose="020B0604020202020204" pitchFamily="34" charset="0"/>
                        </a:rPr>
                        <a:t>substances.</a:t>
                      </a:r>
                    </a:p>
                    <a:p>
                      <a:pPr marL="2335213" marR="0" lvl="0" indent="0" algn="ctr" defTabSz="914400" rtl="0" eaLnBrk="1" fontAlgn="auto" latinLnBrk="0" hangingPunct="1">
                        <a:lnSpc>
                          <a:spcPct val="114000"/>
                        </a:lnSpc>
                        <a:spcBef>
                          <a:spcPts val="600"/>
                        </a:spcBef>
                        <a:spcAft>
                          <a:spcPts val="0"/>
                        </a:spcAft>
                        <a:buClrTx/>
                        <a:buSzTx/>
                        <a:buFont typeface="Arial" panose="020B0604020202020204" pitchFamily="34" charset="0"/>
                        <a:buNone/>
                        <a:tabLst/>
                        <a:defRPr/>
                      </a:pPr>
                      <a:r>
                        <a:rPr lang="en-GB" sz="1400" b="0" u="none" dirty="0">
                          <a:solidFill>
                            <a:schemeClr val="tx1"/>
                          </a:solidFill>
                          <a:latin typeface="Century Gothic" panose="020B0502020202020204" pitchFamily="34" charset="0"/>
                          <a:cs typeface="Arial" panose="020B0604020202020204" pitchFamily="34" charset="0"/>
                        </a:rPr>
                        <a:t>What does it mean?</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i="0" u="none" dirty="0">
                          <a:solidFill>
                            <a:srgbClr val="C8102E"/>
                          </a:solidFill>
                          <a:latin typeface="Century Gothic" panose="020B0502020202020204" pitchFamily="34" charset="0"/>
                          <a:cs typeface="Arial" panose="020B0604020202020204" pitchFamily="34" charset="0"/>
                        </a:rPr>
                        <a:t>2. Break down the word ‘flammability’.</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i="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i="0" u="none" dirty="0">
                          <a:solidFill>
                            <a:schemeClr val="tx1"/>
                          </a:solidFill>
                          <a:latin typeface="Century Gothic" panose="020B0502020202020204" pitchFamily="34" charset="0"/>
                          <a:cs typeface="Arial" panose="020B0604020202020204" pitchFamily="34" charset="0"/>
                        </a:rPr>
                        <a:t>flam-</a:t>
                      </a:r>
                    </a:p>
                    <a:p>
                      <a:pPr marL="0" indent="269875" algn="ctr">
                        <a:buNone/>
                      </a:pPr>
                      <a:r>
                        <a:rPr lang="en-GB" sz="1400" b="0" i="0" u="none" dirty="0">
                          <a:solidFill>
                            <a:schemeClr val="tx1"/>
                          </a:solidFill>
                          <a:latin typeface="Century Gothic" panose="020B0502020202020204" pitchFamily="34" charset="0"/>
                          <a:cs typeface="Arial" panose="020B0604020202020204" pitchFamily="34" charset="0"/>
                        </a:rPr>
                        <a:t>List as many words as you can that begin with </a:t>
                      </a:r>
                      <a:r>
                        <a:rPr lang="en-GB" sz="1400" b="1" i="0" u="none" dirty="0">
                          <a:solidFill>
                            <a:schemeClr val="tx1"/>
                          </a:solidFill>
                          <a:latin typeface="Century Gothic" panose="020B0502020202020204" pitchFamily="34" charset="0"/>
                          <a:cs typeface="Arial" panose="020B0604020202020204" pitchFamily="34" charset="0"/>
                        </a:rPr>
                        <a:t>flam</a:t>
                      </a:r>
                      <a:r>
                        <a:rPr lang="en-GB" sz="1400" b="0" i="0" u="none" dirty="0">
                          <a:solidFill>
                            <a:schemeClr val="tx1"/>
                          </a:solidFill>
                          <a:latin typeface="Century Gothic" panose="020B0502020202020204" pitchFamily="34" charset="0"/>
                          <a:cs typeface="Arial" panose="020B0604020202020204" pitchFamily="34" charset="0"/>
                        </a:rPr>
                        <a:t>-</a:t>
                      </a:r>
                    </a:p>
                    <a:p>
                      <a:pPr marL="0" indent="269875" algn="ctr">
                        <a:spcBef>
                          <a:spcPts val="600"/>
                        </a:spcBef>
                        <a:buNone/>
                      </a:pPr>
                      <a:r>
                        <a:rPr lang="en-GB" sz="1400" b="0" i="0" u="none" dirty="0">
                          <a:solidFill>
                            <a:schemeClr val="tx1"/>
                          </a:solidFill>
                          <a:latin typeface="Century Gothic" panose="020B0502020202020204" pitchFamily="34" charset="0"/>
                          <a:cs typeface="Arial" panose="020B0604020202020204" pitchFamily="34" charset="0"/>
                        </a:rPr>
                        <a:t>What do they all have in common?</a:t>
                      </a:r>
                    </a:p>
                    <a:p>
                      <a:pPr marL="0" marR="0" lvl="0" indent="0" algn="ctr" defTabSz="914400" rtl="0" eaLnBrk="1" fontAlgn="auto" latinLnBrk="0" hangingPunct="1">
                        <a:lnSpc>
                          <a:spcPct val="100000"/>
                        </a:lnSpc>
                        <a:spcBef>
                          <a:spcPts val="600"/>
                        </a:spcBef>
                        <a:spcAft>
                          <a:spcPts val="0"/>
                        </a:spcAft>
                        <a:buClrTx/>
                        <a:buSzTx/>
                        <a:buFontTx/>
                        <a:buNone/>
                        <a:tabLst/>
                        <a:defRPr/>
                      </a:pPr>
                      <a:endParaRPr lang="en-GB" sz="600" b="0" i="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i="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i="0" u="none" dirty="0">
                          <a:solidFill>
                            <a:schemeClr val="tx1"/>
                          </a:solidFill>
                          <a:latin typeface="Century Gothic" panose="020B0502020202020204" pitchFamily="34" charset="0"/>
                          <a:cs typeface="Arial" panose="020B0604020202020204" pitchFamily="34" charset="0"/>
                        </a:rPr>
                        <a:t>Having the means, capacity or qualifications to do something.</a:t>
                      </a:r>
                    </a:p>
                    <a:p>
                      <a:pPr algn="ctr">
                        <a:lnSpc>
                          <a:spcPct val="114000"/>
                        </a:lnSpc>
                      </a:pPr>
                      <a:endParaRPr lang="en-GB" sz="600" b="0" i="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i="0" u="none" dirty="0">
                          <a:solidFill>
                            <a:schemeClr val="tx1"/>
                          </a:solidFill>
                          <a:latin typeface="Century Gothic" panose="020B0502020202020204" pitchFamily="34" charset="0"/>
                          <a:cs typeface="Arial" panose="020B0604020202020204" pitchFamily="34" charset="0"/>
                        </a:rPr>
                        <a:t>-</a:t>
                      </a:r>
                      <a:r>
                        <a:rPr lang="en-GB" sz="1800" b="0" i="0" u="none" dirty="0" err="1">
                          <a:solidFill>
                            <a:schemeClr val="tx1"/>
                          </a:solidFill>
                          <a:latin typeface="Century Gothic" panose="020B0502020202020204" pitchFamily="34" charset="0"/>
                          <a:cs typeface="Arial" panose="020B0604020202020204" pitchFamily="34" charset="0"/>
                        </a:rPr>
                        <a:t>ity</a:t>
                      </a:r>
                      <a:endParaRPr lang="en-GB" sz="1800" b="0" i="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u="none" dirty="0">
                          <a:solidFill>
                            <a:schemeClr val="tx1"/>
                          </a:solidFill>
                          <a:latin typeface="Century Gothic" panose="020B0502020202020204" pitchFamily="34" charset="0"/>
                          <a:cs typeface="Arial" panose="020B0604020202020204" pitchFamily="34" charset="0"/>
                        </a:rPr>
                        <a:t>The suffix -</a:t>
                      </a:r>
                      <a:r>
                        <a:rPr lang="en-GB" sz="1400" b="0" i="0" u="none" dirty="0" err="1">
                          <a:solidFill>
                            <a:schemeClr val="tx1"/>
                          </a:solidFill>
                          <a:latin typeface="Century Gothic" panose="020B0502020202020204" pitchFamily="34" charset="0"/>
                          <a:cs typeface="Arial" panose="020B0604020202020204" pitchFamily="34" charset="0"/>
                        </a:rPr>
                        <a:t>ity</a:t>
                      </a:r>
                      <a:r>
                        <a:rPr lang="en-GB" sz="1400" b="0" i="0" u="none" dirty="0">
                          <a:solidFill>
                            <a:schemeClr val="tx1"/>
                          </a:solidFill>
                          <a:latin typeface="Century Gothic" panose="020B0502020202020204" pitchFamily="34" charset="0"/>
                          <a:cs typeface="Arial" panose="020B0604020202020204" pitchFamily="34" charset="0"/>
                        </a:rPr>
                        <a:t> means ‘state of having (a particular quality)’</a:t>
                      </a:r>
                    </a:p>
                    <a:p>
                      <a:pPr algn="ctr">
                        <a:lnSpc>
                          <a:spcPct val="114000"/>
                        </a:lnSpc>
                        <a:spcBef>
                          <a:spcPts val="0"/>
                        </a:spcBef>
                      </a:pPr>
                      <a:r>
                        <a:rPr lang="en-GB" sz="1400" b="0" i="0" u="none" dirty="0">
                          <a:solidFill>
                            <a:schemeClr val="tx1"/>
                          </a:solidFill>
                          <a:latin typeface="Century Gothic" panose="020B0502020202020204" pitchFamily="34" charset="0"/>
                          <a:cs typeface="Arial" panose="020B0604020202020204" pitchFamily="34" charset="0"/>
                        </a:rPr>
                        <a:t>For example, oddity means something has the quality of being odd.</a:t>
                      </a:r>
                      <a:endParaRPr lang="en-GB" sz="1400" b="1" i="0" u="none" dirty="0">
                        <a:solidFill>
                          <a:srgbClr val="C00000"/>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i="0"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51989">
                <a:tc>
                  <a:txBody>
                    <a:bodyPr/>
                    <a:lstStyle/>
                    <a:p>
                      <a:pPr marL="342900" indent="-3429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teacher places a few drops of two</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fractions obtained from the fractional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distillation of crude oil in different watch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glasses and tries to make them catch fire by using a flame.</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A – catches fire easily</a:t>
                      </a: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B – does not catch fire</a:t>
                      </a:r>
                    </a:p>
                    <a:p>
                      <a:pPr marL="0" indent="0" algn="ctr">
                        <a:buNone/>
                      </a:pPr>
                      <a:endParaRPr lang="en-GB" sz="1400" b="1" u="none" dirty="0">
                        <a:solidFill>
                          <a:srgbClr val="C00000"/>
                        </a:solidFill>
                        <a:latin typeface="Century Gothic" panose="020B0502020202020204" pitchFamily="34" charset="0"/>
                        <a:cs typeface="Arial" panose="020B0604020202020204" pitchFamily="34" charset="0"/>
                      </a:endParaRPr>
                    </a:p>
                    <a:p>
                      <a:pPr marL="0" indent="269875" algn="ctr"/>
                      <a:r>
                        <a:rPr lang="en-GB" sz="1400" b="1" u="none" dirty="0">
                          <a:solidFill>
                            <a:srgbClr val="C8102E"/>
                          </a:solidFill>
                          <a:latin typeface="Century Gothic" panose="020B0502020202020204" pitchFamily="34" charset="0"/>
                          <a:cs typeface="Arial" panose="020B0604020202020204" pitchFamily="34" charset="0"/>
                        </a:rPr>
                        <a:t>Which fraction has the highest flammability?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‘flammability’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flam-, able and -</a:t>
                      </a:r>
                      <a:r>
                        <a:rPr lang="en-GB" sz="1100" b="0" u="none" dirty="0" err="1">
                          <a:solidFill>
                            <a:schemeClr val="tx1"/>
                          </a:solidFill>
                          <a:latin typeface="Century Gothic" panose="020B0502020202020204" pitchFamily="34" charset="0"/>
                          <a:cs typeface="Arial" panose="020B0604020202020204" pitchFamily="34" charset="0"/>
                        </a:rPr>
                        <a:t>ity</a:t>
                      </a:r>
                      <a:r>
                        <a:rPr lang="en-GB" sz="1100" b="0" u="none" dirty="0">
                          <a:solidFill>
                            <a:schemeClr val="tx1"/>
                          </a:solidFill>
                          <a:latin typeface="Century Gothic" panose="020B0502020202020204" pitchFamily="34" charset="0"/>
                          <a:cs typeface="Arial" panose="020B0604020202020204" pitchFamily="34" charset="0"/>
                        </a:rPr>
                        <a:t> to form the definition.</a:t>
                      </a:r>
                    </a:p>
                    <a:p>
                      <a:pPr algn="ct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7).</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extLst>
              <p:ext uri="{D42A27DB-BD31-4B8C-83A1-F6EECF244321}">
                <p14:modId xmlns:p14="http://schemas.microsoft.com/office/powerpoint/2010/main" val="3629088928"/>
              </p:ext>
            </p:extLst>
          </p:nvPr>
        </p:nvGraphicFramePr>
        <p:xfrm>
          <a:off x="5006859" y="2863321"/>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flammability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11" name="Picture 10" descr="A red diamond with a graphic of fire inside it">
            <a:extLst>
              <a:ext uri="{FF2B5EF4-FFF2-40B4-BE49-F238E27FC236}">
                <a16:creationId xmlns:a16="http://schemas.microsoft.com/office/drawing/2014/main" id="{4247AB4B-B708-7042-3695-2DDD9E56683C}"/>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304799" y="844276"/>
            <a:ext cx="1763486" cy="1763486"/>
          </a:xfrm>
          <a:prstGeom prst="rect">
            <a:avLst/>
          </a:prstGeom>
        </p:spPr>
      </p:pic>
      <p:pic>
        <p:nvPicPr>
          <p:cNvPr id="4" name="Picture 3">
            <a:extLst>
              <a:ext uri="{FF2B5EF4-FFF2-40B4-BE49-F238E27FC236}">
                <a16:creationId xmlns:a16="http://schemas.microsoft.com/office/drawing/2014/main" id="{01E25D55-9109-31D0-ADCA-D898239EE555}"/>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1958508" y="5378404"/>
            <a:ext cx="1900108" cy="1059613"/>
          </a:xfrm>
          <a:prstGeom prst="rect">
            <a:avLst/>
          </a:prstGeom>
        </p:spPr>
      </p:pic>
    </p:spTree>
    <p:extLst>
      <p:ext uri="{BB962C8B-B14F-4D97-AF65-F5344CB8AC3E}">
        <p14:creationId xmlns:p14="http://schemas.microsoft.com/office/powerpoint/2010/main" val="5731048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Lst>
          </p:cNvPr>
          <p:cNvGraphicFramePr>
            <a:graphicFrameLocks noGrp="1"/>
          </p:cNvGraphicFramePr>
          <p:nvPr>
            <p:ph idx="1"/>
            <p:extLst>
              <p:ext uri="{D42A27DB-BD31-4B8C-83A1-F6EECF244321}">
                <p14:modId xmlns:p14="http://schemas.microsoft.com/office/powerpoint/2010/main" val="1370142931"/>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‘polymer’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Here are some ideas.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Plastics are made of addition </a:t>
                      </a:r>
                      <a:r>
                        <a:rPr lang="en-GB" sz="1400" b="1" u="none" dirty="0">
                          <a:solidFill>
                            <a:schemeClr val="tx1"/>
                          </a:solidFill>
                          <a:latin typeface="Century Gothic" panose="020B0502020202020204" pitchFamily="34" charset="0"/>
                          <a:cs typeface="Arial" panose="020B0604020202020204" pitchFamily="34" charset="0"/>
                        </a:rPr>
                        <a:t>polymers</a:t>
                      </a:r>
                      <a:r>
                        <a:rPr lang="en-GB" sz="1400" b="0" u="none" dirty="0">
                          <a:solidFill>
                            <a:schemeClr val="tx1"/>
                          </a:solidFill>
                          <a:latin typeface="Century Gothic" panose="020B0502020202020204" pitchFamily="34" charset="0"/>
                          <a:cs typeface="Arial" panose="020B0604020202020204" pitchFamily="34" charset="0"/>
                        </a:rPr>
                        <a:t>.</a:t>
                      </a:r>
                    </a:p>
                    <a:p>
                      <a:pPr marL="265113" marR="0" lvl="0" indent="184150" algn="ctr" defTabSz="914400" rtl="0" eaLnBrk="1" fontAlgn="auto" latinLnBrk="0" hangingPunct="1">
                        <a:lnSpc>
                          <a:spcPct val="114000"/>
                        </a:lnSpc>
                        <a:spcBef>
                          <a:spcPts val="0"/>
                        </a:spcBef>
                        <a:spcAft>
                          <a:spcPts val="0"/>
                        </a:spcAft>
                        <a:buClrTx/>
                        <a:buSzTx/>
                        <a:buFontTx/>
                        <a:buNone/>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What names of plastics do you know</a:t>
                      </a:r>
                    </a:p>
                    <a:p>
                      <a:pPr marL="265113" marR="0" lvl="0" indent="184150" algn="ctr" defTabSz="914400" rtl="0" eaLnBrk="1" fontAlgn="auto" latinLnBrk="0" hangingPunct="1">
                        <a:lnSpc>
                          <a:spcPct val="114000"/>
                        </a:lnSpc>
                        <a:spcBef>
                          <a:spcPts val="0"/>
                        </a:spcBef>
                        <a:spcAft>
                          <a:spcPts val="0"/>
                        </a:spcAft>
                        <a:buClrTx/>
                        <a:buSzTx/>
                        <a:buFontTx/>
                        <a:buNone/>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that begin with the word prefix ‘</a:t>
                      </a:r>
                      <a:r>
                        <a:rPr lang="en-GB" sz="1400" b="1" u="none" dirty="0">
                          <a:solidFill>
                            <a:schemeClr val="tx1"/>
                          </a:solidFill>
                          <a:latin typeface="Century Gothic" panose="020B0502020202020204" pitchFamily="34" charset="0"/>
                          <a:cs typeface="Arial" panose="020B0604020202020204" pitchFamily="34" charset="0"/>
                        </a:rPr>
                        <a:t>poly</a:t>
                      </a:r>
                      <a:r>
                        <a:rPr lang="en-GB" sz="1400" b="0" u="none" dirty="0">
                          <a:solidFill>
                            <a:schemeClr val="tx1"/>
                          </a:solidFill>
                          <a:latin typeface="Century Gothic" panose="020B0502020202020204" pitchFamily="34" charset="0"/>
                          <a:cs typeface="Arial" panose="020B0604020202020204" pitchFamily="34" charset="0"/>
                        </a:rPr>
                        <a:t>’? </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In maths a </a:t>
                      </a:r>
                      <a:r>
                        <a:rPr lang="en-GB" sz="1400" b="1" u="none" dirty="0">
                          <a:solidFill>
                            <a:schemeClr val="tx1"/>
                          </a:solidFill>
                          <a:latin typeface="Century Gothic" panose="020B0502020202020204" pitchFamily="34" charset="0"/>
                          <a:cs typeface="Arial" panose="020B0604020202020204" pitchFamily="34" charset="0"/>
                        </a:rPr>
                        <a:t>poly</a:t>
                      </a:r>
                      <a:r>
                        <a:rPr lang="en-GB" sz="1400" b="0" u="none" dirty="0">
                          <a:solidFill>
                            <a:schemeClr val="tx1"/>
                          </a:solidFill>
                          <a:latin typeface="Century Gothic" panose="020B0502020202020204" pitchFamily="34" charset="0"/>
                          <a:cs typeface="Arial" panose="020B0604020202020204" pitchFamily="34" charset="0"/>
                        </a:rPr>
                        <a:t>gon is a 2D shape with</a:t>
                      </a:r>
                    </a:p>
                    <a:p>
                      <a:pPr marL="265113" marR="0" lvl="0" indent="184150" algn="ctr" defTabSz="914400" rtl="0" eaLnBrk="1" fontAlgn="auto" latinLnBrk="0" hangingPunct="1">
                        <a:lnSpc>
                          <a:spcPct val="114000"/>
                        </a:lnSpc>
                        <a:spcBef>
                          <a:spcPts val="0"/>
                        </a:spcBef>
                        <a:spcAft>
                          <a:spcPts val="0"/>
                        </a:spcAft>
                        <a:buClrTx/>
                        <a:buSzTx/>
                        <a:buFontTx/>
                        <a:buNone/>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at least three sides.</a:t>
                      </a: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‘polymer’.</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poly-</a:t>
                      </a:r>
                    </a:p>
                    <a:p>
                      <a:pPr algn="ctr">
                        <a:spcBef>
                          <a:spcPts val="0"/>
                        </a:spcBef>
                      </a:pPr>
                      <a:r>
                        <a:rPr lang="en-GB" sz="1400" b="0" i="0" kern="1200" dirty="0">
                          <a:solidFill>
                            <a:schemeClr val="tx1"/>
                          </a:solidFill>
                          <a:effectLst/>
                          <a:latin typeface="Century Gothic" panose="020B0502020202020204" pitchFamily="34" charset="0"/>
                          <a:ea typeface="+mn-ea"/>
                          <a:cs typeface="+mn-cs"/>
                        </a:rPr>
                        <a:t>From the Greek word </a:t>
                      </a:r>
                      <a:r>
                        <a:rPr lang="en-GB" sz="1400" b="0" i="1" kern="1200" dirty="0">
                          <a:solidFill>
                            <a:schemeClr val="tx1"/>
                          </a:solidFill>
                          <a:effectLst/>
                          <a:latin typeface="Century Gothic" panose="020B0502020202020204" pitchFamily="34" charset="0"/>
                          <a:ea typeface="+mn-ea"/>
                          <a:cs typeface="+mn-cs"/>
                        </a:rPr>
                        <a:t>poly</a:t>
                      </a:r>
                      <a:r>
                        <a:rPr lang="en-GB" sz="1400" b="0" i="0" kern="1200" dirty="0">
                          <a:solidFill>
                            <a:schemeClr val="tx1"/>
                          </a:solidFill>
                          <a:effectLst/>
                          <a:latin typeface="Century Gothic" panose="020B0502020202020204" pitchFamily="34" charset="0"/>
                          <a:ea typeface="+mn-ea"/>
                          <a:cs typeface="+mn-cs"/>
                        </a:rPr>
                        <a:t>, meaning ‘many’</a:t>
                      </a:r>
                    </a:p>
                    <a:p>
                      <a:pPr algn="ctr">
                        <a:spcBef>
                          <a:spcPts val="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mer</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the Greek word </a:t>
                      </a:r>
                      <a:r>
                        <a:rPr lang="en-GB" sz="1400" b="0" i="1" kern="1200" dirty="0" err="1">
                          <a:solidFill>
                            <a:schemeClr val="tx1"/>
                          </a:solidFill>
                          <a:effectLst/>
                          <a:latin typeface="Century Gothic" panose="020B0502020202020204" pitchFamily="34" charset="0"/>
                          <a:ea typeface="+mn-ea"/>
                          <a:cs typeface="+mn-cs"/>
                        </a:rPr>
                        <a:t>meros</a:t>
                      </a:r>
                      <a:r>
                        <a:rPr lang="en-GB" sz="1400" b="0" i="0" kern="1200" dirty="0">
                          <a:solidFill>
                            <a:schemeClr val="tx1"/>
                          </a:solidFill>
                          <a:effectLst/>
                          <a:latin typeface="Century Gothic" panose="020B0502020202020204" pitchFamily="34" charset="0"/>
                          <a:ea typeface="+mn-ea"/>
                          <a:cs typeface="+mn-cs"/>
                        </a:rPr>
                        <a:t>, meaning ‘part’ or ‘segment’</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Two of the images below represent polymers.</a:t>
                      </a:r>
                    </a:p>
                    <a:p>
                      <a:pPr marL="177800" indent="0" algn="ctr">
                        <a:spcBef>
                          <a:spcPts val="600"/>
                        </a:spcBef>
                      </a:pPr>
                      <a:r>
                        <a:rPr lang="en-GB" sz="1400" b="1" u="none" dirty="0">
                          <a:solidFill>
                            <a:srgbClr val="C8102E"/>
                          </a:solidFill>
                          <a:latin typeface="Century Gothic" panose="020B0502020202020204" pitchFamily="34" charset="0"/>
                          <a:cs typeface="Arial" panose="020B0604020202020204" pitchFamily="34" charset="0"/>
                        </a:rPr>
                        <a:t>Which two?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‘polymer’ is.</a:t>
                      </a:r>
                      <a:endParaRPr lang="en-GB" sz="1400" b="0" u="none" dirty="0">
                        <a:solidFill>
                          <a:schemeClr val="tx1"/>
                        </a:solidFill>
                        <a:latin typeface="Century Gothic" panose="020B0502020202020204" pitchFamily="34"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poly- and -</a:t>
                      </a:r>
                      <a:r>
                        <a:rPr lang="en-GB" sz="1100" b="0" u="none" dirty="0" err="1">
                          <a:solidFill>
                            <a:schemeClr val="tx1"/>
                          </a:solidFill>
                          <a:latin typeface="Century Gothic" panose="020B0502020202020204" pitchFamily="34" charset="0"/>
                          <a:cs typeface="Arial" panose="020B0604020202020204" pitchFamily="34" charset="0"/>
                        </a:rPr>
                        <a:t>mer</a:t>
                      </a:r>
                      <a:r>
                        <a:rPr lang="en-GB" sz="1100" b="0" u="none" dirty="0">
                          <a:solidFill>
                            <a:schemeClr val="tx1"/>
                          </a:solidFill>
                          <a:latin typeface="Century Gothic" panose="020B0502020202020204" pitchFamily="34" charset="0"/>
                          <a:cs typeface="Arial" panose="020B0604020202020204" pitchFamily="34" charset="0"/>
                        </a:rPr>
                        <a:t> to form the definition.</a:t>
                      </a: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8).</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extLst>
              <p:ext uri="{D42A27DB-BD31-4B8C-83A1-F6EECF244321}">
                <p14:modId xmlns:p14="http://schemas.microsoft.com/office/powerpoint/2010/main" val="340588910"/>
              </p:ext>
            </p:extLst>
          </p:nvPr>
        </p:nvGraphicFramePr>
        <p:xfrm>
          <a:off x="5438899" y="2720975"/>
          <a:ext cx="1508166" cy="641350"/>
        </p:xfrm>
        <a:graphic>
          <a:graphicData uri="http://schemas.openxmlformats.org/drawingml/2006/table">
            <a:tbl>
              <a:tblPr firstRow="1" bandRow="1">
                <a:tableStyleId>{5C22544A-7EE6-4342-B048-85BDC9FD1C3A}</a:tableStyleId>
              </a:tblPr>
              <a:tblGrid>
                <a:gridCol w="1508166">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polymer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12" name="Picture 11">
            <a:extLst>
              <a:ext uri="{FF2B5EF4-FFF2-40B4-BE49-F238E27FC236}">
                <a16:creationId xmlns:a16="http://schemas.microsoft.com/office/drawing/2014/main" id="{584FF8BE-A58B-786D-4C7C-92F521C905D5}"/>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88559" y="779465"/>
            <a:ext cx="988404" cy="1141174"/>
          </a:xfrm>
          <a:prstGeom prst="rect">
            <a:avLst/>
          </a:prstGeom>
        </p:spPr>
      </p:pic>
      <p:pic>
        <p:nvPicPr>
          <p:cNvPr id="16" name="Picture 15">
            <a:extLst>
              <a:ext uri="{FF2B5EF4-FFF2-40B4-BE49-F238E27FC236}">
                <a16:creationId xmlns:a16="http://schemas.microsoft.com/office/drawing/2014/main" id="{8BCF9D98-F04D-7542-29DB-451BD15A54AE}"/>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45545" y="1911722"/>
            <a:ext cx="866651" cy="1038606"/>
          </a:xfrm>
          <a:prstGeom prst="rect">
            <a:avLst/>
          </a:prstGeom>
        </p:spPr>
      </p:pic>
      <p:pic>
        <p:nvPicPr>
          <p:cNvPr id="2" name="Picture 1" descr="2D structure diagram of chloroethene">
            <a:extLst>
              <a:ext uri="{FF2B5EF4-FFF2-40B4-BE49-F238E27FC236}">
                <a16:creationId xmlns:a16="http://schemas.microsoft.com/office/drawing/2014/main" id="{9C29849E-C92F-80C0-7BB7-6A0182BB02CA}"/>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t="17491" b="18631"/>
          <a:stretch/>
        </p:blipFill>
        <p:spPr bwMode="auto">
          <a:xfrm>
            <a:off x="2024391" y="3879758"/>
            <a:ext cx="1415605" cy="1019122"/>
          </a:xfrm>
          <a:prstGeom prst="rect">
            <a:avLst/>
          </a:prstGeom>
          <a:ln>
            <a:noFill/>
          </a:ln>
          <a:extLst>
            <a:ext uri="{53640926-AAD7-44D8-BBD7-CCE9431645EC}">
              <a14:shadowObscured xmlns:a14="http://schemas.microsoft.com/office/drawing/2010/main"/>
            </a:ext>
          </a:extLst>
        </p:spPr>
      </p:pic>
      <p:pic>
        <p:nvPicPr>
          <p:cNvPr id="3" name="Picture 2" descr="A ball and stick model of a molecule. The backbone contains black balls, with blue balls coming off of them in a repeating pattern">
            <a:extLst>
              <a:ext uri="{FF2B5EF4-FFF2-40B4-BE49-F238E27FC236}">
                <a16:creationId xmlns:a16="http://schemas.microsoft.com/office/drawing/2014/main" id="{91BAB855-649C-F56F-1840-10CFCA09C5B1}"/>
              </a:ext>
            </a:extLst>
          </p:cNvPr>
          <p:cNvPicPr>
            <a:picLocks noChangeAspect="1"/>
          </p:cNvPicPr>
          <p:nvPr/>
        </p:nvPicPr>
        <p:blipFill>
          <a:blip r:embed="rId6" cstate="print">
            <a:extLst>
              <a:ext uri="{28A0092B-C50C-407E-A947-70E740481C1C}">
                <a14:useLocalDpi xmlns:a14="http://schemas.microsoft.com/office/drawing/2010/main"/>
              </a:ext>
            </a:extLst>
          </a:blip>
          <a:stretch>
            <a:fillRect/>
          </a:stretch>
        </p:blipFill>
        <p:spPr>
          <a:xfrm>
            <a:off x="3551907" y="4017633"/>
            <a:ext cx="2184872" cy="1228990"/>
          </a:xfrm>
          <a:prstGeom prst="rect">
            <a:avLst/>
          </a:prstGeom>
        </p:spPr>
      </p:pic>
      <p:pic>
        <p:nvPicPr>
          <p:cNvPr id="9" name="Picture 8">
            <a:extLst>
              <a:ext uri="{FF2B5EF4-FFF2-40B4-BE49-F238E27FC236}">
                <a16:creationId xmlns:a16="http://schemas.microsoft.com/office/drawing/2014/main" id="{42A31525-1320-78ED-B38C-37115CBFF0BD}"/>
              </a:ext>
              <a:ext uri="{C183D7F6-B498-43B3-948B-1728B52AA6E4}">
                <adec:decorative xmlns:adec="http://schemas.microsoft.com/office/drawing/2017/decorative" val="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5031632" y="1776908"/>
            <a:ext cx="944067" cy="944067"/>
          </a:xfrm>
          <a:prstGeom prst="rect">
            <a:avLst/>
          </a:prstGeom>
        </p:spPr>
      </p:pic>
      <p:pic>
        <p:nvPicPr>
          <p:cNvPr id="4" name="Picture 3">
            <a:extLst>
              <a:ext uri="{FF2B5EF4-FFF2-40B4-BE49-F238E27FC236}">
                <a16:creationId xmlns:a16="http://schemas.microsoft.com/office/drawing/2014/main" id="{DC02CEB5-F762-9410-B17B-58FB11AE28B5}"/>
              </a:ext>
            </a:extLst>
          </p:cNvPr>
          <p:cNvPicPr>
            <a:picLocks noChangeAspect="1"/>
          </p:cNvPicPr>
          <p:nvPr/>
        </p:nvPicPr>
        <p:blipFill>
          <a:blip r:embed="rId8"/>
          <a:srcRect l="18048" t="10615" r="15071" b="15233"/>
          <a:stretch>
            <a:fillRect/>
          </a:stretch>
        </p:blipFill>
        <p:spPr bwMode="auto">
          <a:xfrm>
            <a:off x="103759" y="3560656"/>
            <a:ext cx="1816873" cy="157217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9436239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53BDC-236C-31F6-7079-D12C5A0A87A8}"/>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545ED896-7714-A5FB-3231-60B93557C9F5}"/>
              </a:ext>
            </a:extLst>
          </p:cNvPr>
          <p:cNvGraphicFramePr>
            <a:graphicFrameLocks noGrp="1"/>
          </p:cNvGraphicFramePr>
          <p:nvPr>
            <p:ph idx="1"/>
            <p:extLst>
              <p:ext uri="{D42A27DB-BD31-4B8C-83A1-F6EECF244321}">
                <p14:modId xmlns:p14="http://schemas.microsoft.com/office/powerpoint/2010/main" val="2380877689"/>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‘homologous’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Here are some ideas.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A </a:t>
                      </a:r>
                      <a:r>
                        <a:rPr lang="en-GB" sz="1400" b="1" i="0" u="none" dirty="0">
                          <a:solidFill>
                            <a:schemeClr val="tx1"/>
                          </a:solidFill>
                          <a:latin typeface="Century Gothic" panose="020B0502020202020204" pitchFamily="34" charset="0"/>
                          <a:cs typeface="Arial" panose="020B0604020202020204" pitchFamily="34" charset="0"/>
                        </a:rPr>
                        <a:t>homo</a:t>
                      </a:r>
                      <a:r>
                        <a:rPr lang="en-GB" sz="1400" b="0" i="0" u="none" dirty="0">
                          <a:solidFill>
                            <a:schemeClr val="tx1"/>
                          </a:solidFill>
                          <a:latin typeface="Century Gothic" panose="020B0502020202020204" pitchFamily="34" charset="0"/>
                          <a:cs typeface="Arial" panose="020B0604020202020204" pitchFamily="34" charset="0"/>
                        </a:rPr>
                        <a:t>nym</a:t>
                      </a:r>
                      <a:r>
                        <a:rPr lang="en-GB" sz="1400" b="0" u="none" dirty="0">
                          <a:solidFill>
                            <a:schemeClr val="tx1"/>
                          </a:solidFill>
                          <a:latin typeface="Century Gothic" panose="020B0502020202020204" pitchFamily="34" charset="0"/>
                          <a:cs typeface="Arial" panose="020B0604020202020204" pitchFamily="34" charset="0"/>
                        </a:rPr>
                        <a:t> is a word pronounced and spelt the same but having a different meaning such as </a:t>
                      </a:r>
                      <a:r>
                        <a:rPr lang="en-GB" sz="1400" b="0" i="0" u="none" dirty="0">
                          <a:solidFill>
                            <a:schemeClr val="tx1"/>
                          </a:solidFill>
                          <a:latin typeface="Century Gothic" panose="020B0502020202020204" pitchFamily="34" charset="0"/>
                          <a:cs typeface="Arial" panose="020B0604020202020204" pitchFamily="34" charset="0"/>
                        </a:rPr>
                        <a:t>novel</a:t>
                      </a:r>
                      <a:r>
                        <a:rPr lang="en-GB" sz="1400" b="0" i="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(a book) and </a:t>
                      </a:r>
                      <a:r>
                        <a:rPr lang="en-GB" sz="1400" b="0" i="0" u="none" dirty="0">
                          <a:solidFill>
                            <a:schemeClr val="tx1"/>
                          </a:solidFill>
                          <a:latin typeface="Century Gothic" panose="020B0502020202020204" pitchFamily="34" charset="0"/>
                          <a:cs typeface="Arial" panose="020B0604020202020204" pitchFamily="34" charset="0"/>
                        </a:rPr>
                        <a:t>novel</a:t>
                      </a:r>
                      <a:r>
                        <a:rPr lang="en-GB" sz="1400" b="0" i="1"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(new).</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1" u="none" dirty="0">
                          <a:solidFill>
                            <a:schemeClr val="tx1"/>
                          </a:solidFill>
                          <a:latin typeface="Century Gothic" panose="020B0502020202020204" pitchFamily="34" charset="0"/>
                          <a:cs typeface="Arial" panose="020B0604020202020204" pitchFamily="34" charset="0"/>
                        </a:rPr>
                        <a:t>Homo</a:t>
                      </a:r>
                      <a:r>
                        <a:rPr lang="en-GB" sz="1400" b="0" u="none" dirty="0">
                          <a:solidFill>
                            <a:schemeClr val="tx1"/>
                          </a:solidFill>
                          <a:latin typeface="Century Gothic" panose="020B0502020202020204" pitchFamily="34" charset="0"/>
                          <a:cs typeface="Arial" panose="020B0604020202020204" pitchFamily="34" charset="0"/>
                        </a:rPr>
                        <a:t>phones are words that sound the same but have different meanings and spellings like two, to and too. </a:t>
                      </a: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‘homologous series’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homo-</a:t>
                      </a: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From Greek </a:t>
                      </a:r>
                      <a:r>
                        <a:rPr lang="en-GB" sz="1400" b="0" i="1" kern="1200" dirty="0">
                          <a:solidFill>
                            <a:schemeClr val="tx1"/>
                          </a:solidFill>
                          <a:effectLst/>
                          <a:latin typeface="Century Gothic" panose="020B0502020202020204" pitchFamily="34" charset="0"/>
                          <a:ea typeface="+mn-ea"/>
                          <a:cs typeface="+mn-cs"/>
                        </a:rPr>
                        <a:t>homos:</a:t>
                      </a:r>
                      <a:r>
                        <a:rPr lang="en-GB" sz="1400" b="0" i="0" kern="1200" dirty="0">
                          <a:solidFill>
                            <a:schemeClr val="tx1"/>
                          </a:solidFill>
                          <a:effectLst/>
                          <a:latin typeface="Century Gothic" panose="020B0502020202020204" pitchFamily="34" charset="0"/>
                          <a:ea typeface="+mn-ea"/>
                          <a:cs typeface="+mn-cs"/>
                        </a:rPr>
                        <a:t> ’one and the same’</a:t>
                      </a: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logous</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Greek</a:t>
                      </a:r>
                      <a:r>
                        <a:rPr lang="en-GB" sz="1400" b="0" i="1" kern="1200" dirty="0">
                          <a:solidFill>
                            <a:schemeClr val="tx1"/>
                          </a:solidFill>
                          <a:effectLst/>
                          <a:latin typeface="Century Gothic" panose="020B0502020202020204" pitchFamily="34" charset="0"/>
                          <a:ea typeface="+mn-ea"/>
                          <a:cs typeface="+mn-cs"/>
                        </a:rPr>
                        <a:t> logos:</a:t>
                      </a:r>
                      <a:r>
                        <a:rPr lang="en-GB" sz="1400" b="0" i="0" kern="1200" dirty="0">
                          <a:solidFill>
                            <a:schemeClr val="tx1"/>
                          </a:solidFill>
                          <a:effectLst/>
                          <a:latin typeface="Century Gothic" panose="020B0502020202020204" pitchFamily="34" charset="0"/>
                          <a:ea typeface="+mn-ea"/>
                          <a:cs typeface="+mn-cs"/>
                        </a:rPr>
                        <a:t> ’relation, reasoning, computation’</a:t>
                      </a:r>
                    </a:p>
                    <a:p>
                      <a:pPr algn="ctr">
                        <a:lnSpc>
                          <a:spcPct val="114000"/>
                        </a:lnSpc>
                        <a:spcBef>
                          <a:spcPts val="0"/>
                        </a:spcBef>
                      </a:pPr>
                      <a:endParaRPr lang="en-GB" sz="800" b="0" i="0" kern="1200" dirty="0">
                        <a:solidFill>
                          <a:schemeClr val="tx1"/>
                        </a:solidFill>
                        <a:effectLst/>
                        <a:latin typeface="Century Gothic" panose="020B0502020202020204" pitchFamily="34" charset="0"/>
                        <a:ea typeface="+mn-ea"/>
                        <a:cs typeface="+mn-cs"/>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series</a:t>
                      </a: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A number of discrete things of one kind.</a:t>
                      </a:r>
                      <a:endParaRPr lang="en-GB" sz="1400" b="1" i="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The four molecules below all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belong to the homologous series called ‘alkenes’.</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a) Fill in the blank to complete their general formula: </a:t>
                      </a:r>
                      <a:r>
                        <a:rPr lang="en-GB" sz="16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C</a:t>
                      </a:r>
                      <a:r>
                        <a:rPr lang="en-GB" sz="1600" b="0" i="1" u="none" baseline="-25000"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n</a:t>
                      </a:r>
                      <a:r>
                        <a:rPr lang="en-GB" sz="1600" b="0" u="none" dirty="0" err="1">
                          <a:solidFill>
                            <a:schemeClr val="tx1"/>
                          </a:solidFill>
                          <a:latin typeface="Cambria Math" panose="02040503050406030204" pitchFamily="18" charset="0"/>
                          <a:ea typeface="Cambria Math" panose="02040503050406030204" pitchFamily="18" charset="0"/>
                          <a:cs typeface="Arial" panose="020B0604020202020204" pitchFamily="34" charset="0"/>
                        </a:rPr>
                        <a:t>H</a:t>
                      </a:r>
                      <a:r>
                        <a:rPr lang="en-GB" sz="1600" b="0" u="none" baseline="-25000" dirty="0">
                          <a:solidFill>
                            <a:schemeClr val="tx1"/>
                          </a:solidFill>
                          <a:latin typeface="Cambria Math" panose="02040503050406030204" pitchFamily="18" charset="0"/>
                          <a:ea typeface="Cambria Math" panose="02040503050406030204" pitchFamily="18" charset="0"/>
                          <a:cs typeface="Arial" panose="020B0604020202020204" pitchFamily="34" charset="0"/>
                        </a:rPr>
                        <a:t>___</a:t>
                      </a: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b) Predict the formula of the alkene with 23 carbon atoms.</a:t>
                      </a:r>
                    </a:p>
                    <a:p>
                      <a:pPr marL="177800" indent="0" algn="ctr">
                        <a:spcBef>
                          <a:spcPts val="600"/>
                        </a:spcBef>
                        <a:buNone/>
                      </a:pPr>
                      <a:endParaRPr lang="en-GB" sz="14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Fill in the gaps to describe what a ‘homologous series’ is.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_______________ of related molecules that react the ____________ .</a:t>
                      </a: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9).</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C79E6891-D754-E95C-1306-5670BF8BD003}"/>
              </a:ext>
            </a:extLst>
          </p:cNvPr>
          <p:cNvGraphicFramePr>
            <a:graphicFrameLocks noGrp="1"/>
          </p:cNvGraphicFramePr>
          <p:nvPr>
            <p:extLst>
              <p:ext uri="{D42A27DB-BD31-4B8C-83A1-F6EECF244321}">
                <p14:modId xmlns:p14="http://schemas.microsoft.com/office/powerpoint/2010/main" val="3411490130"/>
              </p:ext>
            </p:extLst>
          </p:nvPr>
        </p:nvGraphicFramePr>
        <p:xfrm>
          <a:off x="4651518" y="2780736"/>
          <a:ext cx="2888964" cy="490642"/>
        </p:xfrm>
        <a:graphic>
          <a:graphicData uri="http://schemas.openxmlformats.org/drawingml/2006/table">
            <a:tbl>
              <a:tblPr firstRow="1" bandRow="1">
                <a:tableStyleId>{5C22544A-7EE6-4342-B048-85BDC9FD1C3A}</a:tableStyleId>
              </a:tblPr>
              <a:tblGrid>
                <a:gridCol w="2888964">
                  <a:extLst>
                    <a:ext uri="{9D8B030D-6E8A-4147-A177-3AD203B41FA5}">
                      <a16:colId xmlns:a16="http://schemas.microsoft.com/office/drawing/2014/main" val="20000"/>
                    </a:ext>
                  </a:extLst>
                </a:gridCol>
              </a:tblGrid>
              <a:tr h="490642">
                <a:tc>
                  <a:txBody>
                    <a:bodyPr/>
                    <a:lstStyle/>
                    <a:p>
                      <a:pPr algn="ctr"/>
                      <a:r>
                        <a:rPr lang="en-GB" sz="2200" b="1" dirty="0">
                          <a:solidFill>
                            <a:srgbClr val="C8102E"/>
                          </a:solidFill>
                          <a:latin typeface="Century Gothic" panose="020B0502020202020204" pitchFamily="34" charset="0"/>
                          <a:cs typeface="Arial" panose="020B0604020202020204" pitchFamily="34" charset="0"/>
                        </a:rPr>
                        <a:t>homologous series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3" name="Picture 2" descr="2D structure of ethene and 2D structure of propene">
            <a:extLst>
              <a:ext uri="{FF2B5EF4-FFF2-40B4-BE49-F238E27FC236}">
                <a16:creationId xmlns:a16="http://schemas.microsoft.com/office/drawing/2014/main" id="{278A89D9-B5E2-1954-D500-B693566A35F6}"/>
              </a:ext>
            </a:extLst>
          </p:cNvPr>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a:xfrm>
            <a:off x="954158" y="3831667"/>
            <a:ext cx="3890268" cy="1311926"/>
          </a:xfrm>
          <a:prstGeom prst="rect">
            <a:avLst/>
          </a:prstGeom>
        </p:spPr>
      </p:pic>
      <p:pic>
        <p:nvPicPr>
          <p:cNvPr id="12" name="Picture 11" descr="2D structure of butene">
            <a:extLst>
              <a:ext uri="{FF2B5EF4-FFF2-40B4-BE49-F238E27FC236}">
                <a16:creationId xmlns:a16="http://schemas.microsoft.com/office/drawing/2014/main" id="{D3F8EC52-4D16-7BBD-F86C-D5D8F0976C11}"/>
              </a:ext>
            </a:extLst>
          </p:cNvPr>
          <p:cNvPicPr>
            <a:picLocks noChangeAspect="1"/>
          </p:cNvPicPr>
          <p:nvPr/>
        </p:nvPicPr>
        <p:blipFill>
          <a:blip r:embed="rId4" cstate="print">
            <a:extLst>
              <a:ext uri="{28A0092B-C50C-407E-A947-70E740481C1C}">
                <a14:useLocalDpi xmlns:a14="http://schemas.microsoft.com/office/drawing/2010/main"/>
              </a:ext>
            </a:extLst>
          </a:blip>
          <a:srcRect t="15176"/>
          <a:stretch>
            <a:fillRect/>
          </a:stretch>
        </p:blipFill>
        <p:spPr>
          <a:xfrm>
            <a:off x="775714" y="5009481"/>
            <a:ext cx="1959428" cy="1090316"/>
          </a:xfrm>
          <a:prstGeom prst="rect">
            <a:avLst/>
          </a:prstGeom>
        </p:spPr>
      </p:pic>
      <p:pic>
        <p:nvPicPr>
          <p:cNvPr id="10" name="Picture 9" descr="2D structure of pentene">
            <a:extLst>
              <a:ext uri="{FF2B5EF4-FFF2-40B4-BE49-F238E27FC236}">
                <a16:creationId xmlns:a16="http://schemas.microsoft.com/office/drawing/2014/main" id="{A09076C2-16F8-7F4C-C8A1-3A990BFF6765}"/>
              </a:ext>
            </a:extLst>
          </p:cNvPr>
          <p:cNvPicPr>
            <a:picLocks noChangeAspect="1"/>
          </p:cNvPicPr>
          <p:nvPr/>
        </p:nvPicPr>
        <p:blipFill>
          <a:blip r:embed="rId5" cstate="print">
            <a:extLst>
              <a:ext uri="{28A0092B-C50C-407E-A947-70E740481C1C}">
                <a14:useLocalDpi xmlns:a14="http://schemas.microsoft.com/office/drawing/2010/main"/>
              </a:ext>
            </a:extLst>
          </a:blip>
          <a:srcRect t="15177" b="15471"/>
          <a:stretch>
            <a:fillRect/>
          </a:stretch>
        </p:blipFill>
        <p:spPr>
          <a:xfrm>
            <a:off x="3072695" y="5094825"/>
            <a:ext cx="2224156" cy="891447"/>
          </a:xfrm>
          <a:prstGeom prst="rect">
            <a:avLst/>
          </a:prstGeom>
        </p:spPr>
      </p:pic>
    </p:spTree>
    <p:extLst>
      <p:ext uri="{BB962C8B-B14F-4D97-AF65-F5344CB8AC3E}">
        <p14:creationId xmlns:p14="http://schemas.microsoft.com/office/powerpoint/2010/main" val="6353245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4261285926"/>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gridCol w="3048000">
                  <a:extLst>
                    <a:ext uri="{9D8B030D-6E8A-4147-A177-3AD203B41FA5}">
                      <a16:colId xmlns:a16="http://schemas.microsoft.com/office/drawing/2014/main" val="171041842"/>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‘non-biodegradable’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0" marR="0" lvl="0" indent="265113" algn="ctr" defTabSz="914400" rtl="0" eaLnBrk="1" fontAlgn="auto" latinLnBrk="0" hangingPunct="1">
                        <a:lnSpc>
                          <a:spcPct val="114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Here are some ideas.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What do you study in </a:t>
                      </a:r>
                      <a:r>
                        <a:rPr lang="en-GB" sz="1400" b="1" u="none" dirty="0">
                          <a:solidFill>
                            <a:schemeClr val="tx1"/>
                          </a:solidFill>
                          <a:latin typeface="Century Gothic" panose="020B0502020202020204" pitchFamily="34" charset="0"/>
                          <a:cs typeface="Arial" panose="020B0604020202020204" pitchFamily="34" charset="0"/>
                        </a:rPr>
                        <a:t>bio</a:t>
                      </a:r>
                      <a:r>
                        <a:rPr lang="en-GB" sz="1400" b="0" u="none" dirty="0">
                          <a:solidFill>
                            <a:schemeClr val="tx1"/>
                          </a:solidFill>
                          <a:latin typeface="Century Gothic" panose="020B0502020202020204" pitchFamily="34" charset="0"/>
                          <a:cs typeface="Arial" panose="020B0604020202020204" pitchFamily="34" charset="0"/>
                        </a:rPr>
                        <a:t>logy lessons?</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What is a </a:t>
                      </a:r>
                      <a:r>
                        <a:rPr lang="en-GB" sz="1400" b="1" u="none" dirty="0">
                          <a:solidFill>
                            <a:schemeClr val="tx1"/>
                          </a:solidFill>
                          <a:latin typeface="Century Gothic" panose="020B0502020202020204" pitchFamily="34" charset="0"/>
                          <a:cs typeface="Arial" panose="020B0604020202020204" pitchFamily="34" charset="0"/>
                        </a:rPr>
                        <a:t>bio</a:t>
                      </a:r>
                      <a:r>
                        <a:rPr lang="en-GB" sz="1400" b="0" u="none" dirty="0">
                          <a:solidFill>
                            <a:schemeClr val="tx1"/>
                          </a:solidFill>
                          <a:latin typeface="Century Gothic" panose="020B0502020202020204" pitchFamily="34" charset="0"/>
                          <a:cs typeface="Arial" panose="020B0604020202020204" pitchFamily="34" charset="0"/>
                        </a:rPr>
                        <a:t>fuel?</a:t>
                      </a:r>
                    </a:p>
                    <a:p>
                      <a:pPr marL="449263" marR="0" lvl="0" indent="-184150" algn="ctr" defTabSz="914400" rtl="0" eaLnBrk="1" fontAlgn="auto" latinLnBrk="0" hangingPunct="1">
                        <a:lnSpc>
                          <a:spcPct val="114000"/>
                        </a:lnSpc>
                        <a:spcBef>
                          <a:spcPts val="600"/>
                        </a:spcBef>
                        <a:spcAft>
                          <a:spcPts val="0"/>
                        </a:spcAft>
                        <a:buClrTx/>
                        <a:buSzTx/>
                        <a:buFont typeface="Arial" panose="020B0604020202020204" pitchFamily="34" charset="0"/>
                        <a:buChar char="•"/>
                        <a:tabLst>
                          <a:tab pos="449263" algn="l"/>
                        </a:tabLst>
                        <a:defRPr/>
                      </a:pPr>
                      <a:r>
                        <a:rPr lang="en-GB" sz="1400" b="0" u="none" dirty="0">
                          <a:solidFill>
                            <a:schemeClr val="tx1"/>
                          </a:solidFill>
                          <a:latin typeface="Century Gothic" panose="020B0502020202020204" pitchFamily="34" charset="0"/>
                          <a:cs typeface="Arial" panose="020B0604020202020204" pitchFamily="34" charset="0"/>
                        </a:rPr>
                        <a:t>What is a </a:t>
                      </a:r>
                      <a:r>
                        <a:rPr lang="en-GB" sz="1400" b="1" u="none" dirty="0">
                          <a:solidFill>
                            <a:schemeClr val="tx1"/>
                          </a:solidFill>
                          <a:latin typeface="Century Gothic" panose="020B0502020202020204" pitchFamily="34" charset="0"/>
                          <a:cs typeface="Arial" panose="020B0604020202020204" pitchFamily="34" charset="0"/>
                        </a:rPr>
                        <a:t>bio</a:t>
                      </a:r>
                      <a:r>
                        <a:rPr lang="en-GB" sz="1400" b="0" u="none" dirty="0">
                          <a:solidFill>
                            <a:schemeClr val="tx1"/>
                          </a:solidFill>
                          <a:latin typeface="Century Gothic" panose="020B0502020202020204" pitchFamily="34" charset="0"/>
                          <a:cs typeface="Arial" panose="020B0604020202020204" pitchFamily="34" charset="0"/>
                        </a:rPr>
                        <a:t>graphy?</a:t>
                      </a: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‘non-biodegradable’.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‘not’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bio-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Indicating or involving life or living organisms.</a:t>
                      </a: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endParaRPr lang="en-GB" sz="8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degrade</a:t>
                      </a:r>
                    </a:p>
                    <a:p>
                      <a:pPr algn="ctr">
                        <a:lnSpc>
                          <a:spcPct val="100000"/>
                        </a:lnSpc>
                        <a:spcBef>
                          <a:spcPts val="0"/>
                        </a:spcBef>
                      </a:pPr>
                      <a:r>
                        <a:rPr lang="en-GB" sz="1400" b="0" i="0" kern="1200" dirty="0">
                          <a:solidFill>
                            <a:schemeClr val="tx1"/>
                          </a:solidFill>
                          <a:effectLst/>
                          <a:latin typeface="Century Gothic" panose="020B0502020202020204" pitchFamily="34" charset="0"/>
                          <a:ea typeface="+mn-ea"/>
                          <a:cs typeface="+mn-cs"/>
                        </a:rPr>
                        <a:t>To break down or deteriorate chemically.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Having the means, capacity or qualifications to do something.</a:t>
                      </a:r>
                    </a:p>
                    <a:p>
                      <a:pPr algn="ctr">
                        <a:lnSpc>
                          <a:spcPct val="114000"/>
                        </a:lnSpc>
                        <a:spcBef>
                          <a:spcPts val="0"/>
                        </a:spcBef>
                      </a:pPr>
                      <a:endParaRPr lang="en-GB" sz="14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buries two carrier bags in the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ground. Carrier bag A is non-biodegradable.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Carrier bag B is 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 learner digs up the two carrier bags five years later. What do they find?</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‘non-biodegradable’ means.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100" b="0" u="none" dirty="0">
                          <a:solidFill>
                            <a:schemeClr val="tx1"/>
                          </a:solidFill>
                          <a:latin typeface="Century Gothic" panose="020B0502020202020204" pitchFamily="34" charset="0"/>
                          <a:cs typeface="Arial" panose="020B0604020202020204" pitchFamily="34" charset="0"/>
                        </a:rPr>
                        <a:t>Put together your understanding of the parts of the word to form the definition.</a:t>
                      </a:r>
                      <a:endParaRPr lang="en-GB" sz="11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ysDot"/>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en-GB" sz="2000" b="1" u="none" baseline="0" dirty="0">
                        <a:solidFill>
                          <a:srgbClr val="C00000"/>
                        </a:solidFill>
                        <a:latin typeface="Century Gothic" panose="020B0502020202020204" pitchFamily="34" charset="0"/>
                        <a:cs typeface="Arial" panose="020B0604020202020204" pitchFamily="34" charset="0"/>
                      </a:endParaRPr>
                    </a:p>
                    <a:p>
                      <a:pPr algn="ctr"/>
                      <a:endParaRPr lang="en-GB" sz="1400" b="1" u="none" baseline="0" dirty="0">
                        <a:solidFill>
                          <a:srgbClr val="C00000"/>
                        </a:solidFill>
                        <a:latin typeface="Century Gothic" panose="020B0502020202020204" pitchFamily="34" charset="0"/>
                        <a:cs typeface="Arial" panose="020B0604020202020204" pitchFamily="34" charset="0"/>
                      </a:endParaRPr>
                    </a:p>
                    <a:p>
                      <a:pPr algn="ctr"/>
                      <a:r>
                        <a:rPr lang="en-GB" sz="1400" b="1" u="none" baseline="0" dirty="0">
                          <a:solidFill>
                            <a:srgbClr val="C00000"/>
                          </a:solidFill>
                          <a:latin typeface="Century Gothic" panose="020B0502020202020204" pitchFamily="34" charset="0"/>
                          <a:cs typeface="Arial" panose="020B0604020202020204" pitchFamily="34" charset="0"/>
                        </a:rPr>
                        <a:t>Compare what you wrote with the definition (slide 10).</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ysDot"/>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3222562135"/>
              </p:ext>
            </p:extLst>
          </p:nvPr>
        </p:nvGraphicFramePr>
        <p:xfrm>
          <a:off x="5035138" y="2772021"/>
          <a:ext cx="2481943" cy="762182"/>
        </p:xfrm>
        <a:graphic>
          <a:graphicData uri="http://schemas.openxmlformats.org/drawingml/2006/table">
            <a:tbl>
              <a:tblPr firstRow="1" bandRow="1">
                <a:tableStyleId>{5C22544A-7EE6-4342-B048-85BDC9FD1C3A}</a:tableStyleId>
              </a:tblPr>
              <a:tblGrid>
                <a:gridCol w="2481943">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non-</a:t>
                      </a:r>
                    </a:p>
                    <a:p>
                      <a:pPr algn="ctr"/>
                      <a:r>
                        <a:rPr lang="en-GB" sz="2200" b="1" dirty="0">
                          <a:solidFill>
                            <a:srgbClr val="C8102E"/>
                          </a:solidFill>
                          <a:latin typeface="Century Gothic" panose="020B0502020202020204" pitchFamily="34" charset="0"/>
                          <a:cs typeface="Arial" panose="020B0604020202020204" pitchFamily="34" charset="0"/>
                        </a:rPr>
                        <a:t>biodegradable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4773527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927EC-242E-A656-3C08-792EABE2FE8F}"/>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46871A85-50C6-CE7B-708E-A52FC8CEDA3F}"/>
              </a:ext>
            </a:extLst>
          </p:cNvPr>
          <p:cNvGraphicFramePr>
            <a:graphicFrameLocks noGrp="1"/>
          </p:cNvGraphicFramePr>
          <p:nvPr>
            <p:ph idx="1"/>
            <p:extLst>
              <p:ext uri="{D42A27DB-BD31-4B8C-83A1-F6EECF244321}">
                <p14:modId xmlns:p14="http://schemas.microsoft.com/office/powerpoint/2010/main" val="3261775725"/>
              </p:ext>
            </p:extLst>
          </p:nvPr>
        </p:nvGraphicFramePr>
        <p:xfrm>
          <a:off x="0" y="0"/>
          <a:ext cx="12192000" cy="7573151"/>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269875" marR="0" lvl="0" indent="-269875"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‘flammability’ mean to you?</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269875" marR="0" lvl="0" indent="0" algn="ctr" defTabSz="914400" rtl="0" eaLnBrk="1" fontAlgn="auto" latinLnBrk="0" hangingPunct="1">
                        <a:lnSpc>
                          <a:spcPct val="100000"/>
                        </a:lnSpc>
                        <a:spcBef>
                          <a:spcPts val="60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                     </a:t>
                      </a: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‘flammability’.</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flam-</a:t>
                      </a:r>
                    </a:p>
                    <a:p>
                      <a:pPr marL="0" marR="0" lvl="0" indent="0" algn="ctr" defTabSz="914400" rtl="0" eaLnBrk="1" fontAlgn="auto" latinLnBrk="0" hangingPunct="1">
                        <a:lnSpc>
                          <a:spcPct val="114000"/>
                        </a:lnSpc>
                        <a:spcBef>
                          <a:spcPts val="0"/>
                        </a:spcBef>
                        <a:spcAft>
                          <a:spcPts val="0"/>
                        </a:spcAft>
                        <a:buClrTx/>
                        <a:buSzTx/>
                        <a:buFont typeface="Arial" panose="020B0604020202020204" pitchFamily="34" charset="0"/>
                        <a:buNone/>
                        <a:tabLst/>
                        <a:defRPr/>
                      </a:pPr>
                      <a:r>
                        <a:rPr lang="en-GB" sz="1800" b="1" u="none" dirty="0">
                          <a:solidFill>
                            <a:schemeClr val="accent1"/>
                          </a:solidFill>
                          <a:latin typeface="Bradley Hand ITC" panose="03070402050302030203" pitchFamily="66" charset="0"/>
                          <a:cs typeface="Arial" panose="020B0604020202020204" pitchFamily="34" charset="0"/>
                        </a:rPr>
                        <a:t>From Latin ‘</a:t>
                      </a:r>
                      <a:r>
                        <a:rPr lang="en-GB" sz="1800" b="1" u="none" dirty="0" err="1">
                          <a:solidFill>
                            <a:schemeClr val="accent1"/>
                          </a:solidFill>
                          <a:latin typeface="Bradley Hand ITC" panose="03070402050302030203" pitchFamily="66" charset="0"/>
                          <a:cs typeface="Arial" panose="020B0604020202020204" pitchFamily="34" charset="0"/>
                        </a:rPr>
                        <a:t>flamma</a:t>
                      </a:r>
                      <a:r>
                        <a:rPr lang="en-GB" sz="1800" b="1" u="none" dirty="0">
                          <a:solidFill>
                            <a:schemeClr val="accent1"/>
                          </a:solidFill>
                          <a:latin typeface="Bradley Hand ITC" panose="03070402050302030203" pitchFamily="66" charset="0"/>
                          <a:cs typeface="Arial" panose="020B0604020202020204" pitchFamily="34" charset="0"/>
                        </a:rPr>
                        <a:t>’ – a flame</a:t>
                      </a:r>
                    </a:p>
                    <a:p>
                      <a:pPr marL="0" marR="0" lvl="0" indent="0" algn="ctr" defTabSz="914400" rtl="0" eaLnBrk="1" fontAlgn="auto" latinLnBrk="0" hangingPunct="1">
                        <a:lnSpc>
                          <a:spcPct val="114000"/>
                        </a:lnSpc>
                        <a:spcBef>
                          <a:spcPts val="0"/>
                        </a:spcBef>
                        <a:spcAft>
                          <a:spcPts val="0"/>
                        </a:spcAft>
                        <a:buClrTx/>
                        <a:buSzTx/>
                        <a:buFont typeface="Arial" panose="020B0604020202020204" pitchFamily="34" charset="0"/>
                        <a:buNone/>
                        <a:tabLst/>
                        <a:defRPr/>
                      </a:pPr>
                      <a:r>
                        <a:rPr lang="en-GB" sz="1800" b="1" u="none" dirty="0">
                          <a:solidFill>
                            <a:schemeClr val="accent1"/>
                          </a:solidFill>
                          <a:latin typeface="Bradley Hand ITC" panose="03070402050302030203" pitchFamily="66" charset="0"/>
                          <a:cs typeface="Arial" panose="020B0604020202020204" pitchFamily="34" charset="0"/>
                        </a:rPr>
                        <a:t>Words beginning with flam are often to do with fire or ignition.</a:t>
                      </a:r>
                      <a:endParaRPr lang="en-GB" sz="18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Having the means, capacity or qualifications to do something.</a:t>
                      </a: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00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ity</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u="none" dirty="0">
                          <a:solidFill>
                            <a:schemeClr val="tx1"/>
                          </a:solidFill>
                          <a:latin typeface="Century Gothic" panose="020B0502020202020204" pitchFamily="34" charset="0"/>
                          <a:cs typeface="Arial" panose="020B0604020202020204" pitchFamily="34" charset="0"/>
                        </a:rPr>
                        <a:t>The </a:t>
                      </a:r>
                      <a:r>
                        <a:rPr lang="en-GB" sz="1400" b="0" i="0" u="none" dirty="0">
                          <a:solidFill>
                            <a:schemeClr val="tx1"/>
                          </a:solidFill>
                          <a:latin typeface="Century Gothic" panose="020B0502020202020204" pitchFamily="34" charset="0"/>
                          <a:cs typeface="Arial" panose="020B0604020202020204" pitchFamily="34" charset="0"/>
                        </a:rPr>
                        <a:t>suffix -</a:t>
                      </a:r>
                      <a:r>
                        <a:rPr lang="en-GB" sz="1400" b="0" i="0" u="none" dirty="0" err="1">
                          <a:solidFill>
                            <a:schemeClr val="tx1"/>
                          </a:solidFill>
                          <a:latin typeface="Century Gothic" panose="020B0502020202020204" pitchFamily="34" charset="0"/>
                          <a:cs typeface="Arial" panose="020B0604020202020204" pitchFamily="34" charset="0"/>
                        </a:rPr>
                        <a:t>ity</a:t>
                      </a:r>
                      <a:r>
                        <a:rPr lang="en-GB" sz="1400" b="0" i="0" u="none" dirty="0">
                          <a:solidFill>
                            <a:schemeClr val="tx1"/>
                          </a:solidFill>
                          <a:latin typeface="Century Gothic" panose="020B0502020202020204" pitchFamily="34" charset="0"/>
                          <a:cs typeface="Arial" panose="020B0604020202020204" pitchFamily="34" charset="0"/>
                        </a:rPr>
                        <a:t> </a:t>
                      </a:r>
                      <a:r>
                        <a:rPr lang="en-GB" sz="1400" b="0" u="none" dirty="0">
                          <a:solidFill>
                            <a:schemeClr val="tx1"/>
                          </a:solidFill>
                          <a:latin typeface="Century Gothic" panose="020B0502020202020204" pitchFamily="34" charset="0"/>
                          <a:cs typeface="Arial" panose="020B0604020202020204" pitchFamily="34" charset="0"/>
                        </a:rPr>
                        <a:t>means ‘state of having (a particular quality).’</a:t>
                      </a:r>
                    </a:p>
                    <a:p>
                      <a:pPr algn="ctr">
                        <a:lnSpc>
                          <a:spcPct val="114000"/>
                        </a:lnSpc>
                        <a:spcBef>
                          <a:spcPts val="0"/>
                        </a:spcBef>
                      </a:pPr>
                      <a:r>
                        <a:rPr lang="en-GB" sz="1400" b="0" u="none" dirty="0">
                          <a:solidFill>
                            <a:schemeClr val="tx1"/>
                          </a:solidFill>
                          <a:latin typeface="Century Gothic" panose="020B0502020202020204" pitchFamily="34" charset="0"/>
                          <a:cs typeface="Arial" panose="020B0604020202020204" pitchFamily="34" charset="0"/>
                        </a:rPr>
                        <a:t>For example, oddity means something has the quality of being odd.</a:t>
                      </a:r>
                    </a:p>
                    <a:p>
                      <a:pPr algn="ctr">
                        <a:lnSpc>
                          <a:spcPct val="114000"/>
                        </a:lnSpc>
                        <a:spcBef>
                          <a:spcPts val="0"/>
                        </a:spcBef>
                      </a:pPr>
                      <a:endParaRPr lang="en-GB" sz="4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flammability</a:t>
                      </a:r>
                    </a:p>
                    <a:p>
                      <a:pPr algn="ctr">
                        <a:lnSpc>
                          <a:spcPct val="114000"/>
                        </a:lnSpc>
                        <a:spcBef>
                          <a:spcPts val="0"/>
                        </a:spcBef>
                      </a:pPr>
                      <a:r>
                        <a:rPr lang="en-GB" sz="1800" b="1" u="none" dirty="0">
                          <a:solidFill>
                            <a:schemeClr val="accent1"/>
                          </a:solidFill>
                          <a:latin typeface="Bradley Hand ITC" panose="03070402050302030203" pitchFamily="66" charset="0"/>
                          <a:cs typeface="Arial" panose="020B0604020202020204" pitchFamily="34" charset="0"/>
                        </a:rPr>
                        <a:t>Having the capacity to catch fire.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342900" indent="-3429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teacher places a few drops of two</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 fractions obtained from the fractional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distillation of crude oil in different watch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glasses and tries to make them catch fire by using a flame.</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A – catches fire easily</a:t>
                      </a:r>
                    </a:p>
                    <a:p>
                      <a:pPr marL="0" indent="0" algn="ctr">
                        <a:buNone/>
                      </a:pPr>
                      <a:r>
                        <a:rPr lang="en-GB" sz="1400" b="1" u="none" dirty="0">
                          <a:solidFill>
                            <a:srgbClr val="C00000"/>
                          </a:solidFill>
                          <a:latin typeface="Century Gothic" panose="020B0502020202020204" pitchFamily="34" charset="0"/>
                          <a:cs typeface="Arial" panose="020B0604020202020204" pitchFamily="34" charset="0"/>
                        </a:rPr>
                        <a:t>Fraction B – does not catch fire</a:t>
                      </a:r>
                    </a:p>
                    <a:p>
                      <a:pPr marL="0" indent="0" algn="ctr">
                        <a:buNone/>
                      </a:pPr>
                      <a:endParaRPr lang="en-GB" sz="1400" b="1" u="none" dirty="0">
                        <a:solidFill>
                          <a:srgbClr val="C00000"/>
                        </a:solidFill>
                        <a:latin typeface="Century Gothic" panose="020B0502020202020204" pitchFamily="34" charset="0"/>
                        <a:cs typeface="Arial" panose="020B0604020202020204" pitchFamily="34" charset="0"/>
                      </a:endParaRPr>
                    </a:p>
                    <a:p>
                      <a:pPr marL="0" indent="269875" algn="ctr"/>
                      <a:r>
                        <a:rPr lang="en-GB" sz="1400" b="1" u="none" dirty="0">
                          <a:solidFill>
                            <a:srgbClr val="C8102E"/>
                          </a:solidFill>
                          <a:latin typeface="Century Gothic" panose="020B0502020202020204" pitchFamily="34" charset="0"/>
                          <a:cs typeface="Arial" panose="020B0604020202020204" pitchFamily="34" charset="0"/>
                        </a:rPr>
                        <a:t>Which fraction has the highest flammability?</a:t>
                      </a:r>
                    </a:p>
                    <a:p>
                      <a:pPr marL="0" indent="269875" algn="ct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Fraction A, because it catches fire the most easily</a:t>
                      </a:r>
                    </a:p>
                    <a:p>
                      <a:pPr marL="0" indent="269875"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‘flammability’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1" u="none" dirty="0">
                          <a:solidFill>
                            <a:schemeClr val="accent1"/>
                          </a:solidFill>
                          <a:latin typeface="Bradley Hand ITC" panose="03070402050302030203" pitchFamily="66" charset="0"/>
                          <a:cs typeface="Arial" panose="020B0604020202020204" pitchFamily="34" charset="0"/>
                        </a:rPr>
                        <a:t>How easy it is to ignite a substance (in other words, to cause a substance to catch fire using a flame).</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800" b="1" u="none" dirty="0">
                        <a:solidFill>
                          <a:schemeClr val="accent1"/>
                        </a:solidFill>
                        <a:latin typeface="Bradley Hand ITC" panose="03070402050302030203" pitchFamily="66" charset="0"/>
                        <a:cs typeface="Arial" panose="020B0604020202020204" pitchFamily="34" charset="0"/>
                      </a:endParaRPr>
                    </a:p>
                    <a:p>
                      <a:pPr algn="ctr">
                        <a:lnSpc>
                          <a:spcPct val="114000"/>
                        </a:lnSpc>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lnSpc>
                          <a:spcPct val="114000"/>
                        </a:lnSpc>
                      </a:pP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992DBA1C-9E98-7A46-9C2A-DF155B85D03A}"/>
              </a:ext>
            </a:extLst>
          </p:cNvPr>
          <p:cNvGraphicFramePr>
            <a:graphicFrameLocks noGrp="1"/>
          </p:cNvGraphicFramePr>
          <p:nvPr>
            <p:extLst>
              <p:ext uri="{D42A27DB-BD31-4B8C-83A1-F6EECF244321}">
                <p14:modId xmlns:p14="http://schemas.microsoft.com/office/powerpoint/2010/main" val="1665957359"/>
              </p:ext>
            </p:extLst>
          </p:nvPr>
        </p:nvGraphicFramePr>
        <p:xfrm>
          <a:off x="5006859" y="3465900"/>
          <a:ext cx="2178281" cy="641350"/>
        </p:xfrm>
        <a:graphic>
          <a:graphicData uri="http://schemas.openxmlformats.org/drawingml/2006/table">
            <a:tbl>
              <a:tblPr firstRow="1" bandRow="1">
                <a:tableStyleId>{5C22544A-7EE6-4342-B048-85BDC9FD1C3A}</a:tableStyleId>
              </a:tblPr>
              <a:tblGrid>
                <a:gridCol w="2178281">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flammability</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65354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7BDC5-6B77-50D4-92A2-86F00321F59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B6EBF29F-F79A-9767-ED16-0C74960B67E7}"/>
              </a:ext>
              <a:ext uri="{C183D7F6-B498-43B3-948B-1728B52AA6E4}">
                <adec:decorative xmlns:adec="http://schemas.microsoft.com/office/drawing/2017/decorative" val="1"/>
              </a:ext>
            </a:extLst>
          </p:cNvPr>
          <p:cNvGraphicFramePr>
            <a:graphicFrameLocks noGrp="1"/>
          </p:cNvGraphicFramePr>
          <p:nvPr>
            <p:ph idx="1"/>
            <p:extLst>
              <p:ext uri="{D42A27DB-BD31-4B8C-83A1-F6EECF244321}">
                <p14:modId xmlns:p14="http://schemas.microsoft.com/office/powerpoint/2010/main" val="4112032507"/>
              </p:ext>
            </p:extLst>
          </p:nvPr>
        </p:nvGraphicFramePr>
        <p:xfrm>
          <a:off x="0" y="0"/>
          <a:ext cx="12192000" cy="694314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word ‘polymer’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word (or parts of this word)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marL="171450" marR="0" lvl="0" indent="-1714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word ‘polymer’.</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6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poly-</a:t>
                      </a:r>
                    </a:p>
                    <a:p>
                      <a:pPr algn="ctr">
                        <a:spcBef>
                          <a:spcPts val="0"/>
                        </a:spcBef>
                      </a:pPr>
                      <a:r>
                        <a:rPr lang="en-GB" sz="1400" b="0" i="0" kern="1200" dirty="0">
                          <a:solidFill>
                            <a:schemeClr val="tx1"/>
                          </a:solidFill>
                          <a:effectLst/>
                          <a:latin typeface="Century Gothic" panose="020B0502020202020204" pitchFamily="34" charset="0"/>
                          <a:ea typeface="+mn-ea"/>
                          <a:cs typeface="+mn-cs"/>
                        </a:rPr>
                        <a:t>From the Greek word </a:t>
                      </a:r>
                      <a:r>
                        <a:rPr lang="en-GB" sz="1400" b="0" i="1" kern="1200" dirty="0">
                          <a:solidFill>
                            <a:schemeClr val="tx1"/>
                          </a:solidFill>
                          <a:effectLst/>
                          <a:latin typeface="Century Gothic" panose="020B0502020202020204" pitchFamily="34" charset="0"/>
                          <a:ea typeface="+mn-ea"/>
                          <a:cs typeface="+mn-cs"/>
                        </a:rPr>
                        <a:t>poly</a:t>
                      </a:r>
                      <a:r>
                        <a:rPr lang="en-GB" sz="1400" b="0" i="0" kern="1200" dirty="0">
                          <a:solidFill>
                            <a:schemeClr val="tx1"/>
                          </a:solidFill>
                          <a:effectLst/>
                          <a:latin typeface="Century Gothic" panose="020B0502020202020204" pitchFamily="34" charset="0"/>
                          <a:ea typeface="+mn-ea"/>
                          <a:cs typeface="+mn-cs"/>
                        </a:rPr>
                        <a:t>, meaning ‘many’.</a:t>
                      </a:r>
                    </a:p>
                    <a:p>
                      <a:pPr algn="ctr">
                        <a:spcBef>
                          <a:spcPts val="0"/>
                        </a:spcBef>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mer</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the Greek word </a:t>
                      </a:r>
                      <a:r>
                        <a:rPr lang="en-GB" sz="1400" b="0" i="1" kern="1200" dirty="0" err="1">
                          <a:solidFill>
                            <a:schemeClr val="tx1"/>
                          </a:solidFill>
                          <a:effectLst/>
                          <a:latin typeface="Century Gothic" panose="020B0502020202020204" pitchFamily="34" charset="0"/>
                          <a:ea typeface="+mn-ea"/>
                          <a:cs typeface="+mn-cs"/>
                        </a:rPr>
                        <a:t>meros</a:t>
                      </a:r>
                      <a:r>
                        <a:rPr lang="en-GB" sz="1400" b="0" i="0" kern="1200" dirty="0">
                          <a:solidFill>
                            <a:schemeClr val="tx1"/>
                          </a:solidFill>
                          <a:effectLst/>
                          <a:latin typeface="Century Gothic" panose="020B0502020202020204" pitchFamily="34" charset="0"/>
                          <a:ea typeface="+mn-ea"/>
                          <a:cs typeface="+mn-cs"/>
                        </a:rPr>
                        <a:t>, meaning ‘part’ or ‘segment’.</a:t>
                      </a:r>
                    </a:p>
                    <a:p>
                      <a:pPr algn="ctr">
                        <a:lnSpc>
                          <a:spcPct val="114000"/>
                        </a:lnSpc>
                      </a:pPr>
                      <a:endParaRPr lang="en-GB" sz="6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polymer</a:t>
                      </a:r>
                    </a:p>
                    <a:p>
                      <a:pPr algn="ctr">
                        <a:lnSpc>
                          <a:spcPct val="114000"/>
                        </a:lnSpc>
                        <a:spcBef>
                          <a:spcPts val="0"/>
                        </a:spcBef>
                      </a:pPr>
                      <a:r>
                        <a:rPr lang="en-GB" sz="1800" b="1" i="0" kern="1200" dirty="0">
                          <a:solidFill>
                            <a:schemeClr val="accent1"/>
                          </a:solidFill>
                          <a:effectLst/>
                          <a:latin typeface="Bradley Hand ITC" panose="03070402050302030203" pitchFamily="66" charset="0"/>
                          <a:ea typeface="+mn-ea"/>
                          <a:cs typeface="+mn-cs"/>
                        </a:rPr>
                        <a:t>A molecule made from many parts.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400" b="1" u="none" dirty="0">
                        <a:solidFill>
                          <a:srgbClr val="C00000"/>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Two of the images below represent </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polymers. Which two?</a:t>
                      </a: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179388"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179388" algn="ctr">
                        <a:spcBef>
                          <a:spcPts val="600"/>
                        </a:spcBef>
                      </a:pPr>
                      <a:endParaRPr lang="en-GB" sz="1400" b="1" u="none" dirty="0">
                        <a:solidFill>
                          <a:srgbClr val="C8102E"/>
                        </a:solidFill>
                        <a:latin typeface="Century Gothic" panose="020B0502020202020204" pitchFamily="34" charset="0"/>
                        <a:cs typeface="Arial" panose="020B0604020202020204" pitchFamily="34" charset="0"/>
                      </a:endParaRPr>
                    </a:p>
                    <a:p>
                      <a:pPr marL="177800" indent="179388" algn="l">
                        <a:spcBef>
                          <a:spcPts val="600"/>
                        </a:spcBef>
                      </a:pPr>
                      <a:r>
                        <a:rPr lang="en-GB" sz="1800" b="1" u="none" dirty="0">
                          <a:solidFill>
                            <a:schemeClr val="accent1"/>
                          </a:solidFill>
                          <a:latin typeface="Bradley Hand ITC" panose="03070402050302030203" pitchFamily="66" charset="0"/>
                          <a:cs typeface="Arial" panose="020B0604020202020204" pitchFamily="34" charset="0"/>
                        </a:rPr>
                        <a:t>  polymer               monomer                   polymer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a ‘polymer’ is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A very large molecule made by joining together lots of small molecules.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556A24E2-B1FC-7E19-34B7-76DF4728BB29}"/>
              </a:ext>
            </a:extLst>
          </p:cNvPr>
          <p:cNvGraphicFramePr>
            <a:graphicFrameLocks noGrp="1"/>
          </p:cNvGraphicFramePr>
          <p:nvPr/>
        </p:nvGraphicFramePr>
        <p:xfrm>
          <a:off x="4973303" y="2720975"/>
          <a:ext cx="2216104" cy="641350"/>
        </p:xfrm>
        <a:graphic>
          <a:graphicData uri="http://schemas.openxmlformats.org/drawingml/2006/table">
            <a:tbl>
              <a:tblPr firstRow="1" bandRow="1">
                <a:tableStyleId>{5C22544A-7EE6-4342-B048-85BDC9FD1C3A}</a:tableStyleId>
              </a:tblPr>
              <a:tblGrid>
                <a:gridCol w="2216104">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polymer</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pic>
        <p:nvPicPr>
          <p:cNvPr id="12" name="Picture 11" descr="2D structure diagram of chloroethene">
            <a:extLst>
              <a:ext uri="{FF2B5EF4-FFF2-40B4-BE49-F238E27FC236}">
                <a16:creationId xmlns:a16="http://schemas.microsoft.com/office/drawing/2014/main" id="{8013B3FD-623C-5774-8022-6365E1B07556}"/>
              </a:ext>
            </a:extLst>
          </p:cNvPr>
          <p:cNvPicPr>
            <a:picLocks noChangeAspect="1"/>
          </p:cNvPicPr>
          <p:nvPr/>
        </p:nvPicPr>
        <p:blipFill rotWithShape="1">
          <a:blip r:embed="rId3" cstate="print">
            <a:extLst>
              <a:ext uri="{28A0092B-C50C-407E-A947-70E740481C1C}">
                <a14:useLocalDpi xmlns:a14="http://schemas.microsoft.com/office/drawing/2010/main"/>
              </a:ext>
            </a:extLst>
          </a:blip>
          <a:srcRect t="17491" b="18631"/>
          <a:stretch/>
        </p:blipFill>
        <p:spPr bwMode="auto">
          <a:xfrm>
            <a:off x="1944692" y="3913692"/>
            <a:ext cx="1415605" cy="1019122"/>
          </a:xfrm>
          <a:prstGeom prst="rect">
            <a:avLst/>
          </a:prstGeom>
          <a:ln>
            <a:noFill/>
          </a:ln>
          <a:extLst>
            <a:ext uri="{53640926-AAD7-44D8-BBD7-CCE9431645EC}">
              <a14:shadowObscured xmlns:a14="http://schemas.microsoft.com/office/drawing/2010/main"/>
            </a:ext>
          </a:extLst>
        </p:spPr>
      </p:pic>
      <p:pic>
        <p:nvPicPr>
          <p:cNvPr id="2" name="Picture 1" descr="A ball and stick model of a molecule. The backbone contains black balls, with blue balls coming off of them in a repeating pattern">
            <a:extLst>
              <a:ext uri="{FF2B5EF4-FFF2-40B4-BE49-F238E27FC236}">
                <a16:creationId xmlns:a16="http://schemas.microsoft.com/office/drawing/2014/main" id="{A5B498F5-8C4D-401C-BCFC-9CB276CFC4B8}"/>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3588947" y="3815791"/>
            <a:ext cx="2184872" cy="1228990"/>
          </a:xfrm>
          <a:prstGeom prst="rect">
            <a:avLst/>
          </a:prstGeom>
        </p:spPr>
      </p:pic>
      <p:sp>
        <p:nvSpPr>
          <p:cNvPr id="3" name="Rectangle: Rounded Corners 2">
            <a:extLst>
              <a:ext uri="{FF2B5EF4-FFF2-40B4-BE49-F238E27FC236}">
                <a16:creationId xmlns:a16="http://schemas.microsoft.com/office/drawing/2014/main" id="{736C55E1-31ED-83A8-51AD-2F793BEC1ECB}"/>
              </a:ext>
              <a:ext uri="{C183D7F6-B498-43B3-948B-1728B52AA6E4}">
                <adec:decorative xmlns:adec="http://schemas.microsoft.com/office/drawing/2017/decorative" val="1"/>
              </a:ext>
            </a:extLst>
          </p:cNvPr>
          <p:cNvSpPr/>
          <p:nvPr/>
        </p:nvSpPr>
        <p:spPr>
          <a:xfrm>
            <a:off x="228650" y="3598985"/>
            <a:ext cx="1611873" cy="2004646"/>
          </a:xfrm>
          <a:prstGeom prst="roundRect">
            <a:avLst/>
          </a:prstGeom>
          <a:noFill/>
          <a:ln>
            <a:solidFill>
              <a:srgbClr val="C8102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Rounded Corners 3">
            <a:extLst>
              <a:ext uri="{FF2B5EF4-FFF2-40B4-BE49-F238E27FC236}">
                <a16:creationId xmlns:a16="http://schemas.microsoft.com/office/drawing/2014/main" id="{95656AA5-40D0-A3F6-2D86-9D4791CF45CF}"/>
              </a:ext>
              <a:ext uri="{C183D7F6-B498-43B3-948B-1728B52AA6E4}">
                <adec:decorative xmlns:adec="http://schemas.microsoft.com/office/drawing/2017/decorative" val="1"/>
              </a:ext>
            </a:extLst>
          </p:cNvPr>
          <p:cNvSpPr/>
          <p:nvPr/>
        </p:nvSpPr>
        <p:spPr>
          <a:xfrm>
            <a:off x="3508571" y="3598985"/>
            <a:ext cx="2364690" cy="2004646"/>
          </a:xfrm>
          <a:prstGeom prst="roundRect">
            <a:avLst/>
          </a:prstGeom>
          <a:noFill/>
          <a:ln>
            <a:solidFill>
              <a:srgbClr val="C8102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D16EC8C0-9C54-FEE7-E237-CF140CB5ABBD}"/>
              </a:ext>
            </a:extLst>
          </p:cNvPr>
          <p:cNvPicPr>
            <a:picLocks noChangeAspect="1"/>
          </p:cNvPicPr>
          <p:nvPr/>
        </p:nvPicPr>
        <p:blipFill>
          <a:blip r:embed="rId5"/>
          <a:srcRect l="18048" t="10615" r="15071" b="15233"/>
          <a:stretch>
            <a:fillRect/>
          </a:stretch>
        </p:blipFill>
        <p:spPr bwMode="auto">
          <a:xfrm>
            <a:off x="273572" y="3727741"/>
            <a:ext cx="1522028" cy="131704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7486637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65318-C1EE-BFA5-9866-31E2DB600BDC}"/>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40096F1-5682-9F74-453D-F3572E9D98A4}"/>
              </a:ext>
            </a:extLst>
          </p:cNvPr>
          <p:cNvGraphicFramePr>
            <a:graphicFrameLocks noGrp="1"/>
          </p:cNvGraphicFramePr>
          <p:nvPr>
            <p:ph idx="1"/>
            <p:extLst>
              <p:ext uri="{D42A27DB-BD31-4B8C-83A1-F6EECF244321}">
                <p14:modId xmlns:p14="http://schemas.microsoft.com/office/powerpoint/2010/main" val="3248045928"/>
              </p:ext>
            </p:extLst>
          </p:nvPr>
        </p:nvGraphicFramePr>
        <p:xfrm>
          <a:off x="0" y="0"/>
          <a:ext cx="12192000" cy="6858000"/>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‘homologous’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‘homologous series’.</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homo-</a:t>
                      </a: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From Greek </a:t>
                      </a:r>
                      <a:r>
                        <a:rPr lang="en-GB" sz="1400" b="0" i="1" kern="1200" dirty="0">
                          <a:solidFill>
                            <a:schemeClr val="tx1"/>
                          </a:solidFill>
                          <a:effectLst/>
                          <a:latin typeface="Century Gothic" panose="020B0502020202020204" pitchFamily="34" charset="0"/>
                          <a:ea typeface="+mn-ea"/>
                          <a:cs typeface="+mn-cs"/>
                        </a:rPr>
                        <a:t>homos</a:t>
                      </a:r>
                      <a:r>
                        <a:rPr lang="en-GB" sz="1400" b="0" i="0" kern="1200" dirty="0">
                          <a:solidFill>
                            <a:schemeClr val="tx1"/>
                          </a:solidFill>
                          <a:effectLst/>
                          <a:latin typeface="Century Gothic" panose="020B0502020202020204" pitchFamily="34" charset="0"/>
                          <a:ea typeface="+mn-ea"/>
                          <a:cs typeface="+mn-cs"/>
                        </a:rPr>
                        <a:t> ’one and the same’</a:t>
                      </a: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14000"/>
                        </a:lnSpc>
                      </a:pPr>
                      <a:endParaRPr lang="en-GB" sz="400" b="0" u="none" dirty="0">
                        <a:solidFill>
                          <a:schemeClr val="tx1"/>
                        </a:solidFill>
                        <a:latin typeface="Century Gothic" panose="020B0502020202020204" pitchFamily="34" charset="0"/>
                        <a:cs typeface="Arial" panose="020B0604020202020204" pitchFamily="34" charset="0"/>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a:t>
                      </a:r>
                      <a:r>
                        <a:rPr lang="en-GB" sz="1800" b="0" u="none" dirty="0" err="1">
                          <a:solidFill>
                            <a:schemeClr val="tx1"/>
                          </a:solidFill>
                          <a:latin typeface="Century Gothic" panose="020B0502020202020204" pitchFamily="34" charset="0"/>
                          <a:cs typeface="Arial" panose="020B0604020202020204" pitchFamily="34" charset="0"/>
                        </a:rPr>
                        <a:t>logous</a:t>
                      </a:r>
                      <a:endParaRPr lang="en-GB" sz="1800" b="0" u="none" dirty="0">
                        <a:solidFill>
                          <a:schemeClr val="tx1"/>
                        </a:solidFill>
                        <a:latin typeface="Century Gothic" panose="020B0502020202020204" pitchFamily="34" charset="0"/>
                        <a:cs typeface="Arial" panose="020B0604020202020204" pitchFamily="34" charset="0"/>
                      </a:endParaRPr>
                    </a:p>
                    <a:p>
                      <a:pPr algn="ctr">
                        <a:lnSpc>
                          <a:spcPct val="114000"/>
                        </a:lnSpc>
                        <a:spcBef>
                          <a:spcPts val="0"/>
                        </a:spcBef>
                      </a:pPr>
                      <a:r>
                        <a:rPr lang="en-GB" sz="1400" b="0" i="0" kern="1200" dirty="0">
                          <a:solidFill>
                            <a:schemeClr val="tx1"/>
                          </a:solidFill>
                          <a:effectLst/>
                          <a:latin typeface="Century Gothic" panose="020B0502020202020204" pitchFamily="34" charset="0"/>
                          <a:ea typeface="+mn-ea"/>
                          <a:cs typeface="+mn-cs"/>
                        </a:rPr>
                        <a:t>From </a:t>
                      </a:r>
                      <a:r>
                        <a:rPr lang="en-GB" sz="1400" b="0" i="1" kern="1200" dirty="0">
                          <a:solidFill>
                            <a:schemeClr val="tx1"/>
                          </a:solidFill>
                          <a:effectLst/>
                          <a:latin typeface="Century Gothic" panose="020B0502020202020204" pitchFamily="34" charset="0"/>
                          <a:ea typeface="+mn-ea"/>
                          <a:cs typeface="+mn-cs"/>
                        </a:rPr>
                        <a:t>Greek logos</a:t>
                      </a:r>
                      <a:r>
                        <a:rPr lang="en-GB" sz="1400" b="0" i="0" kern="1200" dirty="0">
                          <a:solidFill>
                            <a:schemeClr val="tx1"/>
                          </a:solidFill>
                          <a:effectLst/>
                          <a:latin typeface="Century Gothic" panose="020B0502020202020204" pitchFamily="34" charset="0"/>
                          <a:ea typeface="+mn-ea"/>
                          <a:cs typeface="+mn-cs"/>
                        </a:rPr>
                        <a:t> ’relation, reasoning, computation’</a:t>
                      </a:r>
                    </a:p>
                    <a:p>
                      <a:pPr algn="ctr">
                        <a:lnSpc>
                          <a:spcPct val="114000"/>
                        </a:lnSpc>
                        <a:spcBef>
                          <a:spcPts val="0"/>
                        </a:spcBef>
                      </a:pPr>
                      <a:endParaRPr lang="en-GB" sz="400" b="0" i="0" kern="1200" dirty="0">
                        <a:solidFill>
                          <a:schemeClr val="tx1"/>
                        </a:solidFill>
                        <a:effectLst/>
                        <a:latin typeface="Century Gothic" panose="020B0502020202020204" pitchFamily="34" charset="0"/>
                        <a:ea typeface="+mn-ea"/>
                        <a:cs typeface="+mn-cs"/>
                      </a:endParaRPr>
                    </a:p>
                    <a:p>
                      <a:pPr algn="ctr">
                        <a:lnSpc>
                          <a:spcPct val="114000"/>
                        </a:lnSpc>
                      </a:pPr>
                      <a:r>
                        <a:rPr lang="en-GB" sz="1800" b="0" u="none" dirty="0">
                          <a:solidFill>
                            <a:schemeClr val="tx1"/>
                          </a:solidFill>
                          <a:latin typeface="Century Gothic" panose="020B0502020202020204" pitchFamily="34" charset="0"/>
                          <a:cs typeface="Arial" panose="020B0604020202020204" pitchFamily="34" charset="0"/>
                        </a:rPr>
                        <a:t>series</a:t>
                      </a:r>
                    </a:p>
                    <a:p>
                      <a:pPr algn="ctr">
                        <a:lnSpc>
                          <a:spcPct val="114000"/>
                        </a:lnSpc>
                        <a:spcBef>
                          <a:spcPts val="0"/>
                        </a:spcBef>
                      </a:pPr>
                      <a:r>
                        <a:rPr lang="en-GB" sz="1400" b="0" i="1" kern="1200" dirty="0">
                          <a:solidFill>
                            <a:schemeClr val="tx1"/>
                          </a:solidFill>
                          <a:effectLst/>
                          <a:latin typeface="Century Gothic" panose="020B0502020202020204" pitchFamily="34" charset="0"/>
                          <a:ea typeface="+mn-ea"/>
                          <a:cs typeface="+mn-cs"/>
                        </a:rPr>
                        <a:t>A number of discrete things of one kind.</a:t>
                      </a:r>
                    </a:p>
                    <a:p>
                      <a:pPr algn="ctr">
                        <a:lnSpc>
                          <a:spcPct val="114000"/>
                        </a:lnSpc>
                        <a:spcBef>
                          <a:spcPts val="0"/>
                        </a:spcBef>
                      </a:pPr>
                      <a:endParaRPr lang="en-GB" sz="400" b="0" i="1" u="none" kern="1200" dirty="0">
                        <a:solidFill>
                          <a:schemeClr val="tx1"/>
                        </a:solidFill>
                        <a:effectLst/>
                        <a:latin typeface="Century Gothic" panose="020B0502020202020204" pitchFamily="34" charset="0"/>
                        <a:ea typeface="+mn-ea"/>
                        <a:cs typeface="+mn-cs"/>
                      </a:endParaRPr>
                    </a:p>
                    <a:p>
                      <a:pPr algn="ctr">
                        <a:lnSpc>
                          <a:spcPct val="114000"/>
                        </a:lnSpc>
                        <a:spcBef>
                          <a:spcPts val="0"/>
                        </a:spcBef>
                      </a:pPr>
                      <a:r>
                        <a:rPr lang="en-GB" sz="1800" b="0" i="0" u="none" kern="1200" dirty="0">
                          <a:solidFill>
                            <a:schemeClr val="tx1"/>
                          </a:solidFill>
                          <a:effectLst/>
                          <a:latin typeface="Century Gothic" panose="020B0502020202020204" pitchFamily="34" charset="0"/>
                          <a:ea typeface="+mn-ea"/>
                          <a:cs typeface="+mn-cs"/>
                        </a:rPr>
                        <a:t>homologous series</a:t>
                      </a:r>
                    </a:p>
                    <a:p>
                      <a:pPr algn="ctr">
                        <a:lnSpc>
                          <a:spcPct val="114000"/>
                        </a:lnSpc>
                        <a:spcBef>
                          <a:spcPts val="0"/>
                        </a:spcBef>
                      </a:pPr>
                      <a:r>
                        <a:rPr lang="en-GB" sz="1800" b="1" i="0" u="none" kern="1200" dirty="0">
                          <a:solidFill>
                            <a:schemeClr val="accent1"/>
                          </a:solidFill>
                          <a:effectLst/>
                          <a:latin typeface="Bradley Hand ITC" panose="03070402050302030203" pitchFamily="66" charset="0"/>
                          <a:ea typeface="+mn-ea"/>
                          <a:cs typeface="+mn-cs"/>
                        </a:rPr>
                        <a:t>A series of related molecules with the same reactivity. </a:t>
                      </a:r>
                      <a:endParaRPr lang="en-GB" sz="1800" b="1" i="0" u="none" dirty="0">
                        <a:solidFill>
                          <a:schemeClr val="accent1"/>
                        </a:solidFill>
                        <a:latin typeface="Bradley Hand ITC" panose="03070402050302030203" pitchFamily="66"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The four molecules below all belong to the </a:t>
                      </a:r>
                    </a:p>
                    <a:p>
                      <a:pPr marL="177800" indent="0" algn="ctr">
                        <a:buNone/>
                      </a:pPr>
                      <a:r>
                        <a:rPr lang="en-GB" sz="1400" b="1" u="none" dirty="0">
                          <a:solidFill>
                            <a:srgbClr val="C8102E"/>
                          </a:solidFill>
                          <a:latin typeface="Century Gothic" panose="020B0502020202020204" pitchFamily="34" charset="0"/>
                          <a:cs typeface="Arial" panose="020B0604020202020204" pitchFamily="34" charset="0"/>
                        </a:rPr>
                        <a:t>homologous series called ‘alkenes’.</a:t>
                      </a:r>
                    </a:p>
                    <a:p>
                      <a:pPr marL="520700" indent="-342900" algn="ctr">
                        <a:spcBef>
                          <a:spcPts val="600"/>
                        </a:spcBef>
                        <a:buAutoNum type="alphaLcParenR"/>
                      </a:pPr>
                      <a:r>
                        <a:rPr lang="en-GB" sz="1400" b="1" u="none" dirty="0">
                          <a:solidFill>
                            <a:srgbClr val="C8102E"/>
                          </a:solidFill>
                          <a:latin typeface="Century Gothic" panose="020B0502020202020204" pitchFamily="34" charset="0"/>
                          <a:cs typeface="Arial" panose="020B0604020202020204" pitchFamily="34" charset="0"/>
                        </a:rPr>
                        <a:t>What is their general formula? </a:t>
                      </a:r>
                    </a:p>
                    <a:p>
                      <a:pPr marL="177800" indent="0" algn="ctr">
                        <a:spcBef>
                          <a:spcPts val="600"/>
                        </a:spcBef>
                        <a:buNone/>
                      </a:pPr>
                      <a:r>
                        <a:rPr lang="en-GB" sz="1800" b="1" u="none"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C</a:t>
                      </a:r>
                      <a:r>
                        <a:rPr lang="en-GB" sz="1800" b="1" i="1" u="none" baseline="-25000"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n</a:t>
                      </a:r>
                      <a:r>
                        <a:rPr lang="en-GB" sz="1800" b="1" u="none"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H</a:t>
                      </a:r>
                      <a:r>
                        <a:rPr lang="en-GB" sz="1800" b="1" i="1" u="none" baseline="-25000" dirty="0">
                          <a:solidFill>
                            <a:schemeClr val="accent1"/>
                          </a:solidFill>
                          <a:latin typeface="Cambria Math" panose="02040503050406030204" pitchFamily="18" charset="0"/>
                          <a:ea typeface="Cambria Math" panose="02040503050406030204" pitchFamily="18" charset="0"/>
                          <a:cs typeface="Arial" panose="020B0604020202020204" pitchFamily="34" charset="0"/>
                        </a:rPr>
                        <a:t>2n</a:t>
                      </a:r>
                    </a:p>
                    <a:p>
                      <a:pPr marL="177800" indent="0" algn="ctr">
                        <a:spcBef>
                          <a:spcPts val="600"/>
                        </a:spcBef>
                        <a:buNone/>
                      </a:pPr>
                      <a:endParaRPr lang="en-GB" sz="1800" b="1" u="none" baseline="-25000"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b)   Predict the formula of the alkene with 23 carbon atoms. </a:t>
                      </a:r>
                    </a:p>
                    <a:p>
                      <a:pPr marL="177800" indent="0" algn="ctr">
                        <a:spcBef>
                          <a:spcPts val="600"/>
                        </a:spcBef>
                        <a:buNone/>
                      </a:pPr>
                      <a:r>
                        <a:rPr kumimoji="0" lang="en-GB" sz="1800" b="1" i="0" u="none" strike="noStrike" kern="1200" cap="none" spc="0" normalizeH="0" baseline="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C</a:t>
                      </a:r>
                      <a:r>
                        <a:rPr kumimoji="0" lang="en-GB" sz="1800" b="1" i="0" u="none" strike="noStrike" kern="1200" cap="none" spc="0" normalizeH="0" baseline="-2500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23</a:t>
                      </a:r>
                      <a:r>
                        <a:rPr kumimoji="0" lang="en-GB" sz="1800" b="1" i="0" u="none" strike="noStrike" kern="1200" cap="none" spc="0" normalizeH="0" baseline="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H</a:t>
                      </a:r>
                      <a:r>
                        <a:rPr kumimoji="0" lang="en-GB" sz="1800" b="1" i="0" u="none" strike="noStrike" kern="1200" cap="none" spc="0" normalizeH="0" baseline="-25000" noProof="0" dirty="0">
                          <a:ln>
                            <a:noFill/>
                          </a:ln>
                          <a:solidFill>
                            <a:srgbClr val="4472C4"/>
                          </a:solidFill>
                          <a:effectLst/>
                          <a:uLnTx/>
                          <a:uFillTx/>
                          <a:latin typeface="Cambria Math" panose="02040503050406030204" pitchFamily="18" charset="0"/>
                          <a:ea typeface="Cambria Math" panose="02040503050406030204" pitchFamily="18" charset="0"/>
                          <a:cs typeface="Arial" panose="020B0604020202020204" pitchFamily="34" charset="0"/>
                        </a:rPr>
                        <a:t>46</a:t>
                      </a:r>
                      <a:endParaRPr lang="en-GB" sz="1400" b="1" u="none" dirty="0">
                        <a:solidFill>
                          <a:srgbClr val="C8102E"/>
                        </a:solidFill>
                        <a:latin typeface="Cambria Math" panose="02040503050406030204" pitchFamily="18" charset="0"/>
                        <a:ea typeface="Cambria Math" panose="02040503050406030204" pitchFamily="18"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p>
                      <a:pPr marL="177800" indent="0" algn="ctr">
                        <a:spcBef>
                          <a:spcPts val="600"/>
                        </a:spcBef>
                        <a:buNone/>
                      </a:pP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Fill in the gaps to describe what a ‘homologous series’ is.</a:t>
                      </a:r>
                      <a:endParaRPr lang="en-GB" sz="1800" b="1" u="none" dirty="0">
                        <a:solidFill>
                          <a:srgbClr val="C8102E"/>
                        </a:solidFill>
                        <a:latin typeface="Century Gothic" panose="020B0502020202020204" pitchFamily="34" charset="0"/>
                        <a:cs typeface="Arial" panose="020B0604020202020204" pitchFamily="34" charset="0"/>
                      </a:endParaRPr>
                    </a:p>
                    <a:p>
                      <a:pPr algn="ctr">
                        <a:lnSpc>
                          <a:spcPct val="114000"/>
                        </a:lnSpc>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A </a:t>
                      </a:r>
                      <a:r>
                        <a:rPr lang="en-GB" sz="1800" b="1" u="none" dirty="0">
                          <a:solidFill>
                            <a:schemeClr val="accent1"/>
                          </a:solidFill>
                          <a:latin typeface="Bradley Hand ITC" panose="03070402050302030203" pitchFamily="66" charset="0"/>
                          <a:cs typeface="Arial" panose="020B0604020202020204" pitchFamily="34" charset="0"/>
                        </a:rPr>
                        <a:t>series</a:t>
                      </a:r>
                      <a:r>
                        <a:rPr lang="en-GB" sz="1400" b="0" u="none" dirty="0">
                          <a:solidFill>
                            <a:schemeClr val="tx1"/>
                          </a:solidFill>
                          <a:latin typeface="Century Gothic" panose="020B0502020202020204" pitchFamily="34" charset="0"/>
                          <a:cs typeface="Arial" panose="020B0604020202020204" pitchFamily="34" charset="0"/>
                        </a:rPr>
                        <a:t> of related molecules that react the </a:t>
                      </a:r>
                      <a:r>
                        <a:rPr lang="en-GB" sz="1800" b="1" u="none" dirty="0">
                          <a:solidFill>
                            <a:schemeClr val="accent1"/>
                          </a:solidFill>
                          <a:latin typeface="Bradley Hand ITC" panose="03070402050302030203" pitchFamily="66" charset="0"/>
                          <a:cs typeface="Arial" panose="020B0604020202020204" pitchFamily="34" charset="0"/>
                        </a:rPr>
                        <a:t>same</a:t>
                      </a:r>
                      <a:r>
                        <a:rPr lang="en-GB" sz="1400" b="0" u="none" dirty="0">
                          <a:solidFill>
                            <a:schemeClr val="tx1"/>
                          </a:solidFill>
                          <a:latin typeface="Century Gothic" panose="020B0502020202020204" pitchFamily="34" charset="0"/>
                          <a:cs typeface="Arial" panose="020B0604020202020204" pitchFamily="34" charset="0"/>
                        </a:rPr>
                        <a:t>.</a:t>
                      </a:r>
                      <a:endParaRPr lang="en-GB" sz="14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p>
                      <a:pPr algn="ct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7AEB071C-C943-793E-59E5-3AD94F4E4DB2}"/>
              </a:ext>
            </a:extLst>
          </p:cNvPr>
          <p:cNvGraphicFramePr>
            <a:graphicFrameLocks noGrp="1"/>
          </p:cNvGraphicFramePr>
          <p:nvPr/>
        </p:nvGraphicFramePr>
        <p:xfrm>
          <a:off x="5101994" y="2839271"/>
          <a:ext cx="2062716" cy="762182"/>
        </p:xfrm>
        <a:graphic>
          <a:graphicData uri="http://schemas.openxmlformats.org/drawingml/2006/table">
            <a:tbl>
              <a:tblPr firstRow="1" bandRow="1">
                <a:tableStyleId>{5C22544A-7EE6-4342-B048-85BDC9FD1C3A}</a:tableStyleId>
              </a:tblPr>
              <a:tblGrid>
                <a:gridCol w="2062716">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homologous series</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7215754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5ADDAF-2899-0BF5-5B39-3A0D4118F886}"/>
            </a:ext>
          </a:extLst>
        </p:cNvPr>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31B6E012-8707-EC01-C937-6899E153F442}"/>
              </a:ext>
            </a:extLst>
          </p:cNvPr>
          <p:cNvGraphicFramePr>
            <a:graphicFrameLocks noGrp="1"/>
          </p:cNvGraphicFramePr>
          <p:nvPr>
            <p:ph idx="1"/>
            <p:extLst>
              <p:ext uri="{D42A27DB-BD31-4B8C-83A1-F6EECF244321}">
                <p14:modId xmlns:p14="http://schemas.microsoft.com/office/powerpoint/2010/main" val="1968205604"/>
              </p:ext>
            </p:extLst>
          </p:nvPr>
        </p:nvGraphicFramePr>
        <p:xfrm>
          <a:off x="0" y="0"/>
          <a:ext cx="12192000" cy="7144717"/>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20000"/>
                    </a:ext>
                  </a:extLst>
                </a:gridCol>
                <a:gridCol w="6096000">
                  <a:extLst>
                    <a:ext uri="{9D8B030D-6E8A-4147-A177-3AD203B41FA5}">
                      <a16:colId xmlns:a16="http://schemas.microsoft.com/office/drawing/2014/main" val="20001"/>
                    </a:ext>
                  </a:extLst>
                </a:gridCol>
              </a:tblGrid>
              <a:tr h="3047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1. What does the term ‘non-biodegradable’ mean to you?</a:t>
                      </a:r>
                    </a:p>
                    <a:p>
                      <a:pPr marL="177800" marR="0" lvl="0" indent="0" algn="ctr" defTabSz="914400" rtl="0" eaLnBrk="1" fontAlgn="auto" latinLnBrk="0" hangingPunct="1">
                        <a:lnSpc>
                          <a:spcPct val="100000"/>
                        </a:lnSpc>
                        <a:spcBef>
                          <a:spcPts val="60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Where have you come across this term (or parts of this term) before?</a:t>
                      </a:r>
                    </a:p>
                    <a:p>
                      <a:pPr marL="342900" marR="0" lvl="0" indent="-342900" algn="ctr" defTabSz="914400" rtl="0" eaLnBrk="1" fontAlgn="auto" latinLnBrk="0" hangingPunct="1">
                        <a:lnSpc>
                          <a:spcPct val="100000"/>
                        </a:lnSpc>
                        <a:spcBef>
                          <a:spcPts val="0"/>
                        </a:spcBef>
                        <a:spcAft>
                          <a:spcPts val="0"/>
                        </a:spcAft>
                        <a:buClrTx/>
                        <a:buSzTx/>
                        <a:buFontTx/>
                        <a:buAutoNum type="arabicPeriod"/>
                        <a:tabLst/>
                        <a:defRPr/>
                      </a:pPr>
                      <a:endParaRPr lang="en-GB" sz="1200" b="1" u="none" dirty="0">
                        <a:solidFill>
                          <a:srgbClr val="C8102E"/>
                        </a:solidFill>
                        <a:latin typeface="Century Gothic" panose="020B0502020202020204" pitchFamily="34" charset="0"/>
                        <a:cs typeface="Arial" panose="020B0604020202020204" pitchFamily="34" charset="0"/>
                      </a:endParaRPr>
                    </a:p>
                    <a:p>
                      <a:pPr algn="ctr"/>
                      <a:endParaRPr lang="en-GB" sz="12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14000"/>
                        </a:lnSpc>
                      </a:pPr>
                      <a:r>
                        <a:rPr lang="en-GB" sz="1400" b="1" u="none" dirty="0">
                          <a:solidFill>
                            <a:srgbClr val="C8102E"/>
                          </a:solidFill>
                          <a:latin typeface="Century Gothic" panose="020B0502020202020204" pitchFamily="34" charset="0"/>
                          <a:cs typeface="Arial" panose="020B0604020202020204" pitchFamily="34" charset="0"/>
                        </a:rPr>
                        <a:t>2. Break down the term ‘non-biodegradable’.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2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‘Not’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bio-</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i="0" kern="1200" dirty="0">
                          <a:solidFill>
                            <a:schemeClr val="tx1"/>
                          </a:solidFill>
                          <a:effectLst/>
                          <a:latin typeface="Century Gothic" panose="020B0502020202020204" pitchFamily="34" charset="0"/>
                          <a:ea typeface="+mn-ea"/>
                          <a:cs typeface="+mn-cs"/>
                        </a:rPr>
                        <a:t>Indicating or involving life or living organisms.</a:t>
                      </a:r>
                      <a:endParaRPr lang="en-GB" sz="14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endParaRPr lang="en-GB" sz="400" b="0" u="none" dirty="0">
                        <a:solidFill>
                          <a:schemeClr val="tx1"/>
                        </a:solidFill>
                        <a:latin typeface="Century Gothic" panose="020B0502020202020204" pitchFamily="34" charset="0"/>
                        <a:cs typeface="Arial" panose="020B0604020202020204" pitchFamily="34" charset="0"/>
                      </a:endParaRPr>
                    </a:p>
                    <a:p>
                      <a:pPr algn="ctr">
                        <a:lnSpc>
                          <a:spcPct val="100000"/>
                        </a:lnSpc>
                        <a:spcBef>
                          <a:spcPts val="0"/>
                        </a:spcBef>
                      </a:pPr>
                      <a:r>
                        <a:rPr lang="en-GB" sz="1800" b="0" u="none" dirty="0">
                          <a:solidFill>
                            <a:schemeClr val="tx1"/>
                          </a:solidFill>
                          <a:latin typeface="Century Gothic" panose="020B0502020202020204" pitchFamily="34" charset="0"/>
                          <a:cs typeface="Arial" panose="020B0604020202020204" pitchFamily="34" charset="0"/>
                        </a:rPr>
                        <a:t>degrade</a:t>
                      </a:r>
                    </a:p>
                    <a:p>
                      <a:pPr algn="ctr">
                        <a:lnSpc>
                          <a:spcPct val="100000"/>
                        </a:lnSpc>
                        <a:spcBef>
                          <a:spcPts val="0"/>
                        </a:spcBef>
                      </a:pPr>
                      <a:r>
                        <a:rPr lang="en-GB" sz="1400" b="0" i="0" kern="1200" dirty="0">
                          <a:solidFill>
                            <a:schemeClr val="tx1"/>
                          </a:solidFill>
                          <a:effectLst/>
                          <a:latin typeface="Century Gothic" panose="020B0502020202020204" pitchFamily="34" charset="0"/>
                          <a:ea typeface="+mn-ea"/>
                          <a:cs typeface="+mn-cs"/>
                        </a:rPr>
                        <a:t>To break down or deteriorate chemically.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-able</a:t>
                      </a: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400" b="0" u="none" dirty="0">
                          <a:solidFill>
                            <a:schemeClr val="tx1"/>
                          </a:solidFill>
                          <a:latin typeface="Century Gothic" panose="020B0502020202020204" pitchFamily="34" charset="0"/>
                          <a:cs typeface="Arial" panose="020B0604020202020204" pitchFamily="34" charset="0"/>
                        </a:rPr>
                        <a:t>Having the means, capacity or qualifications to do something.</a:t>
                      </a:r>
                    </a:p>
                    <a:p>
                      <a:pPr marL="0" marR="0" lvl="0" indent="269875" algn="ctr" defTabSz="914400" rtl="0" eaLnBrk="1" fontAlgn="auto" latinLnBrk="0" hangingPunct="1">
                        <a:lnSpc>
                          <a:spcPct val="100000"/>
                        </a:lnSpc>
                        <a:spcBef>
                          <a:spcPts val="0"/>
                        </a:spcBef>
                        <a:spcAft>
                          <a:spcPts val="0"/>
                        </a:spcAft>
                        <a:buClrTx/>
                        <a:buSzTx/>
                        <a:buFontTx/>
                        <a:buNone/>
                        <a:tabLst/>
                        <a:defRPr/>
                      </a:pPr>
                      <a:endParaRPr lang="en-GB" sz="400" b="0" u="none" dirty="0">
                        <a:solidFill>
                          <a:schemeClr val="tx1"/>
                        </a:solidFill>
                        <a:latin typeface="Century Gothic" panose="020B0502020202020204" pitchFamily="34" charset="0"/>
                        <a:cs typeface="Arial" panose="020B0604020202020204" pitchFamily="34" charset="0"/>
                      </a:endParaRPr>
                    </a:p>
                    <a:p>
                      <a:pPr marL="0" marR="0" lvl="0" indent="269875" algn="ctr" defTabSz="914400" rtl="0" eaLnBrk="1" fontAlgn="auto" latinLnBrk="0" hangingPunct="1">
                        <a:lnSpc>
                          <a:spcPct val="100000"/>
                        </a:lnSpc>
                        <a:spcBef>
                          <a:spcPts val="0"/>
                        </a:spcBef>
                        <a:spcAft>
                          <a:spcPts val="0"/>
                        </a:spcAft>
                        <a:buClrTx/>
                        <a:buSzTx/>
                        <a:buFontTx/>
                        <a:buNone/>
                        <a:tabLst/>
                        <a:defRPr/>
                      </a:pPr>
                      <a:r>
                        <a:rPr lang="en-GB" sz="1800" b="0" u="none" dirty="0">
                          <a:solidFill>
                            <a:schemeClr val="tx1"/>
                          </a:solidFill>
                          <a:latin typeface="Century Gothic" panose="020B0502020202020204" pitchFamily="34" charset="0"/>
                          <a:cs typeface="Arial" panose="020B0604020202020204" pitchFamily="34" charset="0"/>
                        </a:rPr>
                        <a:t>non-biodegradable</a:t>
                      </a:r>
                    </a:p>
                    <a:p>
                      <a:pPr marL="0" marR="0" lvl="0" indent="449263" algn="ctr" defTabSz="914400" rtl="0" eaLnBrk="1" fontAlgn="auto" latinLnBrk="0" hangingPunct="1">
                        <a:lnSpc>
                          <a:spcPct val="100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Not able to be broken down by living organisms.</a:t>
                      </a:r>
                    </a:p>
                    <a:p>
                      <a:pPr algn="ctr">
                        <a:lnSpc>
                          <a:spcPct val="114000"/>
                        </a:lnSpc>
                        <a:spcBef>
                          <a:spcPts val="0"/>
                        </a:spcBef>
                      </a:pPr>
                      <a:endParaRPr lang="en-GB" sz="1400" b="1"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810903">
                <a:tc>
                  <a:txBody>
                    <a:bodyPr/>
                    <a:lstStyle/>
                    <a:p>
                      <a:pPr marL="177800" indent="-177800" algn="ctr">
                        <a:buAutoNum type="arabicPeriod" startAt="4"/>
                      </a:pPr>
                      <a:r>
                        <a:rPr lang="en-GB" sz="1400" b="1" u="none" dirty="0">
                          <a:solidFill>
                            <a:srgbClr val="C8102E"/>
                          </a:solidFill>
                          <a:latin typeface="Century Gothic" panose="020B0502020202020204" pitchFamily="34" charset="0"/>
                          <a:cs typeface="Arial" panose="020B0604020202020204" pitchFamily="34" charset="0"/>
                        </a:rPr>
                        <a:t>A learner buries two carrier bags in the</a:t>
                      </a:r>
                    </a:p>
                    <a:p>
                      <a:pPr marL="0" indent="0" algn="ctr">
                        <a:buNone/>
                      </a:pPr>
                      <a:r>
                        <a:rPr lang="en-GB" sz="1400" b="1" u="none" dirty="0">
                          <a:solidFill>
                            <a:srgbClr val="C8102E"/>
                          </a:solidFill>
                          <a:latin typeface="Century Gothic" panose="020B0502020202020204" pitchFamily="34" charset="0"/>
                          <a:cs typeface="Arial" panose="020B0604020202020204" pitchFamily="34" charset="0"/>
                        </a:rPr>
                        <a:t>ground. Carrier bag A is non-biodegradable.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Carrier bag B is biodegradable.</a:t>
                      </a:r>
                    </a:p>
                    <a:p>
                      <a:pPr marL="177800" indent="0" algn="ctr">
                        <a:spcBef>
                          <a:spcPts val="600"/>
                        </a:spcBef>
                        <a:buNone/>
                      </a:pPr>
                      <a:r>
                        <a:rPr lang="en-GB" sz="1400" b="1" u="none" dirty="0">
                          <a:solidFill>
                            <a:srgbClr val="C8102E"/>
                          </a:solidFill>
                          <a:latin typeface="Century Gothic" panose="020B0502020202020204" pitchFamily="34" charset="0"/>
                          <a:cs typeface="Arial" panose="020B0604020202020204" pitchFamily="34" charset="0"/>
                        </a:rPr>
                        <a:t>The learner digs up the two carrier bags five years later. What do they find?</a:t>
                      </a:r>
                    </a:p>
                    <a:p>
                      <a:pPr marL="0" indent="0" algn="ctr">
                        <a:buNone/>
                      </a:pPr>
                      <a:endParaRPr lang="en-GB" sz="1400" b="1" u="none" dirty="0">
                        <a:solidFill>
                          <a:srgbClr val="C8102E"/>
                        </a:solidFill>
                        <a:latin typeface="Century Gothic" panose="020B0502020202020204" pitchFamily="34" charset="0"/>
                        <a:cs typeface="Arial" panose="020B0604020202020204" pitchFamily="34" charset="0"/>
                      </a:endParaRPr>
                    </a:p>
                    <a:p>
                      <a:pPr marL="269875" indent="0" algn="ctr">
                        <a:buNone/>
                      </a:pPr>
                      <a:r>
                        <a:rPr lang="en-GB" sz="1800" b="1" u="none" dirty="0">
                          <a:solidFill>
                            <a:schemeClr val="accent1"/>
                          </a:solidFill>
                          <a:latin typeface="Bradley Hand ITC" panose="03070402050302030203" pitchFamily="66" charset="0"/>
                          <a:cs typeface="Arial" panose="020B0604020202020204" pitchFamily="34" charset="0"/>
                        </a:rPr>
                        <a:t>Carrier bag A will still be there.</a:t>
                      </a:r>
                    </a:p>
                    <a:p>
                      <a:pPr marL="269875" indent="0" algn="ctr">
                        <a:buNone/>
                      </a:pPr>
                      <a:r>
                        <a:rPr lang="en-GB" sz="1800" b="1" u="none" dirty="0">
                          <a:solidFill>
                            <a:schemeClr val="accent1"/>
                          </a:solidFill>
                          <a:latin typeface="Bradley Hand ITC" panose="03070402050302030203" pitchFamily="66" charset="0"/>
                          <a:cs typeface="Arial" panose="020B0604020202020204" pitchFamily="34" charset="0"/>
                        </a:rPr>
                        <a:t>Carrier bag B may no longer be there. It will have degraded.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u="none" dirty="0">
                          <a:solidFill>
                            <a:srgbClr val="C8102E"/>
                          </a:solidFill>
                          <a:latin typeface="Century Gothic" panose="020B0502020202020204" pitchFamily="34" charset="0"/>
                          <a:cs typeface="Arial" panose="020B0604020202020204"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u="none" dirty="0">
                          <a:solidFill>
                            <a:srgbClr val="C8102E"/>
                          </a:solidFill>
                          <a:latin typeface="Century Gothic" panose="020B0502020202020204" pitchFamily="34" charset="0"/>
                          <a:cs typeface="Arial" panose="020B0604020202020204" pitchFamily="34" charset="0"/>
                        </a:rPr>
                        <a:t>3. Write down what you think ‘non-biodegradable’ means (below is the definition from the key terms list).</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1" u="none" dirty="0">
                        <a:solidFill>
                          <a:srgbClr val="C8102E"/>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b="0" u="none" dirty="0">
                        <a:solidFill>
                          <a:schemeClr val="tx1"/>
                        </a:solidFill>
                        <a:latin typeface="Century Gothic" panose="020B0502020202020204" pitchFamily="34"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lang="en-GB" sz="1800" b="1" u="none" dirty="0">
                          <a:solidFill>
                            <a:schemeClr val="accent1"/>
                          </a:solidFill>
                          <a:latin typeface="Bradley Hand ITC" panose="03070402050302030203" pitchFamily="66" charset="0"/>
                          <a:cs typeface="Arial" panose="020B0604020202020204" pitchFamily="34" charset="0"/>
                        </a:rPr>
                        <a:t>Not able to be broken down by living organisms in the natural environment.</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Arial" panose="020B0604020202020204" pitchFamily="34" charset="0"/>
                        </a:rPr>
                        <a:t>Encourage learners to compare their attempted definition with this one.</a:t>
                      </a:r>
                    </a:p>
                    <a:p>
                      <a:pPr marL="0" marR="0" lvl="0" indent="0" algn="ctr" defTabSz="914400" rtl="0" eaLnBrk="1" fontAlgn="auto" latinLnBrk="0" hangingPunct="1">
                        <a:lnSpc>
                          <a:spcPct val="114000"/>
                        </a:lnSpc>
                        <a:spcBef>
                          <a:spcPts val="0"/>
                        </a:spcBef>
                        <a:spcAft>
                          <a:spcPts val="0"/>
                        </a:spcAft>
                        <a:buClrTx/>
                        <a:buSzTx/>
                        <a:buFontTx/>
                        <a:buNone/>
                        <a:tabLst/>
                        <a:defRPr/>
                      </a:pPr>
                      <a:endParaRPr lang="en-GB" sz="1800" b="1" u="none" dirty="0">
                        <a:solidFill>
                          <a:schemeClr val="accent1"/>
                        </a:solidFill>
                        <a:latin typeface="Bradley Hand ITC" panose="03070402050302030203" pitchFamily="66" charset="0"/>
                        <a:cs typeface="Arial" panose="020B0604020202020204" pitchFamily="34" charset="0"/>
                      </a:endParaRPr>
                    </a:p>
                    <a:p>
                      <a:pPr algn="ctr"/>
                      <a:endParaRPr lang="en-GB" sz="1400" b="1" u="none" dirty="0">
                        <a:solidFill>
                          <a:srgbClr val="C8102E"/>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7" name="Table 6">
            <a:extLst>
              <a:ext uri="{FF2B5EF4-FFF2-40B4-BE49-F238E27FC236}">
                <a16:creationId xmlns:a16="http://schemas.microsoft.com/office/drawing/2014/main" id="{2B6AB7D3-DCAD-A8E8-11AF-8843BEFEE101}"/>
              </a:ext>
            </a:extLst>
          </p:cNvPr>
          <p:cNvGraphicFramePr>
            <a:graphicFrameLocks noGrp="1"/>
          </p:cNvGraphicFramePr>
          <p:nvPr>
            <p:extLst>
              <p:ext uri="{D42A27DB-BD31-4B8C-83A1-F6EECF244321}">
                <p14:modId xmlns:p14="http://schemas.microsoft.com/office/powerpoint/2010/main" val="3056120698"/>
              </p:ext>
            </p:extLst>
          </p:nvPr>
        </p:nvGraphicFramePr>
        <p:xfrm>
          <a:off x="5106390" y="3065320"/>
          <a:ext cx="2280062" cy="762182"/>
        </p:xfrm>
        <a:graphic>
          <a:graphicData uri="http://schemas.openxmlformats.org/drawingml/2006/table">
            <a:tbl>
              <a:tblPr firstRow="1" bandRow="1">
                <a:tableStyleId>{5C22544A-7EE6-4342-B048-85BDC9FD1C3A}</a:tableStyleId>
              </a:tblPr>
              <a:tblGrid>
                <a:gridCol w="2280062">
                  <a:extLst>
                    <a:ext uri="{9D8B030D-6E8A-4147-A177-3AD203B41FA5}">
                      <a16:colId xmlns:a16="http://schemas.microsoft.com/office/drawing/2014/main" val="20000"/>
                    </a:ext>
                  </a:extLst>
                </a:gridCol>
              </a:tblGrid>
              <a:tr h="641350">
                <a:tc>
                  <a:txBody>
                    <a:bodyPr/>
                    <a:lstStyle/>
                    <a:p>
                      <a:pPr algn="ctr"/>
                      <a:r>
                        <a:rPr lang="en-GB" sz="2200" b="1" dirty="0">
                          <a:solidFill>
                            <a:srgbClr val="C8102E"/>
                          </a:solidFill>
                          <a:latin typeface="Century Gothic" panose="020B0502020202020204" pitchFamily="34" charset="0"/>
                          <a:cs typeface="Arial" panose="020B0604020202020204" pitchFamily="34" charset="0"/>
                        </a:rPr>
                        <a:t>non-</a:t>
                      </a:r>
                    </a:p>
                    <a:p>
                      <a:pPr algn="ctr"/>
                      <a:r>
                        <a:rPr lang="en-GB" sz="2200" b="1" dirty="0">
                          <a:solidFill>
                            <a:srgbClr val="C8102E"/>
                          </a:solidFill>
                          <a:latin typeface="Century Gothic" panose="020B0502020202020204" pitchFamily="34" charset="0"/>
                          <a:cs typeface="Arial" panose="020B0604020202020204" pitchFamily="34" charset="0"/>
                        </a:rPr>
                        <a:t>biodegradable</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125655664"/>
      </p:ext>
    </p:extLst>
  </p:cSld>
  <p:clrMapOvr>
    <a:masterClrMapping/>
  </p:clrMapOvr>
  <p:extLst>
    <p:ext uri="{6950BFC3-D8DA-4A85-94F7-54DA5524770B}">
      <p188:commentRel xmlns:p188="http://schemas.microsoft.com/office/powerpoint/2018/8/main" r:id="rId3"/>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Vertical Title 1">
            <a:extLst>
              <a:ext uri="{FF2B5EF4-FFF2-40B4-BE49-F238E27FC236}">
                <a16:creationId xmlns:a16="http://schemas.microsoft.com/office/drawing/2014/main" id="{FEE63CE5-8A72-4242-81BD-5FB3FC7CB196}"/>
              </a:ext>
            </a:extLst>
          </p:cNvPr>
          <p:cNvSpPr txBox="1">
            <a:spLocks/>
          </p:cNvSpPr>
          <p:nvPr/>
        </p:nvSpPr>
        <p:spPr>
          <a:xfrm>
            <a:off x="11382000" y="540000"/>
            <a:ext cx="810000" cy="4121210"/>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200" b="1" i="0" dirty="0">
                <a:solidFill>
                  <a:schemeClr val="bg1"/>
                </a:solidFill>
                <a:latin typeface="Century Gothic" panose="020B0502020202020204" pitchFamily="34" charset="0"/>
              </a:rPr>
              <a:t>Example layout</a:t>
            </a:r>
            <a:endParaRPr lang="en-US" sz="2200" b="1" i="0" dirty="0">
              <a:solidFill>
                <a:schemeClr val="bg1"/>
              </a:solidFill>
              <a:latin typeface="Century Gothic" panose="020B0502020202020204" pitchFamily="34" charset="0"/>
            </a:endParaRPr>
          </a:p>
        </p:txBody>
      </p:sp>
      <p:graphicFrame>
        <p:nvGraphicFramePr>
          <p:cNvPr id="5" name="Content Placeholder 5">
            <a:extLst>
              <a:ext uri="{FF2B5EF4-FFF2-40B4-BE49-F238E27FC236}">
                <a16:creationId xmlns:a16="http://schemas.microsoft.com/office/drawing/2014/main" id="{781063B1-E5E0-C242-7F60-F3F78892A209}"/>
              </a:ext>
            </a:extLst>
          </p:cNvPr>
          <p:cNvGraphicFramePr>
            <a:graphicFrameLocks/>
          </p:cNvGraphicFramePr>
          <p:nvPr>
            <p:extLst>
              <p:ext uri="{D42A27DB-BD31-4B8C-83A1-F6EECF244321}">
                <p14:modId xmlns:p14="http://schemas.microsoft.com/office/powerpoint/2010/main" val="831451878"/>
              </p:ext>
            </p:extLst>
          </p:nvPr>
        </p:nvGraphicFramePr>
        <p:xfrm>
          <a:off x="0" y="-4445"/>
          <a:ext cx="11382000" cy="6858000"/>
        </p:xfrm>
        <a:graphic>
          <a:graphicData uri="http://schemas.openxmlformats.org/drawingml/2006/table">
            <a:tbl>
              <a:tblPr firstRow="1" bandRow="1">
                <a:tableStyleId>{5C22544A-7EE6-4342-B048-85BDC9FD1C3A}</a:tableStyleId>
              </a:tblPr>
              <a:tblGrid>
                <a:gridCol w="5691000">
                  <a:extLst>
                    <a:ext uri="{9D8B030D-6E8A-4147-A177-3AD203B41FA5}">
                      <a16:colId xmlns:a16="http://schemas.microsoft.com/office/drawing/2014/main" val="20000"/>
                    </a:ext>
                  </a:extLst>
                </a:gridCol>
                <a:gridCol w="5691000">
                  <a:extLst>
                    <a:ext uri="{9D8B030D-6E8A-4147-A177-3AD203B41FA5}">
                      <a16:colId xmlns:a16="http://schemas.microsoft.com/office/drawing/2014/main" val="20001"/>
                    </a:ext>
                  </a:extLst>
                </a:gridCol>
              </a:tblGrid>
              <a:tr h="3429000">
                <a:tc>
                  <a:txBody>
                    <a:bodyPr/>
                    <a:lstStyle/>
                    <a:p>
                      <a:pPr marL="0" indent="0" algn="ctr">
                        <a:buNone/>
                      </a:pPr>
                      <a:r>
                        <a:rPr lang="en-GB" sz="1800" b="1" u="none" dirty="0">
                          <a:solidFill>
                            <a:srgbClr val="C8102E"/>
                          </a:solidFill>
                          <a:latin typeface="Century Gothic" panose="020B0502020202020204" pitchFamily="34" charset="0"/>
                          <a:cs typeface="Arial" panose="020B0604020202020204" pitchFamily="34" charset="0"/>
                        </a:rPr>
                        <a:t>1. Explore</a:t>
                      </a:r>
                    </a:p>
                    <a:p>
                      <a:pPr marL="0" indent="0" algn="ctr">
                        <a:buNone/>
                      </a:pPr>
                      <a:br>
                        <a:rPr lang="en-GB" sz="1800" b="0" u="none" dirty="0">
                          <a:solidFill>
                            <a:schemeClr val="tx1"/>
                          </a:solidFill>
                          <a:latin typeface="Century Gothic" panose="020B0502020202020204" pitchFamily="34" charset="0"/>
                          <a:cs typeface="Arial" panose="020B0604020202020204" pitchFamily="34" charset="0"/>
                        </a:rPr>
                      </a:b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endParaRPr lang="en-GB" sz="1800" b="0" u="none" dirty="0">
                        <a:solidFill>
                          <a:schemeClr val="tx1"/>
                        </a:solidFill>
                        <a:latin typeface="Century Gothic" panose="020B0502020202020204" pitchFamily="34" charset="0"/>
                        <a:cs typeface="Arial" panose="020B0604020202020204" pitchFamily="34" charset="0"/>
                      </a:endParaRPr>
                    </a:p>
                    <a:p>
                      <a:pPr marL="0" indent="0" algn="ctr">
                        <a:buNone/>
                      </a:pPr>
                      <a:r>
                        <a:rPr lang="en-GB" b="0" dirty="0">
                          <a:solidFill>
                            <a:schemeClr val="tx1"/>
                          </a:solidFill>
                          <a:latin typeface="Century Gothic" panose="020B0502020202020204" pitchFamily="34" charset="0"/>
                        </a:rPr>
                        <a:t>Link to science capital and draw on learners’ experience.</a:t>
                      </a:r>
                    </a:p>
                    <a:p>
                      <a:pPr marL="0" indent="0" algn="ctr">
                        <a:buFont typeface="Arial" panose="020B0604020202020204" pitchFamily="34" charset="0"/>
                        <a:buNone/>
                      </a:pP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2. Break down/’what do we know about X’?</a:t>
                      </a:r>
                    </a:p>
                    <a:p>
                      <a:pPr algn="ctr"/>
                      <a:br>
                        <a:rPr lang="en-GB" sz="1800" b="0" u="none" baseline="0" dirty="0">
                          <a:solidFill>
                            <a:schemeClr val="tx1"/>
                          </a:solidFill>
                          <a:latin typeface="Century Gothic" panose="020B0502020202020204" pitchFamily="34" charset="0"/>
                          <a:cs typeface="Arial" panose="020B0604020202020204" pitchFamily="34" charset="0"/>
                        </a:rPr>
                      </a:br>
                      <a:r>
                        <a:rPr lang="en-GB" b="0" dirty="0">
                          <a:solidFill>
                            <a:schemeClr val="tx1"/>
                          </a:solidFill>
                          <a:latin typeface="Century Gothic" panose="020B0502020202020204" pitchFamily="34" charset="0"/>
                        </a:rPr>
                        <a:t>Look at composite parts of the word to help unpack its meaning.</a:t>
                      </a:r>
                    </a:p>
                    <a:p>
                      <a:pPr algn="ctr"/>
                      <a:endParaRPr lang="en-GB" b="0" dirty="0">
                        <a:solidFill>
                          <a:schemeClr val="tx1"/>
                        </a:solidFill>
                        <a:latin typeface="Century Gothic" panose="020B0502020202020204" pitchFamily="34" charset="0"/>
                      </a:endParaRPr>
                    </a:p>
                    <a:p>
                      <a:pPr algn="ctr"/>
                      <a:r>
                        <a:rPr lang="en-GB" b="0" dirty="0">
                          <a:solidFill>
                            <a:schemeClr val="tx1"/>
                          </a:solidFill>
                          <a:latin typeface="Century Gothic" panose="020B0502020202020204" pitchFamily="34" charset="0"/>
                        </a:rPr>
                        <a:t>Or invite learners to suggest what, as a class, they already know about the key term (with the help of a few bullet points).</a:t>
                      </a:r>
                    </a:p>
                    <a:p>
                      <a:pPr algn="ctr"/>
                      <a:endParaRPr lang="en-GB" sz="1200" b="1" u="sng"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0">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4. Consolidate</a:t>
                      </a:r>
                      <a:endParaRPr lang="en-GB" sz="1800" b="1" u="none" baseline="0" dirty="0">
                        <a:solidFill>
                          <a:srgbClr val="C8102E"/>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marL="0" indent="0" algn="ctr">
                        <a:buFont typeface="Arial" panose="020B0604020202020204" pitchFamily="34" charset="0"/>
                        <a:buNone/>
                      </a:pPr>
                      <a:r>
                        <a:rPr lang="en-GB" sz="1800" b="0" u="none" baseline="0" dirty="0">
                          <a:solidFill>
                            <a:schemeClr val="tx1"/>
                          </a:solidFill>
                          <a:latin typeface="Century Gothic" panose="020B0502020202020204" pitchFamily="34" charset="0"/>
                          <a:cs typeface="Arial" panose="020B0604020202020204" pitchFamily="34" charset="0"/>
                        </a:rPr>
                        <a:t>Learners apply their knowledge.</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u="none" dirty="0">
                          <a:solidFill>
                            <a:srgbClr val="C8102E"/>
                          </a:solidFill>
                          <a:latin typeface="Century Gothic" panose="020B0502020202020204" pitchFamily="34" charset="0"/>
                          <a:cs typeface="Arial" panose="020B0604020202020204" pitchFamily="34" charset="0"/>
                        </a:rPr>
                        <a:t>3.</a:t>
                      </a:r>
                      <a:r>
                        <a:rPr lang="en-GB" sz="1800" b="1" u="none" baseline="0" dirty="0">
                          <a:solidFill>
                            <a:srgbClr val="C8102E"/>
                          </a:solidFill>
                          <a:latin typeface="Century Gothic" panose="020B0502020202020204" pitchFamily="34" charset="0"/>
                          <a:cs typeface="Arial" panose="020B0604020202020204" pitchFamily="34" charset="0"/>
                        </a:rPr>
                        <a:t> Explain</a:t>
                      </a:r>
                    </a:p>
                    <a:p>
                      <a:pPr algn="ctr"/>
                      <a:br>
                        <a:rPr lang="en-GB" sz="1800" b="0" u="none" baseline="0" dirty="0">
                          <a:solidFill>
                            <a:schemeClr val="tx1"/>
                          </a:solidFill>
                          <a:latin typeface="Century Gothic" panose="020B0502020202020204" pitchFamily="34" charset="0"/>
                          <a:cs typeface="Arial" panose="020B0604020202020204" pitchFamily="34" charset="0"/>
                        </a:rPr>
                      </a:br>
                      <a:endParaRPr lang="en-GB" sz="1800" b="0" u="none" baseline="0" dirty="0">
                        <a:solidFill>
                          <a:schemeClr val="tx1"/>
                        </a:solidFill>
                        <a:latin typeface="Century Gothic" panose="020B0502020202020204" pitchFamily="34" charset="0"/>
                        <a:cs typeface="Arial" panose="020B0604020202020204" pitchFamily="34" charset="0"/>
                      </a:endParaRPr>
                    </a:p>
                    <a:p>
                      <a:pPr algn="ctr"/>
                      <a:r>
                        <a:rPr lang="en-GB" sz="1800" b="0" u="none" baseline="0" dirty="0">
                          <a:solidFill>
                            <a:schemeClr val="tx1"/>
                          </a:solidFill>
                          <a:latin typeface="Century Gothic" panose="020B0502020202020204" pitchFamily="34" charset="0"/>
                          <a:cs typeface="Arial" panose="020B0604020202020204" pitchFamily="34" charset="0"/>
                        </a:rPr>
                        <a:t>Introduce the definition.</a:t>
                      </a:r>
                      <a:endParaRPr lang="en-GB" sz="1800" b="0" u="none" dirty="0">
                        <a:solidFill>
                          <a:schemeClr val="tx1"/>
                        </a:solidFill>
                        <a:latin typeface="Century Gothic" panose="020B0502020202020204" pitchFamily="34" charset="0"/>
                        <a:cs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DF6446A5-8A2B-740F-D94D-BD65E28FBA44}"/>
              </a:ext>
            </a:extLst>
          </p:cNvPr>
          <p:cNvGraphicFramePr>
            <a:graphicFrameLocks noGrp="1"/>
          </p:cNvGraphicFramePr>
          <p:nvPr>
            <p:extLst>
              <p:ext uri="{D42A27DB-BD31-4B8C-83A1-F6EECF244321}">
                <p14:modId xmlns:p14="http://schemas.microsoft.com/office/powerpoint/2010/main" val="3621490703"/>
              </p:ext>
            </p:extLst>
          </p:nvPr>
        </p:nvGraphicFramePr>
        <p:xfrm>
          <a:off x="4753648" y="3028315"/>
          <a:ext cx="1874704" cy="762182"/>
        </p:xfrm>
        <a:graphic>
          <a:graphicData uri="http://schemas.openxmlformats.org/drawingml/2006/table">
            <a:tbl>
              <a:tblPr firstRow="1" bandRow="1">
                <a:tableStyleId>{5C22544A-7EE6-4342-B048-85BDC9FD1C3A}</a:tableStyleId>
              </a:tblPr>
              <a:tblGrid>
                <a:gridCol w="1874704">
                  <a:extLst>
                    <a:ext uri="{9D8B030D-6E8A-4147-A177-3AD203B41FA5}">
                      <a16:colId xmlns:a16="http://schemas.microsoft.com/office/drawing/2014/main" val="20000"/>
                    </a:ext>
                  </a:extLst>
                </a:gridCol>
              </a:tblGrid>
              <a:tr h="641350">
                <a:tc>
                  <a:txBody>
                    <a:bodyPr/>
                    <a:lstStyle/>
                    <a:p>
                      <a:pPr algn="ctr"/>
                      <a:r>
                        <a:rPr lang="en-GB" sz="2200" u="none" dirty="0">
                          <a:solidFill>
                            <a:srgbClr val="C8102E"/>
                          </a:solidFill>
                          <a:latin typeface="Arial" panose="020B0604020202020204" pitchFamily="34" charset="0"/>
                          <a:cs typeface="Arial" panose="020B0604020202020204" pitchFamily="34" charset="0"/>
                        </a:rPr>
                        <a:t>Select your key term</a:t>
                      </a:r>
                    </a:p>
                  </a:txBody>
                  <a:tcPr marL="91523" marR="91523" marT="45811" marB="45811"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8280143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7d88b2-bc5d-47d8-b067-5f30c82b40fb">
      <Terms xmlns="http://schemas.microsoft.com/office/infopath/2007/PartnerControls"/>
    </lcf76f155ced4ddcb4097134ff3c332f>
    <TaxCatchAll xmlns="9e3c562f-56b0-4bc9-96c8-d04b09868558" xsi:nil="true"/>
    <Editorialstage xmlns="5c7d88b2-bc5d-47d8-b067-5f30c82b40fb"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00948aae249440f3e294fc71be63388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4a3bcf4f1f21d38c3b01b4be5a40106a"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43EC45-BF6F-4461-885D-C2E1EC39CB88}">
  <ds:schemaRefs>
    <ds:schemaRef ds:uri="http://schemas.microsoft.com/sharepoint/v3/contenttype/forms"/>
  </ds:schemaRefs>
</ds:datastoreItem>
</file>

<file path=customXml/itemProps2.xml><?xml version="1.0" encoding="utf-8"?>
<ds:datastoreItem xmlns:ds="http://schemas.openxmlformats.org/officeDocument/2006/customXml" ds:itemID="{E94DF27A-886D-4CB7-A28A-2D1359B4A2F9}">
  <ds:schemaRefs>
    <ds:schemaRef ds:uri="http://schemas.microsoft.com/office/2006/documentManagement/types"/>
    <ds:schemaRef ds:uri="http://purl.org/dc/dcmitype/"/>
    <ds:schemaRef ds:uri="http://schemas.microsoft.com/office/2006/metadata/properties"/>
    <ds:schemaRef ds:uri="http://www.w3.org/XML/1998/namespace"/>
    <ds:schemaRef ds:uri="http://purl.org/dc/terms/"/>
    <ds:schemaRef ds:uri="http://schemas.microsoft.com/office/infopath/2007/PartnerControls"/>
    <ds:schemaRef ds:uri="http://schemas.openxmlformats.org/package/2006/metadata/core-properties"/>
    <ds:schemaRef ds:uri="9e3c562f-56b0-4bc9-96c8-d04b09868558"/>
    <ds:schemaRef ds:uri="5c7d88b2-bc5d-47d8-b067-5f30c82b40fb"/>
    <ds:schemaRef ds:uri="http://purl.org/dc/elements/1.1/"/>
  </ds:schemaRefs>
</ds:datastoreItem>
</file>

<file path=customXml/itemProps3.xml><?xml version="1.0" encoding="utf-8"?>
<ds:datastoreItem xmlns:ds="http://schemas.openxmlformats.org/officeDocument/2006/customXml" ds:itemID="{196806EB-7204-4D83-9A02-6F801BE460F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634</TotalTime>
  <Words>2245</Words>
  <Application>Microsoft Office PowerPoint</Application>
  <PresentationFormat>Widescreen</PresentationFormat>
  <Paragraphs>355</Paragraphs>
  <Slides>11</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Aptos</vt:lpstr>
      <vt:lpstr>Arial</vt:lpstr>
      <vt:lpstr>Bradley Hand ITC</vt:lpstr>
      <vt:lpstr>Calibri</vt:lpstr>
      <vt:lpstr>Calibri Light</vt:lpstr>
      <vt:lpstr>Cambria Math</vt:lpstr>
      <vt:lpstr>Century Gothic</vt:lpstr>
      <vt:lpstr>Office Theme</vt:lpstr>
      <vt:lpstr>14–16 years</vt:lpstr>
      <vt:lpstr>Frayer models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Frayer models crude oil scaffolded student slides</dc:title>
  <dc:creator>Royal Society of Chemistry</dc:creator>
  <cp:keywords>14-16; frayer models; vocabulary; chemistry; glossary, key terms, key words, language of science, communication; addition polymerisation; cracking; fossil fuels; properties of hydrocarbons; crude oil</cp:keywords>
  <dc:description>From rsc.li/3Ys0jYi, non-scaffolded student slides and teacher notes also available</dc:description>
  <cp:lastModifiedBy>Hannah Sycamore</cp:lastModifiedBy>
  <cp:revision>2</cp:revision>
  <dcterms:created xsi:type="dcterms:W3CDTF">2024-07-22T15:22:21Z</dcterms:created>
  <dcterms:modified xsi:type="dcterms:W3CDTF">2026-01-06T12:08:43Z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