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783" r:id="rId4"/>
    <p:sldMasterId id="2147483839" r:id="rId5"/>
  </p:sldMasterIdLst>
  <p:notesMasterIdLst>
    <p:notesMasterId r:id="rId22"/>
  </p:notesMasterIdLst>
  <p:handoutMasterIdLst>
    <p:handoutMasterId r:id="rId23"/>
  </p:handoutMasterIdLst>
  <p:sldIdLst>
    <p:sldId id="337" r:id="rId6"/>
    <p:sldId id="394" r:id="rId7"/>
    <p:sldId id="395" r:id="rId8"/>
    <p:sldId id="436" r:id="rId9"/>
    <p:sldId id="869" r:id="rId10"/>
    <p:sldId id="870" r:id="rId11"/>
    <p:sldId id="390" r:id="rId12"/>
    <p:sldId id="876" r:id="rId13"/>
    <p:sldId id="871" r:id="rId14"/>
    <p:sldId id="446" r:id="rId15"/>
    <p:sldId id="872" r:id="rId16"/>
    <p:sldId id="409" r:id="rId17"/>
    <p:sldId id="410" r:id="rId18"/>
    <p:sldId id="873" r:id="rId19"/>
    <p:sldId id="371" r:id="rId20"/>
    <p:sldId id="874" r:id="rId21"/>
  </p:sldIdLst>
  <p:sldSz cx="12192000" cy="6858000"/>
  <p:notesSz cx="6858000" cy="9144000"/>
  <p:embeddedFontLst>
    <p:embeddedFont>
      <p:font typeface="Source Sans Pro" panose="020B0503030403020204" pitchFamily="34" charset="0"/>
      <p:regular r:id="rId24"/>
      <p:bold r:id="rId25"/>
      <p:italic r:id="rId26"/>
      <p:boldItalic r:id="rId27"/>
    </p:embeddedFont>
    <p:embeddedFont>
      <p:font typeface="Source Sans Pro Black" panose="020B0803030403020204" pitchFamily="34" charset="0"/>
      <p:bold r:id="rId28"/>
      <p:boldItalic r:id="rId29"/>
    </p:embeddedFont>
  </p:embeddedFontLst>
  <p:defaultTextStyle>
    <a:defPPr rtl="0">
      <a:defRPr lang="cy-GB"/>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C59F4C0C-2BDE-705A-DB36-2536DEA1217F}" name="Rita Buttigieg" initials="RB" userId="S::ButtigiegR@rsc.org::44c1c538-ec62-4c6d-a105-896c46862f16" providerId="AD"/>
  <p188:author id="{5C763942-E37F-70D5-7C9A-0E38F4417F6B}" name="Stephanie Sdepanian" initials="SS" userId="S::sdepanians@rsc.org::1117c832-b1c9-400d-8b3e-8aca2854f041" providerId="AD"/>
  <p188:author id="{9F988889-D60C-F556-718B-55A24F8C3B1A}" name="Reece Collingbourne" initials="RC" userId="S::collingbourner@rsc.org::1ac33c36-2add-4db9-b9a1-b5b3b67ee9aa" providerId="AD"/>
  <p188:author id="{6B9B5C90-63FA-5129-43DC-5C70C62F2F6B}" name="Ross Christodoulou" initials="RC" userId="S::christodoulour@rsc.org::78af0d80-085b-4721-a47c-0df96fbcf7be" providerId="AD"/>
  <p188:author id="{882225AA-91C1-56A3-979F-321CDDA73B13}" name="Emma Lumb" initials="EL" userId="S::LumbE@rsc.org::9492ac99-bdb3-413c-b074-05d0b4f2559a" providerId="AD"/>
  <p188:author id="{0C841EAE-4437-F848-458D-F6DC1659CFCF}" name="S Gruffudd (Ysgol Gyfun Bryn Tawe)" initials="SG" userId="S::GruffuddS7@Hwbcymru.net::98ea6ecc-82bb-4e9b-8557-bcbb928ff116" providerId="AD"/>
  <p188:author id="{2E6B3BDD-0146-C9B9-BEA0-E4C016F15D6A}" name="Catherine" initials="C" userId="S::Catherine@justcontent.co.uk::94877c21-fe5e-4c65-acc0-802bdbb5f7b9" providerId="AD"/>
  <p188:author id="{C74B60E9-655C-E89A-6316-3841AD519658}" name="Juliet Kennard" initials="JK" userId="S::KennardJ@rsc.org::171ce03e-ecb9-44f8-bcbb-a85643c4c66a" providerId="AD"/>
  <p188:author id="{21E44FFC-2945-B228-76E2-B0693BB82D6C}" name="Joanna Buckley" initials="JB" userId="S::buckleyj@rsc.org::70c933f1-ec17-4ca5-87aa-d92ce076007b"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4976"/>
    <a:srgbClr val="000000"/>
    <a:srgbClr val="DA1883"/>
    <a:srgbClr val="54585A"/>
    <a:srgbClr val="FFFF00"/>
    <a:srgbClr val="97D700"/>
    <a:srgbClr val="FF9E1B"/>
    <a:srgbClr val="FC4C02"/>
    <a:srgbClr val="48A9C5"/>
    <a:srgbClr val="71DBD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2AFDAC2-AE2F-4680-B325-CE1B144F7B2F}" v="7" dt="2026-07-28T11:08:24.631"/>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34573" autoAdjust="0"/>
    <p:restoredTop sz="69249" autoAdjust="0"/>
  </p:normalViewPr>
  <p:slideViewPr>
    <p:cSldViewPr snapToGrid="0">
      <p:cViewPr varScale="1">
        <p:scale>
          <a:sx n="51" d="100"/>
          <a:sy n="51" d="100"/>
        </p:scale>
        <p:origin x="508" y="44"/>
      </p:cViewPr>
      <p:guideLst/>
    </p:cSldViewPr>
  </p:slideViewPr>
  <p:outlineViewPr>
    <p:cViewPr>
      <p:scale>
        <a:sx n="33" d="100"/>
        <a:sy n="33" d="100"/>
      </p:scale>
      <p:origin x="0" y="0"/>
    </p:cViewPr>
  </p:outlineViewPr>
  <p:notesTextViewPr>
    <p:cViewPr>
      <p:scale>
        <a:sx n="1" d="1"/>
        <a:sy n="1" d="1"/>
      </p:scale>
      <p:origin x="0" y="0"/>
    </p:cViewPr>
  </p:notesTextViewPr>
  <p:notesViewPr>
    <p:cSldViewPr snapToGrid="0">
      <p:cViewPr varScale="1">
        <p:scale>
          <a:sx n="66" d="100"/>
          <a:sy n="66" d="100"/>
        </p:scale>
        <p:origin x="0" y="0"/>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font" Target="fonts/font3.fntdata"/><Relationship Id="rId3" Type="http://schemas.openxmlformats.org/officeDocument/2006/relationships/customXml" Target="../customXml/item3.xml"/><Relationship Id="rId21" Type="http://schemas.openxmlformats.org/officeDocument/2006/relationships/slide" Target="slides/slide16.xml"/><Relationship Id="rId34" Type="http://schemas.microsoft.com/office/2016/11/relationships/changesInfo" Target="changesInfos/changesInfo1.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font" Target="fonts/font2.fntdata"/><Relationship Id="rId33"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font" Target="fonts/font6.fntdata"/><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font" Target="fonts/font1.fntdata"/><Relationship Id="rId32" Type="http://schemas.openxmlformats.org/officeDocument/2006/relationships/theme" Target="theme/theme1.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handoutMaster" Target="handoutMasters/handoutMaster1.xml"/><Relationship Id="rId28" Type="http://schemas.openxmlformats.org/officeDocument/2006/relationships/font" Target="fonts/font5.fntdata"/><Relationship Id="rId36" Type="http://schemas.microsoft.com/office/2018/10/relationships/authors" Target="authors.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notesMaster" Target="notesMasters/notesMaster1.xml"/><Relationship Id="rId27" Type="http://schemas.openxmlformats.org/officeDocument/2006/relationships/font" Target="fonts/font4.fntdata"/><Relationship Id="rId30" Type="http://schemas.openxmlformats.org/officeDocument/2006/relationships/presProps" Target="presProps.xml"/><Relationship Id="rId35" Type="http://schemas.microsoft.com/office/2015/10/relationships/revisionInfo" Target="revisionInfo.xml"/><Relationship Id="rId8" Type="http://schemas.openxmlformats.org/officeDocument/2006/relationships/slide" Target="slides/slide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Hannah Griffiths" userId="9135852f-5aac-4f3f-97b0-55e569f13680" providerId="ADAL" clId="{79D2581E-2C64-4D7D-948E-B5DB5B650164}"/>
    <pc:docChg chg="modSld">
      <pc:chgData name="Hannah Griffiths" userId="9135852f-5aac-4f3f-97b0-55e569f13680" providerId="ADAL" clId="{79D2581E-2C64-4D7D-948E-B5DB5B650164}" dt="2026-07-28T11:06:21.271" v="12" actId="1076"/>
      <pc:docMkLst>
        <pc:docMk/>
      </pc:docMkLst>
      <pc:sldChg chg="modSp mod">
        <pc:chgData name="Hannah Griffiths" userId="9135852f-5aac-4f3f-97b0-55e569f13680" providerId="ADAL" clId="{79D2581E-2C64-4D7D-948E-B5DB5B650164}" dt="2026-07-28T11:05:47.470" v="10" actId="207"/>
        <pc:sldMkLst>
          <pc:docMk/>
          <pc:sldMk cId="3222700690" sldId="337"/>
        </pc:sldMkLst>
        <pc:spChg chg="mod">
          <ac:chgData name="Hannah Griffiths" userId="9135852f-5aac-4f3f-97b0-55e569f13680" providerId="ADAL" clId="{79D2581E-2C64-4D7D-948E-B5DB5B650164}" dt="2026-07-28T11:05:47.470" v="10" actId="207"/>
          <ac:spMkLst>
            <pc:docMk/>
            <pc:sldMk cId="3222700690" sldId="337"/>
            <ac:spMk id="3" creationId="{355155AB-054F-579A-239C-B998386D3B2E}"/>
          </ac:spMkLst>
        </pc:spChg>
      </pc:sldChg>
      <pc:sldChg chg="modSp mod">
        <pc:chgData name="Hannah Griffiths" userId="9135852f-5aac-4f3f-97b0-55e569f13680" providerId="ADAL" clId="{79D2581E-2C64-4D7D-948E-B5DB5B650164}" dt="2026-07-28T11:06:21.271" v="12" actId="1076"/>
        <pc:sldMkLst>
          <pc:docMk/>
          <pc:sldMk cId="133402058" sldId="436"/>
        </pc:sldMkLst>
        <pc:spChg chg="mod">
          <ac:chgData name="Hannah Griffiths" userId="9135852f-5aac-4f3f-97b0-55e569f13680" providerId="ADAL" clId="{79D2581E-2C64-4D7D-948E-B5DB5B650164}" dt="2026-07-28T11:06:21.271" v="12" actId="1076"/>
          <ac:spMkLst>
            <pc:docMk/>
            <pc:sldMk cId="133402058" sldId="436"/>
            <ac:spMk id="21" creationId="{0BDA409C-903B-65E4-AA45-27D55A8699E0}"/>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D3651BEE-5FE4-C441-9F2C-41CD9F3E752E}"/>
              </a:ext>
            </a:extLst>
          </p:cNvPr>
          <p:cNvSpPr>
            <a:spLocks noGrp="1"/>
          </p:cNvSpPr>
          <p:nvPr>
            <p:ph type="hdr" sz="quarter"/>
          </p:nvPr>
        </p:nvSpPr>
        <p:spPr>
          <a:xfrm>
            <a:off x="0" y="0"/>
            <a:ext cx="2971800" cy="459317"/>
          </a:xfrm>
          <a:prstGeom prst="rect">
            <a:avLst/>
          </a:prstGeom>
        </p:spPr>
        <p:txBody>
          <a:bodyPr vert="horz" lIns="91440" tIns="45720" rIns="91440" bIns="45720" rtlCol="0"/>
          <a:lstStyle>
            <a:lvl1pPr algn="l">
              <a:defRPr sz="1200"/>
            </a:lvl1pPr>
          </a:lstStyle>
          <a:p>
            <a:pPr rtl="0"/>
            <a:endParaRPr lang="en-US"/>
          </a:p>
        </p:txBody>
      </p:sp>
      <p:sp>
        <p:nvSpPr>
          <p:cNvPr id="3" name="Date Placeholder 2">
            <a:extLst>
              <a:ext uri="{FF2B5EF4-FFF2-40B4-BE49-F238E27FC236}">
                <a16:creationId xmlns:a16="http://schemas.microsoft.com/office/drawing/2014/main" id="{7EDC1556-3282-D54E-9666-A6009195D842}"/>
              </a:ext>
            </a:extLst>
          </p:cNvPr>
          <p:cNvSpPr>
            <a:spLocks noGrp="1"/>
          </p:cNvSpPr>
          <p:nvPr>
            <p:ph type="dt" sz="quarter" idx="1"/>
          </p:nvPr>
        </p:nvSpPr>
        <p:spPr>
          <a:xfrm>
            <a:off x="3885010" y="0"/>
            <a:ext cx="2971800" cy="459317"/>
          </a:xfrm>
          <a:prstGeom prst="rect">
            <a:avLst/>
          </a:prstGeom>
        </p:spPr>
        <p:txBody>
          <a:bodyPr vert="horz" lIns="91440" tIns="45720" rIns="91440" bIns="45720" rtlCol="0"/>
          <a:lstStyle>
            <a:lvl1pPr algn="r">
              <a:defRPr sz="1200"/>
            </a:lvl1pPr>
          </a:lstStyle>
          <a:p>
            <a:pPr rtl="0"/>
            <a:fld id="{17044BBD-E561-554A-9F92-CB21E4AA9279}" type="datetimeFigureOut">
              <a:rPr lang="en-US" smtClean="0"/>
              <a:t>7/28/2026</a:t>
            </a:fld>
            <a:endParaRPr lang="en-US"/>
          </a:p>
        </p:txBody>
      </p:sp>
      <p:sp>
        <p:nvSpPr>
          <p:cNvPr id="4" name="Footer Placeholder 3">
            <a:extLst>
              <a:ext uri="{FF2B5EF4-FFF2-40B4-BE49-F238E27FC236}">
                <a16:creationId xmlns:a16="http://schemas.microsoft.com/office/drawing/2014/main" id="{C7FE62AF-CBAC-984D-92F2-8303EBCB9F9D}"/>
              </a:ext>
            </a:extLst>
          </p:cNvPr>
          <p:cNvSpPr>
            <a:spLocks noGrp="1"/>
          </p:cNvSpPr>
          <p:nvPr>
            <p:ph type="ftr" sz="quarter" idx="2"/>
          </p:nvPr>
        </p:nvSpPr>
        <p:spPr>
          <a:xfrm>
            <a:off x="0" y="8684685"/>
            <a:ext cx="2971800" cy="459316"/>
          </a:xfrm>
          <a:prstGeom prst="rect">
            <a:avLst/>
          </a:prstGeom>
        </p:spPr>
        <p:txBody>
          <a:bodyPr vert="horz" lIns="91440" tIns="45720" rIns="91440" bIns="45720" rtlCol="0" anchor="b"/>
          <a:lstStyle>
            <a:lvl1pPr algn="l">
              <a:defRPr sz="1200"/>
            </a:lvl1pPr>
          </a:lstStyle>
          <a:p>
            <a:pPr rtl="0"/>
            <a:endParaRPr lang="en-US"/>
          </a:p>
        </p:txBody>
      </p:sp>
      <p:sp>
        <p:nvSpPr>
          <p:cNvPr id="5" name="Slide Number Placeholder 4">
            <a:extLst>
              <a:ext uri="{FF2B5EF4-FFF2-40B4-BE49-F238E27FC236}">
                <a16:creationId xmlns:a16="http://schemas.microsoft.com/office/drawing/2014/main" id="{20ECE20A-010F-F540-B491-BDD01FD75A74}"/>
              </a:ext>
            </a:extLst>
          </p:cNvPr>
          <p:cNvSpPr>
            <a:spLocks noGrp="1"/>
          </p:cNvSpPr>
          <p:nvPr>
            <p:ph type="sldNum" sz="quarter" idx="3"/>
          </p:nvPr>
        </p:nvSpPr>
        <p:spPr>
          <a:xfrm>
            <a:off x="3885010" y="8684685"/>
            <a:ext cx="2971800" cy="459316"/>
          </a:xfrm>
          <a:prstGeom prst="rect">
            <a:avLst/>
          </a:prstGeom>
        </p:spPr>
        <p:txBody>
          <a:bodyPr vert="horz" lIns="91440" tIns="45720" rIns="91440" bIns="45720" rtlCol="0" anchor="b"/>
          <a:lstStyle>
            <a:lvl1pPr algn="r">
              <a:defRPr sz="1200"/>
            </a:lvl1pPr>
          </a:lstStyle>
          <a:p>
            <a:pPr rtl="0"/>
            <a:fld id="{0C9A0C9C-0870-9F46-A85C-4AA6F1FDBC49}" type="slidenum">
              <a:rPr lang="en-US" smtClean="0"/>
              <a:t>‹#›</a:t>
            </a:fld>
            <a:endParaRPr lang="en-US"/>
          </a:p>
        </p:txBody>
      </p:sp>
    </p:spTree>
    <p:extLst>
      <p:ext uri="{BB962C8B-B14F-4D97-AF65-F5344CB8AC3E}">
        <p14:creationId xmlns:p14="http://schemas.microsoft.com/office/powerpoint/2010/main" val="19367605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1"/>
            <a:ext cx="2971800" cy="458788"/>
          </a:xfrm>
          <a:prstGeom prst="rect">
            <a:avLst/>
          </a:prstGeom>
        </p:spPr>
        <p:txBody>
          <a:bodyPr vert="horz" lIns="91440" tIns="45720" rIns="91440" bIns="45720" rtlCol="0"/>
          <a:lstStyle>
            <a:lvl1pPr algn="l">
              <a:defRPr sz="1200"/>
            </a:lvl1pPr>
          </a:lstStyle>
          <a:p>
            <a:pPr rtl="0"/>
            <a:endParaRPr lang="en-US"/>
          </a:p>
        </p:txBody>
      </p:sp>
      <p:sp>
        <p:nvSpPr>
          <p:cNvPr id="3" name="Date Placeholder 2"/>
          <p:cNvSpPr>
            <a:spLocks noGrp="1"/>
          </p:cNvSpPr>
          <p:nvPr>
            <p:ph type="dt" idx="1"/>
          </p:nvPr>
        </p:nvSpPr>
        <p:spPr>
          <a:xfrm>
            <a:off x="3884613" y="1"/>
            <a:ext cx="2971800" cy="458788"/>
          </a:xfrm>
          <a:prstGeom prst="rect">
            <a:avLst/>
          </a:prstGeom>
        </p:spPr>
        <p:txBody>
          <a:bodyPr vert="horz" lIns="91440" tIns="45720" rIns="91440" bIns="45720" rtlCol="0"/>
          <a:lstStyle>
            <a:lvl1pPr algn="r">
              <a:defRPr sz="1200"/>
            </a:lvl1pPr>
          </a:lstStyle>
          <a:p>
            <a:pPr rtl="0"/>
            <a:fld id="{6254C33D-B07C-ED4A-A191-0E78847F68E4}" type="datetimeFigureOut">
              <a:rPr lang="en-US" smtClean="0"/>
              <a:t>7/28/2026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rtl="0"/>
            <a:endParaRPr lang="en-US"/>
          </a:p>
        </p:txBody>
      </p:sp>
      <p:sp>
        <p:nvSpPr>
          <p:cNvPr id="5" name="Notes Placeholder 4"/>
          <p:cNvSpPr>
            <a:spLocks noGrp="1"/>
          </p:cNvSpPr>
          <p:nvPr>
            <p:ph type="body" sz="quarter" idx="3"/>
          </p:nvPr>
        </p:nvSpPr>
        <p:spPr>
          <a:xfrm>
            <a:off x="685800" y="4400549"/>
            <a:ext cx="5486400" cy="3600451"/>
          </a:xfrm>
          <a:prstGeom prst="rect">
            <a:avLst/>
          </a:prstGeom>
        </p:spPr>
        <p:txBody>
          <a:bodyPr vert="horz" lIns="91440" tIns="45720" rIns="91440" bIns="45720" rtlCol="0"/>
          <a:lstStyle/>
          <a:p>
            <a:pPr lvl="0" rtl="0"/>
            <a:r>
              <a:rPr lang="cy-gb"/>
              <a:t>Click to edit Master text styles</a:t>
            </a:r>
          </a:p>
          <a:p>
            <a:pPr lvl="1" rtl="0"/>
            <a:r>
              <a:rPr lang="cy-gb"/>
              <a:t>Second level</a:t>
            </a:r>
          </a:p>
          <a:p>
            <a:pPr lvl="2" rtl="0"/>
            <a:r>
              <a:rPr lang="cy-gb"/>
              <a:t>Third level</a:t>
            </a:r>
          </a:p>
          <a:p>
            <a:pPr lvl="3" rtl="0"/>
            <a:r>
              <a:rPr lang="cy-gb"/>
              <a:t>Fourth level</a:t>
            </a:r>
          </a:p>
          <a:p>
            <a:pPr lvl="4" rtl="0"/>
            <a:r>
              <a:rPr lang="cy-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2C932B7F-5DDE-2249-94F1-C98945D46AB6}" type="slidenum">
              <a:rPr lang="en-US" smtClean="0"/>
              <a:t>‹#›</a:t>
            </a:fld>
            <a:endParaRPr lang="en-US"/>
          </a:p>
        </p:txBody>
      </p:sp>
    </p:spTree>
    <p:extLst>
      <p:ext uri="{BB962C8B-B14F-4D97-AF65-F5344CB8AC3E}">
        <p14:creationId xmlns:p14="http://schemas.microsoft.com/office/powerpoint/2010/main" val="77059531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rtlCol="0"/>
          <a:lstStyle/>
          <a:p>
            <a:pPr rtl="0"/>
            <a:endParaRPr lang="en-GB" dirty="0"/>
          </a:p>
        </p:txBody>
      </p:sp>
      <p:sp>
        <p:nvSpPr>
          <p:cNvPr id="4" name="Slide Number Placeholder 3"/>
          <p:cNvSpPr>
            <a:spLocks noGrp="1"/>
          </p:cNvSpPr>
          <p:nvPr>
            <p:ph type="sldNum" sz="quarter" idx="10"/>
          </p:nvPr>
        </p:nvSpPr>
        <p:spPr/>
        <p:txBody>
          <a:bodyPr rtlCol="0"/>
          <a:lstStyle/>
          <a:p>
            <a:pPr marL="0" marR="0" lvl="0" indent="0" algn="r" defTabSz="457200" rtl="0" eaLnBrk="1" fontAlgn="auto" latinLnBrk="0" hangingPunct="1">
              <a:lnSpc>
                <a:spcPct val="100000"/>
              </a:lnSpc>
              <a:spcBef>
                <a:spcPts val="0"/>
              </a:spcBef>
              <a:spcAft>
                <a:spcPts val="0"/>
              </a:spcAft>
              <a:buClrTx/>
              <a:buSzTx/>
              <a:buFontTx/>
              <a:buNone/>
              <a:tabLst/>
              <a:defRPr/>
            </a:pPr>
            <a:fld id="{2FF34068-C521-468C-B7A4-6212517F51B8}" type="slidenum">
              <a:rPr kumimoji="0" lang="en-GB"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a:t>
            </a:fld>
            <a:endParaRPr kumimoji="0" lang="en-GB"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41487677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rtlCol="0"/>
          <a:lstStyle/>
          <a:p>
            <a:pPr rtl="0"/>
            <a:endParaRPr lang="en-GB" dirty="0"/>
          </a:p>
        </p:txBody>
      </p:sp>
      <p:sp>
        <p:nvSpPr>
          <p:cNvPr id="4" name="Slide Number Placeholder 3"/>
          <p:cNvSpPr>
            <a:spLocks noGrp="1"/>
          </p:cNvSpPr>
          <p:nvPr>
            <p:ph type="sldNum" sz="quarter" idx="5"/>
          </p:nvPr>
        </p:nvSpPr>
        <p:spPr/>
        <p:txBody>
          <a:bodyPr rtlCol="0"/>
          <a:lstStyle/>
          <a:p>
            <a:pPr rtl="0"/>
            <a:fld id="{2C932B7F-5DDE-2249-94F1-C98945D46AB6}" type="slidenum">
              <a:rPr lang="en-US" smtClean="0"/>
              <a:t>2</a:t>
            </a:fld>
            <a:endParaRPr lang="en-US"/>
          </a:p>
        </p:txBody>
      </p:sp>
    </p:spTree>
    <p:extLst>
      <p:ext uri="{BB962C8B-B14F-4D97-AF65-F5344CB8AC3E}">
        <p14:creationId xmlns:p14="http://schemas.microsoft.com/office/powerpoint/2010/main" val="359100498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rtlCol="0"/>
          <a:lstStyle/>
          <a:p>
            <a:r>
              <a:rPr lang="cy-GB" sz="1200" kern="1200" dirty="0">
                <a:solidFill>
                  <a:schemeClr val="tx1"/>
                </a:solidFill>
                <a:effectLst/>
                <a:latin typeface="+mn-lt"/>
                <a:ea typeface="+mn-ea"/>
                <a:cs typeface="+mn-cs"/>
              </a:rPr>
              <a:t>Os ydych chi'n cyflwyno'r sesiwn hon fel gweithgaredd allgymorth, defnyddiwch y sleid hon i gynnwys manylion amdanoch </a:t>
            </a:r>
            <a:r>
              <a:rPr lang="cy-GB" sz="1200" kern="1200" dirty="0" err="1">
                <a:solidFill>
                  <a:schemeClr val="tx1"/>
                </a:solidFill>
                <a:effectLst/>
                <a:latin typeface="+mn-lt"/>
                <a:ea typeface="+mn-ea"/>
                <a:cs typeface="+mn-cs"/>
              </a:rPr>
              <a:t>chi'ch</a:t>
            </a:r>
            <a:r>
              <a:rPr lang="cy-GB" sz="1200" kern="1200" dirty="0">
                <a:solidFill>
                  <a:schemeClr val="tx1"/>
                </a:solidFill>
                <a:effectLst/>
                <a:latin typeface="+mn-lt"/>
                <a:ea typeface="+mn-ea"/>
                <a:cs typeface="+mn-cs"/>
              </a:rPr>
              <a:t> hun.</a:t>
            </a:r>
          </a:p>
        </p:txBody>
      </p:sp>
      <p:sp>
        <p:nvSpPr>
          <p:cNvPr id="4" name="Slide Number Placeholder 3"/>
          <p:cNvSpPr>
            <a:spLocks noGrp="1"/>
          </p:cNvSpPr>
          <p:nvPr>
            <p:ph type="sldNum" sz="quarter" idx="5"/>
          </p:nvPr>
        </p:nvSpPr>
        <p:spPr/>
        <p:txBody>
          <a:bodyPr rtlCol="0"/>
          <a:lstStyle/>
          <a:p>
            <a:pPr marL="0" marR="0" lvl="0" indent="0" algn="r" defTabSz="457200" rtl="0" eaLnBrk="1" fontAlgn="auto" latinLnBrk="0" hangingPunct="1">
              <a:lnSpc>
                <a:spcPct val="100000"/>
              </a:lnSpc>
              <a:spcBef>
                <a:spcPts val="0"/>
              </a:spcBef>
              <a:spcAft>
                <a:spcPts val="0"/>
              </a:spcAft>
              <a:buClrTx/>
              <a:buSzTx/>
              <a:buFontTx/>
              <a:buNone/>
              <a:tabLst/>
              <a:defRPr/>
            </a:pPr>
            <a:fld id="{2FF34068-C521-468C-B7A4-6212517F51B8}" type="slidenum">
              <a:rPr kumimoji="0" lang="en-GB"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3</a:t>
            </a:fld>
            <a:endParaRPr kumimoji="0" lang="en-GB"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71031015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rtlCol="0"/>
          <a:lstStyle/>
          <a:p>
            <a:r>
              <a:rPr lang="cy-GB" sz="1200" kern="1200" dirty="0">
                <a:solidFill>
                  <a:schemeClr val="tx1"/>
                </a:solidFill>
                <a:effectLst/>
                <a:latin typeface="+mn-lt"/>
                <a:ea typeface="+mn-ea"/>
                <a:cs typeface="+mn-cs"/>
              </a:rPr>
              <a:t>Thema Wythnos Cemeg 2024 (4–10 Tachwedd) yw ‘Mae Cemeg yn siapio’r dyfodol’.</a:t>
            </a:r>
          </a:p>
          <a:p>
            <a:r>
              <a:rPr lang="cy-GB" sz="1200" kern="1200" dirty="0">
                <a:solidFill>
                  <a:schemeClr val="tx1"/>
                </a:solidFill>
                <a:effectLst/>
                <a:latin typeface="+mn-lt"/>
                <a:ea typeface="+mn-ea"/>
                <a:cs typeface="+mn-cs"/>
              </a:rPr>
              <a:t> </a:t>
            </a:r>
          </a:p>
          <a:p>
            <a:r>
              <a:rPr lang="cy-GB" sz="1200" kern="1200" dirty="0">
                <a:solidFill>
                  <a:schemeClr val="tx1"/>
                </a:solidFill>
                <a:effectLst/>
                <a:latin typeface="+mn-lt"/>
                <a:ea typeface="+mn-ea"/>
                <a:cs typeface="+mn-cs"/>
              </a:rPr>
              <a:t>Mae effaith cemeg yn anhygoel. O leihau ein hôl troed carbon, gwella maeth a chreu deunyddiau cynaliadwy, mae cemeg yn ysgogi newid cadarnhaol ym mhob agwedd ar fywyd. Dyma ddau wyddonydd cemegol sy'n helpu i siapio'r dyfodol drwy ddefnyddio cynhyrchion naturiol, cynhyrchion gwastraff gan amlaf, a'u troi'n </a:t>
            </a:r>
            <a:r>
              <a:rPr lang="cy-GB" sz="1200" kern="1200" dirty="0" err="1">
                <a:solidFill>
                  <a:schemeClr val="tx1"/>
                </a:solidFill>
                <a:effectLst/>
                <a:latin typeface="+mn-lt"/>
                <a:ea typeface="+mn-ea"/>
                <a:cs typeface="+mn-cs"/>
              </a:rPr>
              <a:t>fioblastigau</a:t>
            </a:r>
            <a:r>
              <a:rPr lang="cy-GB" sz="1200" kern="1200" dirty="0">
                <a:solidFill>
                  <a:schemeClr val="tx1"/>
                </a:solidFill>
                <a:effectLst/>
                <a:latin typeface="+mn-lt"/>
                <a:ea typeface="+mn-ea"/>
                <a:cs typeface="+mn-cs"/>
              </a:rPr>
              <a:t>. Heddiw, rydyn ni'n mynd i ddysgu rhywfaint am </a:t>
            </a:r>
            <a:r>
              <a:rPr lang="cy-GB" sz="1200" kern="1200" dirty="0" err="1">
                <a:solidFill>
                  <a:schemeClr val="tx1"/>
                </a:solidFill>
                <a:effectLst/>
                <a:latin typeface="+mn-lt"/>
                <a:ea typeface="+mn-ea"/>
                <a:cs typeface="+mn-cs"/>
              </a:rPr>
              <a:t>fioblastigau</a:t>
            </a:r>
            <a:r>
              <a:rPr lang="cy-GB" sz="1200" kern="1200" dirty="0">
                <a:solidFill>
                  <a:schemeClr val="tx1"/>
                </a:solidFill>
                <a:effectLst/>
                <a:latin typeface="+mn-lt"/>
                <a:ea typeface="+mn-ea"/>
                <a:cs typeface="+mn-cs"/>
              </a:rPr>
              <a:t> a gwneud peth ein hunan.</a:t>
            </a:r>
          </a:p>
          <a:p>
            <a:endParaRPr lang="cy-GB" sz="1200" kern="1200" dirty="0">
              <a:solidFill>
                <a:schemeClr val="tx1"/>
              </a:solidFill>
              <a:effectLst/>
              <a:latin typeface="+mn-lt"/>
              <a:ea typeface="+mn-ea"/>
              <a:cs typeface="+mn-cs"/>
            </a:endParaRPr>
          </a:p>
          <a:p>
            <a:r>
              <a:rPr lang="cy-GB" sz="1200" kern="1200" dirty="0">
                <a:solidFill>
                  <a:schemeClr val="tx1"/>
                </a:solidFill>
                <a:effectLst/>
                <a:latin typeface="+mn-lt"/>
                <a:ea typeface="+mn-ea"/>
                <a:cs typeface="+mn-cs"/>
              </a:rPr>
              <a:t>Gallwch ddarllen mwy o broffiliau swyddi ar wefan </a:t>
            </a:r>
            <a:r>
              <a:rPr lang="cy-GB" sz="1200" i="1" kern="1200" dirty="0">
                <a:solidFill>
                  <a:schemeClr val="tx1"/>
                </a:solidFill>
                <a:effectLst/>
                <a:latin typeface="+mn-lt"/>
                <a:ea typeface="+mn-ea"/>
                <a:cs typeface="+mn-cs"/>
              </a:rPr>
              <a:t>A </a:t>
            </a:r>
            <a:r>
              <a:rPr lang="cy-GB" sz="1200" i="1" kern="1200" dirty="0" err="1">
                <a:solidFill>
                  <a:schemeClr val="tx1"/>
                </a:solidFill>
                <a:effectLst/>
                <a:latin typeface="+mn-lt"/>
                <a:ea typeface="+mn-ea"/>
                <a:cs typeface="+mn-cs"/>
              </a:rPr>
              <a:t>future</a:t>
            </a:r>
            <a:r>
              <a:rPr lang="cy-GB" sz="1200" i="1" kern="1200" dirty="0">
                <a:solidFill>
                  <a:schemeClr val="tx1"/>
                </a:solidFill>
                <a:effectLst/>
                <a:latin typeface="+mn-lt"/>
                <a:ea typeface="+mn-ea"/>
                <a:cs typeface="+mn-cs"/>
              </a:rPr>
              <a:t> </a:t>
            </a:r>
            <a:r>
              <a:rPr lang="cy-GB" sz="1200" i="1" kern="1200" dirty="0" err="1">
                <a:solidFill>
                  <a:schemeClr val="tx1"/>
                </a:solidFill>
                <a:effectLst/>
                <a:latin typeface="+mn-lt"/>
                <a:ea typeface="+mn-ea"/>
                <a:cs typeface="+mn-cs"/>
              </a:rPr>
              <a:t>in</a:t>
            </a:r>
            <a:r>
              <a:rPr lang="cy-GB" sz="1200" i="1" kern="1200" dirty="0">
                <a:solidFill>
                  <a:schemeClr val="tx1"/>
                </a:solidFill>
                <a:effectLst/>
                <a:latin typeface="+mn-lt"/>
                <a:ea typeface="+mn-ea"/>
                <a:cs typeface="+mn-cs"/>
              </a:rPr>
              <a:t> </a:t>
            </a:r>
            <a:r>
              <a:rPr lang="cy-GB" sz="1200" i="1" kern="1200" dirty="0" err="1">
                <a:solidFill>
                  <a:schemeClr val="tx1"/>
                </a:solidFill>
                <a:effectLst/>
                <a:latin typeface="+mn-lt"/>
                <a:ea typeface="+mn-ea"/>
                <a:cs typeface="+mn-cs"/>
              </a:rPr>
              <a:t>chemistry</a:t>
            </a:r>
            <a:r>
              <a:rPr lang="cy-GB" sz="1200" kern="1200" dirty="0">
                <a:solidFill>
                  <a:schemeClr val="tx1"/>
                </a:solidFill>
                <a:effectLst/>
                <a:latin typeface="+mn-lt"/>
                <a:ea typeface="+mn-ea"/>
                <a:cs typeface="+mn-cs"/>
              </a:rPr>
              <a:t>: https://edu.rsc.org/future-in-chemistry/career-options/job-profiles#all-job-profiles </a:t>
            </a:r>
          </a:p>
          <a:p>
            <a:r>
              <a:rPr lang="en-GB" sz="1200" kern="1200" dirty="0">
                <a:solidFill>
                  <a:schemeClr val="tx1"/>
                </a:solidFill>
                <a:effectLst/>
                <a:latin typeface="+mn-lt"/>
                <a:ea typeface="+mn-ea"/>
                <a:cs typeface="+mn-cs"/>
              </a:rPr>
              <a:t> </a:t>
            </a:r>
            <a:endParaRPr lang="cy-GB"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rtlCol="0"/>
          <a:lstStyle/>
          <a:p>
            <a:pPr rtl="0"/>
            <a:fld id="{2C932B7F-5DDE-2249-94F1-C98945D46AB6}" type="slidenum">
              <a:rPr lang="en-US" smtClean="0"/>
              <a:t>4</a:t>
            </a:fld>
            <a:endParaRPr lang="en-US"/>
          </a:p>
        </p:txBody>
      </p:sp>
    </p:spTree>
    <p:extLst>
      <p:ext uri="{BB962C8B-B14F-4D97-AF65-F5344CB8AC3E}">
        <p14:creationId xmlns:p14="http://schemas.microsoft.com/office/powerpoint/2010/main" val="94913155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rtlCol="0"/>
          <a:lstStyle/>
          <a:p>
            <a:r>
              <a:rPr lang="cy-GB" sz="1200" kern="1200" dirty="0">
                <a:solidFill>
                  <a:schemeClr val="tx1"/>
                </a:solidFill>
                <a:effectLst/>
                <a:latin typeface="+mn-lt"/>
                <a:ea typeface="+mn-ea"/>
                <a:cs typeface="+mn-cs"/>
              </a:rPr>
              <a:t>Sleid torri’r iâ yw hon. Gofynnwch i’r dysgwyr pa un sy'n dadelfennu gyflymaf. Tybiwch fod yr eitemau wedi cael eu taflu mewn bin cartref ac yn dadelfennu mewn safle tirlenwi. Beth yw barn y dysgwyr yw'r drefn gywir ar gyfer dadelfennu (gan ddechrau gyda'r cyflymaf i ddadelfennu)? </a:t>
            </a:r>
          </a:p>
          <a:p>
            <a:endParaRPr lang="cy-GB" sz="1200" kern="1200" dirty="0">
              <a:solidFill>
                <a:schemeClr val="tx1"/>
              </a:solidFill>
              <a:effectLst/>
              <a:latin typeface="+mn-lt"/>
              <a:ea typeface="+mn-ea"/>
              <a:cs typeface="+mn-cs"/>
            </a:endParaRPr>
          </a:p>
          <a:p>
            <a:r>
              <a:rPr lang="cy-GB" sz="1200" kern="1200" dirty="0">
                <a:solidFill>
                  <a:schemeClr val="tx1"/>
                </a:solidFill>
                <a:effectLst/>
                <a:latin typeface="+mn-lt"/>
                <a:ea typeface="+mn-ea"/>
                <a:cs typeface="+mn-cs"/>
              </a:rPr>
              <a:t>Gofynnwch i'r dysgwyr ysgrifennu eu hatebion ar ôl trafod mewn parau neu grwpiau bach. Gallech ofyn a hoffai unrhyw un rannu eu trafodaethau gyda gweddill y grŵp a darganfod a yw pawb yn meddwl yr un peth.</a:t>
            </a:r>
          </a:p>
        </p:txBody>
      </p:sp>
      <p:sp>
        <p:nvSpPr>
          <p:cNvPr id="4" name="Slide Number Placeholder 3"/>
          <p:cNvSpPr>
            <a:spLocks noGrp="1"/>
          </p:cNvSpPr>
          <p:nvPr>
            <p:ph type="sldNum" sz="quarter" idx="10"/>
          </p:nvPr>
        </p:nvSpPr>
        <p:spPr/>
        <p:txBody>
          <a:bodyPr rtlCol="0"/>
          <a:lstStyle/>
          <a:p>
            <a:pPr marL="0" marR="0" lvl="0" indent="0" algn="r" defTabSz="457200" rtl="0" eaLnBrk="1" fontAlgn="auto" latinLnBrk="0" hangingPunct="1">
              <a:lnSpc>
                <a:spcPct val="100000"/>
              </a:lnSpc>
              <a:spcBef>
                <a:spcPts val="0"/>
              </a:spcBef>
              <a:spcAft>
                <a:spcPts val="0"/>
              </a:spcAft>
              <a:buClrTx/>
              <a:buSzTx/>
              <a:buFontTx/>
              <a:buNone/>
              <a:tabLst/>
              <a:defRPr/>
            </a:pPr>
            <a:fld id="{2FF34068-C521-468C-B7A4-6212517F51B8}" type="slidenum">
              <a:rPr kumimoji="0" lang="en-GB"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5</a:t>
            </a:fld>
            <a:endParaRPr kumimoji="0" lang="en-GB"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2405848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rtlCol="0"/>
          <a:lstStyle/>
          <a:p>
            <a:r>
              <a:rPr lang="cy-GB" sz="1200" kern="1200" dirty="0">
                <a:solidFill>
                  <a:schemeClr val="tx1"/>
                </a:solidFill>
                <a:effectLst/>
                <a:latin typeface="+mn-lt"/>
                <a:ea typeface="+mn-ea"/>
                <a:cs typeface="+mn-cs"/>
              </a:rPr>
              <a:t>Dyma'r atebion. A lwyddon nhw i roi popeth yn y drefn gywir? Gofynnwch i'r dysgwyr a oedd unrhyw ran o'r llinell amser yn syndod iddyn nhw. Efallai y byddan nhw'n synnu bod cylchgrawn yn cymryd 50 mlynedd i ddadelfennu gan mai dim ond papur yw e, ond cofiwch eu hatgoffa o'r arwyneb sgleiniog sy'n cael ei ychwanegu. </a:t>
            </a:r>
          </a:p>
          <a:p>
            <a:endParaRPr lang="cy-GB" sz="1200" kern="1200" dirty="0">
              <a:solidFill>
                <a:schemeClr val="tx1"/>
              </a:solidFill>
              <a:effectLst/>
              <a:latin typeface="+mn-lt"/>
              <a:ea typeface="+mn-ea"/>
              <a:cs typeface="+mn-cs"/>
            </a:endParaRPr>
          </a:p>
          <a:p>
            <a:r>
              <a:rPr lang="cy-GB" sz="1200" kern="1200" dirty="0">
                <a:solidFill>
                  <a:schemeClr val="tx1"/>
                </a:solidFill>
                <a:effectLst/>
                <a:latin typeface="+mn-lt"/>
                <a:ea typeface="+mn-ea"/>
                <a:cs typeface="+mn-cs"/>
              </a:rPr>
              <a:t>O ystyried ei bod yn cymryd tua 1000 o flynyddoedd i ffôn symudol ddadelfennu, gallech ofyn iddyn nhw faint o hen dechnoleg sydd ganddyn nhw nad ydyn nhw'n ei defnyddio mwyach. A fyddai ailgylchu eu hen ddyfeisiau yn rhywbeth y bydden nhw wedi'i ystyried? </a:t>
            </a:r>
          </a:p>
          <a:p>
            <a:endParaRPr lang="cy-GB" sz="1200" kern="1200" dirty="0">
              <a:solidFill>
                <a:schemeClr val="tx1"/>
              </a:solidFill>
              <a:effectLst/>
              <a:latin typeface="+mn-lt"/>
              <a:ea typeface="+mn-ea"/>
              <a:cs typeface="+mn-cs"/>
            </a:endParaRPr>
          </a:p>
          <a:p>
            <a:r>
              <a:rPr lang="cy-GB" sz="1200" kern="1200" dirty="0">
                <a:solidFill>
                  <a:schemeClr val="tx1"/>
                </a:solidFill>
                <a:effectLst/>
                <a:latin typeface="+mn-lt"/>
                <a:ea typeface="+mn-ea"/>
                <a:cs typeface="+mn-cs"/>
              </a:rPr>
              <a:t>Gallwch ddarllen mwy am ymgyrch y Gymdeithas Gemeg Frenhinol dros economi gylchol o fetelau critigol a chanfyddiadau allweddol o'r arolwg am ddyfeisiau electronig na chaiff eu defnyddio, yma: https://www.rsc.org/policy-evidence-campaigns/environmental-sustainability/sustainability-reports-surveys-and-campaigns/precious-elements/</a:t>
            </a:r>
          </a:p>
        </p:txBody>
      </p:sp>
      <p:sp>
        <p:nvSpPr>
          <p:cNvPr id="4" name="Slide Number Placeholder 3"/>
          <p:cNvSpPr>
            <a:spLocks noGrp="1"/>
          </p:cNvSpPr>
          <p:nvPr>
            <p:ph type="sldNum" sz="quarter" idx="10"/>
          </p:nvPr>
        </p:nvSpPr>
        <p:spPr/>
        <p:txBody>
          <a:bodyPr rtlCol="0"/>
          <a:lstStyle/>
          <a:p>
            <a:pPr marL="0" marR="0" lvl="0" indent="0" algn="r" defTabSz="457200" rtl="0" eaLnBrk="1" fontAlgn="auto" latinLnBrk="0" hangingPunct="1">
              <a:lnSpc>
                <a:spcPct val="100000"/>
              </a:lnSpc>
              <a:spcBef>
                <a:spcPts val="0"/>
              </a:spcBef>
              <a:spcAft>
                <a:spcPts val="0"/>
              </a:spcAft>
              <a:buClrTx/>
              <a:buSzTx/>
              <a:buFontTx/>
              <a:buNone/>
              <a:tabLst/>
              <a:defRPr/>
            </a:pPr>
            <a:fld id="{2FF34068-C521-468C-B7A4-6212517F51B8}" type="slidenum">
              <a:rPr kumimoji="0" lang="en-GB"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6</a:t>
            </a:fld>
            <a:endParaRPr kumimoji="0" lang="en-GB"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41820999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rtlCol="0"/>
          <a:lstStyle/>
          <a:p>
            <a:r>
              <a:rPr lang="cy-GB" sz="1200" kern="1200" dirty="0">
                <a:solidFill>
                  <a:schemeClr val="tx1"/>
                </a:solidFill>
                <a:effectLst/>
                <a:latin typeface="+mn-lt"/>
                <a:ea typeface="+mn-ea"/>
                <a:cs typeface="+mn-cs"/>
              </a:rPr>
              <a:t>Mae cynnyrch plastig wedi dod yn anhepgor yn ein cymdeithas ac maen nhw’n cael ei defnyddio mewn amrywiol ddiwydiannau gan gynnwys pecynnu, </a:t>
            </a:r>
            <a:r>
              <a:rPr lang="cy-GB" sz="1200" kern="1200" dirty="0" err="1">
                <a:solidFill>
                  <a:schemeClr val="tx1"/>
                </a:solidFill>
                <a:effectLst/>
                <a:latin typeface="+mn-lt"/>
                <a:ea typeface="+mn-ea"/>
                <a:cs typeface="+mn-cs"/>
              </a:rPr>
              <a:t>modurol</a:t>
            </a:r>
            <a:r>
              <a:rPr lang="cy-GB" sz="1200" kern="1200" dirty="0">
                <a:solidFill>
                  <a:schemeClr val="tx1"/>
                </a:solidFill>
                <a:effectLst/>
                <a:latin typeface="+mn-lt"/>
                <a:ea typeface="+mn-ea"/>
                <a:cs typeface="+mn-cs"/>
              </a:rPr>
              <a:t> ac electroneg. Mae modd addasu eu priodweddau a’u gwneud yn gryf, yn ysgafn ac yn hawdd eu siapio. Ond maen nhw'n achosi problemau pan fyddan nhw'n cyrraedd yr amgylchedd anghywir, fel ein hecosystem naturiol. Maen nhw'n cymryd amser hir i dorri i lawr a phan fyddan nhw'n gwneud, maen nhw'n ffurfio </a:t>
            </a:r>
            <a:r>
              <a:rPr lang="cy-GB" sz="1200" kern="1200" dirty="0" err="1">
                <a:solidFill>
                  <a:schemeClr val="tx1"/>
                </a:solidFill>
                <a:effectLst/>
                <a:latin typeface="+mn-lt"/>
                <a:ea typeface="+mn-ea"/>
                <a:cs typeface="+mn-cs"/>
              </a:rPr>
              <a:t>microblastigau</a:t>
            </a:r>
            <a:r>
              <a:rPr lang="cy-GB" sz="1200" kern="1200" dirty="0">
                <a:solidFill>
                  <a:schemeClr val="tx1"/>
                </a:solidFill>
                <a:effectLst/>
                <a:latin typeface="+mn-lt"/>
                <a:ea typeface="+mn-ea"/>
                <a:cs typeface="+mn-cs"/>
              </a:rPr>
              <a:t> (darnau plastig sy’n llai na 5mm o hyd), sydd â thebygolrwydd uchel o gael eu bwyta gan fywyd gwyllt. </a:t>
            </a:r>
          </a:p>
          <a:p>
            <a:endParaRPr lang="cy-GB" sz="1200" kern="1200" dirty="0">
              <a:solidFill>
                <a:schemeClr val="tx1"/>
              </a:solidFill>
              <a:effectLst/>
              <a:latin typeface="+mn-lt"/>
              <a:ea typeface="+mn-ea"/>
              <a:cs typeface="+mn-cs"/>
            </a:endParaRPr>
          </a:p>
          <a:p>
            <a:r>
              <a:rPr lang="cy-GB" sz="1200" kern="1200" dirty="0">
                <a:solidFill>
                  <a:schemeClr val="tx1"/>
                </a:solidFill>
                <a:effectLst/>
                <a:latin typeface="+mn-lt"/>
                <a:ea typeface="+mn-ea"/>
                <a:cs typeface="+mn-cs"/>
              </a:rPr>
              <a:t>Sbwriel sy'n achosi'r rhan fwyaf o lygredd plastig yn y cefnfor, yn enwedig eitemau plastig tafladwy fel pecynnu plastig o amgylch bwyd, bagiau plastig a photeli plastig. Yn ôl Sefydliad Ellen </a:t>
            </a:r>
            <a:r>
              <a:rPr lang="cy-GB" sz="1200" kern="1200" dirty="0" err="1">
                <a:solidFill>
                  <a:schemeClr val="tx1"/>
                </a:solidFill>
                <a:effectLst/>
                <a:latin typeface="+mn-lt"/>
                <a:ea typeface="+mn-ea"/>
                <a:cs typeface="+mn-cs"/>
              </a:rPr>
              <a:t>MacArthur</a:t>
            </a:r>
            <a:r>
              <a:rPr lang="cy-GB" sz="1200" kern="1200" dirty="0">
                <a:solidFill>
                  <a:schemeClr val="tx1"/>
                </a:solidFill>
                <a:effectLst/>
                <a:latin typeface="+mn-lt"/>
                <a:ea typeface="+mn-ea"/>
                <a:cs typeface="+mn-cs"/>
              </a:rPr>
              <a:t>, os na fyddwn ni’n newid ein ffyrdd, erbyn 2050 bydd y cefnforoedd yn cynnwys mwy o blastig yn ôl pwysau na physgod.</a:t>
            </a:r>
          </a:p>
          <a:p>
            <a:endParaRPr lang="cy-GB" sz="1200" kern="1200" dirty="0">
              <a:solidFill>
                <a:schemeClr val="tx1"/>
              </a:solidFill>
              <a:effectLst/>
              <a:latin typeface="+mn-lt"/>
              <a:ea typeface="+mn-ea"/>
              <a:cs typeface="+mn-cs"/>
            </a:endParaRPr>
          </a:p>
          <a:p>
            <a:r>
              <a:rPr lang="cy-GB" sz="1200" kern="1200" dirty="0">
                <a:solidFill>
                  <a:schemeClr val="tx1"/>
                </a:solidFill>
                <a:effectLst/>
                <a:latin typeface="+mn-lt"/>
                <a:ea typeface="+mn-ea"/>
                <a:cs typeface="+mn-cs"/>
              </a:rPr>
              <a:t>Rydyn ni’n defnyddio biliynau o ddarnau o blastig ac mae angen i ni fod yn ymwybodol o sut gallwn amddiffyn yr amgylchedd ar gyfer y dyfodol.</a:t>
            </a:r>
            <a:endParaRPr lang="en-GB" dirty="0"/>
          </a:p>
        </p:txBody>
      </p:sp>
      <p:sp>
        <p:nvSpPr>
          <p:cNvPr id="4" name="Slide Number Placeholder 3"/>
          <p:cNvSpPr>
            <a:spLocks noGrp="1"/>
          </p:cNvSpPr>
          <p:nvPr>
            <p:ph type="sldNum" sz="quarter" idx="10"/>
          </p:nvPr>
        </p:nvSpPr>
        <p:spPr/>
        <p:txBody>
          <a:bodyPr rtlCol="0"/>
          <a:lstStyle/>
          <a:p>
            <a:pPr marL="0" marR="0" lvl="0" indent="0" algn="r" defTabSz="457200" rtl="0" eaLnBrk="1" fontAlgn="auto" latinLnBrk="0" hangingPunct="1">
              <a:lnSpc>
                <a:spcPct val="100000"/>
              </a:lnSpc>
              <a:spcBef>
                <a:spcPts val="0"/>
              </a:spcBef>
              <a:spcAft>
                <a:spcPts val="0"/>
              </a:spcAft>
              <a:buClrTx/>
              <a:buSzTx/>
              <a:buFontTx/>
              <a:buNone/>
              <a:tabLst/>
              <a:defRPr/>
            </a:pPr>
            <a:fld id="{2FF34068-C521-468C-B7A4-6212517F51B8}" type="slidenum">
              <a:rPr kumimoji="0" lang="en-GB"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7</a:t>
            </a:fld>
            <a:endParaRPr kumimoji="0" lang="en-GB"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70626834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rtlCol="0"/>
          <a:lstStyle/>
          <a:p>
            <a:r>
              <a:rPr lang="cy-GB" sz="1200" kern="1200" dirty="0">
                <a:solidFill>
                  <a:schemeClr val="tx1"/>
                </a:solidFill>
                <a:effectLst/>
                <a:highlight>
                  <a:srgbClr val="FFFFFF"/>
                </a:highlight>
                <a:latin typeface="+mn-lt"/>
                <a:ea typeface="+mn-ea"/>
                <a:cs typeface="+mn-cs"/>
              </a:rPr>
              <a:t>Casglodd y Cyfrif Plastig Mawr 2024 (menter gan Greenpeace ac </a:t>
            </a:r>
            <a:r>
              <a:rPr lang="cy-GB" sz="1200" kern="1200" dirty="0" err="1">
                <a:solidFill>
                  <a:schemeClr val="tx1"/>
                </a:solidFill>
                <a:effectLst/>
                <a:highlight>
                  <a:srgbClr val="FFFFFF"/>
                </a:highlight>
                <a:latin typeface="+mn-lt"/>
                <a:ea typeface="+mn-ea"/>
                <a:cs typeface="+mn-cs"/>
              </a:rPr>
              <a:t>Everyday</a:t>
            </a:r>
            <a:r>
              <a:rPr lang="cy-GB" sz="1200" kern="1200" dirty="0">
                <a:solidFill>
                  <a:schemeClr val="tx1"/>
                </a:solidFill>
                <a:effectLst/>
                <a:highlight>
                  <a:srgbClr val="FFFFFF"/>
                </a:highlight>
                <a:latin typeface="+mn-lt"/>
                <a:ea typeface="+mn-ea"/>
                <a:cs typeface="+mn-cs"/>
              </a:rPr>
              <a:t> </a:t>
            </a:r>
            <a:r>
              <a:rPr lang="cy-GB" sz="1200" kern="1200" dirty="0" err="1">
                <a:solidFill>
                  <a:schemeClr val="tx1"/>
                </a:solidFill>
                <a:effectLst/>
                <a:highlight>
                  <a:srgbClr val="FFFFFF"/>
                </a:highlight>
                <a:latin typeface="+mn-lt"/>
                <a:ea typeface="+mn-ea"/>
                <a:cs typeface="+mn-cs"/>
              </a:rPr>
              <a:t>Plastic</a:t>
            </a:r>
            <a:r>
              <a:rPr lang="cy-GB" sz="1200" kern="1200" dirty="0">
                <a:solidFill>
                  <a:schemeClr val="tx1"/>
                </a:solidFill>
                <a:effectLst/>
                <a:highlight>
                  <a:srgbClr val="FFFFFF"/>
                </a:highlight>
                <a:latin typeface="+mn-lt"/>
                <a:ea typeface="+mn-ea"/>
                <a:cs typeface="+mn-cs"/>
              </a:rPr>
              <a:t>) ddata gan bron i chwarter miliwn o bobl sy'n byw yng ngwledydd Prydain a chyfrifo bod dros 4.6 miliwn o ddarnau o blastig wedi cael eu taflu dros gyfnod o wythnos. Rydyn ni’n ailgylchu 17% o'n gwastraff plastig (mae hynny'n swnio'n isel, ond mae'n fwy na llawer o wledydd) ond rydyn ni’n allforio gwastraff plastig i wledydd eraill, ac mae gan rai ohonyn nhw seilwaith ailgylchu gwaeth na ni. Ac wrth i dirlenwi fynd yn ddrytach, rydyn ni’n troi at losgi mwy o wastraff. </a:t>
            </a:r>
          </a:p>
          <a:p>
            <a:endParaRPr lang="cy-GB" sz="1200" kern="1200" dirty="0">
              <a:solidFill>
                <a:schemeClr val="tx1"/>
              </a:solidFill>
              <a:effectLst/>
              <a:highlight>
                <a:srgbClr val="FFFFFF"/>
              </a:highlight>
              <a:latin typeface="+mn-lt"/>
              <a:ea typeface="+mn-ea"/>
              <a:cs typeface="+mn-cs"/>
            </a:endParaRPr>
          </a:p>
          <a:p>
            <a:r>
              <a:rPr lang="cy-GB" sz="1200" kern="1200" dirty="0">
                <a:solidFill>
                  <a:schemeClr val="tx1"/>
                </a:solidFill>
                <a:effectLst/>
                <a:highlight>
                  <a:srgbClr val="FFFFFF"/>
                </a:highlight>
                <a:latin typeface="+mn-lt"/>
                <a:ea typeface="+mn-ea"/>
                <a:cs typeface="+mn-cs"/>
              </a:rPr>
              <a:t>Fodd bynnag, plastig yw'r deunydd gorau ar gyfer y gwaith fel arfer. Mae defnyddio dull lapio poeth yn fanteisiol gan ei fod yn lleihau’r lleithder sy’n cael ei golli o rai ffrwythau a llysiau (mae ciwcymbr yn enghraifft dda) ac yn golygu na fyddwn yn taflu cymaint o wastraff bwyd i ffwrdd. Mae poteli gwydr yn drymach na photeli plastig felly maen nhw'n achosi mwy o lygredd wrth eu cludo.  Ac ychydig flynyddoedd yn ôl, cyflwynodd </a:t>
            </a:r>
            <a:r>
              <a:rPr lang="cy-GB" sz="1200" kern="1200" dirty="0" err="1">
                <a:solidFill>
                  <a:schemeClr val="tx1"/>
                </a:solidFill>
                <a:effectLst/>
                <a:highlight>
                  <a:srgbClr val="FFFFFF"/>
                </a:highlight>
                <a:latin typeface="+mn-lt"/>
                <a:ea typeface="+mn-ea"/>
                <a:cs typeface="+mn-cs"/>
              </a:rPr>
              <a:t>McDonald’s</a:t>
            </a:r>
            <a:r>
              <a:rPr lang="cy-GB" sz="1200" kern="1200" dirty="0">
                <a:solidFill>
                  <a:schemeClr val="tx1"/>
                </a:solidFill>
                <a:effectLst/>
                <a:highlight>
                  <a:srgbClr val="FFFFFF"/>
                </a:highlight>
                <a:latin typeface="+mn-lt"/>
                <a:ea typeface="+mn-ea"/>
                <a:cs typeface="+mn-cs"/>
              </a:rPr>
              <a:t> wellt papur. Doedd rhain ddim yn gweithio cystal â gwellt plastig a doedd dim modd eu hailgylchu am eu bod yn rhy drwchus i'w prosesu. Yn ddiddorol, roedd modd ailgylchu'r gwellt plastig gwreiddiol. </a:t>
            </a:r>
          </a:p>
          <a:p>
            <a:endParaRPr lang="cy-GB" sz="1200" kern="1200" dirty="0">
              <a:solidFill>
                <a:schemeClr val="tx1"/>
              </a:solidFill>
              <a:effectLst/>
              <a:highlight>
                <a:srgbClr val="FFFFFF"/>
              </a:highlight>
              <a:latin typeface="+mn-lt"/>
              <a:ea typeface="+mn-ea"/>
              <a:cs typeface="+mn-cs"/>
            </a:endParaRPr>
          </a:p>
          <a:p>
            <a:r>
              <a:rPr lang="cy-GB" sz="1200" kern="1200" dirty="0">
                <a:solidFill>
                  <a:schemeClr val="tx1"/>
                </a:solidFill>
                <a:effectLst/>
                <a:highlight>
                  <a:srgbClr val="FFFFFF"/>
                </a:highlight>
                <a:latin typeface="+mn-lt"/>
                <a:ea typeface="+mn-ea"/>
                <a:cs typeface="+mn-cs"/>
              </a:rPr>
              <a:t>Mae rhagor o fanylion am sut gallwn ni droi gwastraff plastig yn ôl yn blastig defnyddiol ar gael yn y nodiadau addysgu.</a:t>
            </a:r>
          </a:p>
        </p:txBody>
      </p:sp>
      <p:sp>
        <p:nvSpPr>
          <p:cNvPr id="4" name="Slide Number Placeholder 3"/>
          <p:cNvSpPr>
            <a:spLocks noGrp="1"/>
          </p:cNvSpPr>
          <p:nvPr>
            <p:ph type="sldNum" sz="quarter" idx="10"/>
          </p:nvPr>
        </p:nvSpPr>
        <p:spPr/>
        <p:txBody>
          <a:bodyPr rtlCol="0"/>
          <a:lstStyle/>
          <a:p>
            <a:pPr marL="0" marR="0" lvl="0" indent="0" algn="r" defTabSz="457200" rtl="0" eaLnBrk="1" fontAlgn="auto" latinLnBrk="0" hangingPunct="1">
              <a:lnSpc>
                <a:spcPct val="100000"/>
              </a:lnSpc>
              <a:spcBef>
                <a:spcPts val="0"/>
              </a:spcBef>
              <a:spcAft>
                <a:spcPts val="0"/>
              </a:spcAft>
              <a:buClrTx/>
              <a:buSzTx/>
              <a:buFontTx/>
              <a:buNone/>
              <a:tabLst/>
              <a:defRPr/>
            </a:pPr>
            <a:fld id="{2FF34068-C521-468C-B7A4-6212517F51B8}" type="slidenum">
              <a:rPr kumimoji="0" lang="en-GB"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8</a:t>
            </a:fld>
            <a:endParaRPr kumimoji="0" lang="en-GB"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50023323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rtlCol="0"/>
          <a:lstStyle/>
          <a:p>
            <a:r>
              <a:rPr lang="cy-GB" sz="1200" kern="1200" dirty="0">
                <a:solidFill>
                  <a:schemeClr val="tx1"/>
                </a:solidFill>
                <a:effectLst/>
                <a:highlight>
                  <a:srgbClr val="FFFFFF"/>
                </a:highlight>
                <a:latin typeface="+mn-lt"/>
                <a:ea typeface="+mn-ea"/>
                <a:cs typeface="+mn-cs"/>
              </a:rPr>
              <a:t>Mae plastigau wedi'u gwneud o bolymerau (sydd wedi'u gwneud o is-unedau ailadroddus o'r enw </a:t>
            </a:r>
            <a:r>
              <a:rPr lang="cy-GB" sz="1200" kern="1200" dirty="0" err="1">
                <a:solidFill>
                  <a:schemeClr val="tx1"/>
                </a:solidFill>
                <a:effectLst/>
                <a:highlight>
                  <a:srgbClr val="FFFFFF"/>
                </a:highlight>
                <a:latin typeface="+mn-lt"/>
                <a:ea typeface="+mn-ea"/>
                <a:cs typeface="+mn-cs"/>
              </a:rPr>
              <a:t>monomerau</a:t>
            </a:r>
            <a:r>
              <a:rPr lang="cy-GB" sz="1200" kern="1200" dirty="0">
                <a:solidFill>
                  <a:schemeClr val="tx1"/>
                </a:solidFill>
                <a:effectLst/>
                <a:highlight>
                  <a:srgbClr val="FFFFFF"/>
                </a:highlight>
                <a:latin typeface="+mn-lt"/>
                <a:ea typeface="+mn-ea"/>
                <a:cs typeface="+mn-cs"/>
              </a:rPr>
              <a:t>) a gellir addasu eu priodweddau i'w gwneud yn ysgafn, yn hyblyg ac yn wydn. Mae'r rhan fwyaf ohonyn nhw’n deillio o gemegau sy'n seiliedig ar danwydd ffosil, fel petroliwm neu nwy naturiol, ac fel y gwnaethon ni ddarganfod yn gynt, maen nhw’n dadelfennu'n araf iawn. </a:t>
            </a:r>
          </a:p>
          <a:p>
            <a:endParaRPr lang="cy-GB" sz="1200" kern="1200" dirty="0">
              <a:solidFill>
                <a:schemeClr val="tx1"/>
              </a:solidFill>
              <a:effectLst/>
              <a:highlight>
                <a:srgbClr val="FFFFFF"/>
              </a:highlight>
              <a:latin typeface="+mn-lt"/>
              <a:ea typeface="+mn-ea"/>
              <a:cs typeface="+mn-cs"/>
            </a:endParaRPr>
          </a:p>
          <a:p>
            <a:r>
              <a:rPr lang="cy-GB" sz="1200" kern="1200" dirty="0">
                <a:solidFill>
                  <a:schemeClr val="tx1"/>
                </a:solidFill>
                <a:effectLst/>
                <a:highlight>
                  <a:srgbClr val="FFFFFF"/>
                </a:highlight>
                <a:latin typeface="+mn-lt"/>
                <a:ea typeface="+mn-ea"/>
                <a:cs typeface="+mn-cs"/>
              </a:rPr>
              <a:t>Gwneir </a:t>
            </a:r>
            <a:r>
              <a:rPr lang="cy-GB" sz="1200" kern="1200" dirty="0" err="1">
                <a:solidFill>
                  <a:schemeClr val="tx1"/>
                </a:solidFill>
                <a:effectLst/>
                <a:highlight>
                  <a:srgbClr val="FFFFFF"/>
                </a:highlight>
                <a:latin typeface="+mn-lt"/>
                <a:ea typeface="+mn-ea"/>
                <a:cs typeface="+mn-cs"/>
              </a:rPr>
              <a:t>bioblastigau</a:t>
            </a:r>
            <a:r>
              <a:rPr lang="cy-GB" sz="1200" kern="1200" dirty="0">
                <a:solidFill>
                  <a:schemeClr val="tx1"/>
                </a:solidFill>
                <a:effectLst/>
                <a:highlight>
                  <a:srgbClr val="FFFFFF"/>
                </a:highlight>
                <a:latin typeface="+mn-lt"/>
                <a:ea typeface="+mn-ea"/>
                <a:cs typeface="+mn-cs"/>
              </a:rPr>
              <a:t> o ddeunyddiau biomas adnewyddadwy, fel gwastraff bwyd wedi'i ailgylchu neu frasterau ac olewau llysiau. Ar hyn o bryd, dim ond tua 1% o blastigau sy'n cael eu gwneud o ddeunyddiau planhigion.</a:t>
            </a:r>
          </a:p>
        </p:txBody>
      </p:sp>
      <p:sp>
        <p:nvSpPr>
          <p:cNvPr id="4" name="Slide Number Placeholder 3"/>
          <p:cNvSpPr>
            <a:spLocks noGrp="1"/>
          </p:cNvSpPr>
          <p:nvPr>
            <p:ph type="sldNum" sz="quarter" idx="5"/>
          </p:nvPr>
        </p:nvSpPr>
        <p:spPr/>
        <p:txBody>
          <a:bodyPr rtlCol="0"/>
          <a:lstStyle/>
          <a:p>
            <a:pPr rtl="0"/>
            <a:fld id="{2C932B7F-5DDE-2249-94F1-C98945D46AB6}" type="slidenum">
              <a:rPr lang="en-US" smtClean="0"/>
              <a:t>9</a:t>
            </a:fld>
            <a:endParaRPr lang="en-US"/>
          </a:p>
        </p:txBody>
      </p:sp>
    </p:spTree>
    <p:extLst>
      <p:ext uri="{BB962C8B-B14F-4D97-AF65-F5344CB8AC3E}">
        <p14:creationId xmlns:p14="http://schemas.microsoft.com/office/powerpoint/2010/main" val="183700989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rtlCol="0"/>
          <a:lstStyle/>
          <a:p>
            <a:r>
              <a:rPr lang="cy-GB" sz="1200" kern="1200" dirty="0">
                <a:solidFill>
                  <a:schemeClr val="tx1"/>
                </a:solidFill>
                <a:effectLst/>
                <a:latin typeface="+mn-lt"/>
                <a:ea typeface="+mn-ea"/>
                <a:cs typeface="+mn-cs"/>
              </a:rPr>
              <a:t>Mae'r arbrawf yn defnyddio cynhwysion y gellir eu prynu yn yr archfarchnad ac mae'r arbrawf yn syml. Cyfeiriwch at y nodiadau addysgu am esboniad o'r prosesau cemegol cefndirol.</a:t>
            </a:r>
          </a:p>
          <a:p>
            <a:endParaRPr lang="cy-GB" sz="1200" kern="1200" dirty="0">
              <a:solidFill>
                <a:schemeClr val="tx1"/>
              </a:solidFill>
              <a:effectLst/>
              <a:latin typeface="+mn-lt"/>
              <a:ea typeface="+mn-ea"/>
              <a:cs typeface="+mn-cs"/>
            </a:endParaRPr>
          </a:p>
          <a:p>
            <a:r>
              <a:rPr lang="cy-GB" sz="1200" kern="1200" dirty="0">
                <a:solidFill>
                  <a:schemeClr val="tx1"/>
                </a:solidFill>
                <a:effectLst/>
                <a:latin typeface="+mn-lt"/>
                <a:ea typeface="+mn-ea"/>
                <a:cs typeface="+mn-cs"/>
              </a:rPr>
              <a:t>Os ydych chi'n cynnal yr arbrawf mewn labordy, mae rhestr o offer a dull amgen yn y nodiadau addysgu a gellir diweddaru'r sleid hon i adlewyrchu hyn.</a:t>
            </a:r>
          </a:p>
        </p:txBody>
      </p:sp>
      <p:sp>
        <p:nvSpPr>
          <p:cNvPr id="4" name="Slide Number Placeholder 3"/>
          <p:cNvSpPr>
            <a:spLocks noGrp="1"/>
          </p:cNvSpPr>
          <p:nvPr>
            <p:ph type="sldNum" sz="quarter" idx="5"/>
          </p:nvPr>
        </p:nvSpPr>
        <p:spPr/>
        <p:txBody>
          <a:bodyPr rtlCol="0"/>
          <a:lstStyle/>
          <a:p>
            <a:pPr rtl="0"/>
            <a:fld id="{2C932B7F-5DDE-2249-94F1-C98945D46AB6}" type="slidenum">
              <a:rPr lang="en-US" smtClean="0"/>
              <a:t>10</a:t>
            </a:fld>
            <a:endParaRPr lang="en-US"/>
          </a:p>
        </p:txBody>
      </p:sp>
    </p:spTree>
    <p:extLst>
      <p:ext uri="{BB962C8B-B14F-4D97-AF65-F5344CB8AC3E}">
        <p14:creationId xmlns:p14="http://schemas.microsoft.com/office/powerpoint/2010/main" val="230622975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r>
              <a:rPr lang="cy-GB" sz="1200" kern="1200" dirty="0">
                <a:solidFill>
                  <a:schemeClr val="tx1"/>
                </a:solidFill>
                <a:effectLst/>
                <a:latin typeface="+mn-lt"/>
                <a:ea typeface="+mn-ea"/>
                <a:cs typeface="+mn-cs"/>
              </a:rPr>
              <a:t>Cofiwch gynnal eich asesiad risg eich hun, ar ôl ymgynghori â'r ysgol. Mae'r templed asesu risg coch y mae'r Gymdeithas Gemeg Frenhinol yn ei ddefnyddio ar gyfer digwyddiadau allanol ar gael yn: https://www.rsc.org/our-events/otherinformation/risk-assessment/, ond defnyddiwch pa bynnag dempled sy'n addas i chi.</a:t>
            </a:r>
            <a:endParaRPr lang="en-GB" dirty="0"/>
          </a:p>
        </p:txBody>
      </p:sp>
      <p:sp>
        <p:nvSpPr>
          <p:cNvPr id="4" name="Slide Number Placeholder 3"/>
          <p:cNvSpPr>
            <a:spLocks noGrp="1"/>
          </p:cNvSpPr>
          <p:nvPr>
            <p:ph type="sldNum" sz="quarter" idx="5"/>
          </p:nvPr>
        </p:nvSpPr>
        <p:spPr/>
        <p:txBody>
          <a:bodyPr rtlCol="0"/>
          <a:lstStyle/>
          <a:p>
            <a:pPr rtl="0"/>
            <a:fld id="{2C932B7F-5DDE-2249-94F1-C98945D46AB6}" type="slidenum">
              <a:rPr lang="en-US" smtClean="0"/>
              <a:t>11</a:t>
            </a:fld>
            <a:endParaRPr lang="en-US"/>
          </a:p>
        </p:txBody>
      </p:sp>
    </p:spTree>
    <p:extLst>
      <p:ext uri="{BB962C8B-B14F-4D97-AF65-F5344CB8AC3E}">
        <p14:creationId xmlns:p14="http://schemas.microsoft.com/office/powerpoint/2010/main" val="310219341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rtlCol="0"/>
          <a:lstStyle/>
          <a:p>
            <a:r>
              <a:rPr lang="cy-GB" sz="1200" kern="1200" dirty="0">
                <a:solidFill>
                  <a:schemeClr val="tx1"/>
                </a:solidFill>
                <a:effectLst/>
                <a:latin typeface="+mn-lt"/>
                <a:ea typeface="+mn-ea"/>
                <a:cs typeface="+mn-cs"/>
              </a:rPr>
              <a:t>Ystyriwch wneud yr arbrawf ochr yn ochr â'r dysgwyr. Mae'n gweithio'n dda i gael pob un ohonyn nhw i gwblhau pob cam cyn symud ymlaen i'r un nesaf. Mae hyn yn golygu nad oes neb yn cael ei adael ar ôl a bod pawb yn deall y cyfarwyddiadau rydych chi'n eu rhoi iddyn nhw. Yn dibynnu ar faint y grŵp a faint o offer sydd wrth law, mae'r sesiwn ymarferol yn cymryd 10-25 munud i'w chwblhau.</a:t>
            </a:r>
          </a:p>
          <a:p>
            <a:endParaRPr lang="cy-GB" sz="1200" kern="1200" dirty="0">
              <a:solidFill>
                <a:schemeClr val="tx1"/>
              </a:solidFill>
              <a:effectLst/>
              <a:latin typeface="+mn-lt"/>
              <a:ea typeface="+mn-ea"/>
              <a:cs typeface="+mn-cs"/>
            </a:endParaRPr>
          </a:p>
          <a:p>
            <a:r>
              <a:rPr lang="cy-GB" sz="1200" kern="1200" dirty="0">
                <a:solidFill>
                  <a:schemeClr val="tx1"/>
                </a:solidFill>
                <a:effectLst/>
                <a:latin typeface="+mn-lt"/>
                <a:ea typeface="+mn-ea"/>
                <a:cs typeface="+mn-cs"/>
              </a:rPr>
              <a:t>Os ydych chi'n cynnal yr arbrawf mewn labordy, mae rhestr o offer a dull amgen yn y nodiadau addysgu a gellir diweddaru'r sleid hon i adlewyrchu hyn.</a:t>
            </a:r>
          </a:p>
          <a:p>
            <a:endParaRPr lang="cy-GB" sz="1200" kern="1200" dirty="0">
              <a:solidFill>
                <a:schemeClr val="tx1"/>
              </a:solidFill>
              <a:effectLst/>
              <a:latin typeface="+mn-lt"/>
              <a:ea typeface="+mn-ea"/>
              <a:cs typeface="+mn-cs"/>
            </a:endParaRPr>
          </a:p>
          <a:p>
            <a:r>
              <a:rPr lang="cy-GB" sz="1200" kern="1200" dirty="0">
                <a:solidFill>
                  <a:schemeClr val="tx1"/>
                </a:solidFill>
                <a:effectLst/>
                <a:latin typeface="+mn-lt"/>
                <a:ea typeface="+mn-ea"/>
                <a:cs typeface="+mn-cs"/>
              </a:rPr>
              <a:t>Mae’r lliw bwyd yn ddewisol, ond os oes gennych sawl lliw wrth law, gall y grŵp gynhyrchu amrywiaeth o blastigion o wahanol liw.</a:t>
            </a:r>
          </a:p>
        </p:txBody>
      </p:sp>
      <p:sp>
        <p:nvSpPr>
          <p:cNvPr id="4" name="Slide Number Placeholder 3"/>
          <p:cNvSpPr>
            <a:spLocks noGrp="1"/>
          </p:cNvSpPr>
          <p:nvPr>
            <p:ph type="sldNum" sz="quarter" idx="10"/>
          </p:nvPr>
        </p:nvSpPr>
        <p:spPr/>
        <p:txBody>
          <a:bodyPr rtlCol="0"/>
          <a:lstStyle/>
          <a:p>
            <a:pPr marL="0" marR="0" lvl="0" indent="0" algn="r" defTabSz="457200" rtl="0" eaLnBrk="1" fontAlgn="auto" latinLnBrk="0" hangingPunct="1">
              <a:lnSpc>
                <a:spcPct val="100000"/>
              </a:lnSpc>
              <a:spcBef>
                <a:spcPts val="0"/>
              </a:spcBef>
              <a:spcAft>
                <a:spcPts val="0"/>
              </a:spcAft>
              <a:buClrTx/>
              <a:buSzTx/>
              <a:buFontTx/>
              <a:buNone/>
              <a:tabLst/>
              <a:defRPr/>
            </a:pPr>
            <a:fld id="{2FF34068-C521-468C-B7A4-6212517F51B8}" type="slidenum">
              <a:rPr kumimoji="0" lang="en-GB"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12</a:t>
            </a:fld>
            <a:endParaRPr kumimoji="0" lang="en-GB"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89411967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rtlCol="0"/>
          <a:lstStyle/>
          <a:p>
            <a:r>
              <a:rPr lang="cy-GB" sz="1200" kern="1200" dirty="0">
                <a:solidFill>
                  <a:schemeClr val="tx1"/>
                </a:solidFill>
                <a:effectLst/>
                <a:latin typeface="+mn-lt"/>
                <a:ea typeface="+mn-ea"/>
                <a:cs typeface="+mn-cs"/>
              </a:rPr>
              <a:t>Os ydych chi'n cynnal yr arbrawf mewn labordy, mae rhestr o offer a dull amgen yn y nodiadau addysgu a gellir diweddaru'r sleid hon i adlewyrchu hyn.</a:t>
            </a:r>
          </a:p>
          <a:p>
            <a:endParaRPr lang="cy-GB" sz="1200" kern="1200" dirty="0">
              <a:solidFill>
                <a:schemeClr val="tx1"/>
              </a:solidFill>
              <a:effectLst/>
              <a:latin typeface="+mn-lt"/>
              <a:ea typeface="+mn-ea"/>
              <a:cs typeface="+mn-cs"/>
            </a:endParaRPr>
          </a:p>
          <a:p>
            <a:r>
              <a:rPr lang="cy-GB" sz="1200" kern="1200" dirty="0">
                <a:solidFill>
                  <a:schemeClr val="tx1"/>
                </a:solidFill>
                <a:effectLst/>
                <a:latin typeface="+mn-lt"/>
                <a:ea typeface="+mn-ea"/>
                <a:cs typeface="+mn-cs"/>
              </a:rPr>
              <a:t>Cwestiynau i'w gofyn i'r dysgwyr yn ystod yr arbrawf:</a:t>
            </a:r>
          </a:p>
          <a:p>
            <a:endParaRPr lang="cy-GB" sz="1200" kern="1200" dirty="0">
              <a:solidFill>
                <a:schemeClr val="tx1"/>
              </a:solidFill>
              <a:effectLst/>
              <a:latin typeface="+mn-lt"/>
              <a:ea typeface="+mn-ea"/>
              <a:cs typeface="+mn-cs"/>
            </a:endParaRPr>
          </a:p>
          <a:p>
            <a:pPr marL="171450" lvl="0" indent="-171450">
              <a:buFont typeface="Arial" panose="020B0604020202020204" pitchFamily="34" charset="0"/>
              <a:buChar char="•"/>
            </a:pPr>
            <a:r>
              <a:rPr lang="cy-GB" sz="1200" kern="1200" dirty="0">
                <a:solidFill>
                  <a:schemeClr val="tx1"/>
                </a:solidFill>
                <a:effectLst/>
                <a:latin typeface="+mn-lt"/>
                <a:ea typeface="+mn-ea"/>
                <a:cs typeface="+mn-cs"/>
              </a:rPr>
              <a:t>Sut olwg oedd ar y cymysgedd cyn ac ar ôl ei gynhesu? (Hylif llac, afloyw ar y cychwyn a hylif lled-solet mwy trwchus, llai cymylog ar ôl cynhesu.)</a:t>
            </a:r>
          </a:p>
          <a:p>
            <a:pPr marL="171450" lvl="0" indent="-171450">
              <a:buFont typeface="Arial" panose="020B0604020202020204" pitchFamily="34" charset="0"/>
              <a:buChar char="•"/>
            </a:pPr>
            <a:r>
              <a:rPr lang="cy-GB" sz="1200" kern="1200" dirty="0">
                <a:solidFill>
                  <a:schemeClr val="tx1"/>
                </a:solidFill>
                <a:effectLst/>
                <a:latin typeface="+mn-lt"/>
                <a:ea typeface="+mn-ea"/>
                <a:cs typeface="+mn-cs"/>
              </a:rPr>
              <a:t>Pam ydyn ni'n ychwanegu finegr a glyserin? (Mae finegr yn torri'r </a:t>
            </a:r>
            <a:r>
              <a:rPr lang="cy-GB" sz="1200" kern="1200" dirty="0" err="1">
                <a:solidFill>
                  <a:schemeClr val="tx1"/>
                </a:solidFill>
                <a:effectLst/>
                <a:latin typeface="+mn-lt"/>
                <a:ea typeface="+mn-ea"/>
                <a:cs typeface="+mn-cs"/>
              </a:rPr>
              <a:t>amylopectin</a:t>
            </a:r>
            <a:r>
              <a:rPr lang="cy-GB" sz="1200" kern="1200" dirty="0">
                <a:solidFill>
                  <a:schemeClr val="tx1"/>
                </a:solidFill>
                <a:effectLst/>
                <a:latin typeface="+mn-lt"/>
                <a:ea typeface="+mn-ea"/>
                <a:cs typeface="+mn-cs"/>
              </a:rPr>
              <a:t> canghennog yn y startsh tatws yn gadwyni syth llai fel y gallan nhw ffurfio plastig. Mae glyserin yn gweithredu fel plastigydd drwy fynd rhwng y cadwyni polymer ac yn gwneud y cynnyrch terfynol yn fwy hyblyg ac yn llai tebygol o falu.)</a:t>
            </a:r>
          </a:p>
          <a:p>
            <a:pPr marL="171450" lvl="0" indent="-171450">
              <a:buFont typeface="Arial" panose="020B0604020202020204" pitchFamily="34" charset="0"/>
              <a:buChar char="•"/>
            </a:pPr>
            <a:r>
              <a:rPr lang="cy-GB" sz="1200" kern="1200" dirty="0">
                <a:solidFill>
                  <a:schemeClr val="tx1"/>
                </a:solidFill>
                <a:effectLst/>
                <a:latin typeface="+mn-lt"/>
                <a:ea typeface="+mn-ea"/>
                <a:cs typeface="+mn-cs"/>
              </a:rPr>
              <a:t>Pa mor hir mae'n ei gymryd i'r plastig fod yn sych i'w gyffwrdd? Beth fyddai'n effeithio ar hynny? (Wrth iddo oeri, mae'n mynd yn ludiog yn gyflym. Byddai ei wasgaru'n deneuach yn cyflymu'r broses sychu.)</a:t>
            </a:r>
          </a:p>
          <a:p>
            <a:pPr marL="171450" indent="-171450">
              <a:buFont typeface="Arial" panose="020B0604020202020204" pitchFamily="34" charset="0"/>
              <a:buChar char="•"/>
            </a:pPr>
            <a:r>
              <a:rPr lang="cy-GB" sz="1200" kern="1200" dirty="0">
                <a:solidFill>
                  <a:schemeClr val="tx1"/>
                </a:solidFill>
                <a:effectLst/>
                <a:latin typeface="+mn-lt"/>
                <a:ea typeface="+mn-ea"/>
                <a:cs typeface="+mn-cs"/>
              </a:rPr>
              <a:t>Pa addasiadau allech chi eu gwneud i'r dull? (Gall y dysgwyr awgrymu defnyddio gwahanol ffynonellau bwyd, peidio ychwanegu finegr na glyserin i weld pa effaith fydd hynny yn ei chael, amrywio meintiau'r cynhwysion sych a hylifol, peidio troi'r cymysgedd wrth ei gynhesu na thywallt y cymysgedd wedi'i gynhesu i fowldiau i wneud cynhyrchion defnyddiol.)</a:t>
            </a:r>
            <a:endParaRPr lang="en-GB" dirty="0"/>
          </a:p>
        </p:txBody>
      </p:sp>
      <p:sp>
        <p:nvSpPr>
          <p:cNvPr id="4" name="Slide Number Placeholder 3"/>
          <p:cNvSpPr>
            <a:spLocks noGrp="1"/>
          </p:cNvSpPr>
          <p:nvPr>
            <p:ph type="sldNum" sz="quarter" idx="10"/>
          </p:nvPr>
        </p:nvSpPr>
        <p:spPr/>
        <p:txBody>
          <a:bodyPr rtlCol="0"/>
          <a:lstStyle/>
          <a:p>
            <a:pPr marL="0" marR="0" lvl="0" indent="0" algn="r" defTabSz="457200" rtl="0" eaLnBrk="1" fontAlgn="auto" latinLnBrk="0" hangingPunct="1">
              <a:lnSpc>
                <a:spcPct val="100000"/>
              </a:lnSpc>
              <a:spcBef>
                <a:spcPts val="0"/>
              </a:spcBef>
              <a:spcAft>
                <a:spcPts val="0"/>
              </a:spcAft>
              <a:buClrTx/>
              <a:buSzTx/>
              <a:buFontTx/>
              <a:buNone/>
              <a:tabLst/>
              <a:defRPr/>
            </a:pPr>
            <a:fld id="{2FF34068-C521-468C-B7A4-6212517F51B8}" type="slidenum">
              <a:rPr kumimoji="0" lang="en-GB"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13</a:t>
            </a:fld>
            <a:endParaRPr kumimoji="0" lang="en-GB"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21382927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rtlCol="0"/>
          <a:lstStyle/>
          <a:p>
            <a:r>
              <a:rPr lang="cy-GB" sz="1200" kern="1200" dirty="0">
                <a:solidFill>
                  <a:schemeClr val="tx1"/>
                </a:solidFill>
                <a:effectLst/>
                <a:latin typeface="+mn-lt"/>
                <a:ea typeface="+mn-ea"/>
                <a:cs typeface="+mn-cs"/>
              </a:rPr>
              <a:t>Mae angen gadael y plastig i sychu am o leiaf 7 diwrnod. Peidiwch â'i adael yn unman lle gall ddioddef gwres eithafol, neu mae’n debygol o gracio.</a:t>
            </a:r>
          </a:p>
          <a:p>
            <a:endParaRPr lang="cy-GB" sz="1200" kern="1200" dirty="0">
              <a:solidFill>
                <a:schemeClr val="tx1"/>
              </a:solidFill>
              <a:effectLst/>
              <a:latin typeface="+mn-lt"/>
              <a:ea typeface="+mn-ea"/>
              <a:cs typeface="+mn-cs"/>
            </a:endParaRPr>
          </a:p>
          <a:p>
            <a:r>
              <a:rPr lang="cy-GB" sz="1200" kern="1200" dirty="0">
                <a:solidFill>
                  <a:schemeClr val="tx1"/>
                </a:solidFill>
                <a:effectLst/>
                <a:latin typeface="+mn-lt"/>
                <a:ea typeface="+mn-ea"/>
                <a:cs typeface="+mn-cs"/>
              </a:rPr>
              <a:t>Os oes modd, rhowch gynnig ar wneud peth yn eich cegin gartref o flaen llaw. Dangoswch yr holl sypiau rydych chi wedi’u gwneud i'r dysgwyr ar ôl yr arbrawf i ddangos sut fydd eu rhai nhw yn edrych ar ôl sychu, hyd yn oed y rhai na weithiodd cystal ag yr oeddech chi'n ei ddisgwyl.</a:t>
            </a:r>
          </a:p>
          <a:p>
            <a:endParaRPr lang="cy-GB" sz="1200" kern="1200" dirty="0">
              <a:solidFill>
                <a:schemeClr val="tx1"/>
              </a:solidFill>
              <a:effectLst/>
              <a:latin typeface="+mn-lt"/>
              <a:ea typeface="+mn-ea"/>
              <a:cs typeface="+mn-cs"/>
            </a:endParaRPr>
          </a:p>
          <a:p>
            <a:r>
              <a:rPr lang="cy-GB" sz="1200" kern="1200" dirty="0">
                <a:solidFill>
                  <a:schemeClr val="tx1"/>
                </a:solidFill>
                <a:effectLst/>
                <a:latin typeface="+mn-lt"/>
                <a:ea typeface="+mn-ea"/>
                <a:cs typeface="+mn-cs"/>
              </a:rPr>
              <a:t>Cwestiynau i'w gofyn i'r dysgwyr ar ôl yr arbrawf:</a:t>
            </a:r>
          </a:p>
          <a:p>
            <a:endParaRPr lang="cy-GB" sz="1200" kern="1200" dirty="0">
              <a:solidFill>
                <a:schemeClr val="tx1"/>
              </a:solidFill>
              <a:effectLst/>
              <a:latin typeface="+mn-lt"/>
              <a:ea typeface="+mn-ea"/>
              <a:cs typeface="+mn-cs"/>
            </a:endParaRPr>
          </a:p>
          <a:p>
            <a:pPr marL="171450" lvl="0" indent="-171450">
              <a:buFont typeface="Arial" panose="020B0604020202020204" pitchFamily="34" charset="0"/>
              <a:buChar char="•"/>
            </a:pPr>
            <a:r>
              <a:rPr lang="cy-GB" sz="1200" kern="1200" dirty="0">
                <a:solidFill>
                  <a:schemeClr val="tx1"/>
                </a:solidFill>
                <a:effectLst/>
                <a:latin typeface="+mn-lt"/>
                <a:ea typeface="+mn-ea"/>
                <a:cs typeface="+mn-cs"/>
              </a:rPr>
              <a:t>Beth fyddai'r defnydd gorau ar gyfer y plastigau hyn? (Efallai bydd y dysgwyr yn awgrymu; platiau, cyllyll a ffyrc, dewis amgen yn lle lapio poeth, bagiau plastig, cwpanau, powlenni, pennau, clipiau gwallt, gwellt yfed.)</a:t>
            </a:r>
          </a:p>
          <a:p>
            <a:pPr marL="171450" lvl="0" indent="-171450">
              <a:buFont typeface="Arial" panose="020B0604020202020204" pitchFamily="34" charset="0"/>
              <a:buChar char="•"/>
            </a:pPr>
            <a:r>
              <a:rPr lang="cy-GB" sz="1200" kern="1200" dirty="0">
                <a:solidFill>
                  <a:schemeClr val="tx1"/>
                </a:solidFill>
                <a:effectLst/>
                <a:latin typeface="+mn-lt"/>
                <a:ea typeface="+mn-ea"/>
                <a:cs typeface="+mn-cs"/>
              </a:rPr>
              <a:t>Pa mor hir ydych chi'n meddwl mae'n ei gymryd iddyn nhw ddadelfennu? Beth fyddai'n cyflymu hynny? (Fe allech chi fesur eu proses ddadelfennu mewn misoedd, yn hytrach na blynyddoedd. Mae dod i gysylltiad â dŵr, gwres neu gael eu torri'n ddarnau yn enghreifftiau o beth fyddai'n cyflymu’r broses.)</a:t>
            </a:r>
          </a:p>
          <a:p>
            <a:pPr marL="171450" lvl="0" indent="-171450">
              <a:buFont typeface="Arial" panose="020B0604020202020204" pitchFamily="34" charset="0"/>
              <a:buChar char="•"/>
            </a:pPr>
            <a:r>
              <a:rPr lang="cy-GB" sz="1200" kern="1200" dirty="0">
                <a:solidFill>
                  <a:schemeClr val="tx1"/>
                </a:solidFill>
                <a:effectLst/>
                <a:latin typeface="+mn-lt"/>
                <a:ea typeface="+mn-ea"/>
                <a:cs typeface="+mn-cs"/>
              </a:rPr>
              <a:t>Beth fyddai'n digwydd pe bae bywyd gwyllt yn eu bwyta ar ddamwain? (Byddai eu heffaith amgylcheddol ar fywyd gwyllt yn llai. Er na ddylen ni eu bwyta, mae'r holl gynhwysion rydyn ni wedi'u defnyddio yn rhai diogel ar gyfer bwyd.)</a:t>
            </a:r>
          </a:p>
          <a:p>
            <a:pPr marL="171450" indent="-171450">
              <a:buFont typeface="Arial" panose="020B0604020202020204" pitchFamily="34" charset="0"/>
              <a:buChar char="•"/>
            </a:pPr>
            <a:r>
              <a:rPr lang="cy-GB" sz="1200" kern="1200" dirty="0">
                <a:solidFill>
                  <a:schemeClr val="tx1"/>
                </a:solidFill>
                <a:effectLst/>
                <a:latin typeface="+mn-lt"/>
                <a:ea typeface="+mn-ea"/>
                <a:cs typeface="+mn-cs"/>
              </a:rPr>
              <a:t>Beth yw manteision ac anfanteision </a:t>
            </a:r>
            <a:r>
              <a:rPr lang="cy-GB" sz="1200" kern="1200" dirty="0" err="1">
                <a:solidFill>
                  <a:schemeClr val="tx1"/>
                </a:solidFill>
                <a:effectLst/>
                <a:latin typeface="+mn-lt"/>
                <a:ea typeface="+mn-ea"/>
                <a:cs typeface="+mn-cs"/>
              </a:rPr>
              <a:t>bioblastigau</a:t>
            </a:r>
            <a:r>
              <a:rPr lang="cy-GB" sz="1200" kern="1200" dirty="0">
                <a:solidFill>
                  <a:schemeClr val="tx1"/>
                </a:solidFill>
                <a:effectLst/>
                <a:latin typeface="+mn-lt"/>
                <a:ea typeface="+mn-ea"/>
                <a:cs typeface="+mn-cs"/>
              </a:rPr>
              <a:t> fel rhain? (Gall y manteision gynnwys: maen nhw wedi'u gwneud o ffynonellau adnewyddadwy, dydyn nhw ddim yn wenwynig, maen nhw'n cynnig diogelwch bwyd gwell, gellir eu compostio a dychwelyd y maetholion i'r pridd. Gall yr anfanteision gynnwys: mae’r tir sydd ei angen ar gyfer tyfu cnydau yn cystadlu â'r tir sydd ei angen ar gyfer cynhyrchu bwyd, gallent fod yn ddrytach na thechnolegau tanwydd ffosil cyfatebol oherwydd fod hwn yn dechnoleg newydd, </a:t>
            </a:r>
            <a:r>
              <a:rPr lang="cy-GB" sz="1200" kern="1200" dirty="0" err="1">
                <a:solidFill>
                  <a:schemeClr val="tx1"/>
                </a:solidFill>
                <a:effectLst/>
                <a:latin typeface="+mn-lt"/>
                <a:ea typeface="+mn-ea"/>
                <a:cs typeface="+mn-cs"/>
              </a:rPr>
              <a:t>gallant</a:t>
            </a:r>
            <a:r>
              <a:rPr lang="cy-GB" sz="1200" kern="1200" dirty="0">
                <a:solidFill>
                  <a:schemeClr val="tx1"/>
                </a:solidFill>
                <a:effectLst/>
                <a:latin typeface="+mn-lt"/>
                <a:ea typeface="+mn-ea"/>
                <a:cs typeface="+mn-cs"/>
              </a:rPr>
              <a:t> barhau i arwain at allyriadau nwyon tŷ gwydr sylweddol, fyddan nhw ddim yn dadelfennu mewn safleoedd tirlenwi gan fod y gwastraff wedi'i bacio'n dynn gyda'i gilydd, </a:t>
            </a:r>
            <a:r>
              <a:rPr lang="cy-GB" sz="1200" kern="1200" dirty="0" err="1">
                <a:solidFill>
                  <a:schemeClr val="tx1"/>
                </a:solidFill>
                <a:effectLst/>
                <a:latin typeface="+mn-lt"/>
                <a:ea typeface="+mn-ea"/>
                <a:cs typeface="+mn-cs"/>
              </a:rPr>
              <a:t>gallant</a:t>
            </a:r>
            <a:r>
              <a:rPr lang="cy-GB" sz="1200" kern="1200" dirty="0">
                <a:solidFill>
                  <a:schemeClr val="tx1"/>
                </a:solidFill>
                <a:effectLst/>
                <a:latin typeface="+mn-lt"/>
                <a:ea typeface="+mn-ea"/>
                <a:cs typeface="+mn-cs"/>
              </a:rPr>
              <a:t> annog pobl i ollwng sbwriel yn amlach.)</a:t>
            </a:r>
            <a:endParaRPr lang="en-GB" dirty="0"/>
          </a:p>
        </p:txBody>
      </p:sp>
      <p:sp>
        <p:nvSpPr>
          <p:cNvPr id="4" name="Slide Number Placeholder 3"/>
          <p:cNvSpPr>
            <a:spLocks noGrp="1"/>
          </p:cNvSpPr>
          <p:nvPr>
            <p:ph type="sldNum" sz="quarter" idx="5"/>
          </p:nvPr>
        </p:nvSpPr>
        <p:spPr/>
        <p:txBody>
          <a:bodyPr rtlCol="0"/>
          <a:lstStyle/>
          <a:p>
            <a:pPr rtl="0"/>
            <a:fld id="{2C932B7F-5DDE-2249-94F1-C98945D46AB6}" type="slidenum">
              <a:rPr lang="en-US" smtClean="0"/>
              <a:t>14</a:t>
            </a:fld>
            <a:endParaRPr lang="en-US"/>
          </a:p>
        </p:txBody>
      </p:sp>
    </p:spTree>
    <p:extLst>
      <p:ext uri="{BB962C8B-B14F-4D97-AF65-F5344CB8AC3E}">
        <p14:creationId xmlns:p14="http://schemas.microsoft.com/office/powerpoint/2010/main" val="347273080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rtlCol="0"/>
          <a:lstStyle/>
          <a:p>
            <a:r>
              <a:rPr lang="cy-GB" sz="1200" kern="1200" dirty="0">
                <a:solidFill>
                  <a:schemeClr val="tx1"/>
                </a:solidFill>
                <a:effectLst/>
                <a:latin typeface="+mn-lt"/>
                <a:ea typeface="+mn-ea"/>
                <a:cs typeface="+mn-cs"/>
              </a:rPr>
              <a:t>Ble allwch chi ddysgu mwy am gyfleoedd ym myd cemeg? Ewch i </a:t>
            </a:r>
            <a:r>
              <a:rPr lang="cy-GB" sz="1200" i="1" kern="1200" dirty="0">
                <a:solidFill>
                  <a:schemeClr val="tx1"/>
                </a:solidFill>
                <a:effectLst/>
                <a:latin typeface="+mn-lt"/>
                <a:ea typeface="+mn-ea"/>
                <a:cs typeface="+mn-cs"/>
              </a:rPr>
              <a:t>A </a:t>
            </a:r>
            <a:r>
              <a:rPr lang="cy-GB" sz="1200" i="1" kern="1200" dirty="0" err="1">
                <a:solidFill>
                  <a:schemeClr val="tx1"/>
                </a:solidFill>
                <a:effectLst/>
                <a:latin typeface="+mn-lt"/>
                <a:ea typeface="+mn-ea"/>
                <a:cs typeface="+mn-cs"/>
              </a:rPr>
              <a:t>future</a:t>
            </a:r>
            <a:r>
              <a:rPr lang="cy-GB" sz="1200" i="1" kern="1200" dirty="0">
                <a:solidFill>
                  <a:schemeClr val="tx1"/>
                </a:solidFill>
                <a:effectLst/>
                <a:latin typeface="+mn-lt"/>
                <a:ea typeface="+mn-ea"/>
                <a:cs typeface="+mn-cs"/>
              </a:rPr>
              <a:t> </a:t>
            </a:r>
            <a:r>
              <a:rPr lang="cy-GB" sz="1200" i="1" kern="1200" dirty="0" err="1">
                <a:solidFill>
                  <a:schemeClr val="tx1"/>
                </a:solidFill>
                <a:effectLst/>
                <a:latin typeface="+mn-lt"/>
                <a:ea typeface="+mn-ea"/>
                <a:cs typeface="+mn-cs"/>
              </a:rPr>
              <a:t>in</a:t>
            </a:r>
            <a:r>
              <a:rPr lang="cy-GB" sz="1200" i="1" kern="1200" dirty="0">
                <a:solidFill>
                  <a:schemeClr val="tx1"/>
                </a:solidFill>
                <a:effectLst/>
                <a:latin typeface="+mn-lt"/>
                <a:ea typeface="+mn-ea"/>
                <a:cs typeface="+mn-cs"/>
              </a:rPr>
              <a:t> </a:t>
            </a:r>
            <a:r>
              <a:rPr lang="cy-GB" sz="1200" i="1" kern="1200" dirty="0" err="1">
                <a:solidFill>
                  <a:schemeClr val="tx1"/>
                </a:solidFill>
                <a:effectLst/>
                <a:latin typeface="+mn-lt"/>
                <a:ea typeface="+mn-ea"/>
                <a:cs typeface="+mn-cs"/>
              </a:rPr>
              <a:t>chemistry</a:t>
            </a:r>
            <a:r>
              <a:rPr lang="cy-GB" sz="1200" i="1" kern="1200" dirty="0">
                <a:solidFill>
                  <a:schemeClr val="tx1"/>
                </a:solidFill>
                <a:effectLst/>
                <a:latin typeface="+mn-lt"/>
                <a:ea typeface="+mn-ea"/>
                <a:cs typeface="+mn-cs"/>
              </a:rPr>
              <a:t>: </a:t>
            </a:r>
            <a:r>
              <a:rPr lang="cy-GB" sz="1200" i="1" kern="1200" dirty="0" err="1">
                <a:solidFill>
                  <a:schemeClr val="tx1"/>
                </a:solidFill>
                <a:effectLst/>
                <a:latin typeface="+mn-lt"/>
                <a:ea typeface="+mn-ea"/>
                <a:cs typeface="+mn-cs"/>
              </a:rPr>
              <a:t>making</a:t>
            </a:r>
            <a:r>
              <a:rPr lang="cy-GB" sz="1200" i="1" kern="1200" dirty="0">
                <a:solidFill>
                  <a:schemeClr val="tx1"/>
                </a:solidFill>
                <a:effectLst/>
                <a:latin typeface="+mn-lt"/>
                <a:ea typeface="+mn-ea"/>
                <a:cs typeface="+mn-cs"/>
              </a:rPr>
              <a:t> the </a:t>
            </a:r>
            <a:r>
              <a:rPr lang="cy-GB" sz="1200" i="1" kern="1200" dirty="0" err="1">
                <a:solidFill>
                  <a:schemeClr val="tx1"/>
                </a:solidFill>
                <a:effectLst/>
                <a:latin typeface="+mn-lt"/>
                <a:ea typeface="+mn-ea"/>
                <a:cs typeface="+mn-cs"/>
              </a:rPr>
              <a:t>difference</a:t>
            </a:r>
            <a:r>
              <a:rPr lang="cy-GB" sz="1200" i="1" kern="1200" dirty="0">
                <a:solidFill>
                  <a:schemeClr val="tx1"/>
                </a:solidFill>
                <a:effectLst/>
                <a:latin typeface="+mn-lt"/>
                <a:ea typeface="+mn-ea"/>
                <a:cs typeface="+mn-cs"/>
              </a:rPr>
              <a:t>: </a:t>
            </a:r>
            <a:r>
              <a:rPr lang="cy-GB" sz="1200" kern="1200" dirty="0">
                <a:solidFill>
                  <a:schemeClr val="tx1"/>
                </a:solidFill>
                <a:effectLst/>
                <a:latin typeface="+mn-lt"/>
                <a:ea typeface="+mn-ea"/>
                <a:cs typeface="+mn-cs"/>
              </a:rPr>
              <a:t>https://edu.rsc.org/future-in-chemistry</a:t>
            </a:r>
          </a:p>
          <a:p>
            <a:endParaRPr lang="cy-GB" sz="1200" kern="1200" dirty="0">
              <a:solidFill>
                <a:schemeClr val="tx1"/>
              </a:solidFill>
              <a:effectLst/>
              <a:latin typeface="+mn-lt"/>
              <a:ea typeface="+mn-ea"/>
              <a:cs typeface="+mn-cs"/>
            </a:endParaRPr>
          </a:p>
          <a:p>
            <a:r>
              <a:rPr lang="cy-GB" sz="1200" kern="1200" dirty="0">
                <a:solidFill>
                  <a:schemeClr val="tx1"/>
                </a:solidFill>
                <a:effectLst/>
                <a:latin typeface="+mn-lt"/>
                <a:ea typeface="+mn-ea"/>
                <a:cs typeface="+mn-cs"/>
              </a:rPr>
              <a:t>Ar y wefan mae:</a:t>
            </a:r>
          </a:p>
          <a:p>
            <a:endParaRPr lang="cy-GB" sz="1200" kern="1200" dirty="0">
              <a:solidFill>
                <a:schemeClr val="tx1"/>
              </a:solidFill>
              <a:effectLst/>
              <a:latin typeface="+mn-lt"/>
              <a:ea typeface="+mn-ea"/>
              <a:cs typeface="+mn-cs"/>
            </a:endParaRPr>
          </a:p>
          <a:p>
            <a:pPr marL="171450" lvl="0" indent="-171450">
              <a:buFont typeface="Arial" panose="020B0604020202020204" pitchFamily="34" charset="0"/>
              <a:buChar char="•"/>
            </a:pPr>
            <a:r>
              <a:rPr lang="cy-GB" sz="1200" kern="1200" dirty="0">
                <a:solidFill>
                  <a:schemeClr val="tx1"/>
                </a:solidFill>
                <a:effectLst/>
                <a:latin typeface="+mn-lt"/>
                <a:ea typeface="+mn-ea"/>
                <a:cs typeface="+mn-cs"/>
              </a:rPr>
              <a:t>Proffiliau swyddi cemegwyr go iawn sy'n gwneud gwahaniaeth i'r blaned – gan eich helpu i gael ysbrydoliaeth a dysgu am fyd gwaith.</a:t>
            </a:r>
          </a:p>
          <a:p>
            <a:pPr marL="171450" lvl="0" indent="-171450">
              <a:buFont typeface="Arial" panose="020B0604020202020204" pitchFamily="34" charset="0"/>
              <a:buChar char="•"/>
            </a:pPr>
            <a:r>
              <a:rPr lang="cy-GB" sz="1200" kern="1200" dirty="0">
                <a:solidFill>
                  <a:schemeClr val="tx1"/>
                </a:solidFill>
                <a:effectLst/>
                <a:latin typeface="+mn-lt"/>
                <a:ea typeface="+mn-ea"/>
                <a:cs typeface="+mn-cs"/>
              </a:rPr>
              <a:t>Canllawiau manwl yn nodi pa gymwysterau sydd ar gael i chi a sut/beth i astudio nesaf.</a:t>
            </a:r>
          </a:p>
          <a:p>
            <a:pPr marL="171450" lvl="0" indent="-171450">
              <a:buFont typeface="Arial" panose="020B0604020202020204" pitchFamily="34" charset="0"/>
              <a:buChar char="•"/>
            </a:pPr>
            <a:r>
              <a:rPr lang="cy-GB" sz="1200" kern="1200" dirty="0">
                <a:solidFill>
                  <a:schemeClr val="tx1"/>
                </a:solidFill>
                <a:effectLst/>
                <a:latin typeface="+mn-lt"/>
                <a:ea typeface="+mn-ea"/>
                <a:cs typeface="+mn-cs"/>
              </a:rPr>
              <a:t>Cyllid myfyrwyr a chyngor ar gymryd blwyddyn allan.</a:t>
            </a:r>
          </a:p>
          <a:p>
            <a:pPr marL="171450" lvl="0" indent="-171450">
              <a:buFont typeface="Arial" panose="020B0604020202020204" pitchFamily="34" charset="0"/>
              <a:buChar char="•"/>
            </a:pPr>
            <a:r>
              <a:rPr lang="cy-GB" sz="1200" kern="1200" dirty="0">
                <a:solidFill>
                  <a:schemeClr val="tx1"/>
                </a:solidFill>
                <a:effectLst/>
                <a:latin typeface="+mn-lt"/>
                <a:ea typeface="+mn-ea"/>
                <a:cs typeface="+mn-cs"/>
              </a:rPr>
              <a:t>Map o gyflogwyr cemegwyr lleol, i helpu i ddod o hyd i brofiad gwaith, lleoliadau, prentisiaethau a swyddi yn y dyfodol.</a:t>
            </a:r>
          </a:p>
          <a:p>
            <a:pPr marL="171450" lvl="0" indent="-171450">
              <a:buFont typeface="Arial" panose="020B0604020202020204" pitchFamily="34" charset="0"/>
              <a:buChar char="•"/>
            </a:pPr>
            <a:r>
              <a:rPr lang="cy-GB" sz="1200" kern="1200" dirty="0">
                <a:solidFill>
                  <a:schemeClr val="tx1"/>
                </a:solidFill>
                <a:effectLst/>
                <a:latin typeface="+mn-lt"/>
                <a:ea typeface="+mn-ea"/>
                <a:cs typeface="+mn-cs"/>
              </a:rPr>
              <a:t>Gêm ryngweithiol i helpu i nodi beth allai’r yrfa gywir fod i chi.</a:t>
            </a:r>
          </a:p>
          <a:p>
            <a:pPr marL="171450" lvl="0" indent="-171450">
              <a:buFont typeface="Arial" panose="020B0604020202020204" pitchFamily="34" charset="0"/>
              <a:buChar char="•"/>
            </a:pPr>
            <a:r>
              <a:rPr lang="cy-GB" sz="1200" kern="1200" dirty="0">
                <a:solidFill>
                  <a:schemeClr val="tx1"/>
                </a:solidFill>
                <a:effectLst/>
                <a:latin typeface="+mn-lt"/>
                <a:ea typeface="+mn-ea"/>
                <a:cs typeface="+mn-cs"/>
              </a:rPr>
              <a:t>A llawer mwy...</a:t>
            </a:r>
          </a:p>
          <a:p>
            <a:endParaRPr lang="cy-GB" sz="1200" kern="1200" dirty="0">
              <a:solidFill>
                <a:schemeClr val="tx1"/>
              </a:solidFill>
              <a:effectLst/>
              <a:latin typeface="+mn-lt"/>
              <a:ea typeface="+mn-ea"/>
              <a:cs typeface="+mn-cs"/>
            </a:endParaRPr>
          </a:p>
          <a:p>
            <a:r>
              <a:rPr lang="cy-GB" sz="1200" kern="1200" dirty="0">
                <a:solidFill>
                  <a:schemeClr val="tx1"/>
                </a:solidFill>
                <a:effectLst/>
                <a:latin typeface="+mn-lt"/>
                <a:ea typeface="+mn-ea"/>
                <a:cs typeface="+mn-cs"/>
              </a:rPr>
              <a:t>Gallwch archwilio sut mae cemeg yn gwneud gwahaniaeth yn y meysydd canlynol:</a:t>
            </a:r>
          </a:p>
          <a:p>
            <a:pPr lvl="0"/>
            <a:endParaRPr lang="cy-GB" sz="1200" kern="1200" dirty="0">
              <a:solidFill>
                <a:schemeClr val="tx1"/>
              </a:solidFill>
              <a:effectLst/>
              <a:latin typeface="+mn-lt"/>
              <a:ea typeface="+mn-ea"/>
              <a:cs typeface="+mn-cs"/>
            </a:endParaRPr>
          </a:p>
          <a:p>
            <a:pPr marL="171450" lvl="0" indent="-171450">
              <a:buFont typeface="Arial" panose="020B0604020202020204" pitchFamily="34" charset="0"/>
              <a:buChar char="•"/>
            </a:pPr>
            <a:r>
              <a:rPr lang="cy-GB" sz="1200" kern="1200" dirty="0">
                <a:solidFill>
                  <a:schemeClr val="tx1"/>
                </a:solidFill>
                <a:effectLst/>
                <a:latin typeface="+mn-lt"/>
                <a:ea typeface="+mn-ea"/>
                <a:cs typeface="+mn-cs"/>
              </a:rPr>
              <a:t>Newid bywydau</a:t>
            </a:r>
          </a:p>
          <a:p>
            <a:pPr marL="171450" lvl="0" indent="-171450">
              <a:buFont typeface="Arial" panose="020B0604020202020204" pitchFamily="34" charset="0"/>
              <a:buChar char="•"/>
            </a:pPr>
            <a:r>
              <a:rPr lang="cy-GB" sz="1200" kern="1200" dirty="0">
                <a:solidFill>
                  <a:schemeClr val="tx1"/>
                </a:solidFill>
                <a:effectLst/>
                <a:latin typeface="+mn-lt"/>
                <a:ea typeface="+mn-ea"/>
                <a:cs typeface="+mn-cs"/>
              </a:rPr>
              <a:t>Trwsio'r dyfodol</a:t>
            </a:r>
          </a:p>
          <a:p>
            <a:pPr marL="171450" lvl="0" indent="-171450">
              <a:buFont typeface="Arial" panose="020B0604020202020204" pitchFamily="34" charset="0"/>
              <a:buChar char="•"/>
            </a:pPr>
            <a:r>
              <a:rPr lang="cy-GB" sz="1200" kern="1200" dirty="0">
                <a:solidFill>
                  <a:schemeClr val="tx1"/>
                </a:solidFill>
                <a:effectLst/>
                <a:latin typeface="+mn-lt"/>
                <a:ea typeface="+mn-ea"/>
                <a:cs typeface="+mn-cs"/>
              </a:rPr>
              <a:t>Herio barn</a:t>
            </a:r>
          </a:p>
          <a:p>
            <a:pPr marL="171450" lvl="0" indent="-171450">
              <a:buFont typeface="Arial" panose="020B0604020202020204" pitchFamily="34" charset="0"/>
              <a:buChar char="•"/>
            </a:pPr>
            <a:r>
              <a:rPr lang="cy-GB" sz="1200" kern="1200" dirty="0">
                <a:solidFill>
                  <a:schemeClr val="tx1"/>
                </a:solidFill>
                <a:effectLst/>
                <a:latin typeface="+mn-lt"/>
                <a:ea typeface="+mn-ea"/>
                <a:cs typeface="+mn-cs"/>
              </a:rPr>
              <a:t>Bod yn gatalydd</a:t>
            </a:r>
          </a:p>
          <a:p>
            <a:pPr marL="171450" lvl="0" indent="-171450">
              <a:buFont typeface="Arial" panose="020B0604020202020204" pitchFamily="34" charset="0"/>
              <a:buChar char="•"/>
            </a:pPr>
            <a:r>
              <a:rPr lang="cy-GB" sz="1200" kern="1200" dirty="0">
                <a:solidFill>
                  <a:schemeClr val="tx1"/>
                </a:solidFill>
                <a:effectLst/>
                <a:latin typeface="+mn-lt"/>
                <a:ea typeface="+mn-ea"/>
                <a:cs typeface="+mn-cs"/>
              </a:rPr>
              <a:t>Arloesi’r diwydiant</a:t>
            </a:r>
          </a:p>
          <a:p>
            <a:endParaRPr lang="cy-GB" sz="1200" kern="1200" dirty="0">
              <a:solidFill>
                <a:schemeClr val="tx1"/>
              </a:solidFill>
              <a:effectLst/>
              <a:latin typeface="+mn-lt"/>
              <a:ea typeface="+mn-ea"/>
              <a:cs typeface="+mn-cs"/>
            </a:endParaRPr>
          </a:p>
          <a:p>
            <a:r>
              <a:rPr lang="cy-GB" sz="1200" kern="1200" dirty="0">
                <a:solidFill>
                  <a:schemeClr val="tx1"/>
                </a:solidFill>
                <a:effectLst/>
                <a:latin typeface="+mn-lt"/>
                <a:ea typeface="+mn-ea"/>
                <a:cs typeface="+mn-cs"/>
              </a:rPr>
              <a:t>Mae'r cwis gyrfaoedd yn caniatáu i ddysgwyr ddewis eu diddordebau a chwarae cyfres o gemau sy'n asesu eu set sgiliau ac yn dangos pa yrfaoedd a allai fod fwyaf addas iddyn nhw (ar y sleid nesaf).</a:t>
            </a:r>
          </a:p>
        </p:txBody>
      </p:sp>
      <p:sp>
        <p:nvSpPr>
          <p:cNvPr id="4" name="Slide Number Placeholder 3"/>
          <p:cNvSpPr>
            <a:spLocks noGrp="1"/>
          </p:cNvSpPr>
          <p:nvPr>
            <p:ph type="sldNum" sz="quarter" idx="5"/>
          </p:nvPr>
        </p:nvSpPr>
        <p:spPr/>
        <p:txBody>
          <a:bodyPr rtlCol="0"/>
          <a:lstStyle/>
          <a:p>
            <a:pPr rtl="0"/>
            <a:fld id="{2C932B7F-5DDE-2249-94F1-C98945D46AB6}" type="slidenum">
              <a:rPr lang="en-US" smtClean="0"/>
              <a:t>15</a:t>
            </a:fld>
            <a:endParaRPr lang="en-US"/>
          </a:p>
        </p:txBody>
      </p:sp>
    </p:spTree>
    <p:extLst>
      <p:ext uri="{BB962C8B-B14F-4D97-AF65-F5344CB8AC3E}">
        <p14:creationId xmlns:p14="http://schemas.microsoft.com/office/powerpoint/2010/main" val="384895024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rtlCol="0"/>
          <a:lstStyle/>
          <a:p>
            <a:r>
              <a:rPr lang="cy-GB" sz="1200" kern="1200" dirty="0">
                <a:solidFill>
                  <a:schemeClr val="tx1"/>
                </a:solidFill>
                <a:effectLst/>
                <a:latin typeface="+mn-lt"/>
                <a:ea typeface="+mn-ea"/>
                <a:cs typeface="+mn-cs"/>
              </a:rPr>
              <a:t>Gall dysgwyr ddatrys posau ac ateb cwestiynau am eu hobïau a'u diddordebau i ddarganfod eu talentau cudd ac enwogion sydd â'r un set sgiliau â nhw. Ydyn nhw'n heriwr? Yn newidiwr bywyd? Yn gatalydd? Yn arloeswr? Ar ddiwedd y gêm, bydd rhagor o wybodaeth yn cael ei chyflwyno iddyn nhw am yrfaoedd ym myd cemeg a allai eu helpu i ddefnyddio eu sgiliau i wneud gwahaniaeth yn y byd. </a:t>
            </a:r>
            <a:br>
              <a:rPr lang="cy-GB" sz="1200" kern="1200" dirty="0">
                <a:solidFill>
                  <a:schemeClr val="tx1"/>
                </a:solidFill>
                <a:effectLst/>
                <a:latin typeface="+mn-lt"/>
                <a:ea typeface="+mn-ea"/>
                <a:cs typeface="+mn-cs"/>
              </a:rPr>
            </a:br>
            <a:br>
              <a:rPr lang="cy-GB" sz="1200" kern="1200" dirty="0">
                <a:solidFill>
                  <a:schemeClr val="tx1"/>
                </a:solidFill>
                <a:effectLst/>
                <a:latin typeface="+mn-lt"/>
                <a:ea typeface="+mn-ea"/>
                <a:cs typeface="+mn-cs"/>
              </a:rPr>
            </a:br>
            <a:r>
              <a:rPr lang="cy-GB" sz="1200" kern="1200" dirty="0">
                <a:solidFill>
                  <a:schemeClr val="tx1"/>
                </a:solidFill>
                <a:effectLst/>
                <a:latin typeface="+mn-lt"/>
                <a:ea typeface="+mn-ea"/>
                <a:cs typeface="+mn-cs"/>
              </a:rPr>
              <a:t>Chwaraewch y gêm (tua 5-10 munud): https://edu.rsc.org/future-in-chemistry/game</a:t>
            </a:r>
          </a:p>
        </p:txBody>
      </p:sp>
      <p:sp>
        <p:nvSpPr>
          <p:cNvPr id="4" name="Slide Number Placeholder 3"/>
          <p:cNvSpPr>
            <a:spLocks noGrp="1"/>
          </p:cNvSpPr>
          <p:nvPr>
            <p:ph type="sldNum" sz="quarter" idx="5"/>
          </p:nvPr>
        </p:nvSpPr>
        <p:spPr/>
        <p:txBody>
          <a:bodyPr rtlCol="0"/>
          <a:lstStyle/>
          <a:p>
            <a:pPr rtl="0"/>
            <a:fld id="{2C932B7F-5DDE-2249-94F1-C98945D46AB6}" type="slidenum">
              <a:rPr lang="en-US" smtClean="0"/>
              <a:t>16</a:t>
            </a:fld>
            <a:endParaRPr lang="en-US"/>
          </a:p>
        </p:txBody>
      </p:sp>
    </p:spTree>
    <p:extLst>
      <p:ext uri="{BB962C8B-B14F-4D97-AF65-F5344CB8AC3E}">
        <p14:creationId xmlns:p14="http://schemas.microsoft.com/office/powerpoint/2010/main" val="358053922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Master" Target="../slideMasters/slideMaster1.xml"/><Relationship Id="rId4" Type="http://schemas.openxmlformats.org/officeDocument/2006/relationships/image" Target="../media/image6.pn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userDrawn="1">
  <p:cSld name="Content_Table slide_no footer">
    <p:spTree>
      <p:nvGrpSpPr>
        <p:cNvPr id="1" name=""/>
        <p:cNvGrpSpPr/>
        <p:nvPr/>
      </p:nvGrpSpPr>
      <p:grpSpPr>
        <a:xfrm>
          <a:off x="0" y="0"/>
          <a:ext cx="0" cy="0"/>
          <a:chOff x="0" y="0"/>
          <a:chExt cx="0" cy="0"/>
        </a:xfrm>
      </p:grpSpPr>
      <p:sp>
        <p:nvSpPr>
          <p:cNvPr id="6" name="Table Placeholder 6">
            <a:extLst>
              <a:ext uri="{FF2B5EF4-FFF2-40B4-BE49-F238E27FC236}">
                <a16:creationId xmlns:a16="http://schemas.microsoft.com/office/drawing/2014/main" id="{DC049574-F75B-C04C-BFCD-E2F92B16AFDD}"/>
              </a:ext>
            </a:extLst>
          </p:cNvPr>
          <p:cNvSpPr>
            <a:spLocks noGrp="1"/>
          </p:cNvSpPr>
          <p:nvPr>
            <p:ph type="tbl" sz="quarter" idx="13"/>
          </p:nvPr>
        </p:nvSpPr>
        <p:spPr>
          <a:xfrm>
            <a:off x="838200" y="500063"/>
            <a:ext cx="10515600" cy="5760000"/>
          </a:xfrm>
        </p:spPr>
        <p:txBody>
          <a:bodyPr rtlCol="0"/>
          <a:lstStyle/>
          <a:p>
            <a:pPr rtl="0"/>
            <a:endParaRPr lang="en-US"/>
          </a:p>
        </p:txBody>
      </p:sp>
      <p:sp>
        <p:nvSpPr>
          <p:cNvPr id="3" name="Slide Number Placeholder 5">
            <a:extLst>
              <a:ext uri="{FF2B5EF4-FFF2-40B4-BE49-F238E27FC236}">
                <a16:creationId xmlns:a16="http://schemas.microsoft.com/office/drawing/2014/main" id="{702CE9C2-95F5-C44F-8337-4900542F89C1}"/>
              </a:ext>
            </a:extLst>
          </p:cNvPr>
          <p:cNvSpPr>
            <a:spLocks noGrp="1"/>
          </p:cNvSpPr>
          <p:nvPr>
            <p:ph type="sldNum" sz="quarter" idx="4"/>
          </p:nvPr>
        </p:nvSpPr>
        <p:spPr>
          <a:xfrm>
            <a:off x="11409600" y="6089400"/>
            <a:ext cx="442800" cy="428400"/>
          </a:xfrm>
          <a:prstGeom prst="rect">
            <a:avLst/>
          </a:prstGeom>
        </p:spPr>
        <p:txBody>
          <a:bodyPr vert="horz" lIns="90000" tIns="45720" rIns="91440" bIns="45720" rtlCol="0" anchor="ctr"/>
          <a:lstStyle>
            <a:lvl1pPr algn="ctr">
              <a:defRPr sz="1200">
                <a:solidFill>
                  <a:schemeClr val="tx1"/>
                </a:solidFill>
              </a:defRPr>
            </a:lvl1pPr>
          </a:lstStyle>
          <a:p>
            <a:pPr rtl="0"/>
            <a:fld id="{D79EE95E-F8E2-094D-B99A-E1C9960AC8D9}" type="slidenum">
              <a:rPr lang="en-US" smtClean="0"/>
              <a:pPr/>
              <a:t>‹#›</a:t>
            </a:fld>
            <a:endParaRPr lang="en-US"/>
          </a:p>
        </p:txBody>
      </p:sp>
    </p:spTree>
    <p:extLst>
      <p:ext uri="{BB962C8B-B14F-4D97-AF65-F5344CB8AC3E}">
        <p14:creationId xmlns:p14="http://schemas.microsoft.com/office/powerpoint/2010/main" val="11076297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userDrawn="1">
  <p:cSld name="RSC: Title slide">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6C9F43A1-D751-73FA-5ABC-480B85EE05BB}"/>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1200" y="-675"/>
            <a:ext cx="12193200" cy="6858675"/>
          </a:xfrm>
          <a:prstGeom prst="rect">
            <a:avLst/>
          </a:prstGeom>
          <a:ln>
            <a:noFill/>
          </a:ln>
        </p:spPr>
      </p:pic>
      <p:pic>
        <p:nvPicPr>
          <p:cNvPr id="11" name="Picture 10">
            <a:extLst>
              <a:ext uri="{FF2B5EF4-FFF2-40B4-BE49-F238E27FC236}">
                <a16:creationId xmlns:a16="http://schemas.microsoft.com/office/drawing/2014/main" id="{DE28136F-7FE6-CEC3-FD56-CECF4FE1AF0E}"/>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10011688" y="5943600"/>
            <a:ext cx="1638300" cy="457200"/>
          </a:xfrm>
          <a:prstGeom prst="rect">
            <a:avLst/>
          </a:prstGeom>
        </p:spPr>
      </p:pic>
      <p:sp>
        <p:nvSpPr>
          <p:cNvPr id="2" name="Title 1">
            <a:extLst>
              <a:ext uri="{FF2B5EF4-FFF2-40B4-BE49-F238E27FC236}">
                <a16:creationId xmlns:a16="http://schemas.microsoft.com/office/drawing/2014/main" id="{9FBAFBF9-B9B8-5C56-2E89-D2E0F95829B9}"/>
              </a:ext>
            </a:extLst>
          </p:cNvPr>
          <p:cNvSpPr>
            <a:spLocks noGrp="1"/>
          </p:cNvSpPr>
          <p:nvPr>
            <p:ph type="title" hasCustomPrompt="1"/>
          </p:nvPr>
        </p:nvSpPr>
        <p:spPr>
          <a:xfrm>
            <a:off x="3396001" y="1676671"/>
            <a:ext cx="5400000" cy="1663200"/>
          </a:xfrm>
        </p:spPr>
        <p:txBody>
          <a:bodyPr lIns="0" tIns="0" rIns="0" bIns="0" rtlCol="0">
            <a:normAutofit/>
          </a:bodyPr>
          <a:lstStyle>
            <a:lvl1pPr algn="ctr">
              <a:defRPr sz="5199" b="1" i="0">
                <a:solidFill>
                  <a:srgbClr val="004976"/>
                </a:solidFill>
                <a:latin typeface="Source Sans Pro Black" panose="020B0503030403020204" pitchFamily="34" charset="0"/>
                <a:ea typeface="Source Sans Pro Black" panose="020B0503030403020204" pitchFamily="34" charset="0"/>
              </a:defRPr>
            </a:lvl1pPr>
          </a:lstStyle>
          <a:p>
            <a:pPr rtl="0"/>
            <a:r>
              <a:rPr lang="cy-gb"/>
              <a:t>Project title</a:t>
            </a:r>
            <a:endParaRPr lang="en-US" dirty="0"/>
          </a:p>
        </p:txBody>
      </p:sp>
      <p:sp>
        <p:nvSpPr>
          <p:cNvPr id="3" name="Text Placeholder 2">
            <a:extLst>
              <a:ext uri="{FF2B5EF4-FFF2-40B4-BE49-F238E27FC236}">
                <a16:creationId xmlns:a16="http://schemas.microsoft.com/office/drawing/2014/main" id="{2CB6B75D-A617-B794-69D2-228DD7B1A307}"/>
              </a:ext>
            </a:extLst>
          </p:cNvPr>
          <p:cNvSpPr>
            <a:spLocks noGrp="1"/>
          </p:cNvSpPr>
          <p:nvPr>
            <p:ph type="body" idx="1" hasCustomPrompt="1"/>
          </p:nvPr>
        </p:nvSpPr>
        <p:spPr>
          <a:xfrm>
            <a:off x="3396001" y="3374924"/>
            <a:ext cx="5400000" cy="932400"/>
          </a:xfrm>
        </p:spPr>
        <p:txBody>
          <a:bodyPr lIns="0" tIns="0" rIns="0" bIns="0" rtlCol="0" anchor="ctr" anchorCtr="0">
            <a:normAutofit/>
          </a:bodyPr>
          <a:lstStyle>
            <a:lvl1pPr marL="0" indent="0" algn="ctr">
              <a:buNone/>
              <a:defRPr sz="3000" b="0" i="0">
                <a:latin typeface="Source Sans Pro" panose="020B0503030403020204" pitchFamily="34" charset="0"/>
                <a:ea typeface="Source Sans Pro" panose="020B0503030403020204" pitchFamily="34" charset="0"/>
              </a:defRPr>
            </a:lvl1pPr>
            <a:lvl2pPr marL="457154" indent="0">
              <a:buNone/>
              <a:defRPr sz="2000" b="1"/>
            </a:lvl2pPr>
            <a:lvl3pPr marL="914309" indent="0">
              <a:buNone/>
              <a:defRPr sz="1800" b="1"/>
            </a:lvl3pPr>
            <a:lvl4pPr marL="1371463" indent="0">
              <a:buNone/>
              <a:defRPr sz="1600" b="1"/>
            </a:lvl4pPr>
            <a:lvl5pPr marL="1828617" indent="0">
              <a:buNone/>
              <a:defRPr sz="1600" b="1"/>
            </a:lvl5pPr>
            <a:lvl6pPr marL="2285771" indent="0">
              <a:buNone/>
              <a:defRPr sz="1600" b="1"/>
            </a:lvl6pPr>
            <a:lvl7pPr marL="2742926" indent="0">
              <a:buNone/>
              <a:defRPr sz="1600" b="1"/>
            </a:lvl7pPr>
            <a:lvl8pPr marL="3200080" indent="0">
              <a:buNone/>
              <a:defRPr sz="1600" b="1"/>
            </a:lvl8pPr>
            <a:lvl9pPr marL="3657234" indent="0">
              <a:buNone/>
              <a:defRPr sz="1600" b="1"/>
            </a:lvl9pPr>
          </a:lstStyle>
          <a:p>
            <a:pPr lvl="0" rtl="0"/>
            <a:r>
              <a:rPr lang="cy-gb"/>
              <a:t>Subtitle</a:t>
            </a:r>
          </a:p>
        </p:txBody>
      </p:sp>
      <p:sp>
        <p:nvSpPr>
          <p:cNvPr id="5" name="Text Placeholder 4">
            <a:extLst>
              <a:ext uri="{FF2B5EF4-FFF2-40B4-BE49-F238E27FC236}">
                <a16:creationId xmlns:a16="http://schemas.microsoft.com/office/drawing/2014/main" id="{D5026685-3EF1-D878-8889-35415E2F873E}"/>
              </a:ext>
            </a:extLst>
          </p:cNvPr>
          <p:cNvSpPr>
            <a:spLocks noGrp="1"/>
          </p:cNvSpPr>
          <p:nvPr>
            <p:ph type="body" sz="quarter" idx="3" hasCustomPrompt="1"/>
          </p:nvPr>
        </p:nvSpPr>
        <p:spPr>
          <a:xfrm>
            <a:off x="3396001" y="5313600"/>
            <a:ext cx="5400000" cy="630000"/>
          </a:xfrm>
        </p:spPr>
        <p:txBody>
          <a:bodyPr lIns="0" tIns="0" rIns="0" bIns="0" rtlCol="0" anchor="b" anchorCtr="0">
            <a:normAutofit/>
          </a:bodyPr>
          <a:lstStyle>
            <a:lvl1pPr marL="0" indent="0" algn="ctr">
              <a:lnSpc>
                <a:spcPts val="1640"/>
              </a:lnSpc>
              <a:buNone/>
              <a:defRPr sz="1200" b="0" i="0">
                <a:solidFill>
                  <a:schemeClr val="tx1"/>
                </a:solidFill>
                <a:latin typeface="Arial" panose="020B0604020202020204" pitchFamily="34" charset="0"/>
                <a:ea typeface="Source Sans Pro Black" panose="020B0503030403020204" pitchFamily="34" charset="0"/>
                <a:cs typeface="Arial" panose="020B0604020202020204" pitchFamily="34" charset="0"/>
              </a:defRPr>
            </a:lvl1pPr>
            <a:lvl2pPr marL="457154" indent="0">
              <a:buNone/>
              <a:defRPr sz="2000" b="1"/>
            </a:lvl2pPr>
            <a:lvl3pPr marL="914309" indent="0">
              <a:buNone/>
              <a:defRPr sz="1800" b="1"/>
            </a:lvl3pPr>
            <a:lvl4pPr marL="1371463" indent="0">
              <a:buNone/>
              <a:defRPr sz="1600" b="1"/>
            </a:lvl4pPr>
            <a:lvl5pPr marL="1828617" indent="0">
              <a:buNone/>
              <a:defRPr sz="1600" b="1"/>
            </a:lvl5pPr>
            <a:lvl6pPr marL="2285771" indent="0">
              <a:buNone/>
              <a:defRPr sz="1600" b="1"/>
            </a:lvl6pPr>
            <a:lvl7pPr marL="2742926" indent="0">
              <a:buNone/>
              <a:defRPr sz="1600" b="1"/>
            </a:lvl7pPr>
            <a:lvl8pPr marL="3200080" indent="0">
              <a:buNone/>
              <a:defRPr sz="1600" b="1"/>
            </a:lvl8pPr>
            <a:lvl9pPr marL="3657234" indent="0">
              <a:buNone/>
              <a:defRPr sz="1600" b="1"/>
            </a:lvl9pPr>
          </a:lstStyle>
          <a:p>
            <a:pPr rtl="0">
              <a:lnSpc>
                <a:spcPts val="1640"/>
              </a:lnSpc>
            </a:pPr>
            <a:r>
              <a:rPr lang="cy-gb"/>
              <a:t>Text</a:t>
            </a:r>
            <a:endParaRPr lang="en-GB" b="1" i="0" dirty="0">
              <a:solidFill>
                <a:srgbClr val="48A9C5"/>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79181097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userDrawn="1">
  <p:cSld name="Border 2">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A09B7B72-5224-460E-89CC-A05A26B60D1D}"/>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9994900" y="0"/>
            <a:ext cx="2197100" cy="6311900"/>
          </a:xfrm>
          <a:prstGeom prst="rect">
            <a:avLst/>
          </a:prstGeom>
        </p:spPr>
      </p:pic>
      <p:sp>
        <p:nvSpPr>
          <p:cNvPr id="7" name="Content Placeholder 2">
            <a:extLst>
              <a:ext uri="{FF2B5EF4-FFF2-40B4-BE49-F238E27FC236}">
                <a16:creationId xmlns:a16="http://schemas.microsoft.com/office/drawing/2014/main" id="{D9094A0C-1A8C-B55A-D0FC-A947602EFBAD}"/>
              </a:ext>
            </a:extLst>
          </p:cNvPr>
          <p:cNvSpPr>
            <a:spLocks noGrp="1"/>
          </p:cNvSpPr>
          <p:nvPr>
            <p:ph idx="10" hasCustomPrompt="1"/>
          </p:nvPr>
        </p:nvSpPr>
        <p:spPr>
          <a:xfrm>
            <a:off x="540000" y="1260000"/>
            <a:ext cx="9000000" cy="4162900"/>
          </a:xfrm>
        </p:spPr>
        <p:txBody>
          <a:bodyPr lIns="0" tIns="0" rIns="0" bIns="0" rtlCol="0">
            <a:normAutofit/>
          </a:bodyPr>
          <a:lstStyle>
            <a:lvl1pPr marL="0" indent="0">
              <a:lnSpc>
                <a:spcPts val="2740"/>
              </a:lnSpc>
              <a:spcBef>
                <a:spcPts val="0"/>
              </a:spcBef>
              <a:spcAft>
                <a:spcPts val="2000"/>
              </a:spcAft>
              <a:buFontTx/>
              <a:buNone/>
              <a:defRPr sz="2200" b="0" i="0">
                <a:latin typeface="Arial" panose="020B0604020202020204" pitchFamily="34" charset="0"/>
                <a:cs typeface="Arial" panose="020B0604020202020204" pitchFamily="34" charset="0"/>
              </a:defRPr>
            </a:lvl1pPr>
            <a:lvl2pPr marL="341966" indent="-341966">
              <a:lnSpc>
                <a:spcPts val="2540"/>
              </a:lnSpc>
              <a:spcBef>
                <a:spcPts val="0"/>
              </a:spcBef>
              <a:spcAft>
                <a:spcPts val="2000"/>
              </a:spcAft>
              <a:buClr>
                <a:srgbClr val="C80C2F"/>
              </a:buClr>
              <a:buSzPct val="120000"/>
              <a:defRPr sz="2200" b="0" i="0">
                <a:latin typeface="Arial" panose="020B0604020202020204" pitchFamily="34" charset="0"/>
                <a:cs typeface="Arial" panose="020B0604020202020204" pitchFamily="34" charset="0"/>
              </a:defRPr>
            </a:lvl2pPr>
            <a:lvl3pPr>
              <a:defRPr sz="2200" b="0" i="0">
                <a:latin typeface="Arial" panose="020B0604020202020204" pitchFamily="34" charset="0"/>
                <a:cs typeface="Arial" panose="020B0604020202020204" pitchFamily="34" charset="0"/>
              </a:defRPr>
            </a:lvl3pPr>
            <a:lvl4pPr>
              <a:defRPr sz="2200" b="0" i="0">
                <a:latin typeface="Arial" panose="020B0604020202020204" pitchFamily="34" charset="0"/>
                <a:cs typeface="Arial" panose="020B0604020202020204" pitchFamily="34" charset="0"/>
              </a:defRPr>
            </a:lvl4pPr>
            <a:lvl5pPr>
              <a:defRPr sz="2200" b="0" i="0">
                <a:latin typeface="Arial" panose="020B0604020202020204" pitchFamily="34" charset="0"/>
                <a:cs typeface="Arial" panose="020B0604020202020204" pitchFamily="34" charset="0"/>
              </a:defRPr>
            </a:lvl5pPr>
          </a:lstStyle>
          <a:p>
            <a:pPr lvl="0" rtl="0"/>
            <a:r>
              <a:rPr lang="cy-gb"/>
              <a:t>Here is the text.</a:t>
            </a:r>
          </a:p>
        </p:txBody>
      </p:sp>
      <p:sp>
        <p:nvSpPr>
          <p:cNvPr id="8" name="Title 1">
            <a:extLst>
              <a:ext uri="{FF2B5EF4-FFF2-40B4-BE49-F238E27FC236}">
                <a16:creationId xmlns:a16="http://schemas.microsoft.com/office/drawing/2014/main" id="{E39EFEA8-23D9-A2BC-568A-5DDBDFA6DAD9}"/>
              </a:ext>
            </a:extLst>
          </p:cNvPr>
          <p:cNvSpPr>
            <a:spLocks noGrp="1"/>
          </p:cNvSpPr>
          <p:nvPr>
            <p:ph type="title" hasCustomPrompt="1"/>
          </p:nvPr>
        </p:nvSpPr>
        <p:spPr>
          <a:xfrm>
            <a:off x="540000" y="540000"/>
            <a:ext cx="9000000" cy="439200"/>
          </a:xfrm>
        </p:spPr>
        <p:txBody>
          <a:bodyPr lIns="0" tIns="0" rIns="0" bIns="0" rtlCol="0" anchor="t" anchorCtr="0">
            <a:normAutofit/>
          </a:bodyPr>
          <a:lstStyle>
            <a:lvl1pPr>
              <a:defRPr sz="3500" b="1" i="0">
                <a:solidFill>
                  <a:srgbClr val="004976"/>
                </a:solidFill>
                <a:latin typeface="Source Sans Pro Black" panose="020B0503030403020204" pitchFamily="34" charset="0"/>
                <a:ea typeface="Source Sans Pro Black" panose="020B0503030403020204" pitchFamily="34" charset="0"/>
              </a:defRPr>
            </a:lvl1pPr>
          </a:lstStyle>
          <a:p>
            <a:pPr rtl="0"/>
            <a:r>
              <a:rPr lang="cy-gb"/>
              <a:t>Title</a:t>
            </a:r>
            <a:endParaRPr lang="en-US" dirty="0"/>
          </a:p>
        </p:txBody>
      </p:sp>
      <p:pic>
        <p:nvPicPr>
          <p:cNvPr id="10" name="Picture 9">
            <a:extLst>
              <a:ext uri="{FF2B5EF4-FFF2-40B4-BE49-F238E27FC236}">
                <a16:creationId xmlns:a16="http://schemas.microsoft.com/office/drawing/2014/main" id="{0355300C-CBA2-B163-C8E5-BD845B4C0AFD}"/>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0" y="6339892"/>
            <a:ext cx="12192000" cy="533400"/>
          </a:xfrm>
          <a:prstGeom prst="rect">
            <a:avLst/>
          </a:prstGeom>
        </p:spPr>
      </p:pic>
    </p:spTree>
    <p:extLst>
      <p:ext uri="{BB962C8B-B14F-4D97-AF65-F5344CB8AC3E}">
        <p14:creationId xmlns:p14="http://schemas.microsoft.com/office/powerpoint/2010/main" val="387763830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userDrawn="1">
  <p:cSld name="RSC: Learning outcom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F2FD77-FD39-383E-C5CE-2F5297C9855D}"/>
              </a:ext>
            </a:extLst>
          </p:cNvPr>
          <p:cNvSpPr>
            <a:spLocks noGrp="1"/>
          </p:cNvSpPr>
          <p:nvPr>
            <p:ph type="title" hasCustomPrompt="1"/>
          </p:nvPr>
        </p:nvSpPr>
        <p:spPr>
          <a:xfrm>
            <a:off x="540000" y="540000"/>
            <a:ext cx="9000000" cy="439200"/>
          </a:xfrm>
        </p:spPr>
        <p:txBody>
          <a:bodyPr lIns="0" tIns="0" rIns="0" bIns="0" rtlCol="0" anchor="t" anchorCtr="0">
            <a:normAutofit/>
          </a:bodyPr>
          <a:lstStyle>
            <a:lvl1pPr>
              <a:defRPr sz="3500" b="1" i="0">
                <a:solidFill>
                  <a:srgbClr val="004976"/>
                </a:solidFill>
                <a:latin typeface="Source Sans Pro Black" panose="020B0503030403020204" pitchFamily="34" charset="0"/>
                <a:ea typeface="Source Sans Pro Black" panose="020B0503030403020204" pitchFamily="34" charset="0"/>
              </a:defRPr>
            </a:lvl1pPr>
          </a:lstStyle>
          <a:p>
            <a:pPr rtl="0"/>
            <a:r>
              <a:rPr lang="cy-gb"/>
              <a:t>Learning outcomes</a:t>
            </a:r>
            <a:endParaRPr lang="en-US" dirty="0"/>
          </a:p>
        </p:txBody>
      </p:sp>
      <p:sp>
        <p:nvSpPr>
          <p:cNvPr id="3" name="Content Placeholder 2">
            <a:extLst>
              <a:ext uri="{FF2B5EF4-FFF2-40B4-BE49-F238E27FC236}">
                <a16:creationId xmlns:a16="http://schemas.microsoft.com/office/drawing/2014/main" id="{8DF32C02-BDB8-CD54-8AA2-4C70125A144E}"/>
              </a:ext>
            </a:extLst>
          </p:cNvPr>
          <p:cNvSpPr>
            <a:spLocks noGrp="1"/>
          </p:cNvSpPr>
          <p:nvPr>
            <p:ph idx="1" hasCustomPrompt="1"/>
          </p:nvPr>
        </p:nvSpPr>
        <p:spPr>
          <a:xfrm>
            <a:off x="540000" y="1260000"/>
            <a:ext cx="9000000" cy="4162900"/>
          </a:xfrm>
        </p:spPr>
        <p:txBody>
          <a:bodyPr lIns="0" tIns="0" rIns="0" bIns="0" rtlCol="0">
            <a:normAutofit/>
          </a:bodyPr>
          <a:lstStyle>
            <a:lvl1pPr marL="0" indent="0">
              <a:lnSpc>
                <a:spcPts val="2740"/>
              </a:lnSpc>
              <a:spcBef>
                <a:spcPts val="0"/>
              </a:spcBef>
              <a:spcAft>
                <a:spcPts val="2000"/>
              </a:spcAft>
              <a:buFontTx/>
              <a:buNone/>
              <a:defRPr sz="2200" b="0" i="0">
                <a:latin typeface="Arial" panose="020B0604020202020204" pitchFamily="34" charset="0"/>
                <a:cs typeface="Arial" panose="020B0604020202020204" pitchFamily="34" charset="0"/>
              </a:defRPr>
            </a:lvl1pPr>
            <a:lvl2pPr marL="341966" indent="-341966">
              <a:lnSpc>
                <a:spcPts val="2740"/>
              </a:lnSpc>
              <a:spcBef>
                <a:spcPts val="0"/>
              </a:spcBef>
              <a:spcAft>
                <a:spcPts val="2000"/>
              </a:spcAft>
              <a:buClr>
                <a:srgbClr val="C80C2F"/>
              </a:buClr>
              <a:buSzPct val="120000"/>
              <a:defRPr sz="2200" b="0" i="0">
                <a:latin typeface="Arial" panose="020B0604020202020204" pitchFamily="34" charset="0"/>
                <a:cs typeface="Arial" panose="020B0604020202020204" pitchFamily="34" charset="0"/>
              </a:defRPr>
            </a:lvl2pPr>
            <a:lvl3pPr>
              <a:defRPr sz="2200" b="0" i="0">
                <a:latin typeface="Arial" panose="020B0604020202020204" pitchFamily="34" charset="0"/>
                <a:cs typeface="Arial" panose="020B0604020202020204" pitchFamily="34" charset="0"/>
              </a:defRPr>
            </a:lvl3pPr>
            <a:lvl4pPr>
              <a:defRPr sz="2200" b="0" i="0">
                <a:latin typeface="Arial" panose="020B0604020202020204" pitchFamily="34" charset="0"/>
                <a:cs typeface="Arial" panose="020B0604020202020204" pitchFamily="34" charset="0"/>
              </a:defRPr>
            </a:lvl4pPr>
            <a:lvl5pPr>
              <a:defRPr sz="2200" b="0" i="0">
                <a:latin typeface="Arial" panose="020B0604020202020204" pitchFamily="34" charset="0"/>
                <a:cs typeface="Arial" panose="020B0604020202020204" pitchFamily="34" charset="0"/>
              </a:defRPr>
            </a:lvl5pPr>
          </a:lstStyle>
          <a:p>
            <a:pPr lvl="0" rtl="0"/>
            <a:r>
              <a:rPr lang="cy-gb"/>
              <a:t>By the end of this session, you will be able to:</a:t>
            </a:r>
          </a:p>
          <a:p>
            <a:pPr lvl="1" rtl="0"/>
            <a:r>
              <a:rPr lang="cy-gb"/>
              <a:t>Bulleted list </a:t>
            </a:r>
          </a:p>
        </p:txBody>
      </p:sp>
      <p:pic>
        <p:nvPicPr>
          <p:cNvPr id="10" name="Picture 9">
            <a:extLst>
              <a:ext uri="{FF2B5EF4-FFF2-40B4-BE49-F238E27FC236}">
                <a16:creationId xmlns:a16="http://schemas.microsoft.com/office/drawing/2014/main" id="{4557E9C6-5180-E782-EA75-02BE46DF1338}"/>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9994900" y="0"/>
            <a:ext cx="2197100" cy="6311900"/>
          </a:xfrm>
          <a:prstGeom prst="rect">
            <a:avLst/>
          </a:prstGeom>
        </p:spPr>
      </p:pic>
      <p:pic>
        <p:nvPicPr>
          <p:cNvPr id="8" name="Picture 7">
            <a:extLst>
              <a:ext uri="{FF2B5EF4-FFF2-40B4-BE49-F238E27FC236}">
                <a16:creationId xmlns:a16="http://schemas.microsoft.com/office/drawing/2014/main" id="{BA72D1B8-C051-49C9-F9C8-BA62ACCDD4E8}"/>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0" y="6324600"/>
            <a:ext cx="12192000" cy="533400"/>
          </a:xfrm>
          <a:prstGeom prst="rect">
            <a:avLst/>
          </a:prstGeom>
        </p:spPr>
      </p:pic>
      <p:pic>
        <p:nvPicPr>
          <p:cNvPr id="12" name="Picture 11">
            <a:extLst>
              <a:ext uri="{FF2B5EF4-FFF2-40B4-BE49-F238E27FC236}">
                <a16:creationId xmlns:a16="http://schemas.microsoft.com/office/drawing/2014/main" id="{87367469-40EE-A43E-93BF-85858BFAC71A}"/>
              </a:ext>
            </a:extLst>
          </p:cNvPr>
          <p:cNvPicPr>
            <a:picLocks noChangeAspect="1"/>
          </p:cNvPicPr>
          <p:nvPr userDrawn="1"/>
        </p:nvPicPr>
        <p:blipFill>
          <a:blip r:embed="rId4" cstate="print">
            <a:extLst>
              <a:ext uri="{28A0092B-C50C-407E-A947-70E740481C1C}">
                <a14:useLocalDpi xmlns:a14="http://schemas.microsoft.com/office/drawing/2010/main"/>
              </a:ext>
            </a:extLst>
          </a:blip>
          <a:stretch>
            <a:fillRect/>
          </a:stretch>
        </p:blipFill>
        <p:spPr>
          <a:xfrm>
            <a:off x="10509250" y="3277807"/>
            <a:ext cx="1168400" cy="3048000"/>
          </a:xfrm>
          <a:prstGeom prst="rect">
            <a:avLst/>
          </a:prstGeom>
        </p:spPr>
      </p:pic>
    </p:spTree>
    <p:extLst>
      <p:ext uri="{BB962C8B-B14F-4D97-AF65-F5344CB8AC3E}">
        <p14:creationId xmlns:p14="http://schemas.microsoft.com/office/powerpoint/2010/main" val="385220844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userDrawn="1">
  <p:cSld name="Border 4">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F6759462-1736-2864-E8F2-4790833B71A4}"/>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9994900" y="0"/>
            <a:ext cx="2197100" cy="6311900"/>
          </a:xfrm>
          <a:prstGeom prst="rect">
            <a:avLst/>
          </a:prstGeom>
        </p:spPr>
      </p:pic>
      <p:sp>
        <p:nvSpPr>
          <p:cNvPr id="7" name="Content Placeholder 2">
            <a:extLst>
              <a:ext uri="{FF2B5EF4-FFF2-40B4-BE49-F238E27FC236}">
                <a16:creationId xmlns:a16="http://schemas.microsoft.com/office/drawing/2014/main" id="{544FD491-9D49-9EA0-97EC-6AE7CE4F5370}"/>
              </a:ext>
            </a:extLst>
          </p:cNvPr>
          <p:cNvSpPr>
            <a:spLocks noGrp="1"/>
          </p:cNvSpPr>
          <p:nvPr>
            <p:ph idx="10" hasCustomPrompt="1"/>
          </p:nvPr>
        </p:nvSpPr>
        <p:spPr>
          <a:xfrm>
            <a:off x="540000" y="1260000"/>
            <a:ext cx="9000000" cy="4162900"/>
          </a:xfrm>
        </p:spPr>
        <p:txBody>
          <a:bodyPr lIns="0" tIns="0" rIns="0" bIns="0" rtlCol="0">
            <a:normAutofit/>
          </a:bodyPr>
          <a:lstStyle>
            <a:lvl1pPr marL="0" indent="0">
              <a:lnSpc>
                <a:spcPts val="2740"/>
              </a:lnSpc>
              <a:spcBef>
                <a:spcPts val="0"/>
              </a:spcBef>
              <a:spcAft>
                <a:spcPts val="2000"/>
              </a:spcAft>
              <a:buFontTx/>
              <a:buNone/>
              <a:defRPr sz="2200" b="0" i="0">
                <a:latin typeface="Arial" panose="020B0604020202020204" pitchFamily="34" charset="0"/>
                <a:cs typeface="Arial" panose="020B0604020202020204" pitchFamily="34" charset="0"/>
              </a:defRPr>
            </a:lvl1pPr>
            <a:lvl2pPr marL="341966" indent="-341966">
              <a:lnSpc>
                <a:spcPts val="2540"/>
              </a:lnSpc>
              <a:spcBef>
                <a:spcPts val="0"/>
              </a:spcBef>
              <a:spcAft>
                <a:spcPts val="2000"/>
              </a:spcAft>
              <a:buClr>
                <a:srgbClr val="C80C2F"/>
              </a:buClr>
              <a:buSzPct val="120000"/>
              <a:defRPr sz="2200" b="0" i="0">
                <a:latin typeface="Arial" panose="020B0604020202020204" pitchFamily="34" charset="0"/>
                <a:cs typeface="Arial" panose="020B0604020202020204" pitchFamily="34" charset="0"/>
              </a:defRPr>
            </a:lvl2pPr>
            <a:lvl3pPr>
              <a:defRPr sz="2200" b="0" i="0">
                <a:latin typeface="Arial" panose="020B0604020202020204" pitchFamily="34" charset="0"/>
                <a:cs typeface="Arial" panose="020B0604020202020204" pitchFamily="34" charset="0"/>
              </a:defRPr>
            </a:lvl3pPr>
            <a:lvl4pPr>
              <a:defRPr sz="2200" b="0" i="0">
                <a:latin typeface="Arial" panose="020B0604020202020204" pitchFamily="34" charset="0"/>
                <a:cs typeface="Arial" panose="020B0604020202020204" pitchFamily="34" charset="0"/>
              </a:defRPr>
            </a:lvl4pPr>
            <a:lvl5pPr>
              <a:defRPr sz="2200" b="0" i="0">
                <a:latin typeface="Arial" panose="020B0604020202020204" pitchFamily="34" charset="0"/>
                <a:cs typeface="Arial" panose="020B0604020202020204" pitchFamily="34" charset="0"/>
              </a:defRPr>
            </a:lvl5pPr>
          </a:lstStyle>
          <a:p>
            <a:pPr lvl="0" rtl="0"/>
            <a:r>
              <a:rPr lang="cy-gb"/>
              <a:t>Here is the text.</a:t>
            </a:r>
          </a:p>
        </p:txBody>
      </p:sp>
      <p:sp>
        <p:nvSpPr>
          <p:cNvPr id="8" name="Title 1">
            <a:extLst>
              <a:ext uri="{FF2B5EF4-FFF2-40B4-BE49-F238E27FC236}">
                <a16:creationId xmlns:a16="http://schemas.microsoft.com/office/drawing/2014/main" id="{481E125A-84DA-0A51-0737-72446F5318EC}"/>
              </a:ext>
            </a:extLst>
          </p:cNvPr>
          <p:cNvSpPr>
            <a:spLocks noGrp="1"/>
          </p:cNvSpPr>
          <p:nvPr>
            <p:ph type="title" hasCustomPrompt="1"/>
          </p:nvPr>
        </p:nvSpPr>
        <p:spPr>
          <a:xfrm>
            <a:off x="540000" y="540000"/>
            <a:ext cx="9000000" cy="439200"/>
          </a:xfrm>
        </p:spPr>
        <p:txBody>
          <a:bodyPr lIns="0" tIns="0" rIns="0" bIns="0" rtlCol="0" anchor="t" anchorCtr="0">
            <a:normAutofit/>
          </a:bodyPr>
          <a:lstStyle>
            <a:lvl1pPr>
              <a:defRPr sz="3500" b="1" i="0">
                <a:solidFill>
                  <a:srgbClr val="004976"/>
                </a:solidFill>
                <a:latin typeface="Source Sans Pro Black" panose="020B0503030403020204" pitchFamily="34" charset="0"/>
                <a:ea typeface="Source Sans Pro Black" panose="020B0503030403020204" pitchFamily="34" charset="0"/>
              </a:defRPr>
            </a:lvl1pPr>
          </a:lstStyle>
          <a:p>
            <a:pPr rtl="0"/>
            <a:r>
              <a:rPr lang="cy-gb"/>
              <a:t>Title</a:t>
            </a:r>
            <a:endParaRPr lang="en-US" dirty="0"/>
          </a:p>
        </p:txBody>
      </p:sp>
      <p:pic>
        <p:nvPicPr>
          <p:cNvPr id="10" name="Picture 9">
            <a:extLst>
              <a:ext uri="{FF2B5EF4-FFF2-40B4-BE49-F238E27FC236}">
                <a16:creationId xmlns:a16="http://schemas.microsoft.com/office/drawing/2014/main" id="{5E20F9F3-7AEC-1EF6-AF71-8954D0D9D857}"/>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0" y="6326000"/>
            <a:ext cx="12192000" cy="533400"/>
          </a:xfrm>
          <a:prstGeom prst="rect">
            <a:avLst/>
          </a:prstGeom>
        </p:spPr>
      </p:pic>
    </p:spTree>
    <p:extLst>
      <p:ext uri="{BB962C8B-B14F-4D97-AF65-F5344CB8AC3E}">
        <p14:creationId xmlns:p14="http://schemas.microsoft.com/office/powerpoint/2010/main" val="121963463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userDrawn="1">
  <p:cSld name="Border 1">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A2BE2547-922A-AFF3-F1A1-E9AADFEC2027}"/>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9994900" y="0"/>
            <a:ext cx="2197100" cy="6311900"/>
          </a:xfrm>
          <a:prstGeom prst="rect">
            <a:avLst/>
          </a:prstGeom>
        </p:spPr>
      </p:pic>
      <p:sp>
        <p:nvSpPr>
          <p:cNvPr id="8" name="Content Placeholder 2">
            <a:extLst>
              <a:ext uri="{FF2B5EF4-FFF2-40B4-BE49-F238E27FC236}">
                <a16:creationId xmlns:a16="http://schemas.microsoft.com/office/drawing/2014/main" id="{E5CF3202-F9D1-B071-8473-5C1C26A12FA1}"/>
              </a:ext>
            </a:extLst>
          </p:cNvPr>
          <p:cNvSpPr>
            <a:spLocks noGrp="1"/>
          </p:cNvSpPr>
          <p:nvPr>
            <p:ph idx="10" hasCustomPrompt="1"/>
          </p:nvPr>
        </p:nvSpPr>
        <p:spPr>
          <a:xfrm>
            <a:off x="540000" y="1260000"/>
            <a:ext cx="9000000" cy="4162900"/>
          </a:xfrm>
        </p:spPr>
        <p:txBody>
          <a:bodyPr lIns="0" tIns="0" rIns="0" bIns="0" rtlCol="0">
            <a:normAutofit/>
          </a:bodyPr>
          <a:lstStyle>
            <a:lvl1pPr marL="0" indent="0">
              <a:lnSpc>
                <a:spcPts val="2740"/>
              </a:lnSpc>
              <a:spcBef>
                <a:spcPts val="0"/>
              </a:spcBef>
              <a:spcAft>
                <a:spcPts val="2000"/>
              </a:spcAft>
              <a:buFontTx/>
              <a:buNone/>
              <a:defRPr sz="2200" b="0" i="0">
                <a:latin typeface="Arial" panose="020B0604020202020204" pitchFamily="34" charset="0"/>
                <a:cs typeface="Arial" panose="020B0604020202020204" pitchFamily="34" charset="0"/>
              </a:defRPr>
            </a:lvl1pPr>
            <a:lvl2pPr marL="341966" indent="-341966">
              <a:lnSpc>
                <a:spcPts val="2540"/>
              </a:lnSpc>
              <a:spcBef>
                <a:spcPts val="0"/>
              </a:spcBef>
              <a:spcAft>
                <a:spcPts val="2000"/>
              </a:spcAft>
              <a:buClr>
                <a:srgbClr val="C80C2F"/>
              </a:buClr>
              <a:buSzPct val="120000"/>
              <a:defRPr sz="2200" b="0" i="0">
                <a:latin typeface="Arial" panose="020B0604020202020204" pitchFamily="34" charset="0"/>
                <a:cs typeface="Arial" panose="020B0604020202020204" pitchFamily="34" charset="0"/>
              </a:defRPr>
            </a:lvl2pPr>
            <a:lvl3pPr>
              <a:defRPr sz="2200" b="0" i="0">
                <a:latin typeface="Arial" panose="020B0604020202020204" pitchFamily="34" charset="0"/>
                <a:cs typeface="Arial" panose="020B0604020202020204" pitchFamily="34" charset="0"/>
              </a:defRPr>
            </a:lvl3pPr>
            <a:lvl4pPr>
              <a:defRPr sz="2200" b="0" i="0">
                <a:latin typeface="Arial" panose="020B0604020202020204" pitchFamily="34" charset="0"/>
                <a:cs typeface="Arial" panose="020B0604020202020204" pitchFamily="34" charset="0"/>
              </a:defRPr>
            </a:lvl4pPr>
            <a:lvl5pPr>
              <a:defRPr sz="2200" b="0" i="0">
                <a:latin typeface="Arial" panose="020B0604020202020204" pitchFamily="34" charset="0"/>
                <a:cs typeface="Arial" panose="020B0604020202020204" pitchFamily="34" charset="0"/>
              </a:defRPr>
            </a:lvl5pPr>
          </a:lstStyle>
          <a:p>
            <a:pPr lvl="0" rtl="0"/>
            <a:r>
              <a:rPr lang="cy-gb"/>
              <a:t>Here is the text.</a:t>
            </a:r>
          </a:p>
        </p:txBody>
      </p:sp>
      <p:sp>
        <p:nvSpPr>
          <p:cNvPr id="10" name="Title 1">
            <a:extLst>
              <a:ext uri="{FF2B5EF4-FFF2-40B4-BE49-F238E27FC236}">
                <a16:creationId xmlns:a16="http://schemas.microsoft.com/office/drawing/2014/main" id="{C0EB02A0-6279-8703-368C-ADFB65427D69}"/>
              </a:ext>
            </a:extLst>
          </p:cNvPr>
          <p:cNvSpPr>
            <a:spLocks noGrp="1"/>
          </p:cNvSpPr>
          <p:nvPr>
            <p:ph type="title" hasCustomPrompt="1"/>
          </p:nvPr>
        </p:nvSpPr>
        <p:spPr>
          <a:xfrm>
            <a:off x="540000" y="540000"/>
            <a:ext cx="9000000" cy="439200"/>
          </a:xfrm>
        </p:spPr>
        <p:txBody>
          <a:bodyPr lIns="0" tIns="0" rIns="0" bIns="0" rtlCol="0" anchor="t" anchorCtr="0">
            <a:normAutofit/>
          </a:bodyPr>
          <a:lstStyle>
            <a:lvl1pPr>
              <a:defRPr sz="3500" b="1" i="0">
                <a:solidFill>
                  <a:srgbClr val="004976"/>
                </a:solidFill>
                <a:latin typeface="Source Sans Pro Black" panose="020B0503030403020204" pitchFamily="34" charset="0"/>
                <a:ea typeface="Source Sans Pro Black" panose="020B0503030403020204" pitchFamily="34" charset="0"/>
              </a:defRPr>
            </a:lvl1pPr>
          </a:lstStyle>
          <a:p>
            <a:pPr rtl="0"/>
            <a:r>
              <a:rPr lang="cy-gb"/>
              <a:t>Title</a:t>
            </a:r>
            <a:endParaRPr lang="en-US" dirty="0"/>
          </a:p>
        </p:txBody>
      </p:sp>
      <p:pic>
        <p:nvPicPr>
          <p:cNvPr id="11" name="Picture 10">
            <a:extLst>
              <a:ext uri="{FF2B5EF4-FFF2-40B4-BE49-F238E27FC236}">
                <a16:creationId xmlns:a16="http://schemas.microsoft.com/office/drawing/2014/main" id="{3A4D054A-784A-FCE4-9F71-066203DE3473}"/>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0" y="6324600"/>
            <a:ext cx="12192000" cy="533400"/>
          </a:xfrm>
          <a:prstGeom prst="rect">
            <a:avLst/>
          </a:prstGeom>
        </p:spPr>
      </p:pic>
    </p:spTree>
    <p:extLst>
      <p:ext uri="{BB962C8B-B14F-4D97-AF65-F5344CB8AC3E}">
        <p14:creationId xmlns:p14="http://schemas.microsoft.com/office/powerpoint/2010/main" val="242845457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RSC: Section opener">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ACD279A3-A1B1-324A-604F-3F7F541FFB7F}"/>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16830" y="0"/>
            <a:ext cx="12225660" cy="6858000"/>
          </a:xfrm>
          <a:prstGeom prst="rect">
            <a:avLst/>
          </a:prstGeom>
        </p:spPr>
      </p:pic>
      <p:pic>
        <p:nvPicPr>
          <p:cNvPr id="9" name="Picture 8">
            <a:extLst>
              <a:ext uri="{FF2B5EF4-FFF2-40B4-BE49-F238E27FC236}">
                <a16:creationId xmlns:a16="http://schemas.microsoft.com/office/drawing/2014/main" id="{6AA8CEA8-CCE3-3186-B38D-6227C8B1C615}"/>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1" y="0"/>
            <a:ext cx="5778500" cy="6858000"/>
          </a:xfrm>
          <a:prstGeom prst="rect">
            <a:avLst/>
          </a:prstGeom>
        </p:spPr>
      </p:pic>
      <p:sp>
        <p:nvSpPr>
          <p:cNvPr id="2" name="Title 1">
            <a:extLst>
              <a:ext uri="{FF2B5EF4-FFF2-40B4-BE49-F238E27FC236}">
                <a16:creationId xmlns:a16="http://schemas.microsoft.com/office/drawing/2014/main" id="{8EE4D591-E849-0D24-5AF2-9CC2B656C02C}"/>
              </a:ext>
            </a:extLst>
          </p:cNvPr>
          <p:cNvSpPr>
            <a:spLocks noGrp="1"/>
          </p:cNvSpPr>
          <p:nvPr>
            <p:ph type="title" hasCustomPrompt="1"/>
          </p:nvPr>
        </p:nvSpPr>
        <p:spPr>
          <a:xfrm>
            <a:off x="540000" y="2872266"/>
            <a:ext cx="3600000" cy="900000"/>
          </a:xfrm>
        </p:spPr>
        <p:txBody>
          <a:bodyPr lIns="0" tIns="0" rIns="0" bIns="0" rtlCol="0" anchor="t" anchorCtr="0">
            <a:normAutofit/>
          </a:bodyPr>
          <a:lstStyle>
            <a:lvl1pPr>
              <a:defRPr sz="4000" b="1" i="0">
                <a:solidFill>
                  <a:srgbClr val="004976"/>
                </a:solidFill>
                <a:latin typeface="Source Sans Pro Black" panose="020B0503030403020204" pitchFamily="34" charset="0"/>
                <a:ea typeface="Source Sans Pro Black" panose="020B0503030403020204" pitchFamily="34" charset="0"/>
              </a:defRPr>
            </a:lvl1pPr>
          </a:lstStyle>
          <a:p>
            <a:pPr rtl="0"/>
            <a:r>
              <a:rPr lang="cy-gb"/>
              <a:t>Title</a:t>
            </a:r>
            <a:endParaRPr lang="en-US" dirty="0"/>
          </a:p>
        </p:txBody>
      </p:sp>
      <p:pic>
        <p:nvPicPr>
          <p:cNvPr id="11" name="Picture 10">
            <a:extLst>
              <a:ext uri="{FF2B5EF4-FFF2-40B4-BE49-F238E27FC236}">
                <a16:creationId xmlns:a16="http://schemas.microsoft.com/office/drawing/2014/main" id="{01CD9D24-13D2-14FC-82AD-753C44BA0A9B}"/>
              </a:ext>
            </a:extLst>
          </p:cNvPr>
          <p:cNvPicPr>
            <a:picLocks noChangeAspect="1"/>
          </p:cNvPicPr>
          <p:nvPr userDrawn="1"/>
        </p:nvPicPr>
        <p:blipFill>
          <a:blip r:embed="rId4" cstate="screen">
            <a:extLst>
              <a:ext uri="{28A0092B-C50C-407E-A947-70E740481C1C}">
                <a14:useLocalDpi xmlns:a14="http://schemas.microsoft.com/office/drawing/2010/main"/>
              </a:ext>
            </a:extLst>
          </a:blip>
          <a:stretch>
            <a:fillRect/>
          </a:stretch>
        </p:blipFill>
        <p:spPr>
          <a:xfrm>
            <a:off x="540000" y="1969550"/>
            <a:ext cx="2197100" cy="533400"/>
          </a:xfrm>
          <a:prstGeom prst="rect">
            <a:avLst/>
          </a:prstGeom>
        </p:spPr>
      </p:pic>
      <p:sp>
        <p:nvSpPr>
          <p:cNvPr id="4" name="Text Placeholder 3">
            <a:extLst>
              <a:ext uri="{FF2B5EF4-FFF2-40B4-BE49-F238E27FC236}">
                <a16:creationId xmlns:a16="http://schemas.microsoft.com/office/drawing/2014/main" id="{71210591-DCD4-E544-1E5B-09A358724F26}"/>
              </a:ext>
            </a:extLst>
          </p:cNvPr>
          <p:cNvSpPr>
            <a:spLocks noGrp="1"/>
          </p:cNvSpPr>
          <p:nvPr>
            <p:ph type="body" sz="half" idx="2" hasCustomPrompt="1"/>
          </p:nvPr>
        </p:nvSpPr>
        <p:spPr>
          <a:xfrm>
            <a:off x="540000" y="1969550"/>
            <a:ext cx="2196000" cy="529200"/>
          </a:xfrm>
        </p:spPr>
        <p:txBody>
          <a:bodyPr lIns="0" tIns="0" rIns="0" bIns="0" rtlCol="0" anchor="ctr" anchorCtr="0">
            <a:normAutofit/>
          </a:bodyPr>
          <a:lstStyle>
            <a:lvl1pPr marL="0" indent="0" algn="ctr">
              <a:buNone/>
              <a:defRPr sz="2300" b="1" i="0">
                <a:solidFill>
                  <a:schemeClr val="bg1"/>
                </a:solidFill>
                <a:latin typeface="Source Sans Pro Black" panose="020B0503030403020204" pitchFamily="34" charset="0"/>
                <a:ea typeface="Source Sans Pro Black" panose="020B0503030403020204" pitchFamily="34" charset="0"/>
              </a:defRPr>
            </a:lvl1pPr>
            <a:lvl2pPr marL="457154" indent="0">
              <a:buNone/>
              <a:defRPr sz="1400"/>
            </a:lvl2pPr>
            <a:lvl3pPr marL="914309" indent="0">
              <a:buNone/>
              <a:defRPr sz="1200"/>
            </a:lvl3pPr>
            <a:lvl4pPr marL="1371463" indent="0">
              <a:buNone/>
              <a:defRPr sz="1000"/>
            </a:lvl4pPr>
            <a:lvl5pPr marL="1828617" indent="0">
              <a:buNone/>
              <a:defRPr sz="1000"/>
            </a:lvl5pPr>
            <a:lvl6pPr marL="2285771" indent="0">
              <a:buNone/>
              <a:defRPr sz="1000"/>
            </a:lvl6pPr>
            <a:lvl7pPr marL="2742926" indent="0">
              <a:buNone/>
              <a:defRPr sz="1000"/>
            </a:lvl7pPr>
            <a:lvl8pPr marL="3200080" indent="0">
              <a:buNone/>
              <a:defRPr sz="1000"/>
            </a:lvl8pPr>
            <a:lvl9pPr marL="3657234" indent="0">
              <a:buNone/>
              <a:defRPr sz="1000"/>
            </a:lvl9pPr>
          </a:lstStyle>
          <a:p>
            <a:pPr lvl="0" rtl="0"/>
            <a:r>
              <a:rPr lang="cy-gb"/>
              <a:t>Activity 1</a:t>
            </a:r>
          </a:p>
        </p:txBody>
      </p:sp>
      <p:sp>
        <p:nvSpPr>
          <p:cNvPr id="13" name="Text Placeholder 3">
            <a:extLst>
              <a:ext uri="{FF2B5EF4-FFF2-40B4-BE49-F238E27FC236}">
                <a16:creationId xmlns:a16="http://schemas.microsoft.com/office/drawing/2014/main" id="{3034C720-3540-7F8E-FACE-A0A8DA79F45D}"/>
              </a:ext>
            </a:extLst>
          </p:cNvPr>
          <p:cNvSpPr>
            <a:spLocks noGrp="1"/>
          </p:cNvSpPr>
          <p:nvPr>
            <p:ph type="body" sz="half" idx="10" hasCustomPrompt="1"/>
          </p:nvPr>
        </p:nvSpPr>
        <p:spPr>
          <a:xfrm>
            <a:off x="774000" y="4893700"/>
            <a:ext cx="3366000" cy="529200"/>
          </a:xfrm>
        </p:spPr>
        <p:txBody>
          <a:bodyPr lIns="0" tIns="0" rIns="0" bIns="0" rtlCol="0" anchor="b" anchorCtr="0">
            <a:normAutofit/>
          </a:bodyPr>
          <a:lstStyle>
            <a:lvl1pPr marL="0" indent="0" algn="l">
              <a:buNone/>
              <a:defRPr sz="1600" b="0" i="0">
                <a:solidFill>
                  <a:schemeClr val="tx1"/>
                </a:solidFill>
                <a:latin typeface="Arial" panose="020B0604020202020204" pitchFamily="34" charset="0"/>
                <a:ea typeface="Source Sans Pro Black" panose="020B0503030403020204" pitchFamily="34" charset="0"/>
                <a:cs typeface="Arial" panose="020B0604020202020204" pitchFamily="34" charset="0"/>
              </a:defRPr>
            </a:lvl1pPr>
            <a:lvl2pPr marL="457154" indent="0">
              <a:buNone/>
              <a:defRPr sz="1400"/>
            </a:lvl2pPr>
            <a:lvl3pPr marL="914309" indent="0">
              <a:buNone/>
              <a:defRPr sz="1200"/>
            </a:lvl3pPr>
            <a:lvl4pPr marL="1371463" indent="0">
              <a:buNone/>
              <a:defRPr sz="1000"/>
            </a:lvl4pPr>
            <a:lvl5pPr marL="1828617" indent="0">
              <a:buNone/>
              <a:defRPr sz="1000"/>
            </a:lvl5pPr>
            <a:lvl6pPr marL="2285771" indent="0">
              <a:buNone/>
              <a:defRPr sz="1000"/>
            </a:lvl6pPr>
            <a:lvl7pPr marL="2742926" indent="0">
              <a:buNone/>
              <a:defRPr sz="1000"/>
            </a:lvl7pPr>
            <a:lvl8pPr marL="3200080" indent="0">
              <a:buNone/>
              <a:defRPr sz="1000"/>
            </a:lvl8pPr>
            <a:lvl9pPr marL="3657234" indent="0">
              <a:buNone/>
              <a:defRPr sz="1000"/>
            </a:lvl9pPr>
          </a:lstStyle>
          <a:p>
            <a:pPr lvl="0" rtl="0"/>
            <a:r>
              <a:rPr lang="cy-gb"/>
              <a:t>See student workbook</a:t>
            </a:r>
          </a:p>
        </p:txBody>
      </p:sp>
      <p:sp>
        <p:nvSpPr>
          <p:cNvPr id="14" name="Triangle 13">
            <a:extLst>
              <a:ext uri="{FF2B5EF4-FFF2-40B4-BE49-F238E27FC236}">
                <a16:creationId xmlns:a16="http://schemas.microsoft.com/office/drawing/2014/main" id="{29EEAA89-A6DA-9607-1DC6-7C1F2C944CA2}"/>
              </a:ext>
            </a:extLst>
          </p:cNvPr>
          <p:cNvSpPr/>
          <p:nvPr userDrawn="1"/>
        </p:nvSpPr>
        <p:spPr>
          <a:xfrm rot="5400000">
            <a:off x="539477" y="5220921"/>
            <a:ext cx="181369" cy="156353"/>
          </a:xfrm>
          <a:prstGeom prst="triangle">
            <a:avLst/>
          </a:prstGeom>
          <a:solidFill>
            <a:srgbClr val="C80C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sz="1800">
              <a:solidFill>
                <a:srgbClr val="C80C2F"/>
              </a:solidFill>
            </a:endParaRPr>
          </a:p>
        </p:txBody>
      </p:sp>
    </p:spTree>
    <p:extLst>
      <p:ext uri="{BB962C8B-B14F-4D97-AF65-F5344CB8AC3E}">
        <p14:creationId xmlns:p14="http://schemas.microsoft.com/office/powerpoint/2010/main" val="144173734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9A475E-02E4-698C-7506-8C6811229901}"/>
              </a:ext>
            </a:extLst>
          </p:cNvPr>
          <p:cNvSpPr>
            <a:spLocks noGrp="1"/>
          </p:cNvSpPr>
          <p:nvPr>
            <p:ph type="ctrTitle"/>
          </p:nvPr>
        </p:nvSpPr>
        <p:spPr>
          <a:xfrm>
            <a:off x="1524000" y="1122363"/>
            <a:ext cx="9144000" cy="2387600"/>
          </a:xfrm>
        </p:spPr>
        <p:txBody>
          <a:bodyPr rtlCol="0" anchor="b"/>
          <a:lstStyle>
            <a:lvl1pPr algn="ctr">
              <a:defRPr sz="6000"/>
            </a:lvl1pPr>
          </a:lstStyle>
          <a:p>
            <a:pPr rtl="0"/>
            <a:r>
              <a:rPr lang="cy-gb"/>
              <a:t>Click to edit Master title style</a:t>
            </a:r>
          </a:p>
        </p:txBody>
      </p:sp>
      <p:sp>
        <p:nvSpPr>
          <p:cNvPr id="3" name="Subtitle 2">
            <a:extLst>
              <a:ext uri="{FF2B5EF4-FFF2-40B4-BE49-F238E27FC236}">
                <a16:creationId xmlns:a16="http://schemas.microsoft.com/office/drawing/2014/main" id="{60341A61-44BB-5E85-EE53-1D3EF5CF856D}"/>
              </a:ext>
            </a:extLst>
          </p:cNvPr>
          <p:cNvSpPr>
            <a:spLocks noGrp="1"/>
          </p:cNvSpPr>
          <p:nvPr>
            <p:ph type="subTitle" idx="1"/>
          </p:nvPr>
        </p:nvSpPr>
        <p:spPr>
          <a:xfrm>
            <a:off x="1524000" y="3602038"/>
            <a:ext cx="9144000" cy="1655762"/>
          </a:xfrm>
        </p:spPr>
        <p:txBody>
          <a:bodyPr rtlCol="0"/>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rtl="0"/>
            <a:r>
              <a:rPr lang="cy-gb"/>
              <a:t>Click to edit Master subtitle style</a:t>
            </a:r>
          </a:p>
        </p:txBody>
      </p:sp>
      <p:sp>
        <p:nvSpPr>
          <p:cNvPr id="4" name="Slide Number Placeholder 3">
            <a:extLst>
              <a:ext uri="{FF2B5EF4-FFF2-40B4-BE49-F238E27FC236}">
                <a16:creationId xmlns:a16="http://schemas.microsoft.com/office/drawing/2014/main" id="{D4C2CADB-16B3-BBB4-A04D-06C8AC9CAF1D}"/>
              </a:ext>
            </a:extLst>
          </p:cNvPr>
          <p:cNvSpPr>
            <a:spLocks noGrp="1"/>
          </p:cNvSpPr>
          <p:nvPr>
            <p:ph type="sldNum" sz="quarter" idx="10"/>
          </p:nvPr>
        </p:nvSpPr>
        <p:spPr/>
        <p:txBody>
          <a:bodyPr rtlCol="0"/>
          <a:lstStyle/>
          <a:p>
            <a:pPr rtl="0">
              <a:defRPr/>
            </a:pPr>
            <a:fld id="{25AC495D-2354-48B4-9247-02DA1D659985}" type="slidenum">
              <a:rPr lang="en-US"/>
              <a:pPr>
                <a:defRPr/>
              </a:pPr>
              <a:t>‹#›</a:t>
            </a:fld>
            <a:endParaRPr lang="en-US"/>
          </a:p>
        </p:txBody>
      </p:sp>
    </p:spTree>
    <p:extLst>
      <p:ext uri="{BB962C8B-B14F-4D97-AF65-F5344CB8AC3E}">
        <p14:creationId xmlns:p14="http://schemas.microsoft.com/office/powerpoint/2010/main" val="21501882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theme" Target="../theme/theme2.xml"/><Relationship Id="rId1"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838200" y="2538006"/>
            <a:ext cx="10515600" cy="2600071"/>
          </a:xfrm>
          <a:prstGeom prst="rect">
            <a:avLst/>
          </a:prstGeom>
        </p:spPr>
        <p:txBody>
          <a:bodyPr vert="horz" lIns="91440" tIns="45720" rIns="91440" bIns="45720" rtlCol="0">
            <a:normAutofit/>
          </a:bodyPr>
          <a:lstStyle/>
          <a:p>
            <a:pPr lvl="0" rtl="0"/>
            <a:r>
              <a:rPr lang="cy-gb"/>
              <a:t>Click to edit Master text styles</a:t>
            </a:r>
          </a:p>
          <a:p>
            <a:pPr lvl="1" rtl="0"/>
            <a:r>
              <a:rPr lang="cy-gb"/>
              <a:t>Second level</a:t>
            </a:r>
          </a:p>
          <a:p>
            <a:pPr lvl="2" rtl="0"/>
            <a:r>
              <a:rPr lang="cy-gb"/>
              <a:t>Third level</a:t>
            </a:r>
          </a:p>
          <a:p>
            <a:pPr lvl="3" rtl="0"/>
            <a:r>
              <a:rPr lang="cy-gb"/>
              <a:t>Fourth level</a:t>
            </a:r>
          </a:p>
          <a:p>
            <a:pPr lvl="4" rtl="0"/>
            <a:r>
              <a:rPr lang="cy-gb"/>
              <a:t>Fifth level</a:t>
            </a:r>
          </a:p>
        </p:txBody>
      </p:sp>
      <p:sp>
        <p:nvSpPr>
          <p:cNvPr id="6" name="Slide Number Placeholder 5"/>
          <p:cNvSpPr>
            <a:spLocks noGrp="1"/>
          </p:cNvSpPr>
          <p:nvPr>
            <p:ph type="sldNum" sz="quarter" idx="4"/>
          </p:nvPr>
        </p:nvSpPr>
        <p:spPr>
          <a:xfrm>
            <a:off x="11409600" y="6089400"/>
            <a:ext cx="442800" cy="428400"/>
          </a:xfrm>
          <a:prstGeom prst="rect">
            <a:avLst/>
          </a:prstGeom>
        </p:spPr>
        <p:txBody>
          <a:bodyPr vert="horz" lIns="90000" tIns="45720" rIns="91440" bIns="45720" rtlCol="0" anchor="ctr"/>
          <a:lstStyle>
            <a:lvl1pPr algn="ctr">
              <a:defRPr sz="1200">
                <a:solidFill>
                  <a:schemeClr val="tx1"/>
                </a:solidFill>
              </a:defRPr>
            </a:lvl1pPr>
          </a:lstStyle>
          <a:p>
            <a:pPr rtl="0"/>
            <a:fld id="{D79EE95E-F8E2-094D-B99A-E1C9960AC8D9}" type="slidenum">
              <a:rPr lang="en-US" smtClean="0"/>
              <a:pPr/>
              <a:t>‹#›</a:t>
            </a:fld>
            <a:endParaRPr lang="en-US"/>
          </a:p>
        </p:txBody>
      </p:sp>
      <p:sp>
        <p:nvSpPr>
          <p:cNvPr id="11" name="Title Placeholder 10">
            <a:extLst>
              <a:ext uri="{FF2B5EF4-FFF2-40B4-BE49-F238E27FC236}">
                <a16:creationId xmlns:a16="http://schemas.microsoft.com/office/drawing/2014/main" id="{0F71C26E-414A-D040-BA27-20C74906D06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pPr rtl="0"/>
            <a:r>
              <a:rPr lang="cy-gb"/>
              <a:t>Click to edit Master title style</a:t>
            </a:r>
          </a:p>
        </p:txBody>
      </p:sp>
    </p:spTree>
    <p:extLst>
      <p:ext uri="{BB962C8B-B14F-4D97-AF65-F5344CB8AC3E}">
        <p14:creationId xmlns:p14="http://schemas.microsoft.com/office/powerpoint/2010/main" val="1980745246"/>
      </p:ext>
    </p:extLst>
  </p:cSld>
  <p:clrMap bg1="lt1" tx1="dk1" bg2="lt2" tx2="dk2" accent1="accent1" accent2="accent2" accent3="accent3" accent4="accent4" accent5="accent5" accent6="accent6" hlink="hlink" folHlink="folHlink"/>
  <p:sldLayoutIdLst>
    <p:sldLayoutId id="2147483936" r:id="rId1"/>
    <p:sldLayoutId id="2147483937" r:id="rId2"/>
    <p:sldLayoutId id="2147483938" r:id="rId3"/>
    <p:sldLayoutId id="2147483939" r:id="rId4"/>
    <p:sldLayoutId id="2147483940" r:id="rId5"/>
    <p:sldLayoutId id="2147483942" r:id="rId6"/>
    <p:sldLayoutId id="2147483931" r:id="rId7"/>
  </p:sldLayoutIdLst>
  <p:hf sldNum="0" hdr="0" ftr="0" dt="0"/>
  <p:txStyles>
    <p:titleStyle>
      <a:lvl1pPr algn="l" defTabSz="914400" rtl="0" eaLnBrk="1" latinLnBrk="0" hangingPunct="1">
        <a:lnSpc>
          <a:spcPct val="90000"/>
        </a:lnSpc>
        <a:spcBef>
          <a:spcPct val="0"/>
        </a:spcBef>
        <a:buNone/>
        <a:defRPr sz="4000" b="0" i="0" kern="1200">
          <a:solidFill>
            <a:schemeClr val="bg1"/>
          </a:solidFill>
          <a:latin typeface="+mj-lt"/>
          <a:ea typeface="+mj-ea"/>
          <a:cs typeface="Calibri Light" panose="020F0302020204030204" pitchFamily="34" charset="0"/>
        </a:defRPr>
      </a:lvl1pPr>
    </p:titleStyle>
    <p:bodyStyle>
      <a:lvl1pPr marL="0" indent="0" algn="l" defTabSz="914400" rtl="0" eaLnBrk="1" latinLnBrk="0" hangingPunct="1">
        <a:lnSpc>
          <a:spcPct val="90000"/>
        </a:lnSpc>
        <a:spcBef>
          <a:spcPts val="1000"/>
        </a:spcBef>
        <a:buFont typeface="Arial" panose="020B0604020202020204" pitchFamily="34" charset="0"/>
        <a:buNone/>
        <a:defRPr lang="en-US" sz="2800" b="0" i="0" kern="1200" dirty="0" smtClean="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lang="en-US" sz="2400" b="0" i="0" kern="1200" dirty="0" smtClean="0">
          <a:solidFill>
            <a:schemeClr val="bg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lang="en-US" sz="2000" b="0" i="0" kern="1200" dirty="0" smtClean="0">
          <a:solidFill>
            <a:schemeClr val="bg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lang="en-US" sz="1800" b="0" i="0" kern="1200" dirty="0" smtClean="0">
          <a:solidFill>
            <a:schemeClr val="bg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lang="en-US" sz="1800" b="0" i="0" kern="1200" dirty="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26" name="Text Placeholder 2"/>
          <p:cNvSpPr>
            <a:spLocks noGrp="1"/>
          </p:cNvSpPr>
          <p:nvPr>
            <p:ph type="body" idx="1"/>
          </p:nvPr>
        </p:nvSpPr>
        <p:spPr bwMode="auto">
          <a:xfrm>
            <a:off x="838200" y="2538413"/>
            <a:ext cx="10515600" cy="2600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bodyPr>
          <a:lstStyle/>
          <a:p>
            <a:pPr lvl="0" rtl="0"/>
            <a:r>
              <a:rPr lang="cy-gb"/>
              <a:t>Edit Master text styles</a:t>
            </a:r>
          </a:p>
          <a:p>
            <a:pPr lvl="1" rtl="0"/>
            <a:r>
              <a:rPr lang="cy-gb"/>
              <a:t>Second level</a:t>
            </a:r>
          </a:p>
          <a:p>
            <a:pPr lvl="2" rtl="0"/>
            <a:r>
              <a:rPr lang="cy-gb"/>
              <a:t>Third level</a:t>
            </a:r>
          </a:p>
          <a:p>
            <a:pPr lvl="3" rtl="0"/>
            <a:r>
              <a:rPr lang="cy-gb"/>
              <a:t>Fourth level</a:t>
            </a:r>
          </a:p>
          <a:p>
            <a:pPr lvl="4" rtl="0"/>
            <a:r>
              <a:rPr lang="cy-gb"/>
              <a:t>Fifth level</a:t>
            </a:r>
          </a:p>
        </p:txBody>
      </p:sp>
      <p:pic>
        <p:nvPicPr>
          <p:cNvPr id="1027" name="Picture 11"/>
          <p:cNvPicPr>
            <a:picLocks noChangeAspect="1"/>
          </p:cNvPicPr>
          <p:nvPr/>
        </p:nvPicPr>
        <p:blipFill>
          <a:blip r:embed="rId3" cstate="email">
            <a:extLst>
              <a:ext uri="{28A0092B-C50C-407E-A947-70E740481C1C}">
                <a14:useLocalDpi xmlns:a14="http://schemas.microsoft.com/office/drawing/2010/main"/>
              </a:ext>
            </a:extLst>
          </a:blip>
          <a:srcRect/>
          <a:stretch>
            <a:fillRect/>
          </a:stretch>
        </p:blipFill>
        <p:spPr bwMode="auto">
          <a:xfrm>
            <a:off x="0" y="5721350"/>
            <a:ext cx="2616200" cy="1136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5" name="Straight Connector 4">
            <a:extLst>
              <a:ext uri="{FF2B5EF4-FFF2-40B4-BE49-F238E27FC236}">
                <a16:creationId xmlns:a16="http://schemas.microsoft.com/office/drawing/2014/main" id="{D05D999B-ED2D-C749-9409-2DEB3DB29ED3}"/>
              </a:ext>
            </a:extLst>
          </p:cNvPr>
          <p:cNvCxnSpPr>
            <a:cxnSpLocks/>
          </p:cNvCxnSpPr>
          <p:nvPr/>
        </p:nvCxnSpPr>
        <p:spPr>
          <a:xfrm>
            <a:off x="317500" y="5721350"/>
            <a:ext cx="11557000" cy="0"/>
          </a:xfrm>
          <a:prstGeom prst="line">
            <a:avLst/>
          </a:prstGeom>
        </p:spPr>
        <p:style>
          <a:lnRef idx="1">
            <a:schemeClr val="accent1"/>
          </a:lnRef>
          <a:fillRef idx="0">
            <a:schemeClr val="accent1"/>
          </a:fillRef>
          <a:effectRef idx="0">
            <a:schemeClr val="accent1"/>
          </a:effectRef>
          <a:fontRef idx="minor">
            <a:schemeClr val="tx1"/>
          </a:fontRef>
        </p:style>
      </p:cxnSp>
      <p:sp>
        <p:nvSpPr>
          <p:cNvPr id="6" name="Slide Number Placeholder 5"/>
          <p:cNvSpPr>
            <a:spLocks noGrp="1"/>
          </p:cNvSpPr>
          <p:nvPr>
            <p:ph type="sldNum" sz="quarter" idx="4"/>
          </p:nvPr>
        </p:nvSpPr>
        <p:spPr>
          <a:xfrm>
            <a:off x="11409363" y="6089650"/>
            <a:ext cx="442912" cy="428625"/>
          </a:xfrm>
          <a:prstGeom prst="rect">
            <a:avLst/>
          </a:prstGeom>
        </p:spPr>
        <p:txBody>
          <a:bodyPr vert="horz" lIns="90000" tIns="45720" rIns="91440" bIns="45720" rtlCol="0" anchor="ctr"/>
          <a:lstStyle>
            <a:lvl1pPr algn="ctr" eaLnBrk="1" fontAlgn="auto" hangingPunct="1">
              <a:spcBef>
                <a:spcPts val="0"/>
              </a:spcBef>
              <a:spcAft>
                <a:spcPts val="0"/>
              </a:spcAft>
              <a:defRPr sz="1200" smtClean="0">
                <a:solidFill>
                  <a:schemeClr val="tx1"/>
                </a:solidFill>
                <a:latin typeface="+mn-lt"/>
              </a:defRPr>
            </a:lvl1pPr>
          </a:lstStyle>
          <a:p>
            <a:pPr rtl="0">
              <a:defRPr/>
            </a:pPr>
            <a:fld id="{25AC495D-2354-48B4-9247-02DA1D659985}" type="slidenum">
              <a:rPr lang="en-US"/>
              <a:pPr>
                <a:defRPr/>
              </a:pPr>
              <a:t>‹#›</a:t>
            </a:fld>
            <a:endParaRPr lang="en-US"/>
          </a:p>
        </p:txBody>
      </p:sp>
      <p:sp>
        <p:nvSpPr>
          <p:cNvPr id="1030" name="Title Placeholder 10"/>
          <p:cNvSpPr>
            <a:spLocks noGrp="1"/>
          </p:cNvSpPr>
          <p:nvPr>
            <p:ph type="title"/>
          </p:nvPr>
        </p:nvSpPr>
        <p:spPr bwMode="auto">
          <a:xfrm>
            <a:off x="838200" y="365125"/>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ctr" anchorCtr="0" compatLnSpc="1">
            <a:prstTxWarp prst="textNoShape">
              <a:avLst/>
            </a:prstTxWarp>
          </a:bodyPr>
          <a:lstStyle/>
          <a:p>
            <a:pPr lvl="0" rtl="0"/>
            <a:r>
              <a:rPr lang="cy-gb"/>
              <a:t>Click to edit Master title style</a:t>
            </a:r>
            <a:endParaRPr lang="en-GB" altLang="en-US"/>
          </a:p>
        </p:txBody>
      </p:sp>
    </p:spTree>
    <p:extLst>
      <p:ext uri="{BB962C8B-B14F-4D97-AF65-F5344CB8AC3E}">
        <p14:creationId xmlns:p14="http://schemas.microsoft.com/office/powerpoint/2010/main" val="4097943022"/>
      </p:ext>
    </p:extLst>
  </p:cSld>
  <p:clrMap bg1="lt1" tx1="dk1" bg2="lt2" tx2="dk2" accent1="accent1" accent2="accent2" accent3="accent3" accent4="accent4" accent5="accent5" accent6="accent6" hlink="hlink" folHlink="folHlink"/>
  <p:sldLayoutIdLst>
    <p:sldLayoutId id="2147483943" r:id="rId1"/>
  </p:sldLayoutIdLst>
  <p:hf sldNum="0" hdr="0" ftr="0" dt="0"/>
  <p:txStyles>
    <p:titleStyle>
      <a:lvl1pPr algn="l" rtl="0" eaLnBrk="1" fontAlgn="base" hangingPunct="1">
        <a:lnSpc>
          <a:spcPct val="90000"/>
        </a:lnSpc>
        <a:spcBef>
          <a:spcPct val="0"/>
        </a:spcBef>
        <a:spcAft>
          <a:spcPct val="0"/>
        </a:spcAft>
        <a:defRPr sz="4000" kern="1200">
          <a:solidFill>
            <a:schemeClr val="tx1"/>
          </a:solidFill>
          <a:latin typeface="Arial" panose="020B0604020202020204" pitchFamily="34" charset="0"/>
          <a:ea typeface="+mj-ea"/>
          <a:cs typeface="Arial" panose="020B0604020202020204" pitchFamily="34" charset="0"/>
        </a:defRPr>
      </a:lvl1pPr>
      <a:lvl2pPr algn="l" rtl="0" eaLnBrk="1" fontAlgn="base" hangingPunct="1">
        <a:lnSpc>
          <a:spcPct val="90000"/>
        </a:lnSpc>
        <a:spcBef>
          <a:spcPct val="0"/>
        </a:spcBef>
        <a:spcAft>
          <a:spcPct val="0"/>
        </a:spcAft>
        <a:defRPr sz="4000">
          <a:solidFill>
            <a:schemeClr val="tx1"/>
          </a:solidFill>
          <a:latin typeface="Arial" panose="020B0604020202020204" pitchFamily="34" charset="0"/>
          <a:cs typeface="Arial" panose="020B0604020202020204" pitchFamily="34" charset="0"/>
        </a:defRPr>
      </a:lvl2pPr>
      <a:lvl3pPr algn="l" rtl="0" eaLnBrk="1" fontAlgn="base" hangingPunct="1">
        <a:lnSpc>
          <a:spcPct val="90000"/>
        </a:lnSpc>
        <a:spcBef>
          <a:spcPct val="0"/>
        </a:spcBef>
        <a:spcAft>
          <a:spcPct val="0"/>
        </a:spcAft>
        <a:defRPr sz="4000">
          <a:solidFill>
            <a:schemeClr val="tx1"/>
          </a:solidFill>
          <a:latin typeface="Arial" panose="020B0604020202020204" pitchFamily="34" charset="0"/>
          <a:cs typeface="Arial" panose="020B0604020202020204" pitchFamily="34" charset="0"/>
        </a:defRPr>
      </a:lvl3pPr>
      <a:lvl4pPr algn="l" rtl="0" eaLnBrk="1" fontAlgn="base" hangingPunct="1">
        <a:lnSpc>
          <a:spcPct val="90000"/>
        </a:lnSpc>
        <a:spcBef>
          <a:spcPct val="0"/>
        </a:spcBef>
        <a:spcAft>
          <a:spcPct val="0"/>
        </a:spcAft>
        <a:defRPr sz="4000">
          <a:solidFill>
            <a:schemeClr val="tx1"/>
          </a:solidFill>
          <a:latin typeface="Arial" panose="020B0604020202020204" pitchFamily="34" charset="0"/>
          <a:cs typeface="Arial" panose="020B0604020202020204" pitchFamily="34" charset="0"/>
        </a:defRPr>
      </a:lvl4pPr>
      <a:lvl5pPr algn="l" rtl="0" eaLnBrk="1" fontAlgn="base" hangingPunct="1">
        <a:lnSpc>
          <a:spcPct val="90000"/>
        </a:lnSpc>
        <a:spcBef>
          <a:spcPct val="0"/>
        </a:spcBef>
        <a:spcAft>
          <a:spcPct val="0"/>
        </a:spcAft>
        <a:defRPr sz="4000">
          <a:solidFill>
            <a:schemeClr val="tx1"/>
          </a:solidFill>
          <a:latin typeface="Arial" panose="020B0604020202020204" pitchFamily="34" charset="0"/>
          <a:cs typeface="Arial" panose="020B0604020202020204" pitchFamily="34" charset="0"/>
        </a:defRPr>
      </a:lvl5pPr>
      <a:lvl6pPr marL="457200" algn="l" rtl="0" eaLnBrk="1" fontAlgn="base" hangingPunct="1">
        <a:lnSpc>
          <a:spcPct val="90000"/>
        </a:lnSpc>
        <a:spcBef>
          <a:spcPct val="0"/>
        </a:spcBef>
        <a:spcAft>
          <a:spcPct val="0"/>
        </a:spcAft>
        <a:defRPr sz="4000">
          <a:solidFill>
            <a:schemeClr val="tx1"/>
          </a:solidFill>
          <a:latin typeface="Arial" panose="020B0604020202020204" pitchFamily="34" charset="0"/>
          <a:cs typeface="Arial" panose="020B0604020202020204" pitchFamily="34" charset="0"/>
        </a:defRPr>
      </a:lvl6pPr>
      <a:lvl7pPr marL="914400" algn="l" rtl="0" eaLnBrk="1" fontAlgn="base" hangingPunct="1">
        <a:lnSpc>
          <a:spcPct val="90000"/>
        </a:lnSpc>
        <a:spcBef>
          <a:spcPct val="0"/>
        </a:spcBef>
        <a:spcAft>
          <a:spcPct val="0"/>
        </a:spcAft>
        <a:defRPr sz="4000">
          <a:solidFill>
            <a:schemeClr val="tx1"/>
          </a:solidFill>
          <a:latin typeface="Arial" panose="020B0604020202020204" pitchFamily="34" charset="0"/>
          <a:cs typeface="Arial" panose="020B0604020202020204" pitchFamily="34" charset="0"/>
        </a:defRPr>
      </a:lvl7pPr>
      <a:lvl8pPr marL="1371600" algn="l" rtl="0" eaLnBrk="1" fontAlgn="base" hangingPunct="1">
        <a:lnSpc>
          <a:spcPct val="90000"/>
        </a:lnSpc>
        <a:spcBef>
          <a:spcPct val="0"/>
        </a:spcBef>
        <a:spcAft>
          <a:spcPct val="0"/>
        </a:spcAft>
        <a:defRPr sz="4000">
          <a:solidFill>
            <a:schemeClr val="tx1"/>
          </a:solidFill>
          <a:latin typeface="Arial" panose="020B0604020202020204" pitchFamily="34" charset="0"/>
          <a:cs typeface="Arial" panose="020B0604020202020204" pitchFamily="34" charset="0"/>
        </a:defRPr>
      </a:lvl8pPr>
      <a:lvl9pPr marL="1828800" algn="l" rtl="0" eaLnBrk="1" fontAlgn="base" hangingPunct="1">
        <a:lnSpc>
          <a:spcPct val="90000"/>
        </a:lnSpc>
        <a:spcBef>
          <a:spcPct val="0"/>
        </a:spcBef>
        <a:spcAft>
          <a:spcPct val="0"/>
        </a:spcAft>
        <a:defRPr sz="4000">
          <a:solidFill>
            <a:schemeClr val="tx1"/>
          </a:solidFill>
          <a:latin typeface="Arial" panose="020B0604020202020204" pitchFamily="34" charset="0"/>
          <a:cs typeface="Arial" panose="020B0604020202020204" pitchFamily="34" charset="0"/>
        </a:defRPr>
      </a:lvl9pPr>
    </p:titleStyle>
    <p:bodyStyle>
      <a:lvl1pPr algn="l" rtl="0" eaLnBrk="1" fontAlgn="base" hangingPunct="1">
        <a:spcBef>
          <a:spcPts val="1000"/>
        </a:spcBef>
        <a:spcAft>
          <a:spcPct val="0"/>
        </a:spcAft>
        <a:buFont typeface="Arial" panose="020B0604020202020204" pitchFamily="34" charset="0"/>
        <a:defRPr lang="en-US" sz="2400" kern="1200" dirty="0">
          <a:solidFill>
            <a:srgbClr val="54585A"/>
          </a:solidFill>
          <a:latin typeface="Arial" panose="020B0604020202020204" pitchFamily="34" charset="0"/>
          <a:ea typeface="+mn-ea"/>
          <a:cs typeface="Arial" panose="020B0604020202020204" pitchFamily="34" charset="0"/>
        </a:defRPr>
      </a:lvl1pPr>
      <a:lvl2pPr marL="685800" indent="-228600" algn="l" rtl="0" eaLnBrk="1" fontAlgn="base" hangingPunct="1">
        <a:spcBef>
          <a:spcPts val="500"/>
        </a:spcBef>
        <a:spcAft>
          <a:spcPct val="0"/>
        </a:spcAft>
        <a:buFont typeface="Arial" panose="020B0604020202020204" pitchFamily="34" charset="0"/>
        <a:buChar char="•"/>
        <a:defRPr lang="en-US" sz="2400" kern="1200" dirty="0">
          <a:solidFill>
            <a:srgbClr val="54585A"/>
          </a:solidFill>
          <a:latin typeface="Arial" panose="020B0604020202020204" pitchFamily="34" charset="0"/>
          <a:ea typeface="+mn-ea"/>
          <a:cs typeface="Arial" panose="020B0604020202020204" pitchFamily="34" charset="0"/>
        </a:defRPr>
      </a:lvl2pPr>
      <a:lvl3pPr marL="1143000" indent="-228600" algn="l" rtl="0" eaLnBrk="1" fontAlgn="base" hangingPunct="1">
        <a:spcBef>
          <a:spcPts val="500"/>
        </a:spcBef>
        <a:spcAft>
          <a:spcPct val="0"/>
        </a:spcAft>
        <a:buFont typeface="Arial" panose="020B0604020202020204" pitchFamily="34" charset="0"/>
        <a:buChar char="•"/>
        <a:defRPr lang="en-US" sz="2000" kern="1200" dirty="0">
          <a:solidFill>
            <a:srgbClr val="54585A"/>
          </a:solidFill>
          <a:latin typeface="Arial" panose="020B0604020202020204" pitchFamily="34" charset="0"/>
          <a:ea typeface="+mn-ea"/>
          <a:cs typeface="Arial" panose="020B0604020202020204" pitchFamily="34" charset="0"/>
        </a:defRPr>
      </a:lvl3pPr>
      <a:lvl4pPr marL="1600200" indent="-228600" algn="l" rtl="0" eaLnBrk="1" fontAlgn="base" hangingPunct="1">
        <a:spcBef>
          <a:spcPts val="500"/>
        </a:spcBef>
        <a:spcAft>
          <a:spcPct val="0"/>
        </a:spcAft>
        <a:buFont typeface="Arial" panose="020B0604020202020204" pitchFamily="34" charset="0"/>
        <a:buChar char="•"/>
        <a:defRPr lang="en-US" kern="1200" dirty="0">
          <a:solidFill>
            <a:srgbClr val="54585A"/>
          </a:solidFill>
          <a:latin typeface="Arial" panose="020B0604020202020204" pitchFamily="34" charset="0"/>
          <a:ea typeface="+mn-ea"/>
          <a:cs typeface="Arial" panose="020B0604020202020204" pitchFamily="34" charset="0"/>
        </a:defRPr>
      </a:lvl4pPr>
      <a:lvl5pPr marL="2057400" indent="-228600" algn="l" rtl="0" eaLnBrk="1" fontAlgn="base" hangingPunct="1">
        <a:spcBef>
          <a:spcPts val="500"/>
        </a:spcBef>
        <a:spcAft>
          <a:spcPct val="0"/>
        </a:spcAft>
        <a:buFont typeface="Arial" panose="020B0604020202020204" pitchFamily="34" charset="0"/>
        <a:buChar char="•"/>
        <a:defRPr lang="en-US" kern="1200" dirty="0">
          <a:solidFill>
            <a:srgbClr val="54585A"/>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rsc.li/4frZ58I" TargetMode="External"/><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4.xml"/><Relationship Id="rId1" Type="http://schemas.openxmlformats.org/officeDocument/2006/relationships/slideLayout" Target="../slideLayouts/slideLayout3.xml"/><Relationship Id="rId5" Type="http://schemas.openxmlformats.org/officeDocument/2006/relationships/hyperlink" Target="https://edu.rsc.org/job-profiles/" TargetMode="External"/><Relationship Id="rId4" Type="http://schemas.openxmlformats.org/officeDocument/2006/relationships/image" Target="../media/image14.jpeg"/></Relationships>
</file>

<file path=ppt/slides/_rels/slide5.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15.png"/><Relationship Id="rId7" Type="http://schemas.openxmlformats.org/officeDocument/2006/relationships/image" Target="../media/image19.png"/><Relationship Id="rId2" Type="http://schemas.openxmlformats.org/officeDocument/2006/relationships/notesSlide" Target="../notesSlides/notesSlide5.xml"/><Relationship Id="rId1" Type="http://schemas.openxmlformats.org/officeDocument/2006/relationships/slideLayout" Target="../slideLayouts/slideLayout5.xml"/><Relationship Id="rId6" Type="http://schemas.openxmlformats.org/officeDocument/2006/relationships/image" Target="../media/image18.png"/><Relationship Id="rId5" Type="http://schemas.openxmlformats.org/officeDocument/2006/relationships/image" Target="../media/image17.png"/><Relationship Id="rId10" Type="http://schemas.openxmlformats.org/officeDocument/2006/relationships/image" Target="../media/image22.png"/><Relationship Id="rId4" Type="http://schemas.openxmlformats.org/officeDocument/2006/relationships/image" Target="../media/image16.jpeg"/><Relationship Id="rId9" Type="http://schemas.openxmlformats.org/officeDocument/2006/relationships/image" Target="../media/image21.png"/></Relationships>
</file>

<file path=ppt/slides/_rels/slide6.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15.png"/><Relationship Id="rId7" Type="http://schemas.openxmlformats.org/officeDocument/2006/relationships/image" Target="../media/image19.png"/><Relationship Id="rId2" Type="http://schemas.openxmlformats.org/officeDocument/2006/relationships/notesSlide" Target="../notesSlides/notesSlide6.xml"/><Relationship Id="rId1" Type="http://schemas.openxmlformats.org/officeDocument/2006/relationships/slideLayout" Target="../slideLayouts/slideLayout5.xml"/><Relationship Id="rId6" Type="http://schemas.openxmlformats.org/officeDocument/2006/relationships/image" Target="../media/image18.png"/><Relationship Id="rId5" Type="http://schemas.openxmlformats.org/officeDocument/2006/relationships/image" Target="../media/image17.png"/><Relationship Id="rId10" Type="http://schemas.openxmlformats.org/officeDocument/2006/relationships/image" Target="../media/image22.png"/><Relationship Id="rId4" Type="http://schemas.openxmlformats.org/officeDocument/2006/relationships/image" Target="../media/image16.jpeg"/><Relationship Id="rId9" Type="http://schemas.openxmlformats.org/officeDocument/2006/relationships/image" Target="../media/image21.png"/></Relationships>
</file>

<file path=ppt/slides/_rels/slide7.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7.xml"/><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8.xml"/><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0.xml"/><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11.xml"/><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12.xml"/><Relationship Id="rId1" Type="http://schemas.openxmlformats.org/officeDocument/2006/relationships/slideLayout" Target="../slideLayouts/slideLayout6.xml"/><Relationship Id="rId6" Type="http://schemas.openxmlformats.org/officeDocument/2006/relationships/image" Target="../media/image31.jpeg"/><Relationship Id="rId5" Type="http://schemas.openxmlformats.org/officeDocument/2006/relationships/image" Target="../media/image30.jpeg"/><Relationship Id="rId4" Type="http://schemas.openxmlformats.org/officeDocument/2006/relationships/image" Target="../media/image29.jpeg"/></Relationships>
</file>

<file path=ppt/slides/_rels/slide13.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13.xml"/><Relationship Id="rId1" Type="http://schemas.openxmlformats.org/officeDocument/2006/relationships/slideLayout" Target="../slideLayouts/slideLayout6.xml"/><Relationship Id="rId6" Type="http://schemas.openxmlformats.org/officeDocument/2006/relationships/image" Target="../media/image35.jpeg"/><Relationship Id="rId5" Type="http://schemas.openxmlformats.org/officeDocument/2006/relationships/image" Target="../media/image34.png"/><Relationship Id="rId4" Type="http://schemas.openxmlformats.org/officeDocument/2006/relationships/image" Target="../media/image33.jpeg"/></Relationships>
</file>

<file path=ppt/slides/_rels/slide14.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14.xml"/><Relationship Id="rId1" Type="http://schemas.openxmlformats.org/officeDocument/2006/relationships/slideLayout" Target="../slideLayouts/slideLayout5.xml"/><Relationship Id="rId4" Type="http://schemas.openxmlformats.org/officeDocument/2006/relationships/image" Target="../media/image37.png"/></Relationships>
</file>

<file path=ppt/slides/_rels/slide15.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15.xml"/><Relationship Id="rId1" Type="http://schemas.openxmlformats.org/officeDocument/2006/relationships/slideLayout" Target="../slideLayouts/slideLayout1.xml"/><Relationship Id="rId4" Type="http://schemas.openxmlformats.org/officeDocument/2006/relationships/hyperlink" Target="https://edu.rsc.org/future-in-chemistry/" TargetMode="External"/></Relationships>
</file>

<file path=ppt/slides/_rels/slide16.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notesSlide" Target="../notesSlides/notesSlide16.xml"/><Relationship Id="rId1" Type="http://schemas.openxmlformats.org/officeDocument/2006/relationships/slideLayout" Target="../slideLayouts/slideLayout5.xml"/><Relationship Id="rId4" Type="http://schemas.openxmlformats.org/officeDocument/2006/relationships/hyperlink" Target="https://edu.rsc.org/future-in-chemistry/game"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29E359-A08F-F0D1-6219-14B8E39E3286}"/>
              </a:ext>
            </a:extLst>
          </p:cNvPr>
          <p:cNvSpPr>
            <a:spLocks noGrp="1"/>
          </p:cNvSpPr>
          <p:nvPr>
            <p:ph type="title"/>
          </p:nvPr>
        </p:nvSpPr>
        <p:spPr>
          <a:xfrm>
            <a:off x="3299181" y="2597400"/>
            <a:ext cx="5161647" cy="1659290"/>
          </a:xfrm>
        </p:spPr>
        <p:txBody>
          <a:bodyPr rtlCol="0">
            <a:normAutofit fontScale="90000"/>
          </a:bodyPr>
          <a:lstStyle/>
          <a:p>
            <a:pPr rtl="0"/>
            <a:r>
              <a:rPr lang="cy-gb"/>
              <a:t>Creu plastig </a:t>
            </a:r>
            <a:br>
              <a:rPr lang="en-GB" dirty="0"/>
            </a:br>
            <a:r>
              <a:rPr lang="cy-gb"/>
              <a:t>allan o startsh tatws</a:t>
            </a:r>
            <a:endParaRPr lang="en-US" dirty="0"/>
          </a:p>
        </p:txBody>
      </p:sp>
      <p:sp>
        <p:nvSpPr>
          <p:cNvPr id="3" name="TextBox 2">
            <a:extLst>
              <a:ext uri="{FF2B5EF4-FFF2-40B4-BE49-F238E27FC236}">
                <a16:creationId xmlns:a16="http://schemas.microsoft.com/office/drawing/2014/main" id="{355155AB-054F-579A-239C-B998386D3B2E}"/>
              </a:ext>
            </a:extLst>
          </p:cNvPr>
          <p:cNvSpPr txBox="1"/>
          <p:nvPr/>
        </p:nvSpPr>
        <p:spPr>
          <a:xfrm>
            <a:off x="4811033" y="4556420"/>
            <a:ext cx="1864613" cy="369332"/>
          </a:xfrm>
          <a:prstGeom prst="rect">
            <a:avLst/>
          </a:prstGeom>
          <a:noFill/>
        </p:spPr>
        <p:txBody>
          <a:bodyPr wrap="none" rtlCol="0">
            <a:spAutoFit/>
          </a:bodyPr>
          <a:lstStyle/>
          <a:p>
            <a:r>
              <a:rPr lang="cy-gb" sz="1800" b="1" dirty="0">
                <a:effectLst/>
                <a:latin typeface="Arial" panose="020B0604020202020204" pitchFamily="34" charset="0"/>
                <a:ea typeface="Times New Roman" panose="02020603050405020304" pitchFamily="18" charset="0"/>
                <a:cs typeface="Arial (Body CS)"/>
              </a:rPr>
              <a:t>O: </a:t>
            </a:r>
            <a:r>
              <a:rPr lang="cy-GB" b="1" u="sng" dirty="0">
                <a:solidFill>
                  <a:srgbClr val="004976"/>
                </a:solidFill>
                <a:latin typeface="Arial" panose="020B0604020202020204" pitchFamily="34" charset="0"/>
                <a:ea typeface="Times New Roman" panose="02020603050405020304" pitchFamily="18" charset="0"/>
                <a:cs typeface="Arial (Body CS)"/>
                <a:hlinkClick r:id="rId3">
                  <a:extLst>
                    <a:ext uri="{A12FA001-AC4F-418D-AE19-62706E023703}">
                      <ahyp:hlinkClr xmlns:ahyp="http://schemas.microsoft.com/office/drawing/2018/hyperlinkcolor" val="tx"/>
                    </a:ext>
                  </a:extLst>
                </a:hlinkClick>
              </a:rPr>
              <a:t>rsc.li/4frZ58I</a:t>
            </a:r>
            <a:endParaRPr lang="en-GB" dirty="0">
              <a:solidFill>
                <a:srgbClr val="004976"/>
              </a:solidFill>
            </a:endParaRPr>
          </a:p>
        </p:txBody>
      </p:sp>
    </p:spTree>
    <p:extLst>
      <p:ext uri="{BB962C8B-B14F-4D97-AF65-F5344CB8AC3E}">
        <p14:creationId xmlns:p14="http://schemas.microsoft.com/office/powerpoint/2010/main" val="322270069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itle 3">
            <a:extLst>
              <a:ext uri="{FF2B5EF4-FFF2-40B4-BE49-F238E27FC236}">
                <a16:creationId xmlns:a16="http://schemas.microsoft.com/office/drawing/2014/main" id="{73623B7C-DCED-67C2-BCFF-6A3B8D301D3A}"/>
              </a:ext>
            </a:extLst>
          </p:cNvPr>
          <p:cNvSpPr>
            <a:spLocks noGrp="1"/>
          </p:cNvSpPr>
          <p:nvPr>
            <p:ph type="title"/>
          </p:nvPr>
        </p:nvSpPr>
        <p:spPr>
          <a:xfrm>
            <a:off x="838200" y="500062"/>
            <a:ext cx="10515600" cy="770799"/>
          </a:xfrm>
        </p:spPr>
        <p:txBody>
          <a:bodyPr rtlCol="0">
            <a:normAutofit/>
          </a:bodyPr>
          <a:lstStyle/>
          <a:p>
            <a:pPr algn="ctr" rtl="0"/>
            <a:r>
              <a:rPr lang="cy-gb" sz="3600">
                <a:latin typeface="Arial" panose="020B0604020202020204" pitchFamily="34" charset="0"/>
                <a:cs typeface="Arial" panose="020B0604020202020204" pitchFamily="34" charset="0"/>
              </a:rPr>
              <a:t>Yn ystod y sesiwn</a:t>
            </a:r>
          </a:p>
        </p:txBody>
      </p:sp>
      <p:sp>
        <p:nvSpPr>
          <p:cNvPr id="18" name="Content Placeholder 1">
            <a:extLst>
              <a:ext uri="{FF2B5EF4-FFF2-40B4-BE49-F238E27FC236}">
                <a16:creationId xmlns:a16="http://schemas.microsoft.com/office/drawing/2014/main" id="{476F2FAC-FFD8-2A85-E429-50B9ADF29E88}"/>
              </a:ext>
            </a:extLst>
          </p:cNvPr>
          <p:cNvSpPr>
            <a:spLocks noGrp="1"/>
          </p:cNvSpPr>
          <p:nvPr>
            <p:ph idx="1"/>
          </p:nvPr>
        </p:nvSpPr>
        <p:spPr>
          <a:xfrm>
            <a:off x="838200" y="1495028"/>
            <a:ext cx="9822629" cy="3867944"/>
          </a:xfrm>
        </p:spPr>
        <p:txBody>
          <a:bodyPr vert="horz" lIns="0" tIns="0" rIns="0" bIns="0" rtlCol="0" anchor="t">
            <a:normAutofit/>
          </a:bodyPr>
          <a:lstStyle/>
          <a:p>
            <a:pPr rtl="0"/>
            <a:endParaRPr lang="en-GB" dirty="0">
              <a:solidFill>
                <a:srgbClr val="54585A"/>
              </a:solidFill>
            </a:endParaRPr>
          </a:p>
          <a:p>
            <a:pPr marL="457200" indent="-457200" rtl="0">
              <a:buFont typeface="Arial" panose="020B0604020202020204" pitchFamily="34" charset="0"/>
              <a:buChar char="•"/>
            </a:pPr>
            <a:r>
              <a:rPr lang="cy-gb">
                <a:solidFill>
                  <a:srgbClr val="54585A"/>
                </a:solidFill>
                <a:latin typeface="Arial"/>
                <a:cs typeface="Arial"/>
              </a:rPr>
              <a:t>Dysgu sut mae bioblastigau yn cynnig dewis amgen yn lle plastigau sydd wedi’u creu o olew crai.</a:t>
            </a:r>
          </a:p>
          <a:p>
            <a:pPr marL="457200" indent="-457200" rtl="0">
              <a:buFont typeface="Arial" panose="020B0604020202020204" pitchFamily="34" charset="0"/>
              <a:buChar char="•"/>
            </a:pPr>
            <a:endParaRPr lang="en-GB" dirty="0">
              <a:solidFill>
                <a:srgbClr val="54585A"/>
              </a:solidFill>
            </a:endParaRPr>
          </a:p>
          <a:p>
            <a:pPr marL="457200" indent="-457200" rtl="0">
              <a:buFont typeface="Arial" panose="020B0604020202020204" pitchFamily="34" charset="0"/>
              <a:buChar char="•"/>
            </a:pPr>
            <a:r>
              <a:rPr lang="cy-gb">
                <a:solidFill>
                  <a:srgbClr val="54585A"/>
                </a:solidFill>
                <a:latin typeface="Arial"/>
                <a:cs typeface="Arial"/>
              </a:rPr>
              <a:t>Creu bioblastig a thrafod manteision ac anfanteision plastigau sydd wedi’u creu o ddeunyddiau adnewyddadwy, fel bwyd.</a:t>
            </a:r>
          </a:p>
          <a:p>
            <a:pPr rtl="0"/>
            <a:endParaRPr lang="en-GB" dirty="0">
              <a:solidFill>
                <a:srgbClr val="54585A"/>
              </a:solidFill>
            </a:endParaRPr>
          </a:p>
        </p:txBody>
      </p:sp>
    </p:spTree>
    <p:extLst>
      <p:ext uri="{BB962C8B-B14F-4D97-AF65-F5344CB8AC3E}">
        <p14:creationId xmlns:p14="http://schemas.microsoft.com/office/powerpoint/2010/main" val="147849090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Placeholder 2">
            <a:extLst>
              <a:ext uri="{FF2B5EF4-FFF2-40B4-BE49-F238E27FC236}">
                <a16:creationId xmlns:a16="http://schemas.microsoft.com/office/drawing/2014/main" id="{7A14CC42-91BF-2F6A-0423-A0A84E0D55F6}"/>
              </a:ext>
            </a:extLst>
          </p:cNvPr>
          <p:cNvSpPr txBox="1">
            <a:spLocks noGrp="1"/>
          </p:cNvSpPr>
          <p:nvPr>
            <p:ph type="title"/>
          </p:nvPr>
        </p:nvSpPr>
        <p:spPr>
          <a:xfrm>
            <a:off x="10000901" y="-5808"/>
            <a:ext cx="2196000" cy="529131"/>
          </a:xfrm>
          <a:prstGeom prst="rect">
            <a:avLst/>
          </a:prstGeom>
          <a:noFill/>
          <a:ln>
            <a:noFill/>
            <a:prstDash/>
          </a:ln>
          <a:effectLst/>
        </p:spPr>
        <p:txBody>
          <a:bodyPr rot="0" spcFirstLastPara="0" vertOverflow="overflow" horzOverflow="overflow" vert="horz" wrap="square" lIns="0" tIns="0" rIns="0" bIns="0" numCol="1" spcCol="0" rtlCol="0" fromWordArt="0" anchor="ctr" anchorCtr="0" forceAA="0" compatLnSpc="1">
            <a:prstTxWarp prst="textNoShape">
              <a:avLst/>
            </a:prstTxWarp>
            <a:normAutofit/>
          </a:bodyPr>
          <a:lstStyle>
            <a:lvl1pPr marL="0" indent="0" algn="ctr" defTabSz="914400" rtl="0" eaLnBrk="1" latinLnBrk="0" hangingPunct="1">
              <a:lnSpc>
                <a:spcPct val="90000"/>
              </a:lnSpc>
              <a:spcBef>
                <a:spcPts val="1000"/>
              </a:spcBef>
              <a:buFont typeface="Arial" panose="020B0604020202020204" pitchFamily="34" charset="0"/>
              <a:buNone/>
              <a:defRPr sz="2300" b="1" i="0" kern="1200">
                <a:solidFill>
                  <a:schemeClr val="bg1"/>
                </a:solidFill>
                <a:latin typeface="Source Sans Pro Black" panose="020B0503030403020204" pitchFamily="34" charset="0"/>
                <a:ea typeface="Source Sans Pro Black" panose="020B0503030403020204" pitchFamily="34" charset="0"/>
                <a:cs typeface="+mn-cs"/>
              </a:defRPr>
            </a:lvl1pPr>
            <a:lvl2pPr marL="457200" indent="0" algn="l" defTabSz="914400" rtl="0" eaLnBrk="1" latinLnBrk="0" hangingPunct="1">
              <a:lnSpc>
                <a:spcPct val="90000"/>
              </a:lnSpc>
              <a:spcBef>
                <a:spcPts val="500"/>
              </a:spcBef>
              <a:buFont typeface="Arial" panose="020B0604020202020204" pitchFamily="34" charset="0"/>
              <a:buNone/>
              <a:defRPr sz="2000" b="1"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800" b="1"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9pPr>
          </a:lstStyle>
          <a:p>
            <a:pPr marL="0" marR="0" lvl="0" indent="0" algn="ctr" defTabSz="914309" rtl="0" eaLnBrk="1" fontAlgn="auto" latinLnBrk="0" hangingPunct="1">
              <a:lnSpc>
                <a:spcPct val="90000"/>
              </a:lnSpc>
              <a:spcBef>
                <a:spcPts val="1000"/>
              </a:spcBef>
              <a:spcAft>
                <a:spcPts val="0"/>
              </a:spcAft>
              <a:buClrTx/>
              <a:buSzTx/>
              <a:buFont typeface="Arial" panose="020B0604020202020204" pitchFamily="34" charset="0"/>
              <a:buNone/>
              <a:tabLst/>
              <a:defRPr/>
            </a:pPr>
            <a:r>
              <a:rPr lang="cy-gb" sz="2300" b="1" i="0" u="none" strike="noStrike" kern="1200" cap="none" spc="0" normalizeH="0" noProof="0">
                <a:ln>
                  <a:noFill/>
                </a:ln>
                <a:solidFill>
                  <a:schemeClr val="bg1"/>
                </a:solidFill>
                <a:effectLst/>
                <a:uLnTx/>
                <a:uFillTx/>
                <a:latin typeface="Source Sans Pro Black" panose="020B0503030403020204" pitchFamily="34" charset="0"/>
                <a:ea typeface="Source Sans Pro Black" panose="020B0503030403020204" pitchFamily="34" charset="0"/>
                <a:cs typeface="+mn-cs"/>
              </a:rPr>
              <a:t>Amdana i</a:t>
            </a:r>
          </a:p>
        </p:txBody>
      </p:sp>
      <p:grpSp>
        <p:nvGrpSpPr>
          <p:cNvPr id="11" name="Group 10" descr="Textbox to be amended">
            <a:extLst>
              <a:ext uri="{FF2B5EF4-FFF2-40B4-BE49-F238E27FC236}">
                <a16:creationId xmlns:a16="http://schemas.microsoft.com/office/drawing/2014/main" id="{19FD8E54-A3CD-3883-246A-5737E3BF5314}"/>
              </a:ext>
            </a:extLst>
          </p:cNvPr>
          <p:cNvGrpSpPr/>
          <p:nvPr/>
        </p:nvGrpSpPr>
        <p:grpSpPr>
          <a:xfrm>
            <a:off x="327049" y="622244"/>
            <a:ext cx="6147538" cy="4969070"/>
            <a:chOff x="390549" y="355544"/>
            <a:chExt cx="6147538" cy="4969070"/>
          </a:xfrm>
        </p:grpSpPr>
        <p:sp>
          <p:nvSpPr>
            <p:cNvPr id="12" name="object 12" descr="Text box with About me where I work and why I do it sections to be amended.">
              <a:extLst>
                <a:ext uri="{FF2B5EF4-FFF2-40B4-BE49-F238E27FC236}">
                  <a16:creationId xmlns:a16="http://schemas.microsoft.com/office/drawing/2014/main" id="{02C47AD6-0B47-6579-54CC-468FEC1E58A7}"/>
                </a:ext>
              </a:extLst>
            </p:cNvPr>
            <p:cNvSpPr txBox="1"/>
            <p:nvPr/>
          </p:nvSpPr>
          <p:spPr>
            <a:xfrm>
              <a:off x="390549" y="4203794"/>
              <a:ext cx="5590527" cy="1120820"/>
            </a:xfrm>
            <a:prstGeom prst="rect">
              <a:avLst/>
            </a:prstGeom>
          </p:spPr>
          <p:txBody>
            <a:bodyPr vert="horz" wrap="square" lIns="0" tIns="12700" rIns="0" bIns="0" rtlCol="0">
              <a:spAutoFit/>
            </a:bodyPr>
            <a:lstStyle/>
            <a:p>
              <a:pPr marL="385445" rtl="0">
                <a:lnSpc>
                  <a:spcPct val="100000"/>
                </a:lnSpc>
                <a:spcBef>
                  <a:spcPts val="1770"/>
                </a:spcBef>
              </a:pPr>
              <a:r>
                <a:rPr lang="cy-gb" sz="2400" spc="-20">
                  <a:solidFill>
                    <a:srgbClr val="54585A"/>
                  </a:solidFill>
                  <a:latin typeface="Arial" panose="020B0604020202020204" pitchFamily="34" charset="0"/>
                  <a:cs typeface="Arial" panose="020B0604020202020204" pitchFamily="34" charset="0"/>
                </a:rPr>
                <a:t>Beth </a:t>
              </a:r>
              <a:r>
                <a:rPr lang="cy-gb" sz="2400" spc="-25">
                  <a:solidFill>
                    <a:srgbClr val="54585A"/>
                  </a:solidFill>
                  <a:latin typeface="Arial" panose="020B0604020202020204" pitchFamily="34" charset="0"/>
                  <a:cs typeface="Arial" panose="020B0604020202020204" pitchFamily="34" charset="0"/>
                </a:rPr>
                <a:t>yw effaith yr hyn rydw i'n ei wneud, </a:t>
              </a:r>
              <a:r>
                <a:rPr lang="cy-gb" sz="2400">
                  <a:solidFill>
                    <a:srgbClr val="54585A"/>
                  </a:solidFill>
                  <a:latin typeface="Arial" panose="020B0604020202020204" pitchFamily="34" charset="0"/>
                  <a:cs typeface="Arial" panose="020B0604020202020204" pitchFamily="34" charset="0"/>
                </a:rPr>
                <a:t>beth ysbrydolodd fi i ddewis fy ngyrfa a beth</a:t>
              </a:r>
              <a:r>
                <a:rPr lang="cy-gb" sz="2400" spc="-25">
                  <a:solidFill>
                    <a:srgbClr val="54585A"/>
                  </a:solidFill>
                  <a:latin typeface="Arial" panose="020B0604020202020204" pitchFamily="34" charset="0"/>
                  <a:cs typeface="Arial" panose="020B0604020202020204" pitchFamily="34" charset="0"/>
                </a:rPr>
                <a:t> rydw i’n ei fwynhau amdani</a:t>
              </a:r>
            </a:p>
          </p:txBody>
        </p:sp>
        <p:sp>
          <p:nvSpPr>
            <p:cNvPr id="13" name="object 6">
              <a:extLst>
                <a:ext uri="{FF2B5EF4-FFF2-40B4-BE49-F238E27FC236}">
                  <a16:creationId xmlns:a16="http://schemas.microsoft.com/office/drawing/2014/main" id="{63236E59-A1BD-8696-25A8-B2066C44D144}"/>
                </a:ext>
              </a:extLst>
            </p:cNvPr>
            <p:cNvSpPr txBox="1">
              <a:spLocks/>
            </p:cNvSpPr>
            <p:nvPr/>
          </p:nvSpPr>
          <p:spPr>
            <a:xfrm>
              <a:off x="746887" y="355544"/>
              <a:ext cx="3251835" cy="443070"/>
            </a:xfrm>
            <a:prstGeom prst="rect">
              <a:avLst/>
            </a:prstGeom>
          </p:spPr>
          <p:txBody>
            <a:bodyPr vert="horz" wrap="square" lIns="0" tIns="12065" rIns="0" bIns="0" rtlCol="0">
              <a:spAutoFit/>
            </a:bodyPr>
            <a:lstStyle>
              <a:lvl1pPr>
                <a:defRPr>
                  <a:latin typeface="+mj-lt"/>
                  <a:ea typeface="+mj-ea"/>
                  <a:cs typeface="+mj-cs"/>
                </a:defRPr>
              </a:lvl1pPr>
            </a:lstStyle>
            <a:p>
              <a:pPr marL="12700" rtl="0">
                <a:spcBef>
                  <a:spcPts val="95"/>
                </a:spcBef>
              </a:pPr>
              <a:r>
                <a:rPr lang="cy-gb" sz="2800" b="1" kern="0" spc="-105">
                  <a:solidFill>
                    <a:srgbClr val="004976"/>
                  </a:solidFill>
                  <a:latin typeface="Arial" panose="020B0604020202020204" pitchFamily="34" charset="0"/>
                  <a:cs typeface="Arial" panose="020B0604020202020204" pitchFamily="34" charset="0"/>
                </a:rPr>
                <a:t>Amdana</a:t>
              </a:r>
              <a:r>
                <a:rPr lang="cy-gb" sz="2800" b="1" kern="0" spc="-320">
                  <a:solidFill>
                    <a:srgbClr val="004976"/>
                  </a:solidFill>
                  <a:latin typeface="Arial" panose="020B0604020202020204" pitchFamily="34" charset="0"/>
                  <a:cs typeface="Arial" panose="020B0604020202020204" pitchFamily="34" charset="0"/>
                </a:rPr>
                <a:t> </a:t>
              </a:r>
              <a:r>
                <a:rPr lang="cy-gb" sz="2800" b="1" kern="0" spc="-180">
                  <a:solidFill>
                    <a:srgbClr val="004976"/>
                  </a:solidFill>
                  <a:latin typeface="Arial" panose="020B0604020202020204" pitchFamily="34" charset="0"/>
                  <a:cs typeface="Arial" panose="020B0604020202020204" pitchFamily="34" charset="0"/>
                </a:rPr>
                <a:t>i</a:t>
              </a:r>
              <a:endParaRPr lang="en-GB" sz="2800" b="1" kern="0" dirty="0">
                <a:solidFill>
                  <a:srgbClr val="004976"/>
                </a:solidFill>
                <a:latin typeface="Arial" panose="020B0604020202020204" pitchFamily="34" charset="0"/>
                <a:cs typeface="Arial" panose="020B0604020202020204" pitchFamily="34" charset="0"/>
              </a:endParaRPr>
            </a:p>
          </p:txBody>
        </p:sp>
        <p:sp>
          <p:nvSpPr>
            <p:cNvPr id="14" name="object 6">
              <a:extLst>
                <a:ext uri="{FF2B5EF4-FFF2-40B4-BE49-F238E27FC236}">
                  <a16:creationId xmlns:a16="http://schemas.microsoft.com/office/drawing/2014/main" id="{8D0C2A02-217B-11BB-7E58-67529DE97B27}"/>
                </a:ext>
              </a:extLst>
            </p:cNvPr>
            <p:cNvSpPr txBox="1">
              <a:spLocks/>
            </p:cNvSpPr>
            <p:nvPr/>
          </p:nvSpPr>
          <p:spPr>
            <a:xfrm>
              <a:off x="746887" y="1644893"/>
              <a:ext cx="5791200" cy="443070"/>
            </a:xfrm>
            <a:prstGeom prst="rect">
              <a:avLst/>
            </a:prstGeom>
          </p:spPr>
          <p:txBody>
            <a:bodyPr vert="horz" wrap="square" lIns="0" tIns="12065" rIns="0" bIns="0" rtlCol="0">
              <a:spAutoFit/>
            </a:bodyPr>
            <a:lstStyle>
              <a:lvl1pPr>
                <a:defRPr sz="10300" b="1" i="0">
                  <a:solidFill>
                    <a:schemeClr val="bg1"/>
                  </a:solidFill>
                  <a:latin typeface="Fresno"/>
                  <a:ea typeface="+mj-ea"/>
                  <a:cs typeface="Fresno"/>
                </a:defRPr>
              </a:lvl1pPr>
            </a:lstStyle>
            <a:p>
              <a:pPr marL="12700" rtl="0">
                <a:spcBef>
                  <a:spcPts val="95"/>
                </a:spcBef>
              </a:pPr>
              <a:r>
                <a:rPr lang="cy-gb" sz="2800" kern="0" spc="-105">
                  <a:solidFill>
                    <a:srgbClr val="004976"/>
                  </a:solidFill>
                  <a:latin typeface="Arial" panose="020B0604020202020204" pitchFamily="34" charset="0"/>
                  <a:cs typeface="Arial" panose="020B0604020202020204" pitchFamily="34" charset="0"/>
                </a:rPr>
                <a:t>Ble rwy’n gweithio</a:t>
              </a:r>
              <a:endParaRPr lang="en-GB" sz="2800" kern="0" dirty="0">
                <a:solidFill>
                  <a:srgbClr val="004976"/>
                </a:solidFill>
                <a:latin typeface="Arial" panose="020B0604020202020204" pitchFamily="34" charset="0"/>
                <a:cs typeface="Arial" panose="020B0604020202020204" pitchFamily="34" charset="0"/>
              </a:endParaRPr>
            </a:p>
          </p:txBody>
        </p:sp>
        <p:sp>
          <p:nvSpPr>
            <p:cNvPr id="15" name="object 12">
              <a:extLst>
                <a:ext uri="{FF2B5EF4-FFF2-40B4-BE49-F238E27FC236}">
                  <a16:creationId xmlns:a16="http://schemas.microsoft.com/office/drawing/2014/main" id="{F767904D-9B74-A91A-0425-FEB84BEE9D83}"/>
                </a:ext>
              </a:extLst>
            </p:cNvPr>
            <p:cNvSpPr txBox="1"/>
            <p:nvPr/>
          </p:nvSpPr>
          <p:spPr>
            <a:xfrm>
              <a:off x="746887" y="2280582"/>
              <a:ext cx="5349113" cy="382156"/>
            </a:xfrm>
            <a:prstGeom prst="rect">
              <a:avLst/>
            </a:prstGeom>
          </p:spPr>
          <p:txBody>
            <a:bodyPr vert="horz" wrap="square" lIns="0" tIns="12700" rIns="0" bIns="0" rtlCol="0">
              <a:spAutoFit/>
            </a:bodyPr>
            <a:lstStyle/>
            <a:p>
              <a:pPr marL="15875" rtl="0">
                <a:spcBef>
                  <a:spcPts val="1770"/>
                </a:spcBef>
              </a:pPr>
              <a:r>
                <a:rPr lang="cy-gb" sz="2400" spc="-5">
                  <a:solidFill>
                    <a:srgbClr val="54585A"/>
                  </a:solidFill>
                  <a:latin typeface="Arial" panose="020B0604020202020204" pitchFamily="34" charset="0"/>
                  <a:cs typeface="Arial" panose="020B0604020202020204" pitchFamily="34" charset="0"/>
                </a:rPr>
                <a:t>Enw’r cwmni a’r </a:t>
              </a:r>
              <a:r>
                <a:rPr lang="cy-gb" sz="2400">
                  <a:solidFill>
                    <a:srgbClr val="54585A"/>
                  </a:solidFill>
                  <a:latin typeface="Arial" panose="020B0604020202020204" pitchFamily="34" charset="0"/>
                  <a:cs typeface="Arial" panose="020B0604020202020204" pitchFamily="34" charset="0"/>
                </a:rPr>
                <a:t>hyn rydw </a:t>
              </a:r>
              <a:r>
                <a:rPr lang="cy-gb" sz="2400" spc="-25">
                  <a:solidFill>
                    <a:srgbClr val="54585A"/>
                  </a:solidFill>
                  <a:latin typeface="Arial" panose="020B0604020202020204" pitchFamily="34" charset="0"/>
                  <a:cs typeface="Arial" panose="020B0604020202020204" pitchFamily="34" charset="0"/>
                </a:rPr>
                <a:t>i’n ei wneud</a:t>
              </a:r>
              <a:endParaRPr lang="en-GB" sz="2400" dirty="0">
                <a:solidFill>
                  <a:srgbClr val="54585A"/>
                </a:solidFill>
                <a:latin typeface="Arial" panose="020B0604020202020204" pitchFamily="34" charset="0"/>
                <a:cs typeface="Arial" panose="020B0604020202020204" pitchFamily="34" charset="0"/>
              </a:endParaRPr>
            </a:p>
          </p:txBody>
        </p:sp>
        <p:sp>
          <p:nvSpPr>
            <p:cNvPr id="16" name="object 6">
              <a:extLst>
                <a:ext uri="{FF2B5EF4-FFF2-40B4-BE49-F238E27FC236}">
                  <a16:creationId xmlns:a16="http://schemas.microsoft.com/office/drawing/2014/main" id="{5EBDB490-8655-8477-C498-3443EE552266}"/>
                </a:ext>
              </a:extLst>
            </p:cNvPr>
            <p:cNvSpPr txBox="1">
              <a:spLocks/>
            </p:cNvSpPr>
            <p:nvPr/>
          </p:nvSpPr>
          <p:spPr>
            <a:xfrm>
              <a:off x="746887" y="3491647"/>
              <a:ext cx="5791200" cy="443070"/>
            </a:xfrm>
            <a:prstGeom prst="rect">
              <a:avLst/>
            </a:prstGeom>
          </p:spPr>
          <p:txBody>
            <a:bodyPr vert="horz" wrap="square" lIns="0" tIns="12065" rIns="0" bIns="0" rtlCol="0">
              <a:spAutoFit/>
            </a:bodyPr>
            <a:lstStyle>
              <a:lvl1pPr>
                <a:defRPr sz="10300" b="1" i="0">
                  <a:solidFill>
                    <a:schemeClr val="bg1"/>
                  </a:solidFill>
                  <a:latin typeface="Fresno"/>
                  <a:ea typeface="+mj-ea"/>
                  <a:cs typeface="Fresno"/>
                </a:defRPr>
              </a:lvl1pPr>
            </a:lstStyle>
            <a:p>
              <a:pPr marL="12700" rtl="0">
                <a:spcBef>
                  <a:spcPts val="95"/>
                </a:spcBef>
              </a:pPr>
              <a:r>
                <a:rPr lang="cy-gb" sz="2800" kern="0" spc="-105">
                  <a:solidFill>
                    <a:srgbClr val="004976"/>
                  </a:solidFill>
                  <a:latin typeface="Arial" panose="020B0604020202020204" pitchFamily="34" charset="0"/>
                  <a:cs typeface="Arial" panose="020B0604020202020204" pitchFamily="34" charset="0"/>
                </a:rPr>
                <a:t>Pam ydw i’n gwneud hyn</a:t>
              </a:r>
              <a:endParaRPr lang="en-GB" sz="2800" kern="0" dirty="0">
                <a:solidFill>
                  <a:srgbClr val="004976"/>
                </a:solidFill>
                <a:latin typeface="Arial" panose="020B0604020202020204" pitchFamily="34" charset="0"/>
                <a:cs typeface="Arial" panose="020B0604020202020204" pitchFamily="34" charset="0"/>
              </a:endParaRPr>
            </a:p>
          </p:txBody>
        </p:sp>
        <p:sp>
          <p:nvSpPr>
            <p:cNvPr id="17" name="object 12">
              <a:extLst>
                <a:ext uri="{FF2B5EF4-FFF2-40B4-BE49-F238E27FC236}">
                  <a16:creationId xmlns:a16="http://schemas.microsoft.com/office/drawing/2014/main" id="{DC300D3A-C0B9-2674-0816-F3D5667BD2F1}"/>
                </a:ext>
              </a:extLst>
            </p:cNvPr>
            <p:cNvSpPr txBox="1"/>
            <p:nvPr/>
          </p:nvSpPr>
          <p:spPr>
            <a:xfrm>
              <a:off x="746888" y="991233"/>
              <a:ext cx="5234188" cy="382156"/>
            </a:xfrm>
            <a:prstGeom prst="rect">
              <a:avLst/>
            </a:prstGeom>
          </p:spPr>
          <p:txBody>
            <a:bodyPr vert="horz" wrap="square" lIns="0" tIns="12700" rIns="0" bIns="0" rtlCol="0">
              <a:spAutoFit/>
            </a:bodyPr>
            <a:lstStyle/>
            <a:p>
              <a:pPr marL="384175" indent="-368300" rtl="0">
                <a:lnSpc>
                  <a:spcPct val="100000"/>
                </a:lnSpc>
                <a:spcBef>
                  <a:spcPts val="1770"/>
                </a:spcBef>
              </a:pPr>
              <a:r>
                <a:rPr lang="cy-gb" sz="2400" spc="-20">
                  <a:solidFill>
                    <a:srgbClr val="54585A"/>
                  </a:solidFill>
                  <a:latin typeface="Arial" panose="020B0604020202020204" pitchFamily="34" charset="0"/>
                  <a:cs typeface="Arial" panose="020B0604020202020204" pitchFamily="34" charset="0"/>
                </a:rPr>
                <a:t>Cyflwyniad byr </a:t>
              </a:r>
              <a:endParaRPr lang="en-GB" sz="2400" spc="-25">
                <a:solidFill>
                  <a:srgbClr val="54585A"/>
                </a:solidFill>
                <a:latin typeface="Arial" panose="020B0604020202020204" pitchFamily="34" charset="0"/>
                <a:cs typeface="Arial" panose="020B0604020202020204" pitchFamily="34" charset="0"/>
              </a:endParaRPr>
            </a:p>
          </p:txBody>
        </p:sp>
      </p:grpSp>
      <p:grpSp>
        <p:nvGrpSpPr>
          <p:cNvPr id="18" name="Group 17">
            <a:extLst>
              <a:ext uri="{FF2B5EF4-FFF2-40B4-BE49-F238E27FC236}">
                <a16:creationId xmlns:a16="http://schemas.microsoft.com/office/drawing/2014/main" id="{8691367A-B667-A57B-4960-B2571200E050}"/>
              </a:ext>
              <a:ext uri="{C183D7F6-B498-43B3-948B-1728B52AA6E4}">
                <adec:decorative xmlns:adec="http://schemas.microsoft.com/office/drawing/2017/decorative" val="1"/>
              </a:ext>
            </a:extLst>
          </p:cNvPr>
          <p:cNvGrpSpPr/>
          <p:nvPr/>
        </p:nvGrpSpPr>
        <p:grpSpPr>
          <a:xfrm>
            <a:off x="7166610" y="930330"/>
            <a:ext cx="4034790" cy="4430340"/>
            <a:chOff x="7166610" y="930330"/>
            <a:chExt cx="4034790" cy="4430340"/>
          </a:xfrm>
        </p:grpSpPr>
        <p:sp>
          <p:nvSpPr>
            <p:cNvPr id="19" name="Rectangle 18">
              <a:extLst>
                <a:ext uri="{FF2B5EF4-FFF2-40B4-BE49-F238E27FC236}">
                  <a16:creationId xmlns:a16="http://schemas.microsoft.com/office/drawing/2014/main" id="{3D79D1C7-2181-F065-2770-8785FE82CF5E}"/>
                </a:ext>
              </a:extLst>
            </p:cNvPr>
            <p:cNvSpPr/>
            <p:nvPr/>
          </p:nvSpPr>
          <p:spPr>
            <a:xfrm>
              <a:off x="7166610" y="930330"/>
              <a:ext cx="4034790" cy="4430340"/>
            </a:xfrm>
            <a:prstGeom prst="rect">
              <a:avLst/>
            </a:prstGeom>
            <a:solidFill>
              <a:schemeClr val="bg1"/>
            </a:solidFill>
            <a:ln>
              <a:prstDash val="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20" name="TextBox 19">
              <a:extLst>
                <a:ext uri="{FF2B5EF4-FFF2-40B4-BE49-F238E27FC236}">
                  <a16:creationId xmlns:a16="http://schemas.microsoft.com/office/drawing/2014/main" id="{11EC5A32-9F4B-02A6-F586-CCF81D32567A}"/>
                </a:ext>
              </a:extLst>
            </p:cNvPr>
            <p:cNvSpPr txBox="1"/>
            <p:nvPr/>
          </p:nvSpPr>
          <p:spPr>
            <a:xfrm>
              <a:off x="8093202" y="2698799"/>
              <a:ext cx="2263140" cy="923330"/>
            </a:xfrm>
            <a:prstGeom prst="rect">
              <a:avLst/>
            </a:prstGeom>
            <a:noFill/>
          </p:spPr>
          <p:txBody>
            <a:bodyPr wrap="square" rtlCol="0">
              <a:spAutoFit/>
            </a:bodyPr>
            <a:lstStyle/>
            <a:p>
              <a:pPr algn="ctr" rtl="0"/>
              <a:r>
                <a:rPr lang="cy-gb">
                  <a:solidFill>
                    <a:srgbClr val="54585A"/>
                  </a:solidFill>
                  <a:latin typeface="Arial" panose="020B0604020202020204" pitchFamily="34" charset="0"/>
                  <a:cs typeface="Arial" panose="020B0604020202020204" pitchFamily="34" charset="0"/>
                </a:rPr>
                <a:t>Ychwanegwch lun sy'n disgrifio orau beth rydych chi'n ei wneud</a:t>
              </a:r>
            </a:p>
          </p:txBody>
        </p:sp>
      </p:grpSp>
      <p:pic>
        <p:nvPicPr>
          <p:cNvPr id="3" name="Picture 2">
            <a:extLst>
              <a:ext uri="{FF2B5EF4-FFF2-40B4-BE49-F238E27FC236}">
                <a16:creationId xmlns:a16="http://schemas.microsoft.com/office/drawing/2014/main" id="{3D60242F-A2B4-14CE-F18F-B945D0E8B951}"/>
              </a:ext>
              <a:ext uri="{C183D7F6-B498-43B3-948B-1728B52AA6E4}">
                <adec:decorative xmlns:adec="http://schemas.microsoft.com/office/drawing/2017/decorative" val="1"/>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0420350" y="3349001"/>
            <a:ext cx="1346200" cy="2984111"/>
          </a:xfrm>
          <a:prstGeom prst="rect">
            <a:avLst/>
          </a:prstGeom>
        </p:spPr>
      </p:pic>
    </p:spTree>
    <p:extLst>
      <p:ext uri="{BB962C8B-B14F-4D97-AF65-F5344CB8AC3E}">
        <p14:creationId xmlns:p14="http://schemas.microsoft.com/office/powerpoint/2010/main" val="153844671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Content Placeholder 2">
            <a:extLst>
              <a:ext uri="{FF2B5EF4-FFF2-40B4-BE49-F238E27FC236}">
                <a16:creationId xmlns:a16="http://schemas.microsoft.com/office/drawing/2014/main" id="{1418DB52-57DB-ABAF-66E6-91C9FF4A1838}"/>
              </a:ext>
            </a:extLst>
          </p:cNvPr>
          <p:cNvSpPr>
            <a:spLocks noGrp="1"/>
          </p:cNvSpPr>
          <p:nvPr>
            <p:ph type="title" idx="4294967295"/>
          </p:nvPr>
        </p:nvSpPr>
        <p:spPr>
          <a:xfrm>
            <a:off x="2063568" y="641239"/>
            <a:ext cx="8495371" cy="784273"/>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rmAutofit/>
          </a:bodyPr>
          <a:lstStyle>
            <a:lvl1pPr marL="0" indent="0" algn="l" defTabSz="914400" rtl="0" eaLnBrk="1" latinLnBrk="0" hangingPunct="1">
              <a:lnSpc>
                <a:spcPct val="100000"/>
              </a:lnSpc>
              <a:spcBef>
                <a:spcPts val="1000"/>
              </a:spcBef>
              <a:buFont typeface="Arial" panose="020B0604020202020204" pitchFamily="34" charset="0"/>
              <a:buNone/>
              <a:defRPr lang="en-US" sz="2400" b="0" i="0" kern="1200">
                <a:solidFill>
                  <a:srgbClr val="54585A"/>
                </a:solidFill>
                <a:effectLst/>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100000"/>
              </a:lnSpc>
              <a:spcBef>
                <a:spcPts val="500"/>
              </a:spcBef>
              <a:buFont typeface="Arial" panose="020B0604020202020204" pitchFamily="34" charset="0"/>
              <a:buChar char="•"/>
              <a:defRPr lang="en-US" sz="2400" b="0" i="0" kern="1200" dirty="0" smtClean="0">
                <a:solidFill>
                  <a:srgbClr val="54585A"/>
                </a:solidFill>
                <a:effectLst/>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100000"/>
              </a:lnSpc>
              <a:spcBef>
                <a:spcPts val="500"/>
              </a:spcBef>
              <a:buFont typeface="Arial" panose="020B0604020202020204" pitchFamily="34" charset="0"/>
              <a:buChar char="•"/>
              <a:defRPr lang="en-US" sz="2000" b="0" i="0" kern="1200" dirty="0" smtClean="0">
                <a:solidFill>
                  <a:srgbClr val="54585A"/>
                </a:solidFill>
                <a:effectLst/>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100000"/>
              </a:lnSpc>
              <a:spcBef>
                <a:spcPts val="500"/>
              </a:spcBef>
              <a:buFont typeface="Arial" panose="020B0604020202020204" pitchFamily="34" charset="0"/>
              <a:buChar char="•"/>
              <a:defRPr lang="en-US" sz="1800" b="0" i="0" kern="1200" dirty="0" smtClean="0">
                <a:solidFill>
                  <a:srgbClr val="54585A"/>
                </a:solidFill>
                <a:effectLst/>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100000"/>
              </a:lnSpc>
              <a:spcBef>
                <a:spcPts val="500"/>
              </a:spcBef>
              <a:buFont typeface="Arial" panose="020B0604020202020204" pitchFamily="34" charset="0"/>
              <a:buChar char="•"/>
              <a:defRPr lang="en-US" sz="1800" b="0" i="0" kern="1200" dirty="0">
                <a:solidFill>
                  <a:srgbClr val="54585A"/>
                </a:solidFill>
                <a:effectLst/>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ts val="1000"/>
              </a:spcBef>
              <a:spcAft>
                <a:spcPts val="0"/>
              </a:spcAft>
              <a:buClrTx/>
              <a:buSzTx/>
              <a:buFont typeface="Arial" panose="020B0604020202020204" pitchFamily="34" charset="0"/>
              <a:buNone/>
              <a:tabLst/>
              <a:defRPr/>
            </a:pPr>
            <a:r>
              <a:rPr lang="cy-gb" sz="3600" b="1" i="0" u="none" strike="noStrike" kern="1200" cap="none" spc="0" normalizeH="0" noProof="0">
                <a:ln>
                  <a:noFill/>
                </a:ln>
                <a:solidFill>
                  <a:srgbClr val="004976"/>
                </a:solidFill>
                <a:effectLst/>
                <a:uLnTx/>
                <a:uFillTx/>
                <a:latin typeface="Arial" panose="020B0604020202020204" pitchFamily="34" charset="0"/>
                <a:ea typeface="+mn-ea"/>
                <a:cs typeface="Arial" panose="020B0604020202020204" pitchFamily="34" charset="0"/>
              </a:rPr>
              <a:t>‘Mae cemeg yn siapio’r dyfodol’</a:t>
            </a:r>
          </a:p>
        </p:txBody>
      </p:sp>
      <p:sp>
        <p:nvSpPr>
          <p:cNvPr id="17" name="TextBox 16">
            <a:extLst>
              <a:ext uri="{FF2B5EF4-FFF2-40B4-BE49-F238E27FC236}">
                <a16:creationId xmlns:a16="http://schemas.microsoft.com/office/drawing/2014/main" id="{94A39E8F-11FD-B6C9-2FB4-9B05C1B6A8B1}"/>
              </a:ext>
            </a:extLst>
          </p:cNvPr>
          <p:cNvSpPr txBox="1"/>
          <p:nvPr/>
        </p:nvSpPr>
        <p:spPr>
          <a:xfrm>
            <a:off x="2845778" y="1862286"/>
            <a:ext cx="3215520" cy="3416320"/>
          </a:xfrm>
          <a:prstGeom prst="rect">
            <a:avLst/>
          </a:prstGeom>
          <a:noFill/>
        </p:spPr>
        <p:txBody>
          <a:bodyPr wrap="square" lIns="91440" tIns="45720" rIns="91440" bIns="45720" rtlCol="0" anchor="t">
            <a:spAutoFit/>
          </a:bodyPr>
          <a:lstStyle/>
          <a:p>
            <a:pPr algn="ctr" rtl="0"/>
            <a:r>
              <a:rPr lang="cy-gb" dirty="0">
                <a:solidFill>
                  <a:srgbClr val="54585A"/>
                </a:solidFill>
                <a:latin typeface="Arial" panose="020B0604020202020204" pitchFamily="34" charset="0"/>
                <a:cs typeface="Arial" panose="020B0604020202020204" pitchFamily="34" charset="0"/>
              </a:rPr>
              <a:t>‘Mae prosiect rydw i’n gweithio arno yn defnyddio deunydd pacio sydd wedi’i greu o gyfuniad o wymon a phlanhigion. Mae’n gallu dal diodydd fel dŵr, sudd, alcohol neu bupur a halen ac ati. Mae'n hollol fwytadwy ac mae’n gallu diraddio mewn 4-6 wythnos.’</a:t>
            </a:r>
          </a:p>
          <a:p>
            <a:pPr algn="ctr" rtl="0"/>
            <a:r>
              <a:rPr lang="cy-gb" b="1" dirty="0" err="1">
                <a:solidFill>
                  <a:srgbClr val="54585A"/>
                </a:solidFill>
                <a:latin typeface="Arial" panose="020B0604020202020204" pitchFamily="34" charset="0"/>
                <a:cs typeface="Arial" panose="020B0604020202020204" pitchFamily="34" charset="0"/>
              </a:rPr>
              <a:t>Oc</a:t>
            </a:r>
            <a:r>
              <a:rPr lang="cy-gb" b="1" i="0" dirty="0" err="1">
                <a:solidFill>
                  <a:srgbClr val="54585A"/>
                </a:solidFill>
                <a:effectLst/>
                <a:highlight>
                  <a:srgbClr val="FFFFFF"/>
                </a:highlight>
                <a:latin typeface="Arial" panose="020B0604020202020204" pitchFamily="34" charset="0"/>
                <a:cs typeface="Arial" panose="020B0604020202020204" pitchFamily="34" charset="0"/>
              </a:rPr>
              <a:t>é</a:t>
            </a:r>
            <a:r>
              <a:rPr lang="cy-gb" b="1" dirty="0" err="1">
                <a:solidFill>
                  <a:srgbClr val="54585A"/>
                </a:solidFill>
                <a:latin typeface="Arial" panose="020B0604020202020204" pitchFamily="34" charset="0"/>
                <a:cs typeface="Arial" panose="020B0604020202020204" pitchFamily="34" charset="0"/>
              </a:rPr>
              <a:t>ane</a:t>
            </a:r>
            <a:r>
              <a:rPr lang="cy-gb" b="1" dirty="0">
                <a:solidFill>
                  <a:srgbClr val="54585A"/>
                </a:solidFill>
                <a:latin typeface="Arial" panose="020B0604020202020204" pitchFamily="34" charset="0"/>
                <a:cs typeface="Arial" panose="020B0604020202020204" pitchFamily="34" charset="0"/>
              </a:rPr>
              <a:t>, fferyllydd ymchwil a datblygu yn </a:t>
            </a:r>
            <a:r>
              <a:rPr lang="cy-gb" b="1" dirty="0" err="1">
                <a:solidFill>
                  <a:srgbClr val="54585A"/>
                </a:solidFill>
                <a:latin typeface="Arial" panose="020B0604020202020204" pitchFamily="34" charset="0"/>
                <a:cs typeface="Arial" panose="020B0604020202020204" pitchFamily="34" charset="0"/>
              </a:rPr>
              <a:t>NotPla</a:t>
            </a:r>
            <a:endParaRPr lang="cy-gb" b="1" dirty="0">
              <a:solidFill>
                <a:srgbClr val="54585A"/>
              </a:solidFill>
              <a:latin typeface="Arial" panose="020B0604020202020204" pitchFamily="34" charset="0"/>
              <a:cs typeface="Arial" panose="020B0604020202020204" pitchFamily="34" charset="0"/>
            </a:endParaRPr>
          </a:p>
        </p:txBody>
      </p:sp>
      <p:pic>
        <p:nvPicPr>
          <p:cNvPr id="16" name="Picture 15" descr="Llun o wyddonydd yn dal gwymon">
            <a:extLst>
              <a:ext uri="{FF2B5EF4-FFF2-40B4-BE49-F238E27FC236}">
                <a16:creationId xmlns:a16="http://schemas.microsoft.com/office/drawing/2014/main" id="{D5473150-9A5A-CAF5-9D93-FB40986F2BE7}"/>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b="11555"/>
          <a:stretch/>
        </p:blipFill>
        <p:spPr>
          <a:xfrm>
            <a:off x="177912" y="2003460"/>
            <a:ext cx="2621234" cy="1730424"/>
          </a:xfrm>
          <a:prstGeom prst="rect">
            <a:avLst/>
          </a:prstGeom>
        </p:spPr>
      </p:pic>
      <p:sp>
        <p:nvSpPr>
          <p:cNvPr id="19" name="TextBox 18">
            <a:extLst>
              <a:ext uri="{FF2B5EF4-FFF2-40B4-BE49-F238E27FC236}">
                <a16:creationId xmlns:a16="http://schemas.microsoft.com/office/drawing/2014/main" id="{54FB1877-D413-8254-C27C-B0DE673C3D27}"/>
              </a:ext>
            </a:extLst>
          </p:cNvPr>
          <p:cNvSpPr txBox="1"/>
          <p:nvPr/>
        </p:nvSpPr>
        <p:spPr>
          <a:xfrm>
            <a:off x="8863370" y="1862286"/>
            <a:ext cx="3215520" cy="3416320"/>
          </a:xfrm>
          <a:prstGeom prst="rect">
            <a:avLst/>
          </a:prstGeom>
          <a:noFill/>
        </p:spPr>
        <p:txBody>
          <a:bodyPr wrap="square" lIns="91440" tIns="45720" rIns="91440" bIns="45720" rtlCol="0" anchor="t">
            <a:spAutoFit/>
          </a:bodyPr>
          <a:lstStyle/>
          <a:p>
            <a:pPr algn="ctr" rtl="0"/>
            <a:r>
              <a:rPr lang="cy-gb" dirty="0">
                <a:solidFill>
                  <a:srgbClr val="54585A"/>
                </a:solidFill>
                <a:latin typeface="Arial" panose="020B0604020202020204" pitchFamily="34" charset="0"/>
                <a:cs typeface="Arial" panose="020B0604020202020204" pitchFamily="34" charset="0"/>
              </a:rPr>
              <a:t>‘Rydyn ni wedi datblygu proses gemegol gynaliadwy, sy’n isel o ran cost sy’n trosi adnoddau adnewyddadwy fel pren a </a:t>
            </a:r>
            <a:r>
              <a:rPr lang="cy-gb" dirty="0" err="1">
                <a:solidFill>
                  <a:srgbClr val="54585A"/>
                </a:solidFill>
                <a:latin typeface="Arial" panose="020B0604020202020204" pitchFamily="34" charset="0"/>
                <a:cs typeface="Arial" panose="020B0604020202020204" pitchFamily="34" charset="0"/>
              </a:rPr>
              <a:t>bagasse</a:t>
            </a:r>
            <a:r>
              <a:rPr lang="cy-gb" dirty="0">
                <a:solidFill>
                  <a:srgbClr val="54585A"/>
                </a:solidFill>
                <a:latin typeface="Arial" panose="020B0604020202020204" pitchFamily="34" charset="0"/>
                <a:cs typeface="Arial" panose="020B0604020202020204" pitchFamily="34" charset="0"/>
              </a:rPr>
              <a:t> siwgr cansen (deunydd ffibrog sy’n cael ei adael ar ôl yn y broses o gynaeafu siwgr cansen) yn gemegau a chynhyrchion fel (</a:t>
            </a:r>
            <a:r>
              <a:rPr lang="cy-gb" dirty="0" err="1">
                <a:solidFill>
                  <a:srgbClr val="54585A"/>
                </a:solidFill>
                <a:latin typeface="Arial" panose="020B0604020202020204" pitchFamily="34" charset="0"/>
                <a:cs typeface="Arial" panose="020B0604020202020204" pitchFamily="34" charset="0"/>
              </a:rPr>
              <a:t>bio</a:t>
            </a:r>
            <a:r>
              <a:rPr lang="cy-gb" dirty="0">
                <a:solidFill>
                  <a:srgbClr val="54585A"/>
                </a:solidFill>
                <a:latin typeface="Arial" panose="020B0604020202020204" pitchFamily="34" charset="0"/>
                <a:cs typeface="Arial" panose="020B0604020202020204" pitchFamily="34" charset="0"/>
              </a:rPr>
              <a:t>)blastig.’</a:t>
            </a:r>
          </a:p>
          <a:p>
            <a:pPr algn="ctr" rtl="0"/>
            <a:r>
              <a:rPr lang="cy-gb" b="1" dirty="0" err="1">
                <a:solidFill>
                  <a:srgbClr val="54585A"/>
                </a:solidFill>
                <a:latin typeface="Arial" panose="020B0604020202020204" pitchFamily="34" charset="0"/>
                <a:cs typeface="Arial" panose="020B0604020202020204" pitchFamily="34" charset="0"/>
              </a:rPr>
              <a:t>Florence</a:t>
            </a:r>
            <a:r>
              <a:rPr lang="cy-gb" b="1" dirty="0">
                <a:solidFill>
                  <a:srgbClr val="54585A"/>
                </a:solidFill>
                <a:latin typeface="Arial" panose="020B0604020202020204" pitchFamily="34" charset="0"/>
                <a:cs typeface="Arial" panose="020B0604020202020204" pitchFamily="34" charset="0"/>
              </a:rPr>
              <a:t>, cyd-sylfaenydd y cwmni, </a:t>
            </a:r>
            <a:r>
              <a:rPr lang="cy-gb" b="1" dirty="0" err="1">
                <a:solidFill>
                  <a:srgbClr val="54585A"/>
                </a:solidFill>
                <a:latin typeface="Arial" panose="020B0604020202020204" pitchFamily="34" charset="0"/>
                <a:cs typeface="Arial" panose="020B0604020202020204" pitchFamily="34" charset="0"/>
              </a:rPr>
              <a:t>Lixea</a:t>
            </a:r>
            <a:endParaRPr lang="en-GB" b="1" dirty="0">
              <a:solidFill>
                <a:srgbClr val="54585A"/>
              </a:solidFill>
              <a:latin typeface="Arial" panose="020B0604020202020204" pitchFamily="34" charset="0"/>
              <a:cs typeface="Arial" panose="020B0604020202020204" pitchFamily="34" charset="0"/>
            </a:endParaRPr>
          </a:p>
        </p:txBody>
      </p:sp>
      <p:pic>
        <p:nvPicPr>
          <p:cNvPr id="20" name="Picture 19" descr="Llun o Florence yn gwisgo dillad awyr agored">
            <a:extLst>
              <a:ext uri="{FF2B5EF4-FFF2-40B4-BE49-F238E27FC236}">
                <a16:creationId xmlns:a16="http://schemas.microsoft.com/office/drawing/2014/main" id="{BE9A1102-E642-8D4B-67C8-11B406779F86}"/>
              </a:ext>
            </a:extLst>
          </p:cNvPr>
          <p:cNvPicPr>
            <a:picLocks noChangeAspect="1"/>
          </p:cNvPicPr>
          <p:nvPr/>
        </p:nvPicPr>
        <p:blipFill rotWithShape="1">
          <a:blip r:embed="rId4" cstate="email">
            <a:extLst>
              <a:ext uri="{28A0092B-C50C-407E-A947-70E740481C1C}">
                <a14:useLocalDpi xmlns:a14="http://schemas.microsoft.com/office/drawing/2010/main"/>
              </a:ext>
            </a:extLst>
          </a:blip>
          <a:srcRect b="12104"/>
          <a:stretch/>
        </p:blipFill>
        <p:spPr>
          <a:xfrm>
            <a:off x="6311254" y="2014217"/>
            <a:ext cx="2470758" cy="1719667"/>
          </a:xfrm>
          <a:prstGeom prst="rect">
            <a:avLst/>
          </a:prstGeom>
        </p:spPr>
      </p:pic>
      <p:sp>
        <p:nvSpPr>
          <p:cNvPr id="21" name="TextBox 20">
            <a:extLst>
              <a:ext uri="{FF2B5EF4-FFF2-40B4-BE49-F238E27FC236}">
                <a16:creationId xmlns:a16="http://schemas.microsoft.com/office/drawing/2014/main" id="{0BDA409C-903B-65E4-AA45-27D55A8699E0}"/>
              </a:ext>
            </a:extLst>
          </p:cNvPr>
          <p:cNvSpPr txBox="1"/>
          <p:nvPr/>
        </p:nvSpPr>
        <p:spPr>
          <a:xfrm>
            <a:off x="2193562" y="5869267"/>
            <a:ext cx="7443128" cy="369332"/>
          </a:xfrm>
          <a:prstGeom prst="rect">
            <a:avLst/>
          </a:prstGeom>
          <a:noFill/>
        </p:spPr>
        <p:txBody>
          <a:bodyPr wrap="none" rtlCol="0">
            <a:spAutoFit/>
          </a:bodyPr>
          <a:lstStyle/>
          <a:p>
            <a:pPr rtl="0"/>
            <a:r>
              <a:rPr lang="cy-gb" dirty="0">
                <a:latin typeface="Arial" panose="020B0604020202020204" pitchFamily="34" charset="0"/>
                <a:cs typeface="Arial" panose="020B0604020202020204" pitchFamily="34" charset="0"/>
              </a:rPr>
              <a:t>O broffiliau swyddi </a:t>
            </a:r>
            <a:r>
              <a:rPr lang="cy-gb" i="1" dirty="0">
                <a:latin typeface="Arial" panose="020B0604020202020204" pitchFamily="34" charset="0"/>
                <a:cs typeface="Arial" panose="020B0604020202020204" pitchFamily="34" charset="0"/>
              </a:rPr>
              <a:t>A future in chemistry</a:t>
            </a:r>
            <a:r>
              <a:rPr lang="cy-gb" dirty="0">
                <a:latin typeface="Arial" panose="020B0604020202020204" pitchFamily="34" charset="0"/>
                <a:cs typeface="Arial" panose="020B0604020202020204" pitchFamily="34" charset="0"/>
              </a:rPr>
              <a:t> y Gymdeithas Gemeg Frenhinol: </a:t>
            </a:r>
            <a:r>
              <a:rPr lang="cy-gb" dirty="0">
                <a:latin typeface="Arial" panose="020B0604020202020204" pitchFamily="34" charset="0"/>
                <a:cs typeface="Arial" panose="020B0604020202020204" pitchFamily="34" charset="0"/>
                <a:hlinkClick r:id="rId5"/>
              </a:rPr>
              <a:t>edu.rsc.org/job-profiles/</a:t>
            </a:r>
            <a:endParaRPr lang="en-GB" dirty="0">
              <a:latin typeface="Arial" panose="020B0604020202020204" pitchFamily="34" charset="0"/>
              <a:cs typeface="Arial" panose="020B0604020202020204" pitchFamily="34" charset="0"/>
            </a:endParaRPr>
          </a:p>
        </p:txBody>
      </p:sp>
      <p:sp>
        <p:nvSpPr>
          <p:cNvPr id="4" name="TextBox 1">
            <a:extLst>
              <a:ext uri="{FF2B5EF4-FFF2-40B4-BE49-F238E27FC236}">
                <a16:creationId xmlns:a16="http://schemas.microsoft.com/office/drawing/2014/main" id="{3CA4B180-76C8-5212-CB01-7C47CB778516}"/>
              </a:ext>
              <a:ext uri="{C183D7F6-B498-43B3-948B-1728B52AA6E4}">
                <adec:decorative xmlns:adec="http://schemas.microsoft.com/office/drawing/2017/decorative" val="1"/>
              </a:ext>
            </a:extLst>
          </p:cNvPr>
          <p:cNvSpPr txBox="1"/>
          <p:nvPr/>
        </p:nvSpPr>
        <p:spPr>
          <a:xfrm>
            <a:off x="6229896" y="3708945"/>
            <a:ext cx="2743200" cy="246221"/>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rtl="0"/>
            <a:r>
              <a:rPr lang="cy-gb" sz="1000">
                <a:solidFill>
                  <a:srgbClr val="54585A"/>
                </a:solidFill>
              </a:rPr>
              <a:t>© Florence Gschwend</a:t>
            </a:r>
            <a:endParaRPr lang="en-GB" sz="1000" dirty="0">
              <a:solidFill>
                <a:srgbClr val="54585A"/>
              </a:solidFill>
              <a:cs typeface="Arial"/>
            </a:endParaRPr>
          </a:p>
        </p:txBody>
      </p:sp>
      <p:sp>
        <p:nvSpPr>
          <p:cNvPr id="2" name="TextBox 1">
            <a:extLst>
              <a:ext uri="{FF2B5EF4-FFF2-40B4-BE49-F238E27FC236}">
                <a16:creationId xmlns:a16="http://schemas.microsoft.com/office/drawing/2014/main" id="{4C2AD433-ADBE-113E-441F-19A2AB86AAEA}"/>
              </a:ext>
              <a:ext uri="{C183D7F6-B498-43B3-948B-1728B52AA6E4}">
                <adec:decorative xmlns:adec="http://schemas.microsoft.com/office/drawing/2017/decorative" val="1"/>
              </a:ext>
            </a:extLst>
          </p:cNvPr>
          <p:cNvSpPr txBox="1"/>
          <p:nvPr/>
        </p:nvSpPr>
        <p:spPr>
          <a:xfrm>
            <a:off x="224544" y="3703737"/>
            <a:ext cx="2743200" cy="246221"/>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rtl="0"/>
            <a:r>
              <a:rPr lang="cy-gb" sz="1000">
                <a:solidFill>
                  <a:srgbClr val="54585A"/>
                </a:solidFill>
              </a:rPr>
              <a:t>© NotPla</a:t>
            </a:r>
            <a:endParaRPr lang="en-GB" sz="1000" dirty="0">
              <a:solidFill>
                <a:srgbClr val="54585A"/>
              </a:solidFill>
              <a:cs typeface="Arial"/>
            </a:endParaRPr>
          </a:p>
        </p:txBody>
      </p:sp>
    </p:spTree>
    <p:extLst>
      <p:ext uri="{BB962C8B-B14F-4D97-AF65-F5344CB8AC3E}">
        <p14:creationId xmlns:p14="http://schemas.microsoft.com/office/powerpoint/2010/main" val="13340205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a:extLst>
              <a:ext uri="{FF2B5EF4-FFF2-40B4-BE49-F238E27FC236}">
                <a16:creationId xmlns:a16="http://schemas.microsoft.com/office/drawing/2014/main" id="{92D7E409-B427-A6E6-48E0-5996238F47CE}"/>
              </a:ext>
            </a:extLst>
          </p:cNvPr>
          <p:cNvSpPr txBox="1">
            <a:spLocks noGrp="1"/>
          </p:cNvSpPr>
          <p:nvPr>
            <p:ph type="title"/>
          </p:nvPr>
        </p:nvSpPr>
        <p:spPr>
          <a:xfrm>
            <a:off x="2366585" y="565829"/>
            <a:ext cx="8875118" cy="63094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cy-gb" i="0" u="none" strike="noStrike" kern="1200" cap="none" spc="0" normalizeH="0" noProof="0">
                <a:ln>
                  <a:noFill/>
                </a:ln>
                <a:solidFill>
                  <a:schemeClr val="tx1"/>
                </a:solidFill>
                <a:effectLst/>
                <a:uLnTx/>
                <a:uFillTx/>
                <a:latin typeface="Arial" panose="020B0604020202020204" pitchFamily="34" charset="0"/>
                <a:ea typeface="+mn-ea"/>
                <a:cs typeface="Arial" panose="020B0604020202020204" pitchFamily="34" charset="0"/>
              </a:rPr>
              <a:t>Pa un sy'n dadelfennu gyflymaf?</a:t>
            </a:r>
          </a:p>
        </p:txBody>
      </p:sp>
      <p:grpSp>
        <p:nvGrpSpPr>
          <p:cNvPr id="18" name="Group 17" descr="Llun o fag plastig, potel blastig, ffôn symudol, bag te, pâr o sanau, calon afal, lluniau Polaroid a banana.">
            <a:extLst>
              <a:ext uri="{FF2B5EF4-FFF2-40B4-BE49-F238E27FC236}">
                <a16:creationId xmlns:a16="http://schemas.microsoft.com/office/drawing/2014/main" id="{C2535C93-28C4-7924-EE30-3B301DE4C285}"/>
              </a:ext>
            </a:extLst>
          </p:cNvPr>
          <p:cNvGrpSpPr/>
          <p:nvPr/>
        </p:nvGrpSpPr>
        <p:grpSpPr>
          <a:xfrm>
            <a:off x="362928" y="1847293"/>
            <a:ext cx="11235088" cy="2295855"/>
            <a:chOff x="362928" y="1847293"/>
            <a:chExt cx="11235088" cy="2295855"/>
          </a:xfrm>
        </p:grpSpPr>
        <p:pic>
          <p:nvPicPr>
            <p:cNvPr id="19" name="Picture 3" descr="Picture 3">
              <a:extLst>
                <a:ext uri="{FF2B5EF4-FFF2-40B4-BE49-F238E27FC236}">
                  <a16:creationId xmlns:a16="http://schemas.microsoft.com/office/drawing/2014/main" id="{B8C3A603-EA2D-41E4-203C-0DD70078104B}"/>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0238120" y="2178064"/>
              <a:ext cx="1359896" cy="839199"/>
            </a:xfrm>
            <a:prstGeom prst="rect">
              <a:avLst/>
            </a:prstGeom>
            <a:ln w="12700">
              <a:miter lim="400000"/>
            </a:ln>
          </p:spPr>
        </p:pic>
        <p:pic>
          <p:nvPicPr>
            <p:cNvPr id="20" name="Picture 18" descr="Picture 18">
              <a:extLst>
                <a:ext uri="{FF2B5EF4-FFF2-40B4-BE49-F238E27FC236}">
                  <a16:creationId xmlns:a16="http://schemas.microsoft.com/office/drawing/2014/main" id="{05F8467B-3951-44A1-55AB-7E71259716A1}"/>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8512757" y="2235191"/>
              <a:ext cx="1154290" cy="908538"/>
            </a:xfrm>
            <a:prstGeom prst="rect">
              <a:avLst/>
            </a:prstGeom>
            <a:ln w="12700">
              <a:miter lim="400000"/>
            </a:ln>
          </p:spPr>
        </p:pic>
        <p:pic>
          <p:nvPicPr>
            <p:cNvPr id="21" name="Picture 25" descr="Picture 25">
              <a:extLst>
                <a:ext uri="{FF2B5EF4-FFF2-40B4-BE49-F238E27FC236}">
                  <a16:creationId xmlns:a16="http://schemas.microsoft.com/office/drawing/2014/main" id="{151FB2ED-C0A7-E8CE-F72C-0F2A9BB23078}"/>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6103572" y="1999970"/>
              <a:ext cx="1239593" cy="1585764"/>
            </a:xfrm>
            <a:prstGeom prst="rect">
              <a:avLst/>
            </a:prstGeom>
            <a:ln w="12700">
              <a:miter lim="400000"/>
            </a:ln>
          </p:spPr>
        </p:pic>
        <p:pic>
          <p:nvPicPr>
            <p:cNvPr id="22" name="Picture 2" descr="Picture 2">
              <a:extLst>
                <a:ext uri="{FF2B5EF4-FFF2-40B4-BE49-F238E27FC236}">
                  <a16:creationId xmlns:a16="http://schemas.microsoft.com/office/drawing/2014/main" id="{84E5BA9B-B246-061E-BA7C-F8AD1B64795A}"/>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4868767" y="2235191"/>
              <a:ext cx="1227668" cy="1102360"/>
            </a:xfrm>
            <a:prstGeom prst="rect">
              <a:avLst/>
            </a:prstGeom>
            <a:ln w="12700">
              <a:miter lim="400000"/>
            </a:ln>
          </p:spPr>
        </p:pic>
        <p:pic>
          <p:nvPicPr>
            <p:cNvPr id="23" name="Picture 4" descr="Picture 4">
              <a:extLst>
                <a:ext uri="{FF2B5EF4-FFF2-40B4-BE49-F238E27FC236}">
                  <a16:creationId xmlns:a16="http://schemas.microsoft.com/office/drawing/2014/main" id="{5B99FAAB-5FBB-F719-AAEB-223346B4D692}"/>
                </a:ext>
              </a:extLst>
            </p:cNvPr>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7411688" y="1999970"/>
              <a:ext cx="858838" cy="1195388"/>
            </a:xfrm>
            <a:prstGeom prst="rect">
              <a:avLst/>
            </a:prstGeom>
            <a:ln w="12700">
              <a:miter lim="400000"/>
            </a:ln>
          </p:spPr>
        </p:pic>
        <p:pic>
          <p:nvPicPr>
            <p:cNvPr id="24" name="Picture 5" descr="Picture 5">
              <a:extLst>
                <a:ext uri="{FF2B5EF4-FFF2-40B4-BE49-F238E27FC236}">
                  <a16:creationId xmlns:a16="http://schemas.microsoft.com/office/drawing/2014/main" id="{BFAC4923-3C04-6618-7B86-D7361437BD68}"/>
                </a:ext>
              </a:extLst>
            </p:cNvPr>
            <p:cNvPicPr>
              <a:picLocks noChangeAspect="1"/>
            </p:cNvPicPr>
            <p:nvPr/>
          </p:nvPicPr>
          <p:blipFill>
            <a:blip r:embed="rId8" cstate="email">
              <a:extLst>
                <a:ext uri="{28A0092B-C50C-407E-A947-70E740481C1C}">
                  <a14:useLocalDpi xmlns:a14="http://schemas.microsoft.com/office/drawing/2010/main"/>
                </a:ext>
              </a:extLst>
            </a:blip>
            <a:stretch>
              <a:fillRect/>
            </a:stretch>
          </p:blipFill>
          <p:spPr>
            <a:xfrm>
              <a:off x="362928" y="1862134"/>
              <a:ext cx="1471061" cy="1471060"/>
            </a:xfrm>
            <a:prstGeom prst="rect">
              <a:avLst/>
            </a:prstGeom>
            <a:ln w="12700">
              <a:miter lim="400000"/>
            </a:ln>
          </p:spPr>
        </p:pic>
        <p:pic>
          <p:nvPicPr>
            <p:cNvPr id="25" name="Picture 32" descr="Picture 32">
              <a:extLst>
                <a:ext uri="{FF2B5EF4-FFF2-40B4-BE49-F238E27FC236}">
                  <a16:creationId xmlns:a16="http://schemas.microsoft.com/office/drawing/2014/main" id="{EF860353-E9FE-8623-2EDE-2FD97912324B}"/>
                </a:ext>
              </a:extLst>
            </p:cNvPr>
            <p:cNvPicPr>
              <a:picLocks noChangeAspect="1"/>
            </p:cNvPicPr>
            <p:nvPr/>
          </p:nvPicPr>
          <p:blipFill>
            <a:blip r:embed="rId9" cstate="email">
              <a:extLst>
                <a:ext uri="{28A0092B-C50C-407E-A947-70E740481C1C}">
                  <a14:useLocalDpi xmlns:a14="http://schemas.microsoft.com/office/drawing/2010/main"/>
                </a:ext>
              </a:extLst>
            </a:blip>
            <a:stretch>
              <a:fillRect/>
            </a:stretch>
          </p:blipFill>
          <p:spPr>
            <a:xfrm>
              <a:off x="1752505" y="1847293"/>
              <a:ext cx="1485901" cy="1485901"/>
            </a:xfrm>
            <a:prstGeom prst="rect">
              <a:avLst/>
            </a:prstGeom>
            <a:ln w="12700">
              <a:miter lim="400000"/>
            </a:ln>
          </p:spPr>
        </p:pic>
        <p:pic>
          <p:nvPicPr>
            <p:cNvPr id="26" name="Picture 33" descr="Picture 33">
              <a:extLst>
                <a:ext uri="{FF2B5EF4-FFF2-40B4-BE49-F238E27FC236}">
                  <a16:creationId xmlns:a16="http://schemas.microsoft.com/office/drawing/2014/main" id="{5CA93FB6-B90C-4CE6-7FC7-452DFC354B3C}"/>
                </a:ext>
              </a:extLst>
            </p:cNvPr>
            <p:cNvPicPr>
              <a:picLocks noChangeAspect="1"/>
            </p:cNvPicPr>
            <p:nvPr/>
          </p:nvPicPr>
          <p:blipFill>
            <a:blip r:embed="rId10" cstate="email">
              <a:extLst>
                <a:ext uri="{28A0092B-C50C-407E-A947-70E740481C1C}">
                  <a14:useLocalDpi xmlns:a14="http://schemas.microsoft.com/office/drawing/2010/main"/>
                </a:ext>
              </a:extLst>
            </a:blip>
            <a:stretch>
              <a:fillRect/>
            </a:stretch>
          </p:blipFill>
          <p:spPr>
            <a:xfrm rot="640062">
              <a:off x="3466248" y="2230733"/>
              <a:ext cx="1111276" cy="1111276"/>
            </a:xfrm>
            <a:prstGeom prst="rect">
              <a:avLst/>
            </a:prstGeom>
            <a:ln w="12700">
              <a:miter lim="400000"/>
            </a:ln>
          </p:spPr>
        </p:pic>
        <p:sp>
          <p:nvSpPr>
            <p:cNvPr id="27" name="TextBox 26">
              <a:extLst>
                <a:ext uri="{FF2B5EF4-FFF2-40B4-BE49-F238E27FC236}">
                  <a16:creationId xmlns:a16="http://schemas.microsoft.com/office/drawing/2014/main" id="{E8222A10-EB69-C767-1109-D3DE061ED3ED}"/>
                </a:ext>
              </a:extLst>
            </p:cNvPr>
            <p:cNvSpPr txBox="1"/>
            <p:nvPr/>
          </p:nvSpPr>
          <p:spPr>
            <a:xfrm>
              <a:off x="798135" y="3435262"/>
              <a:ext cx="618545" cy="707886"/>
            </a:xfrm>
            <a:prstGeom prst="rect">
              <a:avLst/>
            </a:prstGeom>
            <a:noFill/>
          </p:spPr>
          <p:txBody>
            <a:bodyPr wrap="square" rtlCol="0">
              <a:spAutoFit/>
            </a:bodyPr>
            <a:lstStyle/>
            <a:p>
              <a:pPr rtl="0"/>
              <a:r>
                <a:rPr lang="cy-gb" sz="4000">
                  <a:latin typeface="Arial" panose="020B0604020202020204" pitchFamily="34" charset="0"/>
                  <a:cs typeface="Arial" panose="020B0604020202020204" pitchFamily="34" charset="0"/>
                </a:rPr>
                <a:t>A</a:t>
              </a:r>
            </a:p>
          </p:txBody>
        </p:sp>
        <p:sp>
          <p:nvSpPr>
            <p:cNvPr id="28" name="TextBox 27">
              <a:extLst>
                <a:ext uri="{FF2B5EF4-FFF2-40B4-BE49-F238E27FC236}">
                  <a16:creationId xmlns:a16="http://schemas.microsoft.com/office/drawing/2014/main" id="{2FB5CD30-7AA4-019D-B47C-CAAD1E05A4C4}"/>
                </a:ext>
              </a:extLst>
            </p:cNvPr>
            <p:cNvSpPr txBox="1"/>
            <p:nvPr/>
          </p:nvSpPr>
          <p:spPr>
            <a:xfrm>
              <a:off x="2294008" y="3435262"/>
              <a:ext cx="618545" cy="707886"/>
            </a:xfrm>
            <a:prstGeom prst="rect">
              <a:avLst/>
            </a:prstGeom>
            <a:noFill/>
          </p:spPr>
          <p:txBody>
            <a:bodyPr wrap="square" rtlCol="0">
              <a:spAutoFit/>
            </a:bodyPr>
            <a:lstStyle/>
            <a:p>
              <a:pPr rtl="0"/>
              <a:r>
                <a:rPr lang="cy-gb" sz="4000">
                  <a:latin typeface="Arial" panose="020B0604020202020204" pitchFamily="34" charset="0"/>
                  <a:cs typeface="Arial" panose="020B0604020202020204" pitchFamily="34" charset="0"/>
                </a:rPr>
                <a:t>B</a:t>
              </a:r>
            </a:p>
          </p:txBody>
        </p:sp>
        <p:sp>
          <p:nvSpPr>
            <p:cNvPr id="29" name="TextBox 28">
              <a:extLst>
                <a:ext uri="{FF2B5EF4-FFF2-40B4-BE49-F238E27FC236}">
                  <a16:creationId xmlns:a16="http://schemas.microsoft.com/office/drawing/2014/main" id="{9163FC22-2212-8F81-9D97-CA87DF13C48C}"/>
                </a:ext>
              </a:extLst>
            </p:cNvPr>
            <p:cNvSpPr txBox="1"/>
            <p:nvPr/>
          </p:nvSpPr>
          <p:spPr>
            <a:xfrm>
              <a:off x="3667267" y="3435262"/>
              <a:ext cx="618545" cy="707886"/>
            </a:xfrm>
            <a:prstGeom prst="rect">
              <a:avLst/>
            </a:prstGeom>
            <a:noFill/>
          </p:spPr>
          <p:txBody>
            <a:bodyPr wrap="square" rtlCol="0">
              <a:spAutoFit/>
            </a:bodyPr>
            <a:lstStyle/>
            <a:p>
              <a:pPr rtl="0"/>
              <a:r>
                <a:rPr lang="cy-gb" sz="4000">
                  <a:latin typeface="Arial" panose="020B0604020202020204" pitchFamily="34" charset="0"/>
                  <a:cs typeface="Arial" panose="020B0604020202020204" pitchFamily="34" charset="0"/>
                </a:rPr>
                <a:t>C</a:t>
              </a:r>
            </a:p>
          </p:txBody>
        </p:sp>
        <p:sp>
          <p:nvSpPr>
            <p:cNvPr id="30" name="TextBox 29">
              <a:extLst>
                <a:ext uri="{FF2B5EF4-FFF2-40B4-BE49-F238E27FC236}">
                  <a16:creationId xmlns:a16="http://schemas.microsoft.com/office/drawing/2014/main" id="{6AC0818F-419C-7F81-84F6-885BA2E8B832}"/>
                </a:ext>
              </a:extLst>
            </p:cNvPr>
            <p:cNvSpPr txBox="1"/>
            <p:nvPr/>
          </p:nvSpPr>
          <p:spPr>
            <a:xfrm>
              <a:off x="4904664" y="3435262"/>
              <a:ext cx="1130385" cy="707886"/>
            </a:xfrm>
            <a:prstGeom prst="rect">
              <a:avLst/>
            </a:prstGeom>
            <a:noFill/>
          </p:spPr>
          <p:txBody>
            <a:bodyPr wrap="square" rtlCol="0">
              <a:spAutoFit/>
            </a:bodyPr>
            <a:lstStyle/>
            <a:p>
              <a:pPr rtl="0"/>
              <a:r>
                <a:rPr lang="cy-GB" sz="4000" dirty="0">
                  <a:latin typeface="Arial" panose="020B0604020202020204" pitchFamily="34" charset="0"/>
                  <a:cs typeface="Arial" panose="020B0604020202020204" pitchFamily="34" charset="0"/>
                </a:rPr>
                <a:t>C</a:t>
              </a:r>
              <a:r>
                <a:rPr lang="cy-gb" sz="4000" dirty="0">
                  <a:latin typeface="Arial" panose="020B0604020202020204" pitchFamily="34" charset="0"/>
                  <a:cs typeface="Arial" panose="020B0604020202020204" pitchFamily="34" charset="0"/>
                </a:rPr>
                <a:t>H</a:t>
              </a:r>
            </a:p>
          </p:txBody>
        </p:sp>
        <p:sp>
          <p:nvSpPr>
            <p:cNvPr id="31" name="TextBox 30">
              <a:extLst>
                <a:ext uri="{FF2B5EF4-FFF2-40B4-BE49-F238E27FC236}">
                  <a16:creationId xmlns:a16="http://schemas.microsoft.com/office/drawing/2014/main" id="{A5338BB6-1396-82A9-1642-24C9DF45463D}"/>
                </a:ext>
              </a:extLst>
            </p:cNvPr>
            <p:cNvSpPr txBox="1"/>
            <p:nvPr/>
          </p:nvSpPr>
          <p:spPr>
            <a:xfrm>
              <a:off x="6338690" y="3435262"/>
              <a:ext cx="618545" cy="707886"/>
            </a:xfrm>
            <a:prstGeom prst="rect">
              <a:avLst/>
            </a:prstGeom>
            <a:noFill/>
          </p:spPr>
          <p:txBody>
            <a:bodyPr wrap="square" rtlCol="0">
              <a:spAutoFit/>
            </a:bodyPr>
            <a:lstStyle/>
            <a:p>
              <a:pPr rtl="0"/>
              <a:r>
                <a:rPr lang="cy-GB" sz="4000" dirty="0">
                  <a:latin typeface="Arial" panose="020B0604020202020204" pitchFamily="34" charset="0"/>
                  <a:cs typeface="Arial" panose="020B0604020202020204" pitchFamily="34" charset="0"/>
                </a:rPr>
                <a:t>D</a:t>
              </a:r>
              <a:endParaRPr lang="cy-gb" sz="4000" dirty="0">
                <a:latin typeface="Arial" panose="020B0604020202020204" pitchFamily="34" charset="0"/>
                <a:cs typeface="Arial" panose="020B0604020202020204" pitchFamily="34" charset="0"/>
              </a:endParaRPr>
            </a:p>
          </p:txBody>
        </p:sp>
        <p:sp>
          <p:nvSpPr>
            <p:cNvPr id="32" name="TextBox 31">
              <a:extLst>
                <a:ext uri="{FF2B5EF4-FFF2-40B4-BE49-F238E27FC236}">
                  <a16:creationId xmlns:a16="http://schemas.microsoft.com/office/drawing/2014/main" id="{E7F627B6-B7BA-F1F7-B609-ABEBAEBE7F9A}"/>
                </a:ext>
              </a:extLst>
            </p:cNvPr>
            <p:cNvSpPr txBox="1"/>
            <p:nvPr/>
          </p:nvSpPr>
          <p:spPr>
            <a:xfrm>
              <a:off x="7614255" y="3435262"/>
              <a:ext cx="1040026" cy="707886"/>
            </a:xfrm>
            <a:prstGeom prst="rect">
              <a:avLst/>
            </a:prstGeom>
            <a:noFill/>
          </p:spPr>
          <p:txBody>
            <a:bodyPr wrap="square" rtlCol="0">
              <a:spAutoFit/>
            </a:bodyPr>
            <a:lstStyle/>
            <a:p>
              <a:pPr rtl="0"/>
              <a:r>
                <a:rPr lang="cy-GB" sz="4000" dirty="0">
                  <a:latin typeface="Arial" panose="020B0604020202020204" pitchFamily="34" charset="0"/>
                  <a:cs typeface="Arial" panose="020B0604020202020204" pitchFamily="34" charset="0"/>
                </a:rPr>
                <a:t>D</a:t>
              </a:r>
              <a:r>
                <a:rPr lang="cy-gb" sz="4000" dirty="0">
                  <a:latin typeface="Arial" panose="020B0604020202020204" pitchFamily="34" charset="0"/>
                  <a:cs typeface="Arial" panose="020B0604020202020204" pitchFamily="34" charset="0"/>
                </a:rPr>
                <a:t>D</a:t>
              </a:r>
            </a:p>
          </p:txBody>
        </p:sp>
        <p:sp>
          <p:nvSpPr>
            <p:cNvPr id="33" name="TextBox 32">
              <a:extLst>
                <a:ext uri="{FF2B5EF4-FFF2-40B4-BE49-F238E27FC236}">
                  <a16:creationId xmlns:a16="http://schemas.microsoft.com/office/drawing/2014/main" id="{4B0F0956-936E-39FE-C01F-6A5D983F6ACE}"/>
                </a:ext>
              </a:extLst>
            </p:cNvPr>
            <p:cNvSpPr txBox="1"/>
            <p:nvPr/>
          </p:nvSpPr>
          <p:spPr>
            <a:xfrm>
              <a:off x="9040211" y="3435262"/>
              <a:ext cx="618545" cy="707886"/>
            </a:xfrm>
            <a:prstGeom prst="rect">
              <a:avLst/>
            </a:prstGeom>
            <a:noFill/>
          </p:spPr>
          <p:txBody>
            <a:bodyPr wrap="square" rtlCol="0">
              <a:spAutoFit/>
            </a:bodyPr>
            <a:lstStyle/>
            <a:p>
              <a:pPr rtl="0"/>
              <a:r>
                <a:rPr lang="cy-GB" sz="4000" dirty="0">
                  <a:latin typeface="Arial" panose="020B0604020202020204" pitchFamily="34" charset="0"/>
                  <a:cs typeface="Arial" panose="020B0604020202020204" pitchFamily="34" charset="0"/>
                </a:rPr>
                <a:t>E</a:t>
              </a:r>
              <a:endParaRPr lang="cy-gb" sz="4000" dirty="0">
                <a:latin typeface="Arial" panose="020B0604020202020204" pitchFamily="34" charset="0"/>
                <a:cs typeface="Arial" panose="020B0604020202020204" pitchFamily="34" charset="0"/>
              </a:endParaRPr>
            </a:p>
          </p:txBody>
        </p:sp>
        <p:sp>
          <p:nvSpPr>
            <p:cNvPr id="34" name="TextBox 33">
              <a:extLst>
                <a:ext uri="{FF2B5EF4-FFF2-40B4-BE49-F238E27FC236}">
                  <a16:creationId xmlns:a16="http://schemas.microsoft.com/office/drawing/2014/main" id="{9BD9AAAA-3B94-84C2-505A-4C204BED50A6}"/>
                </a:ext>
              </a:extLst>
            </p:cNvPr>
            <p:cNvSpPr txBox="1"/>
            <p:nvPr/>
          </p:nvSpPr>
          <p:spPr>
            <a:xfrm>
              <a:off x="10720918" y="3435262"/>
              <a:ext cx="618545" cy="707886"/>
            </a:xfrm>
            <a:prstGeom prst="rect">
              <a:avLst/>
            </a:prstGeom>
            <a:noFill/>
          </p:spPr>
          <p:txBody>
            <a:bodyPr wrap="square" rtlCol="0">
              <a:spAutoFit/>
            </a:bodyPr>
            <a:lstStyle/>
            <a:p>
              <a:pPr rtl="0"/>
              <a:r>
                <a:rPr lang="cy-GB" sz="4000" dirty="0">
                  <a:latin typeface="Arial" panose="020B0604020202020204" pitchFamily="34" charset="0"/>
                  <a:cs typeface="Arial" panose="020B0604020202020204" pitchFamily="34" charset="0"/>
                </a:rPr>
                <a:t>F</a:t>
              </a:r>
              <a:endParaRPr lang="cy-gb" sz="4000" dirty="0">
                <a:latin typeface="Arial" panose="020B0604020202020204" pitchFamily="34" charset="0"/>
                <a:cs typeface="Arial" panose="020B0604020202020204" pitchFamily="34" charset="0"/>
              </a:endParaRPr>
            </a:p>
          </p:txBody>
        </p:sp>
      </p:grpSp>
      <p:sp>
        <p:nvSpPr>
          <p:cNvPr id="35" name="TextBox 34">
            <a:extLst>
              <a:ext uri="{FF2B5EF4-FFF2-40B4-BE49-F238E27FC236}">
                <a16:creationId xmlns:a16="http://schemas.microsoft.com/office/drawing/2014/main" id="{CDACEBBD-85A5-124A-1CCF-6F39D35C8B74}"/>
              </a:ext>
              <a:ext uri="{C183D7F6-B498-43B3-948B-1728B52AA6E4}">
                <adec:decorative xmlns:adec="http://schemas.microsoft.com/office/drawing/2017/decorative" val="0"/>
              </a:ext>
            </a:extLst>
          </p:cNvPr>
          <p:cNvSpPr txBox="1"/>
          <p:nvPr/>
        </p:nvSpPr>
        <p:spPr>
          <a:xfrm>
            <a:off x="9082303" y="5879167"/>
            <a:ext cx="3109697" cy="276999"/>
          </a:xfrm>
          <a:prstGeom prst="rect">
            <a:avLst/>
          </a:prstGeom>
          <a:noFill/>
        </p:spPr>
        <p:txBody>
          <a:bodyPr wrap="none" rtlCol="0">
            <a:spAutoFit/>
          </a:bodyPr>
          <a:lstStyle/>
          <a:p>
            <a:pPr rtl="0"/>
            <a:r>
              <a:rPr lang="cy-gb" sz="1200">
                <a:solidFill>
                  <a:srgbClr val="54585A"/>
                </a:solidFill>
                <a:latin typeface="Arial" panose="020B0604020202020204" pitchFamily="34" charset="0"/>
                <a:cs typeface="Arial" panose="020B0604020202020204" pitchFamily="34" charset="0"/>
              </a:rPr>
              <a:t>Ffynhonnell: Her Blastigau Practical Action</a:t>
            </a:r>
          </a:p>
        </p:txBody>
      </p:sp>
    </p:spTree>
    <p:extLst>
      <p:ext uri="{BB962C8B-B14F-4D97-AF65-F5344CB8AC3E}">
        <p14:creationId xmlns:p14="http://schemas.microsoft.com/office/powerpoint/2010/main" val="386016019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 name="Title 34">
            <a:extLst>
              <a:ext uri="{FF2B5EF4-FFF2-40B4-BE49-F238E27FC236}">
                <a16:creationId xmlns:a16="http://schemas.microsoft.com/office/drawing/2014/main" id="{CDACEBBD-85A5-124A-1CCF-6F39D35C8B74}"/>
              </a:ext>
            </a:extLst>
          </p:cNvPr>
          <p:cNvSpPr txBox="1">
            <a:spLocks noGrp="1"/>
          </p:cNvSpPr>
          <p:nvPr>
            <p:ph type="title"/>
          </p:nvPr>
        </p:nvSpPr>
        <p:spPr>
          <a:xfrm>
            <a:off x="9082303" y="5879167"/>
            <a:ext cx="3109697" cy="276999"/>
          </a:xfrm>
          <a:prstGeom prst="rect">
            <a:avLst/>
          </a:prstGeom>
          <a:noFill/>
          <a:ln>
            <a:noFill/>
            <a:prstDash/>
          </a:ln>
          <a:effectLst/>
        </p:spPr>
        <p:txBody>
          <a:bodyPr rot="0" spcFirstLastPara="0" vertOverflow="overflow" horzOverflow="overflow" vert="horz" wrap="none" lIns="91440" tIns="45720" rIns="91440" bIns="45720" numCol="1" spcCol="0" rtlCol="0" fromWordArt="0" anchor="t" anchorCtr="0" forceAA="0" compatLnSpc="1">
            <a:prstTxWarp prst="textNoShape">
              <a:avLst/>
            </a:prstTxWarp>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cy-gb" sz="1200" b="0" i="0" u="none" strike="noStrike" kern="1200" cap="none" spc="0" normalizeH="0" noProof="0">
                <a:ln>
                  <a:noFill/>
                </a:ln>
                <a:solidFill>
                  <a:srgbClr val="54585A"/>
                </a:solidFill>
                <a:effectLst/>
                <a:uLnTx/>
                <a:uFillTx/>
                <a:latin typeface="Arial" panose="020B0604020202020204" pitchFamily="34" charset="0"/>
                <a:ea typeface="+mn-ea"/>
                <a:cs typeface="Arial" panose="020B0604020202020204" pitchFamily="34" charset="0"/>
              </a:rPr>
              <a:t>Ffynhonnell: Her Blastigau Practical Action</a:t>
            </a:r>
          </a:p>
        </p:txBody>
      </p:sp>
      <p:grpSp>
        <p:nvGrpSpPr>
          <p:cNvPr id="4" name="Group 3" descr="Llun yn dangos trefn gywir dadelfennu.&#10;Bag te, banana, calon afal, sanau, bag plastig, lluniau Polaroid, potel blastig, ffôn symudol.">
            <a:extLst>
              <a:ext uri="{FF2B5EF4-FFF2-40B4-BE49-F238E27FC236}">
                <a16:creationId xmlns:a16="http://schemas.microsoft.com/office/drawing/2014/main" id="{F6388503-11DA-E5F7-065E-2716BAFC6F36}"/>
              </a:ext>
            </a:extLst>
          </p:cNvPr>
          <p:cNvGrpSpPr/>
          <p:nvPr/>
        </p:nvGrpSpPr>
        <p:grpSpPr>
          <a:xfrm>
            <a:off x="721390" y="565829"/>
            <a:ext cx="11650094" cy="4313376"/>
            <a:chOff x="721390" y="565829"/>
            <a:chExt cx="11650094" cy="4313376"/>
          </a:xfrm>
        </p:grpSpPr>
        <p:pic>
          <p:nvPicPr>
            <p:cNvPr id="5" name="Picture 3" descr="Picture 3">
              <a:extLst>
                <a:ext uri="{FF2B5EF4-FFF2-40B4-BE49-F238E27FC236}">
                  <a16:creationId xmlns:a16="http://schemas.microsoft.com/office/drawing/2014/main" id="{6E88AB30-5F82-F860-1846-7CD6A4A6A702}"/>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705647" y="2352183"/>
              <a:ext cx="1359896" cy="839199"/>
            </a:xfrm>
            <a:prstGeom prst="rect">
              <a:avLst/>
            </a:prstGeom>
            <a:ln w="12700">
              <a:miter lim="400000"/>
            </a:ln>
          </p:spPr>
        </p:pic>
        <p:pic>
          <p:nvPicPr>
            <p:cNvPr id="6" name="Picture 18" descr="Picture 18">
              <a:extLst>
                <a:ext uri="{FF2B5EF4-FFF2-40B4-BE49-F238E27FC236}">
                  <a16:creationId xmlns:a16="http://schemas.microsoft.com/office/drawing/2014/main" id="{EE08664E-6FD7-FEC0-E661-55F4429E15EB}"/>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7565527" y="2450902"/>
              <a:ext cx="1154290" cy="908538"/>
            </a:xfrm>
            <a:prstGeom prst="rect">
              <a:avLst/>
            </a:prstGeom>
            <a:ln w="12700">
              <a:miter lim="400000"/>
            </a:ln>
          </p:spPr>
        </p:pic>
        <p:pic>
          <p:nvPicPr>
            <p:cNvPr id="7" name="Picture 25" descr="Picture 25">
              <a:extLst>
                <a:ext uri="{FF2B5EF4-FFF2-40B4-BE49-F238E27FC236}">
                  <a16:creationId xmlns:a16="http://schemas.microsoft.com/office/drawing/2014/main" id="{B4D49743-BBE1-7C9E-0ED6-48222F9DF88A}"/>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4736856" y="2208488"/>
              <a:ext cx="1239593" cy="1585764"/>
            </a:xfrm>
            <a:prstGeom prst="rect">
              <a:avLst/>
            </a:prstGeom>
            <a:ln w="12700">
              <a:miter lim="400000"/>
            </a:ln>
          </p:spPr>
        </p:pic>
        <p:pic>
          <p:nvPicPr>
            <p:cNvPr id="9" name="Picture 2" descr="Picture 2">
              <a:extLst>
                <a:ext uri="{FF2B5EF4-FFF2-40B4-BE49-F238E27FC236}">
                  <a16:creationId xmlns:a16="http://schemas.microsoft.com/office/drawing/2014/main" id="{18E0C9C4-99AD-D24F-9385-9506BBA3F4FA}"/>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721390" y="2421278"/>
              <a:ext cx="1227668" cy="1102360"/>
            </a:xfrm>
            <a:prstGeom prst="rect">
              <a:avLst/>
            </a:prstGeom>
            <a:ln w="12700">
              <a:miter lim="400000"/>
            </a:ln>
          </p:spPr>
        </p:pic>
        <p:pic>
          <p:nvPicPr>
            <p:cNvPr id="10" name="Picture 4" descr="Picture 4">
              <a:extLst>
                <a:ext uri="{FF2B5EF4-FFF2-40B4-BE49-F238E27FC236}">
                  <a16:creationId xmlns:a16="http://schemas.microsoft.com/office/drawing/2014/main" id="{ED349DDC-53E5-B9AE-2299-4E2B95531E6E}"/>
                </a:ext>
              </a:extLst>
            </p:cNvPr>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3423265" y="2233612"/>
              <a:ext cx="858838" cy="1195388"/>
            </a:xfrm>
            <a:prstGeom prst="rect">
              <a:avLst/>
            </a:prstGeom>
            <a:ln w="12700">
              <a:miter lim="400000"/>
            </a:ln>
          </p:spPr>
        </p:pic>
        <p:pic>
          <p:nvPicPr>
            <p:cNvPr id="11" name="Picture 5" descr="Picture 5">
              <a:extLst>
                <a:ext uri="{FF2B5EF4-FFF2-40B4-BE49-F238E27FC236}">
                  <a16:creationId xmlns:a16="http://schemas.microsoft.com/office/drawing/2014/main" id="{5224E2A4-6113-33A2-F210-9D22FB39B7C6}"/>
                </a:ext>
              </a:extLst>
            </p:cNvPr>
            <p:cNvPicPr>
              <a:picLocks noChangeAspect="1"/>
            </p:cNvPicPr>
            <p:nvPr/>
          </p:nvPicPr>
          <p:blipFill>
            <a:blip r:embed="rId8" cstate="email">
              <a:extLst>
                <a:ext uri="{28A0092B-C50C-407E-A947-70E740481C1C}">
                  <a14:useLocalDpi xmlns:a14="http://schemas.microsoft.com/office/drawing/2010/main"/>
                </a:ext>
              </a:extLst>
            </a:blip>
            <a:stretch>
              <a:fillRect/>
            </a:stretch>
          </p:blipFill>
          <p:spPr>
            <a:xfrm>
              <a:off x="6033739" y="2085047"/>
              <a:ext cx="1471061" cy="1471060"/>
            </a:xfrm>
            <a:prstGeom prst="rect">
              <a:avLst/>
            </a:prstGeom>
            <a:ln w="12700">
              <a:miter lim="400000"/>
            </a:ln>
          </p:spPr>
        </p:pic>
        <p:pic>
          <p:nvPicPr>
            <p:cNvPr id="12" name="Picture 32" descr="Picture 32">
              <a:extLst>
                <a:ext uri="{FF2B5EF4-FFF2-40B4-BE49-F238E27FC236}">
                  <a16:creationId xmlns:a16="http://schemas.microsoft.com/office/drawing/2014/main" id="{C84E90E1-B4D5-5860-8855-CBEBD09F0B6F}"/>
                </a:ext>
              </a:extLst>
            </p:cNvPr>
            <p:cNvPicPr>
              <a:picLocks noChangeAspect="1"/>
            </p:cNvPicPr>
            <p:nvPr/>
          </p:nvPicPr>
          <p:blipFill>
            <a:blip r:embed="rId9" cstate="email">
              <a:extLst>
                <a:ext uri="{28A0092B-C50C-407E-A947-70E740481C1C}">
                  <a14:useLocalDpi xmlns:a14="http://schemas.microsoft.com/office/drawing/2010/main"/>
                </a:ext>
              </a:extLst>
            </a:blip>
            <a:stretch>
              <a:fillRect/>
            </a:stretch>
          </p:blipFill>
          <p:spPr>
            <a:xfrm>
              <a:off x="8972725" y="2052578"/>
              <a:ext cx="1485901" cy="1485901"/>
            </a:xfrm>
            <a:prstGeom prst="rect">
              <a:avLst/>
            </a:prstGeom>
            <a:ln w="12700">
              <a:miter lim="400000"/>
            </a:ln>
          </p:spPr>
        </p:pic>
        <p:pic>
          <p:nvPicPr>
            <p:cNvPr id="13" name="Picture 33" descr="Picture 33">
              <a:extLst>
                <a:ext uri="{FF2B5EF4-FFF2-40B4-BE49-F238E27FC236}">
                  <a16:creationId xmlns:a16="http://schemas.microsoft.com/office/drawing/2014/main" id="{92CF2E35-4B6A-E670-4026-C01654FAE7D1}"/>
                </a:ext>
              </a:extLst>
            </p:cNvPr>
            <p:cNvPicPr>
              <a:picLocks noChangeAspect="1"/>
            </p:cNvPicPr>
            <p:nvPr/>
          </p:nvPicPr>
          <p:blipFill>
            <a:blip r:embed="rId10" cstate="email">
              <a:extLst>
                <a:ext uri="{28A0092B-C50C-407E-A947-70E740481C1C}">
                  <a14:useLocalDpi xmlns:a14="http://schemas.microsoft.com/office/drawing/2010/main"/>
                </a:ext>
              </a:extLst>
            </a:blip>
            <a:stretch>
              <a:fillRect/>
            </a:stretch>
          </p:blipFill>
          <p:spPr>
            <a:xfrm rot="640062">
              <a:off x="10551879" y="2413806"/>
              <a:ext cx="1111276" cy="1111276"/>
            </a:xfrm>
            <a:prstGeom prst="rect">
              <a:avLst/>
            </a:prstGeom>
            <a:ln w="12700">
              <a:miter lim="400000"/>
            </a:ln>
          </p:spPr>
        </p:pic>
        <p:sp>
          <p:nvSpPr>
            <p:cNvPr id="14" name="TextBox 13">
              <a:extLst>
                <a:ext uri="{FF2B5EF4-FFF2-40B4-BE49-F238E27FC236}">
                  <a16:creationId xmlns:a16="http://schemas.microsoft.com/office/drawing/2014/main" id="{A31A5B21-DFD7-6C6F-34A0-04788F9FAFBB}"/>
                </a:ext>
              </a:extLst>
            </p:cNvPr>
            <p:cNvSpPr txBox="1"/>
            <p:nvPr/>
          </p:nvSpPr>
          <p:spPr>
            <a:xfrm>
              <a:off x="6468946" y="3658175"/>
              <a:ext cx="618545" cy="707886"/>
            </a:xfrm>
            <a:prstGeom prst="rect">
              <a:avLst/>
            </a:prstGeom>
            <a:noFill/>
          </p:spPr>
          <p:txBody>
            <a:bodyPr wrap="square" rtlCol="0">
              <a:spAutoFit/>
            </a:bodyPr>
            <a:lstStyle/>
            <a:p>
              <a:pPr rtl="0"/>
              <a:r>
                <a:rPr lang="cy-gb" sz="4000">
                  <a:latin typeface="Arial" panose="020B0604020202020204" pitchFamily="34" charset="0"/>
                  <a:cs typeface="Arial" panose="020B0604020202020204" pitchFamily="34" charset="0"/>
                </a:rPr>
                <a:t>A</a:t>
              </a:r>
            </a:p>
          </p:txBody>
        </p:sp>
        <p:sp>
          <p:nvSpPr>
            <p:cNvPr id="15" name="TextBox 14">
              <a:extLst>
                <a:ext uri="{FF2B5EF4-FFF2-40B4-BE49-F238E27FC236}">
                  <a16:creationId xmlns:a16="http://schemas.microsoft.com/office/drawing/2014/main" id="{F17A10F1-F22E-9B5B-8D3B-39B8FE4A9844}"/>
                </a:ext>
              </a:extLst>
            </p:cNvPr>
            <p:cNvSpPr txBox="1"/>
            <p:nvPr/>
          </p:nvSpPr>
          <p:spPr>
            <a:xfrm>
              <a:off x="9514228" y="3640547"/>
              <a:ext cx="618545" cy="707886"/>
            </a:xfrm>
            <a:prstGeom prst="rect">
              <a:avLst/>
            </a:prstGeom>
            <a:noFill/>
          </p:spPr>
          <p:txBody>
            <a:bodyPr wrap="square" rtlCol="0">
              <a:spAutoFit/>
            </a:bodyPr>
            <a:lstStyle/>
            <a:p>
              <a:pPr rtl="0"/>
              <a:r>
                <a:rPr lang="cy-gb" sz="4000">
                  <a:latin typeface="Arial" panose="020B0604020202020204" pitchFamily="34" charset="0"/>
                  <a:cs typeface="Arial" panose="020B0604020202020204" pitchFamily="34" charset="0"/>
                </a:rPr>
                <a:t>B</a:t>
              </a:r>
            </a:p>
          </p:txBody>
        </p:sp>
        <p:sp>
          <p:nvSpPr>
            <p:cNvPr id="16" name="TextBox 15">
              <a:extLst>
                <a:ext uri="{FF2B5EF4-FFF2-40B4-BE49-F238E27FC236}">
                  <a16:creationId xmlns:a16="http://schemas.microsoft.com/office/drawing/2014/main" id="{4349837D-D936-67E5-F651-192F60BE0E3A}"/>
                </a:ext>
              </a:extLst>
            </p:cNvPr>
            <p:cNvSpPr txBox="1"/>
            <p:nvPr/>
          </p:nvSpPr>
          <p:spPr>
            <a:xfrm>
              <a:off x="10752898" y="3618335"/>
              <a:ext cx="618545" cy="707886"/>
            </a:xfrm>
            <a:prstGeom prst="rect">
              <a:avLst/>
            </a:prstGeom>
            <a:noFill/>
          </p:spPr>
          <p:txBody>
            <a:bodyPr wrap="square" rtlCol="0">
              <a:spAutoFit/>
            </a:bodyPr>
            <a:lstStyle/>
            <a:p>
              <a:pPr rtl="0"/>
              <a:r>
                <a:rPr lang="cy-gb" sz="4000">
                  <a:latin typeface="Arial" panose="020B0604020202020204" pitchFamily="34" charset="0"/>
                  <a:cs typeface="Arial" panose="020B0604020202020204" pitchFamily="34" charset="0"/>
                </a:rPr>
                <a:t>C</a:t>
              </a:r>
            </a:p>
          </p:txBody>
        </p:sp>
        <p:sp>
          <p:nvSpPr>
            <p:cNvPr id="17" name="TextBox 16">
              <a:extLst>
                <a:ext uri="{FF2B5EF4-FFF2-40B4-BE49-F238E27FC236}">
                  <a16:creationId xmlns:a16="http://schemas.microsoft.com/office/drawing/2014/main" id="{EED3340A-B936-8927-4A90-B891E0FCCA0D}"/>
                </a:ext>
              </a:extLst>
            </p:cNvPr>
            <p:cNvSpPr txBox="1"/>
            <p:nvPr/>
          </p:nvSpPr>
          <p:spPr>
            <a:xfrm>
              <a:off x="757287" y="3621349"/>
              <a:ext cx="948360" cy="707886"/>
            </a:xfrm>
            <a:prstGeom prst="rect">
              <a:avLst/>
            </a:prstGeom>
            <a:noFill/>
          </p:spPr>
          <p:txBody>
            <a:bodyPr wrap="square" rtlCol="0">
              <a:spAutoFit/>
            </a:bodyPr>
            <a:lstStyle/>
            <a:p>
              <a:pPr rtl="0"/>
              <a:r>
                <a:rPr lang="cy-GB" sz="4000" dirty="0">
                  <a:latin typeface="Arial" panose="020B0604020202020204" pitchFamily="34" charset="0"/>
                  <a:cs typeface="Arial" panose="020B0604020202020204" pitchFamily="34" charset="0"/>
                </a:rPr>
                <a:t>C</a:t>
              </a:r>
              <a:r>
                <a:rPr lang="cy-gb" sz="4000" dirty="0">
                  <a:latin typeface="Arial" panose="020B0604020202020204" pitchFamily="34" charset="0"/>
                  <a:cs typeface="Arial" panose="020B0604020202020204" pitchFamily="34" charset="0"/>
                </a:rPr>
                <a:t>H</a:t>
              </a:r>
            </a:p>
          </p:txBody>
        </p:sp>
        <p:sp>
          <p:nvSpPr>
            <p:cNvPr id="36" name="TextBox 35">
              <a:extLst>
                <a:ext uri="{FF2B5EF4-FFF2-40B4-BE49-F238E27FC236}">
                  <a16:creationId xmlns:a16="http://schemas.microsoft.com/office/drawing/2014/main" id="{4274837C-D246-58E7-DFEF-A0A38E09E2EA}"/>
                </a:ext>
              </a:extLst>
            </p:cNvPr>
            <p:cNvSpPr txBox="1"/>
            <p:nvPr/>
          </p:nvSpPr>
          <p:spPr>
            <a:xfrm>
              <a:off x="4971974" y="3643780"/>
              <a:ext cx="618545" cy="707886"/>
            </a:xfrm>
            <a:prstGeom prst="rect">
              <a:avLst/>
            </a:prstGeom>
            <a:noFill/>
          </p:spPr>
          <p:txBody>
            <a:bodyPr wrap="square" rtlCol="0">
              <a:spAutoFit/>
            </a:bodyPr>
            <a:lstStyle/>
            <a:p>
              <a:pPr rtl="0"/>
              <a:r>
                <a:rPr lang="cy-GB" sz="4000" dirty="0">
                  <a:latin typeface="Arial" panose="020B0604020202020204" pitchFamily="34" charset="0"/>
                  <a:cs typeface="Arial" panose="020B0604020202020204" pitchFamily="34" charset="0"/>
                </a:rPr>
                <a:t>D</a:t>
              </a:r>
              <a:endParaRPr lang="cy-gb" sz="4000" dirty="0">
                <a:latin typeface="Arial" panose="020B0604020202020204" pitchFamily="34" charset="0"/>
                <a:cs typeface="Arial" panose="020B0604020202020204" pitchFamily="34" charset="0"/>
              </a:endParaRPr>
            </a:p>
          </p:txBody>
        </p:sp>
        <p:sp>
          <p:nvSpPr>
            <p:cNvPr id="37" name="TextBox 36">
              <a:extLst>
                <a:ext uri="{FF2B5EF4-FFF2-40B4-BE49-F238E27FC236}">
                  <a16:creationId xmlns:a16="http://schemas.microsoft.com/office/drawing/2014/main" id="{F334B69F-3E93-3343-007E-C358CC5DB921}"/>
                </a:ext>
              </a:extLst>
            </p:cNvPr>
            <p:cNvSpPr txBox="1"/>
            <p:nvPr/>
          </p:nvSpPr>
          <p:spPr>
            <a:xfrm>
              <a:off x="3536310" y="3668904"/>
              <a:ext cx="948360" cy="707886"/>
            </a:xfrm>
            <a:prstGeom prst="rect">
              <a:avLst/>
            </a:prstGeom>
            <a:noFill/>
          </p:spPr>
          <p:txBody>
            <a:bodyPr wrap="square" rtlCol="0">
              <a:spAutoFit/>
            </a:bodyPr>
            <a:lstStyle/>
            <a:p>
              <a:pPr rtl="0"/>
              <a:r>
                <a:rPr lang="cy-GB" sz="4000" dirty="0">
                  <a:latin typeface="Arial" panose="020B0604020202020204" pitchFamily="34" charset="0"/>
                  <a:cs typeface="Arial" panose="020B0604020202020204" pitchFamily="34" charset="0"/>
                </a:rPr>
                <a:t>D</a:t>
              </a:r>
              <a:r>
                <a:rPr lang="cy-gb" sz="4000" dirty="0">
                  <a:latin typeface="Arial" panose="020B0604020202020204" pitchFamily="34" charset="0"/>
                  <a:cs typeface="Arial" panose="020B0604020202020204" pitchFamily="34" charset="0"/>
                </a:rPr>
                <a:t>D</a:t>
              </a:r>
            </a:p>
          </p:txBody>
        </p:sp>
        <p:sp>
          <p:nvSpPr>
            <p:cNvPr id="38" name="TextBox 37">
              <a:extLst>
                <a:ext uri="{FF2B5EF4-FFF2-40B4-BE49-F238E27FC236}">
                  <a16:creationId xmlns:a16="http://schemas.microsoft.com/office/drawing/2014/main" id="{0040181D-BE08-B807-F13A-760CBE59AF87}"/>
                </a:ext>
              </a:extLst>
            </p:cNvPr>
            <p:cNvSpPr txBox="1"/>
            <p:nvPr/>
          </p:nvSpPr>
          <p:spPr>
            <a:xfrm>
              <a:off x="8092981" y="3650973"/>
              <a:ext cx="618545" cy="707886"/>
            </a:xfrm>
            <a:prstGeom prst="rect">
              <a:avLst/>
            </a:prstGeom>
            <a:noFill/>
          </p:spPr>
          <p:txBody>
            <a:bodyPr wrap="square" rtlCol="0">
              <a:spAutoFit/>
            </a:bodyPr>
            <a:lstStyle/>
            <a:p>
              <a:pPr rtl="0"/>
              <a:r>
                <a:rPr lang="cy-GB" sz="4000" dirty="0">
                  <a:latin typeface="Arial" panose="020B0604020202020204" pitchFamily="34" charset="0"/>
                  <a:cs typeface="Arial" panose="020B0604020202020204" pitchFamily="34" charset="0"/>
                </a:rPr>
                <a:t>E</a:t>
              </a:r>
              <a:endParaRPr lang="cy-gb" sz="4000" dirty="0">
                <a:latin typeface="Arial" panose="020B0604020202020204" pitchFamily="34" charset="0"/>
                <a:cs typeface="Arial" panose="020B0604020202020204" pitchFamily="34" charset="0"/>
              </a:endParaRPr>
            </a:p>
          </p:txBody>
        </p:sp>
        <p:sp>
          <p:nvSpPr>
            <p:cNvPr id="39" name="TextBox 38">
              <a:extLst>
                <a:ext uri="{FF2B5EF4-FFF2-40B4-BE49-F238E27FC236}">
                  <a16:creationId xmlns:a16="http://schemas.microsoft.com/office/drawing/2014/main" id="{4BB0B960-B446-FCAE-2E3A-60C65688FE5B}"/>
                </a:ext>
              </a:extLst>
            </p:cNvPr>
            <p:cNvSpPr txBox="1"/>
            <p:nvPr/>
          </p:nvSpPr>
          <p:spPr>
            <a:xfrm>
              <a:off x="2188445" y="3609381"/>
              <a:ext cx="618545" cy="707886"/>
            </a:xfrm>
            <a:prstGeom prst="rect">
              <a:avLst/>
            </a:prstGeom>
            <a:noFill/>
          </p:spPr>
          <p:txBody>
            <a:bodyPr wrap="square" rtlCol="0">
              <a:spAutoFit/>
            </a:bodyPr>
            <a:lstStyle/>
            <a:p>
              <a:pPr rtl="0"/>
              <a:r>
                <a:rPr lang="cy-GB" sz="4000" dirty="0">
                  <a:latin typeface="Arial" panose="020B0604020202020204" pitchFamily="34" charset="0"/>
                  <a:cs typeface="Arial" panose="020B0604020202020204" pitchFamily="34" charset="0"/>
                </a:rPr>
                <a:t>F</a:t>
              </a:r>
              <a:endParaRPr lang="cy-gb" sz="4000" dirty="0">
                <a:latin typeface="Arial" panose="020B0604020202020204" pitchFamily="34" charset="0"/>
                <a:cs typeface="Arial" panose="020B0604020202020204" pitchFamily="34" charset="0"/>
              </a:endParaRPr>
            </a:p>
          </p:txBody>
        </p:sp>
        <p:sp>
          <p:nvSpPr>
            <p:cNvPr id="40" name="TextBox 3">
              <a:extLst>
                <a:ext uri="{FF2B5EF4-FFF2-40B4-BE49-F238E27FC236}">
                  <a16:creationId xmlns:a16="http://schemas.microsoft.com/office/drawing/2014/main" id="{2130DF15-5ED5-7C03-7A0E-F0621E676066}"/>
                </a:ext>
              </a:extLst>
            </p:cNvPr>
            <p:cNvSpPr txBox="1"/>
            <p:nvPr/>
          </p:nvSpPr>
          <p:spPr>
            <a:xfrm>
              <a:off x="724286" y="4479095"/>
              <a:ext cx="2686622" cy="400110"/>
            </a:xfrm>
            <a:prstGeom prst="rect">
              <a:avLst/>
            </a:prstGeom>
            <a:ln w="12700">
              <a:miter lim="400000"/>
            </a:ln>
            <a:extLst>
              <a:ext uri="{C572A759-6A51-4108-AA02-DFA0A04FC94B}">
                <ma14:wrappingTextBoxFlag xmlns:m="http://schemas.openxmlformats.org/officeDocument/2006/math" xmlns:a14="http://schemas.microsoft.com/office/drawing/2010/main" xmlns:ma14="http://schemas.microsoft.com/office/mac/drawingml/2011/main" xmlns="" val="1"/>
              </a:ext>
            </a:extLst>
          </p:spPr>
          <p:txBody>
            <a:bodyPr wrap="square" lIns="45719" rIns="45719" rtlCol="0">
              <a:spAutoFit/>
            </a:bodyPr>
            <a:lstStyle>
              <a:lvl1pPr>
                <a:defRPr sz="1400">
                  <a:solidFill>
                    <a:srgbClr val="808080"/>
                  </a:solidFill>
                  <a:latin typeface="Arial"/>
                  <a:ea typeface="Arial"/>
                  <a:cs typeface="Arial"/>
                  <a:sym typeface="Arial"/>
                </a:defRPr>
              </a:lvl1pPr>
            </a:lstStyle>
            <a:p>
              <a:pPr rtl="0"/>
              <a:r>
                <a:rPr lang="cy-gb" sz="2000">
                  <a:solidFill>
                    <a:schemeClr val="tx1">
                      <a:lumMod val="50000"/>
                    </a:schemeClr>
                  </a:solidFill>
                  <a:latin typeface="Arial" panose="020B0604020202020204" pitchFamily="34" charset="0"/>
                  <a:cs typeface="Arial" panose="020B0604020202020204" pitchFamily="34" charset="0"/>
                </a:rPr>
                <a:t>Y cyflymaf i ddadelfennu</a:t>
              </a:r>
            </a:p>
          </p:txBody>
        </p:sp>
        <p:sp>
          <p:nvSpPr>
            <p:cNvPr id="41" name="TextBox 5">
              <a:extLst>
                <a:ext uri="{FF2B5EF4-FFF2-40B4-BE49-F238E27FC236}">
                  <a16:creationId xmlns:a16="http://schemas.microsoft.com/office/drawing/2014/main" id="{61D5DDA3-2334-6363-42C8-EAD10CBCA834}"/>
                </a:ext>
              </a:extLst>
            </p:cNvPr>
            <p:cNvSpPr txBox="1"/>
            <p:nvPr/>
          </p:nvSpPr>
          <p:spPr>
            <a:xfrm>
              <a:off x="9020781" y="4465178"/>
              <a:ext cx="2658091" cy="400110"/>
            </a:xfrm>
            <a:prstGeom prst="rect">
              <a:avLst/>
            </a:prstGeom>
            <a:ln w="12700">
              <a:miter lim="400000"/>
            </a:ln>
            <a:extLst>
              <a:ext uri="{C572A759-6A51-4108-AA02-DFA0A04FC94B}">
                <ma14:wrappingTextBoxFlag xmlns:m="http://schemas.openxmlformats.org/officeDocument/2006/math" xmlns:a14="http://schemas.microsoft.com/office/drawing/2010/main" xmlns:ma14="http://schemas.microsoft.com/office/mac/drawingml/2011/main" xmlns="" val="1"/>
              </a:ext>
            </a:extLst>
          </p:spPr>
          <p:txBody>
            <a:bodyPr wrap="square" lIns="45719" rIns="45719" rtlCol="0">
              <a:spAutoFit/>
            </a:bodyPr>
            <a:lstStyle>
              <a:lvl1pPr>
                <a:defRPr sz="1400">
                  <a:solidFill>
                    <a:srgbClr val="808080"/>
                  </a:solidFill>
                  <a:latin typeface="Arial"/>
                  <a:ea typeface="Arial"/>
                  <a:cs typeface="Arial"/>
                  <a:sym typeface="Arial"/>
                </a:defRPr>
              </a:lvl1pPr>
            </a:lstStyle>
            <a:p>
              <a:pPr rtl="0"/>
              <a:r>
                <a:rPr lang="cy-gb" sz="2000">
                  <a:solidFill>
                    <a:schemeClr val="tx1">
                      <a:lumMod val="50000"/>
                    </a:schemeClr>
                  </a:solidFill>
                  <a:latin typeface="Arial" panose="020B0604020202020204" pitchFamily="34" charset="0"/>
                  <a:cs typeface="Arial" panose="020B0604020202020204" pitchFamily="34" charset="0"/>
                </a:rPr>
                <a:t>Yr arafaf i ddadelfennu</a:t>
              </a:r>
            </a:p>
          </p:txBody>
        </p:sp>
        <p:sp>
          <p:nvSpPr>
            <p:cNvPr id="42" name="Straight Connector 7">
              <a:extLst>
                <a:ext uri="{FF2B5EF4-FFF2-40B4-BE49-F238E27FC236}">
                  <a16:creationId xmlns:a16="http://schemas.microsoft.com/office/drawing/2014/main" id="{40367558-9116-E591-92B5-59BE8621913F}"/>
                </a:ext>
              </a:extLst>
            </p:cNvPr>
            <p:cNvSpPr/>
            <p:nvPr/>
          </p:nvSpPr>
          <p:spPr>
            <a:xfrm flipV="1">
              <a:off x="3410908" y="4665233"/>
              <a:ext cx="5494620" cy="20421"/>
            </a:xfrm>
            <a:prstGeom prst="line">
              <a:avLst/>
            </a:prstGeom>
            <a:ln w="38100">
              <a:solidFill>
                <a:srgbClr val="004976"/>
              </a:solidFill>
              <a:tailEnd type="triangle"/>
            </a:ln>
          </p:spPr>
          <p:txBody>
            <a:bodyPr lIns="45719" rIns="45719" rtlCol="0"/>
            <a:lstStyle/>
            <a:p>
              <a:pPr rtl="0">
                <a:defRPr>
                  <a:solidFill>
                    <a:srgbClr val="000000"/>
                  </a:solidFill>
                  <a:latin typeface="Trebuchet MS"/>
                  <a:ea typeface="Trebuchet MS"/>
                  <a:cs typeface="Trebuchet MS"/>
                  <a:sym typeface="Trebuchet MS"/>
                </a:defRPr>
              </a:pPr>
              <a:endParaRPr sz="2000">
                <a:latin typeface="Arial" panose="020B0604020202020204" pitchFamily="34" charset="0"/>
                <a:cs typeface="Arial" panose="020B0604020202020204" pitchFamily="34" charset="0"/>
              </a:endParaRPr>
            </a:p>
          </p:txBody>
        </p:sp>
        <p:grpSp>
          <p:nvGrpSpPr>
            <p:cNvPr id="43" name="Group 42">
              <a:extLst>
                <a:ext uri="{FF2B5EF4-FFF2-40B4-BE49-F238E27FC236}">
                  <a16:creationId xmlns:a16="http://schemas.microsoft.com/office/drawing/2014/main" id="{41F565F5-11E7-CAFD-2E22-2877BC8CA0A7}"/>
                </a:ext>
              </a:extLst>
            </p:cNvPr>
            <p:cNvGrpSpPr/>
            <p:nvPr/>
          </p:nvGrpSpPr>
          <p:grpSpPr>
            <a:xfrm>
              <a:off x="799467" y="1556336"/>
              <a:ext cx="11572017" cy="646331"/>
              <a:chOff x="799467" y="1556336"/>
              <a:chExt cx="11572017" cy="646331"/>
            </a:xfrm>
          </p:grpSpPr>
          <p:sp>
            <p:nvSpPr>
              <p:cNvPr id="46" name="TextBox 45">
                <a:extLst>
                  <a:ext uri="{FF2B5EF4-FFF2-40B4-BE49-F238E27FC236}">
                    <a16:creationId xmlns:a16="http://schemas.microsoft.com/office/drawing/2014/main" id="{481423CF-6848-50EE-FDB0-BAA55BCEE751}"/>
                  </a:ext>
                </a:extLst>
              </p:cNvPr>
              <p:cNvSpPr txBox="1"/>
              <p:nvPr/>
            </p:nvSpPr>
            <p:spPr>
              <a:xfrm>
                <a:off x="799467" y="1794178"/>
                <a:ext cx="1229722" cy="369332"/>
              </a:xfrm>
              <a:prstGeom prst="rect">
                <a:avLst/>
              </a:prstGeom>
              <a:noFill/>
            </p:spPr>
            <p:txBody>
              <a:bodyPr wrap="square" rtlCol="0">
                <a:spAutoFit/>
              </a:bodyPr>
              <a:lstStyle/>
              <a:p>
                <a:pPr rtl="0"/>
                <a:r>
                  <a:rPr lang="cy-gb" dirty="0">
                    <a:latin typeface="Arial" panose="020B0604020202020204" pitchFamily="34" charset="0"/>
                    <a:cs typeface="Arial" panose="020B0604020202020204" pitchFamily="34" charset="0"/>
                  </a:rPr>
                  <a:t>1 mis</a:t>
                </a:r>
              </a:p>
            </p:txBody>
          </p:sp>
          <p:sp>
            <p:nvSpPr>
              <p:cNvPr id="47" name="TextBox 46">
                <a:extLst>
                  <a:ext uri="{FF2B5EF4-FFF2-40B4-BE49-F238E27FC236}">
                    <a16:creationId xmlns:a16="http://schemas.microsoft.com/office/drawing/2014/main" id="{F3D9C626-E649-7E74-9541-A88A3D131B9E}"/>
                  </a:ext>
                </a:extLst>
              </p:cNvPr>
              <p:cNvSpPr txBox="1"/>
              <p:nvPr/>
            </p:nvSpPr>
            <p:spPr>
              <a:xfrm>
                <a:off x="1969644" y="1813502"/>
                <a:ext cx="1229722" cy="369332"/>
              </a:xfrm>
              <a:prstGeom prst="rect">
                <a:avLst/>
              </a:prstGeom>
              <a:noFill/>
            </p:spPr>
            <p:txBody>
              <a:bodyPr wrap="square" rtlCol="0">
                <a:spAutoFit/>
              </a:bodyPr>
              <a:lstStyle/>
              <a:p>
                <a:pPr rtl="0"/>
                <a:r>
                  <a:rPr lang="cy-gb">
                    <a:latin typeface="Arial" panose="020B0604020202020204" pitchFamily="34" charset="0"/>
                    <a:cs typeface="Arial" panose="020B0604020202020204" pitchFamily="34" charset="0"/>
                  </a:rPr>
                  <a:t>6 wythnos</a:t>
                </a:r>
              </a:p>
            </p:txBody>
          </p:sp>
          <p:sp>
            <p:nvSpPr>
              <p:cNvPr id="48" name="TextBox 47">
                <a:extLst>
                  <a:ext uri="{FF2B5EF4-FFF2-40B4-BE49-F238E27FC236}">
                    <a16:creationId xmlns:a16="http://schemas.microsoft.com/office/drawing/2014/main" id="{35ABC7BC-630B-A09B-09AF-16DF446F9359}"/>
                  </a:ext>
                </a:extLst>
              </p:cNvPr>
              <p:cNvSpPr txBox="1"/>
              <p:nvPr/>
            </p:nvSpPr>
            <p:spPr>
              <a:xfrm>
                <a:off x="3354367" y="1801060"/>
                <a:ext cx="1229722" cy="369332"/>
              </a:xfrm>
              <a:prstGeom prst="rect">
                <a:avLst/>
              </a:prstGeom>
              <a:noFill/>
            </p:spPr>
            <p:txBody>
              <a:bodyPr wrap="square" rtlCol="0">
                <a:spAutoFit/>
              </a:bodyPr>
              <a:lstStyle/>
              <a:p>
                <a:pPr rtl="0"/>
                <a:r>
                  <a:rPr lang="cy-gb">
                    <a:latin typeface="Arial" panose="020B0604020202020204" pitchFamily="34" charset="0"/>
                    <a:cs typeface="Arial" panose="020B0604020202020204" pitchFamily="34" charset="0"/>
                  </a:rPr>
                  <a:t>2 fis</a:t>
                </a:r>
              </a:p>
            </p:txBody>
          </p:sp>
          <p:sp>
            <p:nvSpPr>
              <p:cNvPr id="49" name="TextBox 48">
                <a:extLst>
                  <a:ext uri="{FF2B5EF4-FFF2-40B4-BE49-F238E27FC236}">
                    <a16:creationId xmlns:a16="http://schemas.microsoft.com/office/drawing/2014/main" id="{24032F4B-EA05-314E-416F-A0FB4AC86634}"/>
                  </a:ext>
                </a:extLst>
              </p:cNvPr>
              <p:cNvSpPr txBox="1"/>
              <p:nvPr/>
            </p:nvSpPr>
            <p:spPr>
              <a:xfrm>
                <a:off x="4734406" y="1804737"/>
                <a:ext cx="1229722" cy="369332"/>
              </a:xfrm>
              <a:prstGeom prst="rect">
                <a:avLst/>
              </a:prstGeom>
              <a:noFill/>
            </p:spPr>
            <p:txBody>
              <a:bodyPr wrap="square" rtlCol="0">
                <a:spAutoFit/>
              </a:bodyPr>
              <a:lstStyle/>
              <a:p>
                <a:pPr rtl="0"/>
                <a:r>
                  <a:rPr lang="cy-gb" dirty="0">
                    <a:latin typeface="Arial" panose="020B0604020202020204" pitchFamily="34" charset="0"/>
                    <a:cs typeface="Arial" panose="020B0604020202020204" pitchFamily="34" charset="0"/>
                  </a:rPr>
                  <a:t>Blwyddyn</a:t>
                </a:r>
              </a:p>
            </p:txBody>
          </p:sp>
          <p:sp>
            <p:nvSpPr>
              <p:cNvPr id="50" name="TextBox 49">
                <a:extLst>
                  <a:ext uri="{FF2B5EF4-FFF2-40B4-BE49-F238E27FC236}">
                    <a16:creationId xmlns:a16="http://schemas.microsoft.com/office/drawing/2014/main" id="{ED773E1A-D6D5-654D-66EB-3E30717C1A48}"/>
                  </a:ext>
                </a:extLst>
              </p:cNvPr>
              <p:cNvSpPr txBox="1"/>
              <p:nvPr/>
            </p:nvSpPr>
            <p:spPr>
              <a:xfrm>
                <a:off x="6086586" y="1807430"/>
                <a:ext cx="1412582" cy="369332"/>
              </a:xfrm>
              <a:prstGeom prst="rect">
                <a:avLst/>
              </a:prstGeom>
              <a:noFill/>
            </p:spPr>
            <p:txBody>
              <a:bodyPr wrap="square" rtlCol="0">
                <a:spAutoFit/>
              </a:bodyPr>
              <a:lstStyle/>
              <a:p>
                <a:pPr rtl="0"/>
                <a:r>
                  <a:rPr lang="cy-gb" dirty="0">
                    <a:latin typeface="Arial" panose="020B0604020202020204" pitchFamily="34" charset="0"/>
                    <a:cs typeface="Arial" panose="020B0604020202020204" pitchFamily="34" charset="0"/>
                  </a:rPr>
                  <a:t>20 mlynedd</a:t>
                </a:r>
              </a:p>
            </p:txBody>
          </p:sp>
          <p:sp>
            <p:nvSpPr>
              <p:cNvPr id="51" name="TextBox 50">
                <a:extLst>
                  <a:ext uri="{FF2B5EF4-FFF2-40B4-BE49-F238E27FC236}">
                    <a16:creationId xmlns:a16="http://schemas.microsoft.com/office/drawing/2014/main" id="{6BFE3D63-E096-1114-D77C-1373817769FE}"/>
                  </a:ext>
                </a:extLst>
              </p:cNvPr>
              <p:cNvSpPr txBox="1"/>
              <p:nvPr/>
            </p:nvSpPr>
            <p:spPr>
              <a:xfrm>
                <a:off x="7532266" y="1809924"/>
                <a:ext cx="1407360" cy="369332"/>
              </a:xfrm>
              <a:prstGeom prst="rect">
                <a:avLst/>
              </a:prstGeom>
              <a:noFill/>
            </p:spPr>
            <p:txBody>
              <a:bodyPr wrap="square" rtlCol="0">
                <a:spAutoFit/>
              </a:bodyPr>
              <a:lstStyle/>
              <a:p>
                <a:pPr rtl="0"/>
                <a:r>
                  <a:rPr lang="cy-gb" dirty="0">
                    <a:latin typeface="Arial" panose="020B0604020202020204" pitchFamily="34" charset="0"/>
                    <a:cs typeface="Arial" panose="020B0604020202020204" pitchFamily="34" charset="0"/>
                  </a:rPr>
                  <a:t>50 mlynedd</a:t>
                </a:r>
              </a:p>
            </p:txBody>
          </p:sp>
          <p:sp>
            <p:nvSpPr>
              <p:cNvPr id="52" name="TextBox 51">
                <a:extLst>
                  <a:ext uri="{FF2B5EF4-FFF2-40B4-BE49-F238E27FC236}">
                    <a16:creationId xmlns:a16="http://schemas.microsoft.com/office/drawing/2014/main" id="{3EBD0252-EA87-0C86-781A-15DFD0F8538F}"/>
                  </a:ext>
                </a:extLst>
              </p:cNvPr>
              <p:cNvSpPr txBox="1"/>
              <p:nvPr/>
            </p:nvSpPr>
            <p:spPr>
              <a:xfrm>
                <a:off x="9099930" y="1556336"/>
                <a:ext cx="1447139" cy="646331"/>
              </a:xfrm>
              <a:prstGeom prst="rect">
                <a:avLst/>
              </a:prstGeom>
              <a:noFill/>
            </p:spPr>
            <p:txBody>
              <a:bodyPr wrap="square" rtlCol="0">
                <a:spAutoFit/>
              </a:bodyPr>
              <a:lstStyle/>
              <a:p>
                <a:pPr rtl="0"/>
                <a:r>
                  <a:rPr lang="cy-gb" dirty="0">
                    <a:latin typeface="Arial" panose="020B0604020202020204" pitchFamily="34" charset="0"/>
                    <a:cs typeface="Arial" panose="020B0604020202020204" pitchFamily="34" charset="0"/>
                  </a:rPr>
                  <a:t>450 mlynedd</a:t>
                </a:r>
              </a:p>
            </p:txBody>
          </p:sp>
          <p:sp>
            <p:nvSpPr>
              <p:cNvPr id="53" name="TextBox 52">
                <a:extLst>
                  <a:ext uri="{FF2B5EF4-FFF2-40B4-BE49-F238E27FC236}">
                    <a16:creationId xmlns:a16="http://schemas.microsoft.com/office/drawing/2014/main" id="{53F261F5-FA0C-E473-546A-12FF812BA1EA}"/>
                  </a:ext>
                </a:extLst>
              </p:cNvPr>
              <p:cNvSpPr txBox="1"/>
              <p:nvPr/>
            </p:nvSpPr>
            <p:spPr>
              <a:xfrm>
                <a:off x="10547069" y="1672538"/>
                <a:ext cx="1824415" cy="369332"/>
              </a:xfrm>
              <a:prstGeom prst="rect">
                <a:avLst/>
              </a:prstGeom>
              <a:noFill/>
            </p:spPr>
            <p:txBody>
              <a:bodyPr wrap="square" rtlCol="0">
                <a:spAutoFit/>
              </a:bodyPr>
              <a:lstStyle/>
              <a:p>
                <a:pPr rtl="0"/>
                <a:r>
                  <a:rPr lang="cy-gb" dirty="0">
                    <a:latin typeface="Arial" panose="020B0604020202020204" pitchFamily="34" charset="0"/>
                    <a:cs typeface="Arial" panose="020B0604020202020204" pitchFamily="34" charset="0"/>
                  </a:rPr>
                  <a:t>1000 o flynyddoedd</a:t>
                </a:r>
              </a:p>
            </p:txBody>
          </p:sp>
        </p:grpSp>
        <p:sp>
          <p:nvSpPr>
            <p:cNvPr id="44" name="TextBox 43">
              <a:extLst>
                <a:ext uri="{FF2B5EF4-FFF2-40B4-BE49-F238E27FC236}">
                  <a16:creationId xmlns:a16="http://schemas.microsoft.com/office/drawing/2014/main" id="{039583C0-ED74-C713-2BD0-929DB0F17456}"/>
                </a:ext>
              </a:extLst>
            </p:cNvPr>
            <p:cNvSpPr txBox="1"/>
            <p:nvPr/>
          </p:nvSpPr>
          <p:spPr>
            <a:xfrm>
              <a:off x="2366585" y="565829"/>
              <a:ext cx="8875118" cy="630942"/>
            </a:xfrm>
            <a:prstGeom prst="rect">
              <a:avLst/>
            </a:prstGeom>
            <a:noFill/>
          </p:spPr>
          <p:txBody>
            <a:bodyPr wrap="square" rtlCol="0">
              <a:spAutoFit/>
            </a:bodyPr>
            <a:lstStyle/>
            <a:p>
              <a:pPr rtl="0"/>
              <a:r>
                <a:rPr lang="cy-gb" sz="3500" b="1">
                  <a:latin typeface="Arial" panose="020B0604020202020204" pitchFamily="34" charset="0"/>
                  <a:cs typeface="Arial" panose="020B0604020202020204" pitchFamily="34" charset="0"/>
                </a:rPr>
                <a:t>Pa un sy'n dadelfennu gyflymaf?</a:t>
              </a:r>
            </a:p>
          </p:txBody>
        </p:sp>
      </p:grpSp>
    </p:spTree>
    <p:extLst>
      <p:ext uri="{BB962C8B-B14F-4D97-AF65-F5344CB8AC3E}">
        <p14:creationId xmlns:p14="http://schemas.microsoft.com/office/powerpoint/2010/main" val="18671912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1">
            <a:extLst>
              <a:ext uri="{FF2B5EF4-FFF2-40B4-BE49-F238E27FC236}">
                <a16:creationId xmlns:a16="http://schemas.microsoft.com/office/drawing/2014/main" id="{F155C298-ED31-6094-E945-E7D7E5957B04}"/>
              </a:ext>
            </a:extLst>
          </p:cNvPr>
          <p:cNvSpPr txBox="1">
            <a:spLocks noGrp="1"/>
          </p:cNvSpPr>
          <p:nvPr>
            <p:ph type="title"/>
          </p:nvPr>
        </p:nvSpPr>
        <p:spPr>
          <a:xfrm>
            <a:off x="3888700" y="270750"/>
            <a:ext cx="5858611" cy="63094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cy-gb" i="0" u="none" strike="noStrike" kern="1200" cap="none" spc="0" normalizeH="0" noProof="0">
                <a:ln>
                  <a:noFill/>
                </a:ln>
                <a:solidFill>
                  <a:schemeClr val="tx1"/>
                </a:solidFill>
                <a:effectLst/>
                <a:uLnTx/>
                <a:uFillTx/>
                <a:latin typeface="Arial" panose="020B0604020202020204" pitchFamily="34" charset="0"/>
                <a:ea typeface="+mn-ea"/>
                <a:cs typeface="Arial" panose="020B0604020202020204" pitchFamily="34" charset="0"/>
              </a:rPr>
              <a:t>I ble mae’n mynd?</a:t>
            </a:r>
          </a:p>
        </p:txBody>
      </p:sp>
      <p:sp>
        <p:nvSpPr>
          <p:cNvPr id="5" name="TextBox 4">
            <a:extLst>
              <a:ext uri="{FF2B5EF4-FFF2-40B4-BE49-F238E27FC236}">
                <a16:creationId xmlns:a16="http://schemas.microsoft.com/office/drawing/2014/main" id="{0A9FB2D0-5AE5-0704-5AAC-544C763E3E7B}"/>
              </a:ext>
            </a:extLst>
          </p:cNvPr>
          <p:cNvSpPr txBox="1"/>
          <p:nvPr/>
        </p:nvSpPr>
        <p:spPr>
          <a:xfrm>
            <a:off x="356836" y="1500672"/>
            <a:ext cx="7145296" cy="830997"/>
          </a:xfrm>
          <a:prstGeom prst="rect">
            <a:avLst/>
          </a:prstGeom>
          <a:noFill/>
        </p:spPr>
        <p:txBody>
          <a:bodyPr wrap="square" rtlCol="0">
            <a:spAutoFit/>
          </a:bodyPr>
          <a:lstStyle/>
          <a:p>
            <a:pPr marL="342900" indent="-342900" rtl="0">
              <a:buFont typeface="Arial" panose="020B0604020202020204" pitchFamily="34" charset="0"/>
              <a:buChar char="•"/>
            </a:pPr>
            <a:r>
              <a:rPr lang="cy-gb" sz="2400">
                <a:solidFill>
                  <a:srgbClr val="54585A"/>
                </a:solidFill>
                <a:latin typeface="Arial" panose="020B0604020202020204" pitchFamily="34" charset="0"/>
                <a:cs typeface="Arial" panose="020B0604020202020204" pitchFamily="34" charset="0"/>
              </a:rPr>
              <a:t>Mae tua 5000 o eitemau o lygredd plastig wedi'u canfod am bob milltir o draeth yng ngwledydd Prydain.</a:t>
            </a:r>
          </a:p>
        </p:txBody>
      </p:sp>
      <p:sp>
        <p:nvSpPr>
          <p:cNvPr id="6" name="TextBox 5">
            <a:extLst>
              <a:ext uri="{FF2B5EF4-FFF2-40B4-BE49-F238E27FC236}">
                <a16:creationId xmlns:a16="http://schemas.microsoft.com/office/drawing/2014/main" id="{0D43DE22-9500-1E60-2AC8-0D8D3651DD19}"/>
              </a:ext>
            </a:extLst>
          </p:cNvPr>
          <p:cNvSpPr txBox="1"/>
          <p:nvPr/>
        </p:nvSpPr>
        <p:spPr>
          <a:xfrm>
            <a:off x="356835" y="2970415"/>
            <a:ext cx="6461170" cy="830997"/>
          </a:xfrm>
          <a:prstGeom prst="rect">
            <a:avLst/>
          </a:prstGeom>
          <a:noFill/>
        </p:spPr>
        <p:txBody>
          <a:bodyPr wrap="square" rtlCol="0">
            <a:spAutoFit/>
          </a:bodyPr>
          <a:lstStyle/>
          <a:p>
            <a:pPr marL="342900" indent="-342900" rtl="0">
              <a:buFont typeface="Arial" panose="020B0604020202020204" pitchFamily="34" charset="0"/>
              <a:buChar char="•"/>
            </a:pPr>
            <a:r>
              <a:rPr lang="cy-gb" sz="2400">
                <a:solidFill>
                  <a:srgbClr val="54585A"/>
                </a:solidFill>
                <a:latin typeface="Arial" panose="020B0604020202020204" pitchFamily="34" charset="0"/>
                <a:cs typeface="Arial" panose="020B0604020202020204" pitchFamily="34" charset="0"/>
              </a:rPr>
              <a:t>Mae cartrefi yng ngwledydd Prydain yn taflu 1.7 biliwn o ddarnau o blastig – bob wythnos.</a:t>
            </a:r>
          </a:p>
        </p:txBody>
      </p:sp>
      <p:sp>
        <p:nvSpPr>
          <p:cNvPr id="7" name="TextBox 6">
            <a:extLst>
              <a:ext uri="{FF2B5EF4-FFF2-40B4-BE49-F238E27FC236}">
                <a16:creationId xmlns:a16="http://schemas.microsoft.com/office/drawing/2014/main" id="{4C1FB239-A38D-E254-E895-541E47A8041B}"/>
              </a:ext>
            </a:extLst>
          </p:cNvPr>
          <p:cNvSpPr txBox="1"/>
          <p:nvPr/>
        </p:nvSpPr>
        <p:spPr>
          <a:xfrm>
            <a:off x="356836" y="4526331"/>
            <a:ext cx="6526958" cy="830997"/>
          </a:xfrm>
          <a:prstGeom prst="rect">
            <a:avLst/>
          </a:prstGeom>
          <a:noFill/>
        </p:spPr>
        <p:txBody>
          <a:bodyPr wrap="square" rtlCol="0">
            <a:spAutoFit/>
          </a:bodyPr>
          <a:lstStyle/>
          <a:p>
            <a:pPr marL="342900" indent="-342900" rtl="0">
              <a:buFont typeface="Arial" panose="020B0604020202020204" pitchFamily="34" charset="0"/>
              <a:buChar char="•"/>
            </a:pPr>
            <a:r>
              <a:rPr lang="cy-gb" sz="2400">
                <a:solidFill>
                  <a:srgbClr val="54585A"/>
                </a:solidFill>
                <a:latin typeface="Arial" panose="020B0604020202020204" pitchFamily="34" charset="0"/>
                <a:cs typeface="Arial" panose="020B0604020202020204" pitchFamily="34" charset="0"/>
              </a:rPr>
              <a:t>Mae tua hanner y plastig a gynhyrchir yn blastig untro.</a:t>
            </a:r>
          </a:p>
        </p:txBody>
      </p:sp>
      <p:pic>
        <p:nvPicPr>
          <p:cNvPr id="8" name="Picture 7" descr="Llun o aderyn gyda phlastig yn ei nyth.">
            <a:extLst>
              <a:ext uri="{FF2B5EF4-FFF2-40B4-BE49-F238E27FC236}">
                <a16:creationId xmlns:a16="http://schemas.microsoft.com/office/drawing/2014/main" id="{5DC05B44-AE79-706D-B1EC-FF11960F64BE}"/>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958732" y="1725858"/>
            <a:ext cx="3981018" cy="2644034"/>
          </a:xfrm>
          <a:prstGeom prst="rect">
            <a:avLst/>
          </a:prstGeom>
        </p:spPr>
      </p:pic>
      <p:sp>
        <p:nvSpPr>
          <p:cNvPr id="9" name="TextBox 8">
            <a:extLst>
              <a:ext uri="{FF2B5EF4-FFF2-40B4-BE49-F238E27FC236}">
                <a16:creationId xmlns:a16="http://schemas.microsoft.com/office/drawing/2014/main" id="{11E1D52A-47EC-FE85-3C38-926998A310E2}"/>
              </a:ext>
              <a:ext uri="{C183D7F6-B498-43B3-948B-1728B52AA6E4}">
                <adec:decorative xmlns:adec="http://schemas.microsoft.com/office/drawing/2017/decorative" val="1"/>
              </a:ext>
            </a:extLst>
          </p:cNvPr>
          <p:cNvSpPr txBox="1"/>
          <p:nvPr/>
        </p:nvSpPr>
        <p:spPr>
          <a:xfrm>
            <a:off x="7914127" y="4425105"/>
            <a:ext cx="4433222" cy="276999"/>
          </a:xfrm>
          <a:prstGeom prst="rect">
            <a:avLst/>
          </a:prstGeom>
          <a:noFill/>
        </p:spPr>
        <p:txBody>
          <a:bodyPr wrap="square" lIns="91440" tIns="45720" rIns="91440" bIns="45720" rtlCol="0" anchor="t">
            <a:spAutoFit/>
          </a:bodyPr>
          <a:lstStyle/>
          <a:p>
            <a:pPr rtl="0"/>
            <a:r>
              <a:rPr lang="cy-gb" sz="1200">
                <a:solidFill>
                  <a:srgbClr val="54585A"/>
                </a:solidFill>
                <a:latin typeface="Arial"/>
                <a:cs typeface="Arial"/>
              </a:rPr>
              <a:t>Ffynhonnell: Pixabay</a:t>
            </a:r>
            <a:endParaRPr lang="en-GB" sz="1200" dirty="0">
              <a:solidFill>
                <a:srgbClr val="54585A"/>
              </a:solidFill>
              <a:latin typeface="Arial"/>
              <a:cs typeface="Arial"/>
            </a:endParaRPr>
          </a:p>
        </p:txBody>
      </p:sp>
      <p:sp>
        <p:nvSpPr>
          <p:cNvPr id="10" name="TextBox 9">
            <a:extLst>
              <a:ext uri="{FF2B5EF4-FFF2-40B4-BE49-F238E27FC236}">
                <a16:creationId xmlns:a16="http://schemas.microsoft.com/office/drawing/2014/main" id="{5FF97DE4-A9CB-5D8D-CDE0-496FD13C96C5}"/>
              </a:ext>
              <a:ext uri="{C183D7F6-B498-43B3-948B-1728B52AA6E4}">
                <adec:decorative xmlns:adec="http://schemas.microsoft.com/office/drawing/2017/decorative" val="1"/>
              </a:ext>
            </a:extLst>
          </p:cNvPr>
          <p:cNvSpPr txBox="1"/>
          <p:nvPr/>
        </p:nvSpPr>
        <p:spPr>
          <a:xfrm>
            <a:off x="6994664" y="5993680"/>
            <a:ext cx="6526958" cy="276999"/>
          </a:xfrm>
          <a:prstGeom prst="rect">
            <a:avLst/>
          </a:prstGeom>
          <a:noFill/>
        </p:spPr>
        <p:txBody>
          <a:bodyPr wrap="square" rtlCol="0">
            <a:spAutoFit/>
          </a:bodyPr>
          <a:lstStyle/>
          <a:p>
            <a:pPr rtl="0"/>
            <a:r>
              <a:rPr lang="cy-gb" sz="1200" dirty="0">
                <a:solidFill>
                  <a:srgbClr val="54585A"/>
                </a:solidFill>
                <a:latin typeface="Arial" panose="020B0604020202020204" pitchFamily="34" charset="0"/>
                <a:cs typeface="Arial" panose="020B0604020202020204" pitchFamily="34" charset="0"/>
              </a:rPr>
              <a:t>Ffynhonnell: </a:t>
            </a:r>
            <a:r>
              <a:rPr lang="cy-gb" sz="1200" dirty="0" err="1">
                <a:solidFill>
                  <a:srgbClr val="54585A"/>
                </a:solidFill>
                <a:latin typeface="Arial" panose="020B0604020202020204" pitchFamily="34" charset="0"/>
                <a:cs typeface="Arial" panose="020B0604020202020204" pitchFamily="34" charset="0"/>
              </a:rPr>
              <a:t>Our</a:t>
            </a:r>
            <a:r>
              <a:rPr lang="cy-gb" sz="1200" dirty="0">
                <a:solidFill>
                  <a:srgbClr val="54585A"/>
                </a:solidFill>
                <a:latin typeface="Arial" panose="020B0604020202020204" pitchFamily="34" charset="0"/>
                <a:cs typeface="Arial" panose="020B0604020202020204" pitchFamily="34" charset="0"/>
              </a:rPr>
              <a:t> </a:t>
            </a:r>
            <a:r>
              <a:rPr lang="cy-gb" sz="1200" dirty="0" err="1">
                <a:solidFill>
                  <a:srgbClr val="54585A"/>
                </a:solidFill>
                <a:latin typeface="Arial" panose="020B0604020202020204" pitchFamily="34" charset="0"/>
                <a:cs typeface="Arial" panose="020B0604020202020204" pitchFamily="34" charset="0"/>
              </a:rPr>
              <a:t>World</a:t>
            </a:r>
            <a:r>
              <a:rPr lang="cy-gb" sz="1200" dirty="0">
                <a:solidFill>
                  <a:srgbClr val="54585A"/>
                </a:solidFill>
                <a:latin typeface="Arial" panose="020B0604020202020204" pitchFamily="34" charset="0"/>
                <a:cs typeface="Arial" panose="020B0604020202020204" pitchFamily="34" charset="0"/>
              </a:rPr>
              <a:t> </a:t>
            </a:r>
            <a:r>
              <a:rPr lang="cy-gb" sz="1200" dirty="0" err="1">
                <a:solidFill>
                  <a:srgbClr val="54585A"/>
                </a:solidFill>
                <a:latin typeface="Arial" panose="020B0604020202020204" pitchFamily="34" charset="0"/>
                <a:cs typeface="Arial" panose="020B0604020202020204" pitchFamily="34" charset="0"/>
              </a:rPr>
              <a:t>in</a:t>
            </a:r>
            <a:r>
              <a:rPr lang="cy-gb" sz="1200" dirty="0">
                <a:solidFill>
                  <a:srgbClr val="54585A"/>
                </a:solidFill>
                <a:latin typeface="Arial" panose="020B0604020202020204" pitchFamily="34" charset="0"/>
                <a:cs typeface="Arial" panose="020B0604020202020204" pitchFamily="34" charset="0"/>
              </a:rPr>
              <a:t> Data, </a:t>
            </a:r>
            <a:r>
              <a:rPr lang="cy-gb" sz="1200" dirty="0" err="1">
                <a:solidFill>
                  <a:srgbClr val="54585A"/>
                </a:solidFill>
                <a:latin typeface="Arial" panose="020B0604020202020204" pitchFamily="34" charset="0"/>
                <a:cs typeface="Arial" panose="020B0604020202020204" pitchFamily="34" charset="0"/>
              </a:rPr>
              <a:t>Statista</a:t>
            </a:r>
            <a:r>
              <a:rPr lang="cy-gb" sz="1200" dirty="0">
                <a:solidFill>
                  <a:srgbClr val="54585A"/>
                </a:solidFill>
                <a:latin typeface="Arial" panose="020B0604020202020204" pitchFamily="34" charset="0"/>
                <a:cs typeface="Arial" panose="020B0604020202020204" pitchFamily="34" charset="0"/>
              </a:rPr>
              <a:t>, Greenpeace (yn gywir yn 2024)</a:t>
            </a:r>
          </a:p>
        </p:txBody>
      </p:sp>
    </p:spTree>
    <p:extLst>
      <p:ext uri="{BB962C8B-B14F-4D97-AF65-F5344CB8AC3E}">
        <p14:creationId xmlns:p14="http://schemas.microsoft.com/office/powerpoint/2010/main" val="119210490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itle 18">
            <a:extLst>
              <a:ext uri="{FF2B5EF4-FFF2-40B4-BE49-F238E27FC236}">
                <a16:creationId xmlns:a16="http://schemas.microsoft.com/office/drawing/2014/main" id="{B4593B0C-F806-96FD-C2EC-0638AEB02E9A}"/>
              </a:ext>
            </a:extLst>
          </p:cNvPr>
          <p:cNvSpPr txBox="1">
            <a:spLocks noGrp="1"/>
          </p:cNvSpPr>
          <p:nvPr>
            <p:ph type="title"/>
          </p:nvPr>
        </p:nvSpPr>
        <p:spPr>
          <a:xfrm>
            <a:off x="725262" y="349878"/>
            <a:ext cx="10546755" cy="63094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cy-gb" i="0" u="none" strike="noStrike" kern="1200" cap="none" spc="0" normalizeH="0" noProof="0">
                <a:ln>
                  <a:noFill/>
                </a:ln>
                <a:solidFill>
                  <a:schemeClr val="tx1"/>
                </a:solidFill>
                <a:effectLst/>
                <a:uLnTx/>
                <a:uFillTx/>
                <a:latin typeface="Arial" panose="020B0604020202020204" pitchFamily="34" charset="0"/>
                <a:ea typeface="+mn-ea"/>
                <a:cs typeface="Arial" panose="020B0604020202020204" pitchFamily="34" charset="0"/>
              </a:rPr>
              <a:t>Beth sy'n digwydd i'n gwastraff plastig yng ngwledydd Prydain?</a:t>
            </a:r>
          </a:p>
        </p:txBody>
      </p:sp>
      <p:sp>
        <p:nvSpPr>
          <p:cNvPr id="16" name="TextBox 15">
            <a:extLst>
              <a:ext uri="{FF2B5EF4-FFF2-40B4-BE49-F238E27FC236}">
                <a16:creationId xmlns:a16="http://schemas.microsoft.com/office/drawing/2014/main" id="{1AE044AB-F0D8-B61D-4243-0B5ADAD33290}"/>
              </a:ext>
            </a:extLst>
          </p:cNvPr>
          <p:cNvSpPr txBox="1"/>
          <p:nvPr/>
        </p:nvSpPr>
        <p:spPr>
          <a:xfrm>
            <a:off x="272884" y="1493374"/>
            <a:ext cx="5235434" cy="3539430"/>
          </a:xfrm>
          <a:prstGeom prst="rect">
            <a:avLst/>
          </a:prstGeom>
          <a:noFill/>
        </p:spPr>
        <p:txBody>
          <a:bodyPr wrap="square" rtlCol="0">
            <a:spAutoFit/>
          </a:bodyPr>
          <a:lstStyle/>
          <a:p>
            <a:pPr marL="457200" indent="-457200" rtl="0">
              <a:buFont typeface="Arial" panose="020B0604020202020204" pitchFamily="34" charset="0"/>
              <a:buChar char="•"/>
            </a:pPr>
            <a:r>
              <a:rPr lang="cy-gb" sz="3200" dirty="0">
                <a:solidFill>
                  <a:srgbClr val="54585A"/>
                </a:solidFill>
                <a:latin typeface="Arial" panose="020B0604020202020204" pitchFamily="34" charset="0"/>
                <a:cs typeface="Arial" panose="020B0604020202020204" pitchFamily="34" charset="0"/>
              </a:rPr>
              <a:t>11% yn cael ei gladdu</a:t>
            </a:r>
          </a:p>
          <a:p>
            <a:pPr rtl="0"/>
            <a:endParaRPr lang="en-GB" sz="3200" dirty="0">
              <a:solidFill>
                <a:srgbClr val="54585A"/>
              </a:solidFill>
              <a:latin typeface="Arial" panose="020B0604020202020204" pitchFamily="34" charset="0"/>
              <a:cs typeface="Arial" panose="020B0604020202020204" pitchFamily="34" charset="0"/>
            </a:endParaRPr>
          </a:p>
          <a:p>
            <a:pPr marL="457200" indent="-457200" rtl="0">
              <a:buFont typeface="Arial" panose="020B0604020202020204" pitchFamily="34" charset="0"/>
              <a:buChar char="•"/>
            </a:pPr>
            <a:r>
              <a:rPr lang="cy-gb" sz="3200" dirty="0">
                <a:solidFill>
                  <a:srgbClr val="54585A"/>
                </a:solidFill>
                <a:latin typeface="Arial" panose="020B0604020202020204" pitchFamily="34" charset="0"/>
                <a:cs typeface="Arial" panose="020B0604020202020204" pitchFamily="34" charset="0"/>
              </a:rPr>
              <a:t>14% yn cael ei allforio</a:t>
            </a:r>
          </a:p>
          <a:p>
            <a:pPr rtl="0"/>
            <a:endParaRPr lang="en-GB" sz="3200" dirty="0">
              <a:solidFill>
                <a:srgbClr val="54585A"/>
              </a:solidFill>
              <a:latin typeface="Arial" panose="020B0604020202020204" pitchFamily="34" charset="0"/>
              <a:cs typeface="Arial" panose="020B0604020202020204" pitchFamily="34" charset="0"/>
            </a:endParaRPr>
          </a:p>
          <a:p>
            <a:pPr marL="457200" indent="-457200" rtl="0">
              <a:buFont typeface="Arial" panose="020B0604020202020204" pitchFamily="34" charset="0"/>
              <a:buChar char="•"/>
            </a:pPr>
            <a:r>
              <a:rPr lang="cy-gb" sz="3200" dirty="0">
                <a:solidFill>
                  <a:srgbClr val="54585A"/>
                </a:solidFill>
                <a:latin typeface="Arial" panose="020B0604020202020204" pitchFamily="34" charset="0"/>
                <a:cs typeface="Arial" panose="020B0604020202020204" pitchFamily="34" charset="0"/>
              </a:rPr>
              <a:t>17% yn cael ei ailgylchu</a:t>
            </a:r>
          </a:p>
          <a:p>
            <a:pPr rtl="0"/>
            <a:endParaRPr lang="en-GB" sz="3200" dirty="0">
              <a:solidFill>
                <a:srgbClr val="54585A"/>
              </a:solidFill>
              <a:latin typeface="Arial" panose="020B0604020202020204" pitchFamily="34" charset="0"/>
              <a:cs typeface="Arial" panose="020B0604020202020204" pitchFamily="34" charset="0"/>
            </a:endParaRPr>
          </a:p>
          <a:p>
            <a:pPr marL="457200" indent="-457200" rtl="0">
              <a:buFont typeface="Arial" panose="020B0604020202020204" pitchFamily="34" charset="0"/>
              <a:buChar char="•"/>
            </a:pPr>
            <a:r>
              <a:rPr lang="cy-gb" sz="3200" dirty="0">
                <a:solidFill>
                  <a:srgbClr val="54585A"/>
                </a:solidFill>
                <a:latin typeface="Arial" panose="020B0604020202020204" pitchFamily="34" charset="0"/>
                <a:cs typeface="Arial" panose="020B0604020202020204" pitchFamily="34" charset="0"/>
              </a:rPr>
              <a:t>58% yn cael ei losgi</a:t>
            </a:r>
          </a:p>
        </p:txBody>
      </p:sp>
      <p:pic>
        <p:nvPicPr>
          <p:cNvPr id="12" name="Picture 11" descr="Llun o boteli plastig wedi'u gwasgu.">
            <a:extLst>
              <a:ext uri="{FF2B5EF4-FFF2-40B4-BE49-F238E27FC236}">
                <a16:creationId xmlns:a16="http://schemas.microsoft.com/office/drawing/2014/main" id="{381F5CF5-46F2-2F56-181D-195469F7F987}"/>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998640" y="1467336"/>
            <a:ext cx="4948759" cy="3591506"/>
          </a:xfrm>
          <a:prstGeom prst="rect">
            <a:avLst/>
          </a:prstGeom>
        </p:spPr>
      </p:pic>
      <p:sp>
        <p:nvSpPr>
          <p:cNvPr id="13" name="TextBox 12">
            <a:extLst>
              <a:ext uri="{FF2B5EF4-FFF2-40B4-BE49-F238E27FC236}">
                <a16:creationId xmlns:a16="http://schemas.microsoft.com/office/drawing/2014/main" id="{EDF3F887-586D-5205-16A1-B4144BC55F02}"/>
              </a:ext>
              <a:ext uri="{C183D7F6-B498-43B3-948B-1728B52AA6E4}">
                <adec:decorative xmlns:adec="http://schemas.microsoft.com/office/drawing/2017/decorative" val="1"/>
              </a:ext>
            </a:extLst>
          </p:cNvPr>
          <p:cNvSpPr txBox="1"/>
          <p:nvPr/>
        </p:nvSpPr>
        <p:spPr>
          <a:xfrm>
            <a:off x="5901821" y="5061590"/>
            <a:ext cx="4948759" cy="246221"/>
          </a:xfrm>
          <a:prstGeom prst="rect">
            <a:avLst/>
          </a:prstGeom>
          <a:noFill/>
        </p:spPr>
        <p:txBody>
          <a:bodyPr wrap="square" lIns="91440" tIns="45720" rIns="91440" bIns="45720" rtlCol="0" anchor="t">
            <a:spAutoFit/>
          </a:bodyPr>
          <a:lstStyle/>
          <a:p>
            <a:pPr rtl="0"/>
            <a:r>
              <a:rPr lang="cy-gb" sz="1000">
                <a:solidFill>
                  <a:srgbClr val="54585A"/>
                </a:solidFill>
                <a:latin typeface="Arial"/>
                <a:cs typeface="Arial"/>
              </a:rPr>
              <a:t>Ffynhonnell: Pixabay</a:t>
            </a:r>
            <a:endParaRPr lang="en-GB" sz="1000" dirty="0">
              <a:solidFill>
                <a:srgbClr val="54585A"/>
              </a:solidFill>
              <a:latin typeface="Arial"/>
              <a:cs typeface="Arial"/>
            </a:endParaRPr>
          </a:p>
        </p:txBody>
      </p:sp>
      <p:sp>
        <p:nvSpPr>
          <p:cNvPr id="18" name="TextBox 17">
            <a:extLst>
              <a:ext uri="{FF2B5EF4-FFF2-40B4-BE49-F238E27FC236}">
                <a16:creationId xmlns:a16="http://schemas.microsoft.com/office/drawing/2014/main" id="{8EF6BE92-EB34-3601-2E00-2236D192F23B}"/>
              </a:ext>
              <a:ext uri="{C183D7F6-B498-43B3-948B-1728B52AA6E4}">
                <adec:decorative xmlns:adec="http://schemas.microsoft.com/office/drawing/2017/decorative" val="1"/>
              </a:ext>
            </a:extLst>
          </p:cNvPr>
          <p:cNvSpPr txBox="1"/>
          <p:nvPr/>
        </p:nvSpPr>
        <p:spPr>
          <a:xfrm>
            <a:off x="2014270" y="5327580"/>
            <a:ext cx="3494048" cy="276999"/>
          </a:xfrm>
          <a:prstGeom prst="rect">
            <a:avLst/>
          </a:prstGeom>
          <a:noFill/>
        </p:spPr>
        <p:txBody>
          <a:bodyPr wrap="square" rtlCol="0">
            <a:spAutoFit/>
          </a:bodyPr>
          <a:lstStyle/>
          <a:p>
            <a:pPr rtl="0"/>
            <a:r>
              <a:rPr lang="cy-gb" sz="1200">
                <a:solidFill>
                  <a:srgbClr val="54585A"/>
                </a:solidFill>
                <a:latin typeface="Arial" panose="020B0604020202020204" pitchFamily="34" charset="0"/>
                <a:cs typeface="Arial" panose="020B0604020202020204" pitchFamily="34" charset="0"/>
              </a:rPr>
              <a:t>Ffynhonnell: Y Cyfrif Plastig Mawr 2024</a:t>
            </a:r>
          </a:p>
        </p:txBody>
      </p:sp>
    </p:spTree>
    <p:extLst>
      <p:ext uri="{BB962C8B-B14F-4D97-AF65-F5344CB8AC3E}">
        <p14:creationId xmlns:p14="http://schemas.microsoft.com/office/powerpoint/2010/main" val="225146524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Gleiniau plastig polymer">
            <a:extLst>
              <a:ext uri="{FF2B5EF4-FFF2-40B4-BE49-F238E27FC236}">
                <a16:creationId xmlns:a16="http://schemas.microsoft.com/office/drawing/2014/main" id="{917ABCAB-389A-559D-6971-4E3E19C666F3}"/>
              </a:ext>
            </a:extLst>
          </p:cNvPr>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8269454" y="1833992"/>
            <a:ext cx="3259139" cy="2444354"/>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CF7A80D7-6B5C-0367-398C-11C326E6B3A5}"/>
              </a:ext>
            </a:extLst>
          </p:cNvPr>
          <p:cNvSpPr>
            <a:spLocks noGrp="1"/>
          </p:cNvSpPr>
          <p:nvPr>
            <p:ph type="title"/>
          </p:nvPr>
        </p:nvSpPr>
        <p:spPr>
          <a:xfrm>
            <a:off x="838200" y="0"/>
            <a:ext cx="10515600" cy="1325563"/>
          </a:xfrm>
          <a:prstGeom prst="rect">
            <a:avLst/>
          </a:prstGeom>
          <a:noFill/>
          <a:ln>
            <a:noFill/>
            <a:prstDash/>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rmAutofit/>
          </a:bodyPr>
          <a:lstStyle>
            <a:lvl1pPr algn="l" defTabSz="914400" rtl="0" eaLnBrk="1" latinLnBrk="0" hangingPunct="1">
              <a:lnSpc>
                <a:spcPct val="90000"/>
              </a:lnSpc>
              <a:spcBef>
                <a:spcPct val="0"/>
              </a:spcBef>
              <a:buNone/>
              <a:defRPr sz="4000" b="0" i="0" kern="1200">
                <a:solidFill>
                  <a:schemeClr val="tx1"/>
                </a:solidFill>
                <a:latin typeface="Arial" panose="020B0604020202020204" pitchFamily="34" charset="0"/>
                <a:ea typeface="+mj-ea"/>
                <a:cs typeface="Arial" panose="020B0604020202020204" pitchFamily="34" charset="0"/>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cy-gb" sz="3500" b="1" i="0" u="none" strike="noStrike" kern="1200" cap="none" spc="0" normalizeH="0" noProof="0">
                <a:ln>
                  <a:noFill/>
                </a:ln>
                <a:solidFill>
                  <a:schemeClr val="tx1"/>
                </a:solidFill>
                <a:effectLst/>
                <a:uLnTx/>
                <a:uFillTx/>
                <a:latin typeface="Arial" panose="020B0604020202020204" pitchFamily="34" charset="0"/>
                <a:ea typeface="+mj-ea"/>
                <a:cs typeface="Arial" panose="020B0604020202020204" pitchFamily="34" charset="0"/>
              </a:rPr>
              <a:t>Tuag at fwy o blastigau cynaliadwy</a:t>
            </a:r>
          </a:p>
        </p:txBody>
      </p:sp>
      <p:sp>
        <p:nvSpPr>
          <p:cNvPr id="3" name="TextBox 2">
            <a:extLst>
              <a:ext uri="{FF2B5EF4-FFF2-40B4-BE49-F238E27FC236}">
                <a16:creationId xmlns:a16="http://schemas.microsoft.com/office/drawing/2014/main" id="{4B19F752-7C31-31E6-B13E-DB62371394D1}"/>
              </a:ext>
            </a:extLst>
          </p:cNvPr>
          <p:cNvSpPr txBox="1"/>
          <p:nvPr/>
        </p:nvSpPr>
        <p:spPr>
          <a:xfrm>
            <a:off x="663407" y="1832030"/>
            <a:ext cx="6771853" cy="1107996"/>
          </a:xfrm>
          <a:prstGeom prst="rect">
            <a:avLst/>
          </a:prstGeom>
          <a:noFill/>
        </p:spPr>
        <p:txBody>
          <a:bodyPr wrap="square" rtlCol="0">
            <a:spAutoFit/>
          </a:bodyPr>
          <a:lstStyle/>
          <a:p>
            <a:pPr marL="342900" indent="-342900" rtl="0">
              <a:buFont typeface="Arial" panose="020B0604020202020204" pitchFamily="34" charset="0"/>
              <a:buChar char="•"/>
            </a:pPr>
            <a:r>
              <a:rPr lang="cy-gb" sz="2200">
                <a:solidFill>
                  <a:srgbClr val="54585A"/>
                </a:solidFill>
                <a:latin typeface="Arial" panose="020B0604020202020204" pitchFamily="34" charset="0"/>
                <a:cs typeface="Arial" panose="020B0604020202020204" pitchFamily="34" charset="0"/>
              </a:rPr>
              <a:t>Mae'r rhan fwyaf o'r plastig rydyn ni'n ei ddefnyddio yn deillio o olew crai (ddim yn adnewyddadwy) ac mae'n cymryd amser hir i ddiraddio. </a:t>
            </a:r>
          </a:p>
        </p:txBody>
      </p:sp>
      <p:sp>
        <p:nvSpPr>
          <p:cNvPr id="4" name="TextBox 3">
            <a:extLst>
              <a:ext uri="{FF2B5EF4-FFF2-40B4-BE49-F238E27FC236}">
                <a16:creationId xmlns:a16="http://schemas.microsoft.com/office/drawing/2014/main" id="{AD207118-D1CD-CA2F-68F3-840DEE9F618D}"/>
              </a:ext>
            </a:extLst>
          </p:cNvPr>
          <p:cNvSpPr txBox="1"/>
          <p:nvPr/>
        </p:nvSpPr>
        <p:spPr>
          <a:xfrm>
            <a:off x="663407" y="3293461"/>
            <a:ext cx="7513877" cy="1107996"/>
          </a:xfrm>
          <a:prstGeom prst="rect">
            <a:avLst/>
          </a:prstGeom>
          <a:noFill/>
        </p:spPr>
        <p:txBody>
          <a:bodyPr wrap="square" rtlCol="0">
            <a:spAutoFit/>
          </a:bodyPr>
          <a:lstStyle/>
          <a:p>
            <a:pPr marL="342900" indent="-342900" rtl="0">
              <a:buFont typeface="Arial" panose="020B0604020202020204" pitchFamily="34" charset="0"/>
              <a:buChar char="•"/>
            </a:pPr>
            <a:r>
              <a:rPr lang="cy-gb" sz="2200" b="0" i="0">
                <a:solidFill>
                  <a:srgbClr val="54585A"/>
                </a:solidFill>
                <a:effectLst/>
                <a:latin typeface="Arial" panose="020B0604020202020204" pitchFamily="34" charset="0"/>
                <a:cs typeface="Arial" panose="020B0604020202020204" pitchFamily="34" charset="0"/>
              </a:rPr>
              <a:t>Polymerau</a:t>
            </a:r>
            <a:r>
              <a:rPr lang="cy-gb" sz="2200">
                <a:solidFill>
                  <a:srgbClr val="54585A"/>
                </a:solidFill>
                <a:latin typeface="Arial" panose="020B0604020202020204" pitchFamily="34" charset="0"/>
                <a:cs typeface="Arial" panose="020B0604020202020204" pitchFamily="34" charset="0"/>
              </a:rPr>
              <a:t> </a:t>
            </a:r>
            <a:r>
              <a:rPr lang="cy-gb" sz="2200" b="0" i="0">
                <a:solidFill>
                  <a:srgbClr val="54585A"/>
                </a:solidFill>
                <a:effectLst/>
                <a:latin typeface="Arial" panose="020B0604020202020204" pitchFamily="34" charset="0"/>
                <a:cs typeface="Arial" panose="020B0604020202020204" pitchFamily="34" charset="0"/>
              </a:rPr>
              <a:t>sy'n</a:t>
            </a:r>
            <a:r>
              <a:rPr lang="cy-gb" sz="2200">
                <a:solidFill>
                  <a:srgbClr val="54585A"/>
                </a:solidFill>
                <a:latin typeface="Arial" panose="020B0604020202020204" pitchFamily="34" charset="0"/>
                <a:cs typeface="Arial" panose="020B0604020202020204" pitchFamily="34" charset="0"/>
              </a:rPr>
              <a:t> cael eu defnyddio i greu cynnyrch masnachol o ffynhonnell naturiol neu adnodd adnewyddadwy yw bioblastigau.</a:t>
            </a:r>
            <a:endParaRPr lang="en-GB" sz="2200" dirty="0">
              <a:solidFill>
                <a:srgbClr val="54585A"/>
              </a:solidFill>
              <a:latin typeface="Arial" panose="020B0604020202020204" pitchFamily="34" charset="0"/>
              <a:cs typeface="Arial" panose="020B0604020202020204" pitchFamily="34" charset="0"/>
            </a:endParaRPr>
          </a:p>
        </p:txBody>
      </p:sp>
      <p:sp>
        <p:nvSpPr>
          <p:cNvPr id="5" name="TextBox 4">
            <a:extLst>
              <a:ext uri="{FF2B5EF4-FFF2-40B4-BE49-F238E27FC236}">
                <a16:creationId xmlns:a16="http://schemas.microsoft.com/office/drawing/2014/main" id="{9B949F66-1886-16FC-402F-E811CA1ED04A}"/>
              </a:ext>
            </a:extLst>
          </p:cNvPr>
          <p:cNvSpPr txBox="1"/>
          <p:nvPr/>
        </p:nvSpPr>
        <p:spPr>
          <a:xfrm>
            <a:off x="663407" y="4845729"/>
            <a:ext cx="10602292" cy="769441"/>
          </a:xfrm>
          <a:prstGeom prst="rect">
            <a:avLst/>
          </a:prstGeom>
          <a:noFill/>
        </p:spPr>
        <p:txBody>
          <a:bodyPr wrap="square" rtlCol="0">
            <a:spAutoFit/>
          </a:bodyPr>
          <a:lstStyle/>
          <a:p>
            <a:pPr marL="342900" indent="-342900" rtl="0">
              <a:buFont typeface="Arial" panose="020B0604020202020204" pitchFamily="34" charset="0"/>
              <a:buChar char="•"/>
            </a:pPr>
            <a:r>
              <a:rPr lang="cy-gb" sz="2200">
                <a:solidFill>
                  <a:srgbClr val="54585A"/>
                </a:solidFill>
                <a:latin typeface="Arial" panose="020B0604020202020204" pitchFamily="34" charset="0"/>
                <a:cs typeface="Arial" panose="020B0604020202020204" pitchFamily="34" charset="0"/>
              </a:rPr>
              <a:t>Mae bioblastigau sydd wedi'u gwneud o ffrwythau neu lysiau yn diraddio'n llawer cyflymach, ac os ydyn nhw'n cyrraedd yr amgylchedd, maen nhw'n llawer llai peryglus.</a:t>
            </a:r>
          </a:p>
        </p:txBody>
      </p:sp>
      <p:sp>
        <p:nvSpPr>
          <p:cNvPr id="7" name="TextBox 6">
            <a:extLst>
              <a:ext uri="{FF2B5EF4-FFF2-40B4-BE49-F238E27FC236}">
                <a16:creationId xmlns:a16="http://schemas.microsoft.com/office/drawing/2014/main" id="{DA3F1E37-7C60-DB48-3ECC-14CEEF9348D4}"/>
              </a:ext>
              <a:ext uri="{C183D7F6-B498-43B3-948B-1728B52AA6E4}">
                <adec:decorative xmlns:adec="http://schemas.microsoft.com/office/drawing/2017/decorative" val="1"/>
              </a:ext>
            </a:extLst>
          </p:cNvPr>
          <p:cNvSpPr txBox="1"/>
          <p:nvPr/>
        </p:nvSpPr>
        <p:spPr>
          <a:xfrm>
            <a:off x="8161878" y="4278347"/>
            <a:ext cx="1935788" cy="246221"/>
          </a:xfrm>
          <a:prstGeom prst="rect">
            <a:avLst/>
          </a:prstGeom>
          <a:noFill/>
        </p:spPr>
        <p:txBody>
          <a:bodyPr wrap="square" lIns="91440" tIns="45720" rIns="91440" bIns="45720" rtlCol="0" anchor="t">
            <a:spAutoFit/>
          </a:bodyPr>
          <a:lstStyle/>
          <a:p>
            <a:pPr rtl="0"/>
            <a:r>
              <a:rPr lang="cy-gb" sz="1000">
                <a:solidFill>
                  <a:srgbClr val="54585A"/>
                </a:solidFill>
                <a:latin typeface="Arial"/>
                <a:cs typeface="Arial"/>
              </a:rPr>
              <a:t>Ffynhonnell: Pixabay</a:t>
            </a:r>
            <a:endParaRPr lang="en-GB" sz="1000" dirty="0">
              <a:solidFill>
                <a:srgbClr val="54585A"/>
              </a:solidFill>
              <a:latin typeface="Arial"/>
              <a:cs typeface="Arial"/>
            </a:endParaRPr>
          </a:p>
        </p:txBody>
      </p:sp>
    </p:spTree>
    <p:extLst>
      <p:ext uri="{BB962C8B-B14F-4D97-AF65-F5344CB8AC3E}">
        <p14:creationId xmlns:p14="http://schemas.microsoft.com/office/powerpoint/2010/main" val="366219637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itle 1">
            <a:extLst>
              <a:ext uri="{FF2B5EF4-FFF2-40B4-BE49-F238E27FC236}">
                <a16:creationId xmlns:a16="http://schemas.microsoft.com/office/drawing/2014/main" id="{05F59D94-5626-D5DF-0ABE-8EC3E1E02E0F}"/>
              </a:ext>
            </a:extLst>
          </p:cNvPr>
          <p:cNvSpPr>
            <a:spLocks noGrp="1"/>
          </p:cNvSpPr>
          <p:nvPr>
            <p:ph type="title"/>
          </p:nvPr>
        </p:nvSpPr>
        <p:spPr>
          <a:xfrm>
            <a:off x="838200" y="0"/>
            <a:ext cx="10515600" cy="1325563"/>
          </a:xfrm>
          <a:prstGeom prst="rect">
            <a:avLst/>
          </a:prstGeom>
          <a:noFill/>
          <a:ln>
            <a:noFill/>
            <a:prstDash/>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rmAutofit/>
          </a:bodyPr>
          <a:lstStyle>
            <a:lvl1pPr algn="l" defTabSz="914400" rtl="0" eaLnBrk="1" latinLnBrk="0" hangingPunct="1">
              <a:lnSpc>
                <a:spcPct val="90000"/>
              </a:lnSpc>
              <a:spcBef>
                <a:spcPct val="0"/>
              </a:spcBef>
              <a:buNone/>
              <a:defRPr sz="4000" b="0" i="0" kern="1200">
                <a:solidFill>
                  <a:schemeClr val="tx1"/>
                </a:solidFill>
                <a:latin typeface="Arial" panose="020B0604020202020204" pitchFamily="34" charset="0"/>
                <a:ea typeface="+mj-ea"/>
                <a:cs typeface="Arial" panose="020B0604020202020204" pitchFamily="34" charset="0"/>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cy-gb" sz="3500" b="1" i="0" u="none" strike="noStrike" kern="1200" cap="none" spc="0" normalizeH="0" noProof="0">
                <a:ln>
                  <a:noFill/>
                </a:ln>
                <a:solidFill>
                  <a:schemeClr val="tx1"/>
                </a:solidFill>
                <a:effectLst/>
                <a:uLnTx/>
                <a:uFillTx/>
                <a:latin typeface="Arial" panose="020B0604020202020204" pitchFamily="34" charset="0"/>
                <a:ea typeface="+mj-ea"/>
                <a:cs typeface="Arial" panose="020B0604020202020204" pitchFamily="34" charset="0"/>
              </a:rPr>
              <a:t>Creu plastig allan o startsh tatws – offer</a:t>
            </a:r>
          </a:p>
        </p:txBody>
      </p:sp>
      <p:sp>
        <p:nvSpPr>
          <p:cNvPr id="10" name="Text Placeholder 2">
            <a:extLst>
              <a:ext uri="{FF2B5EF4-FFF2-40B4-BE49-F238E27FC236}">
                <a16:creationId xmlns:a16="http://schemas.microsoft.com/office/drawing/2014/main" id="{2C135F11-ABC5-0278-A47D-2C3129EBD3A1}"/>
              </a:ext>
              <a:ext uri="{C183D7F6-B498-43B3-948B-1728B52AA6E4}">
                <adec:decorative xmlns:adec="http://schemas.microsoft.com/office/drawing/2017/decorative" val="1"/>
              </a:ext>
            </a:extLst>
          </p:cNvPr>
          <p:cNvSpPr txBox="1">
            <a:spLocks/>
          </p:cNvSpPr>
          <p:nvPr/>
        </p:nvSpPr>
        <p:spPr>
          <a:xfrm>
            <a:off x="10000901" y="-5808"/>
            <a:ext cx="2196000" cy="529131"/>
          </a:xfrm>
          <a:prstGeom prst="rect">
            <a:avLst/>
          </a:prstGeom>
        </p:spPr>
        <p:txBody>
          <a:bodyPr lIns="0" tIns="0" rIns="0" bIns="0" rtlCol="0" anchor="ctr" anchorCtr="0">
            <a:normAutofit/>
          </a:bodyPr>
          <a:lstStyle>
            <a:lvl1pPr marL="0" indent="0" algn="ctr" defTabSz="914400" rtl="0" eaLnBrk="1" latinLnBrk="0" hangingPunct="1">
              <a:lnSpc>
                <a:spcPct val="90000"/>
              </a:lnSpc>
              <a:spcBef>
                <a:spcPts val="1000"/>
              </a:spcBef>
              <a:buFont typeface="Arial" panose="020B0604020202020204" pitchFamily="34" charset="0"/>
              <a:buNone/>
              <a:defRPr sz="2300" b="1" i="0" kern="1200">
                <a:solidFill>
                  <a:schemeClr val="bg1"/>
                </a:solidFill>
                <a:latin typeface="Source Sans Pro Black" panose="020B0503030403020204" pitchFamily="34" charset="0"/>
                <a:ea typeface="Source Sans Pro Black" panose="020B0503030403020204" pitchFamily="34" charset="0"/>
                <a:cs typeface="+mn-cs"/>
              </a:defRPr>
            </a:lvl1pPr>
            <a:lvl2pPr marL="457200" indent="0" algn="l" defTabSz="914400" rtl="0" eaLnBrk="1" latinLnBrk="0" hangingPunct="1">
              <a:lnSpc>
                <a:spcPct val="90000"/>
              </a:lnSpc>
              <a:spcBef>
                <a:spcPts val="500"/>
              </a:spcBef>
              <a:buFont typeface="Arial" panose="020B0604020202020204" pitchFamily="34" charset="0"/>
              <a:buNone/>
              <a:defRPr sz="2000" b="1"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800" b="1"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9pPr>
          </a:lstStyle>
          <a:p>
            <a:pPr defTabSz="914309" rtl="0"/>
            <a:r>
              <a:rPr lang="cy-gb">
                <a:solidFill>
                  <a:prstClr val="white"/>
                </a:solidFill>
                <a:latin typeface="Arial" panose="020B0604020202020204" pitchFamily="34" charset="0"/>
                <a:cs typeface="Arial" panose="020B0604020202020204" pitchFamily="34" charset="0"/>
              </a:rPr>
              <a:t>Gweithgaredd 7</a:t>
            </a:r>
          </a:p>
        </p:txBody>
      </p:sp>
      <p:sp>
        <p:nvSpPr>
          <p:cNvPr id="18" name="TextBox 17">
            <a:extLst>
              <a:ext uri="{FF2B5EF4-FFF2-40B4-BE49-F238E27FC236}">
                <a16:creationId xmlns:a16="http://schemas.microsoft.com/office/drawing/2014/main" id="{BAA393E3-9FD3-23BD-74EA-C6D9D1050FE4}"/>
              </a:ext>
            </a:extLst>
          </p:cNvPr>
          <p:cNvSpPr txBox="1"/>
          <p:nvPr/>
        </p:nvSpPr>
        <p:spPr>
          <a:xfrm>
            <a:off x="1576711" y="1374137"/>
            <a:ext cx="8677536" cy="4401205"/>
          </a:xfrm>
          <a:prstGeom prst="rect">
            <a:avLst/>
          </a:prstGeom>
          <a:noFill/>
        </p:spPr>
        <p:txBody>
          <a:bodyPr wrap="square" rtlCol="0">
            <a:spAutoFit/>
          </a:bodyPr>
          <a:lstStyle/>
          <a:p>
            <a:pPr marL="342900" indent="-342900" rtl="0">
              <a:buFont typeface="Arial" panose="020B0604020202020204" pitchFamily="34" charset="0"/>
              <a:buChar char="•"/>
            </a:pPr>
            <a:r>
              <a:rPr lang="cy-gb" sz="2000">
                <a:solidFill>
                  <a:srgbClr val="54585A"/>
                </a:solidFill>
                <a:latin typeface="Arial" panose="020B0604020202020204" pitchFamily="34" charset="0"/>
                <a:cs typeface="Arial" panose="020B0604020202020204" pitchFamily="34" charset="0"/>
              </a:rPr>
              <a:t>Dŵr</a:t>
            </a:r>
          </a:p>
          <a:p>
            <a:pPr marL="342900" indent="-342900" rtl="0">
              <a:buFont typeface="Arial" panose="020B0604020202020204" pitchFamily="34" charset="0"/>
              <a:buChar char="•"/>
            </a:pPr>
            <a:r>
              <a:rPr lang="cy-gb" sz="2000">
                <a:solidFill>
                  <a:srgbClr val="54585A"/>
                </a:solidFill>
                <a:latin typeface="Arial" panose="020B0604020202020204" pitchFamily="34" charset="0"/>
                <a:cs typeface="Arial" panose="020B0604020202020204" pitchFamily="34" charset="0"/>
              </a:rPr>
              <a:t>Startsh tatws</a:t>
            </a:r>
          </a:p>
          <a:p>
            <a:pPr marL="342900" indent="-342900" rtl="0">
              <a:buFont typeface="Arial" panose="020B0604020202020204" pitchFamily="34" charset="0"/>
              <a:buChar char="•"/>
            </a:pPr>
            <a:r>
              <a:rPr lang="cy-gb" sz="2000">
                <a:solidFill>
                  <a:srgbClr val="54585A"/>
                </a:solidFill>
                <a:latin typeface="Arial" panose="020B0604020202020204" pitchFamily="34" charset="0"/>
                <a:cs typeface="Arial" panose="020B0604020202020204" pitchFamily="34" charset="0"/>
              </a:rPr>
              <a:t>Glyserin llysiau</a:t>
            </a:r>
          </a:p>
          <a:p>
            <a:pPr marL="342900" indent="-342900" rtl="0">
              <a:buFont typeface="Arial" panose="020B0604020202020204" pitchFamily="34" charset="0"/>
              <a:buChar char="•"/>
            </a:pPr>
            <a:r>
              <a:rPr lang="cy-gb" sz="2000">
                <a:solidFill>
                  <a:srgbClr val="54585A"/>
                </a:solidFill>
                <a:latin typeface="Arial" panose="020B0604020202020204" pitchFamily="34" charset="0"/>
                <a:cs typeface="Arial" panose="020B0604020202020204" pitchFamily="34" charset="0"/>
              </a:rPr>
              <a:t>Finegr</a:t>
            </a:r>
          </a:p>
          <a:p>
            <a:pPr marL="342900" indent="-342900" rtl="0">
              <a:buFont typeface="Arial" panose="020B0604020202020204" pitchFamily="34" charset="0"/>
              <a:buChar char="•"/>
            </a:pPr>
            <a:r>
              <a:rPr lang="cy-gb" sz="2000">
                <a:solidFill>
                  <a:srgbClr val="54585A"/>
                </a:solidFill>
                <a:latin typeface="Arial" panose="020B0604020202020204" pitchFamily="34" charset="0"/>
                <a:cs typeface="Arial" panose="020B0604020202020204" pitchFamily="34" charset="0"/>
              </a:rPr>
              <a:t>Llwy de </a:t>
            </a:r>
          </a:p>
          <a:p>
            <a:pPr marL="342900" indent="-342900" rtl="0">
              <a:buFont typeface="Arial" panose="020B0604020202020204" pitchFamily="34" charset="0"/>
              <a:buChar char="•"/>
            </a:pPr>
            <a:r>
              <a:rPr lang="cy-gb" sz="2000">
                <a:solidFill>
                  <a:srgbClr val="54585A"/>
                </a:solidFill>
                <a:latin typeface="Arial" panose="020B0604020202020204" pitchFamily="34" charset="0"/>
                <a:cs typeface="Arial" panose="020B0604020202020204" pitchFamily="34" charset="0"/>
              </a:rPr>
              <a:t>Llwy fwrdd </a:t>
            </a:r>
          </a:p>
          <a:p>
            <a:pPr marL="342900" indent="-342900" rtl="0">
              <a:buFont typeface="Arial" panose="020B0604020202020204" pitchFamily="34" charset="0"/>
              <a:buChar char="•"/>
            </a:pPr>
            <a:r>
              <a:rPr lang="cy-gb" sz="2000">
                <a:solidFill>
                  <a:srgbClr val="54585A"/>
                </a:solidFill>
                <a:latin typeface="Arial" panose="020B0604020202020204" pitchFamily="34" charset="0"/>
                <a:cs typeface="Arial" panose="020B0604020202020204" pitchFamily="34" charset="0"/>
              </a:rPr>
              <a:t>Powlen </a:t>
            </a:r>
          </a:p>
          <a:p>
            <a:pPr marL="342900" indent="-342900" rtl="0">
              <a:buFont typeface="Arial" panose="020B0604020202020204" pitchFamily="34" charset="0"/>
              <a:buChar char="•"/>
            </a:pPr>
            <a:r>
              <a:rPr lang="cy-gb" sz="2000">
                <a:solidFill>
                  <a:srgbClr val="54585A"/>
                </a:solidFill>
                <a:latin typeface="Arial" panose="020B0604020202020204" pitchFamily="34" charset="0"/>
                <a:cs typeface="Arial" panose="020B0604020202020204" pitchFamily="34" charset="0"/>
              </a:rPr>
              <a:t>Sbatwla </a:t>
            </a:r>
          </a:p>
          <a:p>
            <a:pPr marL="342900" indent="-342900" rtl="0">
              <a:buFont typeface="Arial" panose="020B0604020202020204" pitchFamily="34" charset="0"/>
              <a:buChar char="•"/>
            </a:pPr>
            <a:r>
              <a:rPr lang="cy-gb" sz="2000">
                <a:solidFill>
                  <a:srgbClr val="54585A"/>
                </a:solidFill>
                <a:latin typeface="Arial" panose="020B0604020202020204" pitchFamily="34" charset="0"/>
                <a:cs typeface="Arial" panose="020B0604020202020204" pitchFamily="34" charset="0"/>
              </a:rPr>
              <a:t>Padell </a:t>
            </a:r>
          </a:p>
          <a:p>
            <a:pPr marL="342900" indent="-342900" rtl="0">
              <a:buFont typeface="Arial" panose="020B0604020202020204" pitchFamily="34" charset="0"/>
              <a:buChar char="•"/>
            </a:pPr>
            <a:r>
              <a:rPr lang="cy-gb" sz="2000">
                <a:solidFill>
                  <a:srgbClr val="54585A"/>
                </a:solidFill>
                <a:latin typeface="Arial" panose="020B0604020202020204" pitchFamily="34" charset="0"/>
                <a:cs typeface="Arial" panose="020B0604020202020204" pitchFamily="34" charset="0"/>
              </a:rPr>
              <a:t>Lliw bwyd (dewisol)</a:t>
            </a:r>
          </a:p>
          <a:p>
            <a:pPr marL="342900" indent="-342900" rtl="0">
              <a:buFont typeface="Arial" panose="020B0604020202020204" pitchFamily="34" charset="0"/>
              <a:buChar char="•"/>
            </a:pPr>
            <a:r>
              <a:rPr lang="cy-gb" sz="2000">
                <a:solidFill>
                  <a:srgbClr val="54585A"/>
                </a:solidFill>
                <a:latin typeface="Arial" panose="020B0604020202020204" pitchFamily="34" charset="0"/>
                <a:cs typeface="Arial" panose="020B0604020202020204" pitchFamily="34" charset="0"/>
              </a:rPr>
              <a:t>Stôf </a:t>
            </a:r>
          </a:p>
          <a:p>
            <a:pPr marL="342900" indent="-342900" rtl="0">
              <a:buFont typeface="Arial" panose="020B0604020202020204" pitchFamily="34" charset="0"/>
              <a:buChar char="•"/>
            </a:pPr>
            <a:r>
              <a:rPr lang="cy-gb" sz="2000">
                <a:solidFill>
                  <a:srgbClr val="54585A"/>
                </a:solidFill>
                <a:latin typeface="Arial" panose="020B0604020202020204" pitchFamily="34" charset="0"/>
                <a:cs typeface="Arial" panose="020B0604020202020204" pitchFamily="34" charset="0"/>
              </a:rPr>
              <a:t>Papur gwrthsaim</a:t>
            </a:r>
          </a:p>
          <a:p>
            <a:pPr marL="342900" indent="-342900" rtl="0">
              <a:buFont typeface="Arial" panose="020B0604020202020204" pitchFamily="34" charset="0"/>
              <a:buChar char="•"/>
            </a:pPr>
            <a:r>
              <a:rPr lang="cy-gb" sz="2000">
                <a:solidFill>
                  <a:srgbClr val="54585A"/>
                </a:solidFill>
                <a:latin typeface="Arial" panose="020B0604020202020204" pitchFamily="34" charset="0"/>
                <a:cs typeface="Arial" panose="020B0604020202020204" pitchFamily="34" charset="0"/>
              </a:rPr>
              <a:t>Ffoil tun</a:t>
            </a:r>
          </a:p>
          <a:p>
            <a:pPr rtl="0"/>
            <a:endParaRPr lang="en-GB" sz="2000" dirty="0">
              <a:solidFill>
                <a:srgbClr val="54585A"/>
              </a:solidFill>
              <a:latin typeface="Arial" panose="020B0604020202020204" pitchFamily="34" charset="0"/>
              <a:cs typeface="Arial" panose="020B0604020202020204" pitchFamily="34" charset="0"/>
            </a:endParaRPr>
          </a:p>
        </p:txBody>
      </p:sp>
      <p:pic>
        <p:nvPicPr>
          <p:cNvPr id="20" name="Picture 19" descr="Llun o ddwy daten.">
            <a:extLst>
              <a:ext uri="{FF2B5EF4-FFF2-40B4-BE49-F238E27FC236}">
                <a16:creationId xmlns:a16="http://schemas.microsoft.com/office/drawing/2014/main" id="{861768A2-8DE6-4D7B-6D78-FC1CDE91F647}"/>
              </a:ext>
            </a:extLst>
          </p:cNvPr>
          <p:cNvPicPr>
            <a:picLocks noChangeAspect="1"/>
          </p:cNvPicPr>
          <p:nvPr/>
        </p:nvPicPr>
        <p:blipFill>
          <a:blip r:embed="rId3"/>
          <a:stretch>
            <a:fillRect/>
          </a:stretch>
        </p:blipFill>
        <p:spPr>
          <a:xfrm>
            <a:off x="6155334" y="1685517"/>
            <a:ext cx="4690466" cy="3094307"/>
          </a:xfrm>
          <a:prstGeom prst="rect">
            <a:avLst/>
          </a:prstGeom>
        </p:spPr>
      </p:pic>
      <p:sp>
        <p:nvSpPr>
          <p:cNvPr id="21" name="TextBox 20">
            <a:extLst>
              <a:ext uri="{FF2B5EF4-FFF2-40B4-BE49-F238E27FC236}">
                <a16:creationId xmlns:a16="http://schemas.microsoft.com/office/drawing/2014/main" id="{2AE66E61-60C0-EDC0-92C0-EEB2A9AE9766}"/>
              </a:ext>
              <a:ext uri="{C183D7F6-B498-43B3-948B-1728B52AA6E4}">
                <adec:decorative xmlns:adec="http://schemas.microsoft.com/office/drawing/2017/decorative" val="1"/>
              </a:ext>
            </a:extLst>
          </p:cNvPr>
          <p:cNvSpPr txBox="1"/>
          <p:nvPr/>
        </p:nvSpPr>
        <p:spPr>
          <a:xfrm>
            <a:off x="6111030" y="4763324"/>
            <a:ext cx="5272090" cy="246221"/>
          </a:xfrm>
          <a:prstGeom prst="rect">
            <a:avLst/>
          </a:prstGeom>
          <a:noFill/>
        </p:spPr>
        <p:txBody>
          <a:bodyPr wrap="square" lIns="91440" tIns="45720" rIns="91440" bIns="45720" rtlCol="0" anchor="t">
            <a:spAutoFit/>
          </a:bodyPr>
          <a:lstStyle/>
          <a:p>
            <a:pPr rtl="0"/>
            <a:r>
              <a:rPr lang="cy-gb" sz="1000">
                <a:solidFill>
                  <a:srgbClr val="54585A"/>
                </a:solidFill>
              </a:rPr>
              <a:t>© </a:t>
            </a:r>
            <a:r>
              <a:rPr lang="cy-gb" sz="1000">
                <a:solidFill>
                  <a:srgbClr val="54585A"/>
                </a:solidFill>
                <a:latin typeface="Arial"/>
                <a:cs typeface="Arial"/>
              </a:rPr>
              <a:t>Y Gymdeithas Gemeg Frenhinol</a:t>
            </a:r>
            <a:endParaRPr lang="en-US" sz="1000" dirty="0"/>
          </a:p>
        </p:txBody>
      </p:sp>
    </p:spTree>
    <p:extLst>
      <p:ext uri="{BB962C8B-B14F-4D97-AF65-F5344CB8AC3E}">
        <p14:creationId xmlns:p14="http://schemas.microsoft.com/office/powerpoint/2010/main" val="89125823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6C736E70-6C60-CF62-B0F2-8AD077AC12D1}"/>
              </a:ext>
            </a:extLst>
          </p:cNvPr>
          <p:cNvSpPr>
            <a:spLocks noGrp="1"/>
          </p:cNvSpPr>
          <p:nvPr>
            <p:ph type="title"/>
          </p:nvPr>
        </p:nvSpPr>
        <p:spPr>
          <a:xfrm>
            <a:off x="970045" y="0"/>
            <a:ext cx="10515600" cy="1325563"/>
          </a:xfrm>
          <a:prstGeom prst="rect">
            <a:avLst/>
          </a:prstGeom>
          <a:noFill/>
          <a:ln>
            <a:noFill/>
            <a:prstDash/>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rmAutofit/>
          </a:bodyPr>
          <a:lstStyle>
            <a:lvl1pPr algn="l" defTabSz="914400" rtl="0" eaLnBrk="1" latinLnBrk="0" hangingPunct="1">
              <a:lnSpc>
                <a:spcPct val="90000"/>
              </a:lnSpc>
              <a:spcBef>
                <a:spcPct val="0"/>
              </a:spcBef>
              <a:buNone/>
              <a:defRPr sz="4000" b="0" i="0" kern="1200">
                <a:solidFill>
                  <a:schemeClr val="tx1"/>
                </a:solidFill>
                <a:latin typeface="Arial" panose="020B0604020202020204" pitchFamily="34" charset="0"/>
                <a:ea typeface="+mj-ea"/>
                <a:cs typeface="Arial" panose="020B0604020202020204" pitchFamily="34" charset="0"/>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cy-gb" sz="3500" b="1" i="0" u="none" strike="noStrike" kern="1200" cap="none" spc="0" normalizeH="0" noProof="0">
                <a:ln>
                  <a:noFill/>
                </a:ln>
                <a:solidFill>
                  <a:schemeClr val="tx1"/>
                </a:solidFill>
                <a:effectLst/>
                <a:uLnTx/>
                <a:uFillTx/>
                <a:latin typeface="Arial" panose="020B0604020202020204" pitchFamily="34" charset="0"/>
                <a:ea typeface="+mj-ea"/>
                <a:cs typeface="Arial" panose="020B0604020202020204" pitchFamily="34" charset="0"/>
              </a:rPr>
              <a:t>Diogelwch a pheryglon</a:t>
            </a:r>
          </a:p>
        </p:txBody>
      </p:sp>
      <p:sp>
        <p:nvSpPr>
          <p:cNvPr id="2" name="TextBox 1">
            <a:extLst>
              <a:ext uri="{FF2B5EF4-FFF2-40B4-BE49-F238E27FC236}">
                <a16:creationId xmlns:a16="http://schemas.microsoft.com/office/drawing/2014/main" id="{DEC05EBC-5849-797E-3ACE-03B8ED177E5B}"/>
              </a:ext>
            </a:extLst>
          </p:cNvPr>
          <p:cNvSpPr txBox="1"/>
          <p:nvPr/>
        </p:nvSpPr>
        <p:spPr>
          <a:xfrm>
            <a:off x="1112568" y="1181881"/>
            <a:ext cx="7752737" cy="5632311"/>
          </a:xfrm>
          <a:prstGeom prst="rect">
            <a:avLst/>
          </a:prstGeom>
          <a:noFill/>
        </p:spPr>
        <p:txBody>
          <a:bodyPr wrap="square" rtlCol="0">
            <a:spAutoFit/>
          </a:bodyPr>
          <a:lstStyle/>
          <a:p>
            <a:pPr marL="342900" indent="-342900" rtl="0">
              <a:buFont typeface="Arial" panose="020B0604020202020204" pitchFamily="34" charset="0"/>
              <a:buChar char="•"/>
            </a:pPr>
            <a:r>
              <a:rPr lang="cy-gb" sz="2000" dirty="0">
                <a:solidFill>
                  <a:srgbClr val="54585A"/>
                </a:solidFill>
                <a:latin typeface="Arial" panose="020B0604020202020204" pitchFamily="34" charset="0"/>
                <a:cs typeface="Arial" panose="020B0604020202020204" pitchFamily="34" charset="0"/>
              </a:rPr>
              <a:t>Cofiwch ddiogelu eich llygaid (gyda sbectol ddiogelwch neu </a:t>
            </a:r>
            <a:r>
              <a:rPr lang="cy-gb" sz="2000" dirty="0" err="1">
                <a:solidFill>
                  <a:srgbClr val="54585A"/>
                </a:solidFill>
                <a:latin typeface="Arial" panose="020B0604020202020204" pitchFamily="34" charset="0"/>
                <a:cs typeface="Arial" panose="020B0604020202020204" pitchFamily="34" charset="0"/>
              </a:rPr>
              <a:t>gogls</a:t>
            </a:r>
            <a:r>
              <a:rPr lang="cy-gb" sz="2000" dirty="0">
                <a:solidFill>
                  <a:srgbClr val="54585A"/>
                </a:solidFill>
                <a:latin typeface="Arial" panose="020B0604020202020204" pitchFamily="34" charset="0"/>
                <a:cs typeface="Arial" panose="020B0604020202020204" pitchFamily="34" charset="0"/>
              </a:rPr>
              <a:t>) bob amser.</a:t>
            </a:r>
          </a:p>
          <a:p>
            <a:pPr rtl="0"/>
            <a:endParaRPr lang="en-GB" sz="2000" dirty="0">
              <a:solidFill>
                <a:srgbClr val="54585A"/>
              </a:solidFill>
              <a:latin typeface="Arial" panose="020B0604020202020204" pitchFamily="34" charset="0"/>
              <a:cs typeface="Arial" panose="020B0604020202020204" pitchFamily="34" charset="0"/>
            </a:endParaRPr>
          </a:p>
          <a:p>
            <a:pPr marL="342900" indent="-342900" rtl="0">
              <a:buFont typeface="Arial" panose="020B0604020202020204" pitchFamily="34" charset="0"/>
              <a:buChar char="•"/>
            </a:pPr>
            <a:r>
              <a:rPr lang="cy-gb" sz="2000" dirty="0">
                <a:solidFill>
                  <a:srgbClr val="54585A"/>
                </a:solidFill>
                <a:latin typeface="Arial" panose="020B0604020202020204" pitchFamily="34" charset="0"/>
                <a:cs typeface="Arial" panose="020B0604020202020204" pitchFamily="34" charset="0"/>
              </a:rPr>
              <a:t>Byddwch yn ofalus wrth drin y plât poeth / padell a gadewch iddyn nhw oeri cyn eu trin.</a:t>
            </a:r>
          </a:p>
          <a:p>
            <a:pPr rtl="0"/>
            <a:endParaRPr lang="en-GB" sz="2000" dirty="0">
              <a:solidFill>
                <a:srgbClr val="54585A"/>
              </a:solidFill>
              <a:latin typeface="Arial" panose="020B0604020202020204" pitchFamily="34" charset="0"/>
              <a:cs typeface="Arial" panose="020B0604020202020204" pitchFamily="34" charset="0"/>
            </a:endParaRPr>
          </a:p>
          <a:p>
            <a:pPr marL="342900" indent="-342900" rtl="0">
              <a:buFont typeface="Arial" panose="020B0604020202020204" pitchFamily="34" charset="0"/>
              <a:buChar char="•"/>
            </a:pPr>
            <a:r>
              <a:rPr lang="cy-gb" sz="2000" dirty="0">
                <a:solidFill>
                  <a:srgbClr val="54585A"/>
                </a:solidFill>
                <a:latin typeface="Arial" panose="020B0604020202020204" pitchFamily="34" charset="0"/>
                <a:cs typeface="Arial" panose="020B0604020202020204" pitchFamily="34" charset="0"/>
              </a:rPr>
              <a:t>Mae’r gymysgedd yn gallu llosgi gan ei fod yn mynd yn boeth iawn.</a:t>
            </a:r>
          </a:p>
          <a:p>
            <a:pPr rtl="0"/>
            <a:endParaRPr lang="en-GB" sz="2000" dirty="0">
              <a:solidFill>
                <a:srgbClr val="54585A"/>
              </a:solidFill>
              <a:latin typeface="Arial" panose="020B0604020202020204" pitchFamily="34" charset="0"/>
              <a:cs typeface="Arial" panose="020B0604020202020204" pitchFamily="34" charset="0"/>
            </a:endParaRPr>
          </a:p>
          <a:p>
            <a:pPr marL="342900" indent="-342900" rtl="0">
              <a:buFont typeface="Arial" panose="020B0604020202020204" pitchFamily="34" charset="0"/>
              <a:buChar char="•"/>
            </a:pPr>
            <a:r>
              <a:rPr lang="cy-gb" sz="2000" dirty="0">
                <a:solidFill>
                  <a:srgbClr val="54585A"/>
                </a:solidFill>
                <a:latin typeface="Arial" panose="020B0604020202020204" pitchFamily="34" charset="0"/>
                <a:cs typeface="Arial" panose="020B0604020202020204" pitchFamily="34" charset="0"/>
              </a:rPr>
              <a:t>Gall biceri a rhodenni gwydr eich llosgi a malu.</a:t>
            </a:r>
          </a:p>
          <a:p>
            <a:pPr marL="342900" indent="-342900" rtl="0">
              <a:buFont typeface="Arial" panose="020B0604020202020204" pitchFamily="34" charset="0"/>
              <a:buChar char="•"/>
            </a:pPr>
            <a:endParaRPr lang="en-GB" sz="2000" dirty="0">
              <a:solidFill>
                <a:srgbClr val="54585A"/>
              </a:solidFill>
              <a:latin typeface="Arial" panose="020B0604020202020204" pitchFamily="34" charset="0"/>
              <a:cs typeface="Arial" panose="020B0604020202020204" pitchFamily="34" charset="0"/>
            </a:endParaRPr>
          </a:p>
          <a:p>
            <a:pPr marL="342900" indent="-342900" rtl="0">
              <a:buFont typeface="Arial" panose="020B0604020202020204" pitchFamily="34" charset="0"/>
              <a:buChar char="•"/>
            </a:pPr>
            <a:r>
              <a:rPr lang="cy-gb" sz="2000" dirty="0">
                <a:solidFill>
                  <a:srgbClr val="54585A"/>
                </a:solidFill>
                <a:latin typeface="Arial" panose="020B0604020202020204" pitchFamily="34" charset="0"/>
                <a:cs typeface="Arial" panose="020B0604020202020204" pitchFamily="34" charset="0"/>
              </a:rPr>
              <a:t>Peidiwch â gadael i’r gymysgedd ferwi'n sych.</a:t>
            </a:r>
          </a:p>
          <a:p>
            <a:pPr rtl="0"/>
            <a:r>
              <a:rPr lang="cy-gb" sz="2000" dirty="0">
                <a:solidFill>
                  <a:srgbClr val="54585A"/>
                </a:solidFill>
                <a:latin typeface="Arial" panose="020B0604020202020204" pitchFamily="34" charset="0"/>
                <a:cs typeface="Arial" panose="020B0604020202020204" pitchFamily="34" charset="0"/>
              </a:rPr>
              <a:t> </a:t>
            </a:r>
          </a:p>
          <a:p>
            <a:pPr marL="342900" indent="-342900" rtl="0">
              <a:buFont typeface="Arial" panose="020B0604020202020204" pitchFamily="34" charset="0"/>
              <a:buChar char="•"/>
            </a:pPr>
            <a:r>
              <a:rPr lang="cy-gb" sz="2000" dirty="0">
                <a:solidFill>
                  <a:srgbClr val="54585A"/>
                </a:solidFill>
                <a:latin typeface="Arial" panose="020B0604020202020204" pitchFamily="34" charset="0"/>
                <a:cs typeface="Arial" panose="020B0604020202020204" pitchFamily="34" charset="0"/>
              </a:rPr>
              <a:t>Peidiwch â defnyddio mwy na’r symiau a nodir yn y dull.</a:t>
            </a:r>
          </a:p>
          <a:p>
            <a:pPr rtl="0"/>
            <a:endParaRPr lang="en-GB" sz="2000" dirty="0">
              <a:solidFill>
                <a:srgbClr val="54585A"/>
              </a:solidFill>
              <a:latin typeface="Arial" panose="020B0604020202020204" pitchFamily="34" charset="0"/>
              <a:cs typeface="Arial" panose="020B0604020202020204" pitchFamily="34" charset="0"/>
            </a:endParaRPr>
          </a:p>
          <a:p>
            <a:pPr marL="342900" indent="-342900" rtl="0">
              <a:buFont typeface="Arial" panose="020B0604020202020204" pitchFamily="34" charset="0"/>
              <a:buChar char="•"/>
            </a:pPr>
            <a:r>
              <a:rPr lang="cy-gb" sz="2000" dirty="0">
                <a:solidFill>
                  <a:srgbClr val="54585A"/>
                </a:solidFill>
                <a:latin typeface="Arial" panose="020B0604020202020204" pitchFamily="34" charset="0"/>
                <a:cs typeface="Arial" panose="020B0604020202020204" pitchFamily="34" charset="0"/>
              </a:rPr>
              <a:t>Peidiwch â bwyta plastig tatws.</a:t>
            </a:r>
          </a:p>
          <a:p>
            <a:pPr marL="342900" indent="-342900" rtl="0">
              <a:buFont typeface="Arial" panose="020B0604020202020204" pitchFamily="34" charset="0"/>
              <a:buChar char="•"/>
            </a:pPr>
            <a:endParaRPr lang="en-GB" sz="2000" dirty="0">
              <a:solidFill>
                <a:srgbClr val="54585A"/>
              </a:solidFill>
              <a:latin typeface="Arial" panose="020B0604020202020204" pitchFamily="34" charset="0"/>
              <a:cs typeface="Arial" panose="020B0604020202020204" pitchFamily="34" charset="0"/>
            </a:endParaRPr>
          </a:p>
          <a:p>
            <a:pPr marL="342900" indent="-342900" rtl="0">
              <a:buFont typeface="Arial" panose="020B0604020202020204" pitchFamily="34" charset="0"/>
              <a:buChar char="•"/>
            </a:pPr>
            <a:endParaRPr lang="en-GB" sz="2000" dirty="0">
              <a:solidFill>
                <a:srgbClr val="54585A"/>
              </a:solidFill>
              <a:latin typeface="Arial" panose="020B0604020202020204" pitchFamily="34" charset="0"/>
              <a:cs typeface="Arial" panose="020B0604020202020204" pitchFamily="34" charset="0"/>
            </a:endParaRPr>
          </a:p>
        </p:txBody>
      </p:sp>
      <p:pic>
        <p:nvPicPr>
          <p:cNvPr id="4" name="Picture 3" descr="Llun o blastig tatws sych.">
            <a:extLst>
              <a:ext uri="{FF2B5EF4-FFF2-40B4-BE49-F238E27FC236}">
                <a16:creationId xmlns:a16="http://schemas.microsoft.com/office/drawing/2014/main" id="{04ABB56A-7ED0-5396-ED66-BFE06BE1A444}"/>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8865305" y="1692109"/>
            <a:ext cx="2425951" cy="3235887"/>
          </a:xfrm>
          <a:prstGeom prst="rect">
            <a:avLst/>
          </a:prstGeom>
        </p:spPr>
      </p:pic>
      <p:sp>
        <p:nvSpPr>
          <p:cNvPr id="5" name="TextBox 4">
            <a:extLst>
              <a:ext uri="{FF2B5EF4-FFF2-40B4-BE49-F238E27FC236}">
                <a16:creationId xmlns:a16="http://schemas.microsoft.com/office/drawing/2014/main" id="{B75947EC-8850-3212-0C2F-6CD76A255AA6}"/>
              </a:ext>
              <a:ext uri="{C183D7F6-B498-43B3-948B-1728B52AA6E4}">
                <adec:decorative xmlns:adec="http://schemas.microsoft.com/office/drawing/2017/decorative" val="1"/>
              </a:ext>
            </a:extLst>
          </p:cNvPr>
          <p:cNvSpPr txBox="1"/>
          <p:nvPr/>
        </p:nvSpPr>
        <p:spPr>
          <a:xfrm>
            <a:off x="8757728" y="4927996"/>
            <a:ext cx="2990145" cy="246221"/>
          </a:xfrm>
          <a:prstGeom prst="rect">
            <a:avLst/>
          </a:prstGeom>
          <a:noFill/>
        </p:spPr>
        <p:txBody>
          <a:bodyPr wrap="square" lIns="91440" tIns="45720" rIns="91440" bIns="45720" rtlCol="0" anchor="t">
            <a:spAutoFit/>
          </a:bodyPr>
          <a:lstStyle/>
          <a:p>
            <a:pPr rtl="0"/>
            <a:r>
              <a:rPr lang="cy-gb" sz="1000">
                <a:solidFill>
                  <a:srgbClr val="54585A"/>
                </a:solidFill>
              </a:rPr>
              <a:t>© </a:t>
            </a:r>
            <a:r>
              <a:rPr lang="cy-gb" sz="1000">
                <a:solidFill>
                  <a:srgbClr val="54585A"/>
                </a:solidFill>
                <a:latin typeface="Arial"/>
                <a:cs typeface="Arial"/>
              </a:rPr>
              <a:t>Y Gymdeithas Gemeg Frenhinol</a:t>
            </a:r>
            <a:endParaRPr lang="en-US" sz="1000" dirty="0"/>
          </a:p>
        </p:txBody>
      </p:sp>
    </p:spTree>
    <p:extLst>
      <p:ext uri="{BB962C8B-B14F-4D97-AF65-F5344CB8AC3E}">
        <p14:creationId xmlns:p14="http://schemas.microsoft.com/office/powerpoint/2010/main" val="216132194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954F6C-08BA-256F-ACFD-BEBCD188C495}"/>
              </a:ext>
              <a:ext uri="{C183D7F6-B498-43B3-948B-1728B52AA6E4}">
                <adec:decorative xmlns:adec="http://schemas.microsoft.com/office/drawing/2017/decorative" val="0"/>
              </a:ext>
            </a:extLst>
          </p:cNvPr>
          <p:cNvSpPr>
            <a:spLocks noGrp="1"/>
          </p:cNvSpPr>
          <p:nvPr>
            <p:ph type="title"/>
          </p:nvPr>
        </p:nvSpPr>
        <p:spPr>
          <a:xfrm>
            <a:off x="1479699" y="341463"/>
            <a:ext cx="9000000" cy="439200"/>
          </a:xfrm>
        </p:spPr>
        <p:txBody>
          <a:bodyPr vert="horz" lIns="0" tIns="0" rIns="0" bIns="0" rtlCol="0" anchor="b" anchorCtr="0">
            <a:noAutofit/>
          </a:bodyPr>
          <a:lstStyle/>
          <a:p>
            <a:pPr algn="ctr" rtl="0"/>
            <a:r>
              <a:rPr lang="cy-gb">
                <a:latin typeface="+mn-lt"/>
              </a:rPr>
              <a:t>Dull</a:t>
            </a:r>
          </a:p>
        </p:txBody>
      </p:sp>
      <p:sp>
        <p:nvSpPr>
          <p:cNvPr id="12" name="TextBox 11">
            <a:extLst>
              <a:ext uri="{FF2B5EF4-FFF2-40B4-BE49-F238E27FC236}">
                <a16:creationId xmlns:a16="http://schemas.microsoft.com/office/drawing/2014/main" id="{916D1326-9C2D-E131-13CF-13E5636F403F}"/>
              </a:ext>
            </a:extLst>
          </p:cNvPr>
          <p:cNvSpPr txBox="1"/>
          <p:nvPr/>
        </p:nvSpPr>
        <p:spPr>
          <a:xfrm>
            <a:off x="469185" y="1026884"/>
            <a:ext cx="2622417" cy="1477328"/>
          </a:xfrm>
          <a:prstGeom prst="rect">
            <a:avLst/>
          </a:prstGeom>
          <a:noFill/>
        </p:spPr>
        <p:txBody>
          <a:bodyPr wrap="square" rtlCol="0">
            <a:spAutoFit/>
          </a:bodyPr>
          <a:lstStyle/>
          <a:p>
            <a:pPr algn="ctr" rtl="0"/>
            <a:r>
              <a:rPr lang="cy-gb" dirty="0">
                <a:solidFill>
                  <a:srgbClr val="54585A"/>
                </a:solidFill>
                <a:latin typeface="Arial" panose="020B0604020202020204" pitchFamily="34" charset="0"/>
                <a:cs typeface="Arial" panose="020B0604020202020204" pitchFamily="34" charset="0"/>
              </a:rPr>
              <a:t>1. Mesurwch un llwy fwrdd lefel o startsh tatws. </a:t>
            </a:r>
          </a:p>
          <a:p>
            <a:pPr rtl="0"/>
            <a:endParaRPr lang="en-GB" dirty="0">
              <a:solidFill>
                <a:srgbClr val="54585A"/>
              </a:solidFill>
              <a:latin typeface="Arial" panose="020B0604020202020204" pitchFamily="34" charset="0"/>
              <a:cs typeface="Arial" panose="020B0604020202020204" pitchFamily="34" charset="0"/>
            </a:endParaRPr>
          </a:p>
          <a:p>
            <a:pPr rtl="0"/>
            <a:endParaRPr lang="en-GB" dirty="0">
              <a:solidFill>
                <a:srgbClr val="54585A"/>
              </a:solidFill>
              <a:latin typeface="Arial" panose="020B0604020202020204" pitchFamily="34" charset="0"/>
              <a:cs typeface="Arial" panose="020B0604020202020204" pitchFamily="34" charset="0"/>
            </a:endParaRPr>
          </a:p>
        </p:txBody>
      </p:sp>
      <p:sp>
        <p:nvSpPr>
          <p:cNvPr id="15" name="TextBox 14">
            <a:extLst>
              <a:ext uri="{FF2B5EF4-FFF2-40B4-BE49-F238E27FC236}">
                <a16:creationId xmlns:a16="http://schemas.microsoft.com/office/drawing/2014/main" id="{A01987FF-C923-CA3B-8FAC-B86D1B538798}"/>
              </a:ext>
            </a:extLst>
          </p:cNvPr>
          <p:cNvSpPr txBox="1"/>
          <p:nvPr/>
        </p:nvSpPr>
        <p:spPr>
          <a:xfrm>
            <a:off x="3259042" y="969719"/>
            <a:ext cx="2599766" cy="1754326"/>
          </a:xfrm>
          <a:prstGeom prst="rect">
            <a:avLst/>
          </a:prstGeom>
          <a:noFill/>
        </p:spPr>
        <p:txBody>
          <a:bodyPr wrap="square" rtlCol="0">
            <a:spAutoFit/>
          </a:bodyPr>
          <a:lstStyle/>
          <a:p>
            <a:pPr algn="ctr" rtl="0"/>
            <a:r>
              <a:rPr lang="cy-gb" dirty="0">
                <a:solidFill>
                  <a:srgbClr val="54585A"/>
                </a:solidFill>
                <a:latin typeface="Arial" panose="020B0604020202020204" pitchFamily="34" charset="0"/>
                <a:cs typeface="Arial" panose="020B0604020202020204" pitchFamily="34" charset="0"/>
              </a:rPr>
              <a:t>2. Ychwanegwch saith llwy fwrdd o ddŵr a chymysgwch mewn powlen.</a:t>
            </a:r>
          </a:p>
          <a:p>
            <a:pPr rtl="0"/>
            <a:endParaRPr lang="en-GB" dirty="0">
              <a:solidFill>
                <a:srgbClr val="54585A"/>
              </a:solidFill>
              <a:latin typeface="Arial" panose="020B0604020202020204" pitchFamily="34" charset="0"/>
              <a:cs typeface="Arial" panose="020B0604020202020204" pitchFamily="34" charset="0"/>
            </a:endParaRPr>
          </a:p>
          <a:p>
            <a:pPr rtl="0"/>
            <a:endParaRPr lang="en-GB" dirty="0">
              <a:solidFill>
                <a:srgbClr val="54585A"/>
              </a:solidFill>
              <a:latin typeface="Arial" panose="020B0604020202020204" pitchFamily="34" charset="0"/>
              <a:cs typeface="Arial" panose="020B0604020202020204" pitchFamily="34" charset="0"/>
            </a:endParaRPr>
          </a:p>
        </p:txBody>
      </p:sp>
      <p:sp>
        <p:nvSpPr>
          <p:cNvPr id="20" name="TextBox 19">
            <a:extLst>
              <a:ext uri="{FF2B5EF4-FFF2-40B4-BE49-F238E27FC236}">
                <a16:creationId xmlns:a16="http://schemas.microsoft.com/office/drawing/2014/main" id="{60EC2340-5999-68D4-63BC-E46D7F489BEC}"/>
              </a:ext>
            </a:extLst>
          </p:cNvPr>
          <p:cNvSpPr txBox="1"/>
          <p:nvPr/>
        </p:nvSpPr>
        <p:spPr>
          <a:xfrm>
            <a:off x="6177424" y="1340488"/>
            <a:ext cx="2599766" cy="1200329"/>
          </a:xfrm>
          <a:prstGeom prst="rect">
            <a:avLst/>
          </a:prstGeom>
          <a:noFill/>
        </p:spPr>
        <p:txBody>
          <a:bodyPr wrap="square" rtlCol="0">
            <a:spAutoFit/>
          </a:bodyPr>
          <a:lstStyle/>
          <a:p>
            <a:pPr algn="ctr" rtl="0"/>
            <a:r>
              <a:rPr lang="cy-gb" dirty="0">
                <a:solidFill>
                  <a:srgbClr val="54585A"/>
                </a:solidFill>
                <a:latin typeface="Arial" panose="020B0604020202020204" pitchFamily="34" charset="0"/>
                <a:cs typeface="Arial" panose="020B0604020202020204" pitchFamily="34" charset="0"/>
              </a:rPr>
              <a:t>3. Ychwanegwch ddwy lwy de o finegr.</a:t>
            </a:r>
          </a:p>
          <a:p>
            <a:pPr rtl="0"/>
            <a:endParaRPr lang="en-GB" dirty="0">
              <a:solidFill>
                <a:srgbClr val="54585A"/>
              </a:solidFill>
              <a:latin typeface="Arial" panose="020B0604020202020204" pitchFamily="34" charset="0"/>
              <a:cs typeface="Arial" panose="020B0604020202020204" pitchFamily="34" charset="0"/>
            </a:endParaRPr>
          </a:p>
          <a:p>
            <a:pPr rtl="0"/>
            <a:endParaRPr lang="en-GB" dirty="0">
              <a:solidFill>
                <a:srgbClr val="54585A"/>
              </a:solidFill>
              <a:latin typeface="Arial" panose="020B0604020202020204" pitchFamily="34" charset="0"/>
              <a:cs typeface="Arial" panose="020B0604020202020204" pitchFamily="34" charset="0"/>
            </a:endParaRPr>
          </a:p>
        </p:txBody>
      </p:sp>
      <p:sp>
        <p:nvSpPr>
          <p:cNvPr id="23" name="TextBox 22">
            <a:extLst>
              <a:ext uri="{FF2B5EF4-FFF2-40B4-BE49-F238E27FC236}">
                <a16:creationId xmlns:a16="http://schemas.microsoft.com/office/drawing/2014/main" id="{E3CA3263-F774-87F3-593C-878729EACC32}"/>
              </a:ext>
            </a:extLst>
          </p:cNvPr>
          <p:cNvSpPr txBox="1"/>
          <p:nvPr/>
        </p:nvSpPr>
        <p:spPr>
          <a:xfrm>
            <a:off x="8903917" y="907659"/>
            <a:ext cx="3034012" cy="1754326"/>
          </a:xfrm>
          <a:prstGeom prst="rect">
            <a:avLst/>
          </a:prstGeom>
          <a:noFill/>
        </p:spPr>
        <p:txBody>
          <a:bodyPr wrap="square" rtlCol="0">
            <a:spAutoFit/>
          </a:bodyPr>
          <a:lstStyle/>
          <a:p>
            <a:pPr algn="ctr" rtl="0"/>
            <a:r>
              <a:rPr lang="cy-gb" dirty="0">
                <a:solidFill>
                  <a:srgbClr val="54585A"/>
                </a:solidFill>
                <a:latin typeface="Arial" panose="020B0604020202020204" pitchFamily="34" charset="0"/>
                <a:cs typeface="Arial" panose="020B0604020202020204" pitchFamily="34" charset="0"/>
              </a:rPr>
              <a:t>4. Ychwanegwch ddwy lwy de o glyserin (a dau ddiferyn o liw bwyd, dewisol), yna cymysgwch.</a:t>
            </a:r>
          </a:p>
          <a:p>
            <a:pPr rtl="0"/>
            <a:endParaRPr lang="en-GB" dirty="0">
              <a:solidFill>
                <a:srgbClr val="54585A"/>
              </a:solidFill>
              <a:latin typeface="Arial" panose="020B0604020202020204" pitchFamily="34" charset="0"/>
              <a:cs typeface="Arial" panose="020B0604020202020204" pitchFamily="34" charset="0"/>
            </a:endParaRPr>
          </a:p>
          <a:p>
            <a:pPr rtl="0"/>
            <a:endParaRPr lang="en-GB" dirty="0">
              <a:solidFill>
                <a:srgbClr val="54585A"/>
              </a:solidFill>
              <a:latin typeface="Arial" panose="020B0604020202020204" pitchFamily="34" charset="0"/>
              <a:cs typeface="Arial" panose="020B0604020202020204" pitchFamily="34" charset="0"/>
            </a:endParaRPr>
          </a:p>
        </p:txBody>
      </p:sp>
      <p:pic>
        <p:nvPicPr>
          <p:cNvPr id="11" name="Picture 10">
            <a:extLst>
              <a:ext uri="{FF2B5EF4-FFF2-40B4-BE49-F238E27FC236}">
                <a16:creationId xmlns:a16="http://schemas.microsoft.com/office/drawing/2014/main" id="{B3E3A7D9-39DE-C78A-67C2-E173CD827966}"/>
              </a:ext>
              <a:ext uri="{C183D7F6-B498-43B3-948B-1728B52AA6E4}">
                <adec:decorative xmlns:adec="http://schemas.microsoft.com/office/drawing/2017/decorative" val="1"/>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69185" y="2147549"/>
            <a:ext cx="2645068" cy="3528159"/>
          </a:xfrm>
          <a:prstGeom prst="rect">
            <a:avLst/>
          </a:prstGeom>
        </p:spPr>
      </p:pic>
      <p:pic>
        <p:nvPicPr>
          <p:cNvPr id="14" name="Picture 13">
            <a:extLst>
              <a:ext uri="{FF2B5EF4-FFF2-40B4-BE49-F238E27FC236}">
                <a16:creationId xmlns:a16="http://schemas.microsoft.com/office/drawing/2014/main" id="{D1DD19BA-4E42-7AE7-0DCB-BD2C592DDCC5}"/>
              </a:ext>
              <a:ext uri="{C183D7F6-B498-43B3-948B-1728B52AA6E4}">
                <adec:decorative xmlns:adec="http://schemas.microsoft.com/office/drawing/2017/decorative" val="1"/>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334630" y="2147547"/>
            <a:ext cx="2645069" cy="3528161"/>
          </a:xfrm>
          <a:prstGeom prst="rect">
            <a:avLst/>
          </a:prstGeom>
        </p:spPr>
      </p:pic>
      <p:sp>
        <p:nvSpPr>
          <p:cNvPr id="16" name="AutoShape 2">
            <a:extLst>
              <a:ext uri="{FF2B5EF4-FFF2-40B4-BE49-F238E27FC236}">
                <a16:creationId xmlns:a16="http://schemas.microsoft.com/office/drawing/2014/main" id="{1B181463-5310-4352-FDE5-AB9B021F3998}"/>
              </a:ext>
              <a:ext uri="{C183D7F6-B498-43B3-948B-1728B52AA6E4}">
                <adec:decorative xmlns:adec="http://schemas.microsoft.com/office/drawing/2017/decorative" val="1"/>
              </a:ext>
            </a:extLst>
          </p:cNvPr>
          <p:cNvSpPr>
            <a:spLocks noChangeAspect="1" noChangeArrowheads="1"/>
          </p:cNvSpPr>
          <p:nvPr/>
        </p:nvSpPr>
        <p:spPr bwMode="auto">
          <a:xfrm>
            <a:off x="6200076" y="3454431"/>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0" anchor="t" anchorCtr="0" compatLnSpc="1">
            <a:prstTxWarp prst="textNoShape">
              <a:avLst/>
            </a:prstTxWarp>
          </a:bodyPr>
          <a:lstStyle/>
          <a:p>
            <a:pPr rtl="0"/>
            <a:endParaRPr lang="en-GB">
              <a:latin typeface="Arial" panose="020B0604020202020204" pitchFamily="34" charset="0"/>
              <a:cs typeface="Arial" panose="020B0604020202020204" pitchFamily="34" charset="0"/>
            </a:endParaRPr>
          </a:p>
        </p:txBody>
      </p:sp>
      <p:pic>
        <p:nvPicPr>
          <p:cNvPr id="19" name="Picture 18">
            <a:extLst>
              <a:ext uri="{FF2B5EF4-FFF2-40B4-BE49-F238E27FC236}">
                <a16:creationId xmlns:a16="http://schemas.microsoft.com/office/drawing/2014/main" id="{D4D33636-A70E-6794-522B-765FE3DEAD50}"/>
              </a:ext>
              <a:ext uri="{C183D7F6-B498-43B3-948B-1728B52AA6E4}">
                <adec:decorative xmlns:adec="http://schemas.microsoft.com/office/drawing/2017/decorative" val="1"/>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6177424" y="2147547"/>
            <a:ext cx="2645069" cy="3528161"/>
          </a:xfrm>
          <a:prstGeom prst="rect">
            <a:avLst/>
          </a:prstGeom>
        </p:spPr>
      </p:pic>
      <p:pic>
        <p:nvPicPr>
          <p:cNvPr id="22" name="Picture 21">
            <a:extLst>
              <a:ext uri="{FF2B5EF4-FFF2-40B4-BE49-F238E27FC236}">
                <a16:creationId xmlns:a16="http://schemas.microsoft.com/office/drawing/2014/main" id="{5D2D238B-25EE-360B-6C57-D608475F662F}"/>
              </a:ext>
              <a:ext uri="{C183D7F6-B498-43B3-948B-1728B52AA6E4}">
                <adec:decorative xmlns:adec="http://schemas.microsoft.com/office/drawing/2017/decorative" val="1"/>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9020218" y="2147546"/>
            <a:ext cx="2645069" cy="3528161"/>
          </a:xfrm>
          <a:prstGeom prst="rect">
            <a:avLst/>
          </a:prstGeom>
        </p:spPr>
      </p:pic>
      <p:sp>
        <p:nvSpPr>
          <p:cNvPr id="24" name="TextBox 23">
            <a:extLst>
              <a:ext uri="{FF2B5EF4-FFF2-40B4-BE49-F238E27FC236}">
                <a16:creationId xmlns:a16="http://schemas.microsoft.com/office/drawing/2014/main" id="{41E22108-9E31-72DF-0E5F-13B4E7D90CCB}"/>
              </a:ext>
              <a:ext uri="{C183D7F6-B498-43B3-948B-1728B52AA6E4}">
                <adec:decorative xmlns:adec="http://schemas.microsoft.com/office/drawing/2017/decorative" val="1"/>
              </a:ext>
            </a:extLst>
          </p:cNvPr>
          <p:cNvSpPr txBox="1"/>
          <p:nvPr/>
        </p:nvSpPr>
        <p:spPr>
          <a:xfrm>
            <a:off x="8695766" y="5675707"/>
            <a:ext cx="3922301" cy="246221"/>
          </a:xfrm>
          <a:prstGeom prst="rect">
            <a:avLst/>
          </a:prstGeom>
          <a:noFill/>
        </p:spPr>
        <p:txBody>
          <a:bodyPr wrap="square" lIns="91440" tIns="45720" rIns="91440" bIns="45720" rtlCol="0" anchor="t">
            <a:spAutoFit/>
          </a:bodyPr>
          <a:lstStyle/>
          <a:p>
            <a:pPr algn="ctr" rtl="0"/>
            <a:r>
              <a:rPr lang="cy-gb" sz="1000">
                <a:solidFill>
                  <a:srgbClr val="54585A"/>
                </a:solidFill>
              </a:rPr>
              <a:t>© </a:t>
            </a:r>
            <a:r>
              <a:rPr lang="cy-gb" sz="1000">
                <a:solidFill>
                  <a:srgbClr val="54585A"/>
                </a:solidFill>
                <a:latin typeface="Arial"/>
                <a:cs typeface="Arial"/>
              </a:rPr>
              <a:t>Y Gymdeithas Gemeg Frenhinol</a:t>
            </a:r>
            <a:endParaRPr lang="en-US" sz="1000" dirty="0"/>
          </a:p>
        </p:txBody>
      </p:sp>
    </p:spTree>
    <p:extLst>
      <p:ext uri="{BB962C8B-B14F-4D97-AF65-F5344CB8AC3E}">
        <p14:creationId xmlns:p14="http://schemas.microsoft.com/office/powerpoint/2010/main" val="29082230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 name="Picture 23">
            <a:extLst>
              <a:ext uri="{FF2B5EF4-FFF2-40B4-BE49-F238E27FC236}">
                <a16:creationId xmlns:a16="http://schemas.microsoft.com/office/drawing/2014/main" id="{5D8E05F5-5FD9-471E-77D5-8483F2C1328C}"/>
              </a:ext>
              <a:ext uri="{C183D7F6-B498-43B3-948B-1728B52AA6E4}">
                <adec:decorative xmlns:adec="http://schemas.microsoft.com/office/drawing/2017/decorative" val="1"/>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9108495" y="2105519"/>
            <a:ext cx="2639469" cy="3520691"/>
          </a:xfrm>
          <a:prstGeom prst="rect">
            <a:avLst/>
          </a:prstGeom>
        </p:spPr>
      </p:pic>
      <p:pic>
        <p:nvPicPr>
          <p:cNvPr id="17" name="Picture 16">
            <a:extLst>
              <a:ext uri="{FF2B5EF4-FFF2-40B4-BE49-F238E27FC236}">
                <a16:creationId xmlns:a16="http://schemas.microsoft.com/office/drawing/2014/main" id="{A93ADF87-0FFC-54A6-CC40-3293A6FCC897}"/>
              </a:ext>
              <a:ext uri="{C183D7F6-B498-43B3-948B-1728B52AA6E4}">
                <adec:decorative xmlns:adec="http://schemas.microsoft.com/office/drawing/2017/decorative" val="1"/>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381278" y="2098051"/>
            <a:ext cx="2599766" cy="3539036"/>
          </a:xfrm>
          <a:prstGeom prst="rect">
            <a:avLst/>
          </a:prstGeom>
        </p:spPr>
      </p:pic>
      <p:sp>
        <p:nvSpPr>
          <p:cNvPr id="26" name="Title 13">
            <a:extLst>
              <a:ext uri="{FF2B5EF4-FFF2-40B4-BE49-F238E27FC236}">
                <a16:creationId xmlns:a16="http://schemas.microsoft.com/office/drawing/2014/main" id="{27A8C237-EAFC-8D59-BFE6-1C16AC9D3FBB}"/>
              </a:ext>
              <a:ext uri="{C183D7F6-B498-43B3-948B-1728B52AA6E4}">
                <adec:decorative xmlns:adec="http://schemas.microsoft.com/office/drawing/2017/decorative" val="0"/>
              </a:ext>
            </a:extLst>
          </p:cNvPr>
          <p:cNvSpPr>
            <a:spLocks noGrp="1"/>
          </p:cNvSpPr>
          <p:nvPr>
            <p:ph type="title"/>
          </p:nvPr>
        </p:nvSpPr>
        <p:spPr>
          <a:xfrm>
            <a:off x="1470707" y="273943"/>
            <a:ext cx="9000000" cy="439200"/>
          </a:xfrm>
        </p:spPr>
        <p:txBody>
          <a:bodyPr vert="horz" lIns="0" tIns="0" rIns="0" bIns="0" rtlCol="0" anchor="b" anchorCtr="0">
            <a:noAutofit/>
          </a:bodyPr>
          <a:lstStyle/>
          <a:p>
            <a:pPr algn="ctr" rtl="0"/>
            <a:r>
              <a:rPr lang="cy-gb">
                <a:latin typeface="+mn-lt"/>
              </a:rPr>
              <a:t>Dull (rhan 2) </a:t>
            </a:r>
          </a:p>
        </p:txBody>
      </p:sp>
      <p:sp>
        <p:nvSpPr>
          <p:cNvPr id="13" name="TextBox 12">
            <a:extLst>
              <a:ext uri="{FF2B5EF4-FFF2-40B4-BE49-F238E27FC236}">
                <a16:creationId xmlns:a16="http://schemas.microsoft.com/office/drawing/2014/main" id="{C0E422CB-D17E-C151-5B2F-EEEC089038F2}"/>
              </a:ext>
            </a:extLst>
          </p:cNvPr>
          <p:cNvSpPr txBox="1"/>
          <p:nvPr/>
        </p:nvSpPr>
        <p:spPr>
          <a:xfrm>
            <a:off x="369497" y="736177"/>
            <a:ext cx="2759727" cy="1477328"/>
          </a:xfrm>
          <a:prstGeom prst="rect">
            <a:avLst/>
          </a:prstGeom>
          <a:noFill/>
        </p:spPr>
        <p:txBody>
          <a:bodyPr wrap="square" rtlCol="0">
            <a:spAutoFit/>
          </a:bodyPr>
          <a:lstStyle/>
          <a:p>
            <a:pPr algn="ctr" rtl="0"/>
            <a:r>
              <a:rPr lang="cy-gb" dirty="0">
                <a:solidFill>
                  <a:srgbClr val="54585A"/>
                </a:solidFill>
                <a:latin typeface="Arial" panose="020B0604020202020204" pitchFamily="34" charset="0"/>
                <a:cs typeface="Arial" panose="020B0604020202020204" pitchFamily="34" charset="0"/>
              </a:rPr>
              <a:t>5. Arllwyswch i sosban dros wres canolig i uchel gan ei droi'n barhaus.</a:t>
            </a:r>
          </a:p>
          <a:p>
            <a:pPr rtl="0"/>
            <a:endParaRPr lang="en-GB" dirty="0">
              <a:solidFill>
                <a:srgbClr val="54585A"/>
              </a:solidFill>
              <a:latin typeface="Arial" panose="020B0604020202020204" pitchFamily="34" charset="0"/>
              <a:cs typeface="Arial" panose="020B0604020202020204" pitchFamily="34" charset="0"/>
            </a:endParaRPr>
          </a:p>
          <a:p>
            <a:pPr rtl="0"/>
            <a:endParaRPr lang="en-GB" dirty="0">
              <a:solidFill>
                <a:srgbClr val="54585A"/>
              </a:solidFill>
              <a:latin typeface="Arial" panose="020B0604020202020204" pitchFamily="34" charset="0"/>
              <a:cs typeface="Arial" panose="020B0604020202020204" pitchFamily="34" charset="0"/>
            </a:endParaRPr>
          </a:p>
        </p:txBody>
      </p:sp>
      <p:sp>
        <p:nvSpPr>
          <p:cNvPr id="16" name="TextBox 15">
            <a:extLst>
              <a:ext uri="{FF2B5EF4-FFF2-40B4-BE49-F238E27FC236}">
                <a16:creationId xmlns:a16="http://schemas.microsoft.com/office/drawing/2014/main" id="{D310BCF9-0AE1-5B14-A708-9D14F2682212}"/>
              </a:ext>
            </a:extLst>
          </p:cNvPr>
          <p:cNvSpPr txBox="1"/>
          <p:nvPr/>
        </p:nvSpPr>
        <p:spPr>
          <a:xfrm>
            <a:off x="3342750" y="845256"/>
            <a:ext cx="2729842" cy="1754326"/>
          </a:xfrm>
          <a:prstGeom prst="rect">
            <a:avLst/>
          </a:prstGeom>
          <a:noFill/>
        </p:spPr>
        <p:txBody>
          <a:bodyPr wrap="square" rtlCol="0">
            <a:spAutoFit/>
          </a:bodyPr>
          <a:lstStyle/>
          <a:p>
            <a:pPr algn="ctr" rtl="0"/>
            <a:r>
              <a:rPr lang="cy-gb" dirty="0">
                <a:solidFill>
                  <a:srgbClr val="54585A"/>
                </a:solidFill>
                <a:latin typeface="Arial" panose="020B0604020202020204" pitchFamily="34" charset="0"/>
                <a:cs typeface="Arial" panose="020B0604020202020204" pitchFamily="34" charset="0"/>
              </a:rPr>
              <a:t>6. Cymysgwch gyda sbatwla plastig nes bod y gymysgedd yn tewhau </a:t>
            </a:r>
          </a:p>
          <a:p>
            <a:pPr algn="ctr" rtl="0"/>
            <a:r>
              <a:rPr lang="cy-gb" dirty="0">
                <a:solidFill>
                  <a:srgbClr val="54585A"/>
                </a:solidFill>
                <a:latin typeface="Arial" panose="020B0604020202020204" pitchFamily="34" charset="0"/>
                <a:cs typeface="Arial" panose="020B0604020202020204" pitchFamily="34" charset="0"/>
              </a:rPr>
              <a:t>(2-5 munud).</a:t>
            </a:r>
          </a:p>
          <a:p>
            <a:pPr rtl="0"/>
            <a:endParaRPr lang="en-GB" dirty="0">
              <a:solidFill>
                <a:srgbClr val="54585A"/>
              </a:solidFill>
              <a:latin typeface="Arial" panose="020B0604020202020204" pitchFamily="34" charset="0"/>
              <a:cs typeface="Arial" panose="020B0604020202020204" pitchFamily="34" charset="0"/>
            </a:endParaRPr>
          </a:p>
          <a:p>
            <a:pPr rtl="0"/>
            <a:endParaRPr lang="en-GB" dirty="0">
              <a:solidFill>
                <a:srgbClr val="54585A"/>
              </a:solidFill>
              <a:latin typeface="Arial" panose="020B0604020202020204" pitchFamily="34" charset="0"/>
              <a:cs typeface="Arial" panose="020B0604020202020204" pitchFamily="34" charset="0"/>
            </a:endParaRPr>
          </a:p>
        </p:txBody>
      </p:sp>
      <p:sp>
        <p:nvSpPr>
          <p:cNvPr id="20" name="TextBox 19">
            <a:extLst>
              <a:ext uri="{FF2B5EF4-FFF2-40B4-BE49-F238E27FC236}">
                <a16:creationId xmlns:a16="http://schemas.microsoft.com/office/drawing/2014/main" id="{E53DBFE9-E957-C20C-8AF2-1CAE8F7C4EC6}"/>
              </a:ext>
            </a:extLst>
          </p:cNvPr>
          <p:cNvSpPr txBox="1"/>
          <p:nvPr/>
        </p:nvSpPr>
        <p:spPr>
          <a:xfrm>
            <a:off x="6048723" y="899969"/>
            <a:ext cx="2901152" cy="1754326"/>
          </a:xfrm>
          <a:prstGeom prst="rect">
            <a:avLst/>
          </a:prstGeom>
          <a:noFill/>
        </p:spPr>
        <p:txBody>
          <a:bodyPr wrap="square" rtlCol="0">
            <a:spAutoFit/>
          </a:bodyPr>
          <a:lstStyle/>
          <a:p>
            <a:pPr algn="ctr" rtl="0"/>
            <a:r>
              <a:rPr lang="cy-gb" dirty="0">
                <a:solidFill>
                  <a:srgbClr val="54585A"/>
                </a:solidFill>
                <a:latin typeface="Arial" panose="020B0604020202020204" pitchFamily="34" charset="0"/>
                <a:cs typeface="Arial" panose="020B0604020202020204" pitchFamily="34" charset="0"/>
              </a:rPr>
              <a:t>7. Pan fydd yn ymdebygu i jeli, arllwyswch ar bapur gwrthsaim gyda ffoil oddi tano. </a:t>
            </a:r>
          </a:p>
          <a:p>
            <a:pPr rtl="0"/>
            <a:endParaRPr lang="en-GB" dirty="0">
              <a:solidFill>
                <a:srgbClr val="54585A"/>
              </a:solidFill>
              <a:latin typeface="Arial" panose="020B0604020202020204" pitchFamily="34" charset="0"/>
              <a:cs typeface="Arial" panose="020B0604020202020204" pitchFamily="34" charset="0"/>
            </a:endParaRPr>
          </a:p>
          <a:p>
            <a:pPr rtl="0"/>
            <a:endParaRPr lang="en-GB" dirty="0">
              <a:solidFill>
                <a:srgbClr val="54585A"/>
              </a:solidFill>
              <a:latin typeface="Arial" panose="020B0604020202020204" pitchFamily="34" charset="0"/>
              <a:cs typeface="Arial" panose="020B0604020202020204" pitchFamily="34" charset="0"/>
            </a:endParaRPr>
          </a:p>
        </p:txBody>
      </p:sp>
      <p:sp>
        <p:nvSpPr>
          <p:cNvPr id="23" name="TextBox 22">
            <a:extLst>
              <a:ext uri="{FF2B5EF4-FFF2-40B4-BE49-F238E27FC236}">
                <a16:creationId xmlns:a16="http://schemas.microsoft.com/office/drawing/2014/main" id="{CD2F24C2-99B3-E3D7-8BCC-9F21CD657B06}"/>
              </a:ext>
            </a:extLst>
          </p:cNvPr>
          <p:cNvSpPr txBox="1"/>
          <p:nvPr/>
        </p:nvSpPr>
        <p:spPr>
          <a:xfrm>
            <a:off x="9041423" y="736177"/>
            <a:ext cx="2699688" cy="1200329"/>
          </a:xfrm>
          <a:prstGeom prst="rect">
            <a:avLst/>
          </a:prstGeom>
          <a:noFill/>
        </p:spPr>
        <p:txBody>
          <a:bodyPr wrap="square" rtlCol="0">
            <a:spAutoFit/>
          </a:bodyPr>
          <a:lstStyle/>
          <a:p>
            <a:pPr algn="ctr" rtl="0"/>
            <a:r>
              <a:rPr lang="cy-gb" dirty="0">
                <a:solidFill>
                  <a:srgbClr val="54585A"/>
                </a:solidFill>
                <a:latin typeface="Arial" panose="020B0604020202020204" pitchFamily="34" charset="0"/>
                <a:cs typeface="Arial" panose="020B0604020202020204" pitchFamily="34" charset="0"/>
              </a:rPr>
              <a:t>8. Defnyddiwch y sbatwla i ledaenu’r gymysgedd i tua 8 modfedd mewn diamedr.</a:t>
            </a:r>
          </a:p>
        </p:txBody>
      </p:sp>
      <p:sp>
        <p:nvSpPr>
          <p:cNvPr id="7" name="Oval 6">
            <a:extLst>
              <a:ext uri="{FF2B5EF4-FFF2-40B4-BE49-F238E27FC236}">
                <a16:creationId xmlns:a16="http://schemas.microsoft.com/office/drawing/2014/main" id="{B2CB3CFE-D515-468B-51D9-17379154A722}"/>
              </a:ext>
              <a:ext uri="{C183D7F6-B498-43B3-948B-1728B52AA6E4}">
                <adec:decorative xmlns:adec="http://schemas.microsoft.com/office/drawing/2017/decorative" val="1"/>
              </a:ext>
            </a:extLst>
          </p:cNvPr>
          <p:cNvSpPr/>
          <p:nvPr/>
        </p:nvSpPr>
        <p:spPr>
          <a:xfrm>
            <a:off x="10216152" y="2117821"/>
            <a:ext cx="1909122" cy="1286933"/>
          </a:xfrm>
          <a:prstGeom prst="ellipse">
            <a:avLst/>
          </a:prstGeom>
          <a:solidFill>
            <a:schemeClr val="accent3">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4" name="TextBox 3">
            <a:extLst>
              <a:ext uri="{FF2B5EF4-FFF2-40B4-BE49-F238E27FC236}">
                <a16:creationId xmlns:a16="http://schemas.microsoft.com/office/drawing/2014/main" id="{497F1F0C-C649-07F4-75A2-DC96D6C8B6DE}"/>
              </a:ext>
            </a:extLst>
          </p:cNvPr>
          <p:cNvSpPr txBox="1"/>
          <p:nvPr/>
        </p:nvSpPr>
        <p:spPr>
          <a:xfrm>
            <a:off x="10243798" y="2340638"/>
            <a:ext cx="1853829" cy="1477328"/>
          </a:xfrm>
          <a:prstGeom prst="rect">
            <a:avLst/>
          </a:prstGeom>
          <a:noFill/>
        </p:spPr>
        <p:txBody>
          <a:bodyPr wrap="square" rtlCol="0">
            <a:spAutoFit/>
          </a:bodyPr>
          <a:lstStyle/>
          <a:p>
            <a:pPr algn="ctr" rtl="0"/>
            <a:r>
              <a:rPr dirty="0" err="1"/>
              <a:t>Ceisiwch</a:t>
            </a:r>
            <a:r>
              <a:rPr dirty="0"/>
              <a:t> </a:t>
            </a:r>
            <a:r>
              <a:rPr dirty="0" err="1"/>
              <a:t>gael</a:t>
            </a:r>
            <a:endParaRPr lang="en-GB" dirty="0"/>
          </a:p>
          <a:p>
            <a:pPr algn="ctr" rtl="0"/>
            <a:r>
              <a:rPr dirty="0"/>
              <a:t>yr un </a:t>
            </a:r>
            <a:r>
              <a:rPr dirty="0" err="1"/>
              <a:t>trwch</a:t>
            </a:r>
            <a:r>
              <a:rPr dirty="0"/>
              <a:t> </a:t>
            </a:r>
            <a:r>
              <a:rPr dirty="0" err="1"/>
              <a:t>drwyddo</a:t>
            </a:r>
            <a:r>
              <a:rPr dirty="0"/>
              <a:t> </a:t>
            </a:r>
          </a:p>
          <a:p>
            <a:pPr algn="ctr" rtl="0"/>
            <a:endParaRPr dirty="0"/>
          </a:p>
          <a:p>
            <a:pPr algn="ctr" rtl="0"/>
            <a:endParaRPr lang="en-GB" dirty="0"/>
          </a:p>
        </p:txBody>
      </p:sp>
      <p:pic>
        <p:nvPicPr>
          <p:cNvPr id="21" name="Picture 20">
            <a:extLst>
              <a:ext uri="{FF2B5EF4-FFF2-40B4-BE49-F238E27FC236}">
                <a16:creationId xmlns:a16="http://schemas.microsoft.com/office/drawing/2014/main" id="{3B9698F9-6CE3-887B-376F-A20C8B455469}"/>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6207343" y="2105520"/>
            <a:ext cx="2646279" cy="3522753"/>
          </a:xfrm>
          <a:prstGeom prst="rect">
            <a:avLst/>
          </a:prstGeom>
        </p:spPr>
      </p:pic>
      <p:sp>
        <p:nvSpPr>
          <p:cNvPr id="10" name="AutoShape 2">
            <a:extLst>
              <a:ext uri="{FF2B5EF4-FFF2-40B4-BE49-F238E27FC236}">
                <a16:creationId xmlns:a16="http://schemas.microsoft.com/office/drawing/2014/main" id="{643EDD2A-85EB-0119-60FF-8B7C3E9267CB}"/>
              </a:ext>
              <a:ext uri="{C183D7F6-B498-43B3-948B-1728B52AA6E4}">
                <adec:decorative xmlns:adec="http://schemas.microsoft.com/office/drawing/2017/decorative" val="1"/>
              </a:ext>
            </a:extLst>
          </p:cNvPr>
          <p:cNvSpPr>
            <a:spLocks noChangeAspect="1" noChangeArrowheads="1"/>
          </p:cNvSpPr>
          <p:nvPr/>
        </p:nvSpPr>
        <p:spPr bwMode="auto">
          <a:xfrm>
            <a:off x="6233943"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0" anchor="t" anchorCtr="0" compatLnSpc="1">
            <a:prstTxWarp prst="textNoShape">
              <a:avLst/>
            </a:prstTxWarp>
          </a:bodyPr>
          <a:lstStyle/>
          <a:p>
            <a:pPr rtl="0"/>
            <a:endParaRPr lang="en-GB">
              <a:latin typeface="Arial" panose="020B0604020202020204" pitchFamily="34" charset="0"/>
              <a:cs typeface="Arial" panose="020B0604020202020204" pitchFamily="34" charset="0"/>
            </a:endParaRPr>
          </a:p>
        </p:txBody>
      </p:sp>
      <p:sp>
        <p:nvSpPr>
          <p:cNvPr id="11" name="TextBox 10">
            <a:extLst>
              <a:ext uri="{FF2B5EF4-FFF2-40B4-BE49-F238E27FC236}">
                <a16:creationId xmlns:a16="http://schemas.microsoft.com/office/drawing/2014/main" id="{410F9D78-251E-BC79-8E68-59834C190D09}"/>
              </a:ext>
              <a:ext uri="{C183D7F6-B498-43B3-948B-1728B52AA6E4}">
                <adec:decorative xmlns:adec="http://schemas.microsoft.com/office/drawing/2017/decorative" val="1"/>
              </a:ext>
            </a:extLst>
          </p:cNvPr>
          <p:cNvSpPr txBox="1"/>
          <p:nvPr/>
        </p:nvSpPr>
        <p:spPr>
          <a:xfrm>
            <a:off x="8797177" y="5898636"/>
            <a:ext cx="3922301" cy="246221"/>
          </a:xfrm>
          <a:prstGeom prst="rect">
            <a:avLst/>
          </a:prstGeom>
          <a:noFill/>
        </p:spPr>
        <p:txBody>
          <a:bodyPr wrap="square" lIns="91440" tIns="45720" rIns="91440" bIns="45720" rtlCol="0" anchor="t">
            <a:spAutoFit/>
          </a:bodyPr>
          <a:lstStyle/>
          <a:p>
            <a:pPr algn="ctr" rtl="0"/>
            <a:r>
              <a:rPr lang="cy-gb" sz="1000">
                <a:solidFill>
                  <a:srgbClr val="54585A"/>
                </a:solidFill>
              </a:rPr>
              <a:t>© </a:t>
            </a:r>
            <a:r>
              <a:rPr lang="cy-gb" sz="1000">
                <a:solidFill>
                  <a:srgbClr val="54585A"/>
                </a:solidFill>
                <a:latin typeface="Arial"/>
                <a:cs typeface="Arial"/>
              </a:rPr>
              <a:t>Y Gymdeithas Gemeg Frenhinol</a:t>
            </a:r>
            <a:endParaRPr lang="en-US" sz="1000" dirty="0"/>
          </a:p>
        </p:txBody>
      </p:sp>
      <p:pic>
        <p:nvPicPr>
          <p:cNvPr id="14" name="Picture 13">
            <a:extLst>
              <a:ext uri="{FF2B5EF4-FFF2-40B4-BE49-F238E27FC236}">
                <a16:creationId xmlns:a16="http://schemas.microsoft.com/office/drawing/2014/main" id="{11119E50-901C-064A-5875-7A7C7E6A5510}"/>
              </a:ext>
              <a:ext uri="{C183D7F6-B498-43B3-948B-1728B52AA6E4}">
                <adec:decorative xmlns:adec="http://schemas.microsoft.com/office/drawing/2017/decorative" val="1"/>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505962" y="2098051"/>
            <a:ext cx="2645069" cy="3528161"/>
          </a:xfrm>
          <a:prstGeom prst="rect">
            <a:avLst/>
          </a:prstGeom>
        </p:spPr>
      </p:pic>
      <p:sp>
        <p:nvSpPr>
          <p:cNvPr id="5" name="Explosion: 8 Points 4">
            <a:extLst>
              <a:ext uri="{FF2B5EF4-FFF2-40B4-BE49-F238E27FC236}">
                <a16:creationId xmlns:a16="http://schemas.microsoft.com/office/drawing/2014/main" id="{FD0522F1-B9EF-45EB-1C75-E62446685ACA}"/>
              </a:ext>
              <a:ext uri="{C183D7F6-B498-43B3-948B-1728B52AA6E4}">
                <adec:decorative xmlns:adec="http://schemas.microsoft.com/office/drawing/2017/decorative" val="1"/>
              </a:ext>
            </a:extLst>
          </p:cNvPr>
          <p:cNvSpPr/>
          <p:nvPr/>
        </p:nvSpPr>
        <p:spPr>
          <a:xfrm>
            <a:off x="4681161" y="4351920"/>
            <a:ext cx="3493820" cy="1964524"/>
          </a:xfrm>
          <a:prstGeom prst="irregularSeal1">
            <a:avLst/>
          </a:prstGeom>
          <a:solidFill>
            <a:schemeClr val="accent3">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3" name="TextBox 2">
            <a:extLst>
              <a:ext uri="{FF2B5EF4-FFF2-40B4-BE49-F238E27FC236}">
                <a16:creationId xmlns:a16="http://schemas.microsoft.com/office/drawing/2014/main" id="{B9B8DE33-6C9B-4644-DF09-30CD7A5DD837}"/>
              </a:ext>
            </a:extLst>
          </p:cNvPr>
          <p:cNvSpPr txBox="1"/>
          <p:nvPr/>
        </p:nvSpPr>
        <p:spPr>
          <a:xfrm>
            <a:off x="5290021" y="4872073"/>
            <a:ext cx="2192644" cy="923330"/>
          </a:xfrm>
          <a:prstGeom prst="rect">
            <a:avLst/>
          </a:prstGeom>
          <a:noFill/>
        </p:spPr>
        <p:txBody>
          <a:bodyPr wrap="square" rtlCol="0">
            <a:spAutoFit/>
          </a:bodyPr>
          <a:lstStyle/>
          <a:p>
            <a:pPr algn="ctr" rtl="0"/>
            <a:r>
              <a:rPr lang="cy-gb" sz="1800" dirty="0">
                <a:solidFill>
                  <a:srgbClr val="000000"/>
                </a:solidFill>
                <a:latin typeface="Arial" panose="020B0604020202020204" pitchFamily="34" charset="0"/>
                <a:cs typeface="Arial" panose="020B0604020202020204" pitchFamily="34" charset="0"/>
              </a:rPr>
              <a:t>Peidiwch â gadael i’r gymysgedd ferwi'n sych</a:t>
            </a:r>
            <a:endParaRPr lang="en-GB" dirty="0">
              <a:solidFill>
                <a:srgbClr val="000000"/>
              </a:solidFill>
            </a:endParaRPr>
          </a:p>
        </p:txBody>
      </p:sp>
    </p:spTree>
    <p:extLst>
      <p:ext uri="{BB962C8B-B14F-4D97-AF65-F5344CB8AC3E}">
        <p14:creationId xmlns:p14="http://schemas.microsoft.com/office/powerpoint/2010/main" val="30144767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itle 13">
            <a:extLst>
              <a:ext uri="{FF2B5EF4-FFF2-40B4-BE49-F238E27FC236}">
                <a16:creationId xmlns:a16="http://schemas.microsoft.com/office/drawing/2014/main" id="{E8A624EE-4934-3FF0-F3F8-D560C15DF85B}"/>
              </a:ext>
              <a:ext uri="{C183D7F6-B498-43B3-948B-1728B52AA6E4}">
                <adec:decorative xmlns:adec="http://schemas.microsoft.com/office/drawing/2017/decorative" val="0"/>
              </a:ext>
            </a:extLst>
          </p:cNvPr>
          <p:cNvSpPr>
            <a:spLocks noGrp="1"/>
          </p:cNvSpPr>
          <p:nvPr>
            <p:ph type="title"/>
          </p:nvPr>
        </p:nvSpPr>
        <p:spPr>
          <a:xfrm>
            <a:off x="1293992" y="348688"/>
            <a:ext cx="9000000" cy="439200"/>
          </a:xfrm>
        </p:spPr>
        <p:txBody>
          <a:bodyPr vert="horz" lIns="0" tIns="0" rIns="0" bIns="0" rtlCol="0" anchor="b" anchorCtr="0">
            <a:noAutofit/>
          </a:bodyPr>
          <a:lstStyle/>
          <a:p>
            <a:pPr algn="ctr" rtl="0"/>
            <a:r>
              <a:rPr lang="cy-gb">
                <a:latin typeface="+mn-lt"/>
              </a:rPr>
              <a:t>Dull (rhan 3)</a:t>
            </a:r>
          </a:p>
        </p:txBody>
      </p:sp>
      <p:sp>
        <p:nvSpPr>
          <p:cNvPr id="10" name="Text Placeholder 2">
            <a:extLst>
              <a:ext uri="{FF2B5EF4-FFF2-40B4-BE49-F238E27FC236}">
                <a16:creationId xmlns:a16="http://schemas.microsoft.com/office/drawing/2014/main" id="{2C135F11-ABC5-0278-A47D-2C3129EBD3A1}"/>
              </a:ext>
              <a:ext uri="{C183D7F6-B498-43B3-948B-1728B52AA6E4}">
                <adec:decorative xmlns:adec="http://schemas.microsoft.com/office/drawing/2017/decorative" val="1"/>
              </a:ext>
            </a:extLst>
          </p:cNvPr>
          <p:cNvSpPr txBox="1">
            <a:spLocks/>
          </p:cNvSpPr>
          <p:nvPr/>
        </p:nvSpPr>
        <p:spPr>
          <a:xfrm>
            <a:off x="10000901" y="-5808"/>
            <a:ext cx="2196000" cy="529131"/>
          </a:xfrm>
          <a:prstGeom prst="rect">
            <a:avLst/>
          </a:prstGeom>
        </p:spPr>
        <p:txBody>
          <a:bodyPr lIns="0" tIns="0" rIns="0" bIns="0" rtlCol="0" anchor="ctr" anchorCtr="0">
            <a:normAutofit/>
          </a:bodyPr>
          <a:lstStyle>
            <a:lvl1pPr marL="0" indent="0" algn="ctr" defTabSz="914400" rtl="0" eaLnBrk="1" latinLnBrk="0" hangingPunct="1">
              <a:lnSpc>
                <a:spcPct val="90000"/>
              </a:lnSpc>
              <a:spcBef>
                <a:spcPts val="1000"/>
              </a:spcBef>
              <a:buFont typeface="Arial" panose="020B0604020202020204" pitchFamily="34" charset="0"/>
              <a:buNone/>
              <a:defRPr sz="2300" b="1" i="0" kern="1200">
                <a:solidFill>
                  <a:schemeClr val="bg1"/>
                </a:solidFill>
                <a:latin typeface="Source Sans Pro Black" panose="020B0503030403020204" pitchFamily="34" charset="0"/>
                <a:ea typeface="Source Sans Pro Black" panose="020B0503030403020204" pitchFamily="34" charset="0"/>
                <a:cs typeface="+mn-cs"/>
              </a:defRPr>
            </a:lvl1pPr>
            <a:lvl2pPr marL="457200" indent="0" algn="l" defTabSz="914400" rtl="0" eaLnBrk="1" latinLnBrk="0" hangingPunct="1">
              <a:lnSpc>
                <a:spcPct val="90000"/>
              </a:lnSpc>
              <a:spcBef>
                <a:spcPts val="500"/>
              </a:spcBef>
              <a:buFont typeface="Arial" panose="020B0604020202020204" pitchFamily="34" charset="0"/>
              <a:buNone/>
              <a:defRPr sz="2000" b="1"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800" b="1"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9pPr>
          </a:lstStyle>
          <a:p>
            <a:pPr defTabSz="914309" rtl="0"/>
            <a:r>
              <a:rPr lang="cy-gb">
                <a:solidFill>
                  <a:prstClr val="white"/>
                </a:solidFill>
                <a:latin typeface="Arial" panose="020B0604020202020204" pitchFamily="34" charset="0"/>
                <a:cs typeface="Arial" panose="020B0604020202020204" pitchFamily="34" charset="0"/>
              </a:rPr>
              <a:t>Gweithgaredd 7</a:t>
            </a:r>
          </a:p>
        </p:txBody>
      </p:sp>
      <p:sp>
        <p:nvSpPr>
          <p:cNvPr id="2" name="TextBox 1">
            <a:extLst>
              <a:ext uri="{FF2B5EF4-FFF2-40B4-BE49-F238E27FC236}">
                <a16:creationId xmlns:a16="http://schemas.microsoft.com/office/drawing/2014/main" id="{FA14CC87-6B20-D28E-4B79-20F7CA85F699}"/>
              </a:ext>
              <a:ext uri="{C183D7F6-B498-43B3-948B-1728B52AA6E4}">
                <adec:decorative xmlns:adec="http://schemas.microsoft.com/office/drawing/2017/decorative" val="1"/>
              </a:ext>
            </a:extLst>
          </p:cNvPr>
          <p:cNvSpPr txBox="1"/>
          <p:nvPr/>
        </p:nvSpPr>
        <p:spPr>
          <a:xfrm>
            <a:off x="9042796" y="6011765"/>
            <a:ext cx="3922301" cy="553998"/>
          </a:xfrm>
          <a:prstGeom prst="rect">
            <a:avLst/>
          </a:prstGeom>
          <a:noFill/>
        </p:spPr>
        <p:txBody>
          <a:bodyPr wrap="square" lIns="91440" tIns="45720" rIns="91440" bIns="45720" rtlCol="0" anchor="t">
            <a:spAutoFit/>
          </a:bodyPr>
          <a:lstStyle/>
          <a:p>
            <a:pPr algn="ctr" rtl="0"/>
            <a:r>
              <a:rPr lang="cy-gb" sz="1000">
                <a:solidFill>
                  <a:srgbClr val="54585A"/>
                </a:solidFill>
              </a:rPr>
              <a:t>© </a:t>
            </a:r>
            <a:r>
              <a:rPr lang="cy-gb" sz="1000">
                <a:solidFill>
                  <a:srgbClr val="54585A"/>
                </a:solidFill>
                <a:latin typeface="Arial"/>
                <a:cs typeface="Arial"/>
              </a:rPr>
              <a:t>Y Gymdeithas Gemeg Frenhinol</a:t>
            </a:r>
            <a:endParaRPr lang="en-US" sz="1000" dirty="0"/>
          </a:p>
          <a:p>
            <a:pPr rtl="0"/>
            <a:endParaRPr lang="en-GB" sz="2000" dirty="0">
              <a:solidFill>
                <a:srgbClr val="54585A"/>
              </a:solidFill>
              <a:latin typeface="Arial" panose="020B0604020202020204" pitchFamily="34" charset="0"/>
              <a:cs typeface="Arial" panose="020B0604020202020204" pitchFamily="34" charset="0"/>
            </a:endParaRPr>
          </a:p>
        </p:txBody>
      </p:sp>
      <p:sp>
        <p:nvSpPr>
          <p:cNvPr id="4" name="TextBox 3">
            <a:extLst>
              <a:ext uri="{FF2B5EF4-FFF2-40B4-BE49-F238E27FC236}">
                <a16:creationId xmlns:a16="http://schemas.microsoft.com/office/drawing/2014/main" id="{E4574AA5-9ED1-2AFB-2B12-5AFE62A0375A}"/>
              </a:ext>
            </a:extLst>
          </p:cNvPr>
          <p:cNvSpPr txBox="1"/>
          <p:nvPr/>
        </p:nvSpPr>
        <p:spPr>
          <a:xfrm>
            <a:off x="269804" y="907138"/>
            <a:ext cx="11652391" cy="1200329"/>
          </a:xfrm>
          <a:prstGeom prst="rect">
            <a:avLst/>
          </a:prstGeom>
          <a:noFill/>
        </p:spPr>
        <p:txBody>
          <a:bodyPr wrap="square" rtlCol="0">
            <a:spAutoFit/>
          </a:bodyPr>
          <a:lstStyle/>
          <a:p>
            <a:pPr rtl="0"/>
            <a:r>
              <a:rPr lang="cy-gb" sz="2400">
                <a:solidFill>
                  <a:srgbClr val="54585A"/>
                </a:solidFill>
                <a:cs typeface="Arial" panose="020B0604020202020204" pitchFamily="34" charset="0"/>
              </a:rPr>
              <a:t>9. Gadewch iddo sychu am 7-14 diwrnod, yn dibynnu ar ba mor drwchus wnaethoch chi daenu'r plastig tatws.</a:t>
            </a:r>
          </a:p>
          <a:p>
            <a:pPr rtl="0"/>
            <a:endParaRPr lang="en-GB" sz="2400" dirty="0">
              <a:solidFill>
                <a:srgbClr val="54585A"/>
              </a:solidFill>
              <a:latin typeface="Arial" panose="020B0604020202020204" pitchFamily="34" charset="0"/>
              <a:cs typeface="Arial" panose="020B0604020202020204" pitchFamily="34" charset="0"/>
            </a:endParaRPr>
          </a:p>
          <a:p>
            <a:pPr rtl="0"/>
            <a:endParaRPr lang="en-GB" sz="2400" dirty="0">
              <a:solidFill>
                <a:srgbClr val="54585A"/>
              </a:solidFill>
              <a:latin typeface="Arial" panose="020B0604020202020204" pitchFamily="34" charset="0"/>
              <a:cs typeface="Arial" panose="020B0604020202020204" pitchFamily="34" charset="0"/>
            </a:endParaRPr>
          </a:p>
        </p:txBody>
      </p:sp>
      <p:sp>
        <p:nvSpPr>
          <p:cNvPr id="5" name="AutoShape 2">
            <a:extLst>
              <a:ext uri="{FF2B5EF4-FFF2-40B4-BE49-F238E27FC236}">
                <a16:creationId xmlns:a16="http://schemas.microsoft.com/office/drawing/2014/main" id="{F0706678-553D-EBBC-6D5B-25CA453AF10C}"/>
              </a:ext>
              <a:ext uri="{C183D7F6-B498-43B3-948B-1728B52AA6E4}">
                <adec:decorative xmlns:adec="http://schemas.microsoft.com/office/drawing/2017/decorative" val="1"/>
              </a:ext>
            </a:extLst>
          </p:cNvPr>
          <p:cNvSpPr>
            <a:spLocks noChangeAspect="1" noChangeArrowheads="1"/>
          </p:cNvSpPr>
          <p:nvPr/>
        </p:nvSpPr>
        <p:spPr bwMode="auto">
          <a:xfrm>
            <a:off x="6572174" y="3577036"/>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0" anchor="t" anchorCtr="0" compatLnSpc="1">
            <a:prstTxWarp prst="textNoShape">
              <a:avLst/>
            </a:prstTxWarp>
          </a:bodyPr>
          <a:lstStyle/>
          <a:p>
            <a:pPr rtl="0"/>
            <a:endParaRPr lang="en-GB">
              <a:latin typeface="Arial" panose="020B0604020202020204" pitchFamily="34" charset="0"/>
              <a:cs typeface="Arial" panose="020B0604020202020204" pitchFamily="34" charset="0"/>
            </a:endParaRPr>
          </a:p>
        </p:txBody>
      </p:sp>
      <p:grpSp>
        <p:nvGrpSpPr>
          <p:cNvPr id="6" name="Group 5">
            <a:extLst>
              <a:ext uri="{FF2B5EF4-FFF2-40B4-BE49-F238E27FC236}">
                <a16:creationId xmlns:a16="http://schemas.microsoft.com/office/drawing/2014/main" id="{4BC6522C-2570-A2D8-ACEF-5B3E37ADCC3A}"/>
              </a:ext>
              <a:ext uri="{C183D7F6-B498-43B3-948B-1728B52AA6E4}">
                <adec:decorative xmlns:adec="http://schemas.microsoft.com/office/drawing/2017/decorative" val="1"/>
              </a:ext>
            </a:extLst>
          </p:cNvPr>
          <p:cNvGrpSpPr/>
          <p:nvPr/>
        </p:nvGrpSpPr>
        <p:grpSpPr>
          <a:xfrm>
            <a:off x="2112690" y="1738620"/>
            <a:ext cx="2599766" cy="3006479"/>
            <a:chOff x="2273828" y="1345907"/>
            <a:chExt cx="2599766" cy="3006479"/>
          </a:xfrm>
        </p:grpSpPr>
        <p:sp>
          <p:nvSpPr>
            <p:cNvPr id="12" name="TextBox 11">
              <a:extLst>
                <a:ext uri="{FF2B5EF4-FFF2-40B4-BE49-F238E27FC236}">
                  <a16:creationId xmlns:a16="http://schemas.microsoft.com/office/drawing/2014/main" id="{40BDDF34-53E4-FF93-AEB7-FE90FA673811}"/>
                </a:ext>
              </a:extLst>
            </p:cNvPr>
            <p:cNvSpPr txBox="1"/>
            <p:nvPr/>
          </p:nvSpPr>
          <p:spPr>
            <a:xfrm>
              <a:off x="2273828" y="3336723"/>
              <a:ext cx="2599766" cy="1015663"/>
            </a:xfrm>
            <a:prstGeom prst="rect">
              <a:avLst/>
            </a:prstGeom>
            <a:noFill/>
          </p:spPr>
          <p:txBody>
            <a:bodyPr wrap="square" rtlCol="0">
              <a:spAutoFit/>
            </a:bodyPr>
            <a:lstStyle/>
            <a:p>
              <a:pPr algn="ctr" rtl="0"/>
              <a:r>
                <a:rPr lang="cy-gb" sz="2000">
                  <a:solidFill>
                    <a:srgbClr val="54585A"/>
                  </a:solidFill>
                  <a:latin typeface="Arial" panose="020B0604020202020204" pitchFamily="34" charset="0"/>
                  <a:cs typeface="Arial" panose="020B0604020202020204" pitchFamily="34" charset="0"/>
                </a:rPr>
                <a:t>Diwrnod 5</a:t>
              </a:r>
            </a:p>
            <a:p>
              <a:pPr rtl="0"/>
              <a:endParaRPr lang="en-GB" sz="2000">
                <a:solidFill>
                  <a:srgbClr val="54585A"/>
                </a:solidFill>
                <a:latin typeface="Arial" panose="020B0604020202020204" pitchFamily="34" charset="0"/>
                <a:cs typeface="Arial" panose="020B0604020202020204" pitchFamily="34" charset="0"/>
              </a:endParaRPr>
            </a:p>
            <a:p>
              <a:pPr rtl="0"/>
              <a:endParaRPr lang="en-GB" sz="2000">
                <a:solidFill>
                  <a:srgbClr val="54585A"/>
                </a:solidFill>
                <a:latin typeface="Arial" panose="020B0604020202020204" pitchFamily="34" charset="0"/>
                <a:cs typeface="Arial" panose="020B0604020202020204" pitchFamily="34" charset="0"/>
              </a:endParaRPr>
            </a:p>
          </p:txBody>
        </p:sp>
        <p:pic>
          <p:nvPicPr>
            <p:cNvPr id="13" name="Picture 12">
              <a:extLst>
                <a:ext uri="{FF2B5EF4-FFF2-40B4-BE49-F238E27FC236}">
                  <a16:creationId xmlns:a16="http://schemas.microsoft.com/office/drawing/2014/main" id="{A38AA028-CD00-36F2-DA04-FB2C57555F6F}"/>
                </a:ext>
              </a:extLst>
            </p:cNvPr>
            <p:cNvPicPr>
              <a:picLocks noChangeAspect="1"/>
            </p:cNvPicPr>
            <p:nvPr/>
          </p:nvPicPr>
          <p:blipFill>
            <a:blip r:embed="rId3"/>
            <a:stretch>
              <a:fillRect/>
            </a:stretch>
          </p:blipFill>
          <p:spPr>
            <a:xfrm>
              <a:off x="2357077" y="1345907"/>
              <a:ext cx="2433269" cy="1877849"/>
            </a:xfrm>
            <a:prstGeom prst="rect">
              <a:avLst/>
            </a:prstGeom>
          </p:spPr>
        </p:pic>
      </p:grpSp>
      <p:grpSp>
        <p:nvGrpSpPr>
          <p:cNvPr id="7" name="Group 6" descr="Llun yn dangos cymhariaeth rhwng plastig ar ddiwrnod 5 a diwrnod 10.">
            <a:extLst>
              <a:ext uri="{FF2B5EF4-FFF2-40B4-BE49-F238E27FC236}">
                <a16:creationId xmlns:a16="http://schemas.microsoft.com/office/drawing/2014/main" id="{0FD377B1-EE6C-EE27-F173-7319DA085DE2}"/>
              </a:ext>
            </a:extLst>
          </p:cNvPr>
          <p:cNvGrpSpPr/>
          <p:nvPr/>
        </p:nvGrpSpPr>
        <p:grpSpPr>
          <a:xfrm>
            <a:off x="6643268" y="1699178"/>
            <a:ext cx="2599766" cy="3045921"/>
            <a:chOff x="6804406" y="1306465"/>
            <a:chExt cx="2599766" cy="3045921"/>
          </a:xfrm>
        </p:grpSpPr>
        <p:sp>
          <p:nvSpPr>
            <p:cNvPr id="9" name="TextBox 8">
              <a:extLst>
                <a:ext uri="{FF2B5EF4-FFF2-40B4-BE49-F238E27FC236}">
                  <a16:creationId xmlns:a16="http://schemas.microsoft.com/office/drawing/2014/main" id="{FB52DD50-9DD8-1543-5679-D86937A783C1}"/>
                </a:ext>
              </a:extLst>
            </p:cNvPr>
            <p:cNvSpPr txBox="1"/>
            <p:nvPr/>
          </p:nvSpPr>
          <p:spPr>
            <a:xfrm>
              <a:off x="6804406" y="3336723"/>
              <a:ext cx="2599766" cy="1015663"/>
            </a:xfrm>
            <a:prstGeom prst="rect">
              <a:avLst/>
            </a:prstGeom>
            <a:noFill/>
          </p:spPr>
          <p:txBody>
            <a:bodyPr wrap="square" rtlCol="0">
              <a:spAutoFit/>
            </a:bodyPr>
            <a:lstStyle/>
            <a:p>
              <a:pPr algn="ctr" rtl="0"/>
              <a:r>
                <a:rPr lang="cy-gb" sz="2000">
                  <a:solidFill>
                    <a:srgbClr val="54585A"/>
                  </a:solidFill>
                  <a:latin typeface="Arial" panose="020B0604020202020204" pitchFamily="34" charset="0"/>
                  <a:cs typeface="Arial" panose="020B0604020202020204" pitchFamily="34" charset="0"/>
                </a:rPr>
                <a:t>Diwrnod 10</a:t>
              </a:r>
            </a:p>
            <a:p>
              <a:pPr rtl="0"/>
              <a:endParaRPr lang="en-GB" sz="2000">
                <a:solidFill>
                  <a:srgbClr val="54585A"/>
                </a:solidFill>
                <a:latin typeface="Arial" panose="020B0604020202020204" pitchFamily="34" charset="0"/>
                <a:cs typeface="Arial" panose="020B0604020202020204" pitchFamily="34" charset="0"/>
              </a:endParaRPr>
            </a:p>
            <a:p>
              <a:pPr rtl="0"/>
              <a:endParaRPr lang="en-GB" sz="2000">
                <a:solidFill>
                  <a:srgbClr val="54585A"/>
                </a:solidFill>
                <a:latin typeface="Arial" panose="020B0604020202020204" pitchFamily="34" charset="0"/>
                <a:cs typeface="Arial" panose="020B0604020202020204" pitchFamily="34" charset="0"/>
              </a:endParaRPr>
            </a:p>
          </p:txBody>
        </p:sp>
        <p:pic>
          <p:nvPicPr>
            <p:cNvPr id="11" name="Picture 10">
              <a:extLst>
                <a:ext uri="{FF2B5EF4-FFF2-40B4-BE49-F238E27FC236}">
                  <a16:creationId xmlns:a16="http://schemas.microsoft.com/office/drawing/2014/main" id="{9D1C55DE-AE67-21D8-F759-AE2C243C6992}"/>
                </a:ext>
              </a:extLst>
            </p:cNvPr>
            <p:cNvPicPr>
              <a:picLocks noChangeAspect="1"/>
            </p:cNvPicPr>
            <p:nvPr/>
          </p:nvPicPr>
          <p:blipFill>
            <a:blip r:embed="rId4"/>
            <a:stretch>
              <a:fillRect/>
            </a:stretch>
          </p:blipFill>
          <p:spPr>
            <a:xfrm>
              <a:off x="6804406" y="1306465"/>
              <a:ext cx="2444546" cy="1917291"/>
            </a:xfrm>
            <a:prstGeom prst="rect">
              <a:avLst/>
            </a:prstGeom>
          </p:spPr>
        </p:pic>
      </p:grpSp>
      <p:sp>
        <p:nvSpPr>
          <p:cNvPr id="8" name="TextBox 7">
            <a:extLst>
              <a:ext uri="{FF2B5EF4-FFF2-40B4-BE49-F238E27FC236}">
                <a16:creationId xmlns:a16="http://schemas.microsoft.com/office/drawing/2014/main" id="{21D39826-3D19-1F94-91FB-A68655BAD633}"/>
              </a:ext>
            </a:extLst>
          </p:cNvPr>
          <p:cNvSpPr txBox="1"/>
          <p:nvPr/>
        </p:nvSpPr>
        <p:spPr>
          <a:xfrm>
            <a:off x="943754" y="4622318"/>
            <a:ext cx="9982221" cy="830997"/>
          </a:xfrm>
          <a:prstGeom prst="rect">
            <a:avLst/>
          </a:prstGeom>
          <a:noFill/>
        </p:spPr>
        <p:txBody>
          <a:bodyPr wrap="none" rtlCol="0">
            <a:spAutoFit/>
          </a:bodyPr>
          <a:lstStyle/>
          <a:p>
            <a:pPr marL="342900" indent="-342900" rtl="0">
              <a:buFont typeface="Arial" panose="020B0604020202020204" pitchFamily="34" charset="0"/>
              <a:buChar char="•"/>
            </a:pPr>
            <a:r>
              <a:rPr lang="cy-gb" sz="2400">
                <a:solidFill>
                  <a:srgbClr val="54585A"/>
                </a:solidFill>
                <a:latin typeface="Arial" panose="020B0604020202020204" pitchFamily="34" charset="0"/>
                <a:cs typeface="Arial" panose="020B0604020202020204" pitchFamily="34" charset="0"/>
              </a:rPr>
              <a:t>Beth fyddai'r defnydd gorau ar gyfer y plastigau hyn?</a:t>
            </a:r>
          </a:p>
          <a:p>
            <a:pPr marL="342900" indent="-342900" rtl="0">
              <a:buFont typeface="Arial" panose="020B0604020202020204" pitchFamily="34" charset="0"/>
              <a:buChar char="•"/>
            </a:pPr>
            <a:r>
              <a:rPr lang="cy-gb" sz="2400">
                <a:solidFill>
                  <a:srgbClr val="54585A"/>
                </a:solidFill>
                <a:latin typeface="Arial" panose="020B0604020202020204" pitchFamily="34" charset="0"/>
                <a:cs typeface="Arial" panose="020B0604020202020204" pitchFamily="34" charset="0"/>
              </a:rPr>
              <a:t>Allwch chi feddwl am fanteision ac anfanteision ar gyfer bioblastigau?</a:t>
            </a:r>
          </a:p>
        </p:txBody>
      </p:sp>
    </p:spTree>
    <p:extLst>
      <p:ext uri="{BB962C8B-B14F-4D97-AF65-F5344CB8AC3E}">
        <p14:creationId xmlns:p14="http://schemas.microsoft.com/office/powerpoint/2010/main" val="228933133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0B32ADA1-5571-96AE-1F89-D986E201FFB8}"/>
              </a:ext>
            </a:extLst>
          </p:cNvPr>
          <p:cNvSpPr>
            <a:spLocks noGrp="1"/>
          </p:cNvSpPr>
          <p:nvPr>
            <p:ph type="title" idx="4294967295"/>
          </p:nvPr>
        </p:nvSpPr>
        <p:spPr>
          <a:xfrm>
            <a:off x="0" y="-1325563"/>
            <a:ext cx="10515600" cy="1325563"/>
          </a:xfrm>
        </p:spPr>
        <p:txBody>
          <a:bodyPr vert="horz" lIns="91440" tIns="45720" rIns="91440" bIns="45720" rtlCol="0" anchor="b">
            <a:normAutofit/>
          </a:bodyPr>
          <a:lstStyle/>
          <a:p>
            <a:pPr rtl="0"/>
            <a:r>
              <a:rPr lang="cy-gb"/>
              <a:t>A future in chemistry</a:t>
            </a:r>
          </a:p>
        </p:txBody>
      </p:sp>
      <p:pic>
        <p:nvPicPr>
          <p:cNvPr id="7" name="Picture 6" descr="Ciplun o dudalen flaen gwefan y Gymdeithas Gemeg Frenhinol.">
            <a:extLst>
              <a:ext uri="{FF2B5EF4-FFF2-40B4-BE49-F238E27FC236}">
                <a16:creationId xmlns:a16="http://schemas.microsoft.com/office/drawing/2014/main" id="{9E0878E5-D4B4-4D20-82FE-6C3798423797}"/>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765268" y="0"/>
            <a:ext cx="8661464" cy="6494249"/>
          </a:xfrm>
          <a:prstGeom prst="rect">
            <a:avLst/>
          </a:prstGeom>
        </p:spPr>
      </p:pic>
      <p:sp>
        <p:nvSpPr>
          <p:cNvPr id="2" name="TextBox 1">
            <a:extLst>
              <a:ext uri="{FF2B5EF4-FFF2-40B4-BE49-F238E27FC236}">
                <a16:creationId xmlns:a16="http://schemas.microsoft.com/office/drawing/2014/main" id="{8DA89FE3-62C7-7916-BA85-EACC6A16229E}"/>
              </a:ext>
              <a:ext uri="{C183D7F6-B498-43B3-948B-1728B52AA6E4}">
                <adec:decorative xmlns:adec="http://schemas.microsoft.com/office/drawing/2017/decorative" val="1"/>
              </a:ext>
            </a:extLst>
          </p:cNvPr>
          <p:cNvSpPr txBox="1"/>
          <p:nvPr/>
        </p:nvSpPr>
        <p:spPr>
          <a:xfrm>
            <a:off x="5876622" y="6488668"/>
            <a:ext cx="6096605" cy="369332"/>
          </a:xfrm>
          <a:prstGeom prst="rect">
            <a:avLst/>
          </a:prstGeom>
          <a:noFill/>
        </p:spPr>
        <p:txBody>
          <a:bodyPr wrap="none" rtlCol="0">
            <a:spAutoFit/>
          </a:bodyPr>
          <a:lstStyle/>
          <a:p>
            <a:pPr rtl="0"/>
            <a:r>
              <a:rPr lang="cy-gb">
                <a:solidFill>
                  <a:schemeClr val="bg1"/>
                </a:solidFill>
              </a:rPr>
              <a:t>Ewch i </a:t>
            </a:r>
            <a:r>
              <a:rPr lang="cy-gb" i="1">
                <a:solidFill>
                  <a:schemeClr val="bg1"/>
                </a:solidFill>
              </a:rPr>
              <a:t>A future in chemistry</a:t>
            </a:r>
            <a:r>
              <a:rPr lang="cy-gb">
                <a:solidFill>
                  <a:schemeClr val="bg1"/>
                </a:solidFill>
              </a:rPr>
              <a:t>: </a:t>
            </a:r>
            <a:r>
              <a:rPr lang="cy-gb">
                <a:solidFill>
                  <a:schemeClr val="bg1"/>
                </a:solidFill>
                <a:hlinkClick r:id="rId4">
                  <a:extLst>
                    <a:ext uri="{A12FA001-AC4F-418D-AE19-62706E023703}">
                      <ahyp:hlinkClr xmlns:ahyp="http://schemas.microsoft.com/office/drawing/2018/hyperlinkcolor" val="tx"/>
                    </a:ext>
                  </a:extLst>
                </a:hlinkClick>
              </a:rPr>
              <a:t>edu.rsc.org/future-in-chemistry/</a:t>
            </a:r>
            <a:endParaRPr lang="en-GB" dirty="0">
              <a:solidFill>
                <a:schemeClr val="bg1"/>
              </a:solidFill>
            </a:endParaRPr>
          </a:p>
        </p:txBody>
      </p:sp>
    </p:spTree>
    <p:extLst>
      <p:ext uri="{BB962C8B-B14F-4D97-AF65-F5344CB8AC3E}">
        <p14:creationId xmlns:p14="http://schemas.microsoft.com/office/powerpoint/2010/main" val="108905106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Llun o gêm yrfa A future in chemistry.">
            <a:extLst>
              <a:ext uri="{FF2B5EF4-FFF2-40B4-BE49-F238E27FC236}">
                <a16:creationId xmlns:a16="http://schemas.microsoft.com/office/drawing/2014/main" id="{94081FA3-6C58-3188-3677-A4317FBB23A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4946" y="171532"/>
            <a:ext cx="10921854" cy="6143543"/>
          </a:xfrm>
          <a:prstGeom prst="rect">
            <a:avLst/>
          </a:prstGeom>
          <a:noFill/>
          <a:extLst>
            <a:ext uri="{909E8E84-426E-40DD-AFC4-6F175D3DCCD1}">
              <a14:hiddenFill xmlns:a14="http://schemas.microsoft.com/office/drawing/2010/main">
                <a:solidFill>
                  <a:srgbClr val="FFFFFF"/>
                </a:solidFill>
              </a14:hiddenFill>
            </a:ext>
          </a:extLst>
        </p:spPr>
      </p:pic>
      <p:sp>
        <p:nvSpPr>
          <p:cNvPr id="10" name="Text Placeholder 2">
            <a:extLst>
              <a:ext uri="{FF2B5EF4-FFF2-40B4-BE49-F238E27FC236}">
                <a16:creationId xmlns:a16="http://schemas.microsoft.com/office/drawing/2014/main" id="{2C135F11-ABC5-0278-A47D-2C3129EBD3A1}"/>
              </a:ext>
              <a:ext uri="{C183D7F6-B498-43B3-948B-1728B52AA6E4}">
                <adec:decorative xmlns:adec="http://schemas.microsoft.com/office/drawing/2017/decorative" val="1"/>
              </a:ext>
            </a:extLst>
          </p:cNvPr>
          <p:cNvSpPr txBox="1">
            <a:spLocks/>
          </p:cNvSpPr>
          <p:nvPr/>
        </p:nvSpPr>
        <p:spPr>
          <a:xfrm>
            <a:off x="10000901" y="-5808"/>
            <a:ext cx="2196000" cy="529131"/>
          </a:xfrm>
          <a:prstGeom prst="rect">
            <a:avLst/>
          </a:prstGeom>
        </p:spPr>
        <p:txBody>
          <a:bodyPr lIns="0" tIns="0" rIns="0" bIns="0" rtlCol="0" anchor="ctr" anchorCtr="0">
            <a:normAutofit/>
          </a:bodyPr>
          <a:lstStyle>
            <a:lvl1pPr marL="0" indent="0" algn="ctr" defTabSz="914400" rtl="0" eaLnBrk="1" latinLnBrk="0" hangingPunct="1">
              <a:lnSpc>
                <a:spcPct val="90000"/>
              </a:lnSpc>
              <a:spcBef>
                <a:spcPts val="1000"/>
              </a:spcBef>
              <a:buFont typeface="Arial" panose="020B0604020202020204" pitchFamily="34" charset="0"/>
              <a:buNone/>
              <a:defRPr sz="2300" b="1" i="0" kern="1200">
                <a:solidFill>
                  <a:schemeClr val="bg1"/>
                </a:solidFill>
                <a:latin typeface="Source Sans Pro Black" panose="020B0503030403020204" pitchFamily="34" charset="0"/>
                <a:ea typeface="Source Sans Pro Black" panose="020B0503030403020204" pitchFamily="34" charset="0"/>
                <a:cs typeface="+mn-cs"/>
              </a:defRPr>
            </a:lvl1pPr>
            <a:lvl2pPr marL="457200" indent="0" algn="l" defTabSz="914400" rtl="0" eaLnBrk="1" latinLnBrk="0" hangingPunct="1">
              <a:lnSpc>
                <a:spcPct val="90000"/>
              </a:lnSpc>
              <a:spcBef>
                <a:spcPts val="500"/>
              </a:spcBef>
              <a:buFont typeface="Arial" panose="020B0604020202020204" pitchFamily="34" charset="0"/>
              <a:buNone/>
              <a:defRPr sz="2000" b="1"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800" b="1"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9pPr>
          </a:lstStyle>
          <a:p>
            <a:pPr defTabSz="914309" rtl="0"/>
            <a:r>
              <a:rPr lang="cy-gb">
                <a:solidFill>
                  <a:prstClr val="white"/>
                </a:solidFill>
                <a:latin typeface="Arial" panose="020B0604020202020204" pitchFamily="34" charset="0"/>
                <a:cs typeface="Arial" panose="020B0604020202020204" pitchFamily="34" charset="0"/>
              </a:rPr>
              <a:t>Gweithgaredd 7</a:t>
            </a:r>
          </a:p>
        </p:txBody>
      </p:sp>
      <p:sp>
        <p:nvSpPr>
          <p:cNvPr id="3" name="Title 1">
            <a:extLst>
              <a:ext uri="{FF2B5EF4-FFF2-40B4-BE49-F238E27FC236}">
                <a16:creationId xmlns:a16="http://schemas.microsoft.com/office/drawing/2014/main" id="{53C2A2FA-DCBA-4CB2-75F5-41CEAD7728F9}"/>
              </a:ext>
            </a:extLst>
          </p:cNvPr>
          <p:cNvSpPr>
            <a:spLocks noGrp="1"/>
          </p:cNvSpPr>
          <p:nvPr>
            <p:ph type="title"/>
          </p:nvPr>
        </p:nvSpPr>
        <p:spPr>
          <a:xfrm>
            <a:off x="305938" y="356198"/>
            <a:ext cx="6291147" cy="1161911"/>
          </a:xfrm>
        </p:spPr>
        <p:txBody>
          <a:bodyPr rtlCol="0"/>
          <a:lstStyle/>
          <a:p>
            <a:pPr rtl="0"/>
            <a:r>
              <a:rPr lang="cy-gb" b="1" dirty="0">
                <a:latin typeface="Arial" panose="020B0604020202020204" pitchFamily="34" charset="0"/>
                <a:cs typeface="Arial" panose="020B0604020202020204" pitchFamily="34" charset="0"/>
              </a:rPr>
              <a:t>Gêm: dewch o hyd i'ch rôl wrth drwsio'r dyfodol</a:t>
            </a:r>
            <a:endParaRPr lang="en-US" b="1" dirty="0">
              <a:latin typeface="Arial" panose="020B0604020202020204" pitchFamily="34" charset="0"/>
              <a:cs typeface="Arial" panose="020B0604020202020204" pitchFamily="34" charset="0"/>
            </a:endParaRPr>
          </a:p>
        </p:txBody>
      </p:sp>
      <p:sp>
        <p:nvSpPr>
          <p:cNvPr id="4" name="TextBox 3">
            <a:extLst>
              <a:ext uri="{FF2B5EF4-FFF2-40B4-BE49-F238E27FC236}">
                <a16:creationId xmlns:a16="http://schemas.microsoft.com/office/drawing/2014/main" id="{2AEF8B19-FAB3-04D8-14EA-403B92156E32}"/>
              </a:ext>
              <a:ext uri="{C183D7F6-B498-43B3-948B-1728B52AA6E4}">
                <adec:decorative xmlns:adec="http://schemas.microsoft.com/office/drawing/2017/decorative" val="1"/>
              </a:ext>
            </a:extLst>
          </p:cNvPr>
          <p:cNvSpPr txBox="1"/>
          <p:nvPr/>
        </p:nvSpPr>
        <p:spPr>
          <a:xfrm>
            <a:off x="5816733" y="5862328"/>
            <a:ext cx="6509887" cy="369332"/>
          </a:xfrm>
          <a:prstGeom prst="rect">
            <a:avLst/>
          </a:prstGeom>
          <a:noFill/>
        </p:spPr>
        <p:txBody>
          <a:bodyPr wrap="square" rtlCol="0">
            <a:spAutoFit/>
          </a:bodyPr>
          <a:lstStyle/>
          <a:p>
            <a:pPr rtl="0"/>
            <a:r>
              <a:rPr lang="cy-gb" dirty="0">
                <a:latin typeface="Arial" panose="020B0604020202020204" pitchFamily="34" charset="0"/>
                <a:cs typeface="Arial" panose="020B0604020202020204" pitchFamily="34" charset="0"/>
              </a:rPr>
              <a:t>Chwaraewch y gêm: </a:t>
            </a:r>
            <a:r>
              <a:rPr lang="cy-gb" dirty="0">
                <a:latin typeface="Arial" panose="020B0604020202020204" pitchFamily="34" charset="0"/>
                <a:cs typeface="Arial" panose="020B0604020202020204" pitchFamily="34" charset="0"/>
                <a:hlinkClick r:id="rId4"/>
              </a:rPr>
              <a:t>edu.rsc.org/</a:t>
            </a:r>
            <a:r>
              <a:rPr lang="cy-gb" dirty="0" err="1">
                <a:latin typeface="Arial" panose="020B0604020202020204" pitchFamily="34" charset="0"/>
                <a:cs typeface="Arial" panose="020B0604020202020204" pitchFamily="34" charset="0"/>
                <a:hlinkClick r:id="rId4"/>
              </a:rPr>
              <a:t>future-in-chemistry</a:t>
            </a:r>
            <a:r>
              <a:rPr lang="cy-gb" dirty="0">
                <a:latin typeface="Arial" panose="020B0604020202020204" pitchFamily="34" charset="0"/>
                <a:cs typeface="Arial" panose="020B0604020202020204" pitchFamily="34" charset="0"/>
                <a:hlinkClick r:id="rId4"/>
              </a:rPr>
              <a:t>/</a:t>
            </a:r>
            <a:r>
              <a:rPr lang="cy-gb" dirty="0" err="1">
                <a:latin typeface="Arial" panose="020B0604020202020204" pitchFamily="34" charset="0"/>
                <a:cs typeface="Arial" panose="020B0604020202020204" pitchFamily="34" charset="0"/>
                <a:hlinkClick r:id="rId4"/>
              </a:rPr>
              <a:t>game</a:t>
            </a:r>
            <a:endParaRPr lang="en-GB" dirty="0">
              <a:latin typeface="Arial" panose="020B0604020202020204" pitchFamily="34" charset="0"/>
              <a:cs typeface="Arial" panose="020B0604020202020204" pitchFamily="34" charset="0"/>
            </a:endParaRPr>
          </a:p>
        </p:txBody>
      </p:sp>
      <p:sp>
        <p:nvSpPr>
          <p:cNvPr id="6" name="TextBox 5">
            <a:extLst>
              <a:ext uri="{FF2B5EF4-FFF2-40B4-BE49-F238E27FC236}">
                <a16:creationId xmlns:a16="http://schemas.microsoft.com/office/drawing/2014/main" id="{375578D5-C58E-44B4-822D-D901AC216B34}"/>
              </a:ext>
            </a:extLst>
          </p:cNvPr>
          <p:cNvSpPr txBox="1"/>
          <p:nvPr/>
        </p:nvSpPr>
        <p:spPr>
          <a:xfrm>
            <a:off x="3082066" y="3236266"/>
            <a:ext cx="6164132" cy="369332"/>
          </a:xfrm>
          <a:prstGeom prst="rect">
            <a:avLst/>
          </a:prstGeom>
          <a:noFill/>
        </p:spPr>
        <p:txBody>
          <a:bodyPr wrap="square" rtlCol="0">
            <a:spAutoFit/>
          </a:bodyPr>
          <a:lstStyle/>
          <a:p>
            <a:pPr rtl="0"/>
            <a:r>
              <a:rPr lang="cy-gb" sz="1800">
                <a:effectLst/>
                <a:latin typeface="Aptos" panose="020B0004020202020204" pitchFamily="34" charset="0"/>
                <a:ea typeface="Aptos" panose="020B0004020202020204" pitchFamily="34" charset="0"/>
                <a:cs typeface="Times New Roman" panose="02020603050405020304" pitchFamily="18" charset="0"/>
              </a:rPr>
              <a:t>–</a:t>
            </a:r>
            <a:endParaRPr lang="en-GB" dirty="0"/>
          </a:p>
        </p:txBody>
      </p:sp>
    </p:spTree>
    <p:extLst>
      <p:ext uri="{BB962C8B-B14F-4D97-AF65-F5344CB8AC3E}">
        <p14:creationId xmlns:p14="http://schemas.microsoft.com/office/powerpoint/2010/main" val="2606381848"/>
      </p:ext>
    </p:extLst>
  </p:cSld>
  <p:clrMapOvr>
    <a:masterClrMapping/>
  </p:clrMapOvr>
</p:sld>
</file>

<file path=ppt/theme/theme1.xml><?xml version="1.0" encoding="utf-8"?>
<a:theme xmlns:a="http://schemas.openxmlformats.org/drawingml/2006/main" name="2_RSC_Dividers with dark backgrounds">
  <a:themeElements>
    <a:clrScheme name="Custom 1">
      <a:dk1>
        <a:srgbClr val="004976"/>
      </a:dk1>
      <a:lt1>
        <a:srgbClr val="FFFFFF"/>
      </a:lt1>
      <a:dk2>
        <a:srgbClr val="004976"/>
      </a:dk2>
      <a:lt2>
        <a:srgbClr val="E7E6E6"/>
      </a:lt2>
      <a:accent1>
        <a:srgbClr val="004976"/>
      </a:accent1>
      <a:accent2>
        <a:srgbClr val="48A9C5"/>
      </a:accent2>
      <a:accent3>
        <a:srgbClr val="EEDC00"/>
      </a:accent3>
      <a:accent4>
        <a:srgbClr val="444544"/>
      </a:accent4>
      <a:accent5>
        <a:srgbClr val="DA1883"/>
      </a:accent5>
      <a:accent6>
        <a:srgbClr val="991E66"/>
      </a:accent6>
      <a:hlink>
        <a:srgbClr val="FF9E1B"/>
      </a:hlink>
      <a:folHlink>
        <a:srgbClr val="545859"/>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RSC_Plain">
  <a:themeElements>
    <a:clrScheme name="RSC">
      <a:dk1>
        <a:srgbClr val="004976"/>
      </a:dk1>
      <a:lt1>
        <a:srgbClr val="FFFFFF"/>
      </a:lt1>
      <a:dk2>
        <a:srgbClr val="004976"/>
      </a:dk2>
      <a:lt2>
        <a:srgbClr val="E7E6E6"/>
      </a:lt2>
      <a:accent1>
        <a:srgbClr val="004976"/>
      </a:accent1>
      <a:accent2>
        <a:srgbClr val="48A9C5"/>
      </a:accent2>
      <a:accent3>
        <a:srgbClr val="EEDC00"/>
      </a:accent3>
      <a:accent4>
        <a:srgbClr val="97D700"/>
      </a:accent4>
      <a:accent5>
        <a:srgbClr val="DA1883"/>
      </a:accent5>
      <a:accent6>
        <a:srgbClr val="991E66"/>
      </a:accent6>
      <a:hlink>
        <a:srgbClr val="FF9E1B"/>
      </a:hlink>
      <a:folHlink>
        <a:srgbClr val="545859"/>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New Brand Slides" id="{BB73349C-9F1B-4FC6-9187-23053AFFA4F2}" vid="{7277EF90-145B-4AE9-9F76-56676C202541}"/>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E45D359969893149933A4D4A74E189F8" ma:contentTypeVersion="13" ma:contentTypeDescription="Create a new document." ma:contentTypeScope="" ma:versionID="c9ddbf677461f5ce946e84a24e793234">
  <xsd:schema xmlns:xsd="http://www.w3.org/2001/XMLSchema" xmlns:xs="http://www.w3.org/2001/XMLSchema" xmlns:p="http://schemas.microsoft.com/office/2006/metadata/properties" xmlns:ns2="5c7d88b2-bc5d-47d8-b067-5f30c82b40fb" xmlns:ns3="9e3c562f-56b0-4bc9-96c8-d04b09868558" targetNamespace="http://schemas.microsoft.com/office/2006/metadata/properties" ma:root="true" ma:fieldsID="cb9b30395463f778bee975073577cb94" ns2:_="" ns3:_="">
    <xsd:import namespace="5c7d88b2-bc5d-47d8-b067-5f30c82b40fb"/>
    <xsd:import namespace="9e3c562f-56b0-4bc9-96c8-d04b09868558"/>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lcf76f155ced4ddcb4097134ff3c332f" minOccurs="0"/>
                <xsd:element ref="ns3:TaxCatchAll" minOccurs="0"/>
                <xsd:element ref="ns2:MediaServiceDateTaken" minOccurs="0"/>
                <xsd:element ref="ns2:MediaServiceOCR" minOccurs="0"/>
                <xsd:element ref="ns2:MediaServiceGenerationTime" minOccurs="0"/>
                <xsd:element ref="ns2:MediaServiceEventHashCode" minOccurs="0"/>
                <xsd:element ref="ns2:MediaLengthInSeconds" minOccurs="0"/>
                <xsd:element ref="ns2:Editorialstag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c7d88b2-bc5d-47d8-b067-5f30c82b40f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acd698d5-2c6c-40f3-87af-cb5c6c865f62" ma:termSetId="09814cd3-568e-fe90-9814-8d621ff8fb84" ma:anchorId="fba54fb3-c3e1-fe81-a776-ca4b69148c4d" ma:open="true" ma:isKeyword="false">
      <xsd:complexType>
        <xsd:sequence>
          <xsd:element ref="pc:Terms" minOccurs="0" maxOccurs="1"/>
        </xsd:sequence>
      </xsd:complex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LengthInSeconds" ma:index="19" nillable="true" ma:displayName="MediaLengthInSeconds" ma:hidden="true" ma:internalName="MediaLengthInSeconds" ma:readOnly="true">
      <xsd:simpleType>
        <xsd:restriction base="dms:Unknown"/>
      </xsd:simpleType>
    </xsd:element>
    <xsd:element name="Editorialstage" ma:index="20" nillable="true" ma:displayName="Editorial stage" ma:format="Dropdown" ma:internalName="Editorialstage">
      <xsd:simpleType>
        <xsd:restriction base="dms:Choice">
          <xsd:enumeration value="Published"/>
          <xsd:enumeration value="Ready for editor check"/>
          <xsd:enumeration value="QA review received"/>
          <xsd:enumeration value="Received from author"/>
          <xsd:enumeration value="Ready for QA"/>
        </xsd:restriction>
      </xsd:simpleType>
    </xsd:element>
  </xsd:schema>
  <xsd:schema xmlns:xsd="http://www.w3.org/2001/XMLSchema" xmlns:xs="http://www.w3.org/2001/XMLSchema" xmlns:dms="http://schemas.microsoft.com/office/2006/documentManagement/types" xmlns:pc="http://schemas.microsoft.com/office/infopath/2007/PartnerControls" targetNamespace="9e3c562f-56b0-4bc9-96c8-d04b09868558"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dc6a42d3-65da-48b4-a118-af479a0fa813}" ma:internalName="TaxCatchAll" ma:showField="CatchAllData" ma:web="9e3c562f-56b0-4bc9-96c8-d04b09868558">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documentManagement>
    <lcf76f155ced4ddcb4097134ff3c332f xmlns="5c7d88b2-bc5d-47d8-b067-5f30c82b40fb">
      <Terms xmlns="http://schemas.microsoft.com/office/infopath/2007/PartnerControls"/>
    </lcf76f155ced4ddcb4097134ff3c332f>
    <TaxCatchAll xmlns="9e3c562f-56b0-4bc9-96c8-d04b09868558" xsi:nil="true"/>
    <Editorialstage xmlns="5c7d88b2-bc5d-47d8-b067-5f30c82b40fb"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8680F850-E06E-45E6-89A3-CA48DC316C0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5c7d88b2-bc5d-47d8-b067-5f30c82b40fb"/>
    <ds:schemaRef ds:uri="9e3c562f-56b0-4bc9-96c8-d04b09868558"/>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8F0FB26F-4AA9-44A6-85DC-08E16BF202C5}">
  <ds:schemaRefs>
    <ds:schemaRef ds:uri="http://purl.org/dc/terms/"/>
    <ds:schemaRef ds:uri="9e3c562f-56b0-4bc9-96c8-d04b09868558"/>
    <ds:schemaRef ds:uri="http://schemas.microsoft.com/office/2006/documentManagement/types"/>
    <ds:schemaRef ds:uri="http://schemas.microsoft.com/office/2006/metadata/properties"/>
    <ds:schemaRef ds:uri="5c7d88b2-bc5d-47d8-b067-5f30c82b40fb"/>
    <ds:schemaRef ds:uri="http://schemas.microsoft.com/office/infopath/2007/PartnerControls"/>
    <ds:schemaRef ds:uri="http://purl.org/dc/dcmitype/"/>
    <ds:schemaRef ds:uri="http://schemas.openxmlformats.org/package/2006/metadata/core-properties"/>
    <ds:schemaRef ds:uri="http://www.w3.org/XML/1998/namespace"/>
    <ds:schemaRef ds:uri="http://purl.org/dc/elements/1.1/"/>
  </ds:schemaRefs>
</ds:datastoreItem>
</file>

<file path=customXml/itemProps3.xml><?xml version="1.0" encoding="utf-8"?>
<ds:datastoreItem xmlns:ds="http://schemas.openxmlformats.org/officeDocument/2006/customXml" ds:itemID="{ED48B074-88DF-41CA-9ADB-5D2D4C68312E}">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3870</TotalTime>
  <Words>2991</Words>
  <Application>Microsoft Office PowerPoint</Application>
  <PresentationFormat>Widescreen</PresentationFormat>
  <Paragraphs>227</Paragraphs>
  <Slides>16</Slides>
  <Notes>16</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16</vt:i4>
      </vt:variant>
    </vt:vector>
  </HeadingPairs>
  <TitlesOfParts>
    <vt:vector size="23" baseType="lpstr">
      <vt:lpstr>Calibri</vt:lpstr>
      <vt:lpstr>Aptos</vt:lpstr>
      <vt:lpstr>Source Sans Pro</vt:lpstr>
      <vt:lpstr>Source Sans Pro Black</vt:lpstr>
      <vt:lpstr>Arial</vt:lpstr>
      <vt:lpstr>2_RSC_Dividers with dark backgrounds</vt:lpstr>
      <vt:lpstr>1_RSC_Plain</vt:lpstr>
      <vt:lpstr>Creu plastig  allan o startsh tatws</vt:lpstr>
      <vt:lpstr>Yn ystod y sesiwn</vt:lpstr>
      <vt:lpstr>Amdana i</vt:lpstr>
      <vt:lpstr>‘Mae cemeg yn siapio’r dyfodol’</vt:lpstr>
      <vt:lpstr>Pa un sy'n dadelfennu gyflymaf?</vt:lpstr>
      <vt:lpstr>Ffynhonnell: Her Blastigau Practical Action</vt:lpstr>
      <vt:lpstr>I ble mae’n mynd?</vt:lpstr>
      <vt:lpstr>Beth sy'n digwydd i'n gwastraff plastig yng ngwledydd Prydain?</vt:lpstr>
      <vt:lpstr>Tuag at fwy o blastigau cynaliadwy</vt:lpstr>
      <vt:lpstr>Creu plastig allan o startsh tatws – offer</vt:lpstr>
      <vt:lpstr>Diogelwch a pheryglon</vt:lpstr>
      <vt:lpstr>Dull</vt:lpstr>
      <vt:lpstr>Dull (rhan 2) </vt:lpstr>
      <vt:lpstr>Dull (rhan 3)</vt:lpstr>
      <vt:lpstr>A future in chemistry</vt:lpstr>
      <vt:lpstr>Gêm: dewch o hyd i'ch rôl wrth drwsio'r dyfodol</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Making plastic from potato starch PowerPoint presentation CYM</dc:title>
  <dc:creator>Royal Society of Chemistry</dc:creator>
  <cp:keywords>Bioplastics, potato, plastic, experiment, outreach, non-lab, chemistry, polymer</cp:keywords>
  <dc:description>From rsc.li/4frZ58IR full experimental method, classroom slides, teaching notes and curriculum links</dc:description>
  <cp:lastModifiedBy>Hannah Griffiths</cp:lastModifiedBy>
  <cp:revision>83</cp:revision>
  <cp:lastPrinted>2023-07-26T12:18:18Z</cp:lastPrinted>
  <dcterms:created xsi:type="dcterms:W3CDTF">2019-02-27T10:19:09Z</dcterms:created>
  <dcterms:modified xsi:type="dcterms:W3CDTF">2026-07-28T11:08:58Z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0x010100E45D359969893149933A4D4A74E189F8</vt:lpwstr>
  </property>
  <property fmtid="{D5CDD505-2E9C-101B-9397-08002B2CF9AE}" pid="3" name="MediaServiceImageTags">
    <vt:lpwstr/>
  </property>
  <property fmtid="{D5CDD505-2E9C-101B-9397-08002B2CF9AE}" pid="4" name="MSIP_Label_761e6141-5fba-4767-855f-01d3fd5de060_Enabled">
    <vt:lpwstr>true</vt:lpwstr>
  </property>
  <property fmtid="{D5CDD505-2E9C-101B-9397-08002B2CF9AE}" pid="5" name="MSIP_Label_761e6141-5fba-4767-855f-01d3fd5de060_SetDate">
    <vt:lpwstr>2024-08-28T14:01:17Z</vt:lpwstr>
  </property>
  <property fmtid="{D5CDD505-2E9C-101B-9397-08002B2CF9AE}" pid="6" name="MSIP_Label_761e6141-5fba-4767-855f-01d3fd5de060_Method">
    <vt:lpwstr>Standard</vt:lpwstr>
  </property>
  <property fmtid="{D5CDD505-2E9C-101B-9397-08002B2CF9AE}" pid="7" name="MSIP_Label_761e6141-5fba-4767-855f-01d3fd5de060_Name">
    <vt:lpwstr>defa4170-0d19-0005-0004-bc88714345d2</vt:lpwstr>
  </property>
  <property fmtid="{D5CDD505-2E9C-101B-9397-08002B2CF9AE}" pid="8" name="MSIP_Label_761e6141-5fba-4767-855f-01d3fd5de060_SiteId">
    <vt:lpwstr>56e39283-88ef-4500-b0da-e663bf001c99</vt:lpwstr>
  </property>
  <property fmtid="{D5CDD505-2E9C-101B-9397-08002B2CF9AE}" pid="9" name="MSIP_Label_761e6141-5fba-4767-855f-01d3fd5de060_ActionId">
    <vt:lpwstr>87726eff-95d7-426d-88e0-5e50a5e834c8</vt:lpwstr>
  </property>
  <property fmtid="{D5CDD505-2E9C-101B-9397-08002B2CF9AE}" pid="10" name="MSIP_Label_761e6141-5fba-4767-855f-01d3fd5de060_ContentBits">
    <vt:lpwstr>0</vt:lpwstr>
  </property>
</Properties>
</file>