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62" r:id="rId8"/>
    <p:sldId id="259" r:id="rId9"/>
    <p:sldId id="263" r:id="rId10"/>
    <p:sldId id="260" r:id="rId11"/>
    <p:sldId id="264" r:id="rId12"/>
    <p:sldId id="261" r:id="rId13"/>
    <p:sldId id="265" r:id="rId14"/>
  </p:sldIdLst>
  <p:sldSz cx="12192000" cy="6858000"/>
  <p:notesSz cx="6858000" cy="9144000"/>
  <p:embeddedFontLst>
    <p:embeddedFont>
      <p:font typeface="Cambria Math" panose="02040503050406030204" pitchFamily="18" charset="0"/>
      <p:regular r:id="rId16"/>
    </p:embeddedFont>
    <p:embeddedFont>
      <p:font typeface="Century Gothic" panose="020B0502020202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1" roundtripDataSignature="AMtx7mi2xLtP/uuMAxH9fJhSxL1RPqA6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0C3FC2-38D9-4586-9F5C-A97349EC7FD6}" v="2" dt="2026-09-16T11:35:07.1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3625" autoAdjust="0"/>
  </p:normalViewPr>
  <p:slideViewPr>
    <p:cSldViewPr snapToGrid="0">
      <p:cViewPr varScale="1">
        <p:scale>
          <a:sx n="47" d="100"/>
          <a:sy n="47" d="100"/>
        </p:scale>
        <p:origin x="13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customschemas.google.com/relationships/presentationmetadata" Target="meta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undo redo custSel addSld delSld modSld">
      <pc:chgData name="Hannah Sycamore" userId="b4770bae-8292-4e0f-8212-963b4c6b3ded" providerId="ADAL" clId="{5132BCB8-2042-4563-B85A-A555447B6316}" dt="2026-09-08T12:47:43.390" v="763" actId="113"/>
      <pc:docMkLst>
        <pc:docMk/>
      </pc:docMkLst>
      <pc:sldChg chg="modSp mod">
        <pc:chgData name="Hannah Sycamore" userId="b4770bae-8292-4e0f-8212-963b4c6b3ded" providerId="ADAL" clId="{5132BCB8-2042-4563-B85A-A555447B6316}" dt="2026-09-07T07:05:55.740" v="747" actId="1076"/>
        <pc:sldMkLst>
          <pc:docMk/>
          <pc:sldMk cId="0" sldId="256"/>
        </pc:sldMkLst>
        <pc:spChg chg="mod">
          <ac:chgData name="Hannah Sycamore" userId="b4770bae-8292-4e0f-8212-963b4c6b3ded" providerId="ADAL" clId="{5132BCB8-2042-4563-B85A-A555447B6316}" dt="2026-09-07T07:05:55.740" v="747" actId="1076"/>
          <ac:spMkLst>
            <pc:docMk/>
            <pc:sldMk cId="0" sldId="256"/>
            <ac:spMk id="110" creationId="{00000000-0000-0000-0000-000000000000}"/>
          </ac:spMkLst>
        </pc:spChg>
      </pc:sldChg>
      <pc:sldChg chg="addSp modSp mod modNotesTx">
        <pc:chgData name="Hannah Sycamore" userId="b4770bae-8292-4e0f-8212-963b4c6b3ded" providerId="ADAL" clId="{5132BCB8-2042-4563-B85A-A555447B6316}" dt="2026-09-04T12:37:33.730" v="35" actId="20577"/>
        <pc:sldMkLst>
          <pc:docMk/>
          <pc:sldMk cId="0" sldId="259"/>
        </pc:sldMkLst>
        <pc:spChg chg="add mod">
          <ac:chgData name="Hannah Sycamore" userId="b4770bae-8292-4e0f-8212-963b4c6b3ded" providerId="ADAL" clId="{5132BCB8-2042-4563-B85A-A555447B6316}" dt="2026-09-04T12:37:33.730" v="35" actId="20577"/>
          <ac:spMkLst>
            <pc:docMk/>
            <pc:sldMk cId="0" sldId="259"/>
            <ac:spMk id="3" creationId="{5E1CDB5F-EFE6-67DC-8E14-38BC31D4CB68}"/>
          </ac:spMkLst>
        </pc:spChg>
        <pc:spChg chg="mod">
          <ac:chgData name="Hannah Sycamore" userId="b4770bae-8292-4e0f-8212-963b4c6b3ded" providerId="ADAL" clId="{5132BCB8-2042-4563-B85A-A555447B6316}" dt="2026-09-04T12:34:53.263" v="4" actId="113"/>
          <ac:spMkLst>
            <pc:docMk/>
            <pc:sldMk cId="0" sldId="259"/>
            <ac:spMk id="131" creationId="{00000000-0000-0000-0000-000000000000}"/>
          </ac:spMkLst>
        </pc:spChg>
      </pc:sldChg>
      <pc:sldChg chg="addSp modSp mod modNotesTx">
        <pc:chgData name="Hannah Sycamore" userId="b4770bae-8292-4e0f-8212-963b4c6b3ded" providerId="ADAL" clId="{5132BCB8-2042-4563-B85A-A555447B6316}" dt="2026-09-04T12:47:28.206" v="213" actId="20577"/>
        <pc:sldMkLst>
          <pc:docMk/>
          <pc:sldMk cId="0" sldId="260"/>
        </pc:sldMkLst>
        <pc:spChg chg="add">
          <ac:chgData name="Hannah Sycamore" userId="b4770bae-8292-4e0f-8212-963b4c6b3ded" providerId="ADAL" clId="{5132BCB8-2042-4563-B85A-A555447B6316}" dt="2026-09-04T12:44:13.277" v="193" actId="22"/>
          <ac:spMkLst>
            <pc:docMk/>
            <pc:sldMk cId="0" sldId="260"/>
            <ac:spMk id="3" creationId="{3983F860-CE05-538A-78E3-A437C94A8CA9}"/>
          </ac:spMkLst>
        </pc:spChg>
        <pc:spChg chg="mod">
          <ac:chgData name="Hannah Sycamore" userId="b4770bae-8292-4e0f-8212-963b4c6b3ded" providerId="ADAL" clId="{5132BCB8-2042-4563-B85A-A555447B6316}" dt="2026-09-04T12:47:00.277" v="209" actId="2711"/>
          <ac:spMkLst>
            <pc:docMk/>
            <pc:sldMk cId="0" sldId="260"/>
            <ac:spMk id="138" creationId="{00000000-0000-0000-0000-000000000000}"/>
          </ac:spMkLst>
        </pc:spChg>
      </pc:sldChg>
      <pc:sldChg chg="addSp modSp mod modNotesTx">
        <pc:chgData name="Hannah Sycamore" userId="b4770bae-8292-4e0f-8212-963b4c6b3ded" providerId="ADAL" clId="{5132BCB8-2042-4563-B85A-A555447B6316}" dt="2026-09-04T13:33:50.476" v="479" actId="20577"/>
        <pc:sldMkLst>
          <pc:docMk/>
          <pc:sldMk cId="0" sldId="261"/>
        </pc:sldMkLst>
        <pc:spChg chg="add mod">
          <ac:chgData name="Hannah Sycamore" userId="b4770bae-8292-4e0f-8212-963b4c6b3ded" providerId="ADAL" clId="{5132BCB8-2042-4563-B85A-A555447B6316}" dt="2026-09-04T13:33:15.954" v="472" actId="20577"/>
          <ac:spMkLst>
            <pc:docMk/>
            <pc:sldMk cId="0" sldId="261"/>
            <ac:spMk id="3" creationId="{294F1F37-F41D-2B68-DAE3-946C70057FD9}"/>
          </ac:spMkLst>
        </pc:spChg>
        <pc:spChg chg="mod">
          <ac:chgData name="Hannah Sycamore" userId="b4770bae-8292-4e0f-8212-963b4c6b3ded" providerId="ADAL" clId="{5132BCB8-2042-4563-B85A-A555447B6316}" dt="2026-09-04T13:33:50.476" v="479" actId="20577"/>
          <ac:spMkLst>
            <pc:docMk/>
            <pc:sldMk cId="0" sldId="261"/>
            <ac:spMk id="144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29:43.571" v="393" actId="113"/>
          <ac:spMkLst>
            <pc:docMk/>
            <pc:sldMk cId="0" sldId="261"/>
            <ac:spMk id="145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1:53.591" v="447"/>
          <ac:spMkLst>
            <pc:docMk/>
            <pc:sldMk cId="0" sldId="261"/>
            <ac:spMk id="146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0:22.836" v="415"/>
          <ac:spMkLst>
            <pc:docMk/>
            <pc:sldMk cId="0" sldId="261"/>
            <ac:spMk id="147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1:17.646" v="437" actId="20577"/>
          <ac:spMkLst>
            <pc:docMk/>
            <pc:sldMk cId="0" sldId="261"/>
            <ac:spMk id="148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2:24.654" v="448" actId="207"/>
          <ac:spMkLst>
            <pc:docMk/>
            <pc:sldMk cId="0" sldId="261"/>
            <ac:spMk id="149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2:28.935" v="449" actId="207"/>
          <ac:spMkLst>
            <pc:docMk/>
            <pc:sldMk cId="0" sldId="261"/>
            <ac:spMk id="150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9-04T13:32:33.520" v="450" actId="207"/>
          <ac:spMkLst>
            <pc:docMk/>
            <pc:sldMk cId="0" sldId="261"/>
            <ac:spMk id="151" creationId="{00000000-0000-0000-0000-000000000000}"/>
          </ac:spMkLst>
        </pc:spChg>
      </pc:sldChg>
      <pc:sldChg chg="modSp mod modNotesTx">
        <pc:chgData name="Hannah Sycamore" userId="b4770bae-8292-4e0f-8212-963b4c6b3ded" providerId="ADAL" clId="{5132BCB8-2042-4563-B85A-A555447B6316}" dt="2026-09-08T12:47:43.390" v="763" actId="113"/>
        <pc:sldMkLst>
          <pc:docMk/>
          <pc:sldMk cId="3211832814" sldId="262"/>
        </pc:sldMkLst>
        <pc:spChg chg="mod">
          <ac:chgData name="Hannah Sycamore" userId="b4770bae-8292-4e0f-8212-963b4c6b3ded" providerId="ADAL" clId="{5132BCB8-2042-4563-B85A-A555447B6316}" dt="2026-09-04T12:36:58.167" v="18" actId="255"/>
          <ac:spMkLst>
            <pc:docMk/>
            <pc:sldMk cId="3211832814" sldId="262"/>
            <ac:spMk id="6" creationId="{4F0ABB2F-8E8F-49D8-6005-99A4E6B4ABDC}"/>
          </ac:spMkLst>
        </pc:spChg>
      </pc:sldChg>
      <pc:sldChg chg="addSp modSp add mod modNotesTx">
        <pc:chgData name="Hannah Sycamore" userId="b4770bae-8292-4e0f-8212-963b4c6b3ded" providerId="ADAL" clId="{5132BCB8-2042-4563-B85A-A555447B6316}" dt="2026-09-04T12:44:55.091" v="198" actId="20577"/>
        <pc:sldMkLst>
          <pc:docMk/>
          <pc:sldMk cId="1718415392" sldId="263"/>
        </pc:sldMkLst>
        <pc:spChg chg="add">
          <ac:chgData name="Hannah Sycamore" userId="b4770bae-8292-4e0f-8212-963b4c6b3ded" providerId="ADAL" clId="{5132BCB8-2042-4563-B85A-A555447B6316}" dt="2026-09-04T12:37:37.567" v="36" actId="22"/>
          <ac:spMkLst>
            <pc:docMk/>
            <pc:sldMk cId="1718415392" sldId="263"/>
            <ac:spMk id="3" creationId="{8F59B6BD-99AF-E2A3-D879-85482A08CACE}"/>
          </ac:spMkLst>
        </pc:spChg>
        <pc:spChg chg="mod">
          <ac:chgData name="Hannah Sycamore" userId="b4770bae-8292-4e0f-8212-963b4c6b3ded" providerId="ADAL" clId="{5132BCB8-2042-4563-B85A-A555447B6316}" dt="2026-09-04T12:44:55.091" v="198" actId="20577"/>
          <ac:spMkLst>
            <pc:docMk/>
            <pc:sldMk cId="1718415392" sldId="263"/>
            <ac:spMk id="131" creationId="{57E1D7BF-0A49-F871-9905-CC37B40D7BF2}"/>
          </ac:spMkLst>
        </pc:spChg>
      </pc:sldChg>
      <pc:sldChg chg="addSp modSp add mod modNotesTx">
        <pc:chgData name="Hannah Sycamore" userId="b4770bae-8292-4e0f-8212-963b4c6b3ded" providerId="ADAL" clId="{5132BCB8-2042-4563-B85A-A555447B6316}" dt="2026-09-04T13:27:49.526" v="354" actId="20577"/>
        <pc:sldMkLst>
          <pc:docMk/>
          <pc:sldMk cId="10126936" sldId="264"/>
        </pc:sldMkLst>
        <pc:spChg chg="mod">
          <ac:chgData name="Hannah Sycamore" userId="b4770bae-8292-4e0f-8212-963b4c6b3ded" providerId="ADAL" clId="{5132BCB8-2042-4563-B85A-A555447B6316}" dt="2026-09-04T12:47:35.745" v="225" actId="20577"/>
          <ac:spMkLst>
            <pc:docMk/>
            <pc:sldMk cId="10126936" sldId="264"/>
            <ac:spMk id="3" creationId="{0F8F8C7C-C042-E8E2-18AA-DD098874B450}"/>
          </ac:spMkLst>
        </pc:spChg>
        <pc:spChg chg="add mod">
          <ac:chgData name="Hannah Sycamore" userId="b4770bae-8292-4e0f-8212-963b4c6b3ded" providerId="ADAL" clId="{5132BCB8-2042-4563-B85A-A555447B6316}" dt="2026-09-04T13:22:03.635" v="335" actId="1076"/>
          <ac:spMkLst>
            <pc:docMk/>
            <pc:sldMk cId="10126936" sldId="264"/>
            <ac:spMk id="4" creationId="{20FF3CE5-EEED-1232-9FEB-7D7B461C0A95}"/>
          </ac:spMkLst>
        </pc:spChg>
        <pc:spChg chg="mod">
          <ac:chgData name="Hannah Sycamore" userId="b4770bae-8292-4e0f-8212-963b4c6b3ded" providerId="ADAL" clId="{5132BCB8-2042-4563-B85A-A555447B6316}" dt="2026-09-04T13:27:49.526" v="354" actId="20577"/>
          <ac:spMkLst>
            <pc:docMk/>
            <pc:sldMk cId="10126936" sldId="264"/>
            <ac:spMk id="138" creationId="{C8977595-69DB-F77A-4793-2913CD42BA2D}"/>
          </ac:spMkLst>
        </pc:spChg>
      </pc:sldChg>
      <pc:sldChg chg="addSp delSp modSp add mod modNotesTx">
        <pc:chgData name="Hannah Sycamore" userId="b4770bae-8292-4e0f-8212-963b4c6b3ded" providerId="ADAL" clId="{5132BCB8-2042-4563-B85A-A555447B6316}" dt="2026-09-04T13:48:06.652" v="735" actId="20577"/>
        <pc:sldMkLst>
          <pc:docMk/>
          <pc:sldMk cId="4063631046" sldId="265"/>
        </pc:sldMkLst>
        <pc:spChg chg="add">
          <ac:chgData name="Hannah Sycamore" userId="b4770bae-8292-4e0f-8212-963b4c6b3ded" providerId="ADAL" clId="{5132BCB8-2042-4563-B85A-A555447B6316}" dt="2026-09-04T13:32:54.366" v="452" actId="22"/>
          <ac:spMkLst>
            <pc:docMk/>
            <pc:sldMk cId="4063631046" sldId="265"/>
            <ac:spMk id="3" creationId="{A7F69061-A2EB-9956-A12C-77A516CDFCE5}"/>
          </ac:spMkLst>
        </pc:spChg>
        <pc:spChg chg="mod">
          <ac:chgData name="Hannah Sycamore" userId="b4770bae-8292-4e0f-8212-963b4c6b3ded" providerId="ADAL" clId="{5132BCB8-2042-4563-B85A-A555447B6316}" dt="2026-09-04T13:32:57.340" v="455" actId="20577"/>
          <ac:spMkLst>
            <pc:docMk/>
            <pc:sldMk cId="4063631046" sldId="265"/>
            <ac:spMk id="144" creationId="{486A3C29-0C13-8D5D-DA57-6DEAEF09540F}"/>
          </ac:spMkLst>
        </pc:spChg>
        <pc:spChg chg="mod">
          <ac:chgData name="Hannah Sycamore" userId="b4770bae-8292-4e0f-8212-963b4c6b3ded" providerId="ADAL" clId="{5132BCB8-2042-4563-B85A-A555447B6316}" dt="2026-09-04T13:48:06.652" v="735" actId="20577"/>
          <ac:spMkLst>
            <pc:docMk/>
            <pc:sldMk cId="4063631046" sldId="265"/>
            <ac:spMk id="145" creationId="{25D03019-527D-0398-668F-5073F501D736}"/>
          </ac:spMkLst>
        </pc:spChg>
        <pc:spChg chg="mod">
          <ac:chgData name="Hannah Sycamore" userId="b4770bae-8292-4e0f-8212-963b4c6b3ded" providerId="ADAL" clId="{5132BCB8-2042-4563-B85A-A555447B6316}" dt="2026-09-04T13:34:14.431" v="546" actId="1038"/>
          <ac:spMkLst>
            <pc:docMk/>
            <pc:sldMk cId="4063631046" sldId="265"/>
            <ac:spMk id="150" creationId="{229035AA-B693-48F4-F8D6-EC5E7790B21C}"/>
          </ac:spMkLst>
        </pc:spChg>
      </pc:sldChg>
    </pc:docChg>
  </pc:docChgLst>
  <pc:docChgLst>
    <pc:chgData name="Juliet Kennard" userId="171ce03e-ecb9-44f8-bcbb-a85643c4c66a" providerId="ADAL" clId="{B465C642-4312-474E-AB32-4E0013FDAC90}"/>
    <pc:docChg chg="undo custSel modSld">
      <pc:chgData name="Juliet Kennard" userId="171ce03e-ecb9-44f8-bcbb-a85643c4c66a" providerId="ADAL" clId="{B465C642-4312-474E-AB32-4E0013FDAC90}" dt="2026-09-10T11:05:10.681" v="599" actId="962"/>
      <pc:docMkLst>
        <pc:docMk/>
      </pc:docMkLst>
      <pc:sldChg chg="modSp mod">
        <pc:chgData name="Juliet Kennard" userId="171ce03e-ecb9-44f8-bcbb-a85643c4c66a" providerId="ADAL" clId="{B465C642-4312-474E-AB32-4E0013FDAC90}" dt="2026-09-10T11:02:50.747" v="543" actId="962"/>
        <pc:sldMkLst>
          <pc:docMk/>
          <pc:sldMk cId="0" sldId="256"/>
        </pc:sldMkLst>
        <pc:picChg chg="mod">
          <ac:chgData name="Juliet Kennard" userId="171ce03e-ecb9-44f8-bcbb-a85643c4c66a" providerId="ADAL" clId="{B465C642-4312-474E-AB32-4E0013FDAC90}" dt="2026-09-10T11:02:50.747" v="543" actId="962"/>
          <ac:picMkLst>
            <pc:docMk/>
            <pc:sldMk cId="0" sldId="256"/>
            <ac:picMk id="3" creationId="{E47CFD7B-1968-8CCC-D155-37B9FC867723}"/>
          </ac:picMkLst>
        </pc:picChg>
      </pc:sldChg>
      <pc:sldChg chg="modSp mod">
        <pc:chgData name="Juliet Kennard" userId="171ce03e-ecb9-44f8-bcbb-a85643c4c66a" providerId="ADAL" clId="{B465C642-4312-474E-AB32-4E0013FDAC90}" dt="2026-09-10T09:55:10.196" v="157" actId="948"/>
        <pc:sldMkLst>
          <pc:docMk/>
          <pc:sldMk cId="0" sldId="258"/>
        </pc:sldMkLst>
        <pc:spChg chg="mod">
          <ac:chgData name="Juliet Kennard" userId="171ce03e-ecb9-44f8-bcbb-a85643c4c66a" providerId="ADAL" clId="{B465C642-4312-474E-AB32-4E0013FDAC90}" dt="2026-09-10T09:55:10.196" v="157" actId="948"/>
          <ac:spMkLst>
            <pc:docMk/>
            <pc:sldMk cId="0" sldId="258"/>
            <ac:spMk id="124" creationId="{00000000-0000-0000-0000-000000000000}"/>
          </ac:spMkLst>
        </pc:spChg>
      </pc:sldChg>
      <pc:sldChg chg="modSp mod">
        <pc:chgData name="Juliet Kennard" userId="171ce03e-ecb9-44f8-bcbb-a85643c4c66a" providerId="ADAL" clId="{B465C642-4312-474E-AB32-4E0013FDAC90}" dt="2026-09-10T09:58:01.946" v="186" actId="20577"/>
        <pc:sldMkLst>
          <pc:docMk/>
          <pc:sldMk cId="0" sldId="259"/>
        </pc:sldMkLst>
        <pc:spChg chg="mod">
          <ac:chgData name="Juliet Kennard" userId="171ce03e-ecb9-44f8-bcbb-a85643c4c66a" providerId="ADAL" clId="{B465C642-4312-474E-AB32-4E0013FDAC90}" dt="2026-09-10T09:58:01.946" v="186" actId="20577"/>
          <ac:spMkLst>
            <pc:docMk/>
            <pc:sldMk cId="0" sldId="259"/>
            <ac:spMk id="131" creationId="{00000000-0000-0000-0000-000000000000}"/>
          </ac:spMkLst>
        </pc:spChg>
      </pc:sldChg>
      <pc:sldChg chg="modSp mod">
        <pc:chgData name="Juliet Kennard" userId="171ce03e-ecb9-44f8-bcbb-a85643c4c66a" providerId="ADAL" clId="{B465C642-4312-474E-AB32-4E0013FDAC90}" dt="2026-09-10T10:15:21.931" v="290" actId="20577"/>
        <pc:sldMkLst>
          <pc:docMk/>
          <pc:sldMk cId="0" sldId="260"/>
        </pc:sldMkLst>
        <pc:spChg chg="mod">
          <ac:chgData name="Juliet Kennard" userId="171ce03e-ecb9-44f8-bcbb-a85643c4c66a" providerId="ADAL" clId="{B465C642-4312-474E-AB32-4E0013FDAC90}" dt="2026-09-10T10:11:25.155" v="259" actId="20577"/>
          <ac:spMkLst>
            <pc:docMk/>
            <pc:sldMk cId="0" sldId="260"/>
            <ac:spMk id="137" creationId="{00000000-0000-0000-0000-000000000000}"/>
          </ac:spMkLst>
        </pc:spChg>
        <pc:spChg chg="mod">
          <ac:chgData name="Juliet Kennard" userId="171ce03e-ecb9-44f8-bcbb-a85643c4c66a" providerId="ADAL" clId="{B465C642-4312-474E-AB32-4E0013FDAC90}" dt="2026-09-10T10:15:21.931" v="290" actId="20577"/>
          <ac:spMkLst>
            <pc:docMk/>
            <pc:sldMk cId="0" sldId="260"/>
            <ac:spMk id="138" creationId="{00000000-0000-0000-0000-000000000000}"/>
          </ac:spMkLst>
        </pc:spChg>
      </pc:sldChg>
      <pc:sldChg chg="modSp mod">
        <pc:chgData name="Juliet Kennard" userId="171ce03e-ecb9-44f8-bcbb-a85643c4c66a" providerId="ADAL" clId="{B465C642-4312-474E-AB32-4E0013FDAC90}" dt="2026-09-10T11:04:44.432" v="598" actId="13244"/>
        <pc:sldMkLst>
          <pc:docMk/>
          <pc:sldMk cId="0" sldId="261"/>
        </pc:sldMkLst>
        <pc:spChg chg="mod">
          <ac:chgData name="Juliet Kennard" userId="171ce03e-ecb9-44f8-bcbb-a85643c4c66a" providerId="ADAL" clId="{B465C642-4312-474E-AB32-4E0013FDAC90}" dt="2026-09-10T11:04:15.713" v="594" actId="962"/>
          <ac:spMkLst>
            <pc:docMk/>
            <pc:sldMk cId="0" sldId="261"/>
            <ac:spMk id="3" creationId="{294F1F37-F41D-2B68-DAE3-946C70057FD9}"/>
          </ac:spMkLst>
        </pc:spChg>
        <pc:spChg chg="mod">
          <ac:chgData name="Juliet Kennard" userId="171ce03e-ecb9-44f8-bcbb-a85643c4c66a" providerId="ADAL" clId="{B465C642-4312-474E-AB32-4E0013FDAC90}" dt="2026-09-10T10:28:50.589" v="332" actId="20577"/>
          <ac:spMkLst>
            <pc:docMk/>
            <pc:sldMk cId="0" sldId="261"/>
            <ac:spMk id="145" creationId="{00000000-0000-0000-0000-000000000000}"/>
          </ac:spMkLst>
        </pc:spChg>
        <pc:spChg chg="mod ord">
          <ac:chgData name="Juliet Kennard" userId="171ce03e-ecb9-44f8-bcbb-a85643c4c66a" providerId="ADAL" clId="{B465C642-4312-474E-AB32-4E0013FDAC90}" dt="2026-09-10T11:04:26.178" v="595" actId="13244"/>
          <ac:spMkLst>
            <pc:docMk/>
            <pc:sldMk cId="0" sldId="261"/>
            <ac:spMk id="146" creationId="{00000000-0000-0000-0000-000000000000}"/>
          </ac:spMkLst>
        </pc:spChg>
        <pc:spChg chg="mod">
          <ac:chgData name="Juliet Kennard" userId="171ce03e-ecb9-44f8-bcbb-a85643c4c66a" providerId="ADAL" clId="{B465C642-4312-474E-AB32-4E0013FDAC90}" dt="2026-09-10T10:43:33.178" v="465" actId="1076"/>
          <ac:spMkLst>
            <pc:docMk/>
            <pc:sldMk cId="0" sldId="261"/>
            <ac:spMk id="147" creationId="{00000000-0000-0000-0000-000000000000}"/>
          </ac:spMkLst>
        </pc:spChg>
        <pc:spChg chg="mod ord">
          <ac:chgData name="Juliet Kennard" userId="171ce03e-ecb9-44f8-bcbb-a85643c4c66a" providerId="ADAL" clId="{B465C642-4312-474E-AB32-4E0013FDAC90}" dt="2026-09-10T10:47:13.973" v="471" actId="20577"/>
          <ac:spMkLst>
            <pc:docMk/>
            <pc:sldMk cId="0" sldId="261"/>
            <ac:spMk id="148" creationId="{00000000-0000-0000-0000-000000000000}"/>
          </ac:spMkLst>
        </pc:spChg>
        <pc:spChg chg="mod ord">
          <ac:chgData name="Juliet Kennard" userId="171ce03e-ecb9-44f8-bcbb-a85643c4c66a" providerId="ADAL" clId="{B465C642-4312-474E-AB32-4E0013FDAC90}" dt="2026-09-10T11:04:34.528" v="597" actId="1036"/>
          <ac:spMkLst>
            <pc:docMk/>
            <pc:sldMk cId="0" sldId="261"/>
            <ac:spMk id="149" creationId="{00000000-0000-0000-0000-000000000000}"/>
          </ac:spMkLst>
        </pc:spChg>
        <pc:spChg chg="mod">
          <ac:chgData name="Juliet Kennard" userId="171ce03e-ecb9-44f8-bcbb-a85643c4c66a" providerId="ADAL" clId="{B465C642-4312-474E-AB32-4E0013FDAC90}" dt="2026-09-10T11:04:11.487" v="593" actId="1035"/>
          <ac:spMkLst>
            <pc:docMk/>
            <pc:sldMk cId="0" sldId="261"/>
            <ac:spMk id="150" creationId="{00000000-0000-0000-0000-000000000000}"/>
          </ac:spMkLst>
        </pc:spChg>
        <pc:spChg chg="mod ord">
          <ac:chgData name="Juliet Kennard" userId="171ce03e-ecb9-44f8-bcbb-a85643c4c66a" providerId="ADAL" clId="{B465C642-4312-474E-AB32-4E0013FDAC90}" dt="2026-09-10T11:04:44.432" v="598" actId="13244"/>
          <ac:spMkLst>
            <pc:docMk/>
            <pc:sldMk cId="0" sldId="261"/>
            <ac:spMk id="151" creationId="{00000000-0000-0000-0000-000000000000}"/>
          </ac:spMkLst>
        </pc:spChg>
      </pc:sldChg>
      <pc:sldChg chg="modSp mod">
        <pc:chgData name="Juliet Kennard" userId="171ce03e-ecb9-44f8-bcbb-a85643c4c66a" providerId="ADAL" clId="{B465C642-4312-474E-AB32-4E0013FDAC90}" dt="2026-09-10T11:03:02.530" v="555" actId="5793"/>
        <pc:sldMkLst>
          <pc:docMk/>
          <pc:sldMk cId="3211832814" sldId="262"/>
        </pc:sldMkLst>
        <pc:spChg chg="mod">
          <ac:chgData name="Juliet Kennard" userId="171ce03e-ecb9-44f8-bcbb-a85643c4c66a" providerId="ADAL" clId="{B465C642-4312-474E-AB32-4E0013FDAC90}" dt="2026-09-10T09:54:38.666" v="155" actId="179"/>
          <ac:spMkLst>
            <pc:docMk/>
            <pc:sldMk cId="3211832814" sldId="262"/>
            <ac:spMk id="6" creationId="{4F0ABB2F-8E8F-49D8-6005-99A4E6B4ABDC}"/>
          </ac:spMkLst>
        </pc:spChg>
        <pc:spChg chg="mod">
          <ac:chgData name="Juliet Kennard" userId="171ce03e-ecb9-44f8-bcbb-a85643c4c66a" providerId="ADAL" clId="{B465C642-4312-474E-AB32-4E0013FDAC90}" dt="2026-09-10T09:55:29.882" v="158" actId="20577"/>
          <ac:spMkLst>
            <pc:docMk/>
            <pc:sldMk cId="3211832814" sldId="262"/>
            <ac:spMk id="13" creationId="{41D0A5A9-144E-980B-E733-7ECD29C3B145}"/>
          </ac:spMkLst>
        </pc:spChg>
        <pc:spChg chg="mod">
          <ac:chgData name="Juliet Kennard" userId="171ce03e-ecb9-44f8-bcbb-a85643c4c66a" providerId="ADAL" clId="{B465C642-4312-474E-AB32-4E0013FDAC90}" dt="2026-09-10T11:03:02.530" v="555" actId="5793"/>
          <ac:spMkLst>
            <pc:docMk/>
            <pc:sldMk cId="3211832814" sldId="262"/>
            <ac:spMk id="123" creationId="{EBA8128C-AEEB-3F63-0EA0-B94FA96BCCA8}"/>
          </ac:spMkLst>
        </pc:spChg>
      </pc:sldChg>
      <pc:sldChg chg="modSp mod">
        <pc:chgData name="Juliet Kennard" userId="171ce03e-ecb9-44f8-bcbb-a85643c4c66a" providerId="ADAL" clId="{B465C642-4312-474E-AB32-4E0013FDAC90}" dt="2026-09-10T11:03:12.195" v="567" actId="5793"/>
        <pc:sldMkLst>
          <pc:docMk/>
          <pc:sldMk cId="1718415392" sldId="263"/>
        </pc:sldMkLst>
        <pc:spChg chg="mod">
          <ac:chgData name="Juliet Kennard" userId="171ce03e-ecb9-44f8-bcbb-a85643c4c66a" providerId="ADAL" clId="{B465C642-4312-474E-AB32-4E0013FDAC90}" dt="2026-09-10T10:11:09.778" v="257" actId="20577"/>
          <ac:spMkLst>
            <pc:docMk/>
            <pc:sldMk cId="1718415392" sldId="263"/>
            <ac:spMk id="3" creationId="{8F59B6BD-99AF-E2A3-D879-85482A08CACE}"/>
          </ac:spMkLst>
        </pc:spChg>
        <pc:spChg chg="mod">
          <ac:chgData name="Juliet Kennard" userId="171ce03e-ecb9-44f8-bcbb-a85643c4c66a" providerId="ADAL" clId="{B465C642-4312-474E-AB32-4E0013FDAC90}" dt="2026-09-10T11:03:12.195" v="567" actId="5793"/>
          <ac:spMkLst>
            <pc:docMk/>
            <pc:sldMk cId="1718415392" sldId="263"/>
            <ac:spMk id="130" creationId="{FE9294D4-C808-FAD8-A121-CF6BD4BE2ADB}"/>
          </ac:spMkLst>
        </pc:spChg>
        <pc:spChg chg="mod">
          <ac:chgData name="Juliet Kennard" userId="171ce03e-ecb9-44f8-bcbb-a85643c4c66a" providerId="ADAL" clId="{B465C642-4312-474E-AB32-4E0013FDAC90}" dt="2026-09-10T10:10:58.238" v="256" actId="948"/>
          <ac:spMkLst>
            <pc:docMk/>
            <pc:sldMk cId="1718415392" sldId="263"/>
            <ac:spMk id="131" creationId="{57E1D7BF-0A49-F871-9905-CC37B40D7BF2}"/>
          </ac:spMkLst>
        </pc:spChg>
      </pc:sldChg>
      <pc:sldChg chg="modSp mod">
        <pc:chgData name="Juliet Kennard" userId="171ce03e-ecb9-44f8-bcbb-a85643c4c66a" providerId="ADAL" clId="{B465C642-4312-474E-AB32-4E0013FDAC90}" dt="2026-09-10T11:03:23.809" v="578" actId="5793"/>
        <pc:sldMkLst>
          <pc:docMk/>
          <pc:sldMk cId="10126936" sldId="264"/>
        </pc:sldMkLst>
        <pc:spChg chg="mod">
          <ac:chgData name="Juliet Kennard" userId="171ce03e-ecb9-44f8-bcbb-a85643c4c66a" providerId="ADAL" clId="{B465C642-4312-474E-AB32-4E0013FDAC90}" dt="2026-09-10T11:03:23.809" v="578" actId="5793"/>
          <ac:spMkLst>
            <pc:docMk/>
            <pc:sldMk cId="10126936" sldId="264"/>
            <ac:spMk id="137" creationId="{B7795621-6ED8-45CE-A063-F8D58C0AF231}"/>
          </ac:spMkLst>
        </pc:spChg>
        <pc:spChg chg="mod">
          <ac:chgData name="Juliet Kennard" userId="171ce03e-ecb9-44f8-bcbb-a85643c4c66a" providerId="ADAL" clId="{B465C642-4312-474E-AB32-4E0013FDAC90}" dt="2026-09-10T10:28:08.304" v="324" actId="255"/>
          <ac:spMkLst>
            <pc:docMk/>
            <pc:sldMk cId="10126936" sldId="264"/>
            <ac:spMk id="138" creationId="{C8977595-69DB-F77A-4793-2913CD42BA2D}"/>
          </ac:spMkLst>
        </pc:spChg>
      </pc:sldChg>
      <pc:sldChg chg="addSp delSp modSp mod">
        <pc:chgData name="Juliet Kennard" userId="171ce03e-ecb9-44f8-bcbb-a85643c4c66a" providerId="ADAL" clId="{B465C642-4312-474E-AB32-4E0013FDAC90}" dt="2026-09-10T11:05:10.681" v="599" actId="962"/>
        <pc:sldMkLst>
          <pc:docMk/>
          <pc:sldMk cId="4063631046" sldId="265"/>
        </pc:sldMkLst>
        <pc:spChg chg="mod">
          <ac:chgData name="Juliet Kennard" userId="171ce03e-ecb9-44f8-bcbb-a85643c4c66a" providerId="ADAL" clId="{B465C642-4312-474E-AB32-4E0013FDAC90}" dt="2026-09-10T11:05:10.681" v="599" actId="962"/>
          <ac:spMkLst>
            <pc:docMk/>
            <pc:sldMk cId="4063631046" sldId="265"/>
            <ac:spMk id="3" creationId="{A7F69061-A2EB-9956-A12C-77A516CDFCE5}"/>
          </ac:spMkLst>
        </pc:spChg>
        <pc:spChg chg="add mod">
          <ac:chgData name="Juliet Kennard" userId="171ce03e-ecb9-44f8-bcbb-a85643c4c66a" providerId="ADAL" clId="{B465C642-4312-474E-AB32-4E0013FDAC90}" dt="2026-09-10T10:47:36.003" v="474" actId="1076"/>
          <ac:spMkLst>
            <pc:docMk/>
            <pc:sldMk cId="4063631046" sldId="265"/>
            <ac:spMk id="4" creationId="{6FDC6E68-F8FC-CAFB-7236-F8E6148114FE}"/>
          </ac:spMkLst>
        </pc:spChg>
        <pc:spChg chg="mod">
          <ac:chgData name="Juliet Kennard" userId="171ce03e-ecb9-44f8-bcbb-a85643c4c66a" providerId="ADAL" clId="{B465C642-4312-474E-AB32-4E0013FDAC90}" dt="2026-09-10T11:03:32.581" v="589" actId="5793"/>
          <ac:spMkLst>
            <pc:docMk/>
            <pc:sldMk cId="4063631046" sldId="265"/>
            <ac:spMk id="144" creationId="{486A3C29-0C13-8D5D-DA57-6DEAEF09540F}"/>
          </ac:spMkLst>
        </pc:spChg>
        <pc:spChg chg="mod">
          <ac:chgData name="Juliet Kennard" userId="171ce03e-ecb9-44f8-bcbb-a85643c4c66a" providerId="ADAL" clId="{B465C642-4312-474E-AB32-4E0013FDAC90}" dt="2026-09-10T11:00:03.597" v="542" actId="948"/>
          <ac:spMkLst>
            <pc:docMk/>
            <pc:sldMk cId="4063631046" sldId="265"/>
            <ac:spMk id="145" creationId="{25D03019-527D-0398-668F-5073F501D73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cd899bd828_0_1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Ask students to think of an example of when using the wrong unit could cause a problem.</a:t>
            </a:r>
            <a:endParaRPr dirty="0"/>
          </a:p>
        </p:txBody>
      </p:sp>
      <p:sp>
        <p:nvSpPr>
          <p:cNvPr id="113" name="Google Shape;113;g3cd899bd828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cca5de86d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0" name="Google Shape;120;g3cca5de86d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b="1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1" name="Google Shape;121;g3cca5de86d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>
          <a:extLst>
            <a:ext uri="{FF2B5EF4-FFF2-40B4-BE49-F238E27FC236}">
              <a16:creationId xmlns:a16="http://schemas.microsoft.com/office/drawing/2014/main" id="{7D2686F8-937A-C190-CA7E-64E5CEB42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cca5de86db_0_0:notes">
            <a:extLst>
              <a:ext uri="{FF2B5EF4-FFF2-40B4-BE49-F238E27FC236}">
                <a16:creationId xmlns:a16="http://schemas.microsoft.com/office/drawing/2014/main" id="{1FBFBE3A-0ADE-B35B-764D-2A34C44178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Google Shape;120;g3cca5de86db_0_0:notes">
                <a:extLst>
                  <a:ext uri="{FF2B5EF4-FFF2-40B4-BE49-F238E27FC236}">
                    <a16:creationId xmlns:a16="http://schemas.microsoft.com/office/drawing/2014/main" id="{7396583E-BE7B-28CB-01C9-CEDC1B9763F9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lvl="0" indent="0">
                  <a:buFont typeface="+mj-lt"/>
                  <a:buNone/>
                </a:pPr>
                <a:r>
                  <a:rPr lang="en-GB" sz="1200" b="1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Question 1:</a:t>
                </a:r>
              </a:p>
              <a:p>
                <a:pPr marL="228600" lvl="0" indent="-228600">
                  <a:buFont typeface="+mj-lt"/>
                  <a:buAutoNum type="alphaLcParenR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Conversion factor: 1 kg = 1000 g. Multiply. 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g is smaller than kg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bigger (more grams than kilograms)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1000. </a:t>
                </a:r>
              </a:p>
              <a:p>
                <a:pPr marL="228600" lvl="0" indent="-228600">
                  <a:buFont typeface="+mj-lt"/>
                  <a:buAutoNum type="alphaLcParenR" startAt="2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mm to m. Conversion factor: 1 m = 1000 mm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m is bigger than mm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smaller (fewer metres than millimetres)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Divide by 1000</a:t>
                </a:r>
              </a:p>
              <a:p>
                <a:pPr marL="228600" lvl="0" indent="-228600">
                  <a:buFont typeface="+mj-lt"/>
                  <a:buAutoNum type="alphaLcParenR" startAt="3"/>
                </a:pP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to nm. This may prove challenging to learners as nanometres are often not introduced until post-16. However, learners are practising unit conversions for this example, so the process is the same. Conversion factor: 1 </a:t>
                </a: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nm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nm is smaller than </a:t>
                </a: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bigger (more nanometres than micrometres)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</a:t>
                </a:r>
              </a:p>
              <a:p>
                <a:pPr marL="0" lvl="0" indent="0">
                  <a:buFont typeface="+mj-lt"/>
                  <a:buNone/>
                </a:pPr>
                <a:r>
                  <a:rPr lang="en-GB" i="0" dirty="0">
                    <a:latin typeface="Arial"/>
                  </a:rPr>
                  <a:t>d)</a:t>
                </a:r>
                <a:r>
                  <a:rPr lang="en-GB" i="0" baseline="0" dirty="0">
                    <a:latin typeface="Arial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entury Gothic" panose="020B0502020202020204" pitchFamily="34" charset="0"/>
                          </a:rPr>
                          <m:t>d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. Conversion factor: 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entury Gothic" panose="020B0502020202020204" pitchFamily="34" charset="0"/>
                          </a:rPr>
                          <m:t>d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(because volumes are cubed: 10 x 10 x 10 = 1000) 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entury Gothic" panose="020B0502020202020204" pitchFamily="34" charset="0"/>
                          </a:rPr>
                          <m:t>d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is bigger than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smaller (fewer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entury Gothic" panose="020B0502020202020204" pitchFamily="34" charset="0"/>
                          </a:rPr>
                          <m:t>d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than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Divide by 1000</a:t>
                </a:r>
              </a:p>
              <a:p>
                <a:pPr marL="0" lvl="0" indent="0"/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mc:Choice>
        <mc:Fallback xmlns="">
          <p:sp>
            <p:nvSpPr>
              <p:cNvPr id="120" name="Google Shape;120;g3cca5de86db_0_0:notes">
                <a:extLst>
                  <a:ext uri="{FF2B5EF4-FFF2-40B4-BE49-F238E27FC236}">
                    <a16:creationId xmlns:a16="http://schemas.microsoft.com/office/drawing/2014/main" id="{7396583E-BE7B-28CB-01C9-CEDC1B9763F9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lvl="0" indent="0">
                  <a:buFont typeface="+mj-lt"/>
                  <a:buNone/>
                </a:pPr>
                <a:r>
                  <a:rPr lang="en-GB" sz="1200" b="1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Question 1:</a:t>
                </a:r>
              </a:p>
              <a:p>
                <a:pPr marL="228600" lvl="0" indent="-228600">
                  <a:buFont typeface="+mj-lt"/>
                  <a:buAutoNum type="alphaLcParenR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Conversion factor: 1 kg = 1000 g. Multiply. 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g is smaller than kg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bigger (more grams than kilograms)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1000. </a:t>
                </a:r>
              </a:p>
              <a:p>
                <a:pPr marL="228600" lvl="0" indent="-228600">
                  <a:buFont typeface="+mj-lt"/>
                  <a:buAutoNum type="alphaLcParenR" startAt="2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mm to m. Conversion factor: 1 m = 1000 mm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m is bigger than mm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smaller (fewer metres than millimetres)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Divide by 1000</a:t>
                </a:r>
              </a:p>
              <a:p>
                <a:pPr marL="228600" lvl="0" indent="-228600">
                  <a:buFont typeface="+mj-lt"/>
                  <a:buAutoNum type="alphaLcParenR" startAt="3"/>
                </a:pP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to nm. This may prove challenging to learners as nanometres are often not introduced until post-16. However, learners are practising unit conversions for this example, so the process is the same. Conversion factor: 1 </a:t>
                </a: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nm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nm is smaller than </a:t>
                </a:r>
                <a:r>
                  <a:rPr lang="en-GB" sz="1200" b="0" i="0" u="none" strike="noStrike" cap="none" dirty="0" err="1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μm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bigger (more nanometres than micrometres)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</a:t>
                </a:r>
              </a:p>
              <a:p>
                <a:pPr marL="228600" lvl="0" indent="-228600">
                  <a:buFont typeface="+mj-lt"/>
                  <a:buAutoNum type="alphaLcParenR" startAt="4"/>
                </a:pPr>
                <a:r>
                  <a:rPr lang="en-GB" dirty="0"/>
                  <a:t>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"c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to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</a:t>
                </a:r>
                <a:r>
                  <a:rPr lang="en-GB" b="0" i="0">
                    <a:latin typeface="Century Gothic" panose="020B0502020202020204" pitchFamily="34" charset="0"/>
                  </a:rPr>
                  <a:t>d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. Conversion factor: 1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</a:t>
                </a:r>
                <a:r>
                  <a:rPr lang="en-GB" b="0" i="0">
                    <a:latin typeface="Century Gothic" panose="020B0502020202020204" pitchFamily="34" charset="0"/>
                  </a:rPr>
                  <a:t>d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"c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(because volumes are cubed: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10 × 10 × 10 = 1000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</a:t>
                </a:r>
                <a:r>
                  <a:rPr lang="en-GB" b="0" i="0">
                    <a:latin typeface="Century Gothic" panose="020B0502020202020204" pitchFamily="34" charset="0"/>
                  </a:rPr>
                  <a:t>d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is bigger than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"c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The answer gets smaller (fewer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</a:t>
                </a:r>
                <a:r>
                  <a:rPr lang="en-GB" b="0" i="0">
                    <a:latin typeface="Century Gothic" panose="020B0502020202020204" pitchFamily="34" charset="0"/>
                  </a:rPr>
                  <a:t>d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than </a:t>
                </a:r>
                <a:r>
                  <a:rPr lang="ar-AE" i="0">
                    <a:latin typeface="Cambria Math" panose="02040503050406030204" pitchFamily="18" charset="0"/>
                  </a:rPr>
                  <a:t>〖</a:t>
                </a:r>
                <a:r>
                  <a:rPr lang="en-GB" b="0" i="0">
                    <a:latin typeface="Cambria Math" panose="02040503050406030204" pitchFamily="18" charset="0"/>
                  </a:rPr>
                  <a:t>"c</a:t>
                </a:r>
                <a:r>
                  <a:rPr lang="en-GB" i="0">
                    <a:latin typeface="Century Gothic" panose="020B0502020202020204" pitchFamily="34" charset="0"/>
                  </a:rPr>
                  <a:t>m</a:t>
                </a:r>
                <a:r>
                  <a:rPr lang="en-GB" i="0">
                    <a:latin typeface="Cambria Math" panose="02040503050406030204" pitchFamily="18" charset="0"/>
                  </a:rPr>
                  <a:t>" </a:t>
                </a:r>
                <a:r>
                  <a:rPr lang="ar-AE" i="0">
                    <a:latin typeface="Cambria Math" panose="02040503050406030204" pitchFamily="18" charset="0"/>
                  </a:rPr>
                  <a:t>〗^</a:t>
                </a:r>
                <a:r>
                  <a:rPr lang="en-GB" i="0">
                    <a:latin typeface="Cambria Math" panose="02040503050406030204" pitchFamily="18" charset="0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Divide by 1000</a:t>
                </a:r>
              </a:p>
              <a:p>
                <a:pPr marL="0" lvl="0" indent="0"/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mc:Fallback>
      </mc:AlternateContent>
      <p:sp>
        <p:nvSpPr>
          <p:cNvPr id="121" name="Google Shape;121;g3cca5de86db_0_0:notes">
            <a:extLst>
              <a:ext uri="{FF2B5EF4-FFF2-40B4-BE49-F238E27FC236}">
                <a16:creationId xmlns:a16="http://schemas.microsoft.com/office/drawing/2014/main" id="{194DA70B-66EC-79C6-2E6B-FB5622B54FE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4292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cca5de86db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Google Shape;127;g3cca5de86db_0_12:notes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1400"/>
                  <a:buNone/>
                </a:pPr>
                <a:endParaRPr dirty="0"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Choice>
        <mc:Fallback xmlns="">
          <p:sp>
            <p:nvSpPr>
              <p:cNvPr id="127" name="Google Shape;127;g3cca5de86db_0_12:notes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indent="0"/>
                <a:r>
                  <a:rPr lang="en-GB" sz="1200" b="1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Step 1: convert the volume from </a:t>
                </a:r>
                <a:r>
                  <a:rPr lang="ar-AE" b="1" i="0">
                    <a:latin typeface="Cambria Math" panose="02040503050406030204" pitchFamily="18" charset="0"/>
                  </a:rPr>
                  <a:t>〖"</a:t>
                </a:r>
                <a:r>
                  <a:rPr lang="ar-AE" b="1" i="0">
                    <a:latin typeface="Century Gothic" panose="020B0502020202020204" pitchFamily="34" charset="0"/>
                  </a:rPr>
                  <a:t>c</a:t>
                </a:r>
                <a:r>
                  <a:rPr lang="en-GB" b="1" i="0">
                    <a:latin typeface="Century Gothic" panose="020B0502020202020204" pitchFamily="34" charset="0"/>
                  </a:rPr>
                  <a:t>m</a:t>
                </a:r>
                <a:r>
                  <a:rPr lang="en-GB" b="1" i="0">
                    <a:latin typeface="Cambria Math" panose="02040503050406030204" pitchFamily="18" charset="0"/>
                  </a:rPr>
                  <a:t>" </a:t>
                </a:r>
                <a:r>
                  <a:rPr lang="ar-AE" b="1" i="0">
                    <a:latin typeface="Cambria Math" panose="02040503050406030204" pitchFamily="18" charset="0"/>
                  </a:rPr>
                  <a:t>〗^</a:t>
                </a:r>
                <a:r>
                  <a:rPr lang="en-GB" b="1" i="0">
                    <a:latin typeface="Cambria Math" panose="02040503050406030204" pitchFamily="18" charset="0"/>
                  </a:rPr>
                  <a:t>𝟑</a:t>
                </a:r>
                <a:r>
                  <a:rPr lang="en-GB" b="1" dirty="0"/>
                  <a:t> </a:t>
                </a:r>
                <a:r>
                  <a:rPr lang="en-GB" sz="1200" b="1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to </a:t>
                </a:r>
                <a:r>
                  <a:rPr lang="ar-AE" b="1" i="0">
                    <a:latin typeface="Cambria Math" panose="02040503050406030204" pitchFamily="18" charset="0"/>
                  </a:rPr>
                  <a:t>〖</a:t>
                </a:r>
                <a:r>
                  <a:rPr lang="en-GB" b="1" i="0">
                    <a:latin typeface="Cambria Math" panose="02040503050406030204" pitchFamily="18" charset="0"/>
                  </a:rPr>
                  <a:t>"d</a:t>
                </a:r>
                <a:r>
                  <a:rPr lang="en-GB" b="1" i="0">
                    <a:latin typeface="Century Gothic" panose="020B0502020202020204" pitchFamily="34" charset="0"/>
                  </a:rPr>
                  <a:t>m</a:t>
                </a:r>
                <a:r>
                  <a:rPr lang="en-GB" b="1" i="0">
                    <a:latin typeface="Cambria Math" panose="02040503050406030204" pitchFamily="18" charset="0"/>
                  </a:rPr>
                  <a:t>" </a:t>
                </a:r>
                <a:r>
                  <a:rPr lang="ar-AE" b="1" i="0">
                    <a:latin typeface="Cambria Math" panose="02040503050406030204" pitchFamily="18" charset="0"/>
                  </a:rPr>
                  <a:t>〗^</a:t>
                </a:r>
                <a:r>
                  <a:rPr lang="en-GB" b="1" i="0">
                    <a:latin typeface="Cambria Math" panose="02040503050406030204" pitchFamily="18" charset="0"/>
                  </a:rPr>
                  <a:t>𝟑</a:t>
                </a:r>
                <a:r>
                  <a:rPr lang="en-GB" b="1" dirty="0"/>
                  <a:t> </a:t>
                </a:r>
                <a:endParaRPr lang="en-GB" sz="1200" b="1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Conversion factor: 1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is bigger than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Smaller (fewer dm³ than cm³)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Divide by 1000. 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500 ÷ 1000 = 0.5 dm^3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indent="0" algn="l"/>
                <a:endParaRPr lang="en-GB" sz="1200" b="1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indent="0" algn="l"/>
                <a:r>
                  <a:rPr lang="en-GB" sz="1200" b="1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Step 2: calculate concentration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indent="0"/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concentration =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cs typeface="Arial"/>
                    <a:sym typeface="Arial"/>
                  </a:rPr>
                  <a:t>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moles/volume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indent="0"/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concentration=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cs typeface="Arial"/>
                    <a:sym typeface="Arial"/>
                  </a:rPr>
                  <a:t>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0.5/0.5=1 mol/dm^3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indent="0"/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The correct answer is 1 mol/dm³.</a:t>
                </a:r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1400"/>
                  <a:buNone/>
                </a:pPr>
                <a:endParaRPr dirty="0"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Fallback>
      </mc:AlternateContent>
      <p:sp>
        <p:nvSpPr>
          <p:cNvPr id="128" name="Google Shape;128;g3cca5de86db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>
          <a:extLst>
            <a:ext uri="{FF2B5EF4-FFF2-40B4-BE49-F238E27FC236}">
              <a16:creationId xmlns:a16="http://schemas.microsoft.com/office/drawing/2014/main" id="{FFCE0D8E-0E72-53C1-C4DD-29FE52719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cca5de86db_0_12:notes">
            <a:extLst>
              <a:ext uri="{FF2B5EF4-FFF2-40B4-BE49-F238E27FC236}">
                <a16:creationId xmlns:a16="http://schemas.microsoft.com/office/drawing/2014/main" id="{2616BC54-4E1E-52FA-FDEC-219E131DBDD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g3cca5de86db_0_12:notes">
            <a:extLst>
              <a:ext uri="{FF2B5EF4-FFF2-40B4-BE49-F238E27FC236}">
                <a16:creationId xmlns:a16="http://schemas.microsoft.com/office/drawing/2014/main" id="{0106CBF7-0428-ADB0-A9EE-7356619398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8" name="Google Shape;128;g3cca5de86db_0_12:notes">
            <a:extLst>
              <a:ext uri="{FF2B5EF4-FFF2-40B4-BE49-F238E27FC236}">
                <a16:creationId xmlns:a16="http://schemas.microsoft.com/office/drawing/2014/main" id="{9FDF0D29-BC5B-9E51-B128-E57EBC7D487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2827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cca5de86d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g3cca5de86db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35" name="Google Shape;135;g3cca5de86db_0_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>
          <a:extLst>
            <a:ext uri="{FF2B5EF4-FFF2-40B4-BE49-F238E27FC236}">
              <a16:creationId xmlns:a16="http://schemas.microsoft.com/office/drawing/2014/main" id="{AA9A63D4-11E9-A548-9C7A-24DE6395C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cca5de86db_0_20:notes">
            <a:extLst>
              <a:ext uri="{FF2B5EF4-FFF2-40B4-BE49-F238E27FC236}">
                <a16:creationId xmlns:a16="http://schemas.microsoft.com/office/drawing/2014/main" id="{6D9DAF4B-0A9F-AC95-4CFE-5811276567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g3cca5de86db_0_20:notes">
            <a:extLst>
              <a:ext uri="{FF2B5EF4-FFF2-40B4-BE49-F238E27FC236}">
                <a16:creationId xmlns:a16="http://schemas.microsoft.com/office/drawing/2014/main" id="{D70C2906-5D4C-6AA3-5E5A-55DC82ECAF9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35" name="Google Shape;135;g3cca5de86db_0_20:notes">
            <a:extLst>
              <a:ext uri="{FF2B5EF4-FFF2-40B4-BE49-F238E27FC236}">
                <a16:creationId xmlns:a16="http://schemas.microsoft.com/office/drawing/2014/main" id="{254C1B91-268D-702E-CE3C-7197E7A20B1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45733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cca5de86db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g3cca5de86db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2" name="Google Shape;142;g3cca5de86db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>
          <a:extLst>
            <a:ext uri="{FF2B5EF4-FFF2-40B4-BE49-F238E27FC236}">
              <a16:creationId xmlns:a16="http://schemas.microsoft.com/office/drawing/2014/main" id="{AC01C370-5717-883F-4BBF-F5AFED2EC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cca5de86db_0_6:notes">
            <a:extLst>
              <a:ext uri="{FF2B5EF4-FFF2-40B4-BE49-F238E27FC236}">
                <a16:creationId xmlns:a16="http://schemas.microsoft.com/office/drawing/2014/main" id="{E9779069-92C4-2C20-04BA-8275A9CD2E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1" name="Google Shape;141;g3cca5de86db_0_6:notes">
                <a:extLst>
                  <a:ext uri="{FF2B5EF4-FFF2-40B4-BE49-F238E27FC236}">
                    <a16:creationId xmlns:a16="http://schemas.microsoft.com/office/drawing/2014/main" id="{7D2C8EC4-8D75-D065-7196-EF49C3808D3A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indent="0"/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Learner B is correct.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Conversion factor: 1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(volumes are cubed: </a:t>
                </a:r>
                <a14:m>
                  <m:oMath xmlns:m="http://schemas.openxmlformats.org/officeDocument/2006/math">
                    <m:r>
                      <a:rPr lang="en-GB" sz="1200" b="0" i="1" u="none" strike="noStrike" cap="none">
                        <a:solidFill>
                          <a:schemeClr val="dk1"/>
                        </a:solidFill>
                        <a:effectLst/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10 × 10 × 10 = 1000</m:t>
                    </m:r>
                  </m:oMath>
                </a14:m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is smaller than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Bigger – more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than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GB" sz="1200" b="0" i="1" u="none" strike="noStrike" cap="none">
                        <a:solidFill>
                          <a:schemeClr val="dk1"/>
                        </a:solidFill>
                        <a:effectLst/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0.25 × 1000 = 250 </m:t>
                    </m:r>
                    <m:sSup>
                      <m:sSupPr>
                        <m:ctrlPr>
                          <a:rPr lang="en-GB" sz="1200" b="0" i="0" u="none" strike="noStrike" cap="none">
                            <a:solidFill>
                              <a:schemeClr val="dk1"/>
                            </a:solidFill>
                            <a:effectLst/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1200" b="0" i="0" u="none" strike="noStrike" cap="none">
                            <a:solidFill>
                              <a:schemeClr val="dk1"/>
                            </a:solidFill>
                            <a:effectLst/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cm</m:t>
                        </m:r>
                      </m:e>
                      <m:sup>
                        <m:r>
                          <a:rPr lang="en-GB" sz="1200" b="0" i="0" u="none" strike="noStrike" cap="none">
                            <a:solidFill>
                              <a:schemeClr val="dk1"/>
                            </a:solidFill>
                            <a:effectLst/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3</m:t>
                        </m:r>
                      </m:sup>
                    </m:sSup>
                  </m:oMath>
                </a14:m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1400"/>
                  <a:buNone/>
                </a:pPr>
                <a:endParaRPr dirty="0"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Choice>
        <mc:Fallback xmlns="">
          <p:sp>
            <p:nvSpPr>
              <p:cNvPr id="141" name="Google Shape;141;g3cca5de86db_0_6:notes">
                <a:extLst>
                  <a:ext uri="{FF2B5EF4-FFF2-40B4-BE49-F238E27FC236}">
                    <a16:creationId xmlns:a16="http://schemas.microsoft.com/office/drawing/2014/main" id="{7D2C8EC4-8D75-D065-7196-EF49C3808D3A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indent="0"/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Learner B is correct.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Conversion factor: 1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= 1000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(volumes are cubed: </a:t>
                </a: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10 × 10 × 10 = 1000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unit getting bigger or smaller?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is smaller than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Is the answer getting bigger or smaller? Bigger – more cm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 than dm</a:t>
                </a:r>
                <a:r>
                  <a:rPr lang="en-GB" sz="1200" b="0" i="0" u="none" strike="noStrike" cap="none" baseline="30000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 dirty="0">
                    <a:solidFill>
                      <a:schemeClr val="dk1"/>
                    </a:solidFill>
                    <a:effectLst/>
                    <a:latin typeface="Arial"/>
                    <a:ea typeface="Arial"/>
                    <a:cs typeface="Arial"/>
                    <a:sym typeface="Arial"/>
                  </a:rPr>
                  <a:t>Do we multiply or divide? Multiply by 1000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b="0" i="0" u="none" strike="noStrike" cap="none">
                    <a:solidFill>
                      <a:schemeClr val="dk1"/>
                    </a:solidFill>
                    <a:effectLst/>
                    <a:latin typeface="Cambria Math" panose="02040503050406030204" pitchFamily="18" charset="0"/>
                    <a:ea typeface="Arial"/>
                    <a:cs typeface="Arial"/>
                    <a:sym typeface="Arial"/>
                  </a:rPr>
                  <a:t>0.25 × 1000 = 250 cm^3</a:t>
                </a:r>
                <a:endParaRPr lang="en-GB" sz="1200" b="0" i="0" u="none" strike="noStrike" cap="none" dirty="0">
                  <a:solidFill>
                    <a:schemeClr val="dk1"/>
                  </a:solidFill>
                  <a:effectLst/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1400"/>
                  <a:buNone/>
                </a:pPr>
                <a:endParaRPr dirty="0"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Fallback>
      </mc:AlternateContent>
      <p:sp>
        <p:nvSpPr>
          <p:cNvPr id="142" name="Google Shape;142;g3cca5de86db_0_6:notes">
            <a:extLst>
              <a:ext uri="{FF2B5EF4-FFF2-40B4-BE49-F238E27FC236}">
                <a16:creationId xmlns:a16="http://schemas.microsoft.com/office/drawing/2014/main" id="{4F669225-25CC-5475-7351-D95FF4A74C8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24895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Title, single line, generic photo">
  <p:cSld name="11-14 years Title, single line, generic photo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16" descr="A purple and pink gradient with circles and squares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557"/>
            <a:ext cx="12192000" cy="68548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" name="Google Shape;18;p16"/>
          <p:cNvGrpSpPr/>
          <p:nvPr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9" name="Google Shape;19;p1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7485972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Google Shape;20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" name="Google Shape;22;p16"/>
          <p:cNvSpPr txBox="1">
            <a:spLocks noGrp="1"/>
          </p:cNvSpPr>
          <p:nvPr>
            <p:ph type="ctrTitle"/>
          </p:nvPr>
        </p:nvSpPr>
        <p:spPr>
          <a:xfrm>
            <a:off x="540000" y="1238400"/>
            <a:ext cx="5220000" cy="336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  <a:defRPr sz="2400" b="1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subTitle" idx="1"/>
          </p:nvPr>
        </p:nvSpPr>
        <p:spPr>
          <a:xfrm>
            <a:off x="540000" y="1980000"/>
            <a:ext cx="5220000" cy="713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24" name="Google Shape;24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0000" y="5640908"/>
            <a:ext cx="2568960" cy="716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48960" y="5816600"/>
            <a:ext cx="1754412" cy="417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Content - single column/bulleted list">
  <p:cSld name="11-14 years Content - single column/bulleted lis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20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0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55845" y="4546600"/>
            <a:ext cx="1331670" cy="231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34280" y="4726412"/>
            <a:ext cx="1574800" cy="2131588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20"/>
          <p:cNvSpPr txBox="1">
            <a:spLocks noGrp="1"/>
          </p:cNvSpPr>
          <p:nvPr>
            <p:ph type="body" idx="1"/>
          </p:nvPr>
        </p:nvSpPr>
        <p:spPr>
          <a:xfrm>
            <a:off x="593498" y="139933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40322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750"/>
              <a:buFont typeface="Arial"/>
              <a:buChar char="•"/>
              <a:defRPr sz="2200" b="0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Title, double line, content photo">
  <p:cSld name="11-14 years Title, double line, content photo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7" descr="A purple and pink gradient with circles and squares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557"/>
            <a:ext cx="12192000" cy="68548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7"/>
          <p:cNvGrpSpPr/>
          <p:nvPr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45" name="Google Shape;45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7485972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Google Shape;46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Google Shape;47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8" name="Google Shape;48;p17"/>
          <p:cNvSpPr txBox="1">
            <a:spLocks noGrp="1"/>
          </p:cNvSpPr>
          <p:nvPr>
            <p:ph type="ctrTitle"/>
          </p:nvPr>
        </p:nvSpPr>
        <p:spPr>
          <a:xfrm>
            <a:off x="540000" y="1238400"/>
            <a:ext cx="5220000" cy="336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  <a:defRPr sz="2400" b="1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subTitle" idx="1"/>
          </p:nvPr>
        </p:nvSpPr>
        <p:spPr>
          <a:xfrm>
            <a:off x="540000" y="1980000"/>
            <a:ext cx="5220000" cy="165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50" name="Google Shape;50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0000" y="5640908"/>
            <a:ext cx="2568960" cy="716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48960" y="5816600"/>
            <a:ext cx="1754412" cy="417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Title, triple line, no photo">
  <p:cSld name="11-14 years Title, triple line, no photo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18" descr="A purple and pink gradient with circles and squares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557"/>
            <a:ext cx="12192000" cy="68548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" name="Google Shape;54;p18"/>
          <p:cNvGrpSpPr/>
          <p:nvPr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55" name="Google Shape;55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7485972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8" name="Google Shape;58;p18"/>
          <p:cNvSpPr txBox="1">
            <a:spLocks noGrp="1"/>
          </p:cNvSpPr>
          <p:nvPr>
            <p:ph type="ctrTitle"/>
          </p:nvPr>
        </p:nvSpPr>
        <p:spPr>
          <a:xfrm>
            <a:off x="540000" y="1238400"/>
            <a:ext cx="5220000" cy="336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  <a:defRPr sz="2400" b="1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subTitle" idx="1"/>
          </p:nvPr>
        </p:nvSpPr>
        <p:spPr>
          <a:xfrm>
            <a:off x="540000" y="1979999"/>
            <a:ext cx="5220000" cy="2579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60" name="Google Shape;6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0000" y="5640908"/>
            <a:ext cx="2568960" cy="716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48960" y="5816600"/>
            <a:ext cx="1754412" cy="417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Content - single column/normal text">
  <p:cSld name="11-14 years Content - single column/normal 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9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body" idx="1"/>
          </p:nvPr>
        </p:nvSpPr>
        <p:spPr>
          <a:xfrm>
            <a:off x="540000" y="126000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Gothic"/>
              <a:buNone/>
              <a:defRPr sz="2200" b="0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7" name="Google Shape;67;p19"/>
          <p:cNvGrpSpPr/>
          <p:nvPr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68" name="Google Shape;68;p1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9" name="Google Shape;69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0" name="Google Shape;70;p19"/>
          <p:cNvSpPr txBox="1"/>
          <p:nvPr/>
        </p:nvSpPr>
        <p:spPr>
          <a:xfrm rot="5400000">
            <a:off x="9726395" y="2195605"/>
            <a:ext cx="412121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Introduction</a:t>
            </a:r>
            <a:endParaRPr sz="2200" b="1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Table">
  <p:cSld name="11-14 years Table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21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>
            <a:off x="540000" y="126000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entury Gothic"/>
              <a:buNone/>
              <a:defRPr sz="1200" b="1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76" name="Google Shape;76;p21"/>
          <p:cNvGrpSpPr/>
          <p:nvPr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77" name="Google Shape;77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8" name="Google Shape;78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Content - single column/numbered list">
  <p:cSld name="11-14 years Content - single column/numbered lis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22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22"/>
          <p:cNvSpPr txBox="1">
            <a:spLocks noGrp="1"/>
          </p:cNvSpPr>
          <p:nvPr>
            <p:ph type="body" idx="1"/>
          </p:nvPr>
        </p:nvSpPr>
        <p:spPr>
          <a:xfrm>
            <a:off x="540000" y="126000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F62"/>
              </a:buClr>
              <a:buSzPts val="2200"/>
              <a:buFont typeface="Calibri"/>
              <a:buAutoNum type="arabicPeriod"/>
              <a:defRPr sz="2200" b="0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84" name="Google Shape;84;p22"/>
          <p:cNvGrpSpPr/>
          <p:nvPr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85" name="Google Shape;85;p2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6" name="Google Shape;86;p2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Content plus image - single column/normal text">
  <p:cSld name="11-14 years Content plus image - single column/normal 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24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4"/>
          <p:cNvSpPr txBox="1">
            <a:spLocks noGrp="1"/>
          </p:cNvSpPr>
          <p:nvPr>
            <p:ph type="body" idx="1"/>
          </p:nvPr>
        </p:nvSpPr>
        <p:spPr>
          <a:xfrm>
            <a:off x="540000" y="1260000"/>
            <a:ext cx="567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Gothic"/>
              <a:buNone/>
              <a:defRPr sz="2200" b="0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24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4"/>
          <p:cNvSpPr txBox="1">
            <a:spLocks noGrp="1"/>
          </p:cNvSpPr>
          <p:nvPr>
            <p:ph type="body" idx="2"/>
          </p:nvPr>
        </p:nvSpPr>
        <p:spPr>
          <a:xfrm>
            <a:off x="6593800" y="1260000"/>
            <a:ext cx="40234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entury Gothic"/>
              <a:buNone/>
              <a:defRPr sz="1200" b="1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93" name="Google Shape;93;p24"/>
          <p:cNvGrpSpPr/>
          <p:nvPr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94" name="Google Shape;94;p2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5" name="Google Shape;95;p2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-14 years Content - single column/smaller text">
  <p:cSld name="11-14 years Content - single column/smaller 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07398" y="0"/>
            <a:ext cx="35846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5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  <a:defRPr sz="3400" b="1" i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5"/>
          <p:cNvSpPr/>
          <p:nvPr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5"/>
          <p:cNvSpPr txBox="1">
            <a:spLocks noGrp="1"/>
          </p:cNvSpPr>
          <p:nvPr>
            <p:ph type="body" idx="1"/>
          </p:nvPr>
        </p:nvSpPr>
        <p:spPr>
          <a:xfrm>
            <a:off x="540000" y="126000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Gothic"/>
              <a:buNone/>
              <a:defRPr sz="1800" b="0" i="0"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01" name="Google Shape;101;p25"/>
          <p:cNvGrpSpPr/>
          <p:nvPr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102" name="Google Shape;102;p2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" name="Google Shape;103;p2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" name="Google Shape;15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gbEt3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>
            <a:spLocks noGrp="1"/>
          </p:cNvSpPr>
          <p:nvPr>
            <p:ph type="ctrTitle"/>
          </p:nvPr>
        </p:nvSpPr>
        <p:spPr>
          <a:xfrm>
            <a:off x="540000" y="1238400"/>
            <a:ext cx="5220000" cy="336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</a:pPr>
            <a:r>
              <a:rPr lang="en-GB" dirty="0"/>
              <a:t>Stage 1</a:t>
            </a:r>
            <a:endParaRPr dirty="0"/>
          </a:p>
        </p:txBody>
      </p:sp>
      <p:sp>
        <p:nvSpPr>
          <p:cNvPr id="109" name="Google Shape;109;p1"/>
          <p:cNvSpPr txBox="1">
            <a:spLocks noGrp="1"/>
          </p:cNvSpPr>
          <p:nvPr>
            <p:ph type="subTitle" idx="1"/>
          </p:nvPr>
        </p:nvSpPr>
        <p:spPr>
          <a:xfrm>
            <a:off x="540000" y="1980000"/>
            <a:ext cx="5220000" cy="713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</a:pPr>
            <a:r>
              <a:rPr lang="en-GB" dirty="0"/>
              <a:t>Understanding number: unit conversion</a:t>
            </a:r>
            <a:endParaRPr dirty="0"/>
          </a:p>
        </p:txBody>
      </p:sp>
      <p:sp>
        <p:nvSpPr>
          <p:cNvPr id="110" name="Google Shape;110;p1"/>
          <p:cNvSpPr txBox="1"/>
          <p:nvPr/>
        </p:nvSpPr>
        <p:spPr>
          <a:xfrm>
            <a:off x="7474147" y="6136603"/>
            <a:ext cx="4320000" cy="336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lvl="0" algn="r">
              <a:lnSpc>
                <a:spcPct val="90000"/>
              </a:lnSpc>
              <a:buClr>
                <a:schemeClr val="lt1"/>
              </a:buClr>
              <a:buSzPts val="1600"/>
            </a:pPr>
            <a:r>
              <a:rPr lang="en-GB" sz="1600" b="1" i="0" u="none" strike="noStrike" cap="none" dirty="0">
                <a:solidFill>
                  <a:schemeClr val="bg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Downloaded from: </a:t>
            </a:r>
            <a:r>
              <a:rPr lang="en-GB" sz="1600" b="1" dirty="0">
                <a:solidFill>
                  <a:schemeClr val="bg1"/>
                </a:solidFill>
                <a:latin typeface="Century Gothic" panose="020B0502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rsc.li/4gbEt3p</a:t>
            </a:r>
            <a:r>
              <a:rPr lang="en-GB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sz="1600" b="1" i="0" u="sng" strike="noStrike" cap="none" dirty="0">
              <a:solidFill>
                <a:schemeClr val="bg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7CFD7B-1968-8CCC-D155-37B9FC867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779" y="1201213"/>
            <a:ext cx="411277" cy="41127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cd899bd828_0_135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400"/>
              <a:buFont typeface="Century Gothic"/>
              <a:buNone/>
            </a:pPr>
            <a:r>
              <a:rPr lang="en-GB"/>
              <a:t>Introduction</a:t>
            </a:r>
            <a:endParaRPr dirty="0"/>
          </a:p>
        </p:txBody>
      </p:sp>
      <p:sp>
        <p:nvSpPr>
          <p:cNvPr id="116" name="Google Shape;116;g3cd899bd828_0_135"/>
          <p:cNvSpPr txBox="1">
            <a:spLocks noGrp="1"/>
          </p:cNvSpPr>
          <p:nvPr>
            <p:ph type="body" idx="1"/>
          </p:nvPr>
        </p:nvSpPr>
        <p:spPr>
          <a:xfrm>
            <a:off x="593498" y="139933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50"/>
              <a:buNone/>
            </a:pPr>
            <a:r>
              <a:rPr lang="en-GB" dirty="0"/>
              <a:t>Unit conversion is very important in chemistry and in everyday life. Using the wrong amount of a substance could lead to serious and expensive mistakes. For example, if you used 50 mg of butter instead of 50 g when baking a cake, the cake would turn out very dry and hard. In the same way, if someone added 1 litre of chemical to treat a fish tank instead of 1 millilitre, it could harm the fish.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5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50"/>
              <a:buNone/>
            </a:pPr>
            <a:r>
              <a:rPr lang="en-GB" sz="3400" b="1" dirty="0">
                <a:solidFill>
                  <a:schemeClr val="accent4"/>
                </a:solidFill>
              </a:rPr>
              <a:t>Learning objectives</a:t>
            </a:r>
            <a:endParaRPr sz="3400" b="1" dirty="0">
              <a:solidFill>
                <a:schemeClr val="accent4"/>
              </a:solidFill>
            </a:endParaRPr>
          </a:p>
          <a:p>
            <a:pPr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Recognise the units of measurements we use in chemistry.</a:t>
            </a:r>
            <a:endParaRPr dirty="0"/>
          </a:p>
          <a:p>
            <a:pPr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Convert between different units of measurement.</a:t>
            </a:r>
            <a:endParaRPr dirty="0"/>
          </a:p>
          <a:p>
            <a:pPr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Know when we need to convert between units.</a:t>
            </a:r>
            <a:endParaRPr dirty="0"/>
          </a:p>
        </p:txBody>
      </p:sp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1EAF2F34-BEC5-57EF-722E-3B98629E3D79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Introduction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cca5de86db_0_0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/>
              <a:t>Identify the conversion factor</a:t>
            </a:r>
            <a:endParaRPr/>
          </a:p>
        </p:txBody>
      </p:sp>
      <p:sp>
        <p:nvSpPr>
          <p:cNvPr id="124" name="Google Shape;124;g3cca5de86db_0_0"/>
          <p:cNvSpPr txBox="1">
            <a:spLocks noGrp="1"/>
          </p:cNvSpPr>
          <p:nvPr>
            <p:ph type="body" idx="1"/>
          </p:nvPr>
        </p:nvSpPr>
        <p:spPr>
          <a:xfrm>
            <a:off x="593498" y="1399330"/>
            <a:ext cx="100800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lvl="0" indent="-4032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en-GB" dirty="0"/>
              <a:t>For each pair of units, write down the conversion factor and state whether you would multiply or divide to convert from the first unit to the second unit.</a:t>
            </a:r>
          </a:p>
          <a:p>
            <a:pPr marL="45720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n-GB" dirty="0"/>
              <a:t>kg to g</a:t>
            </a:r>
          </a:p>
          <a:p>
            <a:pPr marL="45720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n-GB" dirty="0"/>
              <a:t>mm to m</a:t>
            </a:r>
          </a:p>
          <a:p>
            <a:pPr marL="45720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l-GR" dirty="0" err="1"/>
              <a:t>μ</a:t>
            </a:r>
            <a:r>
              <a:rPr lang="en-GB" dirty="0" err="1"/>
              <a:t>m</a:t>
            </a:r>
            <a:r>
              <a:rPr lang="en-GB" dirty="0"/>
              <a:t> to nm</a:t>
            </a:r>
          </a:p>
          <a:p>
            <a:pPr lvl="0">
              <a:spcBef>
                <a:spcPts val="300"/>
              </a:spcBef>
              <a:buSzPct val="100000"/>
              <a:buAutoNum type="alphaLcParenR"/>
            </a:pPr>
            <a:r>
              <a:rPr lang="en-GB" dirty="0"/>
              <a:t>cm</a:t>
            </a:r>
            <a:r>
              <a:rPr lang="en-GB" baseline="30000" dirty="0"/>
              <a:t>3 </a:t>
            </a:r>
            <a:r>
              <a:rPr lang="en-GB" dirty="0"/>
              <a:t>to dm</a:t>
            </a:r>
            <a:r>
              <a:rPr lang="en-GB" baseline="30000" dirty="0"/>
              <a:t>3</a:t>
            </a:r>
          </a:p>
          <a:p>
            <a:pPr marL="9144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750"/>
              <a:buNone/>
            </a:pPr>
            <a:endParaRPr lang="en-GB" baseline="30000" dirty="0"/>
          </a:p>
          <a:p>
            <a:pPr marL="511175" marR="0"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 startAt="2"/>
            </a:pPr>
            <a:r>
              <a:rPr lang="en-GB" dirty="0"/>
              <a:t>Convert the following and show your workings.</a:t>
            </a:r>
          </a:p>
          <a:p>
            <a:pPr marL="457200" marR="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n-GB" dirty="0"/>
              <a:t>4.5 kg to g</a:t>
            </a:r>
          </a:p>
          <a:p>
            <a:pPr lvl="0">
              <a:spcBef>
                <a:spcPts val="300"/>
              </a:spcBef>
              <a:buSzPct val="100000"/>
              <a:buAutoNum type="alphaLcParenR"/>
            </a:pPr>
            <a:r>
              <a:rPr lang="en-GB" dirty="0"/>
              <a:t>250 cm</a:t>
            </a:r>
            <a:r>
              <a:rPr lang="en-GB" baseline="30000" dirty="0"/>
              <a:t>3</a:t>
            </a:r>
            <a:r>
              <a:rPr lang="en-GB" dirty="0"/>
              <a:t> to dm</a:t>
            </a:r>
            <a:r>
              <a:rPr lang="en-GB" baseline="30000" dirty="0"/>
              <a:t>3</a:t>
            </a:r>
            <a:endParaRPr lang="en-GB" dirty="0"/>
          </a:p>
          <a:p>
            <a:pPr marL="457200" marR="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n-GB" dirty="0"/>
              <a:t>6200 mm to m</a:t>
            </a:r>
          </a:p>
          <a:p>
            <a:pPr marL="457200" marR="0" lvl="0" indent="-403225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100000"/>
              <a:buAutoNum type="alphaLcParenR"/>
            </a:pPr>
            <a:r>
              <a:rPr lang="en-GB" dirty="0"/>
              <a:t>0.75 g to mg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SzPts val="2750"/>
              <a:buNone/>
            </a:pPr>
            <a:endParaRPr baseline="30000" dirty="0"/>
          </a:p>
        </p:txBody>
      </p:sp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69DA090E-CD42-90C4-6E8C-0BA5D5C56891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Activity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>
          <a:extLst>
            <a:ext uri="{FF2B5EF4-FFF2-40B4-BE49-F238E27FC236}">
              <a16:creationId xmlns:a16="http://schemas.microsoft.com/office/drawing/2014/main" id="{20BDF584-CF59-B224-D1D1-D5930A01A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cca5de86db_0_0">
            <a:extLst>
              <a:ext uri="{FF2B5EF4-FFF2-40B4-BE49-F238E27FC236}">
                <a16:creationId xmlns:a16="http://schemas.microsoft.com/office/drawing/2014/main" id="{EBA8128C-AEEB-3F63-0EA0-B94FA96BCC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/>
            <a:r>
              <a:rPr lang="en-GB" dirty="0"/>
              <a:t>Identify the conversion factor – answers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 Placeholder 5">
                <a:extLst>
                  <a:ext uri="{FF2B5EF4-FFF2-40B4-BE49-F238E27FC236}">
                    <a16:creationId xmlns:a16="http://schemas.microsoft.com/office/drawing/2014/main" id="{4F0ABB2F-8E8F-49D8-6005-99A4E6B4ABD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540000" y="1260000"/>
                <a:ext cx="10080000" cy="5440838"/>
              </a:xfrm>
            </p:spPr>
            <p:txBody>
              <a:bodyPr>
                <a:noAutofit/>
              </a:bodyPr>
              <a:lstStyle/>
              <a:p>
                <a:pPr marL="0" lvl="0" indent="0">
                  <a:buClr>
                    <a:schemeClr val="accent4"/>
                  </a:buClr>
                  <a:buNone/>
                </a:pPr>
                <a:r>
                  <a:rPr lang="en-GB" b="1" dirty="0">
                    <a:solidFill>
                      <a:schemeClr val="accent4"/>
                    </a:solidFill>
                    <a:sym typeface="Arial"/>
                  </a:rPr>
                  <a:t>Question 1:</a:t>
                </a:r>
              </a:p>
              <a:p>
                <a:pPr marL="685800" lvl="0" indent="-457200">
                  <a:spcBef>
                    <a:spcPts val="300"/>
                  </a:spcBef>
                  <a:buClr>
                    <a:schemeClr val="accent4"/>
                  </a:buClr>
                  <a:buFont typeface="+mj-lt"/>
                  <a:buAutoNum type="alphaLcParenR"/>
                </a:pPr>
                <a:r>
                  <a:rPr lang="en-GB" dirty="0">
                    <a:sym typeface="Arial"/>
                  </a:rPr>
                  <a:t>Conversion factor: 1 kg = 1000 g. Multiply (by 1000).</a:t>
                </a:r>
              </a:p>
              <a:p>
                <a:pPr marL="685800" lvl="0" indent="-457200">
                  <a:spcBef>
                    <a:spcPts val="300"/>
                  </a:spcBef>
                  <a:buClr>
                    <a:schemeClr val="accent4"/>
                  </a:buClr>
                  <a:buFont typeface="+mj-lt"/>
                  <a:buAutoNum type="alphaLcParenR" startAt="2"/>
                </a:pPr>
                <a:r>
                  <a:rPr lang="en-GB" dirty="0">
                    <a:sym typeface="Arial"/>
                  </a:rPr>
                  <a:t>Conversion factor: 1 m = 1000 mm. Divide (by 1000).</a:t>
                </a:r>
              </a:p>
              <a:p>
                <a:pPr marL="685800" lvl="0" indent="-457200">
                  <a:spcBef>
                    <a:spcPts val="300"/>
                  </a:spcBef>
                  <a:buClr>
                    <a:schemeClr val="accent4"/>
                  </a:buClr>
                  <a:buFont typeface="+mj-lt"/>
                  <a:buAutoNum type="alphaLcParenR" startAt="2"/>
                </a:pPr>
                <a:r>
                  <a:rPr lang="en-GB" dirty="0">
                    <a:sym typeface="Arial"/>
                  </a:rPr>
                  <a:t>Conversion factor: 1 </a:t>
                </a:r>
                <a:r>
                  <a:rPr lang="en-GB" dirty="0" err="1">
                    <a:sym typeface="Arial"/>
                  </a:rPr>
                  <a:t>μm</a:t>
                </a:r>
                <a:r>
                  <a:rPr lang="en-GB" dirty="0">
                    <a:sym typeface="Arial"/>
                  </a:rPr>
                  <a:t> = 1000 nm. Multiply (by 1000). </a:t>
                </a:r>
              </a:p>
              <a:p>
                <a:pPr marL="685800" lvl="0" indent="-457200">
                  <a:spcBef>
                    <a:spcPts val="300"/>
                  </a:spcBef>
                  <a:buClr>
                    <a:schemeClr val="accent4"/>
                  </a:buClr>
                  <a:buFont typeface="+mj-lt"/>
                  <a:buAutoNum type="alphaLcParenR" startAt="2"/>
                </a:pPr>
                <a:r>
                  <a:rPr lang="en-GB" dirty="0">
                    <a:sym typeface="Arial"/>
                  </a:rPr>
                  <a:t>Conversion factor: 1 </a:t>
                </a:r>
                <a:r>
                  <a:rPr lang="en-GB" dirty="0"/>
                  <a:t>dm</a:t>
                </a:r>
                <a:r>
                  <a:rPr lang="en-GB" baseline="30000" dirty="0"/>
                  <a:t>3 </a:t>
                </a:r>
                <a:r>
                  <a:rPr lang="en-GB" dirty="0">
                    <a:sym typeface="Arial"/>
                  </a:rPr>
                  <a:t>= 1000 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sym typeface="Arial"/>
                  </a:rPr>
                  <a:t>. Divide (by 1000). </a:t>
                </a:r>
              </a:p>
              <a:p>
                <a:pPr marL="88900" indent="0">
                  <a:buNone/>
                </a:pPr>
                <a:endParaRPr lang="en-GB" dirty="0"/>
              </a:p>
              <a:p>
                <a:pPr marL="88900" indent="0">
                  <a:buNone/>
                </a:pPr>
                <a:r>
                  <a:rPr lang="en-GB" b="1" dirty="0">
                    <a:solidFill>
                      <a:schemeClr val="accent4"/>
                    </a:solidFill>
                  </a:rPr>
                  <a:t>Question 2:</a:t>
                </a:r>
              </a:p>
              <a:p>
                <a:pPr marL="628650" lvl="0" indent="-442913">
                  <a:spcBef>
                    <a:spcPts val="300"/>
                  </a:spcBef>
                  <a:buClr>
                    <a:schemeClr val="accent4"/>
                  </a:buClr>
                  <a:buSzPct val="100000"/>
                  <a:buFont typeface="+mj-lt"/>
                  <a:buAutoNum type="alphaLcParenR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kg = 1000 g, g is smaller, the answer gets bigger, so we multiply. 4.5 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1000 = 4500 g.</a:t>
                </a:r>
              </a:p>
              <a:p>
                <a:pPr marL="628650" lvl="0" indent="-442913">
                  <a:spcBef>
                    <a:spcPts val="300"/>
                  </a:spcBef>
                  <a:buClr>
                    <a:schemeClr val="accent4"/>
                  </a:buClr>
                  <a:buSzPct val="100000"/>
                  <a:buFont typeface="+mj-lt"/>
                  <a:buAutoNum type="alphaLcParenR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</a:t>
                </a:r>
                <a:r>
                  <a:rPr lang="en-GB" dirty="0"/>
                  <a:t>dm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= 1000 </a:t>
                </a:r>
                <a:r>
                  <a:rPr lang="en-GB" dirty="0">
                    <a:ea typeface="Arial"/>
                    <a:cs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, </a:t>
                </a:r>
                <a:r>
                  <a:rPr lang="en-GB" dirty="0"/>
                  <a:t>dm</a:t>
                </a:r>
                <a:r>
                  <a:rPr lang="en-GB" baseline="30000" dirty="0"/>
                  <a:t>3  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bigger, the answer gets smaller, so we divide. 250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÷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1000 = 0.25 </a:t>
                </a:r>
                <a:r>
                  <a:rPr lang="en-GB" dirty="0"/>
                  <a:t>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  <a:endParaRPr lang="en-GB" dirty="0">
                  <a:latin typeface="Century Gothic" panose="020B0502020202020204" pitchFamily="34" charset="0"/>
                  <a:cs typeface="Arial"/>
                  <a:sym typeface="Arial"/>
                </a:endParaRPr>
              </a:p>
              <a:p>
                <a:pPr marL="628650" lvl="0" indent="-442913">
                  <a:spcBef>
                    <a:spcPts val="300"/>
                  </a:spcBef>
                  <a:buClr>
                    <a:schemeClr val="accent4"/>
                  </a:buClr>
                  <a:buSzPct val="100000"/>
                  <a:buFont typeface="+mj-lt"/>
                  <a:buAutoNum type="alphaLcParenR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m = 1000 mm, m is bigger, the answer gets smaller, so we divide. 6200 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÷</m:t>
                    </m:r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1000 = 6.2 m. </a:t>
                </a:r>
              </a:p>
              <a:p>
                <a:pPr marL="628650" lvl="0" indent="-442913">
                  <a:spcBef>
                    <a:spcPts val="300"/>
                  </a:spcBef>
                  <a:buClr>
                    <a:schemeClr val="accent4"/>
                  </a:buClr>
                  <a:buSzPct val="100000"/>
                  <a:buFont typeface="+mj-lt"/>
                  <a:buAutoNum type="alphaLcParenR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g = 1000 mg, mg is smaller, the answer gets bigger, so we multiply. 0.75 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1000 = 750 mg. </a:t>
                </a:r>
                <a:endParaRPr lang="en-GB" dirty="0"/>
              </a:p>
            </p:txBody>
          </p:sp>
        </mc:Choice>
        <mc:Fallback xmlns="">
          <p:sp>
            <p:nvSpPr>
              <p:cNvPr id="6" name="Text Placeholder 5">
                <a:extLst>
                  <a:ext uri="{FF2B5EF4-FFF2-40B4-BE49-F238E27FC236}">
                    <a16:creationId xmlns:a16="http://schemas.microsoft.com/office/drawing/2014/main" id="{4F0ABB2F-8E8F-49D8-6005-99A4E6B4AB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40000" y="1260000"/>
                <a:ext cx="10080000" cy="5440838"/>
              </a:xfrm>
              <a:blipFill>
                <a:blip r:embed="rId3"/>
                <a:stretch>
                  <a:fillRect l="-1694" t="-1682" r="-786" b="-1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Google Shape;117;g3d1572771aa_0_0">
            <a:extLst>
              <a:ext uri="{FF2B5EF4-FFF2-40B4-BE49-F238E27FC236}">
                <a16:creationId xmlns:a16="http://schemas.microsoft.com/office/drawing/2014/main" id="{41D0A5A9-144E-980B-E733-7ECD29C3B145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Answers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211832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cca5de86db_0_12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/>
              <a:t>Using the correct units</a:t>
            </a:r>
            <a:endParaRPr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Google Shape;131;g3cca5de86db_0_12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2750"/>
                  <a:buNone/>
                </a:pPr>
                <a:r>
                  <a:rPr lang="en-GB" dirty="0"/>
                  <a:t>Look at the scenario below, the student’s answer is not correct. Identify the mistake and give the correct answer.</a:t>
                </a:r>
              </a:p>
              <a:p>
                <a:pPr marL="88900" lvl="0" indent="0">
                  <a:lnSpc>
                    <a:spcPct val="115000"/>
                  </a:lnSpc>
                  <a:spcBef>
                    <a:spcPts val="1200"/>
                  </a:spcBef>
                  <a:buSzPts val="2200"/>
                  <a:buNone/>
                </a:pPr>
                <a:endParaRPr lang="en-GB" dirty="0"/>
              </a:p>
              <a:p>
                <a:pPr marL="88900" lvl="0" indent="0">
                  <a:lnSpc>
                    <a:spcPct val="115000"/>
                  </a:lnSpc>
                  <a:spcBef>
                    <a:spcPts val="1200"/>
                  </a:spcBef>
                  <a:buSzPts val="2200"/>
                  <a:buNone/>
                </a:pPr>
                <a:r>
                  <a:rPr lang="en-GB" dirty="0"/>
                  <a:t>A student wants to calculate the concentration of a solution. They have </a:t>
                </a:r>
                <a:r>
                  <a:rPr lang="en-GB" b="1" dirty="0">
                    <a:solidFill>
                      <a:schemeClr val="tx1"/>
                    </a:solidFill>
                  </a:rPr>
                  <a:t>0.5 mol </a:t>
                </a:r>
                <a:r>
                  <a:rPr lang="en-GB" dirty="0"/>
                  <a:t>of sodium chloride dissolved in </a:t>
                </a:r>
                <a:r>
                  <a:rPr lang="en-GB" b="1" dirty="0">
                    <a:solidFill>
                      <a:schemeClr val="tx1"/>
                    </a:solidFill>
                  </a:rPr>
                  <a:t>500 cm</a:t>
                </a:r>
                <a:r>
                  <a:rPr lang="en-GB" b="1" baseline="30000" dirty="0">
                    <a:solidFill>
                      <a:schemeClr val="tx1"/>
                    </a:solidFill>
                  </a:rPr>
                  <a:t>3</a:t>
                </a:r>
                <a:r>
                  <a:rPr lang="en-GB" b="1" dirty="0">
                    <a:solidFill>
                      <a:schemeClr val="tx1"/>
                    </a:solidFill>
                  </a:rPr>
                  <a:t> </a:t>
                </a:r>
                <a:r>
                  <a:rPr lang="en-GB" dirty="0"/>
                  <a:t>of water.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SzPts val="2750"/>
                  <a:buNone/>
                </a:pPr>
                <a:r>
                  <a:rPr lang="en-GB" dirty="0"/>
                  <a:t>The formula to calculate concentration is: </a:t>
                </a:r>
              </a:p>
              <a:p>
                <a:pPr marL="0" lvl="0" indent="0" algn="ctr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oncentration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ar-AE" b="0" i="0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ar-AE" b="0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oles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volume</m:t>
                        </m:r>
                      </m:den>
                    </m:f>
                    <m:r>
                      <a:rPr lang="en-GB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(volume must be in dm³)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SzPts val="2750"/>
                  <a:buNone/>
                </a:pPr>
                <a:r>
                  <a:rPr lang="en-GB" dirty="0"/>
                  <a:t>The student writes: </a:t>
                </a:r>
              </a:p>
              <a:p>
                <a:pPr marL="0" lvl="0" indent="0" algn="ctr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concentration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0.5</m:t>
                          </m:r>
                        </m:num>
                        <m:den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500</m:t>
                          </m:r>
                        </m:den>
                      </m:f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=0.001 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GB" b="0" i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dirty="0"/>
              </a:p>
            </p:txBody>
          </p:sp>
        </mc:Choice>
        <mc:Fallback xmlns="">
          <p:sp>
            <p:nvSpPr>
              <p:cNvPr id="131" name="Google Shape;131;g3cca5de86db_0_12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blipFill>
                <a:blip r:embed="rId3"/>
                <a:stretch>
                  <a:fillRect l="-1693" t="-181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5E1CDB5F-EFE6-67DC-8E14-38BC31D4CB68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Activity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>
          <a:extLst>
            <a:ext uri="{FF2B5EF4-FFF2-40B4-BE49-F238E27FC236}">
              <a16:creationId xmlns:a16="http://schemas.microsoft.com/office/drawing/2014/main" id="{23CB6A7E-1467-8815-FB57-90BE2609B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cca5de86db_0_12">
            <a:extLst>
              <a:ext uri="{FF2B5EF4-FFF2-40B4-BE49-F238E27FC236}">
                <a16:creationId xmlns:a16="http://schemas.microsoft.com/office/drawing/2014/main" id="{FE9294D4-C808-FAD8-A121-CF6BD4BE2A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 dirty="0"/>
              <a:t>Using the correct units – answers 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Google Shape;131;g3cca5de86db_0_12">
                <a:extLst>
                  <a:ext uri="{FF2B5EF4-FFF2-40B4-BE49-F238E27FC236}">
                    <a16:creationId xmlns:a16="http://schemas.microsoft.com/office/drawing/2014/main" id="{57E1D7BF-0A49-F871-9905-CC37B40D7BF2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indent="0">
                  <a:buNone/>
                </a:pPr>
                <a:r>
                  <a:rPr lang="en-GB" sz="2400" b="1" dirty="0">
                    <a:solidFill>
                      <a:schemeClr val="accent4"/>
                    </a:solidFill>
                    <a:latin typeface=" century gothic"/>
                    <a:ea typeface="Arial"/>
                    <a:cs typeface="Arial"/>
                    <a:sym typeface="Arial"/>
                  </a:rPr>
                  <a:t>Step 1: </a:t>
                </a:r>
                <a:r>
                  <a:rPr lang="en-GB" sz="2400" b="1" dirty="0">
                    <a:latin typeface=" century gothic"/>
                    <a:ea typeface="Arial"/>
                    <a:cs typeface="Arial"/>
                    <a:sym typeface="Arial"/>
                  </a:rPr>
                  <a:t>convert the volume from </a:t>
                </a:r>
                <a:r>
                  <a:rPr lang="en-GB" sz="2400" b="1" dirty="0">
                    <a:latin typeface=" century gothic"/>
                    <a:sym typeface="Arial"/>
                  </a:rPr>
                  <a:t>c</a:t>
                </a:r>
                <a:r>
                  <a:rPr lang="en-GB" sz="2400" b="1" dirty="0">
                    <a:latin typeface=" century gothic"/>
                  </a:rPr>
                  <a:t>m</a:t>
                </a:r>
                <a:r>
                  <a:rPr lang="en-GB" sz="2400" b="1" baseline="30000" dirty="0">
                    <a:latin typeface=" century gothic"/>
                  </a:rPr>
                  <a:t>3</a:t>
                </a:r>
                <a:r>
                  <a:rPr lang="en-GB" b="1" dirty="0">
                    <a:latin typeface=" century gothic"/>
                  </a:rPr>
                  <a:t> </a:t>
                </a:r>
                <a:r>
                  <a:rPr lang="en-GB" sz="2400" b="1" dirty="0">
                    <a:latin typeface=" century gothic"/>
                    <a:ea typeface="Arial"/>
                    <a:cs typeface="Arial"/>
                    <a:sym typeface="Arial"/>
                  </a:rPr>
                  <a:t>to d</a:t>
                </a:r>
                <a:r>
                  <a:rPr lang="en-GB" sz="2400" b="1" dirty="0">
                    <a:latin typeface=" century gothic"/>
                  </a:rPr>
                  <a:t>m</a:t>
                </a:r>
                <a:r>
                  <a:rPr lang="en-GB" sz="2400" b="1" baseline="30000" dirty="0">
                    <a:latin typeface=" century gothic"/>
                  </a:rPr>
                  <a:t>3</a:t>
                </a:r>
                <a:endParaRPr lang="en-GB" sz="2400" b="1" dirty="0">
                  <a:latin typeface=" century gothic"/>
                  <a:ea typeface="Arial"/>
                  <a:cs typeface="Arial"/>
                  <a:sym typeface="Arial"/>
                </a:endParaRPr>
              </a:p>
              <a:p>
                <a:pPr marL="342900" lvl="0" indent="-34290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</a:t>
                </a:r>
                <a:r>
                  <a:rPr lang="en-GB" dirty="0">
                    <a:ea typeface="Arial"/>
                    <a:cs typeface="Arial"/>
                    <a:sym typeface="Arial"/>
                  </a:rPr>
                  <a:t>d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= 1000 </a:t>
                </a:r>
                <a:r>
                  <a:rPr lang="en-GB" dirty="0"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342900" lvl="0" indent="-34290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the unit getting bigger or smaller? </a:t>
                </a:r>
                <a:r>
                  <a:rPr lang="en-GB" dirty="0">
                    <a:ea typeface="Arial"/>
                    <a:cs typeface="Arial"/>
                    <a:sym typeface="Arial"/>
                  </a:rPr>
                  <a:t>d</a:t>
                </a:r>
                <a:r>
                  <a:rPr lang="en-GB" dirty="0"/>
                  <a:t>m</a:t>
                </a:r>
                <a:r>
                  <a:rPr lang="en-GB" baseline="30000" dirty="0"/>
                  <a:t>3 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bigger than </a:t>
                </a:r>
                <a:r>
                  <a:rPr lang="en-GB" dirty="0"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342900" lvl="0" indent="-34290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the answer getting bigger or smaller? Smaller (fewer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dm</m:t>
                        </m:r>
                      </m:e>
                      <m:sup>
                        <m:r>
                          <a:rPr lang="en-GB" b="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than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AE" i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ar-AE" i="0">
                            <a:latin typeface="Century Gothic" panose="020B050202020202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b="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).</a:t>
                </a:r>
              </a:p>
              <a:p>
                <a:pPr marL="342900" lvl="0" indent="-34290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Do we multiply or divide? Divide by 1000. </a:t>
                </a:r>
              </a:p>
              <a:p>
                <a:pPr marL="342900" lvl="0" indent="-34290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500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÷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1000 = 0.5 </a:t>
                </a:r>
                <a:r>
                  <a:rPr lang="en-GB" dirty="0">
                    <a:ea typeface="Arial"/>
                    <a:cs typeface="Arial"/>
                    <a:sym typeface="Arial"/>
                  </a:rPr>
                  <a:t>d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lvl="0" indent="0">
                  <a:buNone/>
                </a:pP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lvl="0" indent="0">
                  <a:buNone/>
                </a:pPr>
                <a:r>
                  <a:rPr lang="en-GB" sz="2400" b="1" dirty="0">
                    <a:solidFill>
                      <a:schemeClr val="accent4"/>
                    </a:solidFill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Step 2: </a:t>
                </a:r>
                <a:r>
                  <a:rPr lang="en-GB" sz="2400" b="1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calculate concentration</a:t>
                </a:r>
              </a:p>
              <a:p>
                <a:pPr marL="0" lvl="0" indent="0">
                  <a:buNone/>
                </a:pP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r>
                        <m:rPr>
                          <m:sty m:val="p"/>
                        </m:rP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concentration</m:t>
                      </m:r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 = </m:t>
                      </m:r>
                      <m:f>
                        <m:fPr>
                          <m:ctrl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moles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volume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r>
                        <m:rPr>
                          <m:sty m:val="p"/>
                        </m:rP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concentration</m:t>
                      </m:r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= </m:t>
                      </m:r>
                      <m:f>
                        <m:fPr>
                          <m:ctrl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</m:ctrlPr>
                        </m:fPr>
                        <m:num>
                          <m: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0.5</m:t>
                          </m:r>
                        </m:num>
                        <m:den>
                          <m: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0.5</m:t>
                          </m:r>
                        </m:den>
                      </m:f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mol</m:t>
                      </m:r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/</m:t>
                      </m:r>
                      <m:sSup>
                        <m:sSupPr>
                          <m:ctrl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dm</m:t>
                          </m:r>
                        </m:e>
                        <m:sup>
                          <m: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400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The correct answer is </a:t>
                </a:r>
                <a14:m>
                  <m:oMath xmlns:m="http://schemas.openxmlformats.org/officeDocument/2006/math">
                    <m: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1 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mol</m:t>
                    </m:r>
                    <m: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/</m:t>
                    </m:r>
                    <m:sSup>
                      <m:sSupPr>
                        <m:ctrlP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dm</m:t>
                        </m:r>
                      </m:e>
                      <m:sup>
                        <m: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2400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.</a:t>
                </a:r>
              </a:p>
              <a:p>
                <a:pPr marL="0" lvl="0" indent="0">
                  <a:buNone/>
                </a:pP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2750"/>
                  <a:buNone/>
                </a:pPr>
                <a:endParaRPr lang="en-GB" dirty="0"/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2750"/>
                  <a:buNone/>
                </a:pPr>
                <a:endParaRPr dirty="0"/>
              </a:p>
            </p:txBody>
          </p:sp>
        </mc:Choice>
        <mc:Fallback xmlns="">
          <p:sp>
            <p:nvSpPr>
              <p:cNvPr id="131" name="Google Shape;131;g3cca5de86db_0_12">
                <a:extLst>
                  <a:ext uri="{FF2B5EF4-FFF2-40B4-BE49-F238E27FC236}">
                    <a16:creationId xmlns:a16="http://schemas.microsoft.com/office/drawing/2014/main" id="{57E1D7BF-0A49-F871-9905-CC37B40D7BF2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blipFill>
                <a:blip r:embed="rId3"/>
                <a:stretch>
                  <a:fillRect l="-1995" t="-1937" b="-339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8F59B6BD-99AF-E2A3-D879-85482A08CACE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Answers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718415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cca5de86db_0_20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 dirty="0"/>
              <a:t>Using the correct units 2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Google Shape;138;g3cca5de86db_0_20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rmAutofit/>
              </a:bodyPr>
              <a:lstStyle/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2750"/>
                  <a:buNone/>
                </a:pPr>
                <a:r>
                  <a:rPr lang="en-GB" dirty="0"/>
                  <a:t>Look at the scenario below, the learner’s answer is not correct. Identify their mistake and give the correct answer.</a:t>
                </a:r>
              </a:p>
              <a:p>
                <a:pPr marL="0" lvl="0" indent="0" algn="l" rtl="0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SzPts val="2750"/>
                  <a:buNone/>
                </a:pPr>
                <a:endParaRPr lang="en-GB" dirty="0"/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SzPts val="2750"/>
                  <a:buNone/>
                </a:pPr>
                <a:r>
                  <a:rPr lang="en-GB" dirty="0"/>
                  <a:t>A learner calculates the density of a metal block using the correct equation: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SzPts val="2750"/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dirty="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ensity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ar-AE" b="0" i="0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ar-AE" b="0" i="0" dirty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m:rPr>
                              <m:sty m:val="p"/>
                            </m:rPr>
                            <a:rPr lang="en-GB" b="0" i="0" dirty="0" smtClean="0">
                              <a:latin typeface="Cambria Math" panose="02040503050406030204" pitchFamily="18" charset="0"/>
                            </a:rPr>
                            <m:t>ass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dirty="0" smtClean="0">
                              <a:latin typeface="Cambria Math" panose="02040503050406030204" pitchFamily="18" charset="0"/>
                            </a:rPr>
                            <m:t>volume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lvl="0" indent="0">
                  <a:lnSpc>
                    <a:spcPct val="115000"/>
                  </a:lnSpc>
                  <a:spcBef>
                    <a:spcPts val="1200"/>
                  </a:spcBef>
                  <a:buNone/>
                </a:pPr>
                <a:r>
                  <a:rPr lang="en-GB" dirty="0"/>
                  <a:t>The mass of the metal block is 2400 mg and its volume is 6.0 </a:t>
                </a:r>
                <a:r>
                  <a:rPr lang="en-GB" dirty="0">
                    <a:ea typeface="Arial"/>
                    <a:cs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/>
                  <a:t>. </a:t>
                </a:r>
              </a:p>
              <a:p>
                <a:pPr marL="0" lvl="0" indent="0">
                  <a:lnSpc>
                    <a:spcPct val="115000"/>
                  </a:lnSpc>
                  <a:spcBef>
                    <a:spcPts val="1200"/>
                  </a:spcBef>
                  <a:buNone/>
                </a:pPr>
                <a:r>
                  <a:rPr lang="en-GB" dirty="0"/>
                  <a:t>The learner writes that density is 2400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</a:rPr>
                      <m:t>÷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6.0 = 400 g/</a:t>
                </a:r>
                <a:r>
                  <a:rPr lang="en-GB" dirty="0">
                    <a:ea typeface="Arial"/>
                    <a:cs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endParaRPr lang="en-GB" sz="1100" i="1" dirty="0"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1200"/>
                  </a:spcAft>
                  <a:buSzPts val="2750"/>
                  <a:buNone/>
                </a:pPr>
                <a:endParaRPr dirty="0"/>
              </a:p>
            </p:txBody>
          </p:sp>
        </mc:Choice>
        <mc:Fallback xmlns="">
          <p:sp>
            <p:nvSpPr>
              <p:cNvPr id="138" name="Google Shape;138;g3cca5de86db_0_20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93498" y="1399330"/>
                <a:ext cx="10080000" cy="5040000"/>
              </a:xfrm>
              <a:prstGeom prst="rect">
                <a:avLst/>
              </a:prstGeom>
              <a:blipFill>
                <a:blip r:embed="rId3"/>
                <a:stretch>
                  <a:fillRect l="-1693" t="-181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3983F860-CE05-538A-78E3-A437C94A8CA9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Activity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>
          <a:extLst>
            <a:ext uri="{FF2B5EF4-FFF2-40B4-BE49-F238E27FC236}">
              <a16:creationId xmlns:a16="http://schemas.microsoft.com/office/drawing/2014/main" id="{2AA41BF6-C2DB-AC72-0644-B565B269E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cca5de86db_0_20">
            <a:extLst>
              <a:ext uri="{FF2B5EF4-FFF2-40B4-BE49-F238E27FC236}">
                <a16:creationId xmlns:a16="http://schemas.microsoft.com/office/drawing/2014/main" id="{B7795621-6ED8-45CE-A063-F8D58C0AF2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 dirty="0"/>
              <a:t>Using the correct units 2 – answer 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Google Shape;138;g3cca5de86db_0_20">
                <a:extLst>
                  <a:ext uri="{FF2B5EF4-FFF2-40B4-BE49-F238E27FC236}">
                    <a16:creationId xmlns:a16="http://schemas.microsoft.com/office/drawing/2014/main" id="{C8977595-69DB-F77A-4793-2913CD42BA2D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539999" y="1277999"/>
                <a:ext cx="10264525" cy="59943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indent="0">
                  <a:buNone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The learner used the mass in mg (2400 mg) instead of converting it to grams first. The density unit is g/</a:t>
                </a:r>
                <a:r>
                  <a:rPr lang="en-GB" dirty="0">
                    <a:ea typeface="Arial"/>
                    <a:cs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, so the mass must be in grams.</a:t>
                </a:r>
              </a:p>
              <a:p>
                <a:pPr marL="0" indent="0">
                  <a:buNone/>
                </a:pP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:r>
                  <a:rPr lang="en-GB" b="1" dirty="0">
                    <a:solidFill>
                      <a:schemeClr val="accent4"/>
                    </a:solidFill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Step 1: </a:t>
                </a:r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</a:t>
                </a:r>
                <a:r>
                  <a:rPr lang="en-GB" b="1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onvert the mass from mg to g</a:t>
                </a:r>
                <a:endParaRPr lang="en-GB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SzPts val="2750"/>
                  <a:buNone/>
                </a:pPr>
                <a:endParaRPr lang="en-GB" sz="1100" i="1" dirty="0"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Conversion factor: 1 g = 1000 mg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the unit getting bigger or smaller? g is bigger than mg.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Is the answer getting bigger or smaller? Smaller (fewer grams than milligrams)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Do we multiply or divide? Divide by 1000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GB" dirty="0"/>
                  <a:t>2400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</a:rPr>
                      <m:t>÷  </m:t>
                    </m:r>
                  </m:oMath>
                </a14:m>
                <a:r>
                  <a:rPr lang="en-GB" dirty="0"/>
                  <a:t>1000 = 2.4 g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1200"/>
                  </a:spcAft>
                  <a:buSzPts val="2750"/>
                  <a:buNone/>
                </a:pPr>
                <a:r>
                  <a:rPr lang="en-GB" b="1" dirty="0">
                    <a:solidFill>
                      <a:schemeClr val="accent4"/>
                    </a:solidFill>
                  </a:rPr>
                  <a:t>Step 2: </a:t>
                </a:r>
                <a:r>
                  <a:rPr lang="en-GB" b="1" dirty="0">
                    <a:solidFill>
                      <a:schemeClr val="tx1"/>
                    </a:solidFill>
                  </a:rPr>
                  <a:t>calculate density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density</m:t>
                      </m:r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 = </m:t>
                      </m:r>
                      <m:f>
                        <m:fPr>
                          <m:ctrl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mass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>
                              <a:latin typeface="Cambria Math" panose="02040503050406030204" pitchFamily="18" charset="0"/>
                              <a:ea typeface="Arial"/>
                              <a:cs typeface="Arial"/>
                              <a:sym typeface="Arial"/>
                            </a:rPr>
                            <m:t>volume</m:t>
                          </m:r>
                        </m:den>
                      </m:f>
                      <m:r>
                        <a:rPr lang="en-GB" sz="2400">
                          <a:latin typeface="Cambria Math" panose="02040503050406030204" pitchFamily="18" charset="0"/>
                          <a:ea typeface="Arial"/>
                          <a:cs typeface="Arial"/>
                          <a:sym typeface="Arial"/>
                        </a:rPr>
                        <m:t> </m:t>
                      </m:r>
                    </m:oMath>
                  </m:oMathPara>
                </a14:m>
                <a:endParaRPr lang="en-GB" sz="2400" dirty="0">
                  <a:latin typeface="Cambria Math" panose="02040503050406030204" pitchFamily="18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:endParaRPr lang="en-GB" sz="800" dirty="0">
                  <a:latin typeface="Century Gothic" panose="020B0502020202020204" pitchFamily="34" charset="0"/>
                  <a:ea typeface="Arial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The correct answer </a:t>
                </a:r>
                <a:r>
                  <a:rPr lang="en-GB" dirty="0">
                    <a:latin typeface="Century Gothic" panose="020B0502020202020204" pitchFamily="34" charset="0"/>
                    <a:ea typeface="Cambria Math" panose="02040503050406030204" pitchFamily="18" charset="0"/>
                    <a:cs typeface="Arial"/>
                    <a:sym typeface="Arial"/>
                  </a:rPr>
                  <a:t>is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/>
                    <a:sym typeface="Arial"/>
                  </a:rPr>
                  <a:t>0.4 g/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/>
                  </a:rPr>
                  <a:t>c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m</a:t>
                </a:r>
                <a:r>
                  <a:rPr lang="en-GB" baseline="30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.</a:t>
                </a:r>
              </a:p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1200"/>
                  </a:spcAft>
                  <a:buSzPts val="2750"/>
                  <a:buNone/>
                </a:pPr>
                <a:endParaRPr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8" name="Google Shape;138;g3cca5de86db_0_20">
                <a:extLst>
                  <a:ext uri="{FF2B5EF4-FFF2-40B4-BE49-F238E27FC236}">
                    <a16:creationId xmlns:a16="http://schemas.microsoft.com/office/drawing/2014/main" id="{C8977595-69DB-F77A-4793-2913CD42BA2D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39999" y="1277999"/>
                <a:ext cx="10264525" cy="5994339"/>
              </a:xfrm>
              <a:prstGeom prst="rect">
                <a:avLst/>
              </a:prstGeom>
              <a:blipFill>
                <a:blip r:embed="rId3"/>
                <a:stretch>
                  <a:fillRect l="-1961" t="-1526" r="-19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0F8F8C7C-C042-E8E2-18AA-DD098874B450}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Answer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0FF3CE5-EEED-1232-9FEB-7D7B461C0A95}"/>
                  </a:ext>
                </a:extLst>
              </p:cNvPr>
              <p:cNvSpPr txBox="1"/>
              <p:nvPr/>
            </p:nvSpPr>
            <p:spPr>
              <a:xfrm>
                <a:off x="4651375" y="5458670"/>
                <a:ext cx="6153150" cy="6169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smtClean="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density</m:t>
                    </m:r>
                    <m:r>
                      <a:rPr lang="en-GB" sz="2400" smtClean="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= </m:t>
                    </m:r>
                    <m:f>
                      <m:fPr>
                        <m:ctrlP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</m:ctrlPr>
                      </m:fPr>
                      <m:num>
                        <m: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2.4</m:t>
                        </m:r>
                      </m:num>
                      <m:den>
                        <m: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6.0</m:t>
                        </m:r>
                      </m:den>
                    </m:f>
                    <m: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=0.4 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g</m:t>
                    </m:r>
                    <m:r>
                      <a:rPr lang="en-GB" sz="2400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/</m:t>
                    </m:r>
                    <m:sSup>
                      <m:sSupPr>
                        <m:ctrlP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cm</m:t>
                        </m:r>
                      </m:e>
                      <m:sup>
                        <m:r>
                          <a:rPr lang="en-GB" sz="2400">
                            <a:latin typeface="Cambria Math" panose="02040503050406030204" pitchFamily="18" charset="0"/>
                            <a:ea typeface="Arial"/>
                            <a:cs typeface="Arial"/>
                            <a:sym typeface="Arial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2400" dirty="0"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0FF3CE5-EEED-1232-9FEB-7D7B461C0A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1375" y="5458670"/>
                <a:ext cx="6153150" cy="616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26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cca5de86db_0_6"/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 dirty="0"/>
              <a:t>Discussing unit conversion</a:t>
            </a:r>
            <a:endParaRPr dirty="0"/>
          </a:p>
        </p:txBody>
      </p:sp>
      <p:sp>
        <p:nvSpPr>
          <p:cNvPr id="145" name="Google Shape;145;g3cca5de86db_0_6"/>
          <p:cNvSpPr txBox="1">
            <a:spLocks noGrp="1"/>
          </p:cNvSpPr>
          <p:nvPr>
            <p:ph type="body" idx="1"/>
          </p:nvPr>
        </p:nvSpPr>
        <p:spPr>
          <a:xfrm>
            <a:off x="540000" y="1131325"/>
            <a:ext cx="9694500" cy="50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>
              <a:lnSpc>
                <a:spcPct val="115000"/>
              </a:lnSpc>
              <a:spcBef>
                <a:spcPts val="1200"/>
              </a:spcBef>
              <a:buClr>
                <a:schemeClr val="dk1"/>
              </a:buClr>
              <a:buSzPts val="1100"/>
              <a:buNone/>
            </a:pPr>
            <a:r>
              <a:rPr lang="en-GB" dirty="0"/>
              <a:t>A learner needs to calculate the concentration of a solution. They measure out 0.25 </a:t>
            </a:r>
            <a:r>
              <a:rPr lang="en-GB" dirty="0">
                <a:ea typeface="Arial"/>
                <a:cs typeface="Arial"/>
                <a:sym typeface="Arial"/>
              </a:rPr>
              <a:t>d</a:t>
            </a:r>
            <a:r>
              <a:rPr lang="en-GB" dirty="0"/>
              <a:t>m</a:t>
            </a:r>
            <a:r>
              <a:rPr lang="en-GB" baseline="30000" dirty="0"/>
              <a:t>3</a:t>
            </a:r>
            <a:r>
              <a:rPr lang="en-GB" dirty="0"/>
              <a:t> of water and dissolve 5.0 g of salt in it. They need to convert the volume to </a:t>
            </a:r>
            <a:r>
              <a:rPr lang="en-GB" dirty="0">
                <a:cs typeface="Arial"/>
                <a:sym typeface="Arial"/>
              </a:rPr>
              <a:t>c</a:t>
            </a:r>
            <a:r>
              <a:rPr lang="en-GB" dirty="0"/>
              <a:t>m</a:t>
            </a:r>
            <a:r>
              <a:rPr lang="en-GB" baseline="30000" dirty="0"/>
              <a:t>3</a:t>
            </a:r>
            <a:r>
              <a:rPr lang="en-GB" dirty="0"/>
              <a:t> before using it in a different calculation.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Three learners are discussing how to convert the volume.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Which learner is correct? Explain why the other two learners are wrong.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SzPts val="2750"/>
              <a:buNone/>
            </a:pPr>
            <a:endParaRPr dirty="0"/>
          </a:p>
        </p:txBody>
      </p:sp>
      <p:sp>
        <p:nvSpPr>
          <p:cNvPr id="149" name="Google Shape;149;g3cca5de86db_0_6"/>
          <p:cNvSpPr txBox="1"/>
          <p:nvPr/>
        </p:nvSpPr>
        <p:spPr>
          <a:xfrm>
            <a:off x="442005" y="6095565"/>
            <a:ext cx="1694400" cy="4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Learner A</a:t>
            </a:r>
            <a:endParaRPr sz="2200" b="1" i="0" u="none" strike="noStrike" cap="none" dirty="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7" name="Google Shape;147;g3cca5de86db_0_6"/>
              <p:cNvSpPr/>
              <p:nvPr/>
            </p:nvSpPr>
            <p:spPr>
              <a:xfrm>
                <a:off x="154500" y="3822125"/>
                <a:ext cx="3244362" cy="1960275"/>
              </a:xfrm>
              <a:prstGeom prst="wedgeRoundRectCallout">
                <a:avLst>
                  <a:gd name="adj1" fmla="val -20833"/>
                  <a:gd name="adj2" fmla="val 62500"/>
                  <a:gd name="adj3" fmla="val 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 algn="ctr"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The answer is 25</a:t>
                </a:r>
                <a:r>
                  <a:rPr lang="en-GB" sz="1800" dirty="0"/>
                  <a:t>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. There are 100 cm in 1 dm, so there are 100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 in 1 </a:t>
                </a:r>
                <a:r>
                  <a:rPr lang="en-GB" sz="1800" dirty="0">
                    <a:latin typeface="Century Gothic" panose="020B0502020202020204" pitchFamily="34" charset="0"/>
                    <a:ea typeface="Century Gothic"/>
                  </a:rPr>
                  <a:t>d</a:t>
                </a:r>
                <a:r>
                  <a:rPr lang="en-GB" sz="1800" dirty="0">
                    <a:latin typeface="Century Gothic" panose="020B0502020202020204" pitchFamily="34" charset="0"/>
                  </a:rPr>
                  <a:t>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. </a:t>
                </a:r>
              </a:p>
              <a:p>
                <a:pPr lvl="0" algn="ctr"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I multiply by 100 </a:t>
                </a:r>
              </a:p>
              <a:p>
                <a:pPr lvl="0" algn="ctr"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0.25 </a:t>
                </a:r>
                <a14:m>
                  <m:oMath xmlns:m="http://schemas.openxmlformats.org/officeDocument/2006/math">
                    <m:r>
                      <a:rPr lang="en-GB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100 = 25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dirty="0">
                    <a:latin typeface="Century Gothic" panose="020B0502020202020204" pitchFamily="34" charset="0"/>
                  </a:rPr>
                  <a:t>.</a:t>
                </a:r>
                <a:endParaRPr sz="1800" b="0" i="0" u="none" strike="noStrike" cap="none" dirty="0">
                  <a:solidFill>
                    <a:srgbClr val="000000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  <a:p>
                <a:pPr lvl="0" algn="ctr">
                  <a:buSzPts val="1600"/>
                </a:pPr>
                <a:r>
                  <a:rPr lang="en-GB" sz="16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.</a:t>
                </a:r>
                <a:endParaRPr sz="1600" b="0" i="0" u="none" strike="noStrike" cap="none" dirty="0">
                  <a:solidFill>
                    <a:srgbClr val="000000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Choice>
        <mc:Fallback xmlns="">
          <p:sp>
            <p:nvSpPr>
              <p:cNvPr id="147" name="Google Shape;147;g3cca5de86db_0_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500" y="3822125"/>
                <a:ext cx="3244362" cy="1960275"/>
              </a:xfrm>
              <a:prstGeom prst="wedgeRoundRectCallout">
                <a:avLst>
                  <a:gd name="adj1" fmla="val -20833"/>
                  <a:gd name="adj2" fmla="val 62500"/>
                  <a:gd name="adj3" fmla="val 0"/>
                </a:avLst>
              </a:prstGeom>
              <a:blipFill>
                <a:blip r:embed="rId3"/>
                <a:stretch>
                  <a:fillRect l="-748" r="-2056"/>
                </a:stretch>
              </a:blip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0" name="Google Shape;150;g3cca5de86db_0_6"/>
          <p:cNvSpPr txBox="1"/>
          <p:nvPr/>
        </p:nvSpPr>
        <p:spPr>
          <a:xfrm>
            <a:off x="5003887" y="6299565"/>
            <a:ext cx="1694400" cy="4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Learner B</a:t>
            </a:r>
            <a:endParaRPr sz="2200" b="1" i="0" u="none" strike="noStrike" cap="none" dirty="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294F1F37-F41D-2B68-DAE3-946C70057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Activity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8" name="Google Shape;148;g3cca5de86db_0_6"/>
              <p:cNvSpPr/>
              <p:nvPr/>
            </p:nvSpPr>
            <p:spPr>
              <a:xfrm>
                <a:off x="3488055" y="3695117"/>
                <a:ext cx="4085895" cy="2476208"/>
              </a:xfrm>
              <a:prstGeom prst="cloudCallout">
                <a:avLst>
                  <a:gd name="adj1" fmla="val -20833"/>
                  <a:gd name="adj2" fmla="val 6250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>
                  <a:spcBef>
                    <a:spcPts val="400"/>
                  </a:spcBef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The answer is 250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. Volumes are cubed, so 1 d</a:t>
                </a:r>
                <a:r>
                  <a:rPr lang="en-GB" sz="1800" dirty="0">
                    <a:latin typeface="Century Gothic" panose="020B0502020202020204" pitchFamily="34" charset="0"/>
                  </a:rPr>
                  <a:t>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 </a:t>
                </a:r>
                <a:r>
                  <a:rPr lang="en-GB" sz="1800" dirty="0">
                    <a:latin typeface="Century Gothic" panose="020B0502020202020204" pitchFamily="34" charset="0"/>
                  </a:rPr>
                  <a:t>= 10 </a:t>
                </a:r>
                <a14:m>
                  <m:oMath xmlns:m="http://schemas.openxmlformats.org/officeDocument/2006/math">
                    <m:r>
                      <a:rPr lang="ar-AE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 panose="020B0502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ar-AE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 panose="020B0502020202020204" pitchFamily="34" charset="0"/>
                  </a:rPr>
                  <a:t>10 = 1000</a:t>
                </a:r>
                <a:r>
                  <a:rPr lang="en-GB" sz="1800" dirty="0">
                    <a:latin typeface="Century Gothic"/>
                    <a:sym typeface="Century Gothic"/>
                  </a:rPr>
                  <a:t>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3. </a:t>
                </a:r>
              </a:p>
              <a:p>
                <a:pPr algn="ctr"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I multiply by 1000 </a:t>
                </a:r>
              </a:p>
              <a:p>
                <a:pPr algn="ctr">
                  <a:buSzPts val="1600"/>
                </a:pPr>
                <a:r>
                  <a:rPr lang="en-GB" sz="1800" dirty="0">
                    <a:latin typeface="Century Gothic"/>
                    <a:ea typeface="Century Gothic"/>
                    <a:cs typeface="Century Gothic"/>
                    <a:sym typeface="Century Gothic"/>
                  </a:rPr>
                  <a:t>0.25 </a:t>
                </a:r>
                <a14:m>
                  <m:oMath xmlns:m="http://schemas.openxmlformats.org/officeDocument/2006/math">
                    <m:r>
                      <a:rPr lang="en-GB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/>
                    <a:ea typeface="Century Gothic"/>
                    <a:cs typeface="Century Gothic"/>
                    <a:sym typeface="Century Gothic"/>
                  </a:rPr>
                  <a:t>1000 = 250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endParaRPr lang="en-GB" sz="1600" b="0" i="0" u="none" strike="noStrike" cap="none" dirty="0">
                  <a:solidFill>
                    <a:srgbClr val="000000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Choice>
        <mc:Fallback xmlns="">
          <p:sp>
            <p:nvSpPr>
              <p:cNvPr id="148" name="Google Shape;148;g3cca5de86db_0_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8055" y="3695117"/>
                <a:ext cx="4085895" cy="2476208"/>
              </a:xfrm>
              <a:prstGeom prst="cloudCallout">
                <a:avLst>
                  <a:gd name="adj1" fmla="val -20833"/>
                  <a:gd name="adj2" fmla="val 62500"/>
                </a:avLst>
              </a:prstGeom>
              <a:blipFill>
                <a:blip r:embed="rId4"/>
                <a:stretch>
                  <a:fillRect/>
                </a:stretch>
              </a:blip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1" name="Google Shape;151;g3cca5de86db_0_6"/>
          <p:cNvSpPr txBox="1"/>
          <p:nvPr/>
        </p:nvSpPr>
        <p:spPr>
          <a:xfrm>
            <a:off x="8925600" y="6114000"/>
            <a:ext cx="1694400" cy="4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Learner C</a:t>
            </a:r>
            <a:endParaRPr sz="2200" b="1" i="0" u="none" strike="noStrike" cap="none" dirty="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6" name="Google Shape;146;g3cca5de86db_0_6"/>
          <p:cNvSpPr/>
          <p:nvPr/>
        </p:nvSpPr>
        <p:spPr>
          <a:xfrm>
            <a:off x="7663143" y="3822125"/>
            <a:ext cx="3619376" cy="2016000"/>
          </a:xfrm>
          <a:prstGeom prst="wedgeEllipseCallout">
            <a:avLst>
              <a:gd name="adj1" fmla="val -26121"/>
              <a:gd name="adj2" fmla="val 82207"/>
            </a:avLst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buSzPts val="1600"/>
            </a:pPr>
            <a:r>
              <a:rPr lang="en-GB" sz="18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answer is 2500 </a:t>
            </a:r>
            <a:r>
              <a:rPr lang="en-GB" sz="1800" dirty="0">
                <a:latin typeface="Century Gothic" panose="020B0502020202020204" pitchFamily="34" charset="0"/>
              </a:rPr>
              <a:t>cm</a:t>
            </a:r>
            <a:r>
              <a:rPr lang="en-GB" sz="1800" baseline="30000" dirty="0">
                <a:latin typeface="Century Gothic" panose="020B0502020202020204" pitchFamily="34" charset="0"/>
              </a:rPr>
              <a:t>3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I need to make the number bigger because </a:t>
            </a:r>
            <a:r>
              <a:rPr lang="en-GB" sz="1800" dirty="0">
                <a:latin typeface="Century Gothic" panose="020B0502020202020204" pitchFamily="34" charset="0"/>
              </a:rPr>
              <a:t>cm</a:t>
            </a:r>
            <a:r>
              <a:rPr lang="en-GB" sz="1800" baseline="30000" dirty="0">
                <a:latin typeface="Century Gothic" panose="020B0502020202020204" pitchFamily="34" charset="0"/>
              </a:rPr>
              <a:t>3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is a smaller unit, so I multiply by 10,000.</a:t>
            </a:r>
            <a:endParaRPr sz="18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>
          <a:extLst>
            <a:ext uri="{FF2B5EF4-FFF2-40B4-BE49-F238E27FC236}">
              <a16:creationId xmlns:a16="http://schemas.microsoft.com/office/drawing/2014/main" id="{3B87C19D-6F1B-219F-91DA-4BF280632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cca5de86db_0_6">
            <a:extLst>
              <a:ext uri="{FF2B5EF4-FFF2-40B4-BE49-F238E27FC236}">
                <a16:creationId xmlns:a16="http://schemas.microsoft.com/office/drawing/2014/main" id="{486A3C29-0C13-8D5D-DA57-6DEAEF0954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0000" y="540000"/>
            <a:ext cx="10080000" cy="4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GB" dirty="0"/>
              <a:t>Discussing unit conversion – answer 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5" name="Google Shape;145;g3cca5de86db_0_6">
                <a:extLst>
                  <a:ext uri="{FF2B5EF4-FFF2-40B4-BE49-F238E27FC236}">
                    <a16:creationId xmlns:a16="http://schemas.microsoft.com/office/drawing/2014/main" id="{25D03019-527D-0398-668F-5073F501D736}"/>
                  </a:ext>
                </a:extLst>
              </p:cNvPr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540000" y="1131325"/>
                <a:ext cx="6518526" cy="5469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>
                  <a:spcBef>
                    <a:spcPts val="1200"/>
                  </a:spcBef>
                  <a:buClr>
                    <a:schemeClr val="dk1"/>
                  </a:buClr>
                  <a:buSzPts val="1100"/>
                  <a:buNone/>
                </a:pPr>
                <a:r>
                  <a:rPr lang="en-GB" dirty="0"/>
                  <a:t>Learner B is correct.</a:t>
                </a:r>
              </a:p>
              <a:p>
                <a:pPr marL="0" lvl="0" indent="0">
                  <a:spcBef>
                    <a:spcPts val="1200"/>
                  </a:spcBef>
                  <a:buClr>
                    <a:schemeClr val="dk1"/>
                  </a:buClr>
                  <a:buSzPts val="1100"/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Learner A is incorrect</a:t>
                </a:r>
                <a:r>
                  <a:rPr lang="en-GB" dirty="0">
                    <a:latin typeface="Century Gothic" panose="020B0502020202020204" pitchFamily="34" charset="0"/>
                  </a:rPr>
                  <a:t>. 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Learner A got 25 </a:t>
                </a:r>
                <a:r>
                  <a:rPr lang="en-GB" dirty="0">
                    <a:cs typeface="Arial"/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by multiplying by 100. This is wrong because they confused the cm-to-m relationship (100 cm = 1 m) with the cm-to-dm relationship. There are only 10 cm in 1 dm. Volumes are cubed: </a:t>
                </a:r>
              </a:p>
              <a:p>
                <a:pPr marL="0" indent="0">
                  <a:buNone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 </a:t>
                </a:r>
                <a:r>
                  <a:rPr lang="en-GB" dirty="0">
                    <a:ea typeface="Arial"/>
                    <a:cs typeface="Arial"/>
                    <a:sym typeface="Arial"/>
                  </a:rPr>
                  <a:t>d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= 10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10 = 1000 </a:t>
                </a:r>
                <a:r>
                  <a:rPr lang="en-GB" dirty="0">
                    <a:cs typeface="Arial"/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, not 100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AE" i="0">
                            <a:latin typeface="Century Gothic" panose="020B050202020202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ar-AE" i="0">
                            <a:latin typeface="Century Gothic" panose="020B050202020202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GB" i="0">
                            <a:latin typeface="Century Gothic" panose="020B0502020202020204" pitchFamily="34" charset="0"/>
                          </a:rPr>
                          <m:t>m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.</a:t>
                </a:r>
              </a:p>
              <a:p>
                <a:pPr marL="0" indent="0">
                  <a:buNone/>
                </a:pPr>
                <a:endParaRPr lang="en-GB" dirty="0">
                  <a:latin typeface="Century Gothic" panose="020B0502020202020204" pitchFamily="34" charset="0"/>
                  <a:cs typeface="Arial"/>
                  <a:sym typeface="Arial"/>
                </a:endParaRPr>
              </a:p>
              <a:p>
                <a:pPr marL="0" indent="0">
                  <a:buNone/>
                </a:pPr>
                <a:r>
                  <a:rPr lang="en-GB" dirty="0">
                    <a:latin typeface="Century Gothic" panose="020B0502020202020204" pitchFamily="34" charset="0"/>
                    <a:cs typeface="Arial"/>
                    <a:sym typeface="Arial"/>
                  </a:rPr>
                  <a:t>Learner C is incorrect. They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got 2500 </a:t>
                </a:r>
                <a:r>
                  <a:rPr lang="en-GB" dirty="0">
                    <a:cs typeface="Arial"/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by multiplying by 10,000. This is wrong because </a:t>
                </a:r>
              </a:p>
              <a:p>
                <a:pPr marL="0" indent="0">
                  <a:buNone/>
                </a:pP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 </a:t>
                </a:r>
                <a:r>
                  <a:rPr lang="en-GB" dirty="0">
                    <a:ea typeface="Arial"/>
                    <a:cs typeface="Arial"/>
                    <a:sym typeface="Arial"/>
                  </a:rPr>
                  <a:t>d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= 10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 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10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Arial"/>
                        <a:cs typeface="Arial"/>
                        <a:sym typeface="Arial"/>
                      </a:rPr>
                      <m:t>×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 10 = 1000 </a:t>
                </a:r>
                <a:r>
                  <a:rPr lang="en-GB" dirty="0">
                    <a:cs typeface="Arial"/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, not 10,000 </a:t>
                </a:r>
                <a:r>
                  <a:rPr lang="en-GB" dirty="0">
                    <a:cs typeface="Arial"/>
                    <a:sym typeface="Arial"/>
                  </a:rPr>
                  <a:t>c</a:t>
                </a:r>
                <a:r>
                  <a:rPr lang="en-GB" dirty="0"/>
                  <a:t>m</a:t>
                </a:r>
                <a:r>
                  <a:rPr lang="en-GB" baseline="30000" dirty="0"/>
                  <a:t>3</a:t>
                </a:r>
                <a:r>
                  <a:rPr lang="en-GB" dirty="0">
                    <a:latin typeface="Century Gothic" panose="020B0502020202020204" pitchFamily="34" charset="0"/>
                    <a:ea typeface="Arial"/>
                    <a:cs typeface="Arial"/>
                    <a:sym typeface="Arial"/>
                  </a:rPr>
                  <a:t>. Learner C multiplied by 10,000 instead of 1000.</a:t>
                </a:r>
              </a:p>
              <a:p>
                <a:pPr marL="0" indent="0">
                  <a:buNone/>
                </a:pPr>
                <a:endParaRPr dirty="0">
                  <a:latin typeface="Century Gothic" panose="020B0502020202020204" pitchFamily="34" charset="0"/>
                </a:endParaRPr>
              </a:p>
              <a:p>
                <a:pPr marL="0" lvl="0" indent="0" algn="l" rtl="0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SzPts val="2750"/>
                  <a:buNone/>
                </a:pPr>
                <a:endParaRPr lang="en-GB" dirty="0"/>
              </a:p>
              <a:p>
                <a:pPr marL="0" lvl="0" indent="0" algn="l" rtl="0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SzPts val="2750"/>
                  <a:buNone/>
                </a:pPr>
                <a:endParaRPr dirty="0"/>
              </a:p>
            </p:txBody>
          </p:sp>
        </mc:Choice>
        <mc:Fallback xmlns="">
          <p:sp>
            <p:nvSpPr>
              <p:cNvPr id="145" name="Google Shape;145;g3cca5de86db_0_6">
                <a:extLst>
                  <a:ext uri="{FF2B5EF4-FFF2-40B4-BE49-F238E27FC236}">
                    <a16:creationId xmlns:a16="http://schemas.microsoft.com/office/drawing/2014/main" id="{25D03019-527D-0398-668F-5073F501D736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40000" y="1131325"/>
                <a:ext cx="6518526" cy="5469500"/>
              </a:xfrm>
              <a:prstGeom prst="rect">
                <a:avLst/>
              </a:prstGeom>
              <a:blipFill>
                <a:blip r:embed="rId3"/>
                <a:stretch>
                  <a:fillRect l="-2619" r="-5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0" name="Google Shape;150;g3cca5de86db_0_6">
            <a:extLst>
              <a:ext uri="{FF2B5EF4-FFF2-40B4-BE49-F238E27FC236}">
                <a16:creationId xmlns:a16="http://schemas.microsoft.com/office/drawing/2014/main" id="{229035AA-B693-48F4-F8D6-EC5E7790B21C}"/>
              </a:ext>
            </a:extLst>
          </p:cNvPr>
          <p:cNvSpPr txBox="1"/>
          <p:nvPr/>
        </p:nvSpPr>
        <p:spPr>
          <a:xfrm>
            <a:off x="8851236" y="4603649"/>
            <a:ext cx="1694400" cy="4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2200" b="1" i="0" u="none" strike="noStrike" cap="none" dirty="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Learner B</a:t>
            </a:r>
            <a:endParaRPr sz="2200" b="1" i="0" u="none" strike="noStrike" cap="none" dirty="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117;g3d1572771aa_0_0">
            <a:extLst>
              <a:ext uri="{FF2B5EF4-FFF2-40B4-BE49-F238E27FC236}">
                <a16:creationId xmlns:a16="http://schemas.microsoft.com/office/drawing/2014/main" id="{A7F69061-A2EB-9956-A12C-77A516CDFC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</a:pPr>
            <a:r>
              <a:rPr lang="en-GB" sz="2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Answer</a:t>
            </a:r>
            <a:endParaRPr sz="22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Google Shape;148;g3cca5de86db_0_6">
                <a:extLst>
                  <a:ext uri="{FF2B5EF4-FFF2-40B4-BE49-F238E27FC236}">
                    <a16:creationId xmlns:a16="http://schemas.microsoft.com/office/drawing/2014/main" id="{6FDC6E68-F8FC-CAFB-7236-F8E6148114FE}"/>
                  </a:ext>
                </a:extLst>
              </p:cNvPr>
              <p:cNvSpPr/>
              <p:nvPr/>
            </p:nvSpPr>
            <p:spPr>
              <a:xfrm>
                <a:off x="7169695" y="2127441"/>
                <a:ext cx="4085895" cy="2476208"/>
              </a:xfrm>
              <a:prstGeom prst="cloudCallout">
                <a:avLst>
                  <a:gd name="adj1" fmla="val -20833"/>
                  <a:gd name="adj2" fmla="val 6250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>
                  <a:spcBef>
                    <a:spcPts val="400"/>
                  </a:spcBef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The answer is 250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. Volumes are cubed, so 1 d</a:t>
                </a:r>
                <a:r>
                  <a:rPr lang="en-GB" sz="1800" dirty="0">
                    <a:latin typeface="Century Gothic" panose="020B0502020202020204" pitchFamily="34" charset="0"/>
                  </a:rPr>
                  <a:t>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 </a:t>
                </a:r>
                <a:r>
                  <a:rPr lang="en-GB" sz="1800" dirty="0">
                    <a:latin typeface="Century Gothic" panose="020B0502020202020204" pitchFamily="34" charset="0"/>
                  </a:rPr>
                  <a:t>= 10 </a:t>
                </a:r>
                <a14:m>
                  <m:oMath xmlns:m="http://schemas.openxmlformats.org/officeDocument/2006/math">
                    <m:r>
                      <a:rPr lang="ar-AE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 panose="020B0502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ar-AE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 panose="020B0502020202020204" pitchFamily="34" charset="0"/>
                  </a:rPr>
                  <a:t>10 = 1000</a:t>
                </a:r>
                <a:r>
                  <a:rPr lang="en-GB" sz="1800" dirty="0">
                    <a:latin typeface="Century Gothic"/>
                    <a:sym typeface="Century Gothic"/>
                  </a:rPr>
                  <a:t>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3. </a:t>
                </a:r>
              </a:p>
              <a:p>
                <a:pPr algn="ctr">
                  <a:buSzPts val="1600"/>
                </a:pPr>
                <a:r>
                  <a:rPr lang="en-GB" sz="1800" b="0" i="0" u="none" strike="noStrike" cap="none" dirty="0">
                    <a:solidFill>
                      <a:srgbClr val="000000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I multiply by 1000 </a:t>
                </a:r>
              </a:p>
              <a:p>
                <a:pPr algn="ctr">
                  <a:buSzPts val="1600"/>
                </a:pPr>
                <a:r>
                  <a:rPr lang="en-GB" sz="1800" dirty="0">
                    <a:latin typeface="Century Gothic"/>
                    <a:ea typeface="Century Gothic"/>
                    <a:cs typeface="Century Gothic"/>
                    <a:sym typeface="Century Gothic"/>
                  </a:rPr>
                  <a:t>0.25 </a:t>
                </a:r>
                <a14:m>
                  <m:oMath xmlns:m="http://schemas.openxmlformats.org/officeDocument/2006/math">
                    <m:r>
                      <a:rPr lang="en-GB" sz="1800" i="1" dirty="0">
                        <a:latin typeface="Cambria Math" panose="02040503050406030204" pitchFamily="18" charset="0"/>
                        <a:ea typeface="Century Gothic"/>
                        <a:cs typeface="Century Gothic"/>
                        <a:sym typeface="Century Gothic"/>
                      </a:rPr>
                      <m:t>× </m:t>
                    </m:r>
                  </m:oMath>
                </a14:m>
                <a:r>
                  <a:rPr lang="en-GB" sz="1800" dirty="0">
                    <a:latin typeface="Century Gothic"/>
                    <a:ea typeface="Century Gothic"/>
                    <a:cs typeface="Century Gothic"/>
                    <a:sym typeface="Century Gothic"/>
                  </a:rPr>
                  <a:t>1000 = 250 </a:t>
                </a:r>
                <a:r>
                  <a:rPr lang="en-GB" sz="1800" dirty="0">
                    <a:latin typeface="Century Gothic" panose="020B0502020202020204" pitchFamily="34" charset="0"/>
                  </a:rPr>
                  <a:t>cm</a:t>
                </a:r>
                <a:r>
                  <a:rPr lang="en-GB" sz="1800" baseline="30000" dirty="0">
                    <a:latin typeface="Century Gothic" panose="020B0502020202020204" pitchFamily="34" charset="0"/>
                  </a:rPr>
                  <a:t>3</a:t>
                </a:r>
                <a:endParaRPr lang="en-GB" sz="1600" b="0" i="0" u="none" strike="noStrike" cap="none" dirty="0">
                  <a:solidFill>
                    <a:srgbClr val="000000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mc:Choice>
        <mc:Fallback xmlns="">
          <p:sp>
            <p:nvSpPr>
              <p:cNvPr id="4" name="Google Shape;148;g3cca5de86db_0_6">
                <a:extLst>
                  <a:ext uri="{FF2B5EF4-FFF2-40B4-BE49-F238E27FC236}">
                    <a16:creationId xmlns:a16="http://schemas.microsoft.com/office/drawing/2014/main" id="{6FDC6E68-F8FC-CAFB-7236-F8E6148114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9695" y="2127441"/>
                <a:ext cx="4085895" cy="2476208"/>
              </a:xfrm>
              <a:prstGeom prst="cloudCallout">
                <a:avLst>
                  <a:gd name="adj1" fmla="val -20833"/>
                  <a:gd name="adj2" fmla="val 62500"/>
                </a:avLst>
              </a:prstGeom>
              <a:blipFill>
                <a:blip r:embed="rId4"/>
                <a:stretch>
                  <a:fillRect/>
                </a:stretch>
              </a:blip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3631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4976"/>
      </a:accent1>
      <a:accent2>
        <a:srgbClr val="48A9C5"/>
      </a:accent2>
      <a:accent3>
        <a:srgbClr val="FF9E1B"/>
      </a:accent3>
      <a:accent4>
        <a:srgbClr val="991E66"/>
      </a:accent4>
      <a:accent5>
        <a:srgbClr val="006F62"/>
      </a:accent5>
      <a:accent6>
        <a:srgbClr val="54585A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29B484-D336-4F2D-929D-2623438B75D0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9e3c562f-56b0-4bc9-96c8-d04b09868558"/>
    <ds:schemaRef ds:uri="http://www.w3.org/XML/1998/namespace"/>
    <ds:schemaRef ds:uri="http://schemas.microsoft.com/office/infopath/2007/PartnerControls"/>
    <ds:schemaRef ds:uri="5c7d88b2-bc5d-47d8-b067-5f30c82b40f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BC3E447-008E-431C-817C-A8B936F0C6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F770838-6089-4812-B702-085ED53680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1447</Words>
  <Application>Microsoft Office PowerPoint</Application>
  <PresentationFormat>Widescreen</PresentationFormat>
  <Paragraphs>147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Cambria Math</vt:lpstr>
      <vt:lpstr>Arial</vt:lpstr>
      <vt:lpstr>Century Gothic</vt:lpstr>
      <vt:lpstr> century gothic</vt:lpstr>
      <vt:lpstr>Calibri</vt:lpstr>
      <vt:lpstr>Office Theme</vt:lpstr>
      <vt:lpstr>Stage 1</vt:lpstr>
      <vt:lpstr>Introduction</vt:lpstr>
      <vt:lpstr>Identify the conversion factor</vt:lpstr>
      <vt:lpstr>Identify the conversion factor – answers </vt:lpstr>
      <vt:lpstr>Using the correct units</vt:lpstr>
      <vt:lpstr>Using the correct units – answers </vt:lpstr>
      <vt:lpstr>Using the correct units 2</vt:lpstr>
      <vt:lpstr>Using the correct units 2 – answer </vt:lpstr>
      <vt:lpstr>Discussing unit conversion</vt:lpstr>
      <vt:lpstr>Discussing unit conversion – answer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 activities understanding number: unit conversion</dc:title>
  <dc:creator>Royal Society of Chemistry</dc:creator>
  <cp:keywords>Maths; maths skills; units; unit conversion; number; understanding number; maths in chemistry; starters</cp:keywords>
  <dc:description>From https://rsc.li/4gbEt3p teacher guidance notes plus linked full lesson plan and worksheet also available</dc:description>
  <cp:lastModifiedBy>Hannah Griffiths</cp:lastModifiedBy>
  <cp:revision>5</cp:revision>
  <dcterms:created xsi:type="dcterms:W3CDTF">2021-04-13T16:26:00Z</dcterms:created>
  <dcterms:modified xsi:type="dcterms:W3CDTF">2026-09-16T11:35:29Z</dcterms:modified>
  <cp:category>From https://rsc.li/4gbEt3p slides plus linked full lesson plan and worksheet also available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Document_x0020_Type">
    <vt:lpwstr/>
  </property>
  <property fmtid="{D5CDD505-2E9C-101B-9397-08002B2CF9AE}" pid="5" name="Document Type">
    <vt:lpwstr/>
  </property>
  <property fmtid="{D5CDD505-2E9C-101B-9397-08002B2CF9AE}" pid="6" name="Directorate_x002f_Team_x002f_Function">
    <vt:lpwstr/>
  </property>
  <property fmtid="{D5CDD505-2E9C-101B-9397-08002B2CF9AE}" pid="7" name="Project_x002f_Product">
    <vt:lpwstr/>
  </property>
  <property fmtid="{D5CDD505-2E9C-101B-9397-08002B2CF9AE}" pid="8" name="Project/Product">
    <vt:lpwstr/>
  </property>
  <property fmtid="{D5CDD505-2E9C-101B-9397-08002B2CF9AE}" pid="9" name="Platform_x002f_Software">
    <vt:lpwstr/>
  </property>
  <property fmtid="{D5CDD505-2E9C-101B-9397-08002B2CF9AE}" pid="10" name="Directorate/Team/Function">
    <vt:lpwstr/>
  </property>
  <property fmtid="{D5CDD505-2E9C-101B-9397-08002B2CF9AE}" pid="11" name="Watchword">
    <vt:lpwstr/>
  </property>
  <property fmtid="{D5CDD505-2E9C-101B-9397-08002B2CF9AE}" pid="12" name="Platform/Software">
    <vt:lpwstr/>
  </property>
</Properties>
</file>