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13"/>
  </p:notesMasterIdLst>
  <p:sldIdLst>
    <p:sldId id="262" r:id="rId5"/>
    <p:sldId id="263" r:id="rId6"/>
    <p:sldId id="264" r:id="rId7"/>
    <p:sldId id="267" r:id="rId8"/>
    <p:sldId id="265" r:id="rId9"/>
    <p:sldId id="268" r:id="rId10"/>
    <p:sldId id="266" r:id="rId11"/>
    <p:sldId id="269" r:id="rId12"/>
  </p:sldIdLst>
  <p:sldSz cx="12192000" cy="6858000"/>
  <p:notesSz cx="6858000" cy="9144000"/>
  <p:embeddedFontLst>
    <p:embeddedFont>
      <p:font typeface="Cambria Math" panose="02040503050406030204" pitchFamily="18" charset="0"/>
      <p:regular r:id="rId14"/>
    </p:embeddedFont>
    <p:embeddedFont>
      <p:font typeface="Century Gothic" panose="020B0502020202020204" pitchFamily="34" charset="0"/>
      <p:regular r:id="rId15"/>
      <p:bold r:id="rId16"/>
      <p:italic r:id="rId17"/>
      <p:bold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0" roundtripDataSignature="AMtx7mi2xLtP/uuMAxH9fJhSxL1RPqA6pg=="/>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ABE0490-048B-22EF-1BC1-1CF64EC4D232}" name="Jo Pugh" initials="JP" userId="1187eaa31d8c3d2c" providerId="Windows Live"/>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069748-5081-47F2-9B63-2C740B426D2D}" v="131" dt="2026-09-11T12:59:09.3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262" autoAdjust="0"/>
  </p:normalViewPr>
  <p:slideViewPr>
    <p:cSldViewPr snapToGrid="0">
      <p:cViewPr varScale="1">
        <p:scale>
          <a:sx n="89" d="100"/>
          <a:sy n="89" d="100"/>
        </p:scale>
        <p:origin x="58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4.fntdata"/><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font" Target="fonts/font3.fntdata"/><Relationship Id="rId20" Type="http://customschemas.google.com/relationships/presentationmetadata" Target="meta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1.fntdata"/><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undo custSel modSld">
      <pc:chgData name="Juliet Kennard" userId="171ce03e-ecb9-44f8-bcbb-a85643c4c66a" providerId="ADAL" clId="{B465C642-4312-474E-AB32-4E0013FDAC90}" dt="2026-09-11T13:03:40.561" v="309" actId="962"/>
      <pc:docMkLst>
        <pc:docMk/>
      </pc:docMkLst>
      <pc:sldChg chg="modSp mod">
        <pc:chgData name="Juliet Kennard" userId="171ce03e-ecb9-44f8-bcbb-a85643c4c66a" providerId="ADAL" clId="{B465C642-4312-474E-AB32-4E0013FDAC90}" dt="2026-09-11T12:59:43.958" v="270" actId="962"/>
        <pc:sldMkLst>
          <pc:docMk/>
          <pc:sldMk cId="0" sldId="262"/>
        </pc:sldMkLst>
        <pc:spChg chg="mod">
          <ac:chgData name="Juliet Kennard" userId="171ce03e-ecb9-44f8-bcbb-a85643c4c66a" providerId="ADAL" clId="{B465C642-4312-474E-AB32-4E0013FDAC90}" dt="2026-09-11T12:39:02.002" v="1" actId="207"/>
          <ac:spMkLst>
            <pc:docMk/>
            <pc:sldMk cId="0" sldId="262"/>
            <ac:spMk id="158" creationId="{00000000-0000-0000-0000-000000000000}"/>
          </ac:spMkLst>
        </pc:spChg>
        <pc:picChg chg="mod">
          <ac:chgData name="Juliet Kennard" userId="171ce03e-ecb9-44f8-bcbb-a85643c4c66a" providerId="ADAL" clId="{B465C642-4312-474E-AB32-4E0013FDAC90}" dt="2026-09-11T12:59:43.958" v="270" actId="962"/>
          <ac:picMkLst>
            <pc:docMk/>
            <pc:sldMk cId="0" sldId="262"/>
            <ac:picMk id="3" creationId="{2B81C884-9042-8C03-7569-F6F80B623B63}"/>
          </ac:picMkLst>
        </pc:picChg>
      </pc:sldChg>
      <pc:sldChg chg="modSp mod">
        <pc:chgData name="Juliet Kennard" userId="171ce03e-ecb9-44f8-bcbb-a85643c4c66a" providerId="ADAL" clId="{B465C642-4312-474E-AB32-4E0013FDAC90}" dt="2026-09-11T13:00:40.247" v="293" actId="962"/>
        <pc:sldMkLst>
          <pc:docMk/>
          <pc:sldMk cId="0" sldId="263"/>
        </pc:sldMkLst>
        <pc:spChg chg="mod">
          <ac:chgData name="Juliet Kennard" userId="171ce03e-ecb9-44f8-bcbb-a85643c4c66a" providerId="ADAL" clId="{B465C642-4312-474E-AB32-4E0013FDAC90}" dt="2026-09-11T13:00:40.247" v="293" actId="962"/>
          <ac:spMkLst>
            <pc:docMk/>
            <pc:sldMk cId="0" sldId="263"/>
            <ac:spMk id="3" creationId="{A5EAC7C8-BBEA-E412-32D1-EBD5CB6EB6A5}"/>
          </ac:spMkLst>
        </pc:spChg>
        <pc:spChg chg="mod">
          <ac:chgData name="Juliet Kennard" userId="171ce03e-ecb9-44f8-bcbb-a85643c4c66a" providerId="ADAL" clId="{B465C642-4312-474E-AB32-4E0013FDAC90}" dt="2026-09-11T12:39:30.497" v="6" actId="27636"/>
          <ac:spMkLst>
            <pc:docMk/>
            <pc:sldMk cId="0" sldId="263"/>
            <ac:spMk id="164" creationId="{00000000-0000-0000-0000-000000000000}"/>
          </ac:spMkLst>
        </pc:spChg>
      </pc:sldChg>
      <pc:sldChg chg="modSp mod">
        <pc:chgData name="Juliet Kennard" userId="171ce03e-ecb9-44f8-bcbb-a85643c4c66a" providerId="ADAL" clId="{B465C642-4312-474E-AB32-4E0013FDAC90}" dt="2026-09-11T12:42:10.900" v="97" actId="20577"/>
        <pc:sldMkLst>
          <pc:docMk/>
          <pc:sldMk cId="0" sldId="264"/>
        </pc:sldMkLst>
        <pc:spChg chg="mod">
          <ac:chgData name="Juliet Kennard" userId="171ce03e-ecb9-44f8-bcbb-a85643c4c66a" providerId="ADAL" clId="{B465C642-4312-474E-AB32-4E0013FDAC90}" dt="2026-09-11T12:42:10.900" v="97" actId="20577"/>
          <ac:spMkLst>
            <pc:docMk/>
            <pc:sldMk cId="0" sldId="264"/>
            <ac:spMk id="171" creationId="{00000000-0000-0000-0000-000000000000}"/>
          </ac:spMkLst>
        </pc:spChg>
        <pc:spChg chg="mod">
          <ac:chgData name="Juliet Kennard" userId="171ce03e-ecb9-44f8-bcbb-a85643c4c66a" providerId="ADAL" clId="{B465C642-4312-474E-AB32-4E0013FDAC90}" dt="2026-09-11T12:41:19.886" v="61" actId="20577"/>
          <ac:spMkLst>
            <pc:docMk/>
            <pc:sldMk cId="0" sldId="264"/>
            <ac:spMk id="172" creationId="{00000000-0000-0000-0000-000000000000}"/>
          </ac:spMkLst>
        </pc:spChg>
      </pc:sldChg>
      <pc:sldChg chg="modSp mod">
        <pc:chgData name="Juliet Kennard" userId="171ce03e-ecb9-44f8-bcbb-a85643c4c66a" providerId="ADAL" clId="{B465C642-4312-474E-AB32-4E0013FDAC90}" dt="2026-09-11T13:03:21.710" v="308" actId="962"/>
        <pc:sldMkLst>
          <pc:docMk/>
          <pc:sldMk cId="0" sldId="265"/>
        </pc:sldMkLst>
        <pc:spChg chg="mod ord">
          <ac:chgData name="Juliet Kennard" userId="171ce03e-ecb9-44f8-bcbb-a85643c4c66a" providerId="ADAL" clId="{B465C642-4312-474E-AB32-4E0013FDAC90}" dt="2026-09-11T13:03:21.710" v="308" actId="962"/>
          <ac:spMkLst>
            <pc:docMk/>
            <pc:sldMk cId="0" sldId="265"/>
            <ac:spMk id="3" creationId="{87A00563-1E52-62C8-B711-25F740CFFC7B}"/>
          </ac:spMkLst>
        </pc:spChg>
        <pc:spChg chg="mod">
          <ac:chgData name="Juliet Kennard" userId="171ce03e-ecb9-44f8-bcbb-a85643c4c66a" providerId="ADAL" clId="{B465C642-4312-474E-AB32-4E0013FDAC90}" dt="2026-09-11T12:46:15.831" v="161" actId="20577"/>
          <ac:spMkLst>
            <pc:docMk/>
            <pc:sldMk cId="0" sldId="265"/>
            <ac:spMk id="180" creationId="{00000000-0000-0000-0000-000000000000}"/>
          </ac:spMkLst>
        </pc:spChg>
      </pc:sldChg>
      <pc:sldChg chg="modSp mod">
        <pc:chgData name="Juliet Kennard" userId="171ce03e-ecb9-44f8-bcbb-a85643c4c66a" providerId="ADAL" clId="{B465C642-4312-474E-AB32-4E0013FDAC90}" dt="2026-09-11T13:02:12.288" v="301" actId="13244"/>
        <pc:sldMkLst>
          <pc:docMk/>
          <pc:sldMk cId="0" sldId="266"/>
        </pc:sldMkLst>
        <pc:spChg chg="mod ord">
          <ac:chgData name="Juliet Kennard" userId="171ce03e-ecb9-44f8-bcbb-a85643c4c66a" providerId="ADAL" clId="{B465C642-4312-474E-AB32-4E0013FDAC90}" dt="2026-09-11T13:01:27.342" v="297" actId="13244"/>
          <ac:spMkLst>
            <pc:docMk/>
            <pc:sldMk cId="0" sldId="266"/>
            <ac:spMk id="2" creationId="{8121F29F-58A5-1A83-DE52-79D171067532}"/>
          </ac:spMkLst>
        </pc:spChg>
        <pc:spChg chg="mod ord">
          <ac:chgData name="Juliet Kennard" userId="171ce03e-ecb9-44f8-bcbb-a85643c4c66a" providerId="ADAL" clId="{B465C642-4312-474E-AB32-4E0013FDAC90}" dt="2026-09-11T13:01:56.297" v="300" actId="13244"/>
          <ac:spMkLst>
            <pc:docMk/>
            <pc:sldMk cId="0" sldId="266"/>
            <ac:spMk id="3" creationId="{EFBC9FE0-DF88-1333-1DF2-4441FC378A60}"/>
          </ac:spMkLst>
        </pc:spChg>
        <pc:spChg chg="mod ord">
          <ac:chgData name="Juliet Kennard" userId="171ce03e-ecb9-44f8-bcbb-a85643c4c66a" providerId="ADAL" clId="{B465C642-4312-474E-AB32-4E0013FDAC90}" dt="2026-09-11T13:02:12.288" v="301" actId="13244"/>
          <ac:spMkLst>
            <pc:docMk/>
            <pc:sldMk cId="0" sldId="266"/>
            <ac:spMk id="4" creationId="{72DCFDCA-C14C-77E3-11A2-FB57594BE9CF}"/>
          </ac:spMkLst>
        </pc:spChg>
        <pc:spChg chg="mod">
          <ac:chgData name="Juliet Kennard" userId="171ce03e-ecb9-44f8-bcbb-a85643c4c66a" providerId="ADAL" clId="{B465C642-4312-474E-AB32-4E0013FDAC90}" dt="2026-09-11T13:01:42.415" v="298" actId="962"/>
          <ac:spMkLst>
            <pc:docMk/>
            <pc:sldMk cId="0" sldId="266"/>
            <ac:spMk id="6" creationId="{556769B8-D1FF-4FD8-8780-A2514E9695BD}"/>
          </ac:spMkLst>
        </pc:spChg>
        <pc:spChg chg="mod">
          <ac:chgData name="Juliet Kennard" userId="171ce03e-ecb9-44f8-bcbb-a85643c4c66a" providerId="ADAL" clId="{B465C642-4312-474E-AB32-4E0013FDAC90}" dt="2026-09-11T12:50:45.352" v="196" actId="6549"/>
          <ac:spMkLst>
            <pc:docMk/>
            <pc:sldMk cId="0" sldId="266"/>
            <ac:spMk id="187" creationId="{00000000-0000-0000-0000-000000000000}"/>
          </ac:spMkLst>
        </pc:spChg>
        <pc:spChg chg="mod">
          <ac:chgData name="Juliet Kennard" userId="171ce03e-ecb9-44f8-bcbb-a85643c4c66a" providerId="ADAL" clId="{B465C642-4312-474E-AB32-4E0013FDAC90}" dt="2026-09-11T12:53:31.253" v="235" actId="1076"/>
          <ac:spMkLst>
            <pc:docMk/>
            <pc:sldMk cId="0" sldId="266"/>
            <ac:spMk id="188" creationId="{00000000-0000-0000-0000-000000000000}"/>
          </ac:spMkLst>
        </pc:spChg>
        <pc:spChg chg="mod">
          <ac:chgData name="Juliet Kennard" userId="171ce03e-ecb9-44f8-bcbb-a85643c4c66a" providerId="ADAL" clId="{B465C642-4312-474E-AB32-4E0013FDAC90}" dt="2026-09-11T12:55:34.391" v="244" actId="14100"/>
          <ac:spMkLst>
            <pc:docMk/>
            <pc:sldMk cId="0" sldId="266"/>
            <ac:spMk id="189" creationId="{00000000-0000-0000-0000-000000000000}"/>
          </ac:spMkLst>
        </pc:spChg>
        <pc:spChg chg="mod">
          <ac:chgData name="Juliet Kennard" userId="171ce03e-ecb9-44f8-bcbb-a85643c4c66a" providerId="ADAL" clId="{B465C642-4312-474E-AB32-4E0013FDAC90}" dt="2026-09-11T12:54:19.213" v="241" actId="1076"/>
          <ac:spMkLst>
            <pc:docMk/>
            <pc:sldMk cId="0" sldId="266"/>
            <ac:spMk id="190" creationId="{00000000-0000-0000-0000-000000000000}"/>
          </ac:spMkLst>
        </pc:spChg>
      </pc:sldChg>
      <pc:sldChg chg="modSp mod">
        <pc:chgData name="Juliet Kennard" userId="171ce03e-ecb9-44f8-bcbb-a85643c4c66a" providerId="ADAL" clId="{B465C642-4312-474E-AB32-4E0013FDAC90}" dt="2026-09-11T13:00:46.062" v="294" actId="962"/>
        <pc:sldMkLst>
          <pc:docMk/>
          <pc:sldMk cId="4136288313" sldId="267"/>
        </pc:sldMkLst>
        <pc:spChg chg="mod">
          <ac:chgData name="Juliet Kennard" userId="171ce03e-ecb9-44f8-bcbb-a85643c4c66a" providerId="ADAL" clId="{B465C642-4312-474E-AB32-4E0013FDAC90}" dt="2026-09-11T13:00:46.062" v="294" actId="962"/>
          <ac:spMkLst>
            <pc:docMk/>
            <pc:sldMk cId="4136288313" sldId="267"/>
            <ac:spMk id="3" creationId="{441DB4B6-EE13-6F63-5175-BFC501E6C6FA}"/>
          </ac:spMkLst>
        </pc:spChg>
        <pc:spChg chg="mod">
          <ac:chgData name="Juliet Kennard" userId="171ce03e-ecb9-44f8-bcbb-a85643c4c66a" providerId="ADAL" clId="{B465C642-4312-474E-AB32-4E0013FDAC90}" dt="2026-09-11T12:42:37.749" v="100" actId="1076"/>
          <ac:spMkLst>
            <pc:docMk/>
            <pc:sldMk cId="4136288313" sldId="267"/>
            <ac:spMk id="171" creationId="{A73C8B7F-20EE-D7AD-A9E9-B2A9321A7D3B}"/>
          </ac:spMkLst>
        </pc:spChg>
        <pc:spChg chg="mod">
          <ac:chgData name="Juliet Kennard" userId="171ce03e-ecb9-44f8-bcbb-a85643c4c66a" providerId="ADAL" clId="{B465C642-4312-474E-AB32-4E0013FDAC90}" dt="2026-09-11T12:42:34.157" v="99" actId="1076"/>
          <ac:spMkLst>
            <pc:docMk/>
            <pc:sldMk cId="4136288313" sldId="267"/>
            <ac:spMk id="172" creationId="{1DCFDA86-1E78-9E61-7E9F-8055DD42C041}"/>
          </ac:spMkLst>
        </pc:spChg>
      </pc:sldChg>
      <pc:sldChg chg="modSp mod modCm">
        <pc:chgData name="Juliet Kennard" userId="171ce03e-ecb9-44f8-bcbb-a85643c4c66a" providerId="ADAL" clId="{B465C642-4312-474E-AB32-4E0013FDAC90}" dt="2026-09-11T13:01:08.359" v="296" actId="962"/>
        <pc:sldMkLst>
          <pc:docMk/>
          <pc:sldMk cId="3337893704" sldId="268"/>
        </pc:sldMkLst>
        <pc:spChg chg="mod">
          <ac:chgData name="Juliet Kennard" userId="171ce03e-ecb9-44f8-bcbb-a85643c4c66a" providerId="ADAL" clId="{B465C642-4312-474E-AB32-4E0013FDAC90}" dt="2026-09-11T13:01:08.359" v="296" actId="962"/>
          <ac:spMkLst>
            <pc:docMk/>
            <pc:sldMk cId="3337893704" sldId="268"/>
            <ac:spMk id="3" creationId="{C41B52D0-C67F-ACC9-DCC6-D6B9872D06B3}"/>
          </ac:spMkLst>
        </pc:spChg>
        <pc:spChg chg="mod">
          <ac:chgData name="Juliet Kennard" userId="171ce03e-ecb9-44f8-bcbb-a85643c4c66a" providerId="ADAL" clId="{B465C642-4312-474E-AB32-4E0013FDAC90}" dt="2026-09-11T12:59:55.685" v="280" actId="20577"/>
          <ac:spMkLst>
            <pc:docMk/>
            <pc:sldMk cId="3337893704" sldId="268"/>
            <ac:spMk id="179" creationId="{D2AD1A72-9B9B-99E6-05C1-3A977AA27717}"/>
          </ac:spMkLst>
        </pc:spChg>
        <pc:spChg chg="mod">
          <ac:chgData name="Juliet Kennard" userId="171ce03e-ecb9-44f8-bcbb-a85643c4c66a" providerId="ADAL" clId="{B465C642-4312-474E-AB32-4E0013FDAC90}" dt="2026-09-11T13:00:03.790" v="281" actId="1076"/>
          <ac:spMkLst>
            <pc:docMk/>
            <pc:sldMk cId="3337893704" sldId="268"/>
            <ac:spMk id="180" creationId="{2FECA562-CEBD-F06E-B240-1B59A2835377}"/>
          </ac:spMkLst>
        </pc:sp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9-11T12:47:52.081" v="180" actId="20577"/>
              <pc2:cmMkLst xmlns:pc2="http://schemas.microsoft.com/office/powerpoint/2019/9/main/command">
                <pc:docMk/>
                <pc:sldMk cId="3337893704" sldId="268"/>
                <pc2:cmMk id="{B23F446B-3D1C-469D-8644-CAE058701B45}"/>
              </pc2:cmMkLst>
            </pc226:cmChg>
          </p:ext>
        </pc:extLst>
      </pc:sldChg>
      <pc:sldChg chg="modSp mod">
        <pc:chgData name="Juliet Kennard" userId="171ce03e-ecb9-44f8-bcbb-a85643c4c66a" providerId="ADAL" clId="{B465C642-4312-474E-AB32-4E0013FDAC90}" dt="2026-09-11T13:03:40.561" v="309" actId="962"/>
        <pc:sldMkLst>
          <pc:docMk/>
          <pc:sldMk cId="3343610053" sldId="269"/>
        </pc:sldMkLst>
        <pc:spChg chg="mod ord">
          <ac:chgData name="Juliet Kennard" userId="171ce03e-ecb9-44f8-bcbb-a85643c4c66a" providerId="ADAL" clId="{B465C642-4312-474E-AB32-4E0013FDAC90}" dt="2026-09-11T13:03:40.561" v="309" actId="962"/>
          <ac:spMkLst>
            <pc:docMk/>
            <pc:sldMk cId="3343610053" sldId="269"/>
            <ac:spMk id="3" creationId="{CF250491-5FB7-762C-9DBC-11ACC0FD28CD}"/>
          </ac:spMkLst>
        </pc:spChg>
        <pc:spChg chg="mod">
          <ac:chgData name="Juliet Kennard" userId="171ce03e-ecb9-44f8-bcbb-a85643c4c66a" providerId="ADAL" clId="{B465C642-4312-474E-AB32-4E0013FDAC90}" dt="2026-09-11T13:02:46.360" v="307" actId="962"/>
          <ac:spMkLst>
            <pc:docMk/>
            <pc:sldMk cId="3343610053" sldId="269"/>
            <ac:spMk id="6" creationId="{36502855-FAC3-28A4-51B8-A321808CB230}"/>
          </ac:spMkLst>
        </pc:spChg>
        <pc:spChg chg="mod">
          <ac:chgData name="Juliet Kennard" userId="171ce03e-ecb9-44f8-bcbb-a85643c4c66a" providerId="ADAL" clId="{B465C642-4312-474E-AB32-4E0013FDAC90}" dt="2026-09-11T13:00:12.760" v="292" actId="5793"/>
          <ac:spMkLst>
            <pc:docMk/>
            <pc:sldMk cId="3343610053" sldId="269"/>
            <ac:spMk id="186" creationId="{1AF4D79A-7E83-FBEC-4DD7-2913967BA3EF}"/>
          </ac:spMkLst>
        </pc:spChg>
        <pc:spChg chg="mod">
          <ac:chgData name="Juliet Kennard" userId="171ce03e-ecb9-44f8-bcbb-a85643c4c66a" providerId="ADAL" clId="{B465C642-4312-474E-AB32-4E0013FDAC90}" dt="2026-09-11T12:59:26.695" v="269" actId="20577"/>
          <ac:spMkLst>
            <pc:docMk/>
            <pc:sldMk cId="3343610053" sldId="269"/>
            <ac:spMk id="187" creationId="{6B5C2E79-3A91-C4C8-5A4D-6A28ABCC87CD}"/>
          </ac:spMkLst>
        </pc:spChg>
        <pc:spChg chg="mod ord">
          <ac:chgData name="Juliet Kennard" userId="171ce03e-ecb9-44f8-bcbb-a85643c4c66a" providerId="ADAL" clId="{B465C642-4312-474E-AB32-4E0013FDAC90}" dt="2026-09-11T13:02:37.719" v="306" actId="13244"/>
          <ac:spMkLst>
            <pc:docMk/>
            <pc:sldMk cId="3343610053" sldId="269"/>
            <ac:spMk id="189" creationId="{6D7AF516-59F5-337D-4573-42AB52885D0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rsc.li/4gbEt3p"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3cd899bd828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4" name="Google Shape;154;g3cd899bd82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cd899bd828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61" name="Google Shape;161;g3cd899bd828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3cd899bd828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r>
              <a:rPr lang="en-GB" sz="1200" b="0" i="0" u="none" strike="noStrike" cap="none" dirty="0">
                <a:solidFill>
                  <a:schemeClr val="dk1"/>
                </a:solidFill>
                <a:effectLst/>
                <a:latin typeface="Arial"/>
                <a:ea typeface="Arial"/>
                <a:cs typeface="Arial"/>
                <a:sym typeface="Arial"/>
              </a:rPr>
              <a:t>It may be useful to recap the rules presented in the teacher-led presentation (slide 7, full presentation from: </a:t>
            </a:r>
            <a:r>
              <a:rPr lang="en-GB" sz="1200" b="0" i="0" u="sng" strike="noStrike" cap="none" dirty="0">
                <a:solidFill>
                  <a:schemeClr val="dk1"/>
                </a:solidFill>
                <a:effectLst/>
                <a:latin typeface="Arial"/>
                <a:ea typeface="Arial"/>
                <a:cs typeface="Arial"/>
                <a:sym typeface="Arial"/>
                <a:hlinkClick r:id="rId3"/>
              </a:rPr>
              <a:t>rsc.li/4gbEt3p</a:t>
            </a:r>
            <a:r>
              <a:rPr lang="en-GB" sz="1200" b="0" i="0" u="none" strike="noStrike" cap="none" dirty="0">
                <a:solidFill>
                  <a:schemeClr val="dk1"/>
                </a:solidFill>
                <a:effectLst/>
                <a:latin typeface="Arial"/>
                <a:ea typeface="Arial"/>
                <a:cs typeface="Arial"/>
                <a:sym typeface="Arial"/>
              </a:rPr>
              <a:t>).</a:t>
            </a:r>
          </a:p>
          <a:p>
            <a:r>
              <a:rPr lang="en-GB" sz="1200" b="0" i="0" u="none" strike="noStrike" cap="none" dirty="0">
                <a:solidFill>
                  <a:schemeClr val="dk1"/>
                </a:solidFill>
                <a:effectLst/>
                <a:latin typeface="Arial"/>
                <a:ea typeface="Arial"/>
                <a:cs typeface="Arial"/>
                <a:sym typeface="Arial"/>
              </a:rPr>
              <a:t>How do we work out which digits are significant?</a:t>
            </a:r>
            <a:r>
              <a:rPr lang="en-US" sz="1200" b="0" i="0" u="none" strike="noStrike" cap="none" dirty="0">
                <a:solidFill>
                  <a:schemeClr val="dk1"/>
                </a:solidFill>
                <a:effectLst/>
                <a:latin typeface="Arial"/>
                <a:ea typeface="Arial"/>
                <a:cs typeface="Arial"/>
                <a:sym typeface="Arial"/>
              </a:rPr>
              <a:t>​</a:t>
            </a:r>
            <a:endParaRPr lang="en-GB" sz="1200" b="0" i="0" u="none" strike="noStrike" cap="none" dirty="0">
              <a:solidFill>
                <a:schemeClr val="dk1"/>
              </a:solidFill>
              <a:effectLst/>
              <a:latin typeface="Arial"/>
              <a:ea typeface="Arial"/>
              <a:cs typeface="Arial"/>
              <a:sym typeface="Arial"/>
            </a:endParaRPr>
          </a:p>
          <a:p>
            <a:r>
              <a:rPr lang="en-GB" sz="1200" b="0" i="0" u="none" strike="noStrike" cap="none" dirty="0">
                <a:solidFill>
                  <a:schemeClr val="dk1"/>
                </a:solidFill>
                <a:effectLst/>
                <a:latin typeface="Arial"/>
                <a:ea typeface="Arial"/>
                <a:cs typeface="Arial"/>
                <a:sym typeface="Arial"/>
              </a:rPr>
              <a:t>Rule 1: All non-zero digits are significant.</a:t>
            </a:r>
            <a:r>
              <a:rPr lang="en-US" sz="1200" b="0" i="0" u="none" strike="noStrike" cap="none" dirty="0">
                <a:solidFill>
                  <a:schemeClr val="dk1"/>
                </a:solidFill>
                <a:effectLst/>
                <a:latin typeface="Arial"/>
                <a:ea typeface="Arial"/>
                <a:cs typeface="Arial"/>
                <a:sym typeface="Arial"/>
              </a:rPr>
              <a:t>​</a:t>
            </a:r>
            <a:endParaRPr lang="en-GB" sz="1200" b="0" i="0" u="none" strike="noStrike" cap="none" dirty="0">
              <a:solidFill>
                <a:schemeClr val="dk1"/>
              </a:solidFill>
              <a:effectLst/>
              <a:latin typeface="Arial"/>
              <a:ea typeface="Arial"/>
              <a:cs typeface="Arial"/>
              <a:sym typeface="Arial"/>
            </a:endParaRPr>
          </a:p>
          <a:p>
            <a:r>
              <a:rPr lang="en-GB" sz="1200" b="0" i="0" u="none" strike="noStrike" cap="none" dirty="0">
                <a:solidFill>
                  <a:schemeClr val="dk1"/>
                </a:solidFill>
                <a:effectLst/>
                <a:latin typeface="Arial"/>
                <a:ea typeface="Arial"/>
                <a:cs typeface="Arial"/>
                <a:sym typeface="Arial"/>
              </a:rPr>
              <a:t>Rule 2: Zeros between non-zero digits are significant. </a:t>
            </a:r>
            <a:r>
              <a:rPr lang="en-US" sz="1200" b="0" i="0" u="none" strike="noStrike" cap="none" dirty="0">
                <a:solidFill>
                  <a:schemeClr val="dk1"/>
                </a:solidFill>
                <a:effectLst/>
                <a:latin typeface="Arial"/>
                <a:ea typeface="Arial"/>
                <a:cs typeface="Arial"/>
                <a:sym typeface="Arial"/>
              </a:rPr>
              <a:t>​</a:t>
            </a:r>
            <a:endParaRPr lang="en-GB" sz="1200" b="0" i="0" u="none" strike="noStrike" cap="none" dirty="0">
              <a:solidFill>
                <a:schemeClr val="dk1"/>
              </a:solidFill>
              <a:effectLst/>
              <a:latin typeface="Arial"/>
              <a:ea typeface="Arial"/>
              <a:cs typeface="Arial"/>
              <a:sym typeface="Arial"/>
            </a:endParaRPr>
          </a:p>
          <a:p>
            <a:r>
              <a:rPr lang="en-GB" sz="1200" b="0" i="0" u="none" strike="noStrike" cap="none" dirty="0">
                <a:solidFill>
                  <a:schemeClr val="dk1"/>
                </a:solidFill>
                <a:effectLst/>
                <a:latin typeface="Arial"/>
                <a:ea typeface="Arial"/>
                <a:cs typeface="Arial"/>
                <a:sym typeface="Arial"/>
              </a:rPr>
              <a:t>Rule 3: Leading zeros are not significant digits.</a:t>
            </a:r>
            <a:r>
              <a:rPr lang="en-US" sz="1200" b="0" i="0" u="none" strike="noStrike" cap="none" dirty="0">
                <a:solidFill>
                  <a:schemeClr val="dk1"/>
                </a:solidFill>
                <a:effectLst/>
                <a:latin typeface="Arial"/>
                <a:ea typeface="Arial"/>
                <a:cs typeface="Arial"/>
                <a:sym typeface="Arial"/>
              </a:rPr>
              <a:t>​</a:t>
            </a:r>
            <a:endParaRPr lang="en-GB" sz="1200" b="0" i="0" u="none" strike="noStrike" cap="none" dirty="0">
              <a:solidFill>
                <a:schemeClr val="dk1"/>
              </a:solidFill>
              <a:effectLst/>
              <a:latin typeface="Arial"/>
              <a:ea typeface="Arial"/>
              <a:cs typeface="Arial"/>
              <a:sym typeface="Arial"/>
            </a:endParaRPr>
          </a:p>
          <a:p>
            <a:r>
              <a:rPr lang="en-GB" sz="1200" b="0" i="0" u="none" strike="noStrike" cap="none" dirty="0">
                <a:solidFill>
                  <a:schemeClr val="dk1"/>
                </a:solidFill>
                <a:effectLst/>
                <a:latin typeface="Arial"/>
                <a:ea typeface="Arial"/>
                <a:cs typeface="Arial"/>
                <a:sym typeface="Arial"/>
              </a:rPr>
              <a:t>Rule 4: Trailing zeros after a decimal point are significant.</a:t>
            </a:r>
            <a:r>
              <a:rPr lang="en-US" sz="1200" b="0" i="0" u="none" strike="noStrike" cap="none" dirty="0">
                <a:solidFill>
                  <a:schemeClr val="dk1"/>
                </a:solidFill>
                <a:effectLst/>
                <a:latin typeface="Arial"/>
                <a:ea typeface="Arial"/>
                <a:cs typeface="Arial"/>
                <a:sym typeface="Arial"/>
              </a:rPr>
              <a:t>​</a:t>
            </a:r>
            <a:endParaRPr lang="en-GB" sz="1200" b="0" i="0" u="none" strike="noStrike" cap="none" dirty="0">
              <a:solidFill>
                <a:schemeClr val="dk1"/>
              </a:solidFill>
              <a:effectLst/>
              <a:latin typeface="Arial"/>
              <a:ea typeface="Arial"/>
              <a:cs typeface="Arial"/>
              <a:sym typeface="Arial"/>
            </a:endParaRPr>
          </a:p>
        </p:txBody>
      </p:sp>
      <p:sp>
        <p:nvSpPr>
          <p:cNvPr id="168" name="Google Shape;168;g3cd899bd828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a:extLst>
            <a:ext uri="{FF2B5EF4-FFF2-40B4-BE49-F238E27FC236}">
              <a16:creationId xmlns:a16="http://schemas.microsoft.com/office/drawing/2014/main" id="{AA40D267-1064-3CE1-E213-AAD4050F4F87}"/>
            </a:ext>
          </a:extLst>
        </p:cNvPr>
        <p:cNvGrpSpPr/>
        <p:nvPr/>
      </p:nvGrpSpPr>
      <p:grpSpPr>
        <a:xfrm>
          <a:off x="0" y="0"/>
          <a:ext cx="0" cy="0"/>
          <a:chOff x="0" y="0"/>
          <a:chExt cx="0" cy="0"/>
        </a:xfrm>
      </p:grpSpPr>
      <p:sp>
        <p:nvSpPr>
          <p:cNvPr id="167" name="Google Shape;167;g3cd899bd828_0_12:notes">
            <a:extLst>
              <a:ext uri="{FF2B5EF4-FFF2-40B4-BE49-F238E27FC236}">
                <a16:creationId xmlns:a16="http://schemas.microsoft.com/office/drawing/2014/main" id="{BF30C280-E2B1-DC35-9CB3-3232A0E2A5BE}"/>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228600" lvl="0" indent="-228600">
              <a:buFont typeface="+mj-lt"/>
              <a:buAutoNum type="arabicPeriod"/>
            </a:pPr>
            <a:r>
              <a:rPr lang="en-GB" sz="1200" b="0" i="0" u="none" strike="noStrike" cap="none" dirty="0">
                <a:solidFill>
                  <a:schemeClr val="dk1"/>
                </a:solidFill>
                <a:effectLst/>
                <a:latin typeface="Arial"/>
                <a:ea typeface="Arial"/>
                <a:cs typeface="Arial"/>
                <a:sym typeface="Arial"/>
              </a:rPr>
              <a:t>Identifying significant figures:</a:t>
            </a:r>
          </a:p>
          <a:p>
            <a:pPr marL="228600" lvl="0" indent="-228600">
              <a:buFont typeface="+mj-lt"/>
              <a:buAutoNum type="alphaLcParenR"/>
            </a:pPr>
            <a:r>
              <a:rPr lang="en-GB" sz="1200" b="0" i="0" u="none" strike="noStrike" cap="none" dirty="0">
                <a:solidFill>
                  <a:schemeClr val="dk1"/>
                </a:solidFill>
                <a:effectLst/>
                <a:latin typeface="Arial"/>
                <a:ea typeface="Arial"/>
                <a:cs typeface="Arial"/>
                <a:sym typeface="Arial"/>
              </a:rPr>
              <a:t>The 3 and 2 are non-zero (rule 1), and the zero is between non-zero digits so it is significant (rule 2).</a:t>
            </a:r>
          </a:p>
          <a:p>
            <a:pPr marL="228600" lvl="0" indent="-228600">
              <a:buFont typeface="+mj-lt"/>
              <a:buAutoNum type="alphaLcParenR"/>
            </a:pPr>
            <a:r>
              <a:rPr lang="en-GB" sz="1200" b="0" i="0" u="none" strike="noStrike" cap="none" dirty="0">
                <a:solidFill>
                  <a:schemeClr val="dk1"/>
                </a:solidFill>
                <a:effectLst/>
                <a:latin typeface="Arial"/>
                <a:ea typeface="Arial"/>
                <a:cs typeface="Arial"/>
                <a:sym typeface="Arial"/>
              </a:rPr>
              <a:t>The 7 and 1 are non-zero (rule 1), and the leading zeros are not significant (rule 3).</a:t>
            </a:r>
          </a:p>
          <a:p>
            <a:pPr marL="228600" lvl="0" indent="-228600">
              <a:buFont typeface="+mj-lt"/>
              <a:buAutoNum type="alphaLcParenR"/>
            </a:pPr>
            <a:r>
              <a:rPr lang="en-GB" sz="1200" b="0" i="0" u="none" strike="noStrike" cap="none" dirty="0">
                <a:solidFill>
                  <a:schemeClr val="dk1"/>
                </a:solidFill>
                <a:effectLst/>
                <a:latin typeface="Arial"/>
                <a:ea typeface="Arial"/>
                <a:cs typeface="Arial"/>
                <a:sym typeface="Arial"/>
              </a:rPr>
              <a:t>The 4 and 6 are non-zero (rule 1), and the trailing zero after the decimal point is significant (rule 4).</a:t>
            </a:r>
          </a:p>
          <a:p>
            <a:pPr marL="228600" lvl="0" indent="-228600">
              <a:buFont typeface="+mj-lt"/>
              <a:buAutoNum type="alphaLcParenR"/>
            </a:pPr>
            <a:r>
              <a:rPr lang="en-GB" sz="1200" b="0" i="0" u="none" strike="noStrike" cap="none" dirty="0">
                <a:solidFill>
                  <a:schemeClr val="dk1"/>
                </a:solidFill>
                <a:effectLst/>
                <a:latin typeface="Arial"/>
                <a:ea typeface="Arial"/>
                <a:cs typeface="Arial"/>
                <a:sym typeface="Arial"/>
              </a:rPr>
              <a:t>The 5 is non-zero (rule 1), the leading zeros are not significant (rule 3), and the two trailing zeros after the decimal point are significant (rule 4). Learners may say 1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(only counting the 5) or 4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(counting every digit).</a:t>
            </a:r>
          </a:p>
          <a:p>
            <a:pPr marL="228600" lvl="0" indent="-228600">
              <a:buFont typeface="+mj-lt"/>
              <a:buAutoNum type="alphaLcParenR"/>
            </a:pPr>
            <a:r>
              <a:rPr lang="en-GB" sz="1200" b="0" i="0" u="none" strike="noStrike" cap="none" dirty="0">
                <a:solidFill>
                  <a:schemeClr val="dk1"/>
                </a:solidFill>
                <a:effectLst/>
                <a:latin typeface="Arial"/>
                <a:ea typeface="Arial"/>
                <a:cs typeface="Arial"/>
                <a:sym typeface="Arial"/>
              </a:rPr>
              <a:t>The 1 and 3 are non-zero (rule 1), and both zeros are between non-zero digits, so they are significant (rule 2).</a:t>
            </a:r>
          </a:p>
          <a:p>
            <a:pPr marL="0" lvl="0" indent="0"/>
            <a:endParaRPr lang="en-GB" sz="1200" b="0" i="0" u="none" strike="noStrike" cap="none" dirty="0">
              <a:solidFill>
                <a:schemeClr val="dk1"/>
              </a:solidFill>
              <a:effectLst/>
              <a:latin typeface="Arial"/>
              <a:ea typeface="Arial"/>
              <a:cs typeface="Arial"/>
              <a:sym typeface="Arial"/>
            </a:endParaRPr>
          </a:p>
          <a:p>
            <a:pPr marL="228600" lvl="0" indent="-228600">
              <a:buFont typeface="+mj-lt"/>
              <a:buAutoNum type="arabicPeriod" startAt="2"/>
            </a:pPr>
            <a:r>
              <a:rPr lang="en-GB" sz="1200" b="0" i="0" u="none" strike="noStrike" cap="none" dirty="0">
                <a:solidFill>
                  <a:schemeClr val="dk1"/>
                </a:solidFill>
                <a:effectLst/>
                <a:latin typeface="Arial"/>
                <a:ea typeface="Arial"/>
                <a:cs typeface="Arial"/>
                <a:sym typeface="Arial"/>
              </a:rPr>
              <a:t>Rounding:</a:t>
            </a:r>
          </a:p>
          <a:p>
            <a:pPr marL="228600" lvl="0" indent="-228600">
              <a:buFont typeface="+mj-lt"/>
              <a:buAutoNum type="alphaLcParenR"/>
            </a:pPr>
            <a:r>
              <a:rPr lang="en-GB" sz="1200" b="0" i="0" u="none" strike="noStrike" cap="none" dirty="0">
                <a:solidFill>
                  <a:schemeClr val="dk1"/>
                </a:solidFill>
                <a:effectLst/>
                <a:latin typeface="Arial"/>
                <a:ea typeface="Arial"/>
                <a:cs typeface="Arial"/>
                <a:sym typeface="Arial"/>
              </a:rPr>
              <a:t>3.782 to 2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First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3, second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7. Decider is 8 (≥5), round up. </a:t>
            </a:r>
          </a:p>
          <a:p>
            <a:pPr marL="228600" lvl="0" indent="-228600">
              <a:buFont typeface="+mj-lt"/>
              <a:buAutoNum type="alphaLcParenR"/>
            </a:pPr>
            <a:r>
              <a:rPr lang="en-GB" sz="1200" b="0" i="0" u="none" strike="noStrike" cap="none" dirty="0">
                <a:solidFill>
                  <a:schemeClr val="dk1"/>
                </a:solidFill>
                <a:effectLst/>
                <a:latin typeface="Arial"/>
                <a:ea typeface="Arial"/>
                <a:cs typeface="Arial"/>
                <a:sym typeface="Arial"/>
              </a:rPr>
              <a:t>0.02854 to 2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Leading zeros are not significant. First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2, second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8. Decider is 5 (≥5), round up. </a:t>
            </a:r>
          </a:p>
          <a:p>
            <a:pPr marL="228600" lvl="0" indent="-228600">
              <a:buFont typeface="+mj-lt"/>
              <a:buAutoNum type="alphaLcParenR"/>
            </a:pPr>
            <a:r>
              <a:rPr lang="en-GB" sz="1200" b="0" i="0" u="none" strike="noStrike" cap="none" dirty="0">
                <a:solidFill>
                  <a:schemeClr val="dk1"/>
                </a:solidFill>
                <a:effectLst/>
                <a:latin typeface="Arial"/>
                <a:ea typeface="Arial"/>
                <a:cs typeface="Arial"/>
                <a:sym typeface="Arial"/>
              </a:rPr>
              <a:t>1647 to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First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1, second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6, third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4. Decider is 7 (≥5), round up. Learners must fill in the placeholder zero. Without it the number would be 165, which is ten times too small.</a:t>
            </a:r>
          </a:p>
          <a:p>
            <a:pPr marL="228600" lvl="0" indent="-228600">
              <a:buFont typeface="+mj-lt"/>
              <a:buAutoNum type="alphaLcParenR"/>
            </a:pPr>
            <a:r>
              <a:rPr lang="en-GB" sz="1200" b="0" i="0" u="none" strike="noStrike" cap="none" dirty="0">
                <a:solidFill>
                  <a:schemeClr val="dk1"/>
                </a:solidFill>
                <a:effectLst/>
                <a:latin typeface="Arial"/>
                <a:ea typeface="Arial"/>
                <a:cs typeface="Arial"/>
                <a:sym typeface="Arial"/>
              </a:rPr>
              <a:t>0.5985 to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First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5, second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9, third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8. Decider is 5 (≥5), round up. </a:t>
            </a:r>
          </a:p>
          <a:p>
            <a:pPr marL="228600" lvl="0" indent="-228600">
              <a:buFont typeface="+mj-lt"/>
              <a:buAutoNum type="alphaLcParenR"/>
            </a:pPr>
            <a:r>
              <a:rPr lang="en-GB" sz="1200" b="0" i="0" u="none" strike="noStrike" cap="none" dirty="0">
                <a:solidFill>
                  <a:schemeClr val="dk1"/>
                </a:solidFill>
                <a:effectLst/>
                <a:latin typeface="Arial"/>
                <a:ea typeface="Arial"/>
                <a:cs typeface="Arial"/>
                <a:sym typeface="Arial"/>
              </a:rPr>
              <a:t>7.996 to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First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7, second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9, third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9. Decider is 6 (≥5), round up. The 9 becomes 10, which cascades: 7.996 becomes 8.00. Discuss: why must the answer be written as 8.00 and not 8? Because 8 is 1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and 8.00 is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 dropping the trailing zeros changes what the number communicates about precision.</a:t>
            </a:r>
          </a:p>
          <a:p>
            <a:pPr marL="0" indent="0"/>
            <a:r>
              <a:rPr lang="en-GB" sz="1200" b="0" i="0" u="none" strike="noStrike" cap="none" dirty="0">
                <a:solidFill>
                  <a:schemeClr val="dk1"/>
                </a:solidFill>
                <a:effectLst/>
                <a:latin typeface="Arial"/>
                <a:ea typeface="Arial"/>
                <a:cs typeface="Arial"/>
                <a:sym typeface="Arial"/>
              </a:rPr>
              <a:t> </a:t>
            </a:r>
          </a:p>
          <a:p>
            <a:pPr marL="0" indent="0"/>
            <a:r>
              <a:rPr lang="en-GB" sz="1200" b="1" i="0" u="none" strike="noStrike" cap="none" dirty="0">
                <a:solidFill>
                  <a:schemeClr val="dk1"/>
                </a:solidFill>
                <a:effectLst/>
                <a:latin typeface="Arial"/>
                <a:ea typeface="Arial"/>
                <a:cs typeface="Arial"/>
                <a:sym typeface="Arial"/>
              </a:rPr>
              <a:t>Extension task:</a:t>
            </a:r>
            <a:r>
              <a:rPr lang="en-GB" sz="1200" b="0" i="0" u="none" strike="noStrike" cap="none" dirty="0">
                <a:solidFill>
                  <a:schemeClr val="dk1"/>
                </a:solidFill>
                <a:effectLst/>
                <a:latin typeface="Arial"/>
                <a:ea typeface="Arial"/>
                <a:cs typeface="Arial"/>
                <a:sym typeface="Arial"/>
              </a:rPr>
              <a:t> Ask learners to round 0.009962 to 2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This combines the cascading rounding from question (e) with the leading zeros from question (b). Answer: 0.010 – learners must keep both the leading zeros and the trailing zero.</a:t>
            </a:r>
          </a:p>
          <a:p>
            <a:pPr marL="0" lvl="0" indent="0" algn="l" rtl="0">
              <a:lnSpc>
                <a:spcPct val="100000"/>
              </a:lnSpc>
              <a:spcBef>
                <a:spcPts val="0"/>
              </a:spcBef>
              <a:spcAft>
                <a:spcPts val="0"/>
              </a:spcAft>
              <a:buSzPts val="1400"/>
              <a:buNone/>
            </a:pPr>
            <a:endParaRPr dirty="0"/>
          </a:p>
        </p:txBody>
      </p:sp>
      <p:sp>
        <p:nvSpPr>
          <p:cNvPr id="168" name="Google Shape;168;g3cd899bd828_0_12:notes">
            <a:extLst>
              <a:ext uri="{FF2B5EF4-FFF2-40B4-BE49-F238E27FC236}">
                <a16:creationId xmlns:a16="http://schemas.microsoft.com/office/drawing/2014/main" id="{29F3B443-914D-DD80-89CF-B1F497EEB38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509166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3cd899bd828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6" name="Google Shape;176;g3cd899bd828_0_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77" name="Google Shape;177;g3cd899bd828_0_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56768A59-3E82-7791-2323-BEDE3DF871B8}"/>
            </a:ext>
          </a:extLst>
        </p:cNvPr>
        <p:cNvGrpSpPr/>
        <p:nvPr/>
      </p:nvGrpSpPr>
      <p:grpSpPr>
        <a:xfrm>
          <a:off x="0" y="0"/>
          <a:ext cx="0" cy="0"/>
          <a:chOff x="0" y="0"/>
          <a:chExt cx="0" cy="0"/>
        </a:xfrm>
      </p:grpSpPr>
      <p:sp>
        <p:nvSpPr>
          <p:cNvPr id="175" name="Google Shape;175;g3cd899bd828_0_19:notes">
            <a:extLst>
              <a:ext uri="{FF2B5EF4-FFF2-40B4-BE49-F238E27FC236}">
                <a16:creationId xmlns:a16="http://schemas.microsoft.com/office/drawing/2014/main" id="{C868B1B8-9484-D34D-BB66-EB2BC1950D9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mc:Choice xmlns:a14="http://schemas.microsoft.com/office/drawing/2010/main" Requires="a14">
          <p:sp>
            <p:nvSpPr>
              <p:cNvPr id="176" name="Google Shape;176;g3cd899bd828_0_19:notes">
                <a:extLst>
                  <a:ext uri="{FF2B5EF4-FFF2-40B4-BE49-F238E27FC236}">
                    <a16:creationId xmlns:a16="http://schemas.microsoft.com/office/drawing/2014/main" id="{363EB0CD-5442-2CF2-C093-83C0159BECC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1" i="0" u="none" strike="noStrike" cap="none" dirty="0">
                    <a:solidFill>
                      <a:schemeClr val="dk1"/>
                    </a:solidFill>
                    <a:effectLst/>
                    <a:latin typeface="Arial"/>
                    <a:ea typeface="Arial"/>
                    <a:cs typeface="Arial"/>
                    <a:sym typeface="Arial"/>
                  </a:rPr>
                  <a:t>Question 1: </a:t>
                </a:r>
                <a:r>
                  <a:rPr lang="en-GB" sz="1200" b="0" i="0" u="none" strike="noStrike" cap="none" dirty="0">
                    <a:solidFill>
                      <a:schemeClr val="dk1"/>
                    </a:solidFill>
                    <a:effectLst/>
                    <a:latin typeface="Arial"/>
                    <a:ea typeface="Arial"/>
                    <a:cs typeface="Arial"/>
                    <a:sym typeface="Arial"/>
                  </a:rPr>
                  <a:t>this is a division, so match significant figures.</a:t>
                </a:r>
              </a:p>
              <a:p>
                <a:pPr marL="0" indent="0"/>
                <a:r>
                  <a:rPr lang="en-GB" sz="1200" b="0" i="0" u="none" strike="noStrike" cap="none" dirty="0">
                    <a:solidFill>
                      <a:schemeClr val="dk1"/>
                    </a:solidFill>
                    <a:effectLst/>
                    <a:latin typeface="Arial"/>
                    <a:ea typeface="Arial"/>
                    <a:cs typeface="Arial"/>
                    <a:sym typeface="Arial"/>
                  </a:rPr>
                  <a:t>Common errors and misconceptions:</a:t>
                </a:r>
              </a:p>
              <a:p>
                <a:pPr marL="171450" lvl="0" indent="-171450">
                  <a:buFont typeface="Arial" panose="020B0604020202020204" pitchFamily="34" charset="0"/>
                  <a:buChar char="•"/>
                </a:pPr>
                <a:r>
                  <a:rPr lang="en-GB" sz="1200" b="0" i="0" u="none" strike="noStrike" cap="none" dirty="0">
                    <a:solidFill>
                      <a:schemeClr val="dk1"/>
                    </a:solidFill>
                    <a:effectLst/>
                    <a:latin typeface="Arial"/>
                    <a:ea typeface="Arial"/>
                    <a:cs typeface="Arial"/>
                    <a:sym typeface="Arial"/>
                  </a:rPr>
                  <a:t>Writing 2.67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matching the mass instead of the volume)</a:t>
                </a:r>
              </a:p>
              <a:p>
                <a:pPr marL="171450" lvl="0" indent="-171450">
                  <a:buFont typeface="Arial" panose="020B0604020202020204" pitchFamily="34" charset="0"/>
                  <a:buChar char="•"/>
                </a:pPr>
                <a:r>
                  <a:rPr lang="en-GB" sz="1200" b="0" i="0" u="none" strike="noStrike" cap="none" dirty="0">
                    <a:solidFill>
                      <a:schemeClr val="dk1"/>
                    </a:solidFill>
                    <a:effectLst/>
                    <a:latin typeface="Arial"/>
                    <a:ea typeface="Arial"/>
                    <a:cs typeface="Arial"/>
                    <a:sym typeface="Arial"/>
                  </a:rPr>
                  <a:t>Writing 2.669230769 (copying the calculator)</a:t>
                </a:r>
              </a:p>
              <a:p>
                <a:pPr marL="171450" lvl="0" indent="-171450">
                  <a:buFont typeface="Arial" panose="020B0604020202020204" pitchFamily="34" charset="0"/>
                  <a:buChar char="•"/>
                </a:pPr>
                <a:r>
                  <a:rPr lang="en-GB" sz="1200" b="0" i="0" u="none" strike="noStrike" cap="none" dirty="0">
                    <a:solidFill>
                      <a:schemeClr val="dk1"/>
                    </a:solidFill>
                    <a:effectLst/>
                    <a:latin typeface="Arial"/>
                    <a:ea typeface="Arial"/>
                    <a:cs typeface="Arial"/>
                    <a:sym typeface="Arial"/>
                  </a:rPr>
                  <a:t>Writing 3 (over-rounding to 1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a:t>
                </a:r>
              </a:p>
              <a:p>
                <a:pPr marL="0" indent="0"/>
                <a:endParaRPr lang="en-GB" sz="1200" b="1" i="0" u="none" strike="noStrike" cap="none" dirty="0">
                  <a:solidFill>
                    <a:schemeClr val="dk1"/>
                  </a:solidFill>
                  <a:effectLst/>
                  <a:latin typeface="Arial"/>
                  <a:ea typeface="Arial"/>
                  <a:cs typeface="Arial"/>
                  <a:sym typeface="Arial"/>
                </a:endParaRPr>
              </a:p>
              <a:p>
                <a:pPr marL="0" indent="0"/>
                <a:r>
                  <a:rPr lang="en-GB" sz="1200" b="1" i="0" u="none" strike="noStrike" cap="none" dirty="0">
                    <a:solidFill>
                      <a:schemeClr val="dk1"/>
                    </a:solidFill>
                    <a:effectLst/>
                    <a:latin typeface="Arial"/>
                    <a:ea typeface="Arial"/>
                    <a:cs typeface="Arial"/>
                    <a:sym typeface="Arial"/>
                  </a:rPr>
                  <a:t>Question 2: </a:t>
                </a:r>
                <a:r>
                  <a:rPr lang="en-GB" sz="1200" b="0" i="0" u="none" strike="noStrike" cap="none" dirty="0">
                    <a:solidFill>
                      <a:schemeClr val="dk1"/>
                    </a:solidFill>
                    <a:effectLst/>
                    <a:latin typeface="Arial"/>
                    <a:ea typeface="Arial"/>
                    <a:cs typeface="Arial"/>
                    <a:sym typeface="Arial"/>
                  </a:rPr>
                  <a:t>The purpose is to check that learners can explain </a:t>
                </a:r>
                <a:r>
                  <a:rPr lang="en-GB" sz="1200" b="1" i="0" u="none" strike="noStrike" cap="none" dirty="0">
                    <a:solidFill>
                      <a:schemeClr val="dk1"/>
                    </a:solidFill>
                    <a:effectLst/>
                    <a:latin typeface="Arial"/>
                    <a:ea typeface="Arial"/>
                    <a:cs typeface="Arial"/>
                    <a:sym typeface="Arial"/>
                  </a:rPr>
                  <a:t>why</a:t>
                </a:r>
                <a:r>
                  <a:rPr lang="en-GB" sz="1200" b="0" i="0" u="none" strike="noStrike" cap="none" dirty="0">
                    <a:solidFill>
                      <a:schemeClr val="dk1"/>
                    </a:solidFill>
                    <a:effectLst/>
                    <a:latin typeface="Arial"/>
                    <a:ea typeface="Arial"/>
                    <a:cs typeface="Arial"/>
                    <a:sym typeface="Arial"/>
                  </a:rPr>
                  <a:t> it is correct: the answer matches the precision of the thermometer, not just because the calculator said so. </a:t>
                </a:r>
              </a:p>
              <a:p>
                <a:pPr marL="0" indent="0"/>
                <a:r>
                  <a:rPr lang="en-GB" sz="1200" b="0" i="0" u="none" strike="noStrike" cap="none" dirty="0">
                    <a:solidFill>
                      <a:schemeClr val="dk1"/>
                    </a:solidFill>
                    <a:effectLst/>
                    <a:latin typeface="Arial"/>
                    <a:ea typeface="Arial"/>
                    <a:cs typeface="Arial"/>
                    <a:sym typeface="Arial"/>
                  </a:rPr>
                  <a:t>Ask: what if the mean had been 19.5333...? Then they would round to 19.5 °C (1 </a:t>
                </a:r>
                <a:r>
                  <a:rPr lang="en-GB" sz="1200" b="0" i="0" u="none" strike="noStrike" cap="none" dirty="0" err="1">
                    <a:solidFill>
                      <a:schemeClr val="dk1"/>
                    </a:solidFill>
                    <a:effectLst/>
                    <a:latin typeface="Arial"/>
                    <a:ea typeface="Arial"/>
                    <a:cs typeface="Arial"/>
                    <a:sym typeface="Arial"/>
                  </a:rPr>
                  <a:t>d.p.</a:t>
                </a:r>
                <a:r>
                  <a:rPr lang="en-GB" sz="1200" b="0" i="0" u="none" strike="noStrike" cap="none" dirty="0">
                    <a:solidFill>
                      <a:schemeClr val="dk1"/>
                    </a:solidFill>
                    <a:effectLst/>
                    <a:latin typeface="Arial"/>
                    <a:ea typeface="Arial"/>
                    <a:cs typeface="Arial"/>
                    <a:sym typeface="Arial"/>
                  </a:rPr>
                  <a:t>, matching the thermometer).</a:t>
                </a:r>
              </a:p>
              <a:p>
                <a:pPr marL="0" indent="0"/>
                <a:endParaRPr lang="en-GB" sz="1200" b="1" i="0" u="none" strike="noStrike" cap="none" dirty="0">
                  <a:solidFill>
                    <a:schemeClr val="dk1"/>
                  </a:solidFill>
                  <a:effectLst/>
                  <a:latin typeface="Arial"/>
                  <a:ea typeface="Arial"/>
                  <a:cs typeface="Arial"/>
                  <a:sym typeface="Arial"/>
                </a:endParaRPr>
              </a:p>
              <a:p>
                <a:pPr marL="0" indent="0"/>
                <a:r>
                  <a:rPr lang="en-GB" sz="1200" b="1" i="0" u="none" strike="noStrike" cap="none" dirty="0">
                    <a:solidFill>
                      <a:schemeClr val="dk1"/>
                    </a:solidFill>
                    <a:effectLst/>
                    <a:latin typeface="Arial"/>
                    <a:ea typeface="Arial"/>
                    <a:cs typeface="Arial"/>
                    <a:sym typeface="Arial"/>
                  </a:rPr>
                  <a:t>Question 3: </a:t>
                </a:r>
                <a:r>
                  <a:rPr lang="en-GB" sz="1200" b="0" i="0" u="none" strike="noStrike" cap="none" dirty="0">
                    <a:solidFill>
                      <a:schemeClr val="dk1"/>
                    </a:solidFill>
                    <a:effectLst/>
                    <a:latin typeface="Arial"/>
                    <a:ea typeface="Arial"/>
                    <a:cs typeface="Arial"/>
                    <a:sym typeface="Arial"/>
                  </a:rPr>
                  <a:t>this is a division, so match significant figures.</a:t>
                </a:r>
              </a:p>
              <a:p>
                <a:pPr marL="0" indent="0"/>
                <a:r>
                  <a:rPr lang="en-GB" sz="1200" b="0" i="0" u="none" strike="noStrike" cap="none" dirty="0">
                    <a:solidFill>
                      <a:schemeClr val="dk1"/>
                    </a:solidFill>
                    <a:effectLst/>
                    <a:latin typeface="Arial"/>
                    <a:ea typeface="Arial"/>
                    <a:cs typeface="Arial"/>
                    <a:sym typeface="Arial"/>
                  </a:rPr>
                  <a:t>Discuss: some learners may want to write </a:t>
                </a:r>
                <a14:m>
                  <m:oMath xmlns:m="http://schemas.openxmlformats.org/officeDocument/2006/math">
                    <m:r>
                      <a:rPr lang="en-GB" sz="1200" b="0" i="1" u="none" strike="noStrike" cap="none" smtClean="0">
                        <a:solidFill>
                          <a:schemeClr val="dk1"/>
                        </a:solidFill>
                        <a:effectLst/>
                        <a:latin typeface="Arial"/>
                        <a:ea typeface="Arial"/>
                        <a:cs typeface="Arial"/>
                        <a:sym typeface="Arial"/>
                      </a:rPr>
                      <m:t>0.3</m:t>
                    </m:r>
                    <m:acc>
                      <m:accPr>
                        <m:chr m:val="̇"/>
                        <m:ctrlPr>
                          <a:rPr lang="en-GB" sz="1200" b="0" i="1" u="none" strike="noStrike" cap="none">
                            <a:solidFill>
                              <a:schemeClr val="dk1"/>
                            </a:solidFill>
                            <a:effectLst/>
                            <a:latin typeface="Arial"/>
                            <a:ea typeface="Arial"/>
                            <a:cs typeface="Arial"/>
                            <a:sym typeface="Arial"/>
                          </a:rPr>
                        </m:ctrlPr>
                      </m:accPr>
                      <m:e>
                        <m:r>
                          <a:rPr lang="en-GB" sz="1200" b="0" i="1" u="none" strike="noStrike" cap="none">
                            <a:solidFill>
                              <a:schemeClr val="dk1"/>
                            </a:solidFill>
                            <a:effectLst/>
                            <a:latin typeface="Arial"/>
                            <a:ea typeface="Arial"/>
                            <a:cs typeface="Arial"/>
                            <a:sym typeface="Arial"/>
                          </a:rPr>
                          <m:t>3 </m:t>
                        </m:r>
                      </m:e>
                    </m:acc>
                  </m:oMath>
                </a14:m>
                <a:r>
                  <a:rPr lang="en-GB" sz="1200" b="0" i="0" u="none" strike="noStrike" cap="none" dirty="0">
                    <a:solidFill>
                      <a:schemeClr val="dk1"/>
                    </a:solidFill>
                    <a:effectLst/>
                    <a:latin typeface="Arial"/>
                    <a:ea typeface="Arial"/>
                    <a:cs typeface="Arial"/>
                    <a:sym typeface="Arial"/>
                  </a:rPr>
                  <a:t>using recurring dot notation from maths. Explain that this is not acceptable in science – measurements have limited precision, so our answer cannot be infinitely precise. In chemistry, we always round instead.</a:t>
                </a:r>
              </a:p>
              <a:p>
                <a:pPr marL="0" lvl="0" indent="0" algn="l" rtl="0">
                  <a:lnSpc>
                    <a:spcPct val="100000"/>
                  </a:lnSpc>
                  <a:spcBef>
                    <a:spcPts val="0"/>
                  </a:spcBef>
                  <a:spcAft>
                    <a:spcPts val="0"/>
                  </a:spcAft>
                  <a:buSzPts val="1400"/>
                  <a:buNone/>
                </a:pPr>
                <a:endParaRPr dirty="0"/>
              </a:p>
            </p:txBody>
          </p:sp>
        </mc:Choice>
        <mc:Fallback>
          <p:sp>
            <p:nvSpPr>
              <p:cNvPr id="176" name="Google Shape;176;g3cd899bd828_0_19:notes">
                <a:extLst>
                  <a:ext uri="{FF2B5EF4-FFF2-40B4-BE49-F238E27FC236}">
                    <a16:creationId xmlns:a16="http://schemas.microsoft.com/office/drawing/2014/main" id="{363EB0CD-5442-2CF2-C093-83C0159BECC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1" i="0" u="none" strike="noStrike" cap="none" dirty="0">
                    <a:solidFill>
                      <a:schemeClr val="dk1"/>
                    </a:solidFill>
                    <a:effectLst/>
                    <a:latin typeface="Arial"/>
                    <a:ea typeface="Arial"/>
                    <a:cs typeface="Arial"/>
                    <a:sym typeface="Arial"/>
                  </a:rPr>
                  <a:t>Question 1: </a:t>
                </a:r>
                <a:r>
                  <a:rPr lang="en-GB" sz="1200" b="0" i="0" u="none" strike="noStrike" cap="none" dirty="0">
                    <a:solidFill>
                      <a:schemeClr val="dk1"/>
                    </a:solidFill>
                    <a:effectLst/>
                    <a:latin typeface="Arial"/>
                    <a:ea typeface="Arial"/>
                    <a:cs typeface="Arial"/>
                    <a:sym typeface="Arial"/>
                  </a:rPr>
                  <a:t>this is a division, so match significant figures.</a:t>
                </a:r>
              </a:p>
              <a:p>
                <a:pPr marL="0" indent="0"/>
                <a:r>
                  <a:rPr lang="en-GB" sz="1200" b="0" i="0" u="none" strike="noStrike" cap="none" dirty="0">
                    <a:solidFill>
                      <a:schemeClr val="dk1"/>
                    </a:solidFill>
                    <a:effectLst/>
                    <a:latin typeface="Arial"/>
                    <a:ea typeface="Arial"/>
                    <a:cs typeface="Arial"/>
                    <a:sym typeface="Arial"/>
                  </a:rPr>
                  <a:t>Common errors and misconceptions:</a:t>
                </a:r>
              </a:p>
              <a:p>
                <a:pPr marL="171450" lvl="0" indent="-171450">
                  <a:buFont typeface="Arial" panose="020B0604020202020204" pitchFamily="34" charset="0"/>
                  <a:buChar char="•"/>
                </a:pPr>
                <a:r>
                  <a:rPr lang="en-GB" sz="1200" b="0" i="0" u="none" strike="noStrike" cap="none" dirty="0">
                    <a:solidFill>
                      <a:schemeClr val="dk1"/>
                    </a:solidFill>
                    <a:effectLst/>
                    <a:latin typeface="Arial"/>
                    <a:ea typeface="Arial"/>
                    <a:cs typeface="Arial"/>
                    <a:sym typeface="Arial"/>
                  </a:rPr>
                  <a:t>Writing 2.67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matching the mass instead of the volume)</a:t>
                </a:r>
              </a:p>
              <a:p>
                <a:pPr marL="171450" lvl="0" indent="-171450">
                  <a:buFont typeface="Arial" panose="020B0604020202020204" pitchFamily="34" charset="0"/>
                  <a:buChar char="•"/>
                </a:pPr>
                <a:r>
                  <a:rPr lang="en-GB" sz="1200" b="0" i="0" u="none" strike="noStrike" cap="none" dirty="0">
                    <a:solidFill>
                      <a:schemeClr val="dk1"/>
                    </a:solidFill>
                    <a:effectLst/>
                    <a:latin typeface="Arial"/>
                    <a:ea typeface="Arial"/>
                    <a:cs typeface="Arial"/>
                    <a:sym typeface="Arial"/>
                  </a:rPr>
                  <a:t>Writing 2.669230769 (copying the calculator)</a:t>
                </a:r>
              </a:p>
              <a:p>
                <a:pPr marL="171450" lvl="0" indent="-171450">
                  <a:buFont typeface="Arial" panose="020B0604020202020204" pitchFamily="34" charset="0"/>
                  <a:buChar char="•"/>
                </a:pPr>
                <a:r>
                  <a:rPr lang="en-GB" sz="1200" b="0" i="0" u="none" strike="noStrike" cap="none" dirty="0">
                    <a:solidFill>
                      <a:schemeClr val="dk1"/>
                    </a:solidFill>
                    <a:effectLst/>
                    <a:latin typeface="Arial"/>
                    <a:ea typeface="Arial"/>
                    <a:cs typeface="Arial"/>
                    <a:sym typeface="Arial"/>
                  </a:rPr>
                  <a:t>Writing 3 (over-rounding to 1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a:t>
                </a:r>
              </a:p>
              <a:p>
                <a:pPr marL="0" indent="0"/>
                <a:endParaRPr lang="en-GB" sz="1200" b="1" i="0" u="none" strike="noStrike" cap="none" dirty="0">
                  <a:solidFill>
                    <a:schemeClr val="dk1"/>
                  </a:solidFill>
                  <a:effectLst/>
                  <a:latin typeface="Arial"/>
                  <a:ea typeface="Arial"/>
                  <a:cs typeface="Arial"/>
                  <a:sym typeface="Arial"/>
                </a:endParaRPr>
              </a:p>
              <a:p>
                <a:pPr marL="0" indent="0"/>
                <a:r>
                  <a:rPr lang="en-GB" sz="1200" b="1" i="0" u="none" strike="noStrike" cap="none" dirty="0">
                    <a:solidFill>
                      <a:schemeClr val="dk1"/>
                    </a:solidFill>
                    <a:effectLst/>
                    <a:latin typeface="Arial"/>
                    <a:ea typeface="Arial"/>
                    <a:cs typeface="Arial"/>
                    <a:sym typeface="Arial"/>
                  </a:rPr>
                  <a:t>Question 2: </a:t>
                </a:r>
                <a:r>
                  <a:rPr lang="en-GB" sz="1200" b="0" i="0" u="none" strike="noStrike" cap="none" dirty="0">
                    <a:solidFill>
                      <a:schemeClr val="dk1"/>
                    </a:solidFill>
                    <a:effectLst/>
                    <a:latin typeface="Arial"/>
                    <a:ea typeface="Arial"/>
                    <a:cs typeface="Arial"/>
                    <a:sym typeface="Arial"/>
                  </a:rPr>
                  <a:t>The purpose is to check that learners can explain </a:t>
                </a:r>
                <a:r>
                  <a:rPr lang="en-GB" sz="1200" b="1" i="0" u="none" strike="noStrike" cap="none" dirty="0">
                    <a:solidFill>
                      <a:schemeClr val="dk1"/>
                    </a:solidFill>
                    <a:effectLst/>
                    <a:latin typeface="Arial"/>
                    <a:ea typeface="Arial"/>
                    <a:cs typeface="Arial"/>
                    <a:sym typeface="Arial"/>
                  </a:rPr>
                  <a:t>why</a:t>
                </a:r>
                <a:r>
                  <a:rPr lang="en-GB" sz="1200" b="0" i="0" u="none" strike="noStrike" cap="none" dirty="0">
                    <a:solidFill>
                      <a:schemeClr val="dk1"/>
                    </a:solidFill>
                    <a:effectLst/>
                    <a:latin typeface="Arial"/>
                    <a:ea typeface="Arial"/>
                    <a:cs typeface="Arial"/>
                    <a:sym typeface="Arial"/>
                  </a:rPr>
                  <a:t> it is correct: the answer matches the precision of the thermometer, not just because the calculator said so. </a:t>
                </a:r>
              </a:p>
              <a:p>
                <a:pPr marL="0" indent="0"/>
                <a:r>
                  <a:rPr lang="en-GB" sz="1200" b="0" i="0" u="none" strike="noStrike" cap="none" dirty="0">
                    <a:solidFill>
                      <a:schemeClr val="dk1"/>
                    </a:solidFill>
                    <a:effectLst/>
                    <a:latin typeface="Arial"/>
                    <a:ea typeface="Arial"/>
                    <a:cs typeface="Arial"/>
                    <a:sym typeface="Arial"/>
                  </a:rPr>
                  <a:t>Ask: what if the mean had been 19.5333...? Then they would round to 19.5 °C (1 </a:t>
                </a:r>
                <a:r>
                  <a:rPr lang="en-GB" sz="1200" b="0" i="0" u="none" strike="noStrike" cap="none" dirty="0" err="1">
                    <a:solidFill>
                      <a:schemeClr val="dk1"/>
                    </a:solidFill>
                    <a:effectLst/>
                    <a:latin typeface="Arial"/>
                    <a:ea typeface="Arial"/>
                    <a:cs typeface="Arial"/>
                    <a:sym typeface="Arial"/>
                  </a:rPr>
                  <a:t>d.p.</a:t>
                </a:r>
                <a:r>
                  <a:rPr lang="en-GB" sz="1200" b="0" i="0" u="none" strike="noStrike" cap="none" dirty="0">
                    <a:solidFill>
                      <a:schemeClr val="dk1"/>
                    </a:solidFill>
                    <a:effectLst/>
                    <a:latin typeface="Arial"/>
                    <a:ea typeface="Arial"/>
                    <a:cs typeface="Arial"/>
                    <a:sym typeface="Arial"/>
                  </a:rPr>
                  <a:t>, matching the thermometer).</a:t>
                </a:r>
              </a:p>
              <a:p>
                <a:pPr marL="0" indent="0"/>
                <a:endParaRPr lang="en-GB" sz="1200" b="1" i="0" u="none" strike="noStrike" cap="none" dirty="0">
                  <a:solidFill>
                    <a:schemeClr val="dk1"/>
                  </a:solidFill>
                  <a:effectLst/>
                  <a:latin typeface="Arial"/>
                  <a:ea typeface="Arial"/>
                  <a:cs typeface="Arial"/>
                  <a:sym typeface="Arial"/>
                </a:endParaRPr>
              </a:p>
              <a:p>
                <a:pPr marL="0" indent="0"/>
                <a:r>
                  <a:rPr lang="en-GB" sz="1200" b="1" i="0" u="none" strike="noStrike" cap="none" dirty="0">
                    <a:solidFill>
                      <a:schemeClr val="dk1"/>
                    </a:solidFill>
                    <a:effectLst/>
                    <a:latin typeface="Arial"/>
                    <a:ea typeface="Arial"/>
                    <a:cs typeface="Arial"/>
                    <a:sym typeface="Arial"/>
                  </a:rPr>
                  <a:t>Question 3: </a:t>
                </a:r>
                <a:r>
                  <a:rPr lang="en-GB" sz="1200" b="0" i="0" u="none" strike="noStrike" cap="none" dirty="0">
                    <a:solidFill>
                      <a:schemeClr val="dk1"/>
                    </a:solidFill>
                    <a:effectLst/>
                    <a:latin typeface="Arial"/>
                    <a:ea typeface="Arial"/>
                    <a:cs typeface="Arial"/>
                    <a:sym typeface="Arial"/>
                  </a:rPr>
                  <a:t>this is a division, so match significant figures.</a:t>
                </a:r>
              </a:p>
              <a:p>
                <a:pPr marL="0" indent="0"/>
                <a:r>
                  <a:rPr lang="en-GB" sz="1200" b="0" i="0" u="none" strike="noStrike" cap="none" dirty="0">
                    <a:solidFill>
                      <a:schemeClr val="dk1"/>
                    </a:solidFill>
                    <a:effectLst/>
                    <a:latin typeface="Arial"/>
                    <a:ea typeface="Arial"/>
                    <a:cs typeface="Arial"/>
                    <a:sym typeface="Arial"/>
                  </a:rPr>
                  <a:t>Discuss: some learners may want to write </a:t>
                </a:r>
                <a:r>
                  <a:rPr lang="en-GB" sz="1200" b="0" i="0" u="none" strike="noStrike" cap="none">
                    <a:solidFill>
                      <a:schemeClr val="dk1"/>
                    </a:solidFill>
                    <a:effectLst/>
                    <a:latin typeface="Arial"/>
                    <a:ea typeface="Arial"/>
                    <a:cs typeface="Arial"/>
                    <a:sym typeface="Arial"/>
                  </a:rPr>
                  <a:t>0.3</a:t>
                </a:r>
                <a:r>
                  <a:rPr lang="en-GB" sz="1200" b="0" i="0" u="sng" strike="noStrike" cap="none">
                    <a:solidFill>
                      <a:schemeClr val="dk1"/>
                    </a:solidFill>
                    <a:effectLst/>
                    <a:latin typeface="Arial"/>
                    <a:cs typeface="Arial"/>
                    <a:sym typeface="Arial"/>
                  </a:rPr>
                  <a:t>(</a:t>
                </a:r>
                <a:r>
                  <a:rPr lang="en-GB" sz="1200" b="0" i="0" u="none" strike="noStrike" cap="none">
                    <a:solidFill>
                      <a:schemeClr val="dk1"/>
                    </a:solidFill>
                    <a:effectLst/>
                    <a:latin typeface="Arial"/>
                    <a:ea typeface="Arial"/>
                    <a:cs typeface="Arial"/>
                    <a:sym typeface="Arial"/>
                  </a:rPr>
                  <a:t>3 </a:t>
                </a:r>
                <a:r>
                  <a:rPr lang="en-GB" sz="1200" b="0" i="0" u="sng" strike="noStrike" cap="none">
                    <a:solidFill>
                      <a:schemeClr val="dk1"/>
                    </a:solidFill>
                    <a:effectLst/>
                    <a:latin typeface="Arial"/>
                    <a:ea typeface="Arial"/>
                    <a:cs typeface="Arial"/>
                    <a:sym typeface="Arial"/>
                  </a:rPr>
                  <a:t>) ̇</a:t>
                </a:r>
                <a:r>
                  <a:rPr lang="en-GB" sz="1200" b="0" i="0" u="none" strike="noStrike" cap="none" dirty="0">
                    <a:solidFill>
                      <a:schemeClr val="dk1"/>
                    </a:solidFill>
                    <a:effectLst/>
                    <a:latin typeface="Arial"/>
                    <a:ea typeface="Arial"/>
                    <a:cs typeface="Arial"/>
                    <a:sym typeface="Arial"/>
                  </a:rPr>
                  <a:t>using recurring dot notation from maths. Explain that this is not acceptable in science – measurements have limited precision, so our answer cannot be infinitely precise. In chemistry, we always round instead.</a:t>
                </a:r>
              </a:p>
              <a:p>
                <a:pPr marL="0" lvl="0" indent="0" algn="l" rtl="0">
                  <a:lnSpc>
                    <a:spcPct val="100000"/>
                  </a:lnSpc>
                  <a:spcBef>
                    <a:spcPts val="0"/>
                  </a:spcBef>
                  <a:spcAft>
                    <a:spcPts val="0"/>
                  </a:spcAft>
                  <a:buSzPts val="1400"/>
                  <a:buNone/>
                </a:pPr>
                <a:endParaRPr dirty="0"/>
              </a:p>
            </p:txBody>
          </p:sp>
        </mc:Fallback>
      </mc:AlternateContent>
      <p:sp>
        <p:nvSpPr>
          <p:cNvPr id="177" name="Google Shape;177;g3cd899bd828_0_19:notes">
            <a:extLst>
              <a:ext uri="{FF2B5EF4-FFF2-40B4-BE49-F238E27FC236}">
                <a16:creationId xmlns:a16="http://schemas.microsoft.com/office/drawing/2014/main" id="{22A44BE5-AE13-786A-60D8-C6DACA2DF7DC}"/>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6</a:t>
            </a:fld>
            <a:endParaRPr/>
          </a:p>
        </p:txBody>
      </p:sp>
    </p:spTree>
    <p:extLst>
      <p:ext uri="{BB962C8B-B14F-4D97-AF65-F5344CB8AC3E}">
        <p14:creationId xmlns:p14="http://schemas.microsoft.com/office/powerpoint/2010/main" val="2532384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3cd899bd828_0_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3" name="Google Shape;183;g3cd899bd828_0_2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endParaRPr lang="en-GB" sz="1200" b="0" i="0" u="none" strike="noStrike" cap="none" dirty="0">
              <a:solidFill>
                <a:schemeClr val="dk1"/>
              </a:solidFill>
              <a:effectLst/>
              <a:latin typeface="Arial"/>
              <a:ea typeface="Arial"/>
              <a:cs typeface="Arial"/>
              <a:sym typeface="Arial"/>
            </a:endParaRPr>
          </a:p>
        </p:txBody>
      </p:sp>
      <p:sp>
        <p:nvSpPr>
          <p:cNvPr id="184" name="Google Shape;184;g3cd899bd828_0_2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a:extLst>
            <a:ext uri="{FF2B5EF4-FFF2-40B4-BE49-F238E27FC236}">
              <a16:creationId xmlns:a16="http://schemas.microsoft.com/office/drawing/2014/main" id="{ABD4CC6D-43AB-E661-8BF8-03D62F2A4887}"/>
            </a:ext>
          </a:extLst>
        </p:cNvPr>
        <p:cNvGrpSpPr/>
        <p:nvPr/>
      </p:nvGrpSpPr>
      <p:grpSpPr>
        <a:xfrm>
          <a:off x="0" y="0"/>
          <a:ext cx="0" cy="0"/>
          <a:chOff x="0" y="0"/>
          <a:chExt cx="0" cy="0"/>
        </a:xfrm>
      </p:grpSpPr>
      <p:sp>
        <p:nvSpPr>
          <p:cNvPr id="182" name="Google Shape;182;g3cd899bd828_0_25:notes">
            <a:extLst>
              <a:ext uri="{FF2B5EF4-FFF2-40B4-BE49-F238E27FC236}">
                <a16:creationId xmlns:a16="http://schemas.microsoft.com/office/drawing/2014/main" id="{8680284E-4F23-BA14-BE98-DA9F2D3C036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83" name="Google Shape;183;g3cd899bd828_0_25:notes">
                <a:extLst>
                  <a:ext uri="{FF2B5EF4-FFF2-40B4-BE49-F238E27FC236}">
                    <a16:creationId xmlns:a16="http://schemas.microsoft.com/office/drawing/2014/main" id="{3BD97FFB-D5F5-539C-7014-D105CFA04C3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dirty="0">
                    <a:solidFill>
                      <a:schemeClr val="dk1"/>
                    </a:solidFill>
                    <a:effectLst/>
                    <a:latin typeface="Arial"/>
                    <a:ea typeface="Arial"/>
                    <a:cs typeface="Arial"/>
                    <a:sym typeface="Arial"/>
                  </a:rPr>
                  <a:t>Learner B is correct. This is a division, so match significant figures.</a:t>
                </a:r>
              </a:p>
              <a:p>
                <a:pPr marL="0" indent="0"/>
                <a:r>
                  <a:rPr lang="en-GB" sz="1200" b="0" i="0" u="none" strike="noStrike" cap="none" dirty="0">
                    <a:solidFill>
                      <a:schemeClr val="dk1"/>
                    </a:solidFill>
                    <a:effectLst/>
                    <a:latin typeface="Arial"/>
                    <a:ea typeface="Arial"/>
                    <a:cs typeface="Arial"/>
                    <a:sym typeface="Arial"/>
                  </a:rPr>
                  <a:t>Mass = 8.40 g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 the trailing zero after the decimal point is significant, rule 4)</a:t>
                </a:r>
              </a:p>
              <a:p>
                <a:pPr marL="0" indent="0"/>
                <a:r>
                  <a:rPr lang="en-GB" sz="1200" b="0" i="0" u="none" strike="noStrike" cap="none" dirty="0">
                    <a:solidFill>
                      <a:schemeClr val="dk1"/>
                    </a:solidFill>
                    <a:effectLst/>
                    <a:latin typeface="Arial"/>
                    <a:ea typeface="Arial"/>
                    <a:cs typeface="Arial"/>
                    <a:sym typeface="Arial"/>
                  </a:rPr>
                  <a:t>Volume = 12.0 cm³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 the trailing zero after the decimal point is significant, rule 4)</a:t>
                </a:r>
              </a:p>
              <a:p>
                <a:pPr marL="0" indent="0"/>
                <a:r>
                  <a:rPr lang="en-GB" sz="1200" b="0" i="0" u="none" strike="noStrike" cap="none" dirty="0">
                    <a:solidFill>
                      <a:schemeClr val="dk1"/>
                    </a:solidFill>
                    <a:effectLst/>
                    <a:latin typeface="Arial"/>
                    <a:ea typeface="Arial"/>
                    <a:cs typeface="Arial"/>
                    <a:sym typeface="Arial"/>
                  </a:rPr>
                  <a:t>Both are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so the answer should be to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0.7 written to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0.700 </a:t>
                </a:r>
                <a14:m>
                  <m:oMath xmlns:m="http://schemas.openxmlformats.org/officeDocument/2006/math">
                    <m:r>
                      <m:rPr>
                        <m:sty m:val="p"/>
                      </m:rPr>
                      <a:rPr lang="en-GB" sz="1200" b="0" i="0" u="none" strike="noStrike" cap="none" dirty="0" smtClean="0">
                        <a:solidFill>
                          <a:schemeClr val="dk1"/>
                        </a:solidFill>
                        <a:effectLst/>
                        <a:latin typeface="Cambria Math" panose="02040503050406030204" pitchFamily="18" charset="0"/>
                        <a:ea typeface="Arial"/>
                        <a:cs typeface="Arial"/>
                        <a:sym typeface="Arial"/>
                      </a:rPr>
                      <m:t>g</m:t>
                    </m:r>
                    <m:r>
                      <a:rPr lang="en-GB" sz="1200" b="0" i="0" u="none" strike="noStrike" cap="none" dirty="0" smtClean="0">
                        <a:solidFill>
                          <a:schemeClr val="dk1"/>
                        </a:solidFill>
                        <a:effectLst/>
                        <a:latin typeface="Cambria Math" panose="02040503050406030204" pitchFamily="18" charset="0"/>
                        <a:ea typeface="Arial"/>
                        <a:cs typeface="Arial"/>
                        <a:sym typeface="Arial"/>
                      </a:rPr>
                      <m:t>/</m:t>
                    </m:r>
                    <m:r>
                      <m:rPr>
                        <m:sty m:val="p"/>
                      </m:rPr>
                      <a:rPr lang="en-GB" sz="1200" b="0" i="0" u="none" strike="noStrike" cap="none" dirty="0" smtClean="0">
                        <a:solidFill>
                          <a:schemeClr val="dk1"/>
                        </a:solidFill>
                        <a:effectLst/>
                        <a:latin typeface="Cambria Math" panose="02040503050406030204" pitchFamily="18" charset="0"/>
                        <a:ea typeface="Arial"/>
                        <a:cs typeface="Arial"/>
                        <a:sym typeface="Arial"/>
                      </a:rPr>
                      <m:t>cm</m:t>
                    </m:r>
                    <m:r>
                      <a:rPr lang="en-GB" sz="1200" b="0" i="0" u="none" strike="noStrike" cap="none" dirty="0" smtClean="0">
                        <a:solidFill>
                          <a:schemeClr val="dk1"/>
                        </a:solidFill>
                        <a:effectLst/>
                        <a:latin typeface="Cambria Math" panose="02040503050406030204" pitchFamily="18" charset="0"/>
                        <a:ea typeface="Arial"/>
                        <a:cs typeface="Arial"/>
                        <a:sym typeface="Arial"/>
                      </a:rPr>
                      <m:t>³</m:t>
                    </m:r>
                  </m:oMath>
                </a14:m>
                <a:endParaRPr lang="en-GB" sz="1200" b="0" i="0" u="none" strike="noStrike" cap="none" dirty="0">
                  <a:solidFill>
                    <a:schemeClr val="dk1"/>
                  </a:solidFill>
                  <a:effectLst/>
                  <a:latin typeface="Arial"/>
                  <a:ea typeface="Arial"/>
                  <a:cs typeface="Arial"/>
                  <a:sym typeface="Arial"/>
                </a:endParaRPr>
              </a:p>
              <a:p>
                <a:pPr marL="0" indent="0"/>
                <a:endParaRPr lang="en-GB" sz="1200" b="0" i="0" u="none" strike="noStrike" cap="none" dirty="0">
                  <a:solidFill>
                    <a:schemeClr val="dk1"/>
                  </a:solidFill>
                  <a:effectLst/>
                  <a:latin typeface="Arial"/>
                  <a:ea typeface="Arial"/>
                  <a:cs typeface="Arial"/>
                  <a:sym typeface="Arial"/>
                </a:endParaRPr>
              </a:p>
              <a:p>
                <a:pPr marL="0" indent="0"/>
                <a:r>
                  <a:rPr lang="en-GB" sz="1200" b="0" i="0" u="none" strike="noStrike" cap="none" dirty="0">
                    <a:solidFill>
                      <a:schemeClr val="dk1"/>
                    </a:solidFill>
                    <a:effectLst/>
                    <a:latin typeface="Arial"/>
                    <a:ea typeface="Arial"/>
                    <a:cs typeface="Arial"/>
                    <a:sym typeface="Arial"/>
                  </a:rPr>
                  <a:t>Learner A is incorrect because they have just accepted the calculator display. The calculator shows 0.7, which is only 1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The measurements justify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so trailing zeros must be added to show the answer is precise to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This is the reverse of the usual problem – normally learners write too many digits, but here the calculator has given too few.</a:t>
                </a:r>
              </a:p>
              <a:p>
                <a:pPr marL="0" indent="0"/>
                <a:endParaRPr lang="en-GB" sz="1200" b="0" i="0" u="none" strike="noStrike" cap="none" dirty="0">
                  <a:solidFill>
                    <a:schemeClr val="dk1"/>
                  </a:solidFill>
                  <a:effectLst/>
                  <a:latin typeface="Arial"/>
                  <a:ea typeface="Arial"/>
                  <a:cs typeface="Arial"/>
                  <a:sym typeface="Arial"/>
                </a:endParaRPr>
              </a:p>
              <a:p>
                <a:pPr marL="0" indent="0"/>
                <a:r>
                  <a:rPr lang="en-GB" sz="1200" b="0" i="0" u="none" strike="noStrike" cap="none" dirty="0">
                    <a:solidFill>
                      <a:schemeClr val="dk1"/>
                    </a:solidFill>
                    <a:effectLst/>
                    <a:latin typeface="Arial"/>
                    <a:ea typeface="Arial"/>
                    <a:cs typeface="Arial"/>
                    <a:sym typeface="Arial"/>
                  </a:rPr>
                  <a:t>Learner C is incorrect because they have used the decimal places rule instead of the significant figures rule. This is a division, so significant figures apply, not decimal places. The </a:t>
                </a:r>
                <a:r>
                  <a:rPr lang="en-GB" sz="1200" b="0" i="0" u="none" strike="noStrike" cap="none" dirty="0" err="1">
                    <a:solidFill>
                      <a:schemeClr val="dk1"/>
                    </a:solidFill>
                    <a:effectLst/>
                    <a:latin typeface="Arial"/>
                    <a:ea typeface="Arial"/>
                    <a:cs typeface="Arial"/>
                    <a:sym typeface="Arial"/>
                  </a:rPr>
                  <a:t>d.p.</a:t>
                </a:r>
                <a:r>
                  <a:rPr lang="en-GB" sz="1200" b="0" i="0" u="none" strike="noStrike" cap="none" dirty="0">
                    <a:solidFill>
                      <a:schemeClr val="dk1"/>
                    </a:solidFill>
                    <a:effectLst/>
                    <a:latin typeface="Arial"/>
                    <a:ea typeface="Arial"/>
                    <a:cs typeface="Arial"/>
                    <a:sym typeface="Arial"/>
                  </a:rPr>
                  <a:t> rule is for addition and subtraction. Even though both measurements are to 1 </a:t>
                </a:r>
                <a:r>
                  <a:rPr lang="en-GB" sz="1200" b="0" i="0" u="none" strike="noStrike" cap="none" dirty="0" err="1">
                    <a:solidFill>
                      <a:schemeClr val="dk1"/>
                    </a:solidFill>
                    <a:effectLst/>
                    <a:latin typeface="Arial"/>
                    <a:ea typeface="Arial"/>
                    <a:cs typeface="Arial"/>
                    <a:sym typeface="Arial"/>
                  </a:rPr>
                  <a:t>d.p.</a:t>
                </a:r>
                <a:r>
                  <a:rPr lang="en-GB" sz="1200" b="0" i="0" u="none" strike="noStrike" cap="none" dirty="0">
                    <a:solidFill>
                      <a:schemeClr val="dk1"/>
                    </a:solidFill>
                    <a:effectLst/>
                    <a:latin typeface="Arial"/>
                    <a:ea typeface="Arial"/>
                    <a:cs typeface="Arial"/>
                    <a:sym typeface="Arial"/>
                  </a:rPr>
                  <a:t>, that is not the relevant consideration here. </a:t>
                </a:r>
              </a:p>
              <a:p>
                <a:pPr marL="0" indent="0"/>
                <a:endParaRPr lang="en-GB" sz="1200" b="0" i="0" u="none" strike="noStrike" cap="none" dirty="0">
                  <a:solidFill>
                    <a:schemeClr val="dk1"/>
                  </a:solidFill>
                  <a:effectLst/>
                  <a:latin typeface="Arial"/>
                  <a:ea typeface="Arial"/>
                  <a:cs typeface="Arial"/>
                  <a:sym typeface="Arial"/>
                </a:endParaRPr>
              </a:p>
              <a:p>
                <a:pPr marL="0" indent="0"/>
                <a:r>
                  <a:rPr lang="en-GB" sz="1200" b="1" i="0" u="none" strike="noStrike" cap="none" dirty="0">
                    <a:solidFill>
                      <a:schemeClr val="dk1"/>
                    </a:solidFill>
                    <a:effectLst/>
                    <a:latin typeface="Arial"/>
                    <a:ea typeface="Arial"/>
                    <a:cs typeface="Arial"/>
                    <a:sym typeface="Arial"/>
                  </a:rPr>
                  <a:t>Common misconception</a:t>
                </a:r>
              </a:p>
              <a:p>
                <a:pPr marL="0" indent="0"/>
                <a:r>
                  <a:rPr lang="en-GB" sz="1200" b="0" i="0" u="none" strike="noStrike" cap="none" dirty="0">
                    <a:solidFill>
                      <a:schemeClr val="dk1"/>
                    </a:solidFill>
                    <a:effectLst/>
                    <a:latin typeface="Arial"/>
                    <a:ea typeface="Arial"/>
                    <a:cs typeface="Arial"/>
                    <a:sym typeface="Arial"/>
                  </a:rPr>
                  <a:t>Learner C's reasoning sounds plausible, which makes it a valuable misconception to explore. Ask learners to explain what is wrong with the logic in Learner C's own words. Ask: how would the answer change if the measurements were 8.4 g (2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and 12 </a:t>
                </a:r>
                <a14:m>
                  <m:oMath xmlns:m="http://schemas.openxmlformats.org/officeDocument/2006/math">
                    <m:r>
                      <m:rPr>
                        <m:sty m:val="p"/>
                      </m:rPr>
                      <a:rPr lang="en-GB" sz="1200" dirty="0" smtClean="0">
                        <a:latin typeface="Cambria Math" panose="02040503050406030204" pitchFamily="18" charset="0"/>
                      </a:rPr>
                      <m:t>cm</m:t>
                    </m:r>
                    <m:r>
                      <a:rPr lang="en-GB" sz="1200" dirty="0" smtClean="0">
                        <a:latin typeface="Cambria Math" panose="02040503050406030204" pitchFamily="18" charset="0"/>
                      </a:rPr>
                      <m:t>³</m:t>
                    </m:r>
                  </m:oMath>
                </a14:m>
                <a:r>
                  <a:rPr lang="en-GB" sz="1200" b="0" i="0" u="none" strike="noStrike" cap="none" dirty="0">
                    <a:solidFill>
                      <a:schemeClr val="dk1"/>
                    </a:solidFill>
                    <a:effectLst/>
                    <a:latin typeface="Arial"/>
                    <a:ea typeface="Arial"/>
                    <a:cs typeface="Arial"/>
                    <a:sym typeface="Arial"/>
                  </a:rPr>
                  <a:t> (2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Then the answer would be 0.70 </a:t>
                </a:r>
                <a14:m>
                  <m:oMath xmlns:m="http://schemas.openxmlformats.org/officeDocument/2006/math">
                    <m:r>
                      <m:rPr>
                        <m:sty m:val="p"/>
                      </m:rPr>
                      <a:rPr lang="en-GB" sz="1200" dirty="0" smtClean="0">
                        <a:latin typeface="Cambria Math" panose="02040503050406030204" pitchFamily="18" charset="0"/>
                      </a:rPr>
                      <m:t>g</m:t>
                    </m:r>
                    <m:r>
                      <a:rPr lang="en-GB" sz="1200" dirty="0" smtClean="0">
                        <a:latin typeface="Cambria Math" panose="02040503050406030204" pitchFamily="18" charset="0"/>
                      </a:rPr>
                      <m:t>/</m:t>
                    </m:r>
                    <m:r>
                      <m:rPr>
                        <m:sty m:val="p"/>
                      </m:rPr>
                      <a:rPr lang="en-GB" sz="1200" dirty="0" smtClean="0">
                        <a:latin typeface="Cambria Math" panose="02040503050406030204" pitchFamily="18" charset="0"/>
                      </a:rPr>
                      <m:t>cm</m:t>
                    </m:r>
                    <m:r>
                      <a:rPr lang="en-GB" sz="1200" dirty="0" smtClean="0">
                        <a:latin typeface="Cambria Math" panose="02040503050406030204" pitchFamily="18" charset="0"/>
                      </a:rPr>
                      <m:t>³ </m:t>
                    </m:r>
                  </m:oMath>
                </a14:m>
                <a:r>
                  <a:rPr lang="en-GB" sz="1200" b="0" i="0" u="none" strike="noStrike" cap="none" dirty="0">
                    <a:solidFill>
                      <a:schemeClr val="dk1"/>
                    </a:solidFill>
                    <a:effectLst/>
                    <a:latin typeface="Arial"/>
                    <a:ea typeface="Arial"/>
                    <a:cs typeface="Arial"/>
                    <a:sym typeface="Arial"/>
                  </a:rPr>
                  <a:t>(2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Learner C's answer would then be numerically correct but still for the wrong reason.</a:t>
                </a:r>
              </a:p>
            </p:txBody>
          </p:sp>
        </mc:Choice>
        <mc:Fallback xmlns="">
          <p:sp>
            <p:nvSpPr>
              <p:cNvPr id="183" name="Google Shape;183;g3cd899bd828_0_25:notes">
                <a:extLst>
                  <a:ext uri="{FF2B5EF4-FFF2-40B4-BE49-F238E27FC236}">
                    <a16:creationId xmlns:a16="http://schemas.microsoft.com/office/drawing/2014/main" id="{3BD97FFB-D5F5-539C-7014-D105CFA04C3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dirty="0">
                    <a:solidFill>
                      <a:schemeClr val="dk1"/>
                    </a:solidFill>
                    <a:effectLst/>
                    <a:latin typeface="Arial"/>
                    <a:ea typeface="Arial"/>
                    <a:cs typeface="Arial"/>
                    <a:sym typeface="Arial"/>
                  </a:rPr>
                  <a:t>Learner B is correct. This is a division, so match significant figures.</a:t>
                </a:r>
              </a:p>
              <a:p>
                <a:pPr marL="0" indent="0"/>
                <a:r>
                  <a:rPr lang="en-GB" sz="1200" b="0" i="0" u="none" strike="noStrike" cap="none" dirty="0">
                    <a:solidFill>
                      <a:schemeClr val="dk1"/>
                    </a:solidFill>
                    <a:effectLst/>
                    <a:latin typeface="Arial"/>
                    <a:ea typeface="Arial"/>
                    <a:cs typeface="Arial"/>
                    <a:sym typeface="Arial"/>
                  </a:rPr>
                  <a:t>Mass = 8.40 g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 the trailing zero after the decimal point is significant, rule 4)</a:t>
                </a:r>
              </a:p>
              <a:p>
                <a:pPr marL="0" indent="0"/>
                <a:r>
                  <a:rPr lang="en-GB" sz="1200" b="0" i="0" u="none" strike="noStrike" cap="none" dirty="0">
                    <a:solidFill>
                      <a:schemeClr val="dk1"/>
                    </a:solidFill>
                    <a:effectLst/>
                    <a:latin typeface="Arial"/>
                    <a:ea typeface="Arial"/>
                    <a:cs typeface="Arial"/>
                    <a:sym typeface="Arial"/>
                  </a:rPr>
                  <a:t>Volume = 12.0 cm³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 the trailing zero after the decimal point is significant, rule 4)</a:t>
                </a:r>
              </a:p>
              <a:p>
                <a:pPr marL="0" indent="0"/>
                <a:r>
                  <a:rPr lang="en-GB" sz="1200" b="0" i="0" u="none" strike="noStrike" cap="none" dirty="0">
                    <a:solidFill>
                      <a:schemeClr val="dk1"/>
                    </a:solidFill>
                    <a:effectLst/>
                    <a:latin typeface="Arial"/>
                    <a:ea typeface="Arial"/>
                    <a:cs typeface="Arial"/>
                    <a:sym typeface="Arial"/>
                  </a:rPr>
                  <a:t>Both are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so the answer should be to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0.7 written to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is 0.700 </a:t>
                </a:r>
                <a:r>
                  <a:rPr lang="en-GB" sz="1200" b="0" i="0" u="none" strike="noStrike" cap="none" dirty="0">
                    <a:solidFill>
                      <a:schemeClr val="dk1"/>
                    </a:solidFill>
                    <a:effectLst/>
                    <a:latin typeface="Cambria Math" panose="02040503050406030204" pitchFamily="18" charset="0"/>
                    <a:ea typeface="Arial"/>
                    <a:cs typeface="Arial"/>
                    <a:sym typeface="Arial"/>
                  </a:rPr>
                  <a:t>g/cm³</a:t>
                </a:r>
              </a:p>
              <a:p>
                <a:pPr marL="0" indent="0"/>
                <a:endParaRPr lang="en-GB" sz="1200" b="0" i="0" u="none" strike="noStrike" cap="none" dirty="0">
                  <a:solidFill>
                    <a:schemeClr val="dk1"/>
                  </a:solidFill>
                  <a:effectLst/>
                  <a:latin typeface="Arial"/>
                  <a:ea typeface="Arial"/>
                  <a:cs typeface="Arial"/>
                  <a:sym typeface="Arial"/>
                </a:endParaRPr>
              </a:p>
              <a:p>
                <a:pPr marL="0" indent="0"/>
                <a:r>
                  <a:rPr lang="en-GB" sz="1200" b="0" i="0" u="none" strike="noStrike" cap="none" dirty="0">
                    <a:solidFill>
                      <a:schemeClr val="dk1"/>
                    </a:solidFill>
                    <a:effectLst/>
                    <a:latin typeface="Arial"/>
                    <a:ea typeface="Arial"/>
                    <a:cs typeface="Arial"/>
                    <a:sym typeface="Arial"/>
                  </a:rPr>
                  <a:t>Learner A is incorrect because they have just accepted the calculator display. The calculator shows 0.7, which is only 1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The measurements justify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so trailing zeros must be added to show the answer is precise to 3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This is the reverse of the usual problem – normally learners write too many digits, but here the calculator has given too few.</a:t>
                </a:r>
              </a:p>
              <a:p>
                <a:pPr marL="0" indent="0"/>
                <a:endParaRPr lang="en-GB" sz="1200" b="0" i="0" u="none" strike="noStrike" cap="none" dirty="0">
                  <a:solidFill>
                    <a:schemeClr val="dk1"/>
                  </a:solidFill>
                  <a:effectLst/>
                  <a:latin typeface="Arial"/>
                  <a:ea typeface="Arial"/>
                  <a:cs typeface="Arial"/>
                  <a:sym typeface="Arial"/>
                </a:endParaRPr>
              </a:p>
              <a:p>
                <a:pPr marL="0" indent="0"/>
                <a:r>
                  <a:rPr lang="en-GB" sz="1200" b="0" i="0" u="none" strike="noStrike" cap="none" dirty="0">
                    <a:solidFill>
                      <a:schemeClr val="dk1"/>
                    </a:solidFill>
                    <a:effectLst/>
                    <a:latin typeface="Arial"/>
                    <a:ea typeface="Arial"/>
                    <a:cs typeface="Arial"/>
                    <a:sym typeface="Arial"/>
                  </a:rPr>
                  <a:t>Learner C is incorrect because they have used the decimal places rule instead of the significant figures rule. This is a division, so significant figures apply, not decimal places. The </a:t>
                </a:r>
                <a:r>
                  <a:rPr lang="en-GB" sz="1200" b="0" i="0" u="none" strike="noStrike" cap="none" dirty="0" err="1">
                    <a:solidFill>
                      <a:schemeClr val="dk1"/>
                    </a:solidFill>
                    <a:effectLst/>
                    <a:latin typeface="Arial"/>
                    <a:ea typeface="Arial"/>
                    <a:cs typeface="Arial"/>
                    <a:sym typeface="Arial"/>
                  </a:rPr>
                  <a:t>d.p.</a:t>
                </a:r>
                <a:r>
                  <a:rPr lang="en-GB" sz="1200" b="0" i="0" u="none" strike="noStrike" cap="none" dirty="0">
                    <a:solidFill>
                      <a:schemeClr val="dk1"/>
                    </a:solidFill>
                    <a:effectLst/>
                    <a:latin typeface="Arial"/>
                    <a:ea typeface="Arial"/>
                    <a:cs typeface="Arial"/>
                    <a:sym typeface="Arial"/>
                  </a:rPr>
                  <a:t> rule is for addition and subtraction. Even though both measurements are to 1 </a:t>
                </a:r>
                <a:r>
                  <a:rPr lang="en-GB" sz="1200" b="0" i="0" u="none" strike="noStrike" cap="none" dirty="0" err="1">
                    <a:solidFill>
                      <a:schemeClr val="dk1"/>
                    </a:solidFill>
                    <a:effectLst/>
                    <a:latin typeface="Arial"/>
                    <a:ea typeface="Arial"/>
                    <a:cs typeface="Arial"/>
                    <a:sym typeface="Arial"/>
                  </a:rPr>
                  <a:t>d.p.</a:t>
                </a:r>
                <a:r>
                  <a:rPr lang="en-GB" sz="1200" b="0" i="0" u="none" strike="noStrike" cap="none" dirty="0">
                    <a:solidFill>
                      <a:schemeClr val="dk1"/>
                    </a:solidFill>
                    <a:effectLst/>
                    <a:latin typeface="Arial"/>
                    <a:ea typeface="Arial"/>
                    <a:cs typeface="Arial"/>
                    <a:sym typeface="Arial"/>
                  </a:rPr>
                  <a:t>, that is not the relevant consideration here. </a:t>
                </a:r>
              </a:p>
              <a:p>
                <a:pPr marL="0" indent="0"/>
                <a:endParaRPr lang="en-GB" sz="1200" b="0" i="0" u="none" strike="noStrike" cap="none" dirty="0">
                  <a:solidFill>
                    <a:schemeClr val="dk1"/>
                  </a:solidFill>
                  <a:effectLst/>
                  <a:latin typeface="Arial"/>
                  <a:ea typeface="Arial"/>
                  <a:cs typeface="Arial"/>
                  <a:sym typeface="Arial"/>
                </a:endParaRPr>
              </a:p>
              <a:p>
                <a:pPr marL="0" indent="0"/>
                <a:r>
                  <a:rPr lang="en-GB" sz="1200" b="1" i="0" u="none" strike="noStrike" cap="none" dirty="0">
                    <a:solidFill>
                      <a:schemeClr val="dk1"/>
                    </a:solidFill>
                    <a:effectLst/>
                    <a:latin typeface="Arial"/>
                    <a:ea typeface="Arial"/>
                    <a:cs typeface="Arial"/>
                    <a:sym typeface="Arial"/>
                  </a:rPr>
                  <a:t>Common misconception</a:t>
                </a:r>
              </a:p>
              <a:p>
                <a:pPr marL="0" indent="0"/>
                <a:r>
                  <a:rPr lang="en-GB" sz="1200" b="0" i="0" u="none" strike="noStrike" cap="none" dirty="0">
                    <a:solidFill>
                      <a:schemeClr val="dk1"/>
                    </a:solidFill>
                    <a:effectLst/>
                    <a:latin typeface="Arial"/>
                    <a:ea typeface="Arial"/>
                    <a:cs typeface="Arial"/>
                    <a:sym typeface="Arial"/>
                  </a:rPr>
                  <a:t>Learner C's reasoning sounds plausible, which makes it a valuable misconception to explore. Ask learners to explain what is wrong with the logic in Learner C's own words. Ask: how would the answer change if the measurements were 8.4 g (2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and 12 </a:t>
                </a:r>
                <a:r>
                  <a:rPr lang="en-GB" sz="1200" i="0" dirty="0">
                    <a:latin typeface="Cambria Math" panose="02040503050406030204" pitchFamily="18" charset="0"/>
                  </a:rPr>
                  <a:t>cm³</a:t>
                </a:r>
                <a:r>
                  <a:rPr lang="en-GB" sz="1200" b="0" i="0" u="none" strike="noStrike" cap="none" dirty="0">
                    <a:solidFill>
                      <a:schemeClr val="dk1"/>
                    </a:solidFill>
                    <a:effectLst/>
                    <a:latin typeface="Arial"/>
                    <a:ea typeface="Arial"/>
                    <a:cs typeface="Arial"/>
                    <a:sym typeface="Arial"/>
                  </a:rPr>
                  <a:t> (2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Then the answer would be 0.70 </a:t>
                </a:r>
                <a:r>
                  <a:rPr lang="en-GB" sz="1200" i="0" dirty="0">
                    <a:latin typeface="Cambria Math" panose="02040503050406030204" pitchFamily="18" charset="0"/>
                  </a:rPr>
                  <a:t>g/cm³ </a:t>
                </a:r>
                <a:r>
                  <a:rPr lang="en-GB" sz="1200" b="0" i="0" u="none" strike="noStrike" cap="none" dirty="0">
                    <a:solidFill>
                      <a:schemeClr val="dk1"/>
                    </a:solidFill>
                    <a:effectLst/>
                    <a:latin typeface="Arial"/>
                    <a:ea typeface="Arial"/>
                    <a:cs typeface="Arial"/>
                    <a:sym typeface="Arial"/>
                  </a:rPr>
                  <a:t>(2 </a:t>
                </a:r>
                <a:r>
                  <a:rPr lang="en-GB" sz="1200" b="0" i="0" u="none" strike="noStrike" cap="none" dirty="0" err="1">
                    <a:solidFill>
                      <a:schemeClr val="dk1"/>
                    </a:solidFill>
                    <a:effectLst/>
                    <a:latin typeface="Arial"/>
                    <a:ea typeface="Arial"/>
                    <a:cs typeface="Arial"/>
                    <a:sym typeface="Arial"/>
                  </a:rPr>
                  <a:t>s.f.</a:t>
                </a:r>
                <a:r>
                  <a:rPr lang="en-GB" sz="1200" b="0" i="0" u="none" strike="noStrike" cap="none" dirty="0">
                    <a:solidFill>
                      <a:schemeClr val="dk1"/>
                    </a:solidFill>
                    <a:effectLst/>
                    <a:latin typeface="Arial"/>
                    <a:ea typeface="Arial"/>
                    <a:cs typeface="Arial"/>
                    <a:sym typeface="Arial"/>
                  </a:rPr>
                  <a:t>). Learner C's answer would then be numerically correct but still for the wrong reason.</a:t>
                </a:r>
              </a:p>
            </p:txBody>
          </p:sp>
        </mc:Fallback>
      </mc:AlternateContent>
      <p:sp>
        <p:nvSpPr>
          <p:cNvPr id="184" name="Google Shape;184;g3cd899bd828_0_25:notes">
            <a:extLst>
              <a:ext uri="{FF2B5EF4-FFF2-40B4-BE49-F238E27FC236}">
                <a16:creationId xmlns:a16="http://schemas.microsoft.com/office/drawing/2014/main" id="{E45D9458-20F2-20F4-EC71-4BA05AD9AD3C}"/>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8</a:t>
            </a:fld>
            <a:endParaRPr/>
          </a:p>
        </p:txBody>
      </p:sp>
    </p:spTree>
    <p:extLst>
      <p:ext uri="{BB962C8B-B14F-4D97-AF65-F5344CB8AC3E}">
        <p14:creationId xmlns:p14="http://schemas.microsoft.com/office/powerpoint/2010/main" val="21334687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1-14 years Title, single line, generic photo">
  <p:cSld name="11-14 years Title, single line, generic photo">
    <p:spTree>
      <p:nvGrpSpPr>
        <p:cNvPr id="1" name="Shape 16"/>
        <p:cNvGrpSpPr/>
        <p:nvPr/>
      </p:nvGrpSpPr>
      <p:grpSpPr>
        <a:xfrm>
          <a:off x="0" y="0"/>
          <a:ext cx="0" cy="0"/>
          <a:chOff x="0" y="0"/>
          <a:chExt cx="0" cy="0"/>
        </a:xfrm>
      </p:grpSpPr>
      <p:pic>
        <p:nvPicPr>
          <p:cNvPr id="17" name="Google Shape;17;p16" descr="A purple and pink gradient with circles and squares"/>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18" name="Google Shape;18;p16"/>
          <p:cNvGrpSpPr/>
          <p:nvPr/>
        </p:nvGrpSpPr>
        <p:grpSpPr>
          <a:xfrm>
            <a:off x="0" y="-1670"/>
            <a:ext cx="7622497" cy="6859670"/>
            <a:chOff x="0" y="-1670"/>
            <a:chExt cx="7622497" cy="6859670"/>
          </a:xfrm>
        </p:grpSpPr>
        <p:pic>
          <p:nvPicPr>
            <p:cNvPr id="19" name="Google Shape;19;p16"/>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20" name="Google Shape;20;p16"/>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21" name="Google Shape;21;p16"/>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22" name="Google Shape;22;p16"/>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6"/>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4" name="Google Shape;24;p16"/>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25" name="Google Shape;25;p16"/>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14 years Content - single column/bulleted list">
  <p:cSld name="11-14 years Content - single column/bulleted list">
    <p:spTree>
      <p:nvGrpSpPr>
        <p:cNvPr id="1" name="Shape 26"/>
        <p:cNvGrpSpPr/>
        <p:nvPr/>
      </p:nvGrpSpPr>
      <p:grpSpPr>
        <a:xfrm>
          <a:off x="0" y="0"/>
          <a:ext cx="0" cy="0"/>
          <a:chOff x="0" y="0"/>
          <a:chExt cx="0" cy="0"/>
        </a:xfrm>
      </p:grpSpPr>
      <p:pic>
        <p:nvPicPr>
          <p:cNvPr id="27" name="Google Shape;27;p20"/>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28" name="Google Shape;28;p20"/>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0"/>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20"/>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31" name="Google Shape;31;p20"/>
          <p:cNvPicPr preferRelativeResize="0"/>
          <p:nvPr/>
        </p:nvPicPr>
        <p:blipFill rotWithShape="1">
          <a:blip r:embed="rId4">
            <a:alphaModFix/>
          </a:blip>
          <a:srcRect/>
          <a:stretch/>
        </p:blipFill>
        <p:spPr>
          <a:xfrm>
            <a:off x="10734280" y="4726412"/>
            <a:ext cx="1574800" cy="2131588"/>
          </a:xfrm>
          <a:prstGeom prst="rect">
            <a:avLst/>
          </a:prstGeom>
          <a:noFill/>
          <a:ln>
            <a:noFill/>
          </a:ln>
        </p:spPr>
      </p:pic>
      <p:sp>
        <p:nvSpPr>
          <p:cNvPr id="32" name="Google Shape;32;p2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lvl1pPr marL="457200" lvl="0" indent="-403225" algn="l">
              <a:lnSpc>
                <a:spcPct val="100000"/>
              </a:lnSpc>
              <a:spcBef>
                <a:spcPts val="0"/>
              </a:spcBef>
              <a:spcAft>
                <a:spcPts val="0"/>
              </a:spcAft>
              <a:buClr>
                <a:schemeClr val="accent4"/>
              </a:buClr>
              <a:buSzPts val="2750"/>
              <a:buFont typeface="Arial"/>
              <a:buChar char="•"/>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1-14 years Content - two columns/normal text">
    <p:spTree>
      <p:nvGrpSpPr>
        <p:cNvPr id="1" name="Shape 33"/>
        <p:cNvGrpSpPr/>
        <p:nvPr/>
      </p:nvGrpSpPr>
      <p:grpSpPr>
        <a:xfrm>
          <a:off x="0" y="0"/>
          <a:ext cx="0" cy="0"/>
          <a:chOff x="0" y="0"/>
          <a:chExt cx="0" cy="0"/>
        </a:xfrm>
      </p:grpSpPr>
      <p:pic>
        <p:nvPicPr>
          <p:cNvPr id="34" name="Google Shape;34;p23"/>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35" name="Google Shape;35;p23"/>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23"/>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7" name="Google Shape;37;p23"/>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23"/>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39" name="Google Shape;39;p23"/>
          <p:cNvGrpSpPr/>
          <p:nvPr/>
        </p:nvGrpSpPr>
        <p:grpSpPr>
          <a:xfrm>
            <a:off x="10734280" y="4546600"/>
            <a:ext cx="1574800" cy="2311400"/>
            <a:chOff x="10734280" y="4546600"/>
            <a:chExt cx="1574800" cy="2311400"/>
          </a:xfrm>
        </p:grpSpPr>
        <p:pic>
          <p:nvPicPr>
            <p:cNvPr id="40" name="Google Shape;40;p23"/>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41" name="Google Shape;41;p23"/>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1-14 years Title, double line, content photo">
  <p:cSld name="11-14 years Title, double line, content photo">
    <p:spTree>
      <p:nvGrpSpPr>
        <p:cNvPr id="1" name="Shape 42"/>
        <p:cNvGrpSpPr/>
        <p:nvPr/>
      </p:nvGrpSpPr>
      <p:grpSpPr>
        <a:xfrm>
          <a:off x="0" y="0"/>
          <a:ext cx="0" cy="0"/>
          <a:chOff x="0" y="0"/>
          <a:chExt cx="0" cy="0"/>
        </a:xfrm>
      </p:grpSpPr>
      <p:pic>
        <p:nvPicPr>
          <p:cNvPr id="43" name="Google Shape;43;p17"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44" name="Google Shape;44;p17"/>
          <p:cNvGrpSpPr/>
          <p:nvPr/>
        </p:nvGrpSpPr>
        <p:grpSpPr>
          <a:xfrm>
            <a:off x="0" y="-1670"/>
            <a:ext cx="7622497" cy="6859670"/>
            <a:chOff x="0" y="-1670"/>
            <a:chExt cx="7622497" cy="6859670"/>
          </a:xfrm>
        </p:grpSpPr>
        <p:pic>
          <p:nvPicPr>
            <p:cNvPr id="45" name="Google Shape;45;p17"/>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46" name="Google Shape;46;p17"/>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47" name="Google Shape;47;p17"/>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48" name="Google Shape;48;p17"/>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7"/>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50" name="Google Shape;50;p17"/>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51" name="Google Shape;51;p17"/>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1-14 years Title, triple line, no photo">
  <p:cSld name="11-14 years Title, triple line, no photo">
    <p:spTree>
      <p:nvGrpSpPr>
        <p:cNvPr id="1" name="Shape 52"/>
        <p:cNvGrpSpPr/>
        <p:nvPr/>
      </p:nvGrpSpPr>
      <p:grpSpPr>
        <a:xfrm>
          <a:off x="0" y="0"/>
          <a:ext cx="0" cy="0"/>
          <a:chOff x="0" y="0"/>
          <a:chExt cx="0" cy="0"/>
        </a:xfrm>
      </p:grpSpPr>
      <p:pic>
        <p:nvPicPr>
          <p:cNvPr id="53" name="Google Shape;53;p18"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54" name="Google Shape;54;p18"/>
          <p:cNvGrpSpPr/>
          <p:nvPr/>
        </p:nvGrpSpPr>
        <p:grpSpPr>
          <a:xfrm>
            <a:off x="0" y="-1670"/>
            <a:ext cx="7622497" cy="6859670"/>
            <a:chOff x="0" y="-1670"/>
            <a:chExt cx="7622497" cy="6859670"/>
          </a:xfrm>
        </p:grpSpPr>
        <p:pic>
          <p:nvPicPr>
            <p:cNvPr id="55" name="Google Shape;55;p18"/>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56" name="Google Shape;56;p18"/>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57" name="Google Shape;57;p18"/>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58" name="Google Shape;58;p18"/>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8"/>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60" name="Google Shape;60;p18"/>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61" name="Google Shape;61;p18"/>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14 years Content - single column/normal text">
  <p:cSld name="11-14 years Content - single column/normal text">
    <p:spTree>
      <p:nvGrpSpPr>
        <p:cNvPr id="1" name="Shape 62"/>
        <p:cNvGrpSpPr/>
        <p:nvPr/>
      </p:nvGrpSpPr>
      <p:grpSpPr>
        <a:xfrm>
          <a:off x="0" y="0"/>
          <a:ext cx="0" cy="0"/>
          <a:chOff x="0" y="0"/>
          <a:chExt cx="0" cy="0"/>
        </a:xfrm>
      </p:grpSpPr>
      <p:pic>
        <p:nvPicPr>
          <p:cNvPr id="63" name="Google Shape;63;p19"/>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64" name="Google Shape;64;p19"/>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9"/>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19"/>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accent4"/>
              </a:solidFill>
              <a:latin typeface="Calibri"/>
              <a:ea typeface="Calibri"/>
              <a:cs typeface="Calibri"/>
              <a:sym typeface="Calibri"/>
            </a:endParaRPr>
          </a:p>
        </p:txBody>
      </p:sp>
      <p:grpSp>
        <p:nvGrpSpPr>
          <p:cNvPr id="67" name="Google Shape;67;p19"/>
          <p:cNvGrpSpPr/>
          <p:nvPr/>
        </p:nvGrpSpPr>
        <p:grpSpPr>
          <a:xfrm>
            <a:off x="10734280" y="4546600"/>
            <a:ext cx="1574800" cy="2311400"/>
            <a:chOff x="10734280" y="4546600"/>
            <a:chExt cx="1574800" cy="2311400"/>
          </a:xfrm>
        </p:grpSpPr>
        <p:pic>
          <p:nvPicPr>
            <p:cNvPr id="68" name="Google Shape;68;p19"/>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9" name="Google Shape;69;p19"/>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
        <p:nvSpPr>
          <p:cNvPr id="70" name="Google Shape;70;p19"/>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1-14 years Table">
  <p:cSld name="11-14 years Table">
    <p:spTree>
      <p:nvGrpSpPr>
        <p:cNvPr id="1" name="Shape 71"/>
        <p:cNvGrpSpPr/>
        <p:nvPr/>
      </p:nvGrpSpPr>
      <p:grpSpPr>
        <a:xfrm>
          <a:off x="0" y="0"/>
          <a:ext cx="0" cy="0"/>
          <a:chOff x="0" y="0"/>
          <a:chExt cx="0" cy="0"/>
        </a:xfrm>
      </p:grpSpPr>
      <p:pic>
        <p:nvPicPr>
          <p:cNvPr id="72" name="Google Shape;72;p21"/>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3" name="Google Shape;73;p21"/>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21"/>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1"/>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76" name="Google Shape;76;p21"/>
          <p:cNvGrpSpPr/>
          <p:nvPr/>
        </p:nvGrpSpPr>
        <p:grpSpPr>
          <a:xfrm>
            <a:off x="10734280" y="4546600"/>
            <a:ext cx="1574800" cy="2311400"/>
            <a:chOff x="10734280" y="4546600"/>
            <a:chExt cx="1574800" cy="2311400"/>
          </a:xfrm>
        </p:grpSpPr>
        <p:pic>
          <p:nvPicPr>
            <p:cNvPr id="77" name="Google Shape;77;p21"/>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8" name="Google Shape;78;p21"/>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1-14 years Content - single column/numbered list">
  <p:cSld name="11-14 years Content - single column/numbered list">
    <p:spTree>
      <p:nvGrpSpPr>
        <p:cNvPr id="1" name="Shape 79"/>
        <p:cNvGrpSpPr/>
        <p:nvPr/>
      </p:nvGrpSpPr>
      <p:grpSpPr>
        <a:xfrm>
          <a:off x="0" y="0"/>
          <a:ext cx="0" cy="0"/>
          <a:chOff x="0" y="0"/>
          <a:chExt cx="0" cy="0"/>
        </a:xfrm>
      </p:grpSpPr>
      <p:pic>
        <p:nvPicPr>
          <p:cNvPr id="80" name="Google Shape;80;p22"/>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1" name="Google Shape;81;p22"/>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2"/>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2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368300" algn="l">
              <a:lnSpc>
                <a:spcPct val="100000"/>
              </a:lnSpc>
              <a:spcBef>
                <a:spcPts val="0"/>
              </a:spcBef>
              <a:spcAft>
                <a:spcPts val="0"/>
              </a:spcAft>
              <a:buClr>
                <a:srgbClr val="006F62"/>
              </a:buClr>
              <a:buSzPts val="2200"/>
              <a:buFont typeface="Calibri"/>
              <a:buAutoNum type="arabicPeriod"/>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84" name="Google Shape;84;p22"/>
          <p:cNvGrpSpPr/>
          <p:nvPr/>
        </p:nvGrpSpPr>
        <p:grpSpPr>
          <a:xfrm>
            <a:off x="10734280" y="4546600"/>
            <a:ext cx="1574800" cy="2311400"/>
            <a:chOff x="10734280" y="4546600"/>
            <a:chExt cx="1574800" cy="2311400"/>
          </a:xfrm>
        </p:grpSpPr>
        <p:pic>
          <p:nvPicPr>
            <p:cNvPr id="85" name="Google Shape;85;p22"/>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86" name="Google Shape;86;p22"/>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1-14 years Content plus image - single column/normal text">
  <p:cSld name="11-14 years Content plus image - single column/normal text">
    <p:spTree>
      <p:nvGrpSpPr>
        <p:cNvPr id="1" name="Shape 87"/>
        <p:cNvGrpSpPr/>
        <p:nvPr/>
      </p:nvGrpSpPr>
      <p:grpSpPr>
        <a:xfrm>
          <a:off x="0" y="0"/>
          <a:ext cx="0" cy="0"/>
          <a:chOff x="0" y="0"/>
          <a:chExt cx="0" cy="0"/>
        </a:xfrm>
      </p:grpSpPr>
      <p:pic>
        <p:nvPicPr>
          <p:cNvPr id="88" name="Google Shape;88;p2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9" name="Google Shape;89;p2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24"/>
          <p:cNvSpPr txBox="1">
            <a:spLocks noGrp="1"/>
          </p:cNvSpPr>
          <p:nvPr>
            <p:ph type="body" idx="1"/>
          </p:nvPr>
        </p:nvSpPr>
        <p:spPr>
          <a:xfrm>
            <a:off x="540000" y="1260000"/>
            <a:ext cx="56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2"/>
          </p:nvPr>
        </p:nvSpPr>
        <p:spPr>
          <a:xfrm>
            <a:off x="6593800" y="1260000"/>
            <a:ext cx="40234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3" name="Google Shape;93;p24"/>
          <p:cNvGrpSpPr/>
          <p:nvPr/>
        </p:nvGrpSpPr>
        <p:grpSpPr>
          <a:xfrm>
            <a:off x="10734280" y="4546600"/>
            <a:ext cx="1574800" cy="2311400"/>
            <a:chOff x="10734280" y="4546600"/>
            <a:chExt cx="1574800" cy="2311400"/>
          </a:xfrm>
        </p:grpSpPr>
        <p:pic>
          <p:nvPicPr>
            <p:cNvPr id="94" name="Google Shape;94;p2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95" name="Google Shape;95;p2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1-14 years Content - single column/smaller text">
  <p:cSld name="11-14 years Content - single column/smaller text">
    <p:spTree>
      <p:nvGrpSpPr>
        <p:cNvPr id="1" name="Shape 96"/>
        <p:cNvGrpSpPr/>
        <p:nvPr/>
      </p:nvGrpSpPr>
      <p:grpSpPr>
        <a:xfrm>
          <a:off x="0" y="0"/>
          <a:ext cx="0" cy="0"/>
          <a:chOff x="0" y="0"/>
          <a:chExt cx="0" cy="0"/>
        </a:xfrm>
      </p:grpSpPr>
      <p:pic>
        <p:nvPicPr>
          <p:cNvPr id="97" name="Google Shape;97;p25"/>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98" name="Google Shape;98;p2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5"/>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 name="Google Shape;100;p25"/>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1800"/>
              <a:buFont typeface="Century Gothic"/>
              <a:buNone/>
              <a:defRPr sz="18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101" name="Google Shape;101;p25"/>
          <p:cNvGrpSpPr/>
          <p:nvPr/>
        </p:nvGrpSpPr>
        <p:grpSpPr>
          <a:xfrm>
            <a:off x="10734280" y="4546600"/>
            <a:ext cx="1574800" cy="2311400"/>
            <a:chOff x="10734280" y="4546600"/>
            <a:chExt cx="1574800" cy="2311400"/>
          </a:xfrm>
        </p:grpSpPr>
        <p:pic>
          <p:nvPicPr>
            <p:cNvPr id="102" name="Google Shape;102;p25"/>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103" name="Google Shape;103;p25"/>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15"/>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4gbEt3p"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g3cd899bd828_0_0"/>
          <p:cNvSpPr txBox="1">
            <a:spLocks noGrp="1"/>
          </p:cNvSpPr>
          <p:nvPr>
            <p:ph type="ctrTitle"/>
          </p:nvPr>
        </p:nvSpPr>
        <p:spPr>
          <a:xfrm>
            <a:off x="540000" y="1238400"/>
            <a:ext cx="5220000" cy="336900"/>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2400"/>
              <a:buFont typeface="Century Gothic"/>
              <a:buNone/>
            </a:pPr>
            <a:r>
              <a:rPr lang="en-GB" dirty="0"/>
              <a:t>Stage 1 </a:t>
            </a:r>
            <a:endParaRPr dirty="0"/>
          </a:p>
        </p:txBody>
      </p:sp>
      <p:sp>
        <p:nvSpPr>
          <p:cNvPr id="157" name="Google Shape;157;g3cd899bd828_0_0"/>
          <p:cNvSpPr txBox="1">
            <a:spLocks noGrp="1"/>
          </p:cNvSpPr>
          <p:nvPr>
            <p:ph type="subTitle" idx="1"/>
          </p:nvPr>
        </p:nvSpPr>
        <p:spPr>
          <a:xfrm>
            <a:off x="540000" y="1980000"/>
            <a:ext cx="5625600" cy="713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5000"/>
              <a:buNone/>
            </a:pPr>
            <a:r>
              <a:rPr lang="en-GB" dirty="0"/>
              <a:t>Understanding number:</a:t>
            </a:r>
          </a:p>
          <a:p>
            <a:pPr marL="0" lvl="0" indent="0" algn="l" rtl="0">
              <a:lnSpc>
                <a:spcPct val="90000"/>
              </a:lnSpc>
              <a:spcBef>
                <a:spcPts val="0"/>
              </a:spcBef>
              <a:spcAft>
                <a:spcPts val="0"/>
              </a:spcAft>
              <a:buClr>
                <a:schemeClr val="accent4"/>
              </a:buClr>
              <a:buSzPts val="5000"/>
              <a:buNone/>
            </a:pPr>
            <a:r>
              <a:rPr lang="en-GB" dirty="0"/>
              <a:t>significant figures and rounding</a:t>
            </a:r>
            <a:endParaRPr dirty="0"/>
          </a:p>
        </p:txBody>
      </p:sp>
      <p:sp>
        <p:nvSpPr>
          <p:cNvPr id="158" name="Google Shape;158;g3cd899bd828_0_0"/>
          <p:cNvSpPr txBox="1"/>
          <p:nvPr/>
        </p:nvSpPr>
        <p:spPr>
          <a:xfrm>
            <a:off x="7356938" y="5993435"/>
            <a:ext cx="4320000" cy="336900"/>
          </a:xfrm>
          <a:prstGeom prst="rect">
            <a:avLst/>
          </a:prstGeom>
          <a:noFill/>
          <a:ln>
            <a:noFill/>
          </a:ln>
        </p:spPr>
        <p:txBody>
          <a:bodyPr spcFirstLastPara="1" wrap="square" lIns="0" tIns="0" rIns="0" bIns="0" anchor="b" anchorCtr="0">
            <a:normAutofit/>
          </a:bodyPr>
          <a:lstStyle/>
          <a:p>
            <a:pPr lvl="0" algn="r">
              <a:lnSpc>
                <a:spcPct val="90000"/>
              </a:lnSpc>
              <a:buClr>
                <a:schemeClr val="lt1"/>
              </a:buClr>
              <a:buSzPts val="1600"/>
            </a:pPr>
            <a:r>
              <a:rPr lang="en-GB" sz="1600" b="1" i="0" u="none" strike="noStrike" cap="none" dirty="0">
                <a:solidFill>
                  <a:schemeClr val="lt1"/>
                </a:solidFill>
                <a:latin typeface="Century Gothic"/>
                <a:ea typeface="Century Gothic"/>
                <a:cs typeface="Century Gothic"/>
                <a:sym typeface="Century Gothic"/>
              </a:rPr>
              <a:t>Downloaded </a:t>
            </a:r>
            <a:r>
              <a:rPr lang="en-GB" sz="1600" b="1" i="0" u="none" strike="noStrike" cap="none" dirty="0">
                <a:solidFill>
                  <a:schemeClr val="bg1"/>
                </a:solidFill>
                <a:latin typeface="Century Gothic" panose="020B0502020202020204" pitchFamily="34" charset="0"/>
                <a:ea typeface="Century Gothic"/>
                <a:cs typeface="Century Gothic"/>
                <a:sym typeface="Century Gothic"/>
              </a:rPr>
              <a:t>from: </a:t>
            </a:r>
            <a:r>
              <a:rPr lang="en-GB" b="1" u="sng" dirty="0">
                <a:solidFill>
                  <a:schemeClr val="bg1"/>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rsc.li/4gbEt3p</a:t>
            </a:r>
            <a:endParaRPr sz="1600" b="1" i="0" u="sng" strike="noStrike" cap="none" dirty="0">
              <a:solidFill>
                <a:schemeClr val="bg1"/>
              </a:solidFill>
              <a:latin typeface="Century Gothic" panose="020B0502020202020204" pitchFamily="34" charset="0"/>
              <a:ea typeface="Century Gothic"/>
              <a:cs typeface="Century Gothic"/>
              <a:sym typeface="Century Gothic"/>
            </a:endParaRPr>
          </a:p>
        </p:txBody>
      </p:sp>
      <p:pic>
        <p:nvPicPr>
          <p:cNvPr id="3" name="Picture 2">
            <a:extLst>
              <a:ext uri="{FF2B5EF4-FFF2-40B4-BE49-F238E27FC236}">
                <a16:creationId xmlns:a16="http://schemas.microsoft.com/office/drawing/2014/main" id="{2B81C884-9042-8C03-7569-F6F80B623B63}"/>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800779" y="1201213"/>
            <a:ext cx="411277" cy="41127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3cd899bd828_0_6"/>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dirty="0"/>
              <a:t>Introduction</a:t>
            </a:r>
            <a:endParaRPr dirty="0"/>
          </a:p>
        </p:txBody>
      </p:sp>
      <p:sp>
        <p:nvSpPr>
          <p:cNvPr id="164" name="Google Shape;164;g3cd899bd828_0_6"/>
          <p:cNvSpPr txBox="1">
            <a:spLocks noGrp="1"/>
          </p:cNvSpPr>
          <p:nvPr>
            <p:ph type="body" idx="1"/>
          </p:nvPr>
        </p:nvSpPr>
        <p:spPr>
          <a:xfrm>
            <a:off x="593498" y="1200150"/>
            <a:ext cx="10080000" cy="5239180"/>
          </a:xfrm>
          <a:prstGeom prst="rect">
            <a:avLst/>
          </a:prstGeom>
          <a:noFill/>
          <a:ln>
            <a:noFill/>
          </a:ln>
        </p:spPr>
        <p:txBody>
          <a:bodyPr spcFirstLastPara="1" wrap="square" lIns="0" tIns="0" rIns="0" bIns="0" anchor="t" anchorCtr="0">
            <a:normAutofit lnSpcReduction="10000"/>
          </a:bodyPr>
          <a:lstStyle/>
          <a:p>
            <a:pPr marL="0" lvl="0" indent="0" algn="l" rtl="0">
              <a:spcBef>
                <a:spcPts val="0"/>
              </a:spcBef>
              <a:spcAft>
                <a:spcPts val="0"/>
              </a:spcAft>
              <a:buSzPts val="2750"/>
              <a:buNone/>
            </a:pPr>
            <a:r>
              <a:rPr lang="en-GB" dirty="0"/>
              <a:t>Scientists need to record measurements and calculations to an appropriate level of precision. Writing every calculator digit suggests false accuracy, while rounding too much loses important information. We will be building on your rounding skills from maths to learn to use significant figures.</a:t>
            </a:r>
          </a:p>
          <a:p>
            <a:pPr marL="0" lvl="0" indent="0" algn="l" rtl="0">
              <a:lnSpc>
                <a:spcPct val="100000"/>
              </a:lnSpc>
              <a:spcBef>
                <a:spcPts val="0"/>
              </a:spcBef>
              <a:spcAft>
                <a:spcPts val="0"/>
              </a:spcAft>
              <a:buSzPts val="2750"/>
              <a:buNone/>
            </a:pPr>
            <a:endParaRPr lang="en-GB" dirty="0"/>
          </a:p>
          <a:p>
            <a:pPr marL="0" lvl="0" indent="0" algn="l" rtl="0">
              <a:lnSpc>
                <a:spcPct val="100000"/>
              </a:lnSpc>
              <a:spcBef>
                <a:spcPts val="0"/>
              </a:spcBef>
              <a:spcAft>
                <a:spcPts val="0"/>
              </a:spcAft>
              <a:buSzPts val="2750"/>
              <a:buNone/>
            </a:pPr>
            <a:r>
              <a:rPr lang="en-GB" sz="3400" b="1" dirty="0">
                <a:solidFill>
                  <a:schemeClr val="accent4"/>
                </a:solidFill>
              </a:rPr>
              <a:t>Learning objectives</a:t>
            </a:r>
            <a:endParaRPr sz="3400" b="1" dirty="0">
              <a:solidFill>
                <a:schemeClr val="accent4"/>
              </a:solidFill>
            </a:endParaRPr>
          </a:p>
          <a:p>
            <a:pPr marL="0" lvl="0" indent="0" algn="l" rtl="0">
              <a:lnSpc>
                <a:spcPct val="100000"/>
              </a:lnSpc>
              <a:spcBef>
                <a:spcPts val="0"/>
              </a:spcBef>
              <a:spcAft>
                <a:spcPts val="0"/>
              </a:spcAft>
              <a:buSzPts val="2750"/>
              <a:buNone/>
            </a:pPr>
            <a:endParaRPr dirty="0"/>
          </a:p>
          <a:p>
            <a:pPr lvl="0" indent="-457200" algn="l" rtl="0">
              <a:lnSpc>
                <a:spcPct val="100000"/>
              </a:lnSpc>
              <a:spcBef>
                <a:spcPts val="1200"/>
              </a:spcBef>
              <a:spcAft>
                <a:spcPts val="0"/>
              </a:spcAft>
              <a:buSzPct val="100000"/>
              <a:buFont typeface="+mj-lt"/>
              <a:buAutoNum type="arabicPeriod"/>
            </a:pPr>
            <a:r>
              <a:rPr lang="en-GB" dirty="0"/>
              <a:t>Understand what rounding means and why it is used in science.</a:t>
            </a:r>
            <a:endParaRPr dirty="0"/>
          </a:p>
          <a:p>
            <a:pPr lvl="0" indent="-457200" algn="l" rtl="0">
              <a:lnSpc>
                <a:spcPct val="100000"/>
              </a:lnSpc>
              <a:spcBef>
                <a:spcPts val="1200"/>
              </a:spcBef>
              <a:spcAft>
                <a:spcPts val="0"/>
              </a:spcAft>
              <a:buSzPct val="100000"/>
              <a:buFont typeface="+mj-lt"/>
              <a:buAutoNum type="arabicPeriod"/>
            </a:pPr>
            <a:r>
              <a:rPr lang="en-GB" dirty="0"/>
              <a:t>Understand what significant figures are and why they matter in science.</a:t>
            </a:r>
            <a:endParaRPr dirty="0"/>
          </a:p>
          <a:p>
            <a:pPr lvl="0" indent="-457200" algn="l" rtl="0">
              <a:lnSpc>
                <a:spcPct val="100000"/>
              </a:lnSpc>
              <a:spcBef>
                <a:spcPts val="1200"/>
              </a:spcBef>
              <a:spcAft>
                <a:spcPts val="0"/>
              </a:spcAft>
              <a:buSzPct val="100000"/>
              <a:buFont typeface="+mj-lt"/>
              <a:buAutoNum type="arabicPeriod"/>
            </a:pPr>
            <a:r>
              <a:rPr lang="en-GB" dirty="0"/>
              <a:t>Round numbers to a given number of significant figures.</a:t>
            </a:r>
            <a:endParaRPr dirty="0"/>
          </a:p>
          <a:p>
            <a:pPr lvl="0" indent="-457200" algn="l" rtl="0">
              <a:lnSpc>
                <a:spcPct val="100000"/>
              </a:lnSpc>
              <a:spcBef>
                <a:spcPts val="1200"/>
              </a:spcBef>
              <a:spcAft>
                <a:spcPts val="0"/>
              </a:spcAft>
              <a:buSzPct val="100000"/>
              <a:buFont typeface="+mj-lt"/>
              <a:buAutoNum type="arabicPeriod"/>
            </a:pPr>
            <a:r>
              <a:rPr lang="en-GB" dirty="0"/>
              <a:t>Choose an appropriate number of significant figures when recording measurements and carrying out calculations.</a:t>
            </a:r>
            <a:endParaRPr dirty="0"/>
          </a:p>
        </p:txBody>
      </p:sp>
      <p:sp>
        <p:nvSpPr>
          <p:cNvPr id="3" name="Google Shape;117;p5">
            <a:extLst>
              <a:ext uri="{FF2B5EF4-FFF2-40B4-BE49-F238E27FC236}">
                <a16:creationId xmlns:a16="http://schemas.microsoft.com/office/drawing/2014/main" id="{A5EAC7C8-BBEA-E412-32D1-EBD5CB6EB6A5}"/>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Introduction</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g3cd899bd828_0_1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dirty="0"/>
              <a:t>Significant figure and rounding</a:t>
            </a:r>
            <a:endParaRPr dirty="0"/>
          </a:p>
        </p:txBody>
      </p:sp>
      <p:sp>
        <p:nvSpPr>
          <p:cNvPr id="171" name="Google Shape;171;g3cd899bd828_0_12"/>
          <p:cNvSpPr txBox="1">
            <a:spLocks noGrp="1"/>
          </p:cNvSpPr>
          <p:nvPr>
            <p:ph type="body" idx="1"/>
          </p:nvPr>
        </p:nvSpPr>
        <p:spPr>
          <a:xfrm>
            <a:off x="540000" y="1507650"/>
            <a:ext cx="4770000" cy="5040000"/>
          </a:xfrm>
          <a:prstGeom prst="rect">
            <a:avLst/>
          </a:prstGeom>
          <a:noFill/>
          <a:ln>
            <a:noFill/>
          </a:ln>
        </p:spPr>
        <p:txBody>
          <a:bodyPr spcFirstLastPara="1" wrap="square" lIns="0" tIns="0" rIns="0" bIns="0" anchor="t" anchorCtr="0">
            <a:normAutofit/>
          </a:bodyPr>
          <a:lstStyle/>
          <a:p>
            <a:pPr marL="546100" lvl="0" indent="-457200" algn="l" rtl="0">
              <a:lnSpc>
                <a:spcPct val="100000"/>
              </a:lnSpc>
              <a:spcBef>
                <a:spcPts val="0"/>
              </a:spcBef>
              <a:spcAft>
                <a:spcPts val="0"/>
              </a:spcAft>
              <a:buClr>
                <a:schemeClr val="accent4"/>
              </a:buClr>
              <a:buSzPts val="2200"/>
              <a:buFont typeface="+mj-lt"/>
              <a:buAutoNum type="arabicPeriod"/>
            </a:pPr>
            <a:r>
              <a:rPr lang="en-GB" dirty="0"/>
              <a:t>State the number of significant figures (</a:t>
            </a:r>
            <a:r>
              <a:rPr lang="en-GB" dirty="0" err="1"/>
              <a:t>s.f.</a:t>
            </a:r>
            <a:r>
              <a:rPr lang="en-GB" dirty="0"/>
              <a:t>) and which rule(s) apply.</a:t>
            </a:r>
            <a:endParaRPr dirty="0"/>
          </a:p>
          <a:p>
            <a:pPr marL="0" lvl="0" indent="0" algn="l" rtl="0">
              <a:lnSpc>
                <a:spcPct val="100000"/>
              </a:lnSpc>
              <a:spcBef>
                <a:spcPts val="0"/>
              </a:spcBef>
              <a:spcAft>
                <a:spcPts val="0"/>
              </a:spcAft>
              <a:buClr>
                <a:schemeClr val="dk1"/>
              </a:buClr>
              <a:buSzPts val="2200"/>
              <a:buFont typeface="Century Gothic"/>
              <a:buNone/>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302</a:t>
            </a:r>
            <a:endParaRPr dirty="0"/>
          </a:p>
          <a:p>
            <a:pPr marL="9144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0.071</a:t>
            </a:r>
            <a:endParaRPr dirty="0"/>
          </a:p>
          <a:p>
            <a:pPr marL="9144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4.60</a:t>
            </a:r>
            <a:endParaRPr dirty="0"/>
          </a:p>
          <a:p>
            <a:pPr marL="9144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0.500</a:t>
            </a:r>
            <a:endParaRPr dirty="0"/>
          </a:p>
          <a:p>
            <a:pPr marL="9144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10.03</a:t>
            </a:r>
            <a:endParaRPr dirty="0"/>
          </a:p>
        </p:txBody>
      </p:sp>
      <p:sp>
        <p:nvSpPr>
          <p:cNvPr id="172" name="Google Shape;172;g3cd899bd828_0_12"/>
          <p:cNvSpPr txBox="1">
            <a:spLocks noGrp="1"/>
          </p:cNvSpPr>
          <p:nvPr>
            <p:ph type="body" idx="2"/>
          </p:nvPr>
        </p:nvSpPr>
        <p:spPr>
          <a:xfrm>
            <a:off x="6223380" y="1507650"/>
            <a:ext cx="4396620" cy="5040000"/>
          </a:xfrm>
          <a:prstGeom prst="rect">
            <a:avLst/>
          </a:prstGeom>
          <a:noFill/>
          <a:ln>
            <a:noFill/>
          </a:ln>
        </p:spPr>
        <p:txBody>
          <a:bodyPr spcFirstLastPara="1" wrap="square" lIns="0" tIns="0" rIns="0" bIns="0" anchor="t" anchorCtr="0">
            <a:normAutofit/>
          </a:bodyPr>
          <a:lstStyle/>
          <a:p>
            <a:pPr lvl="0" indent="-457200" algn="l" rtl="0">
              <a:lnSpc>
                <a:spcPct val="100000"/>
              </a:lnSpc>
              <a:spcBef>
                <a:spcPts val="0"/>
              </a:spcBef>
              <a:spcAft>
                <a:spcPts val="0"/>
              </a:spcAft>
              <a:buClr>
                <a:schemeClr val="accent4"/>
              </a:buClr>
              <a:buSzPts val="2200"/>
              <a:buFont typeface="+mj-lt"/>
              <a:buAutoNum type="arabicPeriod" startAt="2"/>
            </a:pPr>
            <a:r>
              <a:rPr lang="en-GB" dirty="0"/>
              <a:t>Round each example to the given number of </a:t>
            </a:r>
            <a:r>
              <a:rPr lang="en-GB" dirty="0" err="1"/>
              <a:t>s.f.</a:t>
            </a:r>
            <a:endParaRPr lang="en-GB" dirty="0"/>
          </a:p>
          <a:p>
            <a:pPr marL="0" lvl="0" indent="0" algn="l" rtl="0">
              <a:lnSpc>
                <a:spcPct val="100000"/>
              </a:lnSpc>
              <a:spcBef>
                <a:spcPts val="0"/>
              </a:spcBef>
              <a:spcAft>
                <a:spcPts val="0"/>
              </a:spcAft>
              <a:buClr>
                <a:schemeClr val="dk1"/>
              </a:buClr>
              <a:buSzPts val="2200"/>
              <a:buFont typeface="Century Gothic"/>
              <a:buNone/>
            </a:pPr>
            <a:endParaRPr dirty="0"/>
          </a:p>
          <a:p>
            <a:pPr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3.782 to 2 </a:t>
            </a:r>
            <a:r>
              <a:rPr lang="en-GB" dirty="0" err="1"/>
              <a:t>s.f.</a:t>
            </a:r>
            <a:endParaRPr dirty="0"/>
          </a:p>
          <a:p>
            <a:pPr marL="9144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0.02854 to 2 </a:t>
            </a:r>
            <a:r>
              <a:rPr lang="en-GB" dirty="0" err="1"/>
              <a:t>s.f.</a:t>
            </a:r>
            <a:endParaRPr dirty="0"/>
          </a:p>
          <a:p>
            <a:pPr marL="9144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1647 to 3 </a:t>
            </a:r>
            <a:r>
              <a:rPr lang="en-GB" dirty="0" err="1"/>
              <a:t>s.f.</a:t>
            </a:r>
            <a:endParaRPr dirty="0"/>
          </a:p>
          <a:p>
            <a:pPr marL="9144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0.5985 to 3 </a:t>
            </a:r>
            <a:r>
              <a:rPr lang="en-GB" dirty="0" err="1"/>
              <a:t>s.f.</a:t>
            </a:r>
            <a:endParaRPr dirty="0"/>
          </a:p>
          <a:p>
            <a:pPr marL="9144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7.996 to 3 </a:t>
            </a:r>
            <a:r>
              <a:rPr lang="en-GB" dirty="0" err="1"/>
              <a:t>s.f.</a:t>
            </a:r>
            <a:endParaRPr dirty="0"/>
          </a:p>
          <a:p>
            <a:pPr marL="0" lvl="0" indent="0" algn="l" rtl="0">
              <a:lnSpc>
                <a:spcPct val="100000"/>
              </a:lnSpc>
              <a:spcBef>
                <a:spcPts val="0"/>
              </a:spcBef>
              <a:spcAft>
                <a:spcPts val="0"/>
              </a:spcAft>
              <a:buClr>
                <a:schemeClr val="dk1"/>
              </a:buClr>
              <a:buSzPts val="2200"/>
              <a:buFont typeface="Century Gothic"/>
              <a:buNone/>
            </a:pPr>
            <a:endParaRPr dirty="0"/>
          </a:p>
        </p:txBody>
      </p:sp>
      <p:sp>
        <p:nvSpPr>
          <p:cNvPr id="3" name="Google Shape;117;p5">
            <a:extLst>
              <a:ext uri="{FF2B5EF4-FFF2-40B4-BE49-F238E27FC236}">
                <a16:creationId xmlns:a16="http://schemas.microsoft.com/office/drawing/2014/main" id="{A5D178DE-EE0E-C8C8-E211-4B1390FF093E}"/>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9">
          <a:extLst>
            <a:ext uri="{FF2B5EF4-FFF2-40B4-BE49-F238E27FC236}">
              <a16:creationId xmlns:a16="http://schemas.microsoft.com/office/drawing/2014/main" id="{1F5DFCCD-DB3A-7235-0A23-45D0A28F9CC5}"/>
            </a:ext>
          </a:extLst>
        </p:cNvPr>
        <p:cNvGrpSpPr/>
        <p:nvPr/>
      </p:nvGrpSpPr>
      <p:grpSpPr>
        <a:xfrm>
          <a:off x="0" y="0"/>
          <a:ext cx="0" cy="0"/>
          <a:chOff x="0" y="0"/>
          <a:chExt cx="0" cy="0"/>
        </a:xfrm>
      </p:grpSpPr>
      <p:sp>
        <p:nvSpPr>
          <p:cNvPr id="170" name="Google Shape;170;g3cd899bd828_0_12">
            <a:extLst>
              <a:ext uri="{FF2B5EF4-FFF2-40B4-BE49-F238E27FC236}">
                <a16:creationId xmlns:a16="http://schemas.microsoft.com/office/drawing/2014/main" id="{2163F4AE-A3BD-6FC7-EEE0-D5DFDBF2C3BA}"/>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dirty="0"/>
              <a:t>Significant figure and rounding – answers </a:t>
            </a:r>
            <a:endParaRPr dirty="0"/>
          </a:p>
        </p:txBody>
      </p:sp>
      <p:sp>
        <p:nvSpPr>
          <p:cNvPr id="171" name="Google Shape;171;g3cd899bd828_0_12">
            <a:extLst>
              <a:ext uri="{FF2B5EF4-FFF2-40B4-BE49-F238E27FC236}">
                <a16:creationId xmlns:a16="http://schemas.microsoft.com/office/drawing/2014/main" id="{A73C8B7F-20EE-D7AD-A9E9-B2A9321A7D3B}"/>
              </a:ext>
            </a:extLst>
          </p:cNvPr>
          <p:cNvSpPr txBox="1">
            <a:spLocks noGrp="1"/>
          </p:cNvSpPr>
          <p:nvPr>
            <p:ph type="body" idx="1"/>
          </p:nvPr>
        </p:nvSpPr>
        <p:spPr>
          <a:xfrm>
            <a:off x="540000" y="1679100"/>
            <a:ext cx="477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200"/>
              <a:buFont typeface="Century Gothic"/>
              <a:buNone/>
            </a:pPr>
            <a:r>
              <a:rPr lang="en-GB" dirty="0">
                <a:solidFill>
                  <a:schemeClr val="accent4"/>
                </a:solidFill>
                <a:latin typeface="Century Gothic" panose="020B0502020202020204" pitchFamily="34" charset="0"/>
              </a:rPr>
              <a:t>1. </a:t>
            </a:r>
            <a:endParaRPr dirty="0">
              <a:solidFill>
                <a:schemeClr val="accent4"/>
              </a:solidFill>
              <a:latin typeface="Century Gothic" panose="020B0502020202020204" pitchFamily="34" charset="0"/>
            </a:endParaRPr>
          </a:p>
          <a:p>
            <a:pPr marL="546100" lvl="0" indent="-457200">
              <a:buClr>
                <a:schemeClr val="accent4"/>
              </a:buClr>
              <a:buFont typeface="+mj-lt"/>
              <a:buAutoNum type="alphaLcParenR"/>
            </a:pPr>
            <a:r>
              <a:rPr lang="en-GB" sz="2400" dirty="0">
                <a:latin typeface="Century Gothic" panose="020B0502020202020204" pitchFamily="34" charset="0"/>
                <a:ea typeface="Arial"/>
                <a:cs typeface="Arial"/>
                <a:sym typeface="Arial"/>
              </a:rPr>
              <a:t>3 </a:t>
            </a:r>
            <a:r>
              <a:rPr lang="en-GB" sz="2400" dirty="0" err="1">
                <a:latin typeface="Century Gothic" panose="020B0502020202020204" pitchFamily="34" charset="0"/>
                <a:ea typeface="Arial"/>
                <a:cs typeface="Arial"/>
                <a:sym typeface="Arial"/>
              </a:rPr>
              <a:t>s.f.</a:t>
            </a:r>
            <a:r>
              <a:rPr lang="en-GB" sz="2400" dirty="0">
                <a:latin typeface="Century Gothic" panose="020B0502020202020204" pitchFamily="34" charset="0"/>
                <a:ea typeface="Arial"/>
                <a:cs typeface="Arial"/>
                <a:sym typeface="Arial"/>
              </a:rPr>
              <a:t> Rules 1 and 2</a:t>
            </a:r>
            <a:endParaRPr dirty="0">
              <a:latin typeface="Century Gothic" panose="020B0502020202020204" pitchFamily="34" charset="0"/>
            </a:endParaRPr>
          </a:p>
          <a:p>
            <a:pPr marL="914400" lvl="0" indent="-457200" algn="l" rtl="0">
              <a:lnSpc>
                <a:spcPct val="100000"/>
              </a:lnSpc>
              <a:spcBef>
                <a:spcPts val="0"/>
              </a:spcBef>
              <a:spcAft>
                <a:spcPts val="0"/>
              </a:spcAft>
              <a:buClr>
                <a:schemeClr val="accent4"/>
              </a:buClr>
              <a:buSzPts val="2200"/>
              <a:buFont typeface="+mj-lt"/>
              <a:buAutoNum type="alphaLcParenR"/>
            </a:pPr>
            <a:endParaRPr dirty="0">
              <a:latin typeface="Century Gothic" panose="020B0502020202020204" pitchFamily="34" charset="0"/>
            </a:endParaRPr>
          </a:p>
          <a:p>
            <a:pPr marL="546100" lvl="0" indent="-457200">
              <a:buClr>
                <a:schemeClr val="accent4"/>
              </a:buClr>
              <a:buFont typeface="+mj-lt"/>
              <a:buAutoNum type="alphaLcParenR"/>
            </a:pPr>
            <a:r>
              <a:rPr lang="en-GB" sz="2400" dirty="0">
                <a:latin typeface="Century Gothic" panose="020B0502020202020204" pitchFamily="34" charset="0"/>
                <a:ea typeface="Arial"/>
                <a:cs typeface="Arial"/>
                <a:sym typeface="Arial"/>
              </a:rPr>
              <a:t>2 </a:t>
            </a:r>
            <a:r>
              <a:rPr lang="en-GB" sz="2400" dirty="0" err="1">
                <a:latin typeface="Century Gothic" panose="020B0502020202020204" pitchFamily="34" charset="0"/>
                <a:ea typeface="Arial"/>
                <a:cs typeface="Arial"/>
                <a:sym typeface="Arial"/>
              </a:rPr>
              <a:t>s.f.</a:t>
            </a:r>
            <a:r>
              <a:rPr lang="en-GB" sz="2400" dirty="0">
                <a:latin typeface="Century Gothic" panose="020B0502020202020204" pitchFamily="34" charset="0"/>
                <a:ea typeface="Arial"/>
                <a:cs typeface="Arial"/>
                <a:sym typeface="Arial"/>
              </a:rPr>
              <a:t> Rules 1 and 3</a:t>
            </a:r>
            <a:endParaRPr dirty="0">
              <a:latin typeface="Century Gothic" panose="020B0502020202020204" pitchFamily="34" charset="0"/>
            </a:endParaRPr>
          </a:p>
          <a:p>
            <a:pPr marL="914400" lvl="0" indent="-457200" algn="l" rtl="0">
              <a:lnSpc>
                <a:spcPct val="100000"/>
              </a:lnSpc>
              <a:spcBef>
                <a:spcPts val="0"/>
              </a:spcBef>
              <a:spcAft>
                <a:spcPts val="0"/>
              </a:spcAft>
              <a:buClr>
                <a:schemeClr val="accent4"/>
              </a:buClr>
              <a:buSzPts val="2200"/>
              <a:buFont typeface="+mj-lt"/>
              <a:buAutoNum type="alphaLcParenR"/>
            </a:pPr>
            <a:endParaRPr dirty="0">
              <a:latin typeface="Century Gothic" panose="020B0502020202020204" pitchFamily="34" charset="0"/>
            </a:endParaRPr>
          </a:p>
          <a:p>
            <a:pPr marL="546100" lvl="0" indent="-457200">
              <a:buClr>
                <a:schemeClr val="accent4"/>
              </a:buClr>
              <a:buFont typeface="+mj-lt"/>
              <a:buAutoNum type="alphaLcParenR"/>
            </a:pPr>
            <a:r>
              <a:rPr lang="en-GB" sz="2400" dirty="0">
                <a:latin typeface="Century Gothic" panose="020B0502020202020204" pitchFamily="34" charset="0"/>
                <a:ea typeface="Arial"/>
                <a:cs typeface="Arial"/>
                <a:sym typeface="Arial"/>
              </a:rPr>
              <a:t>3 </a:t>
            </a:r>
            <a:r>
              <a:rPr lang="en-GB" sz="2400" dirty="0" err="1">
                <a:latin typeface="Century Gothic" panose="020B0502020202020204" pitchFamily="34" charset="0"/>
                <a:ea typeface="Arial"/>
                <a:cs typeface="Arial"/>
                <a:sym typeface="Arial"/>
              </a:rPr>
              <a:t>s.f.</a:t>
            </a:r>
            <a:r>
              <a:rPr lang="en-GB" sz="2400" dirty="0">
                <a:latin typeface="Century Gothic" panose="020B0502020202020204" pitchFamily="34" charset="0"/>
                <a:ea typeface="Arial"/>
                <a:cs typeface="Arial"/>
                <a:sym typeface="Arial"/>
              </a:rPr>
              <a:t> Rules 1 and 4</a:t>
            </a:r>
            <a:endParaRPr dirty="0">
              <a:latin typeface="Century Gothic" panose="020B0502020202020204" pitchFamily="34" charset="0"/>
            </a:endParaRPr>
          </a:p>
          <a:p>
            <a:pPr marL="914400" lvl="0" indent="-457200" algn="l" rtl="0">
              <a:lnSpc>
                <a:spcPct val="100000"/>
              </a:lnSpc>
              <a:spcBef>
                <a:spcPts val="0"/>
              </a:spcBef>
              <a:spcAft>
                <a:spcPts val="0"/>
              </a:spcAft>
              <a:buClr>
                <a:schemeClr val="accent4"/>
              </a:buClr>
              <a:buSzPts val="2200"/>
              <a:buFont typeface="+mj-lt"/>
              <a:buAutoNum type="alphaLcParenR"/>
            </a:pPr>
            <a:endParaRPr dirty="0">
              <a:latin typeface="Century Gothic" panose="020B0502020202020204" pitchFamily="34" charset="0"/>
            </a:endParaRPr>
          </a:p>
          <a:p>
            <a:pPr marL="546100" lvl="0" indent="-457200">
              <a:buClr>
                <a:schemeClr val="accent4"/>
              </a:buClr>
              <a:buFont typeface="+mj-lt"/>
              <a:buAutoNum type="alphaLcParenR"/>
            </a:pPr>
            <a:r>
              <a:rPr lang="en-GB" sz="2400" dirty="0">
                <a:latin typeface="Century Gothic" panose="020B0502020202020204" pitchFamily="34" charset="0"/>
                <a:ea typeface="Arial"/>
                <a:cs typeface="Arial"/>
                <a:sym typeface="Arial"/>
              </a:rPr>
              <a:t>3 </a:t>
            </a:r>
            <a:r>
              <a:rPr lang="en-GB" sz="2400" dirty="0" err="1">
                <a:latin typeface="Century Gothic" panose="020B0502020202020204" pitchFamily="34" charset="0"/>
                <a:ea typeface="Arial"/>
                <a:cs typeface="Arial"/>
                <a:sym typeface="Arial"/>
              </a:rPr>
              <a:t>s.f.</a:t>
            </a:r>
            <a:r>
              <a:rPr lang="en-GB" sz="2400" dirty="0">
                <a:latin typeface="Century Gothic" panose="020B0502020202020204" pitchFamily="34" charset="0"/>
                <a:ea typeface="Arial"/>
                <a:cs typeface="Arial"/>
                <a:sym typeface="Arial"/>
              </a:rPr>
              <a:t> Rules 1, 3 and 4 </a:t>
            </a:r>
            <a:endParaRPr dirty="0">
              <a:latin typeface="Century Gothic" panose="020B0502020202020204" pitchFamily="34" charset="0"/>
            </a:endParaRPr>
          </a:p>
          <a:p>
            <a:pPr marL="914400" lvl="0" indent="-457200" algn="l" rtl="0">
              <a:lnSpc>
                <a:spcPct val="100000"/>
              </a:lnSpc>
              <a:spcBef>
                <a:spcPts val="0"/>
              </a:spcBef>
              <a:spcAft>
                <a:spcPts val="0"/>
              </a:spcAft>
              <a:buClr>
                <a:schemeClr val="accent4"/>
              </a:buClr>
              <a:buSzPts val="2200"/>
              <a:buFont typeface="+mj-lt"/>
              <a:buAutoNum type="alphaLcParenR"/>
            </a:pPr>
            <a:endParaRPr dirty="0">
              <a:latin typeface="Century Gothic" panose="020B0502020202020204" pitchFamily="34" charset="0"/>
            </a:endParaRPr>
          </a:p>
          <a:p>
            <a:pPr marL="546100" lvl="0" indent="-457200">
              <a:buClr>
                <a:schemeClr val="accent4"/>
              </a:buClr>
              <a:buFont typeface="+mj-lt"/>
              <a:buAutoNum type="alphaLcParenR"/>
            </a:pPr>
            <a:r>
              <a:rPr lang="en-GB" sz="2400" dirty="0">
                <a:latin typeface="Century Gothic" panose="020B0502020202020204" pitchFamily="34" charset="0"/>
                <a:ea typeface="Arial"/>
                <a:cs typeface="Arial"/>
                <a:sym typeface="Arial"/>
              </a:rPr>
              <a:t>4 </a:t>
            </a:r>
            <a:r>
              <a:rPr lang="en-GB" sz="2400" dirty="0" err="1">
                <a:latin typeface="Century Gothic" panose="020B0502020202020204" pitchFamily="34" charset="0"/>
                <a:ea typeface="Arial"/>
                <a:cs typeface="Arial"/>
                <a:sym typeface="Arial"/>
              </a:rPr>
              <a:t>s.f.</a:t>
            </a:r>
            <a:r>
              <a:rPr lang="en-GB" sz="2400" dirty="0">
                <a:latin typeface="Century Gothic" panose="020B0502020202020204" pitchFamily="34" charset="0"/>
                <a:ea typeface="Arial"/>
                <a:cs typeface="Arial"/>
                <a:sym typeface="Arial"/>
              </a:rPr>
              <a:t> Rules 1 and 2</a:t>
            </a:r>
            <a:endParaRPr dirty="0">
              <a:latin typeface="Century Gothic" panose="020B0502020202020204" pitchFamily="34" charset="0"/>
            </a:endParaRPr>
          </a:p>
        </p:txBody>
      </p:sp>
      <p:sp>
        <p:nvSpPr>
          <p:cNvPr id="172" name="Google Shape;172;g3cd899bd828_0_12">
            <a:extLst>
              <a:ext uri="{FF2B5EF4-FFF2-40B4-BE49-F238E27FC236}">
                <a16:creationId xmlns:a16="http://schemas.microsoft.com/office/drawing/2014/main" id="{1DCFDA86-1E78-9E61-7E9F-8055DD42C041}"/>
              </a:ext>
            </a:extLst>
          </p:cNvPr>
          <p:cNvSpPr txBox="1">
            <a:spLocks noGrp="1"/>
          </p:cNvSpPr>
          <p:nvPr>
            <p:ph type="body" idx="2"/>
          </p:nvPr>
        </p:nvSpPr>
        <p:spPr>
          <a:xfrm>
            <a:off x="5850000" y="1679100"/>
            <a:ext cx="477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Clr>
                <a:schemeClr val="accent4"/>
              </a:buClr>
              <a:buSzPts val="2200"/>
            </a:pPr>
            <a:r>
              <a:rPr lang="en-GB" dirty="0">
                <a:solidFill>
                  <a:schemeClr val="accent4"/>
                </a:solidFill>
              </a:rPr>
              <a:t>2. </a:t>
            </a:r>
            <a:endParaRPr dirty="0">
              <a:solidFill>
                <a:schemeClr val="accent4"/>
              </a:solidFill>
            </a:endParaRPr>
          </a:p>
          <a:p>
            <a:pPr marL="546100" lvl="0" indent="-457200" algn="l" rtl="0">
              <a:lnSpc>
                <a:spcPct val="100000"/>
              </a:lnSpc>
              <a:spcBef>
                <a:spcPts val="0"/>
              </a:spcBef>
              <a:spcAft>
                <a:spcPts val="0"/>
              </a:spcAft>
              <a:buClr>
                <a:schemeClr val="accent4"/>
              </a:buClr>
              <a:buSzPts val="2200"/>
              <a:buFont typeface="+mj-lt"/>
              <a:buAutoNum type="alphaLcParenR"/>
            </a:pPr>
            <a:r>
              <a:rPr lang="en-GB" dirty="0"/>
              <a:t>3.8</a:t>
            </a:r>
            <a:endParaRPr dirty="0"/>
          </a:p>
          <a:p>
            <a:pPr marL="9144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0.029</a:t>
            </a:r>
          </a:p>
          <a:p>
            <a:pPr marL="5461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1650</a:t>
            </a:r>
            <a:endParaRPr dirty="0"/>
          </a:p>
          <a:p>
            <a:pPr marL="9144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0.599</a:t>
            </a:r>
            <a:endParaRPr dirty="0"/>
          </a:p>
          <a:p>
            <a:pPr marL="914400" lvl="0" indent="-457200" algn="l" rtl="0">
              <a:lnSpc>
                <a:spcPct val="100000"/>
              </a:lnSpc>
              <a:spcBef>
                <a:spcPts val="0"/>
              </a:spcBef>
              <a:spcAft>
                <a:spcPts val="0"/>
              </a:spcAft>
              <a:buClr>
                <a:schemeClr val="accent4"/>
              </a:buClr>
              <a:buSzPts val="2200"/>
              <a:buFont typeface="+mj-lt"/>
              <a:buAutoNum type="alphaLcParenR"/>
            </a:pPr>
            <a:endParaRPr dirty="0"/>
          </a:p>
          <a:p>
            <a:pPr marL="546100" lvl="0" indent="-457200" algn="l" rtl="0">
              <a:lnSpc>
                <a:spcPct val="100000"/>
              </a:lnSpc>
              <a:spcBef>
                <a:spcPts val="0"/>
              </a:spcBef>
              <a:spcAft>
                <a:spcPts val="0"/>
              </a:spcAft>
              <a:buClr>
                <a:schemeClr val="accent4"/>
              </a:buClr>
              <a:buSzPts val="2200"/>
              <a:buFont typeface="+mj-lt"/>
              <a:buAutoNum type="alphaLcParenR"/>
            </a:pPr>
            <a:r>
              <a:rPr lang="en-GB" dirty="0"/>
              <a:t>8.00</a:t>
            </a:r>
            <a:endParaRPr dirty="0"/>
          </a:p>
          <a:p>
            <a:pPr marL="0" lvl="0" indent="0" algn="l" rtl="0">
              <a:lnSpc>
                <a:spcPct val="100000"/>
              </a:lnSpc>
              <a:spcBef>
                <a:spcPts val="0"/>
              </a:spcBef>
              <a:spcAft>
                <a:spcPts val="0"/>
              </a:spcAft>
              <a:buClr>
                <a:schemeClr val="dk1"/>
              </a:buClr>
              <a:buSzPts val="2200"/>
              <a:buFont typeface="Century Gothic"/>
              <a:buNone/>
            </a:pPr>
            <a:endParaRPr dirty="0"/>
          </a:p>
        </p:txBody>
      </p:sp>
      <p:sp>
        <p:nvSpPr>
          <p:cNvPr id="3" name="Google Shape;117;p5">
            <a:extLst>
              <a:ext uri="{FF2B5EF4-FFF2-40B4-BE49-F238E27FC236}">
                <a16:creationId xmlns:a16="http://schemas.microsoft.com/office/drawing/2014/main" id="{441DB4B6-EE13-6F63-5175-BFC501E6C6FA}"/>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4136288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g3cd899bd828_0_19"/>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Recording answers to the right level of precision</a:t>
            </a:r>
            <a:endParaRPr/>
          </a:p>
        </p:txBody>
      </p:sp>
      <p:sp>
        <p:nvSpPr>
          <p:cNvPr id="3" name="Google Shape;117;p5">
            <a:extLst>
              <a:ext uri="{FF2B5EF4-FFF2-40B4-BE49-F238E27FC236}">
                <a16:creationId xmlns:a16="http://schemas.microsoft.com/office/drawing/2014/main" id="{87A00563-1E52-62C8-B711-25F740CFFC7B}"/>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mc:AlternateContent xmlns:mc="http://schemas.openxmlformats.org/markup-compatibility/2006">
        <mc:Choice xmlns:a14="http://schemas.microsoft.com/office/drawing/2010/main" Requires="a14">
          <p:sp>
            <p:nvSpPr>
              <p:cNvPr id="180" name="Google Shape;180;g3cd899bd828_0_19"/>
              <p:cNvSpPr txBox="1">
                <a:spLocks noGrp="1"/>
              </p:cNvSpPr>
              <p:nvPr>
                <p:ph type="body" idx="1"/>
              </p:nvPr>
            </p:nvSpPr>
            <p:spPr>
              <a:xfrm>
                <a:off x="540000" y="1278000"/>
                <a:ext cx="9808856"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dirty="0"/>
                  <a:t>For each question, give your answer to an appropriate number of significant figures or decimal places. Explain your choice. </a:t>
                </a:r>
              </a:p>
              <a:p>
                <a:pPr marL="0" lvl="0" indent="0" algn="l" rtl="0">
                  <a:lnSpc>
                    <a:spcPct val="100000"/>
                  </a:lnSpc>
                  <a:spcBef>
                    <a:spcPts val="0"/>
                  </a:spcBef>
                  <a:spcAft>
                    <a:spcPts val="0"/>
                  </a:spcAft>
                  <a:buSzPts val="2750"/>
                  <a:buNone/>
                </a:pPr>
                <a:endParaRPr lang="en-GB" dirty="0"/>
              </a:p>
              <a:p>
                <a:pPr marL="511175" lvl="0" indent="-457200">
                  <a:buSzPct val="100000"/>
                  <a:buFont typeface="+mj-lt"/>
                  <a:buAutoNum type="arabicPeriod"/>
                </a:pPr>
                <a:r>
                  <a:rPr lang="en-GB" dirty="0"/>
                  <a:t>A learner measures the mass of a stone as 34.7 g and its volume as 13 cm</a:t>
                </a:r>
                <a:r>
                  <a:rPr lang="en-GB" baseline="30000" dirty="0"/>
                  <a:t>3</a:t>
                </a:r>
                <a14:m>
                  <m:oMath xmlns:m="http://schemas.openxmlformats.org/officeDocument/2006/math">
                    <m:r>
                      <a:rPr lang="en-GB" b="0" i="1" smtClean="0">
                        <a:latin typeface="Cambria Math" panose="02040503050406030204" pitchFamily="18" charset="0"/>
                      </a:rPr>
                      <m:t>.</m:t>
                    </m:r>
                  </m:oMath>
                </a14:m>
                <a:r>
                  <a:rPr lang="en-GB" dirty="0"/>
                  <a:t> They calculate density </a:t>
                </a:r>
                <a14:m>
                  <m:oMath xmlns:m="http://schemas.openxmlformats.org/officeDocument/2006/math">
                    <m:r>
                      <a:rPr lang="en-GB" i="1" dirty="0" smtClean="0">
                        <a:latin typeface="Cambria Math" panose="02040503050406030204" pitchFamily="18" charset="0"/>
                      </a:rPr>
                      <m:t>= 34.7 ÷ 13 = 2.669230769</m:t>
                    </m:r>
                    <m:r>
                      <a:rPr lang="en-GB" i="1" dirty="0" smtClean="0">
                        <a:latin typeface="Cambria Math" panose="02040503050406030204" pitchFamily="18" charset="0"/>
                      </a:rPr>
                      <m:t> </m:t>
                    </m:r>
                  </m:oMath>
                </a14:m>
                <a:r>
                  <a:rPr lang="en-GB" dirty="0"/>
                  <a:t>on their calculator. How should they record the density?</a:t>
                </a:r>
              </a:p>
              <a:p>
                <a:pPr lvl="0" indent="0" algn="l" rtl="0">
                  <a:lnSpc>
                    <a:spcPct val="100000"/>
                  </a:lnSpc>
                  <a:spcBef>
                    <a:spcPts val="0"/>
                  </a:spcBef>
                  <a:spcAft>
                    <a:spcPts val="0"/>
                  </a:spcAft>
                  <a:buSzPct val="100000"/>
                  <a:buNone/>
                </a:pPr>
                <a:endParaRPr lang="en-GB" dirty="0"/>
              </a:p>
              <a:p>
                <a:pPr marL="511175" lvl="0" indent="-457200" algn="l" rtl="0">
                  <a:lnSpc>
                    <a:spcPct val="100000"/>
                  </a:lnSpc>
                  <a:spcBef>
                    <a:spcPts val="0"/>
                  </a:spcBef>
                  <a:spcAft>
                    <a:spcPts val="0"/>
                  </a:spcAft>
                  <a:buSzPct val="100000"/>
                  <a:buFont typeface="+mj-lt"/>
                  <a:buAutoNum type="arabicPeriod" startAt="2"/>
                </a:pPr>
                <a:r>
                  <a:rPr lang="en-GB" dirty="0"/>
                  <a:t>A learner measures three temperatures with a thermometer that reads to 0.5°C: 19.5°C, 20.0°C, 19.0°C. Their calculator gives a mean of 19.5. Is this correct? Explain your reasoning.</a:t>
                </a:r>
              </a:p>
              <a:p>
                <a:pPr lvl="0" indent="0" algn="l" rtl="0">
                  <a:lnSpc>
                    <a:spcPct val="100000"/>
                  </a:lnSpc>
                  <a:spcBef>
                    <a:spcPts val="0"/>
                  </a:spcBef>
                  <a:spcAft>
                    <a:spcPts val="0"/>
                  </a:spcAft>
                  <a:buSzPct val="100000"/>
                  <a:buNone/>
                </a:pPr>
                <a:endParaRPr lang="en-GB" dirty="0"/>
              </a:p>
              <a:p>
                <a:pPr marL="511175" lvl="0" indent="-457200" algn="l" rtl="0">
                  <a:lnSpc>
                    <a:spcPct val="100000"/>
                  </a:lnSpc>
                  <a:spcBef>
                    <a:spcPts val="0"/>
                  </a:spcBef>
                  <a:spcAft>
                    <a:spcPts val="0"/>
                  </a:spcAft>
                  <a:buSzPct val="100000"/>
                  <a:buFont typeface="+mj-lt"/>
                  <a:buAutoNum type="arabicPeriod" startAt="3"/>
                </a:pPr>
                <a:r>
                  <a:rPr lang="en-GB" dirty="0"/>
                  <a:t>A learner dissolves 2.5 g of sugar in water and makes 75 cm</a:t>
                </a:r>
                <a:r>
                  <a:rPr lang="en-GB" baseline="30000" dirty="0"/>
                  <a:t>3</a:t>
                </a:r>
                <a:r>
                  <a:rPr lang="en-GB" dirty="0"/>
                  <a:t> of solution. They calculate concentration </a:t>
                </a:r>
                <a14:m>
                  <m:oMath xmlns:m="http://schemas.openxmlformats.org/officeDocument/2006/math">
                    <m:r>
                      <a:rPr lang="en-GB" i="1" dirty="0" smtClean="0">
                        <a:latin typeface="Cambria Math" panose="02040503050406030204" pitchFamily="18" charset="0"/>
                      </a:rPr>
                      <m:t>= 2.5 ÷ 75 = 0.033333</m:t>
                    </m:r>
                  </m:oMath>
                </a14:m>
                <a:r>
                  <a:rPr lang="en-GB" dirty="0"/>
                  <a:t>... g/cm</a:t>
                </a:r>
                <a:r>
                  <a:rPr lang="en-GB" baseline="30000" dirty="0"/>
                  <a:t>3</a:t>
                </a:r>
                <a:r>
                  <a:rPr lang="en-GB" dirty="0"/>
                  <a:t>. How many significant figures should the answer give?   Explain why.</a:t>
                </a:r>
              </a:p>
              <a:p>
                <a:pPr marL="457200" lvl="0" indent="0" algn="l" rtl="0">
                  <a:lnSpc>
                    <a:spcPct val="100000"/>
                  </a:lnSpc>
                  <a:spcBef>
                    <a:spcPts val="0"/>
                  </a:spcBef>
                  <a:spcAft>
                    <a:spcPts val="0"/>
                  </a:spcAft>
                  <a:buSzPts val="2750"/>
                  <a:buNone/>
                </a:pPr>
                <a:endParaRPr dirty="0"/>
              </a:p>
            </p:txBody>
          </p:sp>
        </mc:Choice>
        <mc:Fallback>
          <p:sp>
            <p:nvSpPr>
              <p:cNvPr id="180" name="Google Shape;180;g3cd899bd828_0_19"/>
              <p:cNvSpPr txBox="1">
                <a:spLocks noGrp="1" noRot="1" noChangeAspect="1" noMove="1" noResize="1" noEditPoints="1" noAdjustHandles="1" noChangeArrowheads="1" noChangeShapeType="1" noTextEdit="1"/>
              </p:cNvSpPr>
              <p:nvPr>
                <p:ph type="body" idx="1"/>
              </p:nvPr>
            </p:nvSpPr>
            <p:spPr>
              <a:xfrm>
                <a:off x="540000" y="1278000"/>
                <a:ext cx="9808856" cy="5040000"/>
              </a:xfrm>
              <a:prstGeom prst="rect">
                <a:avLst/>
              </a:prstGeom>
              <a:blipFill>
                <a:blip r:embed="rId3"/>
                <a:stretch>
                  <a:fillRect l="-1740" t="-1816" r="-1305" b="-3269"/>
                </a:stretch>
              </a:blipFill>
              <a:ln>
                <a:noFill/>
              </a:ln>
            </p:spPr>
            <p:txBody>
              <a:bodyPr/>
              <a:lstStyle/>
              <a:p>
                <a:r>
                  <a:rPr lang="en-GB">
                    <a:noFill/>
                  </a:rPr>
                  <a:t> </a:t>
                </a:r>
              </a:p>
            </p:txBody>
          </p:sp>
        </mc:Fallback>
      </mc:AlternateContent>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8">
          <a:extLst>
            <a:ext uri="{FF2B5EF4-FFF2-40B4-BE49-F238E27FC236}">
              <a16:creationId xmlns:a16="http://schemas.microsoft.com/office/drawing/2014/main" id="{D36C81E7-A267-EA76-F03A-0975AD979D10}"/>
            </a:ext>
          </a:extLst>
        </p:cNvPr>
        <p:cNvGrpSpPr/>
        <p:nvPr/>
      </p:nvGrpSpPr>
      <p:grpSpPr>
        <a:xfrm>
          <a:off x="0" y="0"/>
          <a:ext cx="0" cy="0"/>
          <a:chOff x="0" y="0"/>
          <a:chExt cx="0" cy="0"/>
        </a:xfrm>
      </p:grpSpPr>
      <p:sp>
        <p:nvSpPr>
          <p:cNvPr id="179" name="Google Shape;179;g3cd899bd828_0_19">
            <a:extLst>
              <a:ext uri="{FF2B5EF4-FFF2-40B4-BE49-F238E27FC236}">
                <a16:creationId xmlns:a16="http://schemas.microsoft.com/office/drawing/2014/main" id="{D2AD1A72-9B9B-99E6-05C1-3A977AA27717}"/>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Recording answers to the right level of precision - answers</a:t>
            </a:r>
            <a:endParaRPr dirty="0"/>
          </a:p>
        </p:txBody>
      </p:sp>
      <p:sp>
        <p:nvSpPr>
          <p:cNvPr id="180" name="Google Shape;180;g3cd899bd828_0_19">
            <a:extLst>
              <a:ext uri="{FF2B5EF4-FFF2-40B4-BE49-F238E27FC236}">
                <a16:creationId xmlns:a16="http://schemas.microsoft.com/office/drawing/2014/main" id="{2FECA562-CEBD-F06E-B240-1B59A2835377}"/>
              </a:ext>
            </a:extLst>
          </p:cNvPr>
          <p:cNvSpPr txBox="1">
            <a:spLocks noGrp="1"/>
          </p:cNvSpPr>
          <p:nvPr>
            <p:ph type="body" idx="1"/>
          </p:nvPr>
        </p:nvSpPr>
        <p:spPr>
          <a:xfrm>
            <a:off x="540000" y="1818000"/>
            <a:ext cx="9507642"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dirty="0"/>
              <a:t>For each question, give your answer to an appropriate number of significant figures or decimal places. Explain your choice. </a:t>
            </a:r>
          </a:p>
          <a:p>
            <a:pPr marL="0" lvl="0" indent="0" algn="l" rtl="0">
              <a:lnSpc>
                <a:spcPct val="100000"/>
              </a:lnSpc>
              <a:spcBef>
                <a:spcPts val="0"/>
              </a:spcBef>
              <a:spcAft>
                <a:spcPts val="0"/>
              </a:spcAft>
              <a:buSzPts val="2750"/>
              <a:buNone/>
            </a:pPr>
            <a:endParaRPr lang="en-GB" dirty="0"/>
          </a:p>
          <a:p>
            <a:pPr marL="511175" lvl="0" indent="-457200">
              <a:buSzPct val="100000"/>
              <a:buFont typeface="+mj-lt"/>
              <a:buAutoNum type="arabicPeriod"/>
            </a:pPr>
            <a:r>
              <a:rPr lang="en-GB" dirty="0">
                <a:latin typeface="Century Gothic" panose="020B0502020202020204" pitchFamily="34" charset="0"/>
                <a:ea typeface="Arial"/>
                <a:cs typeface="Arial"/>
                <a:sym typeface="Arial"/>
              </a:rPr>
              <a:t>Mass is 3 </a:t>
            </a:r>
            <a:r>
              <a:rPr lang="en-GB" dirty="0" err="1">
                <a:latin typeface="Century Gothic" panose="020B0502020202020204" pitchFamily="34" charset="0"/>
                <a:ea typeface="Arial"/>
                <a:cs typeface="Arial"/>
                <a:sym typeface="Arial"/>
              </a:rPr>
              <a:t>s.f.</a:t>
            </a:r>
            <a:r>
              <a:rPr lang="en-GB" dirty="0">
                <a:latin typeface="Century Gothic" panose="020B0502020202020204" pitchFamily="34" charset="0"/>
                <a:ea typeface="Arial"/>
                <a:cs typeface="Arial"/>
                <a:sym typeface="Arial"/>
              </a:rPr>
              <a:t>, volume is 2 </a:t>
            </a:r>
            <a:r>
              <a:rPr lang="en-GB" dirty="0" err="1">
                <a:latin typeface="Century Gothic" panose="020B0502020202020204" pitchFamily="34" charset="0"/>
                <a:ea typeface="Arial"/>
                <a:cs typeface="Arial"/>
                <a:sym typeface="Arial"/>
              </a:rPr>
              <a:t>s.f.</a:t>
            </a:r>
            <a:r>
              <a:rPr lang="en-GB" dirty="0">
                <a:latin typeface="Century Gothic" panose="020B0502020202020204" pitchFamily="34" charset="0"/>
                <a:ea typeface="Arial"/>
                <a:cs typeface="Arial"/>
                <a:sym typeface="Arial"/>
              </a:rPr>
              <a:t> The least precise is the volume (2 </a:t>
            </a:r>
            <a:r>
              <a:rPr lang="en-GB" dirty="0" err="1">
                <a:latin typeface="Century Gothic" panose="020B0502020202020204" pitchFamily="34" charset="0"/>
                <a:ea typeface="Arial"/>
                <a:cs typeface="Arial"/>
                <a:sym typeface="Arial"/>
              </a:rPr>
              <a:t>s.f.</a:t>
            </a:r>
            <a:r>
              <a:rPr lang="en-GB" dirty="0">
                <a:latin typeface="Century Gothic" panose="020B0502020202020204" pitchFamily="34" charset="0"/>
                <a:ea typeface="Arial"/>
                <a:cs typeface="Arial"/>
                <a:sym typeface="Arial"/>
              </a:rPr>
              <a:t>), so the answer should be to 2 </a:t>
            </a:r>
            <a:r>
              <a:rPr lang="en-GB" dirty="0" err="1">
                <a:latin typeface="Century Gothic" panose="020B0502020202020204" pitchFamily="34" charset="0"/>
                <a:ea typeface="Arial"/>
                <a:cs typeface="Arial"/>
                <a:sym typeface="Arial"/>
              </a:rPr>
              <a:t>s.f.</a:t>
            </a:r>
            <a:r>
              <a:rPr lang="en-GB" dirty="0">
                <a:latin typeface="Century Gothic" panose="020B0502020202020204" pitchFamily="34" charset="0"/>
                <a:ea typeface="Arial"/>
                <a:cs typeface="Arial"/>
                <a:sym typeface="Arial"/>
              </a:rPr>
              <a:t> First </a:t>
            </a:r>
            <a:r>
              <a:rPr lang="en-GB" dirty="0" err="1">
                <a:latin typeface="Century Gothic" panose="020B0502020202020204" pitchFamily="34" charset="0"/>
                <a:ea typeface="Arial"/>
                <a:cs typeface="Arial"/>
                <a:sym typeface="Arial"/>
              </a:rPr>
              <a:t>s.f.</a:t>
            </a:r>
            <a:r>
              <a:rPr lang="en-GB" dirty="0">
                <a:latin typeface="Century Gothic" panose="020B0502020202020204" pitchFamily="34" charset="0"/>
                <a:ea typeface="Arial"/>
                <a:cs typeface="Arial"/>
                <a:sym typeface="Arial"/>
              </a:rPr>
              <a:t> is 2, second </a:t>
            </a:r>
            <a:r>
              <a:rPr lang="en-GB" dirty="0" err="1">
                <a:latin typeface="Century Gothic" panose="020B0502020202020204" pitchFamily="34" charset="0"/>
                <a:ea typeface="Arial"/>
                <a:cs typeface="Arial"/>
                <a:sym typeface="Arial"/>
              </a:rPr>
              <a:t>s.f.</a:t>
            </a:r>
            <a:r>
              <a:rPr lang="en-GB" dirty="0">
                <a:latin typeface="Century Gothic" panose="020B0502020202020204" pitchFamily="34" charset="0"/>
                <a:ea typeface="Arial"/>
                <a:cs typeface="Arial"/>
                <a:sym typeface="Arial"/>
              </a:rPr>
              <a:t> is 6. Decider is 6 (≥5), round up. </a:t>
            </a:r>
            <a:r>
              <a:rPr lang="en-GB" b="1" dirty="0">
                <a:latin typeface="Century Gothic" panose="020B0502020202020204" pitchFamily="34" charset="0"/>
                <a:ea typeface="Arial"/>
                <a:cs typeface="Arial"/>
                <a:sym typeface="Arial"/>
              </a:rPr>
              <a:t>Answer: 2.7 </a:t>
            </a:r>
            <a:r>
              <a:rPr lang="en-GB" b="1" dirty="0"/>
              <a:t>g/cm</a:t>
            </a:r>
            <a:r>
              <a:rPr lang="en-GB" b="1" baseline="30000" dirty="0"/>
              <a:t>3</a:t>
            </a:r>
            <a:r>
              <a:rPr lang="en-GB" dirty="0">
                <a:latin typeface="Century Gothic" panose="020B0502020202020204" pitchFamily="34" charset="0"/>
                <a:ea typeface="Arial"/>
                <a:cs typeface="Arial"/>
                <a:sym typeface="Arial"/>
              </a:rPr>
              <a:t>.</a:t>
            </a:r>
            <a:endParaRPr lang="en-GB" b="1" dirty="0">
              <a:latin typeface="Century Gothic" panose="020B0502020202020204" pitchFamily="34" charset="0"/>
            </a:endParaRPr>
          </a:p>
          <a:p>
            <a:pPr marL="511175" lvl="0" indent="-457200" algn="l" rtl="0">
              <a:lnSpc>
                <a:spcPct val="100000"/>
              </a:lnSpc>
              <a:spcBef>
                <a:spcPts val="0"/>
              </a:spcBef>
              <a:spcAft>
                <a:spcPts val="0"/>
              </a:spcAft>
              <a:buSzPct val="100000"/>
              <a:buFont typeface="+mj-lt"/>
              <a:buAutoNum type="arabicPeriod"/>
            </a:pPr>
            <a:endParaRPr lang="en-GB" dirty="0"/>
          </a:p>
          <a:p>
            <a:pPr marL="511175" lvl="0" indent="-457200">
              <a:buSzPct val="100000"/>
              <a:buFont typeface="+mj-lt"/>
              <a:buAutoNum type="arabicPeriod" startAt="2"/>
            </a:pPr>
            <a:r>
              <a:rPr lang="en-GB" dirty="0">
                <a:latin typeface="Century Gothic" panose="020B0502020202020204" pitchFamily="34" charset="0"/>
                <a:ea typeface="Arial"/>
                <a:cs typeface="Arial"/>
                <a:sym typeface="Arial"/>
              </a:rPr>
              <a:t>The mean is 19.5°C, which is to 1 </a:t>
            </a:r>
            <a:r>
              <a:rPr lang="en-GB" dirty="0" err="1">
                <a:latin typeface="Century Gothic" panose="020B0502020202020204" pitchFamily="34" charset="0"/>
                <a:ea typeface="Arial"/>
                <a:cs typeface="Arial"/>
                <a:sym typeface="Arial"/>
              </a:rPr>
              <a:t>d.p.</a:t>
            </a:r>
            <a:r>
              <a:rPr lang="en-GB" dirty="0">
                <a:latin typeface="Century Gothic" panose="020B0502020202020204" pitchFamily="34" charset="0"/>
                <a:ea typeface="Arial"/>
                <a:cs typeface="Arial"/>
                <a:sym typeface="Arial"/>
              </a:rPr>
              <a:t> The thermometer reads to 1 </a:t>
            </a:r>
            <a:r>
              <a:rPr lang="en-GB" dirty="0" err="1">
                <a:latin typeface="Century Gothic" panose="020B0502020202020204" pitchFamily="34" charset="0"/>
                <a:ea typeface="Arial"/>
                <a:cs typeface="Arial"/>
                <a:sym typeface="Arial"/>
              </a:rPr>
              <a:t>d.p.</a:t>
            </a:r>
            <a:r>
              <a:rPr lang="en-GB" dirty="0">
                <a:latin typeface="Century Gothic" panose="020B0502020202020204" pitchFamily="34" charset="0"/>
                <a:ea typeface="Arial"/>
                <a:cs typeface="Arial"/>
                <a:sym typeface="Arial"/>
              </a:rPr>
              <a:t>, so </a:t>
            </a:r>
            <a:r>
              <a:rPr lang="en-GB" b="1" dirty="0">
                <a:latin typeface="Century Gothic" panose="020B0502020202020204" pitchFamily="34" charset="0"/>
                <a:ea typeface="Arial"/>
                <a:cs typeface="Arial"/>
                <a:sym typeface="Arial"/>
              </a:rPr>
              <a:t>19.5°C is correct</a:t>
            </a:r>
            <a:r>
              <a:rPr lang="en-GB" dirty="0">
                <a:latin typeface="Century Gothic" panose="020B0502020202020204" pitchFamily="34" charset="0"/>
                <a:ea typeface="Arial"/>
                <a:cs typeface="Arial"/>
                <a:sym typeface="Arial"/>
              </a:rPr>
              <a:t>. </a:t>
            </a:r>
          </a:p>
          <a:p>
            <a:pPr marL="511175" lvl="0" indent="-457200">
              <a:buSzPct val="100000"/>
              <a:buFont typeface="+mj-lt"/>
              <a:buAutoNum type="arabicPeriod" startAt="2"/>
            </a:pPr>
            <a:endParaRPr lang="en-GB" dirty="0"/>
          </a:p>
          <a:p>
            <a:pPr marL="511175" lvl="0" indent="-457200">
              <a:buSzPct val="100000"/>
              <a:buFont typeface="+mj-lt"/>
              <a:buAutoNum type="arabicPeriod" startAt="3"/>
            </a:pPr>
            <a:r>
              <a:rPr lang="en-GB" dirty="0"/>
              <a:t>Both values are 2 </a:t>
            </a:r>
            <a:r>
              <a:rPr lang="en-GB" dirty="0" err="1"/>
              <a:t>s.f.</a:t>
            </a:r>
            <a:r>
              <a:rPr lang="en-GB" dirty="0"/>
              <a:t>, so the answer should be to 2 </a:t>
            </a:r>
            <a:r>
              <a:rPr lang="en-GB" dirty="0" err="1"/>
              <a:t>s.f.</a:t>
            </a:r>
            <a:r>
              <a:rPr lang="en-GB" dirty="0"/>
              <a:t> Leading zeros are not significant. First </a:t>
            </a:r>
            <a:r>
              <a:rPr lang="en-GB" dirty="0" err="1"/>
              <a:t>s.f.</a:t>
            </a:r>
            <a:r>
              <a:rPr lang="en-GB" dirty="0"/>
              <a:t> is 3, second </a:t>
            </a:r>
            <a:r>
              <a:rPr lang="en-GB" dirty="0" err="1"/>
              <a:t>s.f.</a:t>
            </a:r>
            <a:r>
              <a:rPr lang="en-GB" dirty="0"/>
              <a:t> is 3. Decider is 3 (&lt;5), round down. </a:t>
            </a:r>
            <a:r>
              <a:rPr lang="en-GB" b="1" dirty="0"/>
              <a:t>Answer: 0.033 g/cm</a:t>
            </a:r>
            <a:r>
              <a:rPr lang="en-GB" b="1" baseline="30000" dirty="0"/>
              <a:t>3</a:t>
            </a:r>
            <a:r>
              <a:rPr lang="en-GB" dirty="0">
                <a:latin typeface="Century Gothic" panose="020B0502020202020204" pitchFamily="34" charset="0"/>
                <a:ea typeface="Arial"/>
                <a:cs typeface="Arial"/>
                <a:sym typeface="Arial"/>
              </a:rPr>
              <a:t>.</a:t>
            </a:r>
            <a:endParaRPr lang="en-GB" dirty="0">
              <a:latin typeface="Century Gothic" panose="020B0502020202020204" pitchFamily="34" charset="0"/>
            </a:endParaRPr>
          </a:p>
          <a:p>
            <a:pPr marL="457200" lvl="0" indent="0" algn="l" rtl="0">
              <a:lnSpc>
                <a:spcPct val="100000"/>
              </a:lnSpc>
              <a:spcBef>
                <a:spcPts val="0"/>
              </a:spcBef>
              <a:spcAft>
                <a:spcPts val="0"/>
              </a:spcAft>
              <a:buSzPts val="2750"/>
              <a:buNone/>
            </a:pPr>
            <a:endParaRPr dirty="0"/>
          </a:p>
        </p:txBody>
      </p:sp>
      <p:sp>
        <p:nvSpPr>
          <p:cNvPr id="3" name="Google Shape;117;p5">
            <a:extLst>
              <a:ext uri="{FF2B5EF4-FFF2-40B4-BE49-F238E27FC236}">
                <a16:creationId xmlns:a16="http://schemas.microsoft.com/office/drawing/2014/main" id="{C41B52D0-C67F-ACC9-DCC6-D6B9872D06B3}"/>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337893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g3cd899bd828_0_25"/>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Discussing </a:t>
            </a:r>
            <a:r>
              <a:rPr lang="en-GB"/>
              <a:t>significant figure</a:t>
            </a:r>
            <a:endParaRPr dirty="0"/>
          </a:p>
        </p:txBody>
      </p:sp>
      <mc:AlternateContent xmlns:mc="http://schemas.openxmlformats.org/markup-compatibility/2006">
        <mc:Choice xmlns:a14="http://schemas.microsoft.com/office/drawing/2010/main" Requires="a14">
          <p:sp>
            <p:nvSpPr>
              <p:cNvPr id="187" name="Google Shape;187;g3cd899bd828_0_25"/>
              <p:cNvSpPr txBox="1">
                <a:spLocks noGrp="1"/>
              </p:cNvSpPr>
              <p:nvPr>
                <p:ph type="body" idx="1"/>
              </p:nvPr>
            </p:nvSpPr>
            <p:spPr>
              <a:xfrm>
                <a:off x="593497" y="1399330"/>
                <a:ext cx="10413809" cy="5040000"/>
              </a:xfrm>
              <a:prstGeom prst="rect">
                <a:avLst/>
              </a:prstGeom>
              <a:noFill/>
              <a:ln>
                <a:noFill/>
              </a:ln>
            </p:spPr>
            <p:txBody>
              <a:bodyPr spcFirstLastPara="1" wrap="square" lIns="0" tIns="0" rIns="0" bIns="0" anchor="t" anchorCtr="0">
                <a:normAutofit/>
              </a:bodyPr>
              <a:lstStyle/>
              <a:p>
                <a:pPr marL="0" lvl="0" indent="0">
                  <a:buNone/>
                </a:pPr>
                <a:r>
                  <a:rPr lang="en-GB" dirty="0"/>
                  <a:t>A learner measures the mass of a liquid as 8.40 g and its volume as 12.0 cm</a:t>
                </a:r>
                <a:r>
                  <a:rPr lang="en-GB" baseline="30000" dirty="0"/>
                  <a:t>3</a:t>
                </a:r>
                <a:r>
                  <a:rPr lang="en-GB" dirty="0"/>
                  <a:t>. They calculate the density on their calculator: </a:t>
                </a:r>
                <a14:m>
                  <m:oMath xmlns:m="http://schemas.openxmlformats.org/officeDocument/2006/math">
                    <m:r>
                      <a:rPr lang="en-GB" i="1" dirty="0" smtClean="0">
                        <a:latin typeface="Cambria Math" panose="02040503050406030204" pitchFamily="18" charset="0"/>
                      </a:rPr>
                      <m:t>8.40 ÷ 12.0 = 0.7</m:t>
                    </m:r>
                  </m:oMath>
                </a14:m>
                <a:r>
                  <a:rPr lang="en-GB" dirty="0"/>
                  <a:t>.</a:t>
                </a:r>
              </a:p>
              <a:p>
                <a:pPr marL="0" lvl="0" indent="0">
                  <a:buNone/>
                </a:pPr>
                <a:endParaRPr lang="en-GB" dirty="0"/>
              </a:p>
              <a:p>
                <a:pPr marL="0" lvl="0" indent="0" algn="l" rtl="0">
                  <a:lnSpc>
                    <a:spcPct val="100000"/>
                  </a:lnSpc>
                  <a:spcBef>
                    <a:spcPts val="0"/>
                  </a:spcBef>
                  <a:spcAft>
                    <a:spcPts val="0"/>
                  </a:spcAft>
                  <a:buSzPts val="2750"/>
                  <a:buNone/>
                </a:pPr>
                <a:r>
                  <a:rPr lang="en-GB" dirty="0"/>
                  <a:t>Three learners are discussing how to record this answer. Which learner has recorded the answer correctly? </a:t>
                </a:r>
              </a:p>
              <a:p>
                <a:pPr marL="0" lvl="0" indent="0" algn="l" rtl="0">
                  <a:lnSpc>
                    <a:spcPct val="100000"/>
                  </a:lnSpc>
                  <a:spcBef>
                    <a:spcPts val="0"/>
                  </a:spcBef>
                  <a:spcAft>
                    <a:spcPts val="0"/>
                  </a:spcAft>
                  <a:buSzPts val="2750"/>
                  <a:buNone/>
                </a:pPr>
                <a:endParaRPr lang="en-GB" dirty="0"/>
              </a:p>
              <a:p>
                <a:pPr marL="0" lvl="0" indent="0" algn="l" rtl="0">
                  <a:lnSpc>
                    <a:spcPct val="100000"/>
                  </a:lnSpc>
                  <a:spcBef>
                    <a:spcPts val="0"/>
                  </a:spcBef>
                  <a:spcAft>
                    <a:spcPts val="0"/>
                  </a:spcAft>
                  <a:buSzPts val="2750"/>
                  <a:buNone/>
                </a:pPr>
                <a:r>
                  <a:rPr lang="en-GB" dirty="0"/>
                  <a:t>Explain why the other two learners are wrong.</a:t>
                </a:r>
              </a:p>
              <a:p>
                <a:pPr marL="0" lvl="0" indent="0" algn="l" rtl="0">
                  <a:lnSpc>
                    <a:spcPct val="100000"/>
                  </a:lnSpc>
                  <a:spcBef>
                    <a:spcPts val="0"/>
                  </a:spcBef>
                  <a:spcAft>
                    <a:spcPts val="0"/>
                  </a:spcAft>
                  <a:buSzPts val="2750"/>
                  <a:buNone/>
                </a:pPr>
                <a:endParaRPr dirty="0"/>
              </a:p>
            </p:txBody>
          </p:sp>
        </mc:Choice>
        <mc:Fallback>
          <p:sp>
            <p:nvSpPr>
              <p:cNvPr id="187" name="Google Shape;187;g3cd899bd828_0_25"/>
              <p:cNvSpPr txBox="1">
                <a:spLocks noGrp="1" noRot="1" noChangeAspect="1" noMove="1" noResize="1" noEditPoints="1" noAdjustHandles="1" noChangeArrowheads="1" noChangeShapeType="1" noTextEdit="1"/>
              </p:cNvSpPr>
              <p:nvPr>
                <p:ph type="body" idx="1"/>
              </p:nvPr>
            </p:nvSpPr>
            <p:spPr>
              <a:xfrm>
                <a:off x="593497" y="1399330"/>
                <a:ext cx="10413809" cy="5040000"/>
              </a:xfrm>
              <a:prstGeom prst="rect">
                <a:avLst/>
              </a:prstGeom>
              <a:blipFill>
                <a:blip r:embed="rId3"/>
                <a:stretch>
                  <a:fillRect l="-1638" t="-1816" r="-1170"/>
                </a:stretch>
              </a:blipFill>
              <a:ln>
                <a:noFill/>
              </a:ln>
            </p:spPr>
            <p:txBody>
              <a:bodyPr/>
              <a:lstStyle/>
              <a:p>
                <a:r>
                  <a:rPr lang="en-GB">
                    <a:noFill/>
                  </a:rPr>
                  <a:t> </a:t>
                </a:r>
              </a:p>
            </p:txBody>
          </p:sp>
        </mc:Fallback>
      </mc:AlternateContent>
      <p:sp>
        <p:nvSpPr>
          <p:cNvPr id="2" name="Google Shape;149;g3cca5de86db_0_6">
            <a:extLst>
              <a:ext uri="{FF2B5EF4-FFF2-40B4-BE49-F238E27FC236}">
                <a16:creationId xmlns:a16="http://schemas.microsoft.com/office/drawing/2014/main" id="{8121F29F-58A5-1A83-DE52-79D171067532}"/>
              </a:ext>
            </a:extLst>
          </p:cNvPr>
          <p:cNvSpPr txBox="1"/>
          <p:nvPr/>
        </p:nvSpPr>
        <p:spPr>
          <a:xfrm>
            <a:off x="945774" y="6114348"/>
            <a:ext cx="1694400" cy="4080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en-GB" sz="2200" b="1" i="0" u="none" strike="noStrike" cap="none" dirty="0">
                <a:solidFill>
                  <a:schemeClr val="accent4"/>
                </a:solidFill>
                <a:latin typeface="Century Gothic"/>
                <a:ea typeface="Century Gothic"/>
                <a:cs typeface="Century Gothic"/>
                <a:sym typeface="Century Gothic"/>
              </a:rPr>
              <a:t>Learner A</a:t>
            </a:r>
            <a:endParaRPr sz="2200" b="1" i="0" u="none" strike="noStrike" cap="none" dirty="0">
              <a:solidFill>
                <a:schemeClr val="accent4"/>
              </a:solidFill>
              <a:latin typeface="Century Gothic"/>
              <a:ea typeface="Century Gothic"/>
              <a:cs typeface="Century Gothic"/>
              <a:sym typeface="Century Gothic"/>
            </a:endParaRPr>
          </a:p>
        </p:txBody>
      </p:sp>
      <p:sp>
        <p:nvSpPr>
          <p:cNvPr id="188" name="Google Shape;188;g3cd899bd828_0_25"/>
          <p:cNvSpPr/>
          <p:nvPr/>
        </p:nvSpPr>
        <p:spPr>
          <a:xfrm>
            <a:off x="390926" y="4005506"/>
            <a:ext cx="2804096" cy="1890293"/>
          </a:xfrm>
          <a:prstGeom prst="wedgeRectCallout">
            <a:avLst>
              <a:gd name="adj1" fmla="val -20833"/>
              <a:gd name="adj2" fmla="val 6250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lvl="0" algn="ctr">
              <a:buSzPts val="1800"/>
            </a:pPr>
            <a:r>
              <a:rPr lang="en-GB" sz="2000" b="0" i="0" u="none" strike="noStrike" cap="none" dirty="0">
                <a:solidFill>
                  <a:srgbClr val="000000"/>
                </a:solidFill>
                <a:latin typeface="Century Gothic" panose="020B0502020202020204" pitchFamily="34" charset="0"/>
                <a:ea typeface="Calibri"/>
                <a:cs typeface="Calibri"/>
                <a:sym typeface="Calibri"/>
              </a:rPr>
              <a:t>The answer is 0.7 </a:t>
            </a:r>
            <a:r>
              <a:rPr lang="en-GB" sz="2000" dirty="0">
                <a:latin typeface="Century Gothic" panose="020B0502020202020204" pitchFamily="34" charset="0"/>
              </a:rPr>
              <a:t>g/cm</a:t>
            </a:r>
            <a:r>
              <a:rPr lang="en-GB" sz="2000" baseline="30000" dirty="0">
                <a:latin typeface="Century Gothic" panose="020B0502020202020204" pitchFamily="34" charset="0"/>
              </a:rPr>
              <a:t>3</a:t>
            </a:r>
            <a:r>
              <a:rPr lang="en-GB" sz="2000" b="0" i="0" u="none" strike="noStrike" cap="none" dirty="0">
                <a:solidFill>
                  <a:srgbClr val="000000"/>
                </a:solidFill>
                <a:latin typeface="Century Gothic" panose="020B0502020202020204" pitchFamily="34" charset="0"/>
                <a:ea typeface="Calibri"/>
                <a:cs typeface="Calibri"/>
                <a:sym typeface="Calibri"/>
              </a:rPr>
              <a:t>.</a:t>
            </a:r>
            <a:endParaRPr sz="2000" b="0" i="0" u="none" strike="noStrike" cap="none" dirty="0">
              <a:solidFill>
                <a:srgbClr val="000000"/>
              </a:solidFill>
              <a:latin typeface="Century Gothic" panose="020B0502020202020204" pitchFamily="34" charset="0"/>
              <a:ea typeface="Calibri"/>
              <a:cs typeface="Calibri"/>
              <a:sym typeface="Calibri"/>
            </a:endParaRPr>
          </a:p>
          <a:p>
            <a:pPr marL="0" marR="0" lvl="0" indent="0" algn="ctr" rtl="0">
              <a:lnSpc>
                <a:spcPct val="100000"/>
              </a:lnSpc>
              <a:spcBef>
                <a:spcPts val="0"/>
              </a:spcBef>
              <a:spcAft>
                <a:spcPts val="0"/>
              </a:spcAft>
              <a:buClr>
                <a:srgbClr val="000000"/>
              </a:buClr>
              <a:buSzPts val="1800"/>
              <a:buFont typeface="Arial"/>
              <a:buNone/>
            </a:pPr>
            <a:r>
              <a:rPr lang="en-GB" sz="2000" b="0" i="0" u="none" strike="noStrike" cap="none" dirty="0">
                <a:solidFill>
                  <a:srgbClr val="000000"/>
                </a:solidFill>
                <a:latin typeface="Century Gothic" panose="020B0502020202020204" pitchFamily="34" charset="0"/>
                <a:ea typeface="Calibri"/>
                <a:cs typeface="Calibri"/>
                <a:sym typeface="Calibri"/>
              </a:rPr>
              <a:t>The calculator gave 0.7 so that</a:t>
            </a:r>
            <a:r>
              <a:rPr lang="en-GB" sz="2000" dirty="0">
                <a:latin typeface="Century Gothic" panose="020B0502020202020204" pitchFamily="34" charset="0"/>
                <a:ea typeface="Calibri"/>
                <a:cs typeface="Calibri"/>
                <a:sym typeface="Calibri"/>
              </a:rPr>
              <a:t> </a:t>
            </a:r>
            <a:r>
              <a:rPr lang="en-GB" sz="2000" b="0" i="0" u="none" strike="noStrike" cap="none" dirty="0">
                <a:solidFill>
                  <a:srgbClr val="000000"/>
                </a:solidFill>
                <a:latin typeface="Century Gothic" panose="020B0502020202020204" pitchFamily="34" charset="0"/>
                <a:ea typeface="Calibri"/>
                <a:cs typeface="Calibri"/>
                <a:sym typeface="Calibri"/>
              </a:rPr>
              <a:t>is the answer. </a:t>
            </a:r>
            <a:endParaRPr sz="2000" b="0" i="0" u="none" strike="noStrike" cap="none" dirty="0">
              <a:solidFill>
                <a:srgbClr val="000000"/>
              </a:solidFill>
              <a:latin typeface="Calibri"/>
              <a:ea typeface="Calibri"/>
              <a:cs typeface="Calibri"/>
              <a:sym typeface="Calibri"/>
            </a:endParaRPr>
          </a:p>
        </p:txBody>
      </p:sp>
      <p:sp>
        <p:nvSpPr>
          <p:cNvPr id="3" name="Google Shape;149;g3cca5de86db_0_6">
            <a:extLst>
              <a:ext uri="{FF2B5EF4-FFF2-40B4-BE49-F238E27FC236}">
                <a16:creationId xmlns:a16="http://schemas.microsoft.com/office/drawing/2014/main" id="{EFBC9FE0-DF88-1333-1DF2-4441FC378A60}"/>
              </a:ext>
            </a:extLst>
          </p:cNvPr>
          <p:cNvSpPr txBox="1"/>
          <p:nvPr/>
        </p:nvSpPr>
        <p:spPr>
          <a:xfrm>
            <a:off x="4377959" y="6114000"/>
            <a:ext cx="1694400" cy="4080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en-GB" sz="2200" b="1" i="0" u="none" strike="noStrike" cap="none" dirty="0">
                <a:solidFill>
                  <a:schemeClr val="accent4"/>
                </a:solidFill>
                <a:latin typeface="Century Gothic"/>
                <a:ea typeface="Century Gothic"/>
                <a:cs typeface="Century Gothic"/>
                <a:sym typeface="Century Gothic"/>
              </a:rPr>
              <a:t>Learner B</a:t>
            </a:r>
            <a:endParaRPr sz="2200" b="1" i="0" u="none" strike="noStrike" cap="none" dirty="0">
              <a:solidFill>
                <a:schemeClr val="accent4"/>
              </a:solidFill>
              <a:latin typeface="Century Gothic"/>
              <a:ea typeface="Century Gothic"/>
              <a:cs typeface="Century Gothic"/>
              <a:sym typeface="Century Gothic"/>
            </a:endParaRPr>
          </a:p>
        </p:txBody>
      </p:sp>
      <p:sp>
        <p:nvSpPr>
          <p:cNvPr id="189" name="Google Shape;189;g3cd899bd828_0_25"/>
          <p:cNvSpPr/>
          <p:nvPr/>
        </p:nvSpPr>
        <p:spPr>
          <a:xfrm>
            <a:off x="3474148" y="4005507"/>
            <a:ext cx="3421681" cy="1906114"/>
          </a:xfrm>
          <a:prstGeom prst="wedgeRoundRectCallout">
            <a:avLst>
              <a:gd name="adj1" fmla="val -20833"/>
              <a:gd name="adj2" fmla="val 62500"/>
              <a:gd name="adj3" fmla="val 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lvl="0" algn="ctr">
              <a:buSzPts val="1800"/>
            </a:pPr>
            <a:r>
              <a:rPr lang="en-GB" sz="2000" b="0" i="0" u="none" strike="noStrike" cap="none" dirty="0">
                <a:solidFill>
                  <a:srgbClr val="000000"/>
                </a:solidFill>
                <a:latin typeface="Century Gothic" panose="020B0502020202020204" pitchFamily="34" charset="0"/>
                <a:ea typeface="Calibri"/>
                <a:cs typeface="Calibri"/>
                <a:sym typeface="Calibri"/>
              </a:rPr>
              <a:t>The answer is 0.700 </a:t>
            </a:r>
            <a:r>
              <a:rPr lang="en-GB" sz="2000" dirty="0">
                <a:latin typeface="Century Gothic" panose="020B0502020202020204" pitchFamily="34" charset="0"/>
              </a:rPr>
              <a:t>g/cm</a:t>
            </a:r>
            <a:r>
              <a:rPr lang="en-GB" sz="2000" baseline="30000" dirty="0">
                <a:latin typeface="Century Gothic" panose="020B0502020202020204" pitchFamily="34" charset="0"/>
              </a:rPr>
              <a:t>3</a:t>
            </a:r>
            <a:r>
              <a:rPr lang="en-GB" sz="2000" b="0" i="0" u="none" strike="noStrike" cap="none" dirty="0">
                <a:solidFill>
                  <a:srgbClr val="000000"/>
                </a:solidFill>
                <a:latin typeface="Century Gothic" panose="020B0502020202020204" pitchFamily="34" charset="0"/>
                <a:ea typeface="Calibri"/>
                <a:cs typeface="Calibri"/>
                <a:sym typeface="Calibri"/>
              </a:rPr>
              <a:t>.</a:t>
            </a:r>
            <a:endParaRPr sz="2000" b="0" i="0" u="none" strike="noStrike" cap="none" dirty="0">
              <a:solidFill>
                <a:srgbClr val="000000"/>
              </a:solidFill>
              <a:latin typeface="Century Gothic" panose="020B0502020202020204" pitchFamily="34" charset="0"/>
              <a:ea typeface="Calibri"/>
              <a:cs typeface="Calibri"/>
              <a:sym typeface="Calibri"/>
            </a:endParaRPr>
          </a:p>
          <a:p>
            <a:pPr marL="0" marR="0" lvl="0" indent="0" algn="ctr" rtl="0">
              <a:lnSpc>
                <a:spcPct val="100000"/>
              </a:lnSpc>
              <a:spcBef>
                <a:spcPts val="0"/>
              </a:spcBef>
              <a:spcAft>
                <a:spcPts val="0"/>
              </a:spcAft>
              <a:buClr>
                <a:srgbClr val="000000"/>
              </a:buClr>
              <a:buSzPts val="1800"/>
              <a:buFont typeface="Arial"/>
              <a:buNone/>
            </a:pPr>
            <a:r>
              <a:rPr lang="en-GB" sz="2000" b="0" i="0" u="none" strike="noStrike" cap="none" dirty="0">
                <a:solidFill>
                  <a:srgbClr val="000000"/>
                </a:solidFill>
                <a:latin typeface="Century Gothic" panose="020B0502020202020204" pitchFamily="34" charset="0"/>
                <a:ea typeface="Calibri"/>
                <a:cs typeface="Calibri"/>
                <a:sym typeface="Calibri"/>
              </a:rPr>
              <a:t>Both measurements are 3 </a:t>
            </a:r>
            <a:r>
              <a:rPr lang="en-GB" sz="2000" b="0" i="0" u="none" strike="noStrike" cap="none" dirty="0" err="1">
                <a:solidFill>
                  <a:srgbClr val="000000"/>
                </a:solidFill>
                <a:latin typeface="Century Gothic" panose="020B0502020202020204" pitchFamily="34" charset="0"/>
                <a:ea typeface="Calibri"/>
                <a:cs typeface="Calibri"/>
                <a:sym typeface="Calibri"/>
              </a:rPr>
              <a:t>s.f.</a:t>
            </a:r>
            <a:r>
              <a:rPr lang="en-GB" sz="2000" b="0" i="0" u="none" strike="noStrike" cap="none" dirty="0">
                <a:solidFill>
                  <a:srgbClr val="000000"/>
                </a:solidFill>
                <a:latin typeface="Century Gothic" panose="020B0502020202020204" pitchFamily="34" charset="0"/>
                <a:ea typeface="Calibri"/>
                <a:cs typeface="Calibri"/>
                <a:sym typeface="Calibri"/>
              </a:rPr>
              <a:t> so I need 3 </a:t>
            </a:r>
            <a:r>
              <a:rPr lang="en-GB" sz="2000" b="0" i="0" u="none" strike="noStrike" cap="none" dirty="0" err="1">
                <a:solidFill>
                  <a:srgbClr val="000000"/>
                </a:solidFill>
                <a:latin typeface="Century Gothic" panose="020B0502020202020204" pitchFamily="34" charset="0"/>
                <a:ea typeface="Calibri"/>
                <a:cs typeface="Calibri"/>
                <a:sym typeface="Calibri"/>
              </a:rPr>
              <a:t>s.f.</a:t>
            </a:r>
            <a:r>
              <a:rPr lang="en-GB" sz="2000" b="0" i="0" u="none" strike="noStrike" cap="none" dirty="0">
                <a:solidFill>
                  <a:srgbClr val="000000"/>
                </a:solidFill>
                <a:latin typeface="Century Gothic" panose="020B0502020202020204" pitchFamily="34" charset="0"/>
                <a:ea typeface="Calibri"/>
                <a:cs typeface="Calibri"/>
                <a:sym typeface="Calibri"/>
              </a:rPr>
              <a:t> in my answer.</a:t>
            </a:r>
            <a:endParaRPr sz="2000" b="0" i="0" u="none" strike="noStrike" cap="none" dirty="0">
              <a:solidFill>
                <a:srgbClr val="000000"/>
              </a:solidFill>
              <a:latin typeface="Century Gothic" panose="020B0502020202020204" pitchFamily="34" charset="0"/>
              <a:ea typeface="Calibri"/>
              <a:cs typeface="Calibri"/>
              <a:sym typeface="Calibri"/>
            </a:endParaRPr>
          </a:p>
        </p:txBody>
      </p:sp>
      <p:sp>
        <p:nvSpPr>
          <p:cNvPr id="4" name="Google Shape;149;g3cca5de86db_0_6">
            <a:extLst>
              <a:ext uri="{FF2B5EF4-FFF2-40B4-BE49-F238E27FC236}">
                <a16:creationId xmlns:a16="http://schemas.microsoft.com/office/drawing/2014/main" id="{72DCFDCA-C14C-77E3-11A2-FB57594BE9CF}"/>
              </a:ext>
            </a:extLst>
          </p:cNvPr>
          <p:cNvSpPr txBox="1"/>
          <p:nvPr/>
        </p:nvSpPr>
        <p:spPr>
          <a:xfrm>
            <a:off x="8299326" y="6114000"/>
            <a:ext cx="1694400" cy="4080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en-GB" sz="2200" b="1" i="0" u="none" strike="noStrike" cap="none" dirty="0">
                <a:solidFill>
                  <a:schemeClr val="accent4"/>
                </a:solidFill>
                <a:latin typeface="Century Gothic"/>
                <a:ea typeface="Century Gothic"/>
                <a:cs typeface="Century Gothic"/>
                <a:sym typeface="Century Gothic"/>
              </a:rPr>
              <a:t>Learner C</a:t>
            </a:r>
            <a:endParaRPr sz="2200" b="1" i="0" u="none" strike="noStrike" cap="none" dirty="0">
              <a:solidFill>
                <a:schemeClr val="accent4"/>
              </a:solidFill>
              <a:latin typeface="Century Gothic"/>
              <a:ea typeface="Century Gothic"/>
              <a:cs typeface="Century Gothic"/>
              <a:sym typeface="Century Gothic"/>
            </a:endParaRPr>
          </a:p>
        </p:txBody>
      </p:sp>
      <p:sp>
        <p:nvSpPr>
          <p:cNvPr id="190" name="Google Shape;190;g3cd899bd828_0_25"/>
          <p:cNvSpPr/>
          <p:nvPr/>
        </p:nvSpPr>
        <p:spPr>
          <a:xfrm>
            <a:off x="7083176" y="3827036"/>
            <a:ext cx="4126701" cy="2102553"/>
          </a:xfrm>
          <a:prstGeom prst="wedgeEllipseCallout">
            <a:avLst>
              <a:gd name="adj1" fmla="val -20833"/>
              <a:gd name="adj2" fmla="val 6250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1" i="0" u="none" strike="noStrike" cap="none" dirty="0">
              <a:solidFill>
                <a:srgbClr val="000000"/>
              </a:solidFill>
              <a:latin typeface="Century Gothic" panose="020B0502020202020204" pitchFamily="34" charset="0"/>
              <a:ea typeface="Calibri"/>
              <a:cs typeface="Calibri"/>
              <a:sym typeface="Calibri"/>
            </a:endParaRPr>
          </a:p>
          <a:p>
            <a:pPr lvl="0" algn="ctr">
              <a:buSzPts val="1800"/>
            </a:pPr>
            <a:r>
              <a:rPr lang="en-GB" sz="2000" b="0" i="0" u="none" strike="noStrike" cap="none" dirty="0">
                <a:solidFill>
                  <a:srgbClr val="000000"/>
                </a:solidFill>
                <a:latin typeface="Century Gothic" panose="020B0502020202020204" pitchFamily="34" charset="0"/>
                <a:ea typeface="Calibri"/>
                <a:cs typeface="Calibri"/>
                <a:sym typeface="Calibri"/>
              </a:rPr>
              <a:t>The answer is 0.70 </a:t>
            </a:r>
            <a:r>
              <a:rPr lang="en-GB" sz="2000" dirty="0">
                <a:latin typeface="Century Gothic" panose="020B0502020202020204" pitchFamily="34" charset="0"/>
              </a:rPr>
              <a:t>g/cm</a:t>
            </a:r>
            <a:r>
              <a:rPr lang="en-GB" sz="2000" baseline="30000" dirty="0">
                <a:latin typeface="Century Gothic" panose="020B0502020202020204" pitchFamily="34" charset="0"/>
              </a:rPr>
              <a:t>3</a:t>
            </a:r>
            <a:r>
              <a:rPr lang="en-GB" sz="2000" b="0" i="0" u="none" strike="noStrike" cap="none" dirty="0">
                <a:solidFill>
                  <a:srgbClr val="000000"/>
                </a:solidFill>
                <a:latin typeface="Century Gothic" panose="020B0502020202020204" pitchFamily="34" charset="0"/>
                <a:ea typeface="Calibri"/>
                <a:cs typeface="Calibri"/>
                <a:sym typeface="Calibri"/>
              </a:rPr>
              <a:t>. The answer should be to 1 </a:t>
            </a:r>
            <a:r>
              <a:rPr lang="en-GB" sz="2000" b="0" i="0" u="none" strike="noStrike" cap="none" dirty="0" err="1">
                <a:solidFill>
                  <a:srgbClr val="000000"/>
                </a:solidFill>
                <a:latin typeface="Century Gothic" panose="020B0502020202020204" pitchFamily="34" charset="0"/>
                <a:ea typeface="Calibri"/>
                <a:cs typeface="Calibri"/>
                <a:sym typeface="Calibri"/>
              </a:rPr>
              <a:t>d.p.</a:t>
            </a:r>
            <a:r>
              <a:rPr lang="en-GB" sz="2000" b="0" i="0" u="none" strike="noStrike" cap="none" dirty="0">
                <a:solidFill>
                  <a:srgbClr val="000000"/>
                </a:solidFill>
                <a:latin typeface="Century Gothic" panose="020B0502020202020204" pitchFamily="34" charset="0"/>
                <a:ea typeface="Calibri"/>
                <a:cs typeface="Calibri"/>
                <a:sym typeface="Calibri"/>
              </a:rPr>
              <a:t> because both measurements are to 1 </a:t>
            </a:r>
            <a:r>
              <a:rPr lang="en-GB" sz="2000" b="0" i="0" u="none" strike="noStrike" cap="none" dirty="0" err="1">
                <a:solidFill>
                  <a:srgbClr val="000000"/>
                </a:solidFill>
                <a:latin typeface="Century Gothic" panose="020B0502020202020204" pitchFamily="34" charset="0"/>
                <a:ea typeface="Calibri"/>
                <a:cs typeface="Calibri"/>
                <a:sym typeface="Calibri"/>
              </a:rPr>
              <a:t>d.p.</a:t>
            </a:r>
            <a:endParaRPr sz="2000" b="0" i="0" u="none" strike="noStrike" cap="none" dirty="0">
              <a:solidFill>
                <a:srgbClr val="000000"/>
              </a:solidFill>
              <a:latin typeface="Century Gothic" panose="020B0502020202020204" pitchFamily="34" charset="0"/>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a:ea typeface="Calibri"/>
              <a:cs typeface="Calibri"/>
              <a:sym typeface="Calibri"/>
            </a:endParaRPr>
          </a:p>
        </p:txBody>
      </p:sp>
      <p:sp>
        <p:nvSpPr>
          <p:cNvPr id="6" name="Google Shape;117;p5">
            <a:extLst>
              <a:ext uri="{FF2B5EF4-FFF2-40B4-BE49-F238E27FC236}">
                <a16:creationId xmlns:a16="http://schemas.microsoft.com/office/drawing/2014/main" id="{556769B8-D1FF-4FD8-8780-A2514E9695BD}"/>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5">
          <a:extLst>
            <a:ext uri="{FF2B5EF4-FFF2-40B4-BE49-F238E27FC236}">
              <a16:creationId xmlns:a16="http://schemas.microsoft.com/office/drawing/2014/main" id="{B268F6AB-0E79-83F7-08EC-27201709AB36}"/>
            </a:ext>
          </a:extLst>
        </p:cNvPr>
        <p:cNvGrpSpPr/>
        <p:nvPr/>
      </p:nvGrpSpPr>
      <p:grpSpPr>
        <a:xfrm>
          <a:off x="0" y="0"/>
          <a:ext cx="0" cy="0"/>
          <a:chOff x="0" y="0"/>
          <a:chExt cx="0" cy="0"/>
        </a:xfrm>
      </p:grpSpPr>
      <p:sp>
        <p:nvSpPr>
          <p:cNvPr id="186" name="Google Shape;186;g3cd899bd828_0_25">
            <a:extLst>
              <a:ext uri="{FF2B5EF4-FFF2-40B4-BE49-F238E27FC236}">
                <a16:creationId xmlns:a16="http://schemas.microsoft.com/office/drawing/2014/main" id="{1AF4D79A-7E83-FBEC-4DD7-2913967BA3EF}"/>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Discussing significant figure – answer </a:t>
            </a:r>
            <a:endParaRPr dirty="0"/>
          </a:p>
        </p:txBody>
      </p:sp>
      <p:sp>
        <p:nvSpPr>
          <p:cNvPr id="3" name="Google Shape;149;g3cca5de86db_0_6">
            <a:extLst>
              <a:ext uri="{FF2B5EF4-FFF2-40B4-BE49-F238E27FC236}">
                <a16:creationId xmlns:a16="http://schemas.microsoft.com/office/drawing/2014/main" id="{CF250491-5FB7-762C-9DBC-11ACC0FD28CD}"/>
              </a:ext>
              <a:ext uri="{C183D7F6-B498-43B3-948B-1728B52AA6E4}">
                <adec:decorative xmlns:adec="http://schemas.microsoft.com/office/drawing/2017/decorative" val="1"/>
              </a:ext>
            </a:extLst>
          </p:cNvPr>
          <p:cNvSpPr txBox="1"/>
          <p:nvPr/>
        </p:nvSpPr>
        <p:spPr>
          <a:xfrm>
            <a:off x="8882197" y="4562089"/>
            <a:ext cx="1694400" cy="4080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en-GB" sz="2200" b="1" i="0" u="none" strike="noStrike" cap="none" dirty="0">
                <a:solidFill>
                  <a:schemeClr val="accent4"/>
                </a:solidFill>
                <a:latin typeface="Century Gothic"/>
                <a:ea typeface="Century Gothic"/>
                <a:cs typeface="Century Gothic"/>
                <a:sym typeface="Century Gothic"/>
              </a:rPr>
              <a:t>Learner B</a:t>
            </a:r>
            <a:endParaRPr sz="2200" b="1" i="0" u="none" strike="noStrike" cap="none" dirty="0">
              <a:solidFill>
                <a:schemeClr val="accent4"/>
              </a:solidFill>
              <a:latin typeface="Century Gothic"/>
              <a:ea typeface="Century Gothic"/>
              <a:cs typeface="Century Gothic"/>
              <a:sym typeface="Century Gothic"/>
            </a:endParaRPr>
          </a:p>
        </p:txBody>
      </p:sp>
      <p:sp>
        <p:nvSpPr>
          <p:cNvPr id="189" name="Google Shape;189;g3cd899bd828_0_25">
            <a:extLst>
              <a:ext uri="{FF2B5EF4-FFF2-40B4-BE49-F238E27FC236}">
                <a16:creationId xmlns:a16="http://schemas.microsoft.com/office/drawing/2014/main" id="{6D7AF516-59F5-337D-4573-42AB52885D01}"/>
              </a:ext>
              <a:ext uri="{C183D7F6-B498-43B3-948B-1728B52AA6E4}">
                <adec:decorative xmlns:adec="http://schemas.microsoft.com/office/drawing/2017/decorative" val="0"/>
              </a:ext>
            </a:extLst>
          </p:cNvPr>
          <p:cNvSpPr/>
          <p:nvPr/>
        </p:nvSpPr>
        <p:spPr>
          <a:xfrm>
            <a:off x="7658700" y="2694282"/>
            <a:ext cx="3486222" cy="1824353"/>
          </a:xfrm>
          <a:prstGeom prst="wedgeRoundRectCallout">
            <a:avLst>
              <a:gd name="adj1" fmla="val -20833"/>
              <a:gd name="adj2" fmla="val 62500"/>
              <a:gd name="adj3" fmla="val 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lvl="0" algn="ctr">
              <a:buSzPts val="1800"/>
            </a:pPr>
            <a:r>
              <a:rPr lang="en-GB" sz="2000" b="0" i="0" u="none" strike="noStrike" cap="none" dirty="0">
                <a:solidFill>
                  <a:srgbClr val="000000"/>
                </a:solidFill>
                <a:latin typeface="Century Gothic" panose="020B0502020202020204" pitchFamily="34" charset="0"/>
                <a:ea typeface="Calibri"/>
                <a:cs typeface="Calibri"/>
                <a:sym typeface="Calibri"/>
              </a:rPr>
              <a:t>The answer is 0.700 </a:t>
            </a:r>
            <a:r>
              <a:rPr lang="en-GB" sz="2000" dirty="0">
                <a:latin typeface="Century Gothic" panose="020B0502020202020204" pitchFamily="34" charset="0"/>
              </a:rPr>
              <a:t>g/cm</a:t>
            </a:r>
            <a:r>
              <a:rPr lang="en-GB" sz="2000" baseline="30000" dirty="0">
                <a:latin typeface="Century Gothic" panose="020B0502020202020204" pitchFamily="34" charset="0"/>
              </a:rPr>
              <a:t>3</a:t>
            </a:r>
            <a:r>
              <a:rPr lang="en-GB" sz="2000" b="0" i="0" u="none" strike="noStrike" cap="none" dirty="0">
                <a:solidFill>
                  <a:srgbClr val="000000"/>
                </a:solidFill>
                <a:latin typeface="Century Gothic" panose="020B0502020202020204" pitchFamily="34" charset="0"/>
                <a:ea typeface="Calibri"/>
                <a:cs typeface="Calibri"/>
                <a:sym typeface="Calibri"/>
              </a:rPr>
              <a:t>.</a:t>
            </a:r>
            <a:endParaRPr sz="2000" b="0" i="0" u="none" strike="noStrike" cap="none" dirty="0">
              <a:solidFill>
                <a:srgbClr val="000000"/>
              </a:solidFill>
              <a:latin typeface="Century Gothic" panose="020B0502020202020204" pitchFamily="34" charset="0"/>
              <a:ea typeface="Calibri"/>
              <a:cs typeface="Calibri"/>
              <a:sym typeface="Calibri"/>
            </a:endParaRPr>
          </a:p>
          <a:p>
            <a:pPr marL="0" marR="0" lvl="0" indent="0" algn="ctr" rtl="0">
              <a:lnSpc>
                <a:spcPct val="100000"/>
              </a:lnSpc>
              <a:spcBef>
                <a:spcPts val="0"/>
              </a:spcBef>
              <a:spcAft>
                <a:spcPts val="0"/>
              </a:spcAft>
              <a:buClr>
                <a:srgbClr val="000000"/>
              </a:buClr>
              <a:buSzPts val="1800"/>
              <a:buFont typeface="Arial"/>
              <a:buNone/>
            </a:pPr>
            <a:r>
              <a:rPr lang="en-GB" sz="2000" b="0" i="0" u="none" strike="noStrike" cap="none" dirty="0">
                <a:solidFill>
                  <a:srgbClr val="000000"/>
                </a:solidFill>
                <a:latin typeface="Century Gothic" panose="020B0502020202020204" pitchFamily="34" charset="0"/>
                <a:ea typeface="Calibri"/>
                <a:cs typeface="Calibri"/>
                <a:sym typeface="Calibri"/>
              </a:rPr>
              <a:t>Both measurements are 3 </a:t>
            </a:r>
            <a:r>
              <a:rPr lang="en-GB" sz="2000" b="0" i="0" u="none" strike="noStrike" cap="none" dirty="0" err="1">
                <a:solidFill>
                  <a:srgbClr val="000000"/>
                </a:solidFill>
                <a:latin typeface="Century Gothic" panose="020B0502020202020204" pitchFamily="34" charset="0"/>
                <a:ea typeface="Calibri"/>
                <a:cs typeface="Calibri"/>
                <a:sym typeface="Calibri"/>
              </a:rPr>
              <a:t>s.f.</a:t>
            </a:r>
            <a:r>
              <a:rPr lang="en-GB" sz="2000" b="0" i="0" u="none" strike="noStrike" cap="none" dirty="0">
                <a:solidFill>
                  <a:srgbClr val="000000"/>
                </a:solidFill>
                <a:latin typeface="Century Gothic" panose="020B0502020202020204" pitchFamily="34" charset="0"/>
                <a:ea typeface="Calibri"/>
                <a:cs typeface="Calibri"/>
                <a:sym typeface="Calibri"/>
              </a:rPr>
              <a:t> so I need 3 </a:t>
            </a:r>
            <a:r>
              <a:rPr lang="en-GB" sz="2000" b="0" i="0" u="none" strike="noStrike" cap="none" dirty="0" err="1">
                <a:solidFill>
                  <a:srgbClr val="000000"/>
                </a:solidFill>
                <a:latin typeface="Century Gothic" panose="020B0502020202020204" pitchFamily="34" charset="0"/>
                <a:ea typeface="Calibri"/>
                <a:cs typeface="Calibri"/>
                <a:sym typeface="Calibri"/>
              </a:rPr>
              <a:t>s.f.</a:t>
            </a:r>
            <a:r>
              <a:rPr lang="en-GB" sz="2000" b="0" i="0" u="none" strike="noStrike" cap="none" dirty="0">
                <a:solidFill>
                  <a:srgbClr val="000000"/>
                </a:solidFill>
                <a:latin typeface="Century Gothic" panose="020B0502020202020204" pitchFamily="34" charset="0"/>
                <a:ea typeface="Calibri"/>
                <a:cs typeface="Calibri"/>
                <a:sym typeface="Calibri"/>
              </a:rPr>
              <a:t> in my answer.</a:t>
            </a:r>
            <a:endParaRPr sz="2000" b="0" i="0" u="none" strike="noStrike" cap="none" dirty="0">
              <a:solidFill>
                <a:srgbClr val="000000"/>
              </a:solidFill>
              <a:latin typeface="Century Gothic" panose="020B0502020202020204" pitchFamily="34" charset="0"/>
              <a:ea typeface="Calibri"/>
              <a:cs typeface="Calibri"/>
              <a:sym typeface="Calibri"/>
            </a:endParaRPr>
          </a:p>
        </p:txBody>
      </p:sp>
      <p:sp>
        <p:nvSpPr>
          <p:cNvPr id="187" name="Google Shape;187;g3cd899bd828_0_25">
            <a:extLst>
              <a:ext uri="{FF2B5EF4-FFF2-40B4-BE49-F238E27FC236}">
                <a16:creationId xmlns:a16="http://schemas.microsoft.com/office/drawing/2014/main" id="{6B5C2E79-3A91-C4C8-5A4D-6A28ABCC87CD}"/>
              </a:ext>
            </a:extLst>
          </p:cNvPr>
          <p:cNvSpPr txBox="1">
            <a:spLocks noGrp="1"/>
          </p:cNvSpPr>
          <p:nvPr>
            <p:ph type="body" idx="1"/>
          </p:nvPr>
        </p:nvSpPr>
        <p:spPr>
          <a:xfrm>
            <a:off x="593497" y="1399330"/>
            <a:ext cx="6918927" cy="5040000"/>
          </a:xfrm>
          <a:prstGeom prst="rect">
            <a:avLst/>
          </a:prstGeom>
          <a:noFill/>
          <a:ln>
            <a:noFill/>
          </a:ln>
        </p:spPr>
        <p:txBody>
          <a:bodyPr spcFirstLastPara="1" wrap="square" lIns="0" tIns="0" rIns="0" bIns="0" anchor="t" anchorCtr="0">
            <a:noAutofit/>
          </a:bodyPr>
          <a:lstStyle/>
          <a:p>
            <a:pPr marL="0" lvl="0" indent="0">
              <a:buNone/>
            </a:pPr>
            <a:r>
              <a:rPr lang="en-GB" dirty="0"/>
              <a:t>Learner B is correct.</a:t>
            </a:r>
          </a:p>
          <a:p>
            <a:pPr marL="0" lvl="0" indent="0">
              <a:buNone/>
            </a:pPr>
            <a:endParaRPr lang="en-GB" dirty="0">
              <a:latin typeface="Century Gothic" panose="020B0502020202020204" pitchFamily="34" charset="0"/>
            </a:endParaRPr>
          </a:p>
          <a:p>
            <a:pPr marL="0" lvl="0" indent="0">
              <a:buNone/>
            </a:pPr>
            <a:r>
              <a:rPr lang="en-GB" dirty="0">
                <a:latin typeface="Century Gothic" panose="020B0502020202020204" pitchFamily="34" charset="0"/>
                <a:ea typeface="Arial"/>
                <a:cs typeface="Arial"/>
                <a:sym typeface="Arial"/>
              </a:rPr>
              <a:t>Learner A is incorrect because they have just accepted the calculator display. The calculator shows 0.7, which is only 1 significant figure. </a:t>
            </a:r>
          </a:p>
          <a:p>
            <a:pPr marL="0" lvl="0" indent="0">
              <a:buNone/>
            </a:pPr>
            <a:r>
              <a:rPr lang="en-GB" dirty="0">
                <a:latin typeface="Century Gothic" panose="020B0502020202020204" pitchFamily="34" charset="0"/>
                <a:ea typeface="Arial"/>
                <a:cs typeface="Arial"/>
                <a:sym typeface="Arial"/>
              </a:rPr>
              <a:t>The measurements justify 3 significant figure: </a:t>
            </a:r>
          </a:p>
          <a:p>
            <a:pPr marL="342900" indent="-342900"/>
            <a:r>
              <a:rPr lang="en-GB" dirty="0">
                <a:latin typeface="Century Gothic" panose="020B0502020202020204" pitchFamily="34" charset="0"/>
                <a:ea typeface="Arial"/>
                <a:cs typeface="Arial"/>
                <a:sym typeface="Arial"/>
              </a:rPr>
              <a:t>mass = 8.40 g, which is 3 </a:t>
            </a:r>
            <a:r>
              <a:rPr lang="en-GB" dirty="0" err="1">
                <a:latin typeface="Century Gothic" panose="020B0502020202020204" pitchFamily="34" charset="0"/>
                <a:ea typeface="Arial"/>
                <a:cs typeface="Arial"/>
                <a:sym typeface="Arial"/>
              </a:rPr>
              <a:t>s.f.</a:t>
            </a:r>
            <a:r>
              <a:rPr lang="en-GB" dirty="0">
                <a:latin typeface="Century Gothic" panose="020B0502020202020204" pitchFamily="34" charset="0"/>
                <a:ea typeface="Arial"/>
                <a:cs typeface="Arial"/>
                <a:sym typeface="Arial"/>
              </a:rPr>
              <a:t> </a:t>
            </a:r>
          </a:p>
          <a:p>
            <a:pPr marL="342900" indent="-342900"/>
            <a:r>
              <a:rPr lang="en-GB" dirty="0">
                <a:latin typeface="Century Gothic" panose="020B0502020202020204" pitchFamily="34" charset="0"/>
                <a:ea typeface="Arial"/>
                <a:cs typeface="Arial"/>
                <a:sym typeface="Arial"/>
              </a:rPr>
              <a:t>volume = 12.0 </a:t>
            </a:r>
            <a:r>
              <a:rPr lang="en-GB" sz="2400" dirty="0">
                <a:latin typeface="Century Gothic" panose="020B0502020202020204" pitchFamily="34" charset="0"/>
              </a:rPr>
              <a:t>cm</a:t>
            </a:r>
            <a:r>
              <a:rPr lang="en-GB" sz="2400" baseline="30000" dirty="0">
                <a:latin typeface="Century Gothic" panose="020B0502020202020204" pitchFamily="34" charset="0"/>
              </a:rPr>
              <a:t>3 </a:t>
            </a:r>
            <a:r>
              <a:rPr lang="en-GB" dirty="0">
                <a:latin typeface="Century Gothic" panose="020B0502020202020204" pitchFamily="34" charset="0"/>
                <a:ea typeface="Arial"/>
                <a:cs typeface="Arial"/>
                <a:sym typeface="Arial"/>
              </a:rPr>
              <a:t>which is 3 </a:t>
            </a:r>
            <a:r>
              <a:rPr lang="en-GB" dirty="0" err="1">
                <a:latin typeface="Century Gothic" panose="020B0502020202020204" pitchFamily="34" charset="0"/>
                <a:ea typeface="Arial"/>
                <a:cs typeface="Arial"/>
                <a:sym typeface="Arial"/>
              </a:rPr>
              <a:t>s.f.</a:t>
            </a:r>
            <a:endParaRPr lang="en-GB" dirty="0">
              <a:latin typeface="Century Gothic" panose="020B0502020202020204" pitchFamily="34" charset="0"/>
              <a:ea typeface="Arial"/>
              <a:cs typeface="Arial"/>
              <a:sym typeface="Arial"/>
            </a:endParaRPr>
          </a:p>
          <a:p>
            <a:pPr marL="0" lvl="0" indent="0">
              <a:buNone/>
            </a:pPr>
            <a:r>
              <a:rPr lang="en-GB" dirty="0">
                <a:latin typeface="Century Gothic" panose="020B0502020202020204" pitchFamily="34" charset="0"/>
                <a:ea typeface="Arial"/>
                <a:cs typeface="Arial"/>
                <a:sym typeface="Arial"/>
              </a:rPr>
              <a:t>Both are 3 significant figures; therefore, the answer should be to 3 significant figures. </a:t>
            </a:r>
          </a:p>
          <a:p>
            <a:pPr marL="0" lvl="0" indent="0">
              <a:buNone/>
            </a:pPr>
            <a:endParaRPr lang="en-GB" dirty="0">
              <a:latin typeface="Century Gothic" panose="020B0502020202020204" pitchFamily="34" charset="0"/>
              <a:cs typeface="Arial"/>
              <a:sym typeface="Arial"/>
            </a:endParaRPr>
          </a:p>
          <a:p>
            <a:pPr marL="0" lvl="0" indent="0">
              <a:buNone/>
            </a:pPr>
            <a:r>
              <a:rPr lang="en-GB" dirty="0">
                <a:latin typeface="Century Gothic" panose="020B0502020202020204" pitchFamily="34" charset="0"/>
                <a:ea typeface="Arial"/>
                <a:cs typeface="Arial"/>
                <a:sym typeface="Arial"/>
              </a:rPr>
              <a:t>Learner C is incorrect because they have used the decimal places rule instead of the significant figures rule. </a:t>
            </a:r>
            <a:endParaRPr dirty="0">
              <a:latin typeface="Century Gothic" panose="020B0502020202020204" pitchFamily="34" charset="0"/>
            </a:endParaRPr>
          </a:p>
        </p:txBody>
      </p:sp>
      <p:sp>
        <p:nvSpPr>
          <p:cNvPr id="6" name="Google Shape;117;p5">
            <a:extLst>
              <a:ext uri="{FF2B5EF4-FFF2-40B4-BE49-F238E27FC236}">
                <a16:creationId xmlns:a16="http://schemas.microsoft.com/office/drawing/2014/main" id="{36502855-FAC3-28A4-51B8-A321808CB230}"/>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343610053"/>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F770838-6089-4812-B702-085ED5368045}">
  <ds:schemaRefs>
    <ds:schemaRef ds:uri="http://schemas.microsoft.com/sharepoint/v3/contenttype/forms"/>
  </ds:schemaRefs>
</ds:datastoreItem>
</file>

<file path=customXml/itemProps2.xml><?xml version="1.0" encoding="utf-8"?>
<ds:datastoreItem xmlns:ds="http://schemas.openxmlformats.org/officeDocument/2006/customXml" ds:itemID="{0B29B484-D336-4F2D-929D-2623438B75D0}">
  <ds:schemaRefs>
    <ds:schemaRef ds:uri="9e3c562f-56b0-4bc9-96c8-d04b09868558"/>
    <ds:schemaRef ds:uri="5c7d88b2-bc5d-47d8-b067-5f30c82b40fb"/>
    <ds:schemaRef ds:uri="http://purl.org/dc/term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DBC3E447-008E-431C-817C-A8B936F0C6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238</TotalTime>
  <Words>1945</Words>
  <Application>Microsoft Office PowerPoint</Application>
  <PresentationFormat>Widescreen</PresentationFormat>
  <Paragraphs>156</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Cambria Math</vt:lpstr>
      <vt:lpstr>Calibri</vt:lpstr>
      <vt:lpstr>Arial</vt:lpstr>
      <vt:lpstr>Century Gothic</vt:lpstr>
      <vt:lpstr>Office Theme</vt:lpstr>
      <vt:lpstr>Stage 1 </vt:lpstr>
      <vt:lpstr>Introduction</vt:lpstr>
      <vt:lpstr>Significant figure and rounding</vt:lpstr>
      <vt:lpstr>Significant figure and rounding – answers </vt:lpstr>
      <vt:lpstr>Recording answers to the right level of precision</vt:lpstr>
      <vt:lpstr>Recording answers to the right level of precision - answers</vt:lpstr>
      <vt:lpstr>Discussing significant figure</vt:lpstr>
      <vt:lpstr>Discussing significant figure – answer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Short activities understanding number significant figure slides</dc:title>
  <dc:creator>Royal Society of Chemistry</dc:creator>
  <cp:keywords>Maths; maths skills; number; understanding number; maths in chemistry; lesson plan; significant figures; rounding; decimal places</cp:keywords>
  <cp:lastModifiedBy>Juliet Kennard</cp:lastModifiedBy>
  <cp:revision>5</cp:revision>
  <dcterms:created xsi:type="dcterms:W3CDTF">2021-04-13T16:26:00Z</dcterms:created>
  <dcterms:modified xsi:type="dcterms:W3CDTF">2026-09-11T13:03:40Z</dcterms:modified>
  <cp:category>From https://rsc.li/4gbEt3p, teacher guidance notes plus linked full lesson plan and worksheet also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ies>
</file>