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7"/>
  </p:notesMasterIdLst>
  <p:sldIdLst>
    <p:sldId id="291" r:id="rId5"/>
    <p:sldId id="294" r:id="rId6"/>
    <p:sldId id="293" r:id="rId7"/>
    <p:sldId id="312" r:id="rId8"/>
    <p:sldId id="295" r:id="rId9"/>
    <p:sldId id="316" r:id="rId10"/>
    <p:sldId id="311" r:id="rId11"/>
    <p:sldId id="313" r:id="rId12"/>
    <p:sldId id="318" r:id="rId13"/>
    <p:sldId id="315" r:id="rId14"/>
    <p:sldId id="306" r:id="rId15"/>
    <p:sldId id="317"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D13DB58-9502-4473-8244-1B3977D63B80}" name="Mr H Lord" initials="HL" userId="S::hlord@haslingdenhigh.com::84388277-34e6-4402-a743-5cc2789bf3ab" providerId="AD"/>
  <p188:author id="{E5C2C06B-E31E-8F28-5ED8-94039E65A94E}" name="Bickerstaffe, E (Horizon Teacher)" initials="EB" userId="S::ebickerstaffe@horizoncc.co.uk::536c0e85-38ae-48b8-a62d-df6e4489a15c" providerId="AD"/>
  <p188:author id="{4ABE0490-048B-22EF-1BC1-1CF64EC4D232}" name="Jo Pugh" initials="JP" userId="1187eaa31d8c3d2c" providerId="Windows Live"/>
  <p188:author id="{93898FDF-1F87-EDD6-6458-059E95E842BE}" name="Kirsty Patterson" initials="KP" userId="S::pattersonk@rsc.org::06c453ef-d90e-4cbc-ba6b-1bf363c3e0a9" providerId="AD"/>
  <p188:author id="{D8B1A2EE-E8B6-7C53-5B96-8151E2E5DFC2}" name="Hannah Griffiths" initials="HG" userId="S::GriffithsH@rsc.org::9135852f-5aac-4f3f-97b0-55e569f13680"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E0C0"/>
    <a:srgbClr val="F4CFD5"/>
    <a:srgbClr val="E6F1EF"/>
    <a:srgbClr val="006F62"/>
    <a:srgbClr val="EDF6F9"/>
    <a:srgbClr val="48A9C5"/>
    <a:srgbClr val="FAE7EA"/>
    <a:srgbClr val="F7DBE0"/>
    <a:srgbClr val="FF9E1B"/>
    <a:srgbClr val="C8102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6F782EA-2033-4456-B06F-2FCA44D8FE29}" v="4" dt="2026-03-30T12:22:45.90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971" autoAdjust="0"/>
    <p:restoredTop sz="94404" autoAdjust="0"/>
  </p:normalViewPr>
  <p:slideViewPr>
    <p:cSldViewPr snapToGrid="0" snapToObjects="1">
      <p:cViewPr>
        <p:scale>
          <a:sx n="60" d="100"/>
          <a:sy n="60" d="100"/>
        </p:scale>
        <p:origin x="988" y="380"/>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8/10/relationships/authors" Target="authors.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BDD7F0F-BE6D-954F-90B8-B10F98248457}" type="datetimeFigureOut">
              <a:rPr lang="en-US" smtClean="0"/>
              <a:t>3/30/2026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1626FA-E65D-7A47-AC7B-19B6480CC091}" type="slidenum">
              <a:rPr lang="en-US" smtClean="0"/>
              <a:t>‹#›</a:t>
            </a:fld>
            <a:endParaRPr lang="en-US"/>
          </a:p>
        </p:txBody>
      </p:sp>
    </p:spTree>
    <p:extLst>
      <p:ext uri="{BB962C8B-B14F-4D97-AF65-F5344CB8AC3E}">
        <p14:creationId xmlns:p14="http://schemas.microsoft.com/office/powerpoint/2010/main" val="3624396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Photo source: </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GIPhotoStock</a:t>
            </a:r>
            <a:r>
              <a:rPr lang="en-GB" sz="1200" kern="1200" dirty="0">
                <a:solidFill>
                  <a:schemeClr val="tx1"/>
                </a:solidFill>
                <a:effectLst/>
                <a:latin typeface="+mn-lt"/>
                <a:ea typeface="+mn-ea"/>
                <a:cs typeface="+mn-cs"/>
              </a:rPr>
              <a:t>/Science Photo Library</a:t>
            </a:r>
          </a:p>
          <a:p>
            <a:endParaRPr lang="en-GB" dirty="0"/>
          </a:p>
        </p:txBody>
      </p:sp>
      <p:sp>
        <p:nvSpPr>
          <p:cNvPr id="4" name="Slide Number Placeholder 3"/>
          <p:cNvSpPr>
            <a:spLocks noGrp="1"/>
          </p:cNvSpPr>
          <p:nvPr>
            <p:ph type="sldNum" sz="quarter" idx="5"/>
          </p:nvPr>
        </p:nvSpPr>
        <p:spPr/>
        <p:txBody>
          <a:bodyPr/>
          <a:lstStyle/>
          <a:p>
            <a:fld id="{6E1626FA-E65D-7A47-AC7B-19B6480CC091}" type="slidenum">
              <a:rPr lang="en-US" smtClean="0"/>
              <a:t>4</a:t>
            </a:fld>
            <a:endParaRPr lang="en-US"/>
          </a:p>
        </p:txBody>
      </p:sp>
    </p:spTree>
    <p:extLst>
      <p:ext uri="{BB962C8B-B14F-4D97-AF65-F5344CB8AC3E}">
        <p14:creationId xmlns:p14="http://schemas.microsoft.com/office/powerpoint/2010/main" val="23885583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nSpc>
                <a:spcPct val="107000"/>
              </a:lnSpc>
              <a:buFont typeface="+mj-lt"/>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6A4DA5DC-95BF-4697-A9FC-A2237F0DBCE8}" type="slidenum">
              <a:rPr lang="en-GB" smtClean="0"/>
              <a:t>6</a:t>
            </a:fld>
            <a:endParaRPr lang="en-GB"/>
          </a:p>
        </p:txBody>
      </p:sp>
    </p:spTree>
    <p:extLst>
      <p:ext uri="{BB962C8B-B14F-4D97-AF65-F5344CB8AC3E}">
        <p14:creationId xmlns:p14="http://schemas.microsoft.com/office/powerpoint/2010/main" val="2893999027"/>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hyperlink" Target="https://rsc.li/2UfBalB" TargetMode="External"/><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7.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3O9PfNt" TargetMode="External"/></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2UfBalB" TargetMode="Externa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4-16 years Title, single line, generic photo">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38610100-38BC-194F-9079-8DDE723951FF}"/>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5" name="Picture 4">
            <a:extLst>
              <a:ext uri="{FF2B5EF4-FFF2-40B4-BE49-F238E27FC236}">
                <a16:creationId xmlns:a16="http://schemas.microsoft.com/office/drawing/2014/main" id="{BBA549A9-FDA4-D149-B497-B5121421C2D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2" name="Picture 11">
            <a:extLst>
              <a:ext uri="{FF2B5EF4-FFF2-40B4-BE49-F238E27FC236}">
                <a16:creationId xmlns:a16="http://schemas.microsoft.com/office/drawing/2014/main" id="{4C3C2113-31B6-7F4D-83F0-729A1B46C583}"/>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25" name="Picture 24">
            <a:extLst>
              <a:ext uri="{FF2B5EF4-FFF2-40B4-BE49-F238E27FC236}">
                <a16:creationId xmlns:a16="http://schemas.microsoft.com/office/drawing/2014/main" id="{7AE3D22E-2B57-CE4A-B915-F81A74DD96F1}"/>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27" name="Picture 26">
            <a:extLst>
              <a:ext uri="{FF2B5EF4-FFF2-40B4-BE49-F238E27FC236}">
                <a16:creationId xmlns:a16="http://schemas.microsoft.com/office/drawing/2014/main" id="{E4983CAC-993B-784B-BDEA-00ABFD7B6D78}"/>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15" name="Title 1">
            <a:extLst>
              <a:ext uri="{FF2B5EF4-FFF2-40B4-BE49-F238E27FC236}">
                <a16:creationId xmlns:a16="http://schemas.microsoft.com/office/drawing/2014/main" id="{8E12F9B7-525F-0A4B-9E77-89C192EAFCBE}"/>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16" name="Subtitle 2">
            <a:extLst>
              <a:ext uri="{FF2B5EF4-FFF2-40B4-BE49-F238E27FC236}">
                <a16:creationId xmlns:a16="http://schemas.microsoft.com/office/drawing/2014/main" id="{4B3093CA-596C-304F-86CF-A159FB36541B}"/>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Single line title</a:t>
            </a:r>
            <a:endParaRPr lang="en-US" dirty="0"/>
          </a:p>
        </p:txBody>
      </p:sp>
      <p:pic>
        <p:nvPicPr>
          <p:cNvPr id="17" name="Picture 16">
            <a:extLst>
              <a:ext uri="{FF2B5EF4-FFF2-40B4-BE49-F238E27FC236}">
                <a16:creationId xmlns:a16="http://schemas.microsoft.com/office/drawing/2014/main" id="{C921A4C6-5661-3A4E-8B85-9900DC479D2E}"/>
              </a:ext>
            </a:extLst>
          </p:cNvPr>
          <p:cNvPicPr>
            <a:picLocks noChangeAspect="1"/>
          </p:cNvPicPr>
          <p:nvPr userDrawn="1"/>
        </p:nvPicPr>
        <p:blipFill>
          <a:blip r:embed="rId7"/>
          <a:stretch>
            <a:fillRect/>
          </a:stretch>
        </p:blipFill>
        <p:spPr>
          <a:xfrm>
            <a:off x="540000" y="5640908"/>
            <a:ext cx="2568960" cy="716919"/>
          </a:xfrm>
          <a:prstGeom prst="rect">
            <a:avLst/>
          </a:prstGeom>
        </p:spPr>
      </p:pic>
      <p:sp>
        <p:nvSpPr>
          <p:cNvPr id="13" name="Title 1">
            <a:extLst>
              <a:ext uri="{FF2B5EF4-FFF2-40B4-BE49-F238E27FC236}">
                <a16:creationId xmlns:a16="http://schemas.microsoft.com/office/drawing/2014/main" id="{A5BB0AE8-6DC8-9941-9AD4-FAD7BFF45B99}"/>
              </a:ext>
            </a:extLst>
          </p:cNvPr>
          <p:cNvSpPr txBox="1">
            <a:spLocks/>
          </p:cNvSpPr>
          <p:nvPr userDrawn="1"/>
        </p:nvSpPr>
        <p:spPr>
          <a:xfrm>
            <a:off x="9450000" y="5850000"/>
            <a:ext cx="216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dirty="0">
                <a:solidFill>
                  <a:schemeClr val="bg1"/>
                </a:solidFill>
                <a:effectLst/>
                <a:latin typeface="Century Gothic" panose="020B0502020202020204" pitchFamily="34" charset="0"/>
                <a:ea typeface="+mj-ea"/>
                <a:cs typeface="+mj-cs"/>
                <a:hlinkClick r:id="rId8">
                  <a:extLst>
                    <a:ext uri="{A12FA001-AC4F-418D-AE19-62706E023703}">
                      <ahyp:hlinkClr xmlns:ahyp="http://schemas.microsoft.com/office/drawing/2018/hyperlinkcolor" val="tx"/>
                    </a:ext>
                  </a:extLst>
                </a:hlinkClick>
              </a:rPr>
              <a:t>https://rsc.li/2UfBalB</a:t>
            </a:r>
            <a:endParaRPr lang="en-US" sz="1600" u="none" dirty="0">
              <a:solidFill>
                <a:schemeClr val="bg1"/>
              </a:solidFill>
            </a:endParaRPr>
          </a:p>
        </p:txBody>
      </p:sp>
      <p:pic>
        <p:nvPicPr>
          <p:cNvPr id="4" name="Picture 3">
            <a:extLst>
              <a:ext uri="{FF2B5EF4-FFF2-40B4-BE49-F238E27FC236}">
                <a16:creationId xmlns:a16="http://schemas.microsoft.com/office/drawing/2014/main" id="{500BAFC7-69D9-B349-14AF-6B03B04B7B64}"/>
              </a:ext>
            </a:extLst>
          </p:cNvPr>
          <p:cNvPicPr>
            <a:picLocks noChangeAspect="1"/>
          </p:cNvPicPr>
          <p:nvPr userDrawn="1"/>
        </p:nvPicPr>
        <p:blipFill>
          <a:blip r:embed="rId9"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4170965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4-16 years Title, double line, content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D691BC6-D72A-6741-958D-F420E148587A}"/>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E9E727C2-D80B-264D-94C3-9BC1E36809DC}"/>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3" name="Picture 12">
            <a:extLst>
              <a:ext uri="{FF2B5EF4-FFF2-40B4-BE49-F238E27FC236}">
                <a16:creationId xmlns:a16="http://schemas.microsoft.com/office/drawing/2014/main" id="{F2C25AED-0875-2647-84A2-6621C0D4157D}"/>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18" name="Picture 17">
            <a:extLst>
              <a:ext uri="{FF2B5EF4-FFF2-40B4-BE49-F238E27FC236}">
                <a16:creationId xmlns:a16="http://schemas.microsoft.com/office/drawing/2014/main" id="{61D0A769-27C5-794F-BB2C-54D8520DEA0A}"/>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19" name="Picture 18">
            <a:extLst>
              <a:ext uri="{FF2B5EF4-FFF2-40B4-BE49-F238E27FC236}">
                <a16:creationId xmlns:a16="http://schemas.microsoft.com/office/drawing/2014/main" id="{A7ADC76F-BA8F-214E-B243-0EA627DD15EE}"/>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20" name="Title 1">
            <a:extLst>
              <a:ext uri="{FF2B5EF4-FFF2-40B4-BE49-F238E27FC236}">
                <a16:creationId xmlns:a16="http://schemas.microsoft.com/office/drawing/2014/main" id="{BB26D91E-C4B8-AA46-ABD6-429FEA0A917D}"/>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23" name="Subtitle 2">
            <a:extLst>
              <a:ext uri="{FF2B5EF4-FFF2-40B4-BE49-F238E27FC236}">
                <a16:creationId xmlns:a16="http://schemas.microsoft.com/office/drawing/2014/main" id="{7D9DF858-8FC9-1C4F-9D6D-B98DF46EDE03}"/>
              </a:ext>
            </a:extLst>
          </p:cNvPr>
          <p:cNvSpPr>
            <a:spLocks noGrp="1"/>
          </p:cNvSpPr>
          <p:nvPr>
            <p:ph type="subTitle" idx="1" hasCustomPrompt="1"/>
          </p:nvPr>
        </p:nvSpPr>
        <p:spPr>
          <a:xfrm>
            <a:off x="540000" y="1980000"/>
            <a:ext cx="5220000" cy="1789112"/>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Double line title with turnover</a:t>
            </a:r>
            <a:endParaRPr lang="en-US" dirty="0"/>
          </a:p>
        </p:txBody>
      </p:sp>
      <p:pic>
        <p:nvPicPr>
          <p:cNvPr id="24" name="Picture 23">
            <a:extLst>
              <a:ext uri="{FF2B5EF4-FFF2-40B4-BE49-F238E27FC236}">
                <a16:creationId xmlns:a16="http://schemas.microsoft.com/office/drawing/2014/main" id="{D2E5BEC9-7686-2241-AE5C-CEEBC1DA495A}"/>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25" name="Picture 24">
            <a:extLst>
              <a:ext uri="{FF2B5EF4-FFF2-40B4-BE49-F238E27FC236}">
                <a16:creationId xmlns:a16="http://schemas.microsoft.com/office/drawing/2014/main" id="{7C4DEFC6-320B-5246-85C1-E493344F5648}"/>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
        <p:nvSpPr>
          <p:cNvPr id="14" name="Title 1">
            <a:extLst>
              <a:ext uri="{FF2B5EF4-FFF2-40B4-BE49-F238E27FC236}">
                <a16:creationId xmlns:a16="http://schemas.microsoft.com/office/drawing/2014/main" id="{81CC5E98-2B71-6344-A937-ED75B3E16CA3}"/>
              </a:ext>
            </a:extLst>
          </p:cNvPr>
          <p:cNvSpPr txBox="1">
            <a:spLocks/>
          </p:cNvSpPr>
          <p:nvPr userDrawn="1"/>
        </p:nvSpPr>
        <p:spPr>
          <a:xfrm>
            <a:off x="9450000" y="5850000"/>
            <a:ext cx="216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US" sz="1600" u="none" dirty="0">
                <a:solidFill>
                  <a:schemeClr val="bg1"/>
                </a:solidFill>
                <a:hlinkClick r:id="rId9">
                  <a:extLst>
                    <a:ext uri="{A12FA001-AC4F-418D-AE19-62706E023703}">
                      <ahyp:hlinkClr xmlns:ahyp="http://schemas.microsoft.com/office/drawing/2018/hyperlinkcolor" val="tx"/>
                    </a:ext>
                  </a:extLst>
                </a:hlinkClick>
              </a:rPr>
              <a:t>rsc.li/3O9PfNt</a:t>
            </a:r>
            <a:r>
              <a:rPr lang="en-US" sz="1600" u="none" dirty="0">
                <a:solidFill>
                  <a:schemeClr val="bg1"/>
                </a:solidFill>
              </a:rPr>
              <a:t> </a:t>
            </a:r>
          </a:p>
        </p:txBody>
      </p:sp>
    </p:spTree>
    <p:extLst>
      <p:ext uri="{BB962C8B-B14F-4D97-AF65-F5344CB8AC3E}">
        <p14:creationId xmlns:p14="http://schemas.microsoft.com/office/powerpoint/2010/main" val="132028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4-16 years Title, triple line, no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F2D102C-435D-1247-9482-FA39153AC15A}"/>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17813B56-FDD1-0F40-B923-3F191328A33A}"/>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3" name="Picture 12">
            <a:extLst>
              <a:ext uri="{FF2B5EF4-FFF2-40B4-BE49-F238E27FC236}">
                <a16:creationId xmlns:a16="http://schemas.microsoft.com/office/drawing/2014/main" id="{20670BE4-3267-6144-9BEC-0A5842E71904}"/>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18" name="Picture 17">
            <a:extLst>
              <a:ext uri="{FF2B5EF4-FFF2-40B4-BE49-F238E27FC236}">
                <a16:creationId xmlns:a16="http://schemas.microsoft.com/office/drawing/2014/main" id="{1D271170-6657-144A-B313-197829316174}"/>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19" name="Picture 18">
            <a:extLst>
              <a:ext uri="{FF2B5EF4-FFF2-40B4-BE49-F238E27FC236}">
                <a16:creationId xmlns:a16="http://schemas.microsoft.com/office/drawing/2014/main" id="{F658CCC5-9B98-EA4E-B87D-06F4CFA1356F}"/>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20" name="Title 1">
            <a:extLst>
              <a:ext uri="{FF2B5EF4-FFF2-40B4-BE49-F238E27FC236}">
                <a16:creationId xmlns:a16="http://schemas.microsoft.com/office/drawing/2014/main" id="{1F49BB23-095E-0349-B695-0649F94B3898}"/>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23" name="Subtitle 2">
            <a:extLst>
              <a:ext uri="{FF2B5EF4-FFF2-40B4-BE49-F238E27FC236}">
                <a16:creationId xmlns:a16="http://schemas.microsoft.com/office/drawing/2014/main" id="{E8641A31-A6C0-CB44-B10F-BD75069256DD}"/>
              </a:ext>
            </a:extLst>
          </p:cNvPr>
          <p:cNvSpPr>
            <a:spLocks noGrp="1"/>
          </p:cNvSpPr>
          <p:nvPr>
            <p:ph type="subTitle" idx="1" hasCustomPrompt="1"/>
          </p:nvPr>
        </p:nvSpPr>
        <p:spPr>
          <a:xfrm>
            <a:off x="540000" y="1980000"/>
            <a:ext cx="5220000" cy="2447034"/>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Triple line title with turnover on three lines</a:t>
            </a:r>
            <a:endParaRPr lang="en-US" dirty="0"/>
          </a:p>
        </p:txBody>
      </p:sp>
      <p:pic>
        <p:nvPicPr>
          <p:cNvPr id="24" name="Picture 23">
            <a:extLst>
              <a:ext uri="{FF2B5EF4-FFF2-40B4-BE49-F238E27FC236}">
                <a16:creationId xmlns:a16="http://schemas.microsoft.com/office/drawing/2014/main" id="{9AE99957-780D-FD42-96A0-31CC12A11864}"/>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25" name="Picture 24">
            <a:extLst>
              <a:ext uri="{FF2B5EF4-FFF2-40B4-BE49-F238E27FC236}">
                <a16:creationId xmlns:a16="http://schemas.microsoft.com/office/drawing/2014/main" id="{157CCCE1-E878-7F47-B778-AE1FC8180F9C}"/>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
        <p:nvSpPr>
          <p:cNvPr id="14" name="Title 1">
            <a:extLst>
              <a:ext uri="{FF2B5EF4-FFF2-40B4-BE49-F238E27FC236}">
                <a16:creationId xmlns:a16="http://schemas.microsoft.com/office/drawing/2014/main" id="{733B6428-7651-D44C-BAFC-EA24E6298D54}"/>
              </a:ext>
            </a:extLst>
          </p:cNvPr>
          <p:cNvSpPr txBox="1">
            <a:spLocks/>
          </p:cNvSpPr>
          <p:nvPr userDrawn="1"/>
        </p:nvSpPr>
        <p:spPr>
          <a:xfrm>
            <a:off x="9450000" y="5850000"/>
            <a:ext cx="216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dirty="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https://rsc.li/2UfBalB</a:t>
            </a:r>
            <a:endParaRPr lang="en-US" sz="1600" u="none" dirty="0">
              <a:solidFill>
                <a:schemeClr val="bg1"/>
              </a:solidFill>
            </a:endParaRPr>
          </a:p>
        </p:txBody>
      </p:sp>
    </p:spTree>
    <p:extLst>
      <p:ext uri="{BB962C8B-B14F-4D97-AF65-F5344CB8AC3E}">
        <p14:creationId xmlns:p14="http://schemas.microsoft.com/office/powerpoint/2010/main" val="4860974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ormal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0" name="Title 1">
            <a:extLst>
              <a:ext uri="{FF2B5EF4-FFF2-40B4-BE49-F238E27FC236}">
                <a16:creationId xmlns:a16="http://schemas.microsoft.com/office/drawing/2014/main" id="{85D72720-E5A5-3242-8856-378E7BAC1FA2}"/>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1" name="Content Placeholder 2">
            <a:extLst>
              <a:ext uri="{FF2B5EF4-FFF2-40B4-BE49-F238E27FC236}">
                <a16:creationId xmlns:a16="http://schemas.microsoft.com/office/drawing/2014/main" id="{A0988D83-F3D7-9D4F-AC03-6D180FF1A933}"/>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Tree>
    <p:extLst>
      <p:ext uri="{BB962C8B-B14F-4D97-AF65-F5344CB8AC3E}">
        <p14:creationId xmlns:p14="http://schemas.microsoft.com/office/powerpoint/2010/main" val="160863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bullet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46F2C0A-6FEF-3A44-B379-1EDDEA6CD955}"/>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0E25749E-D8CB-D944-A298-64E999C3A81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0" name="Rectangle 9">
            <a:extLst>
              <a:ext uri="{FF2B5EF4-FFF2-40B4-BE49-F238E27FC236}">
                <a16:creationId xmlns:a16="http://schemas.microsoft.com/office/drawing/2014/main" id="{6B8811BD-F50F-A84E-B39E-DC7C79CD5D27}"/>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6D21E9C2-01C9-7242-9C40-2EF3DCCAE5B2}"/>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D7371E1F-9A1C-8848-A2F7-FE022C5BB7DA}"/>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7E44F30F-ACCA-494A-92DE-CD0E2B3C5A32}"/>
              </a:ext>
            </a:extLst>
          </p:cNvPr>
          <p:cNvSpPr>
            <a:spLocks noGrp="1"/>
          </p:cNvSpPr>
          <p:nvPr>
            <p:ph idx="1" hasCustomPrompt="1"/>
          </p:nvPr>
        </p:nvSpPr>
        <p:spPr>
          <a:xfrm>
            <a:off x="540000" y="1260000"/>
            <a:ext cx="10080000" cy="5040000"/>
          </a:xfrm>
        </p:spPr>
        <p:txBody>
          <a:bodyPr lIns="0" tIns="0" rIns="0" bIns="0">
            <a:normAutofit/>
          </a:bodyPr>
          <a:lstStyle>
            <a:lvl1pPr marL="342900" indent="-342900">
              <a:lnSpc>
                <a:spcPct val="100000"/>
              </a:lnSpc>
              <a:spcBef>
                <a:spcPts val="0"/>
              </a:spcBef>
              <a:spcAft>
                <a:spcPts val="1200"/>
              </a:spcAft>
              <a:buClr>
                <a:srgbClr val="C8102E"/>
              </a:buClr>
              <a:buSzPct val="125000"/>
              <a:buFont typeface="Arial" panose="020B0604020202020204" pitchFamily="34" charset="0"/>
              <a:buChar char="•"/>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8498087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umber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26F667C-BABD-E64D-A87B-FC8C55110839}"/>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7FC5948B-67D3-AC4F-890F-725332428FCA}"/>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0" name="Rectangle 9">
            <a:extLst>
              <a:ext uri="{FF2B5EF4-FFF2-40B4-BE49-F238E27FC236}">
                <a16:creationId xmlns:a16="http://schemas.microsoft.com/office/drawing/2014/main" id="{182690D6-31DD-8445-BDEA-5C196119A1D9}"/>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BAEE427C-0248-7F4C-8145-DF61B84F8A3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BA8DF516-E004-0343-8DCB-7D8B3A6B398D}"/>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1A5DC58F-EBD6-924E-8C77-CBCA410F81E1}"/>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C8102E"/>
              </a:buClr>
              <a:buSzPct val="100000"/>
              <a:buFont typeface="+mj-lt"/>
              <a:buAutoNum type="arabicPeriod"/>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3047323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4-16 years Content - two columns/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A95B0693-64BD-8246-9D0D-0F1C12E8155A}"/>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9AA5D099-93EE-7B4C-B9DA-563093148325}"/>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F4338AF-FD94-6E4C-B45B-9288553FBD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6FCEA1DE-E905-1F44-8E1A-6F92FDAED5AC}"/>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Tree>
    <p:extLst>
      <p:ext uri="{BB962C8B-B14F-4D97-AF65-F5344CB8AC3E}">
        <p14:creationId xmlns:p14="http://schemas.microsoft.com/office/powerpoint/2010/main" val="830746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4-16 years Content plus image - single column/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55D6538-5671-7E47-8746-EF8E03552003}"/>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879C527B-D5B5-874C-8803-29B2EF7DBAB2}"/>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09143BE-64DA-4048-A391-C081EE8F0D3D}"/>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DE66297D-9236-F34E-A7A7-84947CD5057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56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10" name="Content Placeholder 2">
            <a:extLst>
              <a:ext uri="{FF2B5EF4-FFF2-40B4-BE49-F238E27FC236}">
                <a16:creationId xmlns:a16="http://schemas.microsoft.com/office/drawing/2014/main" id="{BBDB531A-9234-7C46-9D42-ED30499DD1E7}"/>
              </a:ext>
            </a:extLst>
          </p:cNvPr>
          <p:cNvSpPr>
            <a:spLocks noGrp="1"/>
          </p:cNvSpPr>
          <p:nvPr>
            <p:ph idx="10" hasCustomPrompt="1"/>
          </p:nvPr>
        </p:nvSpPr>
        <p:spPr>
          <a:xfrm>
            <a:off x="6593800" y="1260000"/>
            <a:ext cx="40234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Image goes here.</a:t>
            </a:r>
          </a:p>
        </p:txBody>
      </p:sp>
    </p:spTree>
    <p:extLst>
      <p:ext uri="{BB962C8B-B14F-4D97-AF65-F5344CB8AC3E}">
        <p14:creationId xmlns:p14="http://schemas.microsoft.com/office/powerpoint/2010/main" val="2692259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4-16 years Tabl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3856C763-F1AA-E649-B7C9-96967ACB3B2C}"/>
              </a:ext>
            </a:extLst>
          </p:cNvPr>
          <p:cNvSpPr>
            <a:spLocks noGrp="1"/>
          </p:cNvSpPr>
          <p:nvPr>
            <p:ph idx="1" hasCustomPrompt="1"/>
          </p:nvPr>
        </p:nvSpPr>
        <p:spPr>
          <a:xfrm>
            <a:off x="540000" y="1260000"/>
            <a:ext cx="100800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Table goes here.</a:t>
            </a:r>
          </a:p>
        </p:txBody>
      </p:sp>
      <p:sp>
        <p:nvSpPr>
          <p:cNvPr id="8" name="Title 1">
            <a:extLst>
              <a:ext uri="{FF2B5EF4-FFF2-40B4-BE49-F238E27FC236}">
                <a16:creationId xmlns:a16="http://schemas.microsoft.com/office/drawing/2014/main" id="{6F0FA6AE-B2DA-2E40-8552-72071DEBE73F}"/>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Tree>
    <p:extLst>
      <p:ext uri="{BB962C8B-B14F-4D97-AF65-F5344CB8AC3E}">
        <p14:creationId xmlns:p14="http://schemas.microsoft.com/office/powerpoint/2010/main" val="25069700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smaller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D6356E9-83DB-3846-875C-C5E5EC7EAC3A}"/>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7" name="Title 1">
            <a:extLst>
              <a:ext uri="{FF2B5EF4-FFF2-40B4-BE49-F238E27FC236}">
                <a16:creationId xmlns:a16="http://schemas.microsoft.com/office/drawing/2014/main" id="{13FA7FB9-7137-9A45-867D-BCE63D3F8DC1}"/>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Acknowledgements</a:t>
            </a:r>
            <a:endParaRPr lang="en-US" dirty="0"/>
          </a:p>
        </p:txBody>
      </p:sp>
      <p:sp>
        <p:nvSpPr>
          <p:cNvPr id="8" name="Rectangle 7">
            <a:extLst>
              <a:ext uri="{FF2B5EF4-FFF2-40B4-BE49-F238E27FC236}">
                <a16:creationId xmlns:a16="http://schemas.microsoft.com/office/drawing/2014/main" id="{8BA6B8E1-696C-5E4F-9D45-7AC232FB1B3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72D3B23A-8279-7E4D-B704-7EA3436F9DC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0" name="Picture 9">
            <a:extLst>
              <a:ext uri="{FF2B5EF4-FFF2-40B4-BE49-F238E27FC236}">
                <a16:creationId xmlns:a16="http://schemas.microsoft.com/office/drawing/2014/main" id="{9A2D1C70-0A69-9541-B558-61D09370CE8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2" name="Content Placeholder 2">
            <a:extLst>
              <a:ext uri="{FF2B5EF4-FFF2-40B4-BE49-F238E27FC236}">
                <a16:creationId xmlns:a16="http://schemas.microsoft.com/office/drawing/2014/main" id="{4E92CBCD-F514-E94A-B0E6-0F1674066114}"/>
              </a:ext>
            </a:extLst>
          </p:cNvPr>
          <p:cNvSpPr>
            <a:spLocks noGrp="1"/>
          </p:cNvSpPr>
          <p:nvPr>
            <p:ph idx="1" hasCustomPrompt="1"/>
          </p:nvPr>
        </p:nvSpPr>
        <p:spPr>
          <a:xfrm>
            <a:off x="540000" y="1260000"/>
            <a:ext cx="10080000" cy="5040000"/>
          </a:xfrm>
        </p:spPr>
        <p:txBody>
          <a:bodyPr lIns="0" tIns="0" rIns="0" bIns="0">
            <a:normAutofit/>
          </a:bodyPr>
          <a:lstStyle>
            <a:lvl1pPr marL="230400" indent="-230400">
              <a:lnSpc>
                <a:spcPct val="100000"/>
              </a:lnSpc>
              <a:spcBef>
                <a:spcPts val="0"/>
              </a:spcBef>
              <a:spcAft>
                <a:spcPts val="1200"/>
              </a:spcAft>
              <a:buFontTx/>
              <a:buNone/>
              <a:defRPr sz="1800" b="0" i="0">
                <a:latin typeface="Century Gothic" panose="020B0502020202020204" pitchFamily="34" charset="0"/>
              </a:defRPr>
            </a:lvl1pPr>
          </a:lstStyle>
          <a:p>
            <a:r>
              <a:rPr lang="en-US" dirty="0"/>
              <a:t>Here is the text</a:t>
            </a:r>
          </a:p>
        </p:txBody>
      </p:sp>
    </p:spTree>
    <p:extLst>
      <p:ext uri="{BB962C8B-B14F-4D97-AF65-F5344CB8AC3E}">
        <p14:creationId xmlns:p14="http://schemas.microsoft.com/office/powerpoint/2010/main" val="3491710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4E67905-5208-45C9-91A7-153AFC22B9EB}" type="datetimeFigureOut">
              <a:rPr lang="en-GB" smtClean="0"/>
              <a:t>30/03/2026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D7A888-D3E9-4A2B-B344-8C41375D9096}" type="slidenum">
              <a:rPr lang="en-GB" smtClean="0"/>
              <a:t>‹#›</a:t>
            </a:fld>
            <a:endParaRPr lang="en-GB"/>
          </a:p>
        </p:txBody>
      </p:sp>
    </p:spTree>
    <p:extLst>
      <p:ext uri="{BB962C8B-B14F-4D97-AF65-F5344CB8AC3E}">
        <p14:creationId xmlns:p14="http://schemas.microsoft.com/office/powerpoint/2010/main" val="16541783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t>3/30/2026</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75" r:id="rId1"/>
    <p:sldLayoutId id="2147483661" r:id="rId2"/>
    <p:sldLayoutId id="2147483679" r:id="rId3"/>
    <p:sldLayoutId id="2147483662" r:id="rId4"/>
    <p:sldLayoutId id="2147483672" r:id="rId5"/>
    <p:sldLayoutId id="2147483668" r:id="rId6"/>
    <p:sldLayoutId id="2147483686" r:id="rId7"/>
    <p:sldLayoutId id="2147483689" r:id="rId8"/>
    <p:sldLayoutId id="2147483692" r:id="rId9"/>
    <p:sldLayoutId id="2147483683" r:id="rId10"/>
    <p:sldLayoutId id="214748369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hyperlink" Target="https://rsc.li/3O9PfNt" TargetMode="External"/><Relationship Id="rId2" Type="http://schemas.openxmlformats.org/officeDocument/2006/relationships/notesSlide" Target="../notesSlides/notesSlide2.xml"/><Relationship Id="rId1" Type="http://schemas.openxmlformats.org/officeDocument/2006/relationships/slideLayout" Target="../slideLayouts/slideLayout11.xml"/><Relationship Id="rId6" Type="http://schemas.openxmlformats.org/officeDocument/2006/relationships/image" Target="../media/image16.png"/><Relationship Id="rId5" Type="http://schemas.openxmlformats.org/officeDocument/2006/relationships/hyperlink" Target="https://creativecommons.org/licenses/by-nc-sa/2.0/uk/" TargetMode="External"/><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086C2D-C264-BB44-BD46-4A1467059245}"/>
              </a:ext>
            </a:extLst>
          </p:cNvPr>
          <p:cNvSpPr>
            <a:spLocks noGrp="1"/>
          </p:cNvSpPr>
          <p:nvPr>
            <p:ph type="ctrTitle"/>
          </p:nvPr>
        </p:nvSpPr>
        <p:spPr/>
        <p:txBody>
          <a:bodyPr/>
          <a:lstStyle/>
          <a:p>
            <a:r>
              <a:rPr lang="en-US" dirty="0"/>
              <a:t>14–16 years</a:t>
            </a:r>
          </a:p>
        </p:txBody>
      </p:sp>
      <p:sp>
        <p:nvSpPr>
          <p:cNvPr id="3" name="Subtitle 2">
            <a:extLst>
              <a:ext uri="{FF2B5EF4-FFF2-40B4-BE49-F238E27FC236}">
                <a16:creationId xmlns:a16="http://schemas.microsoft.com/office/drawing/2014/main" id="{829D1DBB-B53C-6948-A433-C717FC653E40}"/>
              </a:ext>
            </a:extLst>
          </p:cNvPr>
          <p:cNvSpPr>
            <a:spLocks noGrp="1"/>
          </p:cNvSpPr>
          <p:nvPr>
            <p:ph type="subTitle" idx="1"/>
          </p:nvPr>
        </p:nvSpPr>
        <p:spPr/>
        <p:txBody>
          <a:bodyPr/>
          <a:lstStyle/>
          <a:p>
            <a:r>
              <a:rPr lang="en-GB" dirty="0"/>
              <a:t>Displacement reactions between metals and their salts</a:t>
            </a:r>
          </a:p>
        </p:txBody>
      </p:sp>
      <p:sp>
        <p:nvSpPr>
          <p:cNvPr id="4" name="Oval 3">
            <a:extLst>
              <a:ext uri="{FF2B5EF4-FFF2-40B4-BE49-F238E27FC236}">
                <a16:creationId xmlns:a16="http://schemas.microsoft.com/office/drawing/2014/main" id="{D9FA6215-6388-1444-BD22-72EE9BD28448}"/>
              </a:ext>
              <a:ext uri="{C183D7F6-B498-43B3-948B-1728B52AA6E4}">
                <adec:decorative xmlns:adec="http://schemas.microsoft.com/office/drawing/2017/decorative" val="1"/>
              </a:ext>
            </a:extLst>
          </p:cNvPr>
          <p:cNvSpPr/>
          <p:nvPr/>
        </p:nvSpPr>
        <p:spPr>
          <a:xfrm>
            <a:off x="8827625" y="-870363"/>
            <a:ext cx="4333437" cy="4333437"/>
          </a:xfrm>
          <a:prstGeom prst="ellipse">
            <a:avLst/>
          </a:prstGeom>
          <a:blipFill>
            <a:blip r:embed="rId2"/>
            <a:stretch>
              <a:fillRect/>
            </a:stretch>
          </a:blipFill>
          <a:ln w="127000">
            <a:solidFill>
              <a:srgbClr val="C810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215022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AF3E64-1BFF-3149-9C48-B3318BBD3AA7}"/>
              </a:ext>
            </a:extLst>
          </p:cNvPr>
          <p:cNvSpPr>
            <a:spLocks noGrp="1"/>
          </p:cNvSpPr>
          <p:nvPr>
            <p:ph type="title"/>
          </p:nvPr>
        </p:nvSpPr>
        <p:spPr/>
        <p:txBody>
          <a:bodyPr/>
          <a:lstStyle/>
          <a:p>
            <a:r>
              <a:rPr lang="en-US" dirty="0"/>
              <a:t>Learning objectives</a:t>
            </a:r>
          </a:p>
        </p:txBody>
      </p:sp>
      <p:sp>
        <p:nvSpPr>
          <p:cNvPr id="3" name="Content Placeholder 2">
            <a:extLst>
              <a:ext uri="{FF2B5EF4-FFF2-40B4-BE49-F238E27FC236}">
                <a16:creationId xmlns:a16="http://schemas.microsoft.com/office/drawing/2014/main" id="{BCFFB25B-F7CD-BA43-B498-C6CDF64364F7}"/>
              </a:ext>
            </a:extLst>
          </p:cNvPr>
          <p:cNvSpPr>
            <a:spLocks noGrp="1"/>
          </p:cNvSpPr>
          <p:nvPr>
            <p:ph idx="1"/>
          </p:nvPr>
        </p:nvSpPr>
        <p:spPr/>
        <p:txBody>
          <a:bodyPr/>
          <a:lstStyle/>
          <a:p>
            <a:pPr marL="457200" indent="-457200">
              <a:buFont typeface="+mj-lt"/>
              <a:buAutoNum type="arabicPeriod"/>
            </a:pPr>
            <a:r>
              <a:rPr lang="en-GB" dirty="0"/>
              <a:t>Safely carry out microscale displacement reactions.</a:t>
            </a:r>
          </a:p>
          <a:p>
            <a:pPr marL="457200" indent="-457200">
              <a:buFont typeface="+mj-lt"/>
              <a:buAutoNum type="arabicPeriod"/>
            </a:pPr>
            <a:r>
              <a:rPr lang="en-GB" dirty="0"/>
              <a:t>Make inferences about reactivity from displacement reactions.</a:t>
            </a:r>
          </a:p>
          <a:p>
            <a:pPr marL="457200" indent="-457200">
              <a:buFont typeface="+mj-lt"/>
              <a:buAutoNum type="arabicPeriod"/>
            </a:pPr>
            <a:r>
              <a:rPr lang="en-GB" dirty="0"/>
              <a:t>Represent and explain displacement reactions using equations and particle diagrams.</a:t>
            </a:r>
          </a:p>
          <a:p>
            <a:pPr marL="457200" indent="-457200">
              <a:buFont typeface="+mj-lt"/>
              <a:buAutoNum type="arabicPeriod"/>
            </a:pPr>
            <a:r>
              <a:rPr lang="en-GB" dirty="0"/>
              <a:t>Plan a practical to allow further inferences to be made from data.</a:t>
            </a:r>
          </a:p>
        </p:txBody>
      </p:sp>
      <p:sp>
        <p:nvSpPr>
          <p:cNvPr id="4" name="Vertical Title 1">
            <a:extLst>
              <a:ext uri="{FF2B5EF4-FFF2-40B4-BE49-F238E27FC236}">
                <a16:creationId xmlns:a16="http://schemas.microsoft.com/office/drawing/2014/main" id="{F7D30168-AF11-EC48-A4B1-E40039751BBA}"/>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Learning objectives</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6594831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222CD-678A-0543-B7C7-C1E80F753B1E}"/>
              </a:ext>
            </a:extLst>
          </p:cNvPr>
          <p:cNvSpPr>
            <a:spLocks noGrp="1"/>
          </p:cNvSpPr>
          <p:nvPr>
            <p:ph type="title"/>
          </p:nvPr>
        </p:nvSpPr>
        <p:spPr/>
        <p:txBody>
          <a:bodyPr/>
          <a:lstStyle/>
          <a:p>
            <a:r>
              <a:rPr lang="en-US" dirty="0"/>
              <a:t>Introduction</a:t>
            </a:r>
          </a:p>
        </p:txBody>
      </p:sp>
      <p:sp>
        <p:nvSpPr>
          <p:cNvPr id="3" name="Content Placeholder 2">
            <a:extLst>
              <a:ext uri="{FF2B5EF4-FFF2-40B4-BE49-F238E27FC236}">
                <a16:creationId xmlns:a16="http://schemas.microsoft.com/office/drawing/2014/main" id="{CC673AA7-0565-0C45-BCCD-847B36196BF5}"/>
              </a:ext>
            </a:extLst>
          </p:cNvPr>
          <p:cNvSpPr>
            <a:spLocks noGrp="1"/>
          </p:cNvSpPr>
          <p:nvPr>
            <p:ph idx="1"/>
          </p:nvPr>
        </p:nvSpPr>
        <p:spPr>
          <a:xfrm>
            <a:off x="540000" y="1260000"/>
            <a:ext cx="3922272" cy="5040000"/>
          </a:xfrm>
        </p:spPr>
        <p:txBody>
          <a:bodyPr>
            <a:normAutofit/>
          </a:bodyPr>
          <a:lstStyle/>
          <a:p>
            <a:r>
              <a:rPr lang="en-GB" dirty="0"/>
              <a:t>The reactivity of metals varies significantly depending on their position on the periodic table. The most reactive metals are found in group 1, the alkali metals, whereas the least reactive metals are found in the transition metals. </a:t>
            </a:r>
          </a:p>
        </p:txBody>
      </p:sp>
      <p:sp>
        <p:nvSpPr>
          <p:cNvPr id="5" name="Vertical Title 1">
            <a:extLst>
              <a:ext uri="{FF2B5EF4-FFF2-40B4-BE49-F238E27FC236}">
                <a16:creationId xmlns:a16="http://schemas.microsoft.com/office/drawing/2014/main" id="{94DF5491-C51B-5546-8D63-8BD341C64B0A}"/>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Introduction</a:t>
            </a:r>
            <a:endParaRPr lang="en-US" sz="2200" b="1" i="0" dirty="0">
              <a:solidFill>
                <a:schemeClr val="bg1"/>
              </a:solidFill>
              <a:latin typeface="Century Gothic" panose="020B0502020202020204" pitchFamily="34" charset="0"/>
            </a:endParaRPr>
          </a:p>
        </p:txBody>
      </p:sp>
      <p:pic>
        <p:nvPicPr>
          <p:cNvPr id="8" name="Picture 7" descr="An illustration of the periodic table with arrows labelling the alkali metals and the transition metals.">
            <a:extLst>
              <a:ext uri="{FF2B5EF4-FFF2-40B4-BE49-F238E27FC236}">
                <a16:creationId xmlns:a16="http://schemas.microsoft.com/office/drawing/2014/main" id="{7B107E7E-CC1E-F2B3-BCCF-4CCDAFBA5156}"/>
              </a:ext>
            </a:extLst>
          </p:cNvPr>
          <p:cNvPicPr>
            <a:picLocks noChangeAspect="1"/>
          </p:cNvPicPr>
          <p:nvPr/>
        </p:nvPicPr>
        <p:blipFill>
          <a:blip r:embed="rId2"/>
          <a:stretch>
            <a:fillRect/>
          </a:stretch>
        </p:blipFill>
        <p:spPr>
          <a:xfrm>
            <a:off x="4423714" y="980661"/>
            <a:ext cx="6958286" cy="4059000"/>
          </a:xfrm>
          <a:prstGeom prst="rect">
            <a:avLst/>
          </a:prstGeom>
        </p:spPr>
      </p:pic>
    </p:spTree>
    <p:extLst>
      <p:ext uri="{BB962C8B-B14F-4D97-AF65-F5344CB8AC3E}">
        <p14:creationId xmlns:p14="http://schemas.microsoft.com/office/powerpoint/2010/main" val="37081218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C28362-1B33-F02F-A079-15C98497A8C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ABA8FEA-7FC0-4037-1ABC-893E731BB96E}"/>
              </a:ext>
            </a:extLst>
          </p:cNvPr>
          <p:cNvSpPr>
            <a:spLocks noGrp="1"/>
          </p:cNvSpPr>
          <p:nvPr>
            <p:ph type="title"/>
          </p:nvPr>
        </p:nvSpPr>
        <p:spPr/>
        <p:txBody>
          <a:bodyPr/>
          <a:lstStyle/>
          <a:p>
            <a:r>
              <a:rPr lang="en-US" dirty="0"/>
              <a:t>Introduction</a:t>
            </a:r>
          </a:p>
        </p:txBody>
      </p:sp>
      <p:sp>
        <p:nvSpPr>
          <p:cNvPr id="3" name="Content Placeholder 2">
            <a:extLst>
              <a:ext uri="{FF2B5EF4-FFF2-40B4-BE49-F238E27FC236}">
                <a16:creationId xmlns:a16="http://schemas.microsoft.com/office/drawing/2014/main" id="{07FEA5D9-4F20-D5C5-35CC-8ECBA332AA01}"/>
              </a:ext>
            </a:extLst>
          </p:cNvPr>
          <p:cNvSpPr>
            <a:spLocks noGrp="1"/>
          </p:cNvSpPr>
          <p:nvPr>
            <p:ph idx="1"/>
          </p:nvPr>
        </p:nvSpPr>
        <p:spPr>
          <a:xfrm>
            <a:off x="540000" y="1260000"/>
            <a:ext cx="5940000" cy="5040000"/>
          </a:xfrm>
        </p:spPr>
        <p:txBody>
          <a:bodyPr>
            <a:normAutofit/>
          </a:bodyPr>
          <a:lstStyle/>
          <a:p>
            <a:r>
              <a:rPr lang="en-GB" dirty="0"/>
              <a:t>In this experiment, you will use a series of reactions to write a reactivity series for four metals, putting them in order from most to least reactive. A strip of metal is added to a solution of a compound of another metal. </a:t>
            </a:r>
          </a:p>
          <a:p>
            <a:r>
              <a:rPr lang="en-GB" dirty="0"/>
              <a:t>A more reactive metal will displace (push out) a less reactive metal from its compound. </a:t>
            </a:r>
          </a:p>
          <a:p>
            <a:r>
              <a:rPr lang="en-GB" dirty="0"/>
              <a:t>You will add the metal to the metal compound and make observations on whether a reaction occurs or not. </a:t>
            </a:r>
          </a:p>
        </p:txBody>
      </p:sp>
      <p:sp>
        <p:nvSpPr>
          <p:cNvPr id="5" name="Vertical Title 1">
            <a:extLst>
              <a:ext uri="{FF2B5EF4-FFF2-40B4-BE49-F238E27FC236}">
                <a16:creationId xmlns:a16="http://schemas.microsoft.com/office/drawing/2014/main" id="{7B8B904C-5282-0755-DB8F-4A3AF2F8539F}"/>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Introduction</a:t>
            </a:r>
            <a:endParaRPr lang="en-US" sz="2200" b="1" i="0" dirty="0">
              <a:solidFill>
                <a:schemeClr val="bg1"/>
              </a:solidFill>
              <a:latin typeface="Century Gothic" panose="020B0502020202020204" pitchFamily="34" charset="0"/>
            </a:endParaRPr>
          </a:p>
        </p:txBody>
      </p:sp>
      <p:pic>
        <p:nvPicPr>
          <p:cNvPr id="8" name="Picture 7" descr="A photo of the displacement of copper from copper sulfate by zinc. ">
            <a:extLst>
              <a:ext uri="{FF2B5EF4-FFF2-40B4-BE49-F238E27FC236}">
                <a16:creationId xmlns:a16="http://schemas.microsoft.com/office/drawing/2014/main" id="{BB244BDA-9596-86C1-813C-E821F6980384}"/>
              </a:ext>
            </a:extLst>
          </p:cNvPr>
          <p:cNvPicPr>
            <a:picLocks noChangeAspect="1"/>
          </p:cNvPicPr>
          <p:nvPr/>
        </p:nvPicPr>
        <p:blipFill>
          <a:blip r:embed="rId3"/>
          <a:stretch>
            <a:fillRect/>
          </a:stretch>
        </p:blipFill>
        <p:spPr>
          <a:xfrm>
            <a:off x="6702209" y="1260000"/>
            <a:ext cx="4457582" cy="3548171"/>
          </a:xfrm>
          <a:prstGeom prst="rect">
            <a:avLst/>
          </a:prstGeom>
        </p:spPr>
      </p:pic>
      <p:sp>
        <p:nvSpPr>
          <p:cNvPr id="4" name="TextBox 3">
            <a:extLst>
              <a:ext uri="{FF2B5EF4-FFF2-40B4-BE49-F238E27FC236}">
                <a16:creationId xmlns:a16="http://schemas.microsoft.com/office/drawing/2014/main" id="{B1155859-CAA9-A792-FE23-D3B6D7B1840B}"/>
              </a:ext>
            </a:extLst>
          </p:cNvPr>
          <p:cNvSpPr txBox="1"/>
          <p:nvPr/>
        </p:nvSpPr>
        <p:spPr>
          <a:xfrm>
            <a:off x="6702209" y="4816742"/>
            <a:ext cx="4457582" cy="954107"/>
          </a:xfrm>
          <a:prstGeom prst="rect">
            <a:avLst/>
          </a:prstGeom>
          <a:noFill/>
        </p:spPr>
        <p:txBody>
          <a:bodyPr wrap="square" rtlCol="0">
            <a:spAutoFit/>
          </a:bodyPr>
          <a:lstStyle/>
          <a:p>
            <a:r>
              <a:rPr lang="en-GB" sz="1400" i="1" dirty="0">
                <a:solidFill>
                  <a:srgbClr val="C00000"/>
                </a:solidFill>
                <a:latin typeface="Century Gothic" panose="020B0502020202020204" pitchFamily="34" charset="0"/>
              </a:rPr>
              <a:t>Solid silver zinc metal displaces copper from blue copper sulfate solution, resulting in clear zinc sulfate solution and reddish-brown copper solid. Large scale version of the experiment</a:t>
            </a:r>
          </a:p>
        </p:txBody>
      </p:sp>
    </p:spTree>
    <p:extLst>
      <p:ext uri="{BB962C8B-B14F-4D97-AF65-F5344CB8AC3E}">
        <p14:creationId xmlns:p14="http://schemas.microsoft.com/office/powerpoint/2010/main" val="33798030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535224-A8A8-2E45-84A9-F49EACE9109C}"/>
              </a:ext>
            </a:extLst>
          </p:cNvPr>
          <p:cNvSpPr>
            <a:spLocks noGrp="1"/>
          </p:cNvSpPr>
          <p:nvPr>
            <p:ph type="title"/>
          </p:nvPr>
        </p:nvSpPr>
        <p:spPr/>
        <p:txBody>
          <a:bodyPr/>
          <a:lstStyle/>
          <a:p>
            <a:r>
              <a:rPr lang="en-US" dirty="0"/>
              <a:t>Method</a:t>
            </a:r>
          </a:p>
        </p:txBody>
      </p:sp>
      <p:sp>
        <p:nvSpPr>
          <p:cNvPr id="3" name="Content Placeholder 2">
            <a:extLst>
              <a:ext uri="{FF2B5EF4-FFF2-40B4-BE49-F238E27FC236}">
                <a16:creationId xmlns:a16="http://schemas.microsoft.com/office/drawing/2014/main" id="{044BF228-D223-1941-AD30-403DC2926113}"/>
              </a:ext>
            </a:extLst>
          </p:cNvPr>
          <p:cNvSpPr>
            <a:spLocks noGrp="1"/>
          </p:cNvSpPr>
          <p:nvPr>
            <p:ph idx="1"/>
          </p:nvPr>
        </p:nvSpPr>
        <p:spPr>
          <a:xfrm>
            <a:off x="540001" y="1260000"/>
            <a:ext cx="4935514" cy="5040000"/>
          </a:xfrm>
        </p:spPr>
        <p:txBody>
          <a:bodyPr>
            <a:normAutofit fontScale="92500" lnSpcReduction="10000"/>
          </a:bodyPr>
          <a:lstStyle/>
          <a:p>
            <a:r>
              <a:rPr lang="en-GB" dirty="0"/>
              <a:t>Using a dropping pipette, put a little of the zinc chloride solution in four of the depressions in the spotting tile, using the illustration opposite as a guide. Label this row with the name of the solution. Rinse the pipette well with water afterwards. </a:t>
            </a:r>
          </a:p>
          <a:p>
            <a:r>
              <a:rPr lang="en-GB" dirty="0"/>
              <a:t>Do this for each metal ion solution in turn, rinsing the pipette when you change solution. </a:t>
            </a:r>
          </a:p>
          <a:p>
            <a:r>
              <a:rPr lang="en-GB" dirty="0"/>
              <a:t>Put a piece of each metal in each of the solutions, using the illustration as a guide. </a:t>
            </a:r>
          </a:p>
          <a:p>
            <a:r>
              <a:rPr lang="en-GB" dirty="0"/>
              <a:t>Over the next few minutes observe which mixtures have reacted and which have not. </a:t>
            </a:r>
          </a:p>
          <a:p>
            <a:pPr marL="0" indent="0">
              <a:buNone/>
            </a:pPr>
            <a:endParaRPr lang="en-GB" dirty="0"/>
          </a:p>
        </p:txBody>
      </p:sp>
      <p:sp>
        <p:nvSpPr>
          <p:cNvPr id="4" name="Vertical Title 1">
            <a:extLst>
              <a:ext uri="{FF2B5EF4-FFF2-40B4-BE49-F238E27FC236}">
                <a16:creationId xmlns:a16="http://schemas.microsoft.com/office/drawing/2014/main" id="{FEE63CE5-8A72-4242-81BD-5FB3FC7CB196}"/>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Method</a:t>
            </a:r>
            <a:endParaRPr lang="en-US" sz="2200" b="1" i="0" dirty="0">
              <a:solidFill>
                <a:schemeClr val="bg1"/>
              </a:solidFill>
              <a:latin typeface="Century Gothic" panose="020B0502020202020204" pitchFamily="34" charset="0"/>
            </a:endParaRPr>
          </a:p>
        </p:txBody>
      </p:sp>
      <p:pic>
        <p:nvPicPr>
          <p:cNvPr id="7" name="Picture 6" descr="An illustration of the spotting tile with labels for each metal and metal ion solution.">
            <a:extLst>
              <a:ext uri="{FF2B5EF4-FFF2-40B4-BE49-F238E27FC236}">
                <a16:creationId xmlns:a16="http://schemas.microsoft.com/office/drawing/2014/main" id="{FC49C786-839B-C2ED-994E-BC48AA8DD0A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630"/>
          <a:stretch>
            <a:fillRect/>
          </a:stretch>
        </p:blipFill>
        <p:spPr bwMode="auto">
          <a:xfrm>
            <a:off x="5579999" y="1260000"/>
            <a:ext cx="5400763" cy="412121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484746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Bent Arrow 111">
            <a:extLst>
              <a:ext uri="{FF2B5EF4-FFF2-40B4-BE49-F238E27FC236}">
                <a16:creationId xmlns:a16="http://schemas.microsoft.com/office/drawing/2014/main" id="{1E3C142D-E8C4-7149-8538-DCEB5054F094}"/>
              </a:ext>
              <a:ext uri="{C183D7F6-B498-43B3-948B-1728B52AA6E4}">
                <adec:decorative xmlns:adec="http://schemas.microsoft.com/office/drawing/2017/decorative" val="1"/>
              </a:ext>
            </a:extLst>
          </p:cNvPr>
          <p:cNvSpPr/>
          <p:nvPr/>
        </p:nvSpPr>
        <p:spPr>
          <a:xfrm rot="16200000" flipH="1" flipV="1">
            <a:off x="3733469" y="854973"/>
            <a:ext cx="675865" cy="465112"/>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9" name="Bent Arrow 111">
            <a:extLst>
              <a:ext uri="{FF2B5EF4-FFF2-40B4-BE49-F238E27FC236}">
                <a16:creationId xmlns:a16="http://schemas.microsoft.com/office/drawing/2014/main" id="{1FCC7802-F813-3A2C-551E-42A96243E573}"/>
              </a:ext>
              <a:ext uri="{C183D7F6-B498-43B3-948B-1728B52AA6E4}">
                <adec:decorative xmlns:adec="http://schemas.microsoft.com/office/drawing/2017/decorative" val="1"/>
              </a:ext>
            </a:extLst>
          </p:cNvPr>
          <p:cNvSpPr/>
          <p:nvPr/>
        </p:nvSpPr>
        <p:spPr>
          <a:xfrm rot="16200000" flipH="1">
            <a:off x="8752087" y="840725"/>
            <a:ext cx="675865" cy="552688"/>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7" name="Title 16">
            <a:extLst>
              <a:ext uri="{FF2B5EF4-FFF2-40B4-BE49-F238E27FC236}">
                <a16:creationId xmlns:a16="http://schemas.microsoft.com/office/drawing/2014/main" id="{832256A5-0B13-D201-425D-B3DB942F57B7}"/>
              </a:ext>
            </a:extLst>
          </p:cNvPr>
          <p:cNvSpPr>
            <a:spLocks noGrp="1"/>
          </p:cNvSpPr>
          <p:nvPr>
            <p:ph type="title"/>
          </p:nvPr>
        </p:nvSpPr>
        <p:spPr>
          <a:xfrm>
            <a:off x="838200" y="-1325563"/>
            <a:ext cx="10515600" cy="1325563"/>
          </a:xfrm>
        </p:spPr>
        <p:txBody>
          <a:bodyPr vert="horz" lIns="91440" tIns="45720" rIns="91440" bIns="45720" rtlCol="0" anchor="b">
            <a:normAutofit/>
          </a:bodyPr>
          <a:lstStyle/>
          <a:p>
            <a:r>
              <a:rPr lang="en-GB"/>
              <a:t>Integrated instructions: testing indicators</a:t>
            </a:r>
          </a:p>
        </p:txBody>
      </p:sp>
      <p:graphicFrame>
        <p:nvGraphicFramePr>
          <p:cNvPr id="24" name="Table 23">
            <a:extLst>
              <a:ext uri="{FF2B5EF4-FFF2-40B4-BE49-F238E27FC236}">
                <a16:creationId xmlns:a16="http://schemas.microsoft.com/office/drawing/2014/main" id="{56AF59D5-B8A6-FC57-7D48-CF37B4FC9403}"/>
              </a:ext>
            </a:extLst>
          </p:cNvPr>
          <p:cNvGraphicFramePr>
            <a:graphicFrameLocks noGrp="1"/>
          </p:cNvGraphicFramePr>
          <p:nvPr>
            <p:extLst>
              <p:ext uri="{D42A27DB-BD31-4B8C-83A1-F6EECF244321}">
                <p14:modId xmlns:p14="http://schemas.microsoft.com/office/powerpoint/2010/main" val="3247179778"/>
              </p:ext>
            </p:extLst>
          </p:nvPr>
        </p:nvGraphicFramePr>
        <p:xfrm>
          <a:off x="1440435" y="1511867"/>
          <a:ext cx="8057948" cy="4131703"/>
        </p:xfrm>
        <a:graphic>
          <a:graphicData uri="http://schemas.openxmlformats.org/drawingml/2006/table">
            <a:tbl>
              <a:tblPr firstRow="1" bandRow="1">
                <a:tableStyleId>{5940675A-B579-460E-94D1-54222C63F5DA}</a:tableStyleId>
              </a:tblPr>
              <a:tblGrid>
                <a:gridCol w="1892808">
                  <a:extLst>
                    <a:ext uri="{9D8B030D-6E8A-4147-A177-3AD203B41FA5}">
                      <a16:colId xmlns:a16="http://schemas.microsoft.com/office/drawing/2014/main" val="1934214308"/>
                    </a:ext>
                  </a:extLst>
                </a:gridCol>
                <a:gridCol w="1541285">
                  <a:extLst>
                    <a:ext uri="{9D8B030D-6E8A-4147-A177-3AD203B41FA5}">
                      <a16:colId xmlns:a16="http://schemas.microsoft.com/office/drawing/2014/main" val="92819854"/>
                    </a:ext>
                  </a:extLst>
                </a:gridCol>
                <a:gridCol w="1541285">
                  <a:extLst>
                    <a:ext uri="{9D8B030D-6E8A-4147-A177-3AD203B41FA5}">
                      <a16:colId xmlns:a16="http://schemas.microsoft.com/office/drawing/2014/main" val="2498211324"/>
                    </a:ext>
                  </a:extLst>
                </a:gridCol>
                <a:gridCol w="1541285">
                  <a:extLst>
                    <a:ext uri="{9D8B030D-6E8A-4147-A177-3AD203B41FA5}">
                      <a16:colId xmlns:a16="http://schemas.microsoft.com/office/drawing/2014/main" val="202781032"/>
                    </a:ext>
                  </a:extLst>
                </a:gridCol>
                <a:gridCol w="1541285">
                  <a:extLst>
                    <a:ext uri="{9D8B030D-6E8A-4147-A177-3AD203B41FA5}">
                      <a16:colId xmlns:a16="http://schemas.microsoft.com/office/drawing/2014/main" val="3082933127"/>
                    </a:ext>
                  </a:extLst>
                </a:gridCol>
              </a:tblGrid>
              <a:tr h="559563">
                <a:tc>
                  <a:txBody>
                    <a:bodyPr/>
                    <a:lstStyle/>
                    <a:p>
                      <a:endParaRPr lang="en-GB" sz="1400" dirty="0">
                        <a:solidFill>
                          <a:srgbClr val="C00000"/>
                        </a:solidFill>
                        <a:latin typeface="Century Gothic" panose="020B0502020202020204" pitchFamily="34" charset="0"/>
                      </a:endParaRPr>
                    </a:p>
                  </a:txBody>
                  <a:tcPr>
                    <a:solidFill>
                      <a:schemeClr val="bg1"/>
                    </a:solidFill>
                  </a:tcPr>
                </a:tc>
                <a:tc>
                  <a:txBody>
                    <a:bodyPr/>
                    <a:lstStyle/>
                    <a:p>
                      <a:pPr algn="ctr"/>
                      <a:r>
                        <a:rPr lang="en-GB" sz="1400" b="1" dirty="0">
                          <a:solidFill>
                            <a:srgbClr val="C8102E"/>
                          </a:solidFill>
                          <a:latin typeface="Century Gothic" panose="020B0502020202020204" pitchFamily="34" charset="0"/>
                        </a:rPr>
                        <a:t>zinc</a:t>
                      </a:r>
                    </a:p>
                  </a:txBody>
                  <a:tcPr anchor="ctr">
                    <a:solidFill>
                      <a:srgbClr val="F6E0C0"/>
                    </a:solidFill>
                  </a:tcPr>
                </a:tc>
                <a:tc>
                  <a:txBody>
                    <a:bodyPr/>
                    <a:lstStyle/>
                    <a:p>
                      <a:pPr algn="ctr"/>
                      <a:r>
                        <a:rPr lang="en-GB" sz="1400" b="1" dirty="0">
                          <a:solidFill>
                            <a:srgbClr val="C8102E"/>
                          </a:solidFill>
                          <a:latin typeface="Century Gothic" panose="020B0502020202020204" pitchFamily="34" charset="0"/>
                        </a:rPr>
                        <a:t>magnesium</a:t>
                      </a:r>
                    </a:p>
                  </a:txBody>
                  <a:tcPr anchor="ctr">
                    <a:solidFill>
                      <a:srgbClr val="F6E0C0"/>
                    </a:solidFill>
                  </a:tcPr>
                </a:tc>
                <a:tc>
                  <a:txBody>
                    <a:bodyPr/>
                    <a:lstStyle/>
                    <a:p>
                      <a:pPr algn="ctr"/>
                      <a:r>
                        <a:rPr lang="en-GB" sz="1400" b="1" dirty="0">
                          <a:solidFill>
                            <a:srgbClr val="C8102E"/>
                          </a:solidFill>
                          <a:latin typeface="Century Gothic" panose="020B0502020202020204" pitchFamily="34" charset="0"/>
                        </a:rPr>
                        <a:t>copper</a:t>
                      </a:r>
                    </a:p>
                  </a:txBody>
                  <a:tcPr anchor="ctr">
                    <a:solidFill>
                      <a:srgbClr val="F6E0C0"/>
                    </a:solidFill>
                  </a:tcPr>
                </a:tc>
                <a:tc>
                  <a:txBody>
                    <a:bodyPr/>
                    <a:lstStyle/>
                    <a:p>
                      <a:pPr algn="ctr"/>
                      <a:r>
                        <a:rPr lang="en-GB" sz="1400" b="1" dirty="0">
                          <a:solidFill>
                            <a:srgbClr val="C8102E"/>
                          </a:solidFill>
                          <a:latin typeface="Century Gothic" panose="020B0502020202020204" pitchFamily="34" charset="0"/>
                        </a:rPr>
                        <a:t>iron</a:t>
                      </a:r>
                    </a:p>
                  </a:txBody>
                  <a:tcPr anchor="ctr">
                    <a:solidFill>
                      <a:srgbClr val="F6E0C0"/>
                    </a:solidFill>
                  </a:tcPr>
                </a:tc>
                <a:extLst>
                  <a:ext uri="{0D108BD9-81ED-4DB2-BD59-A6C34878D82A}">
                    <a16:rowId xmlns:a16="http://schemas.microsoft.com/office/drawing/2014/main" val="6218193"/>
                  </a:ext>
                </a:extLst>
              </a:tr>
              <a:tr h="893035">
                <a:tc>
                  <a:txBody>
                    <a:bodyPr/>
                    <a:lstStyle/>
                    <a:p>
                      <a:pPr algn="ctr"/>
                      <a:r>
                        <a:rPr lang="en-GB" sz="1400" b="1" dirty="0">
                          <a:solidFill>
                            <a:srgbClr val="C8102E"/>
                          </a:solidFill>
                          <a:latin typeface="Century Gothic" panose="020B0502020202020204" pitchFamily="34" charset="0"/>
                        </a:rPr>
                        <a:t>zinc chloride</a:t>
                      </a:r>
                    </a:p>
                  </a:txBody>
                  <a:tcPr anchor="ctr">
                    <a:solidFill>
                      <a:srgbClr val="F6E0C0"/>
                    </a:solidFill>
                  </a:tcPr>
                </a:tc>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tc>
                  <a:txBody>
                    <a:bodyPr/>
                    <a:lstStyle/>
                    <a:p>
                      <a:endParaRPr lang="en-GB" sz="1400">
                        <a:latin typeface="Century Gothic" panose="020B0502020202020204" pitchFamily="34" charset="0"/>
                      </a:endParaRPr>
                    </a:p>
                  </a:txBody>
                  <a:tcPr/>
                </a:tc>
                <a:tc>
                  <a:txBody>
                    <a:bodyPr/>
                    <a:lstStyle/>
                    <a:p>
                      <a:endParaRPr lang="en-GB" sz="1400">
                        <a:latin typeface="Century Gothic" panose="020B0502020202020204" pitchFamily="34" charset="0"/>
                      </a:endParaRPr>
                    </a:p>
                  </a:txBody>
                  <a:tcPr/>
                </a:tc>
                <a:extLst>
                  <a:ext uri="{0D108BD9-81ED-4DB2-BD59-A6C34878D82A}">
                    <a16:rowId xmlns:a16="http://schemas.microsoft.com/office/drawing/2014/main" val="3094384996"/>
                  </a:ext>
                </a:extLst>
              </a:tr>
              <a:tr h="893035">
                <a:tc>
                  <a:txBody>
                    <a:bodyPr/>
                    <a:lstStyle/>
                    <a:p>
                      <a:pPr algn="ctr"/>
                      <a:r>
                        <a:rPr lang="en-GB" sz="1400" b="1" dirty="0">
                          <a:solidFill>
                            <a:srgbClr val="C8102E"/>
                          </a:solidFill>
                          <a:latin typeface="Century Gothic" panose="020B0502020202020204" pitchFamily="34" charset="0"/>
                        </a:rPr>
                        <a:t>magnesium nitrate</a:t>
                      </a:r>
                    </a:p>
                  </a:txBody>
                  <a:tcPr anchor="ctr">
                    <a:solidFill>
                      <a:srgbClr val="F6E0C0"/>
                    </a:solidFill>
                  </a:tcPr>
                </a:tc>
                <a:tc>
                  <a:txBody>
                    <a:bodyPr/>
                    <a:lstStyle/>
                    <a:p>
                      <a:endParaRPr lang="en-GB" sz="140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tc>
                  <a:txBody>
                    <a:bodyPr/>
                    <a:lstStyle/>
                    <a:p>
                      <a:endParaRPr lang="en-GB" sz="1400">
                        <a:latin typeface="Century Gothic" panose="020B0502020202020204" pitchFamily="34" charset="0"/>
                      </a:endParaRPr>
                    </a:p>
                  </a:txBody>
                  <a:tcPr/>
                </a:tc>
                <a:extLst>
                  <a:ext uri="{0D108BD9-81ED-4DB2-BD59-A6C34878D82A}">
                    <a16:rowId xmlns:a16="http://schemas.microsoft.com/office/drawing/2014/main" val="2073969809"/>
                  </a:ext>
                </a:extLst>
              </a:tr>
              <a:tr h="893035">
                <a:tc>
                  <a:txBody>
                    <a:bodyPr/>
                    <a:lstStyle/>
                    <a:p>
                      <a:pPr algn="ctr"/>
                      <a:r>
                        <a:rPr lang="en-GB" sz="1400" b="1" dirty="0">
                          <a:solidFill>
                            <a:srgbClr val="C8102E"/>
                          </a:solidFill>
                          <a:latin typeface="Century Gothic" panose="020B0502020202020204" pitchFamily="34" charset="0"/>
                        </a:rPr>
                        <a:t>copper </a:t>
                      </a:r>
                      <a:r>
                        <a:rPr lang="en-GB" sz="1400" b="1" dirty="0" err="1">
                          <a:solidFill>
                            <a:srgbClr val="C8102E"/>
                          </a:solidFill>
                          <a:latin typeface="Century Gothic" panose="020B0502020202020204" pitchFamily="34" charset="0"/>
                        </a:rPr>
                        <a:t>sulfate</a:t>
                      </a:r>
                      <a:endParaRPr lang="en-GB" sz="1400" b="1" dirty="0">
                        <a:solidFill>
                          <a:srgbClr val="C8102E"/>
                        </a:solidFill>
                        <a:latin typeface="Century Gothic" panose="020B0502020202020204" pitchFamily="34" charset="0"/>
                      </a:endParaRPr>
                    </a:p>
                  </a:txBody>
                  <a:tcPr anchor="ctr">
                    <a:solidFill>
                      <a:srgbClr val="F6E0C0"/>
                    </a:solidFill>
                  </a:tcPr>
                </a:tc>
                <a:tc>
                  <a:txBody>
                    <a:bodyPr/>
                    <a:lstStyle/>
                    <a:p>
                      <a:endParaRPr lang="en-GB" sz="1400">
                        <a:latin typeface="Century Gothic" panose="020B0502020202020204" pitchFamily="34" charset="0"/>
                      </a:endParaRPr>
                    </a:p>
                  </a:txBody>
                  <a:tcPr/>
                </a:tc>
                <a:tc>
                  <a:txBody>
                    <a:bodyPr/>
                    <a:lstStyle/>
                    <a:p>
                      <a:endParaRPr lang="en-GB" sz="140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tc>
                  <a:txBody>
                    <a:bodyPr/>
                    <a:lstStyle/>
                    <a:p>
                      <a:endParaRPr lang="en-GB" sz="1400">
                        <a:latin typeface="Century Gothic" panose="020B0502020202020204" pitchFamily="34" charset="0"/>
                      </a:endParaRPr>
                    </a:p>
                  </a:txBody>
                  <a:tcPr/>
                </a:tc>
                <a:extLst>
                  <a:ext uri="{0D108BD9-81ED-4DB2-BD59-A6C34878D82A}">
                    <a16:rowId xmlns:a16="http://schemas.microsoft.com/office/drawing/2014/main" val="1935908911"/>
                  </a:ext>
                </a:extLst>
              </a:tr>
              <a:tr h="893035">
                <a:tc>
                  <a:txBody>
                    <a:bodyPr/>
                    <a:lstStyle/>
                    <a:p>
                      <a:pPr algn="ctr"/>
                      <a:r>
                        <a:rPr lang="en-GB" sz="1400" b="1" dirty="0">
                          <a:solidFill>
                            <a:srgbClr val="C8102E"/>
                          </a:solidFill>
                          <a:latin typeface="Century Gothic" panose="020B0502020202020204" pitchFamily="34" charset="0"/>
                        </a:rPr>
                        <a:t>iron nitrate</a:t>
                      </a:r>
                    </a:p>
                  </a:txBody>
                  <a:tcPr anchor="ctr">
                    <a:solidFill>
                      <a:srgbClr val="F6E0C0"/>
                    </a:solidFill>
                  </a:tcPr>
                </a:tc>
                <a:tc>
                  <a:txBody>
                    <a:bodyPr/>
                    <a:lstStyle/>
                    <a:p>
                      <a:endParaRPr lang="en-GB" sz="1400" dirty="0">
                        <a:latin typeface="Century Gothic" panose="020B0502020202020204" pitchFamily="34" charset="0"/>
                      </a:endParaRPr>
                    </a:p>
                  </a:txBody>
                  <a:tcPr/>
                </a:tc>
                <a:tc>
                  <a:txBody>
                    <a:bodyPr/>
                    <a:lstStyle/>
                    <a:p>
                      <a:endParaRPr lang="en-GB" sz="1400">
                        <a:latin typeface="Century Gothic" panose="020B0502020202020204" pitchFamily="34" charset="0"/>
                      </a:endParaRPr>
                    </a:p>
                  </a:txBody>
                  <a:tcPr/>
                </a:tc>
                <a:tc>
                  <a:txBody>
                    <a:bodyPr/>
                    <a:lstStyle/>
                    <a:p>
                      <a:endParaRPr lang="en-GB" sz="140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3996189278"/>
                  </a:ext>
                </a:extLst>
              </a:tr>
            </a:tbl>
          </a:graphicData>
        </a:graphic>
      </p:graphicFrame>
      <p:sp>
        <p:nvSpPr>
          <p:cNvPr id="47" name="Bent Arrow 111">
            <a:extLst>
              <a:ext uri="{FF2B5EF4-FFF2-40B4-BE49-F238E27FC236}">
                <a16:creationId xmlns:a16="http://schemas.microsoft.com/office/drawing/2014/main" id="{67BF9699-AA27-E157-D913-51D8A345356A}"/>
              </a:ext>
              <a:ext uri="{C183D7F6-B498-43B3-948B-1728B52AA6E4}">
                <adec:decorative xmlns:adec="http://schemas.microsoft.com/office/drawing/2017/decorative" val="1"/>
              </a:ext>
            </a:extLst>
          </p:cNvPr>
          <p:cNvSpPr/>
          <p:nvPr/>
        </p:nvSpPr>
        <p:spPr>
          <a:xfrm rot="5400000" flipV="1">
            <a:off x="5440230" y="973385"/>
            <a:ext cx="652151" cy="252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8" name="TextBox 27">
            <a:extLst>
              <a:ext uri="{FF2B5EF4-FFF2-40B4-BE49-F238E27FC236}">
                <a16:creationId xmlns:a16="http://schemas.microsoft.com/office/drawing/2014/main" id="{6E2D9C01-5C88-B3B8-45A4-CEF3DBF67F45}"/>
              </a:ext>
            </a:extLst>
          </p:cNvPr>
          <p:cNvSpPr txBox="1"/>
          <p:nvPr/>
        </p:nvSpPr>
        <p:spPr>
          <a:xfrm>
            <a:off x="1619272" y="269995"/>
            <a:ext cx="2278956" cy="933450"/>
          </a:xfrm>
          <a:prstGeom prst="rect">
            <a:avLst/>
          </a:prstGeom>
          <a:solidFill>
            <a:schemeClr val="bg1"/>
          </a:solidFill>
          <a:ln>
            <a:solidFill>
              <a:schemeClr val="tx1"/>
            </a:solidFill>
          </a:ln>
        </p:spPr>
        <p:txBody>
          <a:bodyPr wrap="square" rtlCol="0">
            <a:noAutofit/>
          </a:bodyPr>
          <a:lstStyle/>
          <a:p>
            <a:pPr marL="354013" indent="-354013"/>
            <a:r>
              <a:rPr lang="en-GB" sz="3200" dirty="0">
                <a:latin typeface="Century Gothic" panose="020B0502020202020204" pitchFamily="34" charset="0"/>
                <a:sym typeface="Wingdings 2" panose="05020102010507070707" pitchFamily="18" charset="2"/>
              </a:rPr>
              <a:t></a:t>
            </a:r>
            <a:r>
              <a:rPr lang="en-GB" sz="1200" dirty="0">
                <a:latin typeface="Century Gothic" panose="020B0502020202020204" pitchFamily="34" charset="0"/>
                <a:sym typeface="Wingdings 2" panose="05020102010507070707" pitchFamily="18" charset="2"/>
              </a:rPr>
              <a:t> </a:t>
            </a:r>
            <a:r>
              <a:rPr lang="en-GB" dirty="0">
                <a:latin typeface="Century Gothic"/>
                <a:sym typeface="Wingdings 2" panose="05020102010507070707" pitchFamily="18" charset="2"/>
              </a:rPr>
              <a:t>A few granules of zinc </a:t>
            </a:r>
            <a:r>
              <a:rPr lang="en-GB" sz="2000" dirty="0">
                <a:latin typeface="Century Gothic" panose="020B0502020202020204" pitchFamily="34" charset="0"/>
                <a:sym typeface="Wingdings" panose="05000000000000000000" pitchFamily="2" charset="2"/>
              </a:rPr>
              <a:t></a:t>
            </a:r>
            <a:endParaRPr lang="en-GB" sz="2000" dirty="0">
              <a:latin typeface="Century Gothic" panose="020B0502020202020204" pitchFamily="34" charset="0"/>
              <a:sym typeface="Wingdings 2" panose="05020102010507070707" pitchFamily="18" charset="2"/>
            </a:endParaRPr>
          </a:p>
          <a:p>
            <a:pPr algn="ctr"/>
            <a:r>
              <a:rPr lang="en-GB" sz="2400" dirty="0"/>
              <a:t> </a:t>
            </a:r>
          </a:p>
        </p:txBody>
      </p:sp>
      <p:sp>
        <p:nvSpPr>
          <p:cNvPr id="32" name="TextBox 31">
            <a:extLst>
              <a:ext uri="{FF2B5EF4-FFF2-40B4-BE49-F238E27FC236}">
                <a16:creationId xmlns:a16="http://schemas.microsoft.com/office/drawing/2014/main" id="{0D987BE3-2110-90DE-F626-8A550125A630}"/>
              </a:ext>
            </a:extLst>
          </p:cNvPr>
          <p:cNvSpPr txBox="1"/>
          <p:nvPr/>
        </p:nvSpPr>
        <p:spPr>
          <a:xfrm>
            <a:off x="4594584" y="289717"/>
            <a:ext cx="2359869" cy="871551"/>
          </a:xfrm>
          <a:prstGeom prst="rect">
            <a:avLst/>
          </a:prstGeom>
          <a:solidFill>
            <a:schemeClr val="bg1"/>
          </a:solidFill>
          <a:ln>
            <a:solidFill>
              <a:schemeClr val="tx1"/>
            </a:solidFill>
          </a:ln>
        </p:spPr>
        <p:txBody>
          <a:bodyPr wrap="square" rtlCol="0">
            <a:noAutofit/>
          </a:bodyPr>
          <a:lstStyle/>
          <a:p>
            <a:pPr marL="446088" indent="-446088"/>
            <a:r>
              <a:rPr lang="en-GB" sz="3200" dirty="0">
                <a:latin typeface="Century Gothic" panose="020B0502020202020204" pitchFamily="34" charset="0"/>
                <a:sym typeface="Wingdings 2" panose="05020102010507070707" pitchFamily="18" charset="2"/>
              </a:rPr>
              <a:t></a:t>
            </a:r>
            <a:r>
              <a:rPr lang="en-GB" sz="1600" dirty="0">
                <a:latin typeface="Century Gothic" panose="020B0502020202020204" pitchFamily="34" charset="0"/>
                <a:sym typeface="Wingdings 2" panose="05020102010507070707" pitchFamily="18" charset="2"/>
              </a:rPr>
              <a:t> </a:t>
            </a:r>
            <a:r>
              <a:rPr lang="en-GB" dirty="0">
                <a:latin typeface="Century Gothic" panose="020B0502020202020204" pitchFamily="34" charset="0"/>
                <a:sym typeface="Wingdings 2" panose="05020102010507070707" pitchFamily="18" charset="2"/>
              </a:rPr>
              <a:t>Small piece of magnesium </a:t>
            </a:r>
            <a:r>
              <a:rPr lang="en-GB" sz="2000" dirty="0">
                <a:latin typeface="Century Gothic" panose="020B0502020202020204" pitchFamily="34" charset="0"/>
                <a:sym typeface="Wingdings" panose="05000000000000000000" pitchFamily="2" charset="2"/>
              </a:rPr>
              <a:t></a:t>
            </a:r>
            <a:endParaRPr lang="en-GB" sz="2000" dirty="0">
              <a:latin typeface="Century Gothic" panose="020B0502020202020204" pitchFamily="34" charset="0"/>
              <a:sym typeface="Wingdings 2" panose="05020102010507070707" pitchFamily="18" charset="2"/>
            </a:endParaRPr>
          </a:p>
          <a:p>
            <a:pPr algn="ctr"/>
            <a:r>
              <a:rPr lang="en-GB" sz="2400" dirty="0"/>
              <a:t> </a:t>
            </a:r>
          </a:p>
        </p:txBody>
      </p:sp>
      <p:sp>
        <p:nvSpPr>
          <p:cNvPr id="36" name="Bent Arrow 111">
            <a:extLst>
              <a:ext uri="{FF2B5EF4-FFF2-40B4-BE49-F238E27FC236}">
                <a16:creationId xmlns:a16="http://schemas.microsoft.com/office/drawing/2014/main" id="{11BD2C11-00C1-A69A-7B7B-A582C360B822}"/>
              </a:ext>
              <a:ext uri="{C183D7F6-B498-43B3-948B-1728B52AA6E4}">
                <adec:decorative xmlns:adec="http://schemas.microsoft.com/office/drawing/2017/decorative" val="1"/>
              </a:ext>
            </a:extLst>
          </p:cNvPr>
          <p:cNvSpPr/>
          <p:nvPr/>
        </p:nvSpPr>
        <p:spPr>
          <a:xfrm rot="5400000" flipV="1">
            <a:off x="7004726" y="1035268"/>
            <a:ext cx="580305" cy="252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4" name="TextBox 33">
            <a:extLst>
              <a:ext uri="{FF2B5EF4-FFF2-40B4-BE49-F238E27FC236}">
                <a16:creationId xmlns:a16="http://schemas.microsoft.com/office/drawing/2014/main" id="{5C498B8E-B48B-B0E9-3CE2-DDD1C528C2B8}"/>
              </a:ext>
            </a:extLst>
          </p:cNvPr>
          <p:cNvSpPr txBox="1"/>
          <p:nvPr/>
        </p:nvSpPr>
        <p:spPr>
          <a:xfrm>
            <a:off x="7107647" y="269995"/>
            <a:ext cx="1715805" cy="932400"/>
          </a:xfrm>
          <a:prstGeom prst="rect">
            <a:avLst/>
          </a:prstGeom>
          <a:solidFill>
            <a:schemeClr val="bg1"/>
          </a:solidFill>
          <a:ln>
            <a:solidFill>
              <a:schemeClr val="tx1"/>
            </a:solidFill>
          </a:ln>
        </p:spPr>
        <p:txBody>
          <a:bodyPr wrap="square" rtlCol="0">
            <a:noAutofit/>
          </a:bodyPr>
          <a:lstStyle/>
          <a:p>
            <a:pPr marL="446088" indent="-446088"/>
            <a:r>
              <a:rPr lang="en-GB" sz="3200" dirty="0">
                <a:latin typeface="Century Gothic" panose="020B0502020202020204" pitchFamily="34" charset="0"/>
                <a:sym typeface="Wingdings 2" panose="05020102010507070707" pitchFamily="18" charset="2"/>
              </a:rPr>
              <a:t></a:t>
            </a:r>
            <a:r>
              <a:rPr lang="en-GB" dirty="0">
                <a:sym typeface="Wingdings 2" panose="05020102010507070707" pitchFamily="18" charset="2"/>
              </a:rPr>
              <a:t> </a:t>
            </a:r>
            <a:r>
              <a:rPr lang="en-GB" dirty="0">
                <a:latin typeface="Century Gothic" panose="020B0502020202020204" pitchFamily="34" charset="0"/>
                <a:sym typeface="Wingdings 2" panose="05020102010507070707" pitchFamily="18" charset="2"/>
              </a:rPr>
              <a:t>A copper turning </a:t>
            </a:r>
            <a:r>
              <a:rPr lang="en-GB" sz="2000" dirty="0">
                <a:sym typeface="Wingdings" panose="05000000000000000000" pitchFamily="2" charset="2"/>
              </a:rPr>
              <a:t></a:t>
            </a:r>
            <a:endParaRPr lang="en-GB" sz="2000" dirty="0">
              <a:sym typeface="Wingdings 2" panose="05020102010507070707" pitchFamily="18" charset="2"/>
            </a:endParaRPr>
          </a:p>
          <a:p>
            <a:pPr algn="ctr"/>
            <a:r>
              <a:rPr lang="en-GB" sz="2400" dirty="0"/>
              <a:t> </a:t>
            </a:r>
          </a:p>
        </p:txBody>
      </p:sp>
      <p:sp>
        <p:nvSpPr>
          <p:cNvPr id="35" name="TextBox 34">
            <a:extLst>
              <a:ext uri="{FF2B5EF4-FFF2-40B4-BE49-F238E27FC236}">
                <a16:creationId xmlns:a16="http://schemas.microsoft.com/office/drawing/2014/main" id="{E821F79C-3895-F883-34F8-B3C33A75474B}"/>
              </a:ext>
            </a:extLst>
          </p:cNvPr>
          <p:cNvSpPr txBox="1"/>
          <p:nvPr/>
        </p:nvSpPr>
        <p:spPr>
          <a:xfrm>
            <a:off x="9194901" y="418945"/>
            <a:ext cx="2359869" cy="882981"/>
          </a:xfrm>
          <a:prstGeom prst="rect">
            <a:avLst/>
          </a:prstGeom>
          <a:solidFill>
            <a:schemeClr val="bg1"/>
          </a:solidFill>
          <a:ln>
            <a:solidFill>
              <a:schemeClr val="tx1"/>
            </a:solidFill>
          </a:ln>
        </p:spPr>
        <p:txBody>
          <a:bodyPr wrap="square" rtlCol="0">
            <a:noAutofit/>
          </a:bodyPr>
          <a:lstStyle/>
          <a:p>
            <a:pPr marL="446088" indent="-446088"/>
            <a:r>
              <a:rPr lang="en-GB" sz="3200" dirty="0">
                <a:latin typeface="Century Gothic" panose="020B0502020202020204" pitchFamily="34" charset="0"/>
                <a:sym typeface="Wingdings 2" panose="05020102010507070707" pitchFamily="18" charset="2"/>
              </a:rPr>
              <a:t></a:t>
            </a:r>
            <a:r>
              <a:rPr lang="en-GB" dirty="0">
                <a:latin typeface="Century Gothic" panose="020B0502020202020204" pitchFamily="34" charset="0"/>
                <a:sym typeface="Wingdings 2" panose="05020102010507070707" pitchFamily="18" charset="2"/>
              </a:rPr>
              <a:t> An iron nail </a:t>
            </a:r>
            <a:r>
              <a:rPr lang="en-GB" sz="2000" dirty="0">
                <a:sym typeface="Wingdings" panose="05000000000000000000" pitchFamily="2" charset="2"/>
              </a:rPr>
              <a:t></a:t>
            </a:r>
            <a:endParaRPr lang="en-GB" sz="2000" dirty="0">
              <a:sym typeface="Wingdings 2" panose="05020102010507070707" pitchFamily="18" charset="2"/>
            </a:endParaRPr>
          </a:p>
          <a:p>
            <a:pPr algn="ctr"/>
            <a:r>
              <a:rPr lang="en-GB" sz="2400" dirty="0"/>
              <a:t> </a:t>
            </a:r>
          </a:p>
        </p:txBody>
      </p:sp>
      <p:sp>
        <p:nvSpPr>
          <p:cNvPr id="45" name="Bent Arrow 111">
            <a:extLst>
              <a:ext uri="{FF2B5EF4-FFF2-40B4-BE49-F238E27FC236}">
                <a16:creationId xmlns:a16="http://schemas.microsoft.com/office/drawing/2014/main" id="{BE390424-154B-126F-4862-BDD9F9803B9D}"/>
              </a:ext>
              <a:ext uri="{C183D7F6-B498-43B3-948B-1728B52AA6E4}">
                <adec:decorative xmlns:adec="http://schemas.microsoft.com/office/drawing/2017/decorative" val="1"/>
              </a:ext>
            </a:extLst>
          </p:cNvPr>
          <p:cNvSpPr/>
          <p:nvPr/>
        </p:nvSpPr>
        <p:spPr>
          <a:xfrm flipH="1" flipV="1">
            <a:off x="9584257" y="2437156"/>
            <a:ext cx="675864" cy="252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0" name="TextBox 39">
            <a:extLst>
              <a:ext uri="{FF2B5EF4-FFF2-40B4-BE49-F238E27FC236}">
                <a16:creationId xmlns:a16="http://schemas.microsoft.com/office/drawing/2014/main" id="{38EB53FF-BD29-31F6-68DC-60313EFDDD17}"/>
              </a:ext>
            </a:extLst>
          </p:cNvPr>
          <p:cNvSpPr txBox="1"/>
          <p:nvPr/>
        </p:nvSpPr>
        <p:spPr>
          <a:xfrm>
            <a:off x="10007927" y="1787933"/>
            <a:ext cx="2025799" cy="975649"/>
          </a:xfrm>
          <a:prstGeom prst="rect">
            <a:avLst/>
          </a:prstGeom>
          <a:solidFill>
            <a:schemeClr val="bg1"/>
          </a:solidFill>
          <a:ln>
            <a:solidFill>
              <a:schemeClr val="tx1"/>
            </a:solidFill>
          </a:ln>
        </p:spPr>
        <p:txBody>
          <a:bodyPr wrap="square" rtlCol="0">
            <a:noAutofit/>
          </a:bodyPr>
          <a:lstStyle/>
          <a:p>
            <a:pPr marL="354013" indent="-354013"/>
            <a:r>
              <a:rPr lang="en-GB" sz="3200" dirty="0">
                <a:latin typeface="Century Gothic" panose="020B0502020202020204" pitchFamily="34" charset="0"/>
                <a:sym typeface="Wingdings 2" panose="05020102010507070707" pitchFamily="18" charset="2"/>
              </a:rPr>
              <a:t> </a:t>
            </a:r>
            <a:r>
              <a:rPr lang="en-GB" dirty="0">
                <a:latin typeface="Century Gothic" panose="020B0502020202020204" pitchFamily="34" charset="0"/>
                <a:sym typeface="Wingdings 2" panose="05020102010507070707" pitchFamily="18" charset="2"/>
              </a:rPr>
              <a:t>2 drops zinc chloride </a:t>
            </a:r>
            <a:r>
              <a:rPr lang="en-GB" sz="2000" dirty="0">
                <a:sym typeface="Wingdings" panose="05000000000000000000" pitchFamily="2" charset="2"/>
              </a:rPr>
              <a:t></a:t>
            </a:r>
            <a:endParaRPr lang="en-GB" sz="2000" dirty="0">
              <a:sym typeface="Wingdings 2" panose="05020102010507070707" pitchFamily="18" charset="2"/>
            </a:endParaRPr>
          </a:p>
          <a:p>
            <a:pPr algn="ctr"/>
            <a:r>
              <a:rPr lang="en-GB" sz="2400" dirty="0"/>
              <a:t> </a:t>
            </a:r>
          </a:p>
        </p:txBody>
      </p:sp>
      <p:sp>
        <p:nvSpPr>
          <p:cNvPr id="48" name="Bent Arrow 111">
            <a:extLst>
              <a:ext uri="{FF2B5EF4-FFF2-40B4-BE49-F238E27FC236}">
                <a16:creationId xmlns:a16="http://schemas.microsoft.com/office/drawing/2014/main" id="{F0DF4F8E-556E-4673-637A-BF3ACAE95EE2}"/>
              </a:ext>
              <a:ext uri="{C183D7F6-B498-43B3-948B-1728B52AA6E4}">
                <adec:decorative xmlns:adec="http://schemas.microsoft.com/office/drawing/2017/decorative" val="1"/>
              </a:ext>
            </a:extLst>
          </p:cNvPr>
          <p:cNvSpPr/>
          <p:nvPr/>
        </p:nvSpPr>
        <p:spPr>
          <a:xfrm flipH="1" flipV="1">
            <a:off x="9584257" y="3371110"/>
            <a:ext cx="675864" cy="252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1" name="TextBox 40">
            <a:extLst>
              <a:ext uri="{FF2B5EF4-FFF2-40B4-BE49-F238E27FC236}">
                <a16:creationId xmlns:a16="http://schemas.microsoft.com/office/drawing/2014/main" id="{44EBF524-846B-85B8-03E2-D6D996ADA6D1}"/>
              </a:ext>
            </a:extLst>
          </p:cNvPr>
          <p:cNvSpPr txBox="1"/>
          <p:nvPr/>
        </p:nvSpPr>
        <p:spPr>
          <a:xfrm>
            <a:off x="10007927" y="2899508"/>
            <a:ext cx="2031367" cy="1123680"/>
          </a:xfrm>
          <a:prstGeom prst="rect">
            <a:avLst/>
          </a:prstGeom>
          <a:solidFill>
            <a:schemeClr val="bg1"/>
          </a:solidFill>
          <a:ln>
            <a:solidFill>
              <a:schemeClr val="tx1"/>
            </a:solidFill>
          </a:ln>
        </p:spPr>
        <p:txBody>
          <a:bodyPr wrap="square" rtlCol="0">
            <a:noAutofit/>
          </a:bodyPr>
          <a:lstStyle/>
          <a:p>
            <a:pPr marL="354013" indent="-354013"/>
            <a:r>
              <a:rPr lang="en-GB" sz="3200" dirty="0">
                <a:latin typeface="Century Gothic" panose="020B0502020202020204" pitchFamily="34" charset="0"/>
                <a:sym typeface="Wingdings 2" panose="05020102010507070707" pitchFamily="18" charset="2"/>
              </a:rPr>
              <a:t> </a:t>
            </a:r>
            <a:r>
              <a:rPr lang="en-GB" dirty="0">
                <a:latin typeface="Century Gothic" panose="020B0502020202020204" pitchFamily="34" charset="0"/>
                <a:sym typeface="Wingdings 2" panose="05020102010507070707" pitchFamily="18" charset="2"/>
              </a:rPr>
              <a:t>2 drops magnesium nitrate </a:t>
            </a:r>
            <a:r>
              <a:rPr lang="en-GB" sz="2000" dirty="0">
                <a:sym typeface="Wingdings" panose="05000000000000000000" pitchFamily="2" charset="2"/>
              </a:rPr>
              <a:t></a:t>
            </a:r>
            <a:endParaRPr lang="en-GB" sz="2000" dirty="0">
              <a:sym typeface="Wingdings 2" panose="05020102010507070707" pitchFamily="18" charset="2"/>
            </a:endParaRPr>
          </a:p>
          <a:p>
            <a:pPr algn="ctr"/>
            <a:r>
              <a:rPr lang="en-GB" sz="2400" dirty="0"/>
              <a:t> </a:t>
            </a:r>
          </a:p>
        </p:txBody>
      </p:sp>
      <p:sp>
        <p:nvSpPr>
          <p:cNvPr id="50" name="Bent Arrow 111">
            <a:extLst>
              <a:ext uri="{FF2B5EF4-FFF2-40B4-BE49-F238E27FC236}">
                <a16:creationId xmlns:a16="http://schemas.microsoft.com/office/drawing/2014/main" id="{D915B106-AA82-37C0-BF98-4CC9F2CF6369}"/>
              </a:ext>
              <a:ext uri="{C183D7F6-B498-43B3-948B-1728B52AA6E4}">
                <adec:decorative xmlns:adec="http://schemas.microsoft.com/office/drawing/2017/decorative" val="1"/>
              </a:ext>
            </a:extLst>
          </p:cNvPr>
          <p:cNvSpPr/>
          <p:nvPr/>
        </p:nvSpPr>
        <p:spPr>
          <a:xfrm flipH="1">
            <a:off x="9572192" y="5187170"/>
            <a:ext cx="675865" cy="552688"/>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3" name="TextBox 42">
            <a:extLst>
              <a:ext uri="{FF2B5EF4-FFF2-40B4-BE49-F238E27FC236}">
                <a16:creationId xmlns:a16="http://schemas.microsoft.com/office/drawing/2014/main" id="{723E6971-1648-1A8C-7752-C57DB1AEBF03}"/>
              </a:ext>
            </a:extLst>
          </p:cNvPr>
          <p:cNvSpPr txBox="1"/>
          <p:nvPr/>
        </p:nvSpPr>
        <p:spPr>
          <a:xfrm>
            <a:off x="10032591" y="5320515"/>
            <a:ext cx="2025799" cy="953929"/>
          </a:xfrm>
          <a:prstGeom prst="rect">
            <a:avLst/>
          </a:prstGeom>
          <a:solidFill>
            <a:schemeClr val="bg1"/>
          </a:solidFill>
          <a:ln>
            <a:solidFill>
              <a:schemeClr val="tx1"/>
            </a:solidFill>
          </a:ln>
        </p:spPr>
        <p:txBody>
          <a:bodyPr wrap="square" rtlCol="0">
            <a:noAutofit/>
          </a:bodyPr>
          <a:lstStyle/>
          <a:p>
            <a:pPr marL="446088" indent="-446088"/>
            <a:r>
              <a:rPr lang="en-GB" sz="3200" kern="100" dirty="0">
                <a:latin typeface="Century Gothic" panose="020B0502020202020204" pitchFamily="34" charset="0"/>
                <a:ea typeface="Aptos" panose="020B0004020202020204" pitchFamily="34" charset="0"/>
                <a:cs typeface="Times New Roman" panose="02020603050405020304" pitchFamily="18" charset="0"/>
                <a:sym typeface="Wingdings 2" panose="05020102010507070707" pitchFamily="18" charset="2"/>
              </a:rPr>
              <a:t></a:t>
            </a:r>
            <a:r>
              <a:rPr lang="en-GB" sz="2400" kern="100" dirty="0">
                <a:effectLst/>
                <a:latin typeface="Century Gothic" panose="020B0502020202020204" pitchFamily="34" charset="0"/>
                <a:ea typeface="Aptos" panose="020B0004020202020204" pitchFamily="34" charset="0"/>
                <a:cs typeface="Times New Roman" panose="02020603050405020304" pitchFamily="18" charset="0"/>
                <a:sym typeface="Wingdings 2" panose="05020102010507070707" pitchFamily="18" charset="2"/>
              </a:rPr>
              <a:t> </a:t>
            </a:r>
            <a:r>
              <a:rPr lang="en-GB" dirty="0">
                <a:latin typeface="Century Gothic" panose="020B0502020202020204" pitchFamily="34" charset="0"/>
                <a:sym typeface="Wingdings 2" panose="05020102010507070707" pitchFamily="18" charset="2"/>
              </a:rPr>
              <a:t>2 drops iron nitrate </a:t>
            </a:r>
            <a:r>
              <a:rPr lang="en-GB" sz="2000" dirty="0">
                <a:latin typeface="Century Gothic" panose="020B0502020202020204" pitchFamily="34" charset="0"/>
                <a:sym typeface="Wingdings" panose="05000000000000000000" pitchFamily="2" charset="2"/>
              </a:rPr>
              <a:t></a:t>
            </a:r>
            <a:endParaRPr lang="en-GB" sz="2000" dirty="0">
              <a:latin typeface="Century Gothic" panose="020B0502020202020204" pitchFamily="34" charset="0"/>
              <a:sym typeface="Wingdings 2" panose="05020102010507070707" pitchFamily="18" charset="2"/>
            </a:endParaRPr>
          </a:p>
          <a:p>
            <a:pPr algn="ctr"/>
            <a:r>
              <a:rPr lang="en-GB" sz="2400" dirty="0"/>
              <a:t> </a:t>
            </a:r>
          </a:p>
        </p:txBody>
      </p:sp>
      <p:sp>
        <p:nvSpPr>
          <p:cNvPr id="100" name="TextBox 99">
            <a:extLst>
              <a:ext uri="{C183D7F6-B498-43B3-948B-1728B52AA6E4}">
                <adec:decorative xmlns:adec="http://schemas.microsoft.com/office/drawing/2017/decorative" val="1"/>
              </a:ext>
            </a:extLst>
          </p:cNvPr>
          <p:cNvSpPr txBox="1"/>
          <p:nvPr/>
        </p:nvSpPr>
        <p:spPr>
          <a:xfrm>
            <a:off x="29713" y="5937440"/>
            <a:ext cx="3838310" cy="884335"/>
          </a:xfrm>
          <a:prstGeom prst="rect">
            <a:avLst/>
          </a:prstGeom>
          <a:noFill/>
          <a:ln>
            <a:solidFill>
              <a:schemeClr val="tx1"/>
            </a:solidFill>
          </a:ln>
        </p:spPr>
        <p:txBody>
          <a:bodyPr wrap="square" lIns="91440" tIns="45720" rIns="91440" bIns="45720" rtlCol="0" anchor="t">
            <a:noAutofit/>
          </a:bodyPr>
          <a:lstStyle/>
          <a:p>
            <a:r>
              <a:rPr lang="en-GB" sz="1400" b="1" dirty="0">
                <a:solidFill>
                  <a:srgbClr val="C00000"/>
                </a:solidFill>
                <a:latin typeface="Century Gothic" panose="020B0502020202020204" pitchFamily="34" charset="0"/>
                <a:sym typeface="Wingdings 2" panose="05020102010507070707" pitchFamily="18" charset="2"/>
              </a:rPr>
              <a:t>RSC Nuffield practical collection</a:t>
            </a:r>
          </a:p>
          <a:p>
            <a:r>
              <a:rPr lang="en-GB" sz="1400" b="1" dirty="0">
                <a:latin typeface="Century Gothic"/>
                <a:sym typeface="Wingdings 2" panose="05020102010507070707" pitchFamily="18" charset="2"/>
              </a:rPr>
              <a:t>Displacement reactions between metals and their salts</a:t>
            </a:r>
          </a:p>
          <a:p>
            <a:r>
              <a:rPr lang="en-GB" sz="1300" dirty="0">
                <a:latin typeface="Century Gothic"/>
              </a:rPr>
              <a:t>Downloaded from </a:t>
            </a:r>
            <a:r>
              <a:rPr lang="en-GB" sz="1300" dirty="0">
                <a:solidFill>
                  <a:srgbClr val="C00000"/>
                </a:solidFill>
                <a:latin typeface="Century Gothic" panose="020B0502020202020204" pitchFamily="34" charset="0"/>
                <a:hlinkClick r:id="rId3">
                  <a:extLst>
                    <a:ext uri="{A12FA001-AC4F-418D-AE19-62706E023703}">
                      <ahyp:hlinkClr xmlns:ahyp="http://schemas.microsoft.com/office/drawing/2018/hyperlinkcolor" val="tx"/>
                    </a:ext>
                  </a:extLst>
                </a:hlinkClick>
              </a:rPr>
              <a:t>rsc.li/3O9PfNt</a:t>
            </a:r>
            <a:endParaRPr lang="en-GB" sz="1300" dirty="0">
              <a:solidFill>
                <a:srgbClr val="C00000"/>
              </a:solidFill>
              <a:highlight>
                <a:srgbClr val="FFFF00"/>
              </a:highlight>
              <a:latin typeface="Century Gothic" panose="020B0502020202020204" pitchFamily="34" charset="0"/>
            </a:endParaRPr>
          </a:p>
        </p:txBody>
      </p:sp>
      <p:pic>
        <p:nvPicPr>
          <p:cNvPr id="15" name="Picture 14">
            <a:extLst>
              <a:ext uri="{FF2B5EF4-FFF2-40B4-BE49-F238E27FC236}">
                <a16:creationId xmlns:a16="http://schemas.microsoft.com/office/drawing/2014/main" id="{E361460D-DEDE-FA39-D7F9-E7891E9E0C1C}"/>
              </a:ext>
              <a:ext uri="{C183D7F6-B498-43B3-948B-1728B52AA6E4}">
                <adec:decorative xmlns:adec="http://schemas.microsoft.com/office/drawing/2017/decorative" val="1"/>
              </a:ext>
            </a:extLst>
          </p:cNvPr>
          <p:cNvPicPr/>
          <p:nvPr/>
        </p:nvPicPr>
        <p:blipFill>
          <a:blip r:embed="rId4">
            <a:extLst>
              <a:ext uri="{28A0092B-C50C-407E-A947-70E740481C1C}">
                <a14:useLocalDpi xmlns:a14="http://schemas.microsoft.com/office/drawing/2010/main"/>
              </a:ext>
            </a:extLst>
          </a:blip>
          <a:srcRect/>
          <a:stretch>
            <a:fillRect/>
          </a:stretch>
        </p:blipFill>
        <p:spPr bwMode="auto">
          <a:xfrm>
            <a:off x="3959463" y="6008245"/>
            <a:ext cx="835175" cy="777738"/>
          </a:xfrm>
          <a:prstGeom prst="rect">
            <a:avLst/>
          </a:prstGeom>
          <a:noFill/>
          <a:ln>
            <a:noFill/>
          </a:ln>
        </p:spPr>
      </p:pic>
      <p:pic>
        <p:nvPicPr>
          <p:cNvPr id="16" name="Picture 15">
            <a:hlinkClick r:id="rId5"/>
            <a:extLst>
              <a:ext uri="{FF2B5EF4-FFF2-40B4-BE49-F238E27FC236}">
                <a16:creationId xmlns:a16="http://schemas.microsoft.com/office/drawing/2014/main" id="{7F3FEE55-4A4C-859F-7023-829912061684}"/>
              </a:ext>
              <a:ext uri="{C183D7F6-B498-43B3-948B-1728B52AA6E4}">
                <adec:decorative xmlns:adec="http://schemas.microsoft.com/office/drawing/2017/decorative" val="1"/>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10958837" y="6422507"/>
            <a:ext cx="1233163" cy="435493"/>
          </a:xfrm>
          <a:prstGeom prst="rect">
            <a:avLst/>
          </a:prstGeom>
          <a:noFill/>
          <a:extLst>
            <a:ext uri="{909E8E84-426E-40DD-AFC4-6F175D3DCCD1}">
              <a14:hiddenFill xmlns:a14="http://schemas.microsoft.com/office/drawing/2010/main">
                <a:solidFill>
                  <a:srgbClr val="FFFFFF"/>
                </a:solidFill>
              </a14:hiddenFill>
            </a:ext>
          </a:extLst>
        </p:spPr>
      </p:pic>
      <p:sp>
        <p:nvSpPr>
          <p:cNvPr id="2" name="Bent Arrow 111">
            <a:extLst>
              <a:ext uri="{FF2B5EF4-FFF2-40B4-BE49-F238E27FC236}">
                <a16:creationId xmlns:a16="http://schemas.microsoft.com/office/drawing/2014/main" id="{78EF9CBE-E1A7-EF39-9214-A725F599B1F0}"/>
              </a:ext>
              <a:ext uri="{C183D7F6-B498-43B3-948B-1728B52AA6E4}">
                <adec:decorative xmlns:adec="http://schemas.microsoft.com/office/drawing/2017/decorative" val="1"/>
              </a:ext>
            </a:extLst>
          </p:cNvPr>
          <p:cNvSpPr/>
          <p:nvPr/>
        </p:nvSpPr>
        <p:spPr>
          <a:xfrm flipH="1" flipV="1">
            <a:off x="9584257" y="4242790"/>
            <a:ext cx="675864" cy="252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2" name="TextBox 41">
            <a:extLst>
              <a:ext uri="{FF2B5EF4-FFF2-40B4-BE49-F238E27FC236}">
                <a16:creationId xmlns:a16="http://schemas.microsoft.com/office/drawing/2014/main" id="{1C0C832F-AA09-52DC-1F74-8F2A58BED715}"/>
              </a:ext>
            </a:extLst>
          </p:cNvPr>
          <p:cNvSpPr txBox="1"/>
          <p:nvPr/>
        </p:nvSpPr>
        <p:spPr>
          <a:xfrm>
            <a:off x="10007927" y="4127374"/>
            <a:ext cx="2031367" cy="1134221"/>
          </a:xfrm>
          <a:prstGeom prst="rect">
            <a:avLst/>
          </a:prstGeom>
          <a:solidFill>
            <a:schemeClr val="bg1"/>
          </a:solidFill>
          <a:ln>
            <a:solidFill>
              <a:schemeClr val="tx1"/>
            </a:solidFill>
          </a:ln>
        </p:spPr>
        <p:txBody>
          <a:bodyPr wrap="square" rtlCol="0">
            <a:noAutofit/>
          </a:bodyPr>
          <a:lstStyle/>
          <a:p>
            <a:pPr marL="144000" indent="-354013" defTabSz="1439863"/>
            <a:r>
              <a:rPr lang="en-GB" sz="3200" dirty="0">
                <a:latin typeface="Century Gothic" panose="020B0502020202020204" pitchFamily="34" charset="0"/>
                <a:sym typeface="Wingdings 2" panose="05020102010507070707" pitchFamily="18" charset="2"/>
              </a:rPr>
              <a:t></a:t>
            </a:r>
            <a:r>
              <a:rPr lang="en-GB" sz="3200" dirty="0">
                <a:sym typeface="Wingdings 2" panose="05020102010507070707" pitchFamily="18" charset="2"/>
              </a:rPr>
              <a:t> </a:t>
            </a:r>
            <a:r>
              <a:rPr lang="en-GB" dirty="0">
                <a:latin typeface="Century Gothic" panose="020B0502020202020204" pitchFamily="34" charset="0"/>
                <a:sym typeface="Wingdings 2" panose="05020102010507070707" pitchFamily="18" charset="2"/>
              </a:rPr>
              <a:t>2 drops copper </a:t>
            </a:r>
            <a:r>
              <a:rPr lang="en-GB" dirty="0" err="1">
                <a:latin typeface="Century Gothic" panose="020B0502020202020204" pitchFamily="34" charset="0"/>
                <a:sym typeface="Wingdings 2" panose="05020102010507070707" pitchFamily="18" charset="2"/>
              </a:rPr>
              <a:t>sulfate</a:t>
            </a:r>
            <a:r>
              <a:rPr lang="en-GB" dirty="0">
                <a:latin typeface="Century Gothic" panose="020B0502020202020204" pitchFamily="34" charset="0"/>
                <a:sym typeface="Wingdings 2" panose="05020102010507070707" pitchFamily="18" charset="2"/>
              </a:rPr>
              <a:t> </a:t>
            </a:r>
            <a:r>
              <a:rPr lang="en-GB" sz="2000" dirty="0">
                <a:sym typeface="Wingdings" panose="05000000000000000000" pitchFamily="2" charset="2"/>
              </a:rPr>
              <a:t></a:t>
            </a:r>
            <a:endParaRPr lang="en-GB" sz="2000" dirty="0">
              <a:sym typeface="Wingdings 2" panose="05020102010507070707" pitchFamily="18" charset="2"/>
            </a:endParaRPr>
          </a:p>
          <a:p>
            <a:pPr algn="ctr"/>
            <a:r>
              <a:rPr lang="en-GB" sz="2400" dirty="0"/>
              <a:t> </a:t>
            </a:r>
          </a:p>
        </p:txBody>
      </p:sp>
      <p:sp>
        <p:nvSpPr>
          <p:cNvPr id="3" name="Oval 2">
            <a:extLst>
              <a:ext uri="{FF2B5EF4-FFF2-40B4-BE49-F238E27FC236}">
                <a16:creationId xmlns:a16="http://schemas.microsoft.com/office/drawing/2014/main" id="{857F166B-74C3-A55D-A587-6A9D66A3A012}"/>
              </a:ext>
              <a:ext uri="{C183D7F6-B498-43B3-948B-1728B52AA6E4}">
                <adec:decorative xmlns:adec="http://schemas.microsoft.com/office/drawing/2017/decorative" val="1"/>
              </a:ext>
            </a:extLst>
          </p:cNvPr>
          <p:cNvSpPr/>
          <p:nvPr/>
        </p:nvSpPr>
        <p:spPr>
          <a:xfrm>
            <a:off x="3800752" y="2145083"/>
            <a:ext cx="720000" cy="720000"/>
          </a:xfrm>
          <a:prstGeom prst="ellipse">
            <a:avLst/>
          </a:prstGeom>
          <a:no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ACB3CF0F-6EBB-EBFB-6B5C-35B6A6202A1A}"/>
              </a:ext>
              <a:ext uri="{C183D7F6-B498-43B3-948B-1728B52AA6E4}">
                <adec:decorative xmlns:adec="http://schemas.microsoft.com/office/drawing/2017/decorative" val="1"/>
              </a:ext>
            </a:extLst>
          </p:cNvPr>
          <p:cNvSpPr/>
          <p:nvPr/>
        </p:nvSpPr>
        <p:spPr>
          <a:xfrm>
            <a:off x="5330943" y="2159295"/>
            <a:ext cx="720000" cy="720000"/>
          </a:xfrm>
          <a:prstGeom prst="ellipse">
            <a:avLst/>
          </a:prstGeom>
          <a:no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413BE927-04B3-C375-11B5-F65655E0B2E1}"/>
              </a:ext>
              <a:ext uri="{C183D7F6-B498-43B3-948B-1728B52AA6E4}">
                <adec:decorative xmlns:adec="http://schemas.microsoft.com/office/drawing/2017/decorative" val="1"/>
              </a:ext>
            </a:extLst>
          </p:cNvPr>
          <p:cNvSpPr/>
          <p:nvPr/>
        </p:nvSpPr>
        <p:spPr>
          <a:xfrm>
            <a:off x="6851302" y="2145479"/>
            <a:ext cx="720000" cy="720000"/>
          </a:xfrm>
          <a:prstGeom prst="ellipse">
            <a:avLst/>
          </a:prstGeom>
          <a:no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68431A64-76E6-9221-2DB4-5B0B6861E413}"/>
              </a:ext>
              <a:ext uri="{C183D7F6-B498-43B3-948B-1728B52AA6E4}">
                <adec:decorative xmlns:adec="http://schemas.microsoft.com/office/drawing/2017/decorative" val="1"/>
              </a:ext>
            </a:extLst>
          </p:cNvPr>
          <p:cNvSpPr/>
          <p:nvPr/>
        </p:nvSpPr>
        <p:spPr>
          <a:xfrm>
            <a:off x="8391325" y="2141876"/>
            <a:ext cx="720000" cy="720000"/>
          </a:xfrm>
          <a:prstGeom prst="ellipse">
            <a:avLst/>
          </a:prstGeom>
          <a:no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35B9D41E-352E-BA5C-C666-EE7361EB91F7}"/>
              </a:ext>
              <a:ext uri="{C183D7F6-B498-43B3-948B-1728B52AA6E4}">
                <adec:decorative xmlns:adec="http://schemas.microsoft.com/office/drawing/2017/decorative" val="1"/>
              </a:ext>
            </a:extLst>
          </p:cNvPr>
          <p:cNvSpPr/>
          <p:nvPr/>
        </p:nvSpPr>
        <p:spPr>
          <a:xfrm>
            <a:off x="3800752" y="3057487"/>
            <a:ext cx="720000" cy="720000"/>
          </a:xfrm>
          <a:prstGeom prst="ellipse">
            <a:avLst/>
          </a:prstGeom>
          <a:no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E0B0F56F-CD82-72F2-8A68-620B86D9E8D9}"/>
              </a:ext>
              <a:ext uri="{C183D7F6-B498-43B3-948B-1728B52AA6E4}">
                <adec:decorative xmlns:adec="http://schemas.microsoft.com/office/drawing/2017/decorative" val="1"/>
              </a:ext>
            </a:extLst>
          </p:cNvPr>
          <p:cNvSpPr/>
          <p:nvPr/>
        </p:nvSpPr>
        <p:spPr>
          <a:xfrm>
            <a:off x="5330943" y="3058073"/>
            <a:ext cx="720000" cy="720000"/>
          </a:xfrm>
          <a:prstGeom prst="ellipse">
            <a:avLst/>
          </a:prstGeom>
          <a:no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BB31975B-4AA7-4FF6-81AE-CFB47E62EE74}"/>
              </a:ext>
              <a:ext uri="{C183D7F6-B498-43B3-948B-1728B52AA6E4}">
                <adec:decorative xmlns:adec="http://schemas.microsoft.com/office/drawing/2017/decorative" val="1"/>
              </a:ext>
            </a:extLst>
          </p:cNvPr>
          <p:cNvSpPr/>
          <p:nvPr/>
        </p:nvSpPr>
        <p:spPr>
          <a:xfrm>
            <a:off x="6851302" y="3057487"/>
            <a:ext cx="720000" cy="720000"/>
          </a:xfrm>
          <a:prstGeom prst="ellipse">
            <a:avLst/>
          </a:prstGeom>
          <a:no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38FF7A1D-CCEC-2780-2B3D-9D82043334EF}"/>
              </a:ext>
              <a:ext uri="{C183D7F6-B498-43B3-948B-1728B52AA6E4}">
                <adec:decorative xmlns:adec="http://schemas.microsoft.com/office/drawing/2017/decorative" val="1"/>
              </a:ext>
            </a:extLst>
          </p:cNvPr>
          <p:cNvSpPr/>
          <p:nvPr/>
        </p:nvSpPr>
        <p:spPr>
          <a:xfrm>
            <a:off x="8391325" y="3057487"/>
            <a:ext cx="720000" cy="720000"/>
          </a:xfrm>
          <a:prstGeom prst="ellipse">
            <a:avLst/>
          </a:prstGeom>
          <a:no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41651385-C487-000A-494F-6EFD00015DD6}"/>
              </a:ext>
              <a:ext uri="{C183D7F6-B498-43B3-948B-1728B52AA6E4}">
                <adec:decorative xmlns:adec="http://schemas.microsoft.com/office/drawing/2017/decorative" val="1"/>
              </a:ext>
            </a:extLst>
          </p:cNvPr>
          <p:cNvSpPr/>
          <p:nvPr/>
        </p:nvSpPr>
        <p:spPr>
          <a:xfrm>
            <a:off x="3812146" y="3964929"/>
            <a:ext cx="720000" cy="720000"/>
          </a:xfrm>
          <a:prstGeom prst="ellipse">
            <a:avLst/>
          </a:prstGeom>
          <a:no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1F94A910-202A-0073-C5A8-59291A6C7C47}"/>
              </a:ext>
              <a:ext uri="{C183D7F6-B498-43B3-948B-1728B52AA6E4}">
                <adec:decorative xmlns:adec="http://schemas.microsoft.com/office/drawing/2017/decorative" val="1"/>
              </a:ext>
            </a:extLst>
          </p:cNvPr>
          <p:cNvSpPr/>
          <p:nvPr/>
        </p:nvSpPr>
        <p:spPr>
          <a:xfrm>
            <a:off x="5334658" y="3956851"/>
            <a:ext cx="720000" cy="720000"/>
          </a:xfrm>
          <a:prstGeom prst="ellipse">
            <a:avLst/>
          </a:prstGeom>
          <a:no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7FA54323-2691-7AD3-F07C-835F0846145F}"/>
              </a:ext>
              <a:ext uri="{C183D7F6-B498-43B3-948B-1728B52AA6E4}">
                <adec:decorative xmlns:adec="http://schemas.microsoft.com/office/drawing/2017/decorative" val="1"/>
              </a:ext>
            </a:extLst>
          </p:cNvPr>
          <p:cNvSpPr/>
          <p:nvPr/>
        </p:nvSpPr>
        <p:spPr>
          <a:xfrm>
            <a:off x="6873638" y="3949515"/>
            <a:ext cx="720000" cy="720000"/>
          </a:xfrm>
          <a:prstGeom prst="ellipse">
            <a:avLst/>
          </a:prstGeom>
          <a:no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027188B3-47DC-37B6-2EB1-370802C2CA94}"/>
              </a:ext>
              <a:ext uri="{C183D7F6-B498-43B3-948B-1728B52AA6E4}">
                <adec:decorative xmlns:adec="http://schemas.microsoft.com/office/drawing/2017/decorative" val="1"/>
              </a:ext>
            </a:extLst>
          </p:cNvPr>
          <p:cNvSpPr/>
          <p:nvPr/>
        </p:nvSpPr>
        <p:spPr>
          <a:xfrm>
            <a:off x="8391325" y="3930562"/>
            <a:ext cx="720000" cy="720000"/>
          </a:xfrm>
          <a:prstGeom prst="ellipse">
            <a:avLst/>
          </a:prstGeom>
          <a:no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C49B6AD8-48B0-6A65-5856-23BD75F6F855}"/>
              </a:ext>
              <a:ext uri="{C183D7F6-B498-43B3-948B-1728B52AA6E4}">
                <adec:decorative xmlns:adec="http://schemas.microsoft.com/office/drawing/2017/decorative" val="1"/>
              </a:ext>
            </a:extLst>
          </p:cNvPr>
          <p:cNvSpPr/>
          <p:nvPr/>
        </p:nvSpPr>
        <p:spPr>
          <a:xfrm>
            <a:off x="3812146" y="4824387"/>
            <a:ext cx="720000" cy="720000"/>
          </a:xfrm>
          <a:prstGeom prst="ellipse">
            <a:avLst/>
          </a:prstGeom>
          <a:no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EDD916B7-A45F-9948-0C53-11DD62BCA6F6}"/>
              </a:ext>
              <a:ext uri="{C183D7F6-B498-43B3-948B-1728B52AA6E4}">
                <adec:decorative xmlns:adec="http://schemas.microsoft.com/office/drawing/2017/decorative" val="1"/>
              </a:ext>
            </a:extLst>
          </p:cNvPr>
          <p:cNvSpPr/>
          <p:nvPr/>
        </p:nvSpPr>
        <p:spPr>
          <a:xfrm>
            <a:off x="5330943" y="4824387"/>
            <a:ext cx="720000" cy="720000"/>
          </a:xfrm>
          <a:prstGeom prst="ellipse">
            <a:avLst/>
          </a:prstGeom>
          <a:no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939B803C-30C3-AB9B-98AF-065699429B99}"/>
              </a:ext>
              <a:ext uri="{C183D7F6-B498-43B3-948B-1728B52AA6E4}">
                <adec:decorative xmlns:adec="http://schemas.microsoft.com/office/drawing/2017/decorative" val="1"/>
              </a:ext>
            </a:extLst>
          </p:cNvPr>
          <p:cNvSpPr/>
          <p:nvPr/>
        </p:nvSpPr>
        <p:spPr>
          <a:xfrm>
            <a:off x="6851302" y="4820532"/>
            <a:ext cx="720000" cy="720000"/>
          </a:xfrm>
          <a:prstGeom prst="ellipse">
            <a:avLst/>
          </a:prstGeom>
          <a:no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C2A9C5D1-BBFD-4283-C949-C3338A356E65}"/>
              </a:ext>
              <a:ext uri="{C183D7F6-B498-43B3-948B-1728B52AA6E4}">
                <adec:decorative xmlns:adec="http://schemas.microsoft.com/office/drawing/2017/decorative" val="1"/>
              </a:ext>
            </a:extLst>
          </p:cNvPr>
          <p:cNvSpPr/>
          <p:nvPr/>
        </p:nvSpPr>
        <p:spPr>
          <a:xfrm>
            <a:off x="8370099" y="4819204"/>
            <a:ext cx="720000" cy="720000"/>
          </a:xfrm>
          <a:prstGeom prst="ellipse">
            <a:avLst/>
          </a:prstGeom>
          <a:no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Box 32">
            <a:extLst>
              <a:ext uri="{FF2B5EF4-FFF2-40B4-BE49-F238E27FC236}">
                <a16:creationId xmlns:a16="http://schemas.microsoft.com/office/drawing/2014/main" id="{5C87CBF2-B81B-76D6-62E8-FC7AE1F3019E}"/>
              </a:ext>
            </a:extLst>
          </p:cNvPr>
          <p:cNvSpPr txBox="1"/>
          <p:nvPr/>
        </p:nvSpPr>
        <p:spPr>
          <a:xfrm>
            <a:off x="5334658" y="5915193"/>
            <a:ext cx="4330017" cy="649638"/>
          </a:xfrm>
          <a:prstGeom prst="rect">
            <a:avLst/>
          </a:prstGeom>
          <a:solidFill>
            <a:schemeClr val="bg1"/>
          </a:solidFill>
          <a:ln>
            <a:solidFill>
              <a:schemeClr val="tx1"/>
            </a:solidFill>
          </a:ln>
        </p:spPr>
        <p:txBody>
          <a:bodyPr wrap="square" rtlCol="0">
            <a:noAutofit/>
          </a:bodyPr>
          <a:lstStyle/>
          <a:p>
            <a:pPr marL="446088" indent="-446088"/>
            <a:r>
              <a:rPr lang="en-GB" sz="3200" kern="100" dirty="0">
                <a:effectLst/>
                <a:latin typeface="Century Gothic" panose="020B0502020202020204" pitchFamily="34" charset="0"/>
                <a:ea typeface="Aptos" panose="020B0004020202020204" pitchFamily="34" charset="0"/>
                <a:cs typeface="Times New Roman" panose="02020603050405020304" pitchFamily="18" charset="0"/>
                <a:sym typeface="Wingdings 2" panose="05020102010507070707" pitchFamily="18" charset="2"/>
              </a:rPr>
              <a:t></a:t>
            </a:r>
            <a:r>
              <a:rPr lang="en-GB" sz="2400" kern="100" dirty="0">
                <a:effectLst/>
                <a:latin typeface="Century Gothic" panose="020B0502020202020204" pitchFamily="34" charset="0"/>
                <a:ea typeface="Aptos" panose="020B0004020202020204" pitchFamily="34" charset="0"/>
                <a:cs typeface="Times New Roman" panose="02020603050405020304" pitchFamily="18" charset="0"/>
                <a:sym typeface="Wingdings 2" panose="05020102010507070707" pitchFamily="18" charset="2"/>
              </a:rPr>
              <a:t> </a:t>
            </a:r>
            <a:r>
              <a:rPr lang="en-GB" dirty="0">
                <a:latin typeface="Century Gothic" panose="020B0502020202020204" pitchFamily="34" charset="0"/>
                <a:sym typeface="Wingdings 2" panose="05020102010507070707" pitchFamily="18" charset="2"/>
              </a:rPr>
              <a:t>Observe any colour changes </a:t>
            </a:r>
            <a:r>
              <a:rPr lang="en-GB" sz="2000" dirty="0">
                <a:latin typeface="Century Gothic" panose="020B0502020202020204" pitchFamily="34" charset="0"/>
                <a:sym typeface="Wingdings" panose="05000000000000000000" pitchFamily="2" charset="2"/>
              </a:rPr>
              <a:t></a:t>
            </a:r>
            <a:endParaRPr lang="en-GB" sz="2000" dirty="0">
              <a:latin typeface="Century Gothic" panose="020B0502020202020204" pitchFamily="34" charset="0"/>
              <a:sym typeface="Wingdings 2" panose="05020102010507070707" pitchFamily="18" charset="2"/>
            </a:endParaRPr>
          </a:p>
          <a:p>
            <a:pPr algn="ctr"/>
            <a:r>
              <a:rPr lang="en-GB" sz="2400" dirty="0"/>
              <a:t> </a:t>
            </a:r>
          </a:p>
        </p:txBody>
      </p:sp>
    </p:spTree>
    <p:extLst>
      <p:ext uri="{BB962C8B-B14F-4D97-AF65-F5344CB8AC3E}">
        <p14:creationId xmlns:p14="http://schemas.microsoft.com/office/powerpoint/2010/main" val="10273717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Vertical Title 1">
            <a:extLst>
              <a:ext uri="{FF2B5EF4-FFF2-40B4-BE49-F238E27FC236}">
                <a16:creationId xmlns:a16="http://schemas.microsoft.com/office/drawing/2014/main" id="{F5535C47-19FF-734C-86EE-239D00062969}"/>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Results</a:t>
            </a:r>
            <a:endParaRPr lang="en-US" sz="2200" b="1" i="0" dirty="0">
              <a:solidFill>
                <a:schemeClr val="bg1"/>
              </a:solidFill>
              <a:latin typeface="Century Gothic" panose="020B0502020202020204" pitchFamily="34" charset="0"/>
            </a:endParaRPr>
          </a:p>
        </p:txBody>
      </p:sp>
      <p:sp>
        <p:nvSpPr>
          <p:cNvPr id="5" name="Title 1">
            <a:extLst>
              <a:ext uri="{FF2B5EF4-FFF2-40B4-BE49-F238E27FC236}">
                <a16:creationId xmlns:a16="http://schemas.microsoft.com/office/drawing/2014/main" id="{C314621B-2618-9542-9796-4047F680C1FA}"/>
              </a:ext>
            </a:extLst>
          </p:cNvPr>
          <p:cNvSpPr>
            <a:spLocks noGrp="1"/>
          </p:cNvSpPr>
          <p:nvPr>
            <p:ph type="title"/>
          </p:nvPr>
        </p:nvSpPr>
        <p:spPr>
          <a:xfrm>
            <a:off x="540000" y="540000"/>
            <a:ext cx="10080000" cy="440661"/>
          </a:xfrm>
        </p:spPr>
        <p:txBody>
          <a:bodyPr/>
          <a:lstStyle/>
          <a:p>
            <a:r>
              <a:rPr lang="en-US" dirty="0"/>
              <a:t>Results</a:t>
            </a:r>
          </a:p>
        </p:txBody>
      </p:sp>
      <p:sp>
        <p:nvSpPr>
          <p:cNvPr id="3" name="TextBox 2">
            <a:extLst>
              <a:ext uri="{FF2B5EF4-FFF2-40B4-BE49-F238E27FC236}">
                <a16:creationId xmlns:a16="http://schemas.microsoft.com/office/drawing/2014/main" id="{B0D22DEF-90F3-C923-96DE-4A261576E151}"/>
              </a:ext>
            </a:extLst>
          </p:cNvPr>
          <p:cNvSpPr txBox="1"/>
          <p:nvPr/>
        </p:nvSpPr>
        <p:spPr>
          <a:xfrm>
            <a:off x="539999" y="1082043"/>
            <a:ext cx="10454571" cy="769441"/>
          </a:xfrm>
          <a:prstGeom prst="rect">
            <a:avLst/>
          </a:prstGeom>
          <a:noFill/>
        </p:spPr>
        <p:txBody>
          <a:bodyPr wrap="square">
            <a:spAutoFit/>
          </a:bodyPr>
          <a:lstStyle/>
          <a:p>
            <a:r>
              <a:rPr lang="en-GB" sz="2200" dirty="0">
                <a:latin typeface="Century Gothic" panose="020B0502020202020204" pitchFamily="34" charset="0"/>
              </a:rPr>
              <a:t>Add a tick (✓) or cross (x) to the table to denote whether a chemical reaction was observed.</a:t>
            </a:r>
          </a:p>
        </p:txBody>
      </p:sp>
      <p:graphicFrame>
        <p:nvGraphicFramePr>
          <p:cNvPr id="8" name="Table 7">
            <a:extLst>
              <a:ext uri="{FF2B5EF4-FFF2-40B4-BE49-F238E27FC236}">
                <a16:creationId xmlns:a16="http://schemas.microsoft.com/office/drawing/2014/main" id="{F87AE45D-A3DF-4A9F-4783-58BC960EECD7}"/>
              </a:ext>
            </a:extLst>
          </p:cNvPr>
          <p:cNvGraphicFramePr>
            <a:graphicFrameLocks noGrp="1"/>
          </p:cNvGraphicFramePr>
          <p:nvPr>
            <p:extLst>
              <p:ext uri="{D42A27DB-BD31-4B8C-83A1-F6EECF244321}">
                <p14:modId xmlns:p14="http://schemas.microsoft.com/office/powerpoint/2010/main" val="3713264266"/>
              </p:ext>
            </p:extLst>
          </p:nvPr>
        </p:nvGraphicFramePr>
        <p:xfrm>
          <a:off x="1916067" y="2175018"/>
          <a:ext cx="8359865" cy="4121210"/>
        </p:xfrm>
        <a:graphic>
          <a:graphicData uri="http://schemas.openxmlformats.org/drawingml/2006/table">
            <a:tbl>
              <a:tblPr firstRow="1" firstCol="1" bandRow="1"/>
              <a:tblGrid>
                <a:gridCol w="1671973">
                  <a:extLst>
                    <a:ext uri="{9D8B030D-6E8A-4147-A177-3AD203B41FA5}">
                      <a16:colId xmlns:a16="http://schemas.microsoft.com/office/drawing/2014/main" val="1894785593"/>
                    </a:ext>
                  </a:extLst>
                </a:gridCol>
                <a:gridCol w="1671973">
                  <a:extLst>
                    <a:ext uri="{9D8B030D-6E8A-4147-A177-3AD203B41FA5}">
                      <a16:colId xmlns:a16="http://schemas.microsoft.com/office/drawing/2014/main" val="2687764510"/>
                    </a:ext>
                  </a:extLst>
                </a:gridCol>
                <a:gridCol w="1671973">
                  <a:extLst>
                    <a:ext uri="{9D8B030D-6E8A-4147-A177-3AD203B41FA5}">
                      <a16:colId xmlns:a16="http://schemas.microsoft.com/office/drawing/2014/main" val="3145537930"/>
                    </a:ext>
                  </a:extLst>
                </a:gridCol>
                <a:gridCol w="1671973">
                  <a:extLst>
                    <a:ext uri="{9D8B030D-6E8A-4147-A177-3AD203B41FA5}">
                      <a16:colId xmlns:a16="http://schemas.microsoft.com/office/drawing/2014/main" val="3375938276"/>
                    </a:ext>
                  </a:extLst>
                </a:gridCol>
                <a:gridCol w="1671973">
                  <a:extLst>
                    <a:ext uri="{9D8B030D-6E8A-4147-A177-3AD203B41FA5}">
                      <a16:colId xmlns:a16="http://schemas.microsoft.com/office/drawing/2014/main" val="1784965110"/>
                    </a:ext>
                  </a:extLst>
                </a:gridCol>
              </a:tblGrid>
              <a:tr h="824242">
                <a:tc>
                  <a:txBody>
                    <a:bodyPr/>
                    <a:lstStyle/>
                    <a:p>
                      <a:pPr indent="-226695" algn="ctr">
                        <a:lnSpc>
                          <a:spcPct val="107000"/>
                        </a:lnSpc>
                        <a:spcBef>
                          <a:spcPts val="2500"/>
                        </a:spcBef>
                        <a:spcAft>
                          <a:spcPts val="800"/>
                        </a:spcAft>
                        <a:buNone/>
                        <a:tabLst>
                          <a:tab pos="270510" algn="l"/>
                        </a:tabLst>
                      </a:pPr>
                      <a:r>
                        <a:rPr lang="en-GB" sz="1800" b="0" dirty="0">
                          <a:solidFill>
                            <a:srgbClr val="C8102E"/>
                          </a:solidFill>
                          <a:effectLst/>
                          <a:latin typeface="Century Gothic" panose="020B0502020202020204" pitchFamily="34" charset="0"/>
                          <a:ea typeface="Calibri" panose="020F0502020204030204" pitchFamily="34" charset="0"/>
                          <a:cs typeface="Arial" panose="020B0604020202020204" pitchFamily="34" charset="0"/>
                        </a:rPr>
                        <a:t> </a:t>
                      </a:r>
                      <a:endParaRPr lang="en-GB" sz="2400" b="1" dirty="0">
                        <a:solidFill>
                          <a:srgbClr val="C8102E"/>
                        </a:solidFill>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indent="-226695" algn="ctr">
                        <a:lnSpc>
                          <a:spcPct val="107000"/>
                        </a:lnSpc>
                        <a:spcBef>
                          <a:spcPts val="2500"/>
                        </a:spcBef>
                        <a:spcAft>
                          <a:spcPts val="800"/>
                        </a:spcAft>
                        <a:buNone/>
                        <a:tabLst>
                          <a:tab pos="270510" algn="l"/>
                        </a:tabLst>
                      </a:pPr>
                      <a:r>
                        <a:rPr lang="en-GB" sz="1800" b="1" dirty="0">
                          <a:solidFill>
                            <a:srgbClr val="C8102E"/>
                          </a:solidFill>
                          <a:effectLst/>
                          <a:latin typeface="Century Gothic" panose="020B0502020202020204" pitchFamily="34" charset="0"/>
                          <a:ea typeface="Calibri" panose="020F0502020204030204" pitchFamily="34" charset="0"/>
                          <a:cs typeface="Arial" panose="020B0604020202020204" pitchFamily="34" charset="0"/>
                        </a:rPr>
                        <a:t>zinc</a:t>
                      </a:r>
                      <a:endParaRPr lang="en-GB" sz="2400" b="1" dirty="0">
                        <a:solidFill>
                          <a:srgbClr val="C8102E"/>
                        </a:solidFill>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E0C0"/>
                    </a:solidFill>
                  </a:tcPr>
                </a:tc>
                <a:tc>
                  <a:txBody>
                    <a:bodyPr/>
                    <a:lstStyle/>
                    <a:p>
                      <a:pPr indent="-226695" algn="ctr">
                        <a:lnSpc>
                          <a:spcPct val="107000"/>
                        </a:lnSpc>
                        <a:spcBef>
                          <a:spcPts val="2500"/>
                        </a:spcBef>
                        <a:spcAft>
                          <a:spcPts val="800"/>
                        </a:spcAft>
                        <a:buNone/>
                        <a:tabLst>
                          <a:tab pos="270510" algn="l"/>
                        </a:tabLst>
                      </a:pPr>
                      <a:r>
                        <a:rPr lang="en-GB" sz="1800" b="1" dirty="0">
                          <a:solidFill>
                            <a:srgbClr val="C8102E"/>
                          </a:solidFill>
                          <a:effectLst/>
                          <a:latin typeface="Century Gothic" panose="020B0502020202020204" pitchFamily="34" charset="0"/>
                          <a:ea typeface="Calibri" panose="020F0502020204030204" pitchFamily="34" charset="0"/>
                          <a:cs typeface="Arial" panose="020B0604020202020204" pitchFamily="34" charset="0"/>
                        </a:rPr>
                        <a:t>magnesium</a:t>
                      </a:r>
                      <a:endParaRPr lang="en-GB" sz="2400" b="1" dirty="0">
                        <a:solidFill>
                          <a:srgbClr val="C8102E"/>
                        </a:solidFill>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E0C0"/>
                    </a:solidFill>
                  </a:tcPr>
                </a:tc>
                <a:tc>
                  <a:txBody>
                    <a:bodyPr/>
                    <a:lstStyle/>
                    <a:p>
                      <a:pPr indent="-226695" algn="ctr">
                        <a:lnSpc>
                          <a:spcPct val="107000"/>
                        </a:lnSpc>
                        <a:spcBef>
                          <a:spcPts val="2500"/>
                        </a:spcBef>
                        <a:spcAft>
                          <a:spcPts val="800"/>
                        </a:spcAft>
                        <a:buNone/>
                        <a:tabLst>
                          <a:tab pos="270510" algn="l"/>
                        </a:tabLst>
                      </a:pPr>
                      <a:r>
                        <a:rPr lang="en-GB" sz="1800" b="1" dirty="0">
                          <a:solidFill>
                            <a:srgbClr val="C8102E"/>
                          </a:solidFill>
                          <a:effectLst/>
                          <a:latin typeface="Century Gothic" panose="020B0502020202020204" pitchFamily="34" charset="0"/>
                          <a:ea typeface="Calibri" panose="020F0502020204030204" pitchFamily="34" charset="0"/>
                          <a:cs typeface="Arial" panose="020B0604020202020204" pitchFamily="34" charset="0"/>
                        </a:rPr>
                        <a:t>copper</a:t>
                      </a:r>
                      <a:endParaRPr lang="en-GB" sz="2400" b="1" dirty="0">
                        <a:solidFill>
                          <a:srgbClr val="C8102E"/>
                        </a:solidFill>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E0C0"/>
                    </a:solidFill>
                  </a:tcPr>
                </a:tc>
                <a:tc>
                  <a:txBody>
                    <a:bodyPr/>
                    <a:lstStyle/>
                    <a:p>
                      <a:pPr indent="-226695" algn="ctr">
                        <a:lnSpc>
                          <a:spcPct val="107000"/>
                        </a:lnSpc>
                        <a:spcBef>
                          <a:spcPts val="2500"/>
                        </a:spcBef>
                        <a:spcAft>
                          <a:spcPts val="800"/>
                        </a:spcAft>
                        <a:buNone/>
                        <a:tabLst>
                          <a:tab pos="270510" algn="l"/>
                        </a:tabLst>
                      </a:pPr>
                      <a:r>
                        <a:rPr lang="en-GB" sz="1800" b="1" dirty="0">
                          <a:solidFill>
                            <a:srgbClr val="C8102E"/>
                          </a:solidFill>
                          <a:effectLst/>
                          <a:latin typeface="Century Gothic" panose="020B0502020202020204" pitchFamily="34" charset="0"/>
                          <a:ea typeface="Calibri" panose="020F0502020204030204" pitchFamily="34" charset="0"/>
                          <a:cs typeface="Arial" panose="020B0604020202020204" pitchFamily="34" charset="0"/>
                        </a:rPr>
                        <a:t>iron</a:t>
                      </a:r>
                      <a:endParaRPr lang="en-GB" sz="2400" b="1" dirty="0">
                        <a:solidFill>
                          <a:srgbClr val="C8102E"/>
                        </a:solidFill>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E0C0"/>
                    </a:solidFill>
                  </a:tcPr>
                </a:tc>
                <a:extLst>
                  <a:ext uri="{0D108BD9-81ED-4DB2-BD59-A6C34878D82A}">
                    <a16:rowId xmlns:a16="http://schemas.microsoft.com/office/drawing/2014/main" val="1006435042"/>
                  </a:ext>
                </a:extLst>
              </a:tr>
              <a:tr h="824242">
                <a:tc>
                  <a:txBody>
                    <a:bodyPr/>
                    <a:lstStyle/>
                    <a:p>
                      <a:pPr indent="-226695" algn="ctr">
                        <a:lnSpc>
                          <a:spcPct val="107000"/>
                        </a:lnSpc>
                        <a:spcBef>
                          <a:spcPts val="2500"/>
                        </a:spcBef>
                        <a:spcAft>
                          <a:spcPts val="800"/>
                        </a:spcAft>
                        <a:buNone/>
                        <a:tabLst>
                          <a:tab pos="270510" algn="l"/>
                        </a:tabLst>
                      </a:pPr>
                      <a:r>
                        <a:rPr lang="en-GB" sz="1800" b="1" dirty="0">
                          <a:solidFill>
                            <a:srgbClr val="C8102E"/>
                          </a:solidFill>
                          <a:effectLst/>
                          <a:latin typeface="Century Gothic" panose="020B0502020202020204" pitchFamily="34" charset="0"/>
                          <a:ea typeface="Calibri" panose="020F0502020204030204" pitchFamily="34" charset="0"/>
                          <a:cs typeface="Arial" panose="020B0604020202020204" pitchFamily="34" charset="0"/>
                        </a:rPr>
                        <a:t>zinc chloride</a:t>
                      </a:r>
                      <a:endParaRPr lang="en-GB" sz="2400" b="1" dirty="0">
                        <a:solidFill>
                          <a:srgbClr val="C8102E"/>
                        </a:solidFill>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E0C0"/>
                    </a:solidFill>
                  </a:tcPr>
                </a:tc>
                <a:tc>
                  <a:txBody>
                    <a:bodyPr/>
                    <a:lstStyle/>
                    <a:p>
                      <a:pPr indent="-226695" algn="ctr">
                        <a:lnSpc>
                          <a:spcPct val="107000"/>
                        </a:lnSpc>
                        <a:spcBef>
                          <a:spcPts val="2500"/>
                        </a:spcBef>
                        <a:spcAft>
                          <a:spcPts val="800"/>
                        </a:spcAft>
                        <a:buNone/>
                        <a:tabLst>
                          <a:tab pos="270510" algn="l"/>
                        </a:tabLst>
                      </a:pPr>
                      <a:r>
                        <a:rPr lang="en-GB" sz="1800" b="0">
                          <a:solidFill>
                            <a:srgbClr val="C8102E"/>
                          </a:solidFill>
                          <a:effectLst/>
                          <a:latin typeface="Century Gothic" panose="020B0502020202020204" pitchFamily="34" charset="0"/>
                          <a:ea typeface="Calibri" panose="020F0502020204030204" pitchFamily="34" charset="0"/>
                          <a:cs typeface="Arial" panose="020B0604020202020204" pitchFamily="34" charset="0"/>
                        </a:rPr>
                        <a:t> </a:t>
                      </a:r>
                      <a:endParaRPr lang="en-GB" sz="2400" b="1">
                        <a:solidFill>
                          <a:srgbClr val="C8102E"/>
                        </a:solidFill>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indent="-226695" algn="ctr">
                        <a:lnSpc>
                          <a:spcPct val="107000"/>
                        </a:lnSpc>
                        <a:spcBef>
                          <a:spcPts val="2500"/>
                        </a:spcBef>
                        <a:spcAft>
                          <a:spcPts val="800"/>
                        </a:spcAft>
                        <a:buNone/>
                        <a:tabLst>
                          <a:tab pos="270510" algn="l"/>
                        </a:tabLst>
                      </a:pPr>
                      <a:r>
                        <a:rPr lang="en-GB" sz="1800" b="0" dirty="0">
                          <a:solidFill>
                            <a:srgbClr val="C8102E"/>
                          </a:solidFill>
                          <a:effectLst/>
                          <a:latin typeface="Century Gothic" panose="020B0502020202020204" pitchFamily="34" charset="0"/>
                          <a:ea typeface="Calibri" panose="020F0502020204030204" pitchFamily="34" charset="0"/>
                          <a:cs typeface="Arial" panose="020B0604020202020204" pitchFamily="34" charset="0"/>
                        </a:rPr>
                        <a:t> </a:t>
                      </a:r>
                      <a:endParaRPr lang="en-GB" sz="2400" b="1" dirty="0">
                        <a:solidFill>
                          <a:srgbClr val="C8102E"/>
                        </a:solidFill>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indent="-226695" algn="ctr">
                        <a:lnSpc>
                          <a:spcPct val="107000"/>
                        </a:lnSpc>
                        <a:spcBef>
                          <a:spcPts val="2500"/>
                        </a:spcBef>
                        <a:spcAft>
                          <a:spcPts val="800"/>
                        </a:spcAft>
                        <a:buNone/>
                        <a:tabLst>
                          <a:tab pos="270510" algn="l"/>
                        </a:tabLst>
                      </a:pPr>
                      <a:r>
                        <a:rPr lang="en-GB" sz="1800" b="0">
                          <a:solidFill>
                            <a:srgbClr val="C8102E"/>
                          </a:solidFill>
                          <a:effectLst/>
                          <a:latin typeface="Century Gothic" panose="020B0502020202020204" pitchFamily="34" charset="0"/>
                          <a:ea typeface="Calibri" panose="020F0502020204030204" pitchFamily="34" charset="0"/>
                          <a:cs typeface="Arial" panose="020B0604020202020204" pitchFamily="34" charset="0"/>
                        </a:rPr>
                        <a:t> </a:t>
                      </a:r>
                      <a:endParaRPr lang="en-GB" sz="2400" b="1">
                        <a:solidFill>
                          <a:srgbClr val="C8102E"/>
                        </a:solidFill>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indent="-226695" algn="ctr">
                        <a:lnSpc>
                          <a:spcPct val="107000"/>
                        </a:lnSpc>
                        <a:spcBef>
                          <a:spcPts val="2500"/>
                        </a:spcBef>
                        <a:spcAft>
                          <a:spcPts val="800"/>
                        </a:spcAft>
                        <a:buNone/>
                        <a:tabLst>
                          <a:tab pos="270510" algn="l"/>
                        </a:tabLst>
                      </a:pPr>
                      <a:r>
                        <a:rPr lang="en-GB" sz="1800" b="0">
                          <a:solidFill>
                            <a:srgbClr val="C8102E"/>
                          </a:solidFill>
                          <a:effectLst/>
                          <a:latin typeface="Century Gothic" panose="020B0502020202020204" pitchFamily="34" charset="0"/>
                          <a:ea typeface="Calibri" panose="020F0502020204030204" pitchFamily="34" charset="0"/>
                          <a:cs typeface="Arial" panose="020B0604020202020204" pitchFamily="34" charset="0"/>
                        </a:rPr>
                        <a:t> </a:t>
                      </a:r>
                      <a:endParaRPr lang="en-GB" sz="2400" b="1">
                        <a:solidFill>
                          <a:srgbClr val="C8102E"/>
                        </a:solidFill>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72585516"/>
                  </a:ext>
                </a:extLst>
              </a:tr>
              <a:tr h="824242">
                <a:tc>
                  <a:txBody>
                    <a:bodyPr/>
                    <a:lstStyle/>
                    <a:p>
                      <a:pPr indent="-226695" algn="ctr">
                        <a:lnSpc>
                          <a:spcPct val="107000"/>
                        </a:lnSpc>
                        <a:spcBef>
                          <a:spcPts val="2500"/>
                        </a:spcBef>
                        <a:spcAft>
                          <a:spcPts val="800"/>
                        </a:spcAft>
                        <a:buNone/>
                        <a:tabLst>
                          <a:tab pos="270510" algn="l"/>
                        </a:tabLst>
                      </a:pPr>
                      <a:r>
                        <a:rPr lang="en-GB" sz="1800" b="1" dirty="0">
                          <a:solidFill>
                            <a:srgbClr val="C8102E"/>
                          </a:solidFill>
                          <a:effectLst/>
                          <a:latin typeface="Century Gothic" panose="020B0502020202020204" pitchFamily="34" charset="0"/>
                          <a:ea typeface="Calibri" panose="020F0502020204030204" pitchFamily="34" charset="0"/>
                          <a:cs typeface="Arial" panose="020B0604020202020204" pitchFamily="34" charset="0"/>
                        </a:rPr>
                        <a:t>magnesium nitrate</a:t>
                      </a:r>
                      <a:endParaRPr lang="en-GB" sz="2400" b="1" dirty="0">
                        <a:solidFill>
                          <a:srgbClr val="C8102E"/>
                        </a:solidFill>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E0C0"/>
                    </a:solidFill>
                  </a:tcPr>
                </a:tc>
                <a:tc>
                  <a:txBody>
                    <a:bodyPr/>
                    <a:lstStyle/>
                    <a:p>
                      <a:pPr indent="-226695" algn="ctr">
                        <a:lnSpc>
                          <a:spcPct val="107000"/>
                        </a:lnSpc>
                        <a:spcBef>
                          <a:spcPts val="2500"/>
                        </a:spcBef>
                        <a:spcAft>
                          <a:spcPts val="800"/>
                        </a:spcAft>
                        <a:buNone/>
                        <a:tabLst>
                          <a:tab pos="270510" algn="l"/>
                        </a:tabLst>
                      </a:pPr>
                      <a:r>
                        <a:rPr lang="en-GB" sz="1800" b="0" dirty="0">
                          <a:solidFill>
                            <a:srgbClr val="C8102E"/>
                          </a:solidFill>
                          <a:effectLst/>
                          <a:latin typeface="Century Gothic" panose="020B0502020202020204" pitchFamily="34" charset="0"/>
                          <a:ea typeface="Calibri" panose="020F0502020204030204" pitchFamily="34" charset="0"/>
                          <a:cs typeface="Arial" panose="020B0604020202020204" pitchFamily="34" charset="0"/>
                        </a:rPr>
                        <a:t> </a:t>
                      </a:r>
                      <a:endParaRPr lang="en-GB" sz="2400" b="1" dirty="0">
                        <a:solidFill>
                          <a:srgbClr val="C8102E"/>
                        </a:solidFill>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indent="-226695" algn="ctr">
                        <a:lnSpc>
                          <a:spcPct val="107000"/>
                        </a:lnSpc>
                        <a:spcBef>
                          <a:spcPts val="2500"/>
                        </a:spcBef>
                        <a:spcAft>
                          <a:spcPts val="800"/>
                        </a:spcAft>
                        <a:buNone/>
                        <a:tabLst>
                          <a:tab pos="270510" algn="l"/>
                        </a:tabLst>
                      </a:pPr>
                      <a:r>
                        <a:rPr lang="en-GB" sz="1800" b="0" dirty="0">
                          <a:solidFill>
                            <a:srgbClr val="C8102E"/>
                          </a:solidFill>
                          <a:effectLst/>
                          <a:latin typeface="Century Gothic" panose="020B0502020202020204" pitchFamily="34" charset="0"/>
                          <a:ea typeface="Calibri" panose="020F0502020204030204" pitchFamily="34" charset="0"/>
                          <a:cs typeface="Arial" panose="020B0604020202020204" pitchFamily="34" charset="0"/>
                        </a:rPr>
                        <a:t> </a:t>
                      </a:r>
                      <a:endParaRPr lang="en-GB" sz="2400" b="1" dirty="0">
                        <a:solidFill>
                          <a:srgbClr val="C8102E"/>
                        </a:solidFill>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indent="-226695" algn="ctr">
                        <a:lnSpc>
                          <a:spcPct val="107000"/>
                        </a:lnSpc>
                        <a:spcBef>
                          <a:spcPts val="2500"/>
                        </a:spcBef>
                        <a:spcAft>
                          <a:spcPts val="800"/>
                        </a:spcAft>
                        <a:buNone/>
                        <a:tabLst>
                          <a:tab pos="270510" algn="l"/>
                        </a:tabLst>
                      </a:pPr>
                      <a:r>
                        <a:rPr lang="en-GB" sz="1800" b="0">
                          <a:solidFill>
                            <a:srgbClr val="C8102E"/>
                          </a:solidFill>
                          <a:effectLst/>
                          <a:latin typeface="Century Gothic" panose="020B0502020202020204" pitchFamily="34" charset="0"/>
                          <a:ea typeface="Calibri" panose="020F0502020204030204" pitchFamily="34" charset="0"/>
                          <a:cs typeface="Arial" panose="020B0604020202020204" pitchFamily="34" charset="0"/>
                        </a:rPr>
                        <a:t> </a:t>
                      </a:r>
                      <a:endParaRPr lang="en-GB" sz="2400" b="1">
                        <a:solidFill>
                          <a:srgbClr val="C8102E"/>
                        </a:solidFill>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indent="-226695" algn="ctr">
                        <a:lnSpc>
                          <a:spcPct val="107000"/>
                        </a:lnSpc>
                        <a:spcBef>
                          <a:spcPts val="2500"/>
                        </a:spcBef>
                        <a:spcAft>
                          <a:spcPts val="800"/>
                        </a:spcAft>
                        <a:buNone/>
                        <a:tabLst>
                          <a:tab pos="270510" algn="l"/>
                        </a:tabLst>
                      </a:pPr>
                      <a:r>
                        <a:rPr lang="en-GB" sz="1800" b="0" dirty="0">
                          <a:solidFill>
                            <a:srgbClr val="C8102E"/>
                          </a:solidFill>
                          <a:effectLst/>
                          <a:latin typeface="Century Gothic" panose="020B0502020202020204" pitchFamily="34" charset="0"/>
                          <a:ea typeface="Calibri" panose="020F0502020204030204" pitchFamily="34" charset="0"/>
                          <a:cs typeface="Arial" panose="020B0604020202020204" pitchFamily="34" charset="0"/>
                        </a:rPr>
                        <a:t> </a:t>
                      </a:r>
                      <a:endParaRPr lang="en-GB" sz="2400" b="1" dirty="0">
                        <a:solidFill>
                          <a:srgbClr val="C8102E"/>
                        </a:solidFill>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69240588"/>
                  </a:ext>
                </a:extLst>
              </a:tr>
              <a:tr h="824242">
                <a:tc>
                  <a:txBody>
                    <a:bodyPr/>
                    <a:lstStyle/>
                    <a:p>
                      <a:pPr indent="-226695" algn="ctr">
                        <a:lnSpc>
                          <a:spcPct val="107000"/>
                        </a:lnSpc>
                        <a:spcBef>
                          <a:spcPts val="2500"/>
                        </a:spcBef>
                        <a:spcAft>
                          <a:spcPts val="800"/>
                        </a:spcAft>
                        <a:buNone/>
                        <a:tabLst>
                          <a:tab pos="270510" algn="l"/>
                        </a:tabLst>
                      </a:pPr>
                      <a:r>
                        <a:rPr lang="en-GB" sz="1800" b="1" dirty="0">
                          <a:solidFill>
                            <a:srgbClr val="C8102E"/>
                          </a:solidFill>
                          <a:effectLst/>
                          <a:latin typeface="Century Gothic" panose="020B0502020202020204" pitchFamily="34" charset="0"/>
                          <a:ea typeface="Calibri" panose="020F0502020204030204" pitchFamily="34" charset="0"/>
                          <a:cs typeface="Arial" panose="020B0604020202020204" pitchFamily="34" charset="0"/>
                        </a:rPr>
                        <a:t>copper </a:t>
                      </a:r>
                      <a:r>
                        <a:rPr lang="en-GB" sz="1800" b="1" dirty="0" err="1">
                          <a:solidFill>
                            <a:srgbClr val="C8102E"/>
                          </a:solidFill>
                          <a:effectLst/>
                          <a:latin typeface="Century Gothic" panose="020B0502020202020204" pitchFamily="34" charset="0"/>
                          <a:ea typeface="Calibri" panose="020F0502020204030204" pitchFamily="34" charset="0"/>
                          <a:cs typeface="Arial" panose="020B0604020202020204" pitchFamily="34" charset="0"/>
                        </a:rPr>
                        <a:t>sulfate</a:t>
                      </a:r>
                      <a:endParaRPr lang="en-GB" sz="2400" b="1" dirty="0">
                        <a:solidFill>
                          <a:srgbClr val="C8102E"/>
                        </a:solidFill>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E0C0"/>
                    </a:solidFill>
                  </a:tcPr>
                </a:tc>
                <a:tc>
                  <a:txBody>
                    <a:bodyPr/>
                    <a:lstStyle/>
                    <a:p>
                      <a:pPr indent="-226695" algn="ctr">
                        <a:lnSpc>
                          <a:spcPct val="107000"/>
                        </a:lnSpc>
                        <a:spcBef>
                          <a:spcPts val="2500"/>
                        </a:spcBef>
                        <a:spcAft>
                          <a:spcPts val="800"/>
                        </a:spcAft>
                        <a:buNone/>
                        <a:tabLst>
                          <a:tab pos="270510" algn="l"/>
                        </a:tabLst>
                      </a:pPr>
                      <a:r>
                        <a:rPr lang="en-GB" sz="1800" b="0">
                          <a:solidFill>
                            <a:srgbClr val="C8102E"/>
                          </a:solidFill>
                          <a:effectLst/>
                          <a:latin typeface="Century Gothic" panose="020B0502020202020204" pitchFamily="34" charset="0"/>
                          <a:ea typeface="Calibri" panose="020F0502020204030204" pitchFamily="34" charset="0"/>
                          <a:cs typeface="Arial" panose="020B0604020202020204" pitchFamily="34" charset="0"/>
                        </a:rPr>
                        <a:t> </a:t>
                      </a:r>
                      <a:endParaRPr lang="en-GB" sz="2400" b="1">
                        <a:solidFill>
                          <a:srgbClr val="C8102E"/>
                        </a:solidFill>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indent="-226695" algn="ctr">
                        <a:lnSpc>
                          <a:spcPct val="107000"/>
                        </a:lnSpc>
                        <a:spcBef>
                          <a:spcPts val="2500"/>
                        </a:spcBef>
                        <a:spcAft>
                          <a:spcPts val="800"/>
                        </a:spcAft>
                        <a:buNone/>
                        <a:tabLst>
                          <a:tab pos="270510" algn="l"/>
                        </a:tabLst>
                      </a:pPr>
                      <a:r>
                        <a:rPr lang="en-GB" sz="1800" b="0">
                          <a:solidFill>
                            <a:srgbClr val="C8102E"/>
                          </a:solidFill>
                          <a:effectLst/>
                          <a:latin typeface="Century Gothic" panose="020B0502020202020204" pitchFamily="34" charset="0"/>
                          <a:ea typeface="Calibri" panose="020F0502020204030204" pitchFamily="34" charset="0"/>
                          <a:cs typeface="Arial" panose="020B0604020202020204" pitchFamily="34" charset="0"/>
                        </a:rPr>
                        <a:t> </a:t>
                      </a:r>
                      <a:endParaRPr lang="en-GB" sz="2400" b="1">
                        <a:solidFill>
                          <a:srgbClr val="C8102E"/>
                        </a:solidFill>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indent="-226695" algn="ctr">
                        <a:lnSpc>
                          <a:spcPct val="107000"/>
                        </a:lnSpc>
                        <a:spcBef>
                          <a:spcPts val="2500"/>
                        </a:spcBef>
                        <a:spcAft>
                          <a:spcPts val="800"/>
                        </a:spcAft>
                        <a:buNone/>
                        <a:tabLst>
                          <a:tab pos="270510" algn="l"/>
                        </a:tabLst>
                      </a:pPr>
                      <a:r>
                        <a:rPr lang="en-GB" sz="1800" b="0">
                          <a:solidFill>
                            <a:srgbClr val="C8102E"/>
                          </a:solidFill>
                          <a:effectLst/>
                          <a:latin typeface="Century Gothic" panose="020B0502020202020204" pitchFamily="34" charset="0"/>
                          <a:ea typeface="Calibri" panose="020F0502020204030204" pitchFamily="34" charset="0"/>
                          <a:cs typeface="Arial" panose="020B0604020202020204" pitchFamily="34" charset="0"/>
                        </a:rPr>
                        <a:t> </a:t>
                      </a:r>
                      <a:endParaRPr lang="en-GB" sz="2400" b="1">
                        <a:solidFill>
                          <a:srgbClr val="C8102E"/>
                        </a:solidFill>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indent="-226695" algn="ctr">
                        <a:lnSpc>
                          <a:spcPct val="107000"/>
                        </a:lnSpc>
                        <a:spcBef>
                          <a:spcPts val="2500"/>
                        </a:spcBef>
                        <a:spcAft>
                          <a:spcPts val="800"/>
                        </a:spcAft>
                        <a:buNone/>
                        <a:tabLst>
                          <a:tab pos="270510" algn="l"/>
                        </a:tabLst>
                      </a:pPr>
                      <a:r>
                        <a:rPr lang="en-GB" sz="1800" b="0">
                          <a:solidFill>
                            <a:srgbClr val="C8102E"/>
                          </a:solidFill>
                          <a:effectLst/>
                          <a:latin typeface="Century Gothic" panose="020B0502020202020204" pitchFamily="34" charset="0"/>
                          <a:ea typeface="Calibri" panose="020F0502020204030204" pitchFamily="34" charset="0"/>
                          <a:cs typeface="Arial" panose="020B0604020202020204" pitchFamily="34" charset="0"/>
                        </a:rPr>
                        <a:t> </a:t>
                      </a:r>
                      <a:endParaRPr lang="en-GB" sz="2400" b="1">
                        <a:solidFill>
                          <a:srgbClr val="C8102E"/>
                        </a:solidFill>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9731795"/>
                  </a:ext>
                </a:extLst>
              </a:tr>
              <a:tr h="824242">
                <a:tc>
                  <a:txBody>
                    <a:bodyPr/>
                    <a:lstStyle/>
                    <a:p>
                      <a:pPr indent="-226695" algn="ctr">
                        <a:lnSpc>
                          <a:spcPct val="107000"/>
                        </a:lnSpc>
                        <a:spcBef>
                          <a:spcPts val="2500"/>
                        </a:spcBef>
                        <a:spcAft>
                          <a:spcPts val="800"/>
                        </a:spcAft>
                        <a:buNone/>
                        <a:tabLst>
                          <a:tab pos="270510" algn="l"/>
                        </a:tabLst>
                      </a:pPr>
                      <a:r>
                        <a:rPr lang="en-GB" sz="1800" b="1" dirty="0">
                          <a:solidFill>
                            <a:srgbClr val="C8102E"/>
                          </a:solidFill>
                          <a:effectLst/>
                          <a:latin typeface="Century Gothic" panose="020B0502020202020204" pitchFamily="34" charset="0"/>
                          <a:ea typeface="Calibri" panose="020F0502020204030204" pitchFamily="34" charset="0"/>
                          <a:cs typeface="Arial" panose="020B0604020202020204" pitchFamily="34" charset="0"/>
                        </a:rPr>
                        <a:t>iron nitrate</a:t>
                      </a:r>
                      <a:endParaRPr lang="en-GB" sz="2400" b="1" dirty="0">
                        <a:solidFill>
                          <a:srgbClr val="C8102E"/>
                        </a:solidFill>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E0C0"/>
                    </a:solidFill>
                  </a:tcPr>
                </a:tc>
                <a:tc>
                  <a:txBody>
                    <a:bodyPr/>
                    <a:lstStyle/>
                    <a:p>
                      <a:pPr indent="-226695" algn="ctr">
                        <a:lnSpc>
                          <a:spcPct val="107000"/>
                        </a:lnSpc>
                        <a:spcBef>
                          <a:spcPts val="2500"/>
                        </a:spcBef>
                        <a:spcAft>
                          <a:spcPts val="800"/>
                        </a:spcAft>
                        <a:buNone/>
                        <a:tabLst>
                          <a:tab pos="270510" algn="l"/>
                        </a:tabLst>
                      </a:pPr>
                      <a:r>
                        <a:rPr lang="en-GB" sz="1800" b="0">
                          <a:solidFill>
                            <a:srgbClr val="C8102E"/>
                          </a:solidFill>
                          <a:effectLst/>
                          <a:latin typeface="Century Gothic" panose="020B0502020202020204" pitchFamily="34" charset="0"/>
                          <a:ea typeface="Calibri" panose="020F0502020204030204" pitchFamily="34" charset="0"/>
                          <a:cs typeface="Arial" panose="020B0604020202020204" pitchFamily="34" charset="0"/>
                        </a:rPr>
                        <a:t> </a:t>
                      </a:r>
                      <a:endParaRPr lang="en-GB" sz="2400" b="1">
                        <a:solidFill>
                          <a:srgbClr val="C8102E"/>
                        </a:solidFill>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indent="-226695" algn="ctr">
                        <a:lnSpc>
                          <a:spcPct val="107000"/>
                        </a:lnSpc>
                        <a:spcBef>
                          <a:spcPts val="2500"/>
                        </a:spcBef>
                        <a:spcAft>
                          <a:spcPts val="800"/>
                        </a:spcAft>
                        <a:buNone/>
                        <a:tabLst>
                          <a:tab pos="270510" algn="l"/>
                        </a:tabLst>
                      </a:pPr>
                      <a:r>
                        <a:rPr lang="en-GB" sz="1800" b="0">
                          <a:solidFill>
                            <a:srgbClr val="C8102E"/>
                          </a:solidFill>
                          <a:effectLst/>
                          <a:latin typeface="Century Gothic" panose="020B0502020202020204" pitchFamily="34" charset="0"/>
                          <a:ea typeface="Calibri" panose="020F0502020204030204" pitchFamily="34" charset="0"/>
                          <a:cs typeface="Arial" panose="020B0604020202020204" pitchFamily="34" charset="0"/>
                        </a:rPr>
                        <a:t> </a:t>
                      </a:r>
                      <a:endParaRPr lang="en-GB" sz="2400" b="1">
                        <a:solidFill>
                          <a:srgbClr val="C8102E"/>
                        </a:solidFill>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indent="-226695" algn="ctr">
                        <a:lnSpc>
                          <a:spcPct val="107000"/>
                        </a:lnSpc>
                        <a:spcBef>
                          <a:spcPts val="2500"/>
                        </a:spcBef>
                        <a:spcAft>
                          <a:spcPts val="800"/>
                        </a:spcAft>
                        <a:buNone/>
                        <a:tabLst>
                          <a:tab pos="270510" algn="l"/>
                        </a:tabLst>
                      </a:pPr>
                      <a:r>
                        <a:rPr lang="en-GB" sz="1800" b="0">
                          <a:solidFill>
                            <a:srgbClr val="C8102E"/>
                          </a:solidFill>
                          <a:effectLst/>
                          <a:latin typeface="Century Gothic" panose="020B0502020202020204" pitchFamily="34" charset="0"/>
                          <a:ea typeface="Calibri" panose="020F0502020204030204" pitchFamily="34" charset="0"/>
                          <a:cs typeface="Arial" panose="020B0604020202020204" pitchFamily="34" charset="0"/>
                        </a:rPr>
                        <a:t> </a:t>
                      </a:r>
                      <a:endParaRPr lang="en-GB" sz="2400" b="1">
                        <a:solidFill>
                          <a:srgbClr val="C8102E"/>
                        </a:solidFill>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indent="-226695" algn="ctr">
                        <a:lnSpc>
                          <a:spcPct val="107000"/>
                        </a:lnSpc>
                        <a:spcBef>
                          <a:spcPts val="2500"/>
                        </a:spcBef>
                        <a:spcAft>
                          <a:spcPts val="800"/>
                        </a:spcAft>
                        <a:buNone/>
                        <a:tabLst>
                          <a:tab pos="270510" algn="l"/>
                        </a:tabLst>
                      </a:pPr>
                      <a:r>
                        <a:rPr lang="en-GB" sz="1800" b="0" dirty="0">
                          <a:solidFill>
                            <a:srgbClr val="C8102E"/>
                          </a:solidFill>
                          <a:effectLst/>
                          <a:latin typeface="Century Gothic" panose="020B0502020202020204" pitchFamily="34" charset="0"/>
                          <a:ea typeface="Calibri" panose="020F0502020204030204" pitchFamily="34" charset="0"/>
                          <a:cs typeface="Arial" panose="020B0604020202020204" pitchFamily="34" charset="0"/>
                        </a:rPr>
                        <a:t> </a:t>
                      </a:r>
                      <a:endParaRPr lang="en-GB" sz="2400" b="1" dirty="0">
                        <a:solidFill>
                          <a:srgbClr val="C8102E"/>
                        </a:solidFill>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69323711"/>
                  </a:ext>
                </a:extLst>
              </a:tr>
            </a:tbl>
          </a:graphicData>
        </a:graphic>
      </p:graphicFrame>
    </p:spTree>
    <p:extLst>
      <p:ext uri="{BB962C8B-B14F-4D97-AF65-F5344CB8AC3E}">
        <p14:creationId xmlns:p14="http://schemas.microsoft.com/office/powerpoint/2010/main" val="38984687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806019-1A9E-E51C-86FA-AE572023F18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C2DBDCF-DE3F-7C2A-DBE3-95948AAF14DB}"/>
              </a:ext>
            </a:extLst>
          </p:cNvPr>
          <p:cNvSpPr>
            <a:spLocks noGrp="1"/>
          </p:cNvSpPr>
          <p:nvPr>
            <p:ph type="title"/>
          </p:nvPr>
        </p:nvSpPr>
        <p:spPr/>
        <p:txBody>
          <a:bodyPr/>
          <a:lstStyle/>
          <a:p>
            <a:r>
              <a:rPr lang="en-US" dirty="0"/>
              <a:t>Follow–up questions</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2888E1F3-715D-A50D-0EF0-FC8CD9B167C3}"/>
                  </a:ext>
                </a:extLst>
              </p:cNvPr>
              <p:cNvSpPr>
                <a:spLocks noGrp="1"/>
              </p:cNvSpPr>
              <p:nvPr>
                <p:ph idx="1"/>
              </p:nvPr>
            </p:nvSpPr>
            <p:spPr/>
            <p:txBody>
              <a:bodyPr>
                <a:noAutofit/>
              </a:bodyPr>
              <a:lstStyle/>
              <a:p>
                <a:pPr marL="457200" lvl="0" indent="-457200">
                  <a:buFont typeface="+mj-lt"/>
                  <a:buAutoNum type="arabicPeriod"/>
                </a:pPr>
                <a:r>
                  <a:rPr lang="en-GB" sz="2000" dirty="0"/>
                  <a:t>Below are a series of chemical reactions that you completed. For each one, state whether they did or did not react.</a:t>
                </a:r>
              </a:p>
              <a:p>
                <a:pPr marL="914400" lvl="1" indent="-457200">
                  <a:buFont typeface="+mj-lt"/>
                  <a:buAutoNum type="alphaLcParenR"/>
                </a:pPr>
                <a:r>
                  <a:rPr lang="en-GB" sz="2000" dirty="0">
                    <a:latin typeface="Century Gothic" panose="020B0502020202020204" pitchFamily="34" charset="0"/>
                  </a:rPr>
                  <a:t>zinc + copper sulfate </a:t>
                </a:r>
                <a14:m>
                  <m:oMath xmlns:m="http://schemas.openxmlformats.org/officeDocument/2006/math">
                    <m:r>
                      <a:rPr lang="en-GB" sz="2000" i="1" dirty="0">
                        <a:latin typeface="Cambria Math" panose="02040503050406030204" pitchFamily="18" charset="0"/>
                        <a:ea typeface="Cambria Math" panose="02040503050406030204" pitchFamily="18" charset="0"/>
                        <a:sym typeface="Wingdings" panose="05000000000000000000" pitchFamily="2" charset="2"/>
                      </a:rPr>
                      <m:t>→</m:t>
                    </m:r>
                  </m:oMath>
                </a14:m>
                <a:r>
                  <a:rPr lang="en-GB" sz="2000" dirty="0">
                    <a:latin typeface="Century Gothic" panose="020B0502020202020204" pitchFamily="34" charset="0"/>
                  </a:rPr>
                  <a:t>     </a:t>
                </a:r>
              </a:p>
              <a:p>
                <a:pPr marL="914400" lvl="1" indent="-457200">
                  <a:buFont typeface="+mj-lt"/>
                  <a:buAutoNum type="alphaLcParenR"/>
                </a:pPr>
                <a:r>
                  <a:rPr lang="en-GB" sz="2000" dirty="0">
                    <a:latin typeface="Century Gothic" panose="020B0502020202020204" pitchFamily="34" charset="0"/>
                  </a:rPr>
                  <a:t>copper + iron nitrate </a:t>
                </a:r>
                <a14:m>
                  <m:oMath xmlns:m="http://schemas.openxmlformats.org/officeDocument/2006/math">
                    <m:r>
                      <a:rPr lang="en-GB" sz="2000" i="1" dirty="0">
                        <a:latin typeface="Cambria Math" panose="02040503050406030204" pitchFamily="18" charset="0"/>
                        <a:ea typeface="Cambria Math" panose="02040503050406030204" pitchFamily="18" charset="0"/>
                        <a:sym typeface="Wingdings" panose="05000000000000000000" pitchFamily="2" charset="2"/>
                      </a:rPr>
                      <m:t>→ </m:t>
                    </m:r>
                  </m:oMath>
                </a14:m>
                <a:endParaRPr lang="en-GB" sz="2000" dirty="0">
                  <a:latin typeface="Century Gothic" panose="020B0502020202020204" pitchFamily="34" charset="0"/>
                  <a:ea typeface="Cambria Math" panose="02040503050406030204" pitchFamily="18" charset="0"/>
                  <a:sym typeface="Wingdings" panose="05000000000000000000" pitchFamily="2" charset="2"/>
                </a:endParaRPr>
              </a:p>
              <a:p>
                <a:pPr marL="914400" lvl="1" indent="-457200">
                  <a:buFont typeface="+mj-lt"/>
                  <a:buAutoNum type="alphaLcParenR"/>
                </a:pPr>
                <a:r>
                  <a:rPr lang="en-GB" sz="2000" dirty="0">
                    <a:latin typeface="Century Gothic" panose="020B0502020202020204" pitchFamily="34" charset="0"/>
                  </a:rPr>
                  <a:t>iron + copper sulfate </a:t>
                </a:r>
                <a14:m>
                  <m:oMath xmlns:m="http://schemas.openxmlformats.org/officeDocument/2006/math">
                    <m:r>
                      <a:rPr lang="en-GB" sz="2000" i="1" dirty="0" smtClean="0">
                        <a:latin typeface="Cambria Math" panose="02040503050406030204" pitchFamily="18" charset="0"/>
                        <a:ea typeface="Cambria Math" panose="02040503050406030204" pitchFamily="18" charset="0"/>
                        <a:sym typeface="Wingdings" panose="05000000000000000000" pitchFamily="2" charset="2"/>
                      </a:rPr>
                      <m:t>→</m:t>
                    </m:r>
                  </m:oMath>
                </a14:m>
                <a:r>
                  <a:rPr lang="en-GB" sz="2000" dirty="0"/>
                  <a:t> </a:t>
                </a:r>
              </a:p>
              <a:p>
                <a:pPr marL="457200" lvl="1" indent="0">
                  <a:buNone/>
                </a:pPr>
                <a:endParaRPr lang="en-GB" sz="2000" dirty="0"/>
              </a:p>
              <a:p>
                <a:pPr marL="457200" lvl="0" indent="-457200">
                  <a:buFont typeface="+mj-lt"/>
                  <a:buAutoNum type="arabicPeriod" startAt="2"/>
                </a:pPr>
                <a:r>
                  <a:rPr lang="en-GB" sz="2000" dirty="0"/>
                  <a:t>Describe the observations you made when magnesium reacted with copper nitrate that showed that a chemical reaction was occurring. Use the headings to support your answer.</a:t>
                </a:r>
              </a:p>
              <a:p>
                <a:pPr marL="800100" lvl="2" indent="0">
                  <a:buNone/>
                </a:pPr>
                <a:r>
                  <a:rPr lang="en-GB" sz="1800" b="1" dirty="0">
                    <a:solidFill>
                      <a:srgbClr val="C00000"/>
                    </a:solidFill>
                    <a:latin typeface="Century Gothic" panose="020B0502020202020204" pitchFamily="34" charset="0"/>
                  </a:rPr>
                  <a:t>Colour</a:t>
                </a:r>
              </a:p>
              <a:p>
                <a:pPr marL="800100" lvl="2" indent="0">
                  <a:buNone/>
                </a:pPr>
                <a:endParaRPr lang="en-GB" sz="1800" dirty="0">
                  <a:latin typeface="Century Gothic" panose="020B0502020202020204" pitchFamily="34" charset="0"/>
                </a:endParaRPr>
              </a:p>
              <a:p>
                <a:pPr marL="800100" lvl="2" indent="0">
                  <a:buNone/>
                </a:pPr>
                <a:r>
                  <a:rPr lang="en-GB" sz="1800" b="1" dirty="0">
                    <a:solidFill>
                      <a:srgbClr val="C00000"/>
                    </a:solidFill>
                    <a:latin typeface="Century Gothic" panose="020B0502020202020204" pitchFamily="34" charset="0"/>
                  </a:rPr>
                  <a:t>State of substances</a:t>
                </a:r>
              </a:p>
              <a:p>
                <a:pPr marL="342900" lvl="1" indent="0">
                  <a:buNone/>
                </a:pPr>
                <a:endParaRPr lang="en-GB" sz="2000" dirty="0">
                  <a:latin typeface="Century Gothic" panose="020B0502020202020204" pitchFamily="34" charset="0"/>
                </a:endParaRPr>
              </a:p>
              <a:p>
                <a:pPr marL="457200" lvl="0" indent="-457200">
                  <a:buFont typeface="+mj-lt"/>
                  <a:buAutoNum type="arabicPeriod" startAt="3"/>
                </a:pPr>
                <a:r>
                  <a:rPr lang="en-GB" sz="2000" dirty="0"/>
                  <a:t>Place the following metals in order of reactivity from most reactive to least reactive: </a:t>
                </a:r>
                <a:r>
                  <a:rPr lang="en-GB" sz="2000" b="1" dirty="0"/>
                  <a:t>zinc, magnesium, copper, iron</a:t>
                </a:r>
              </a:p>
              <a:p>
                <a:pPr marL="457200" lvl="0" indent="-457200">
                  <a:buFont typeface="+mj-lt"/>
                  <a:buAutoNum type="arabicPeriod" startAt="3"/>
                </a:pPr>
                <a:endParaRPr lang="en-GB" sz="2000" b="1" i="1" dirty="0"/>
              </a:p>
              <a:p>
                <a:pPr marL="457200" lvl="0" indent="-457200">
                  <a:buFont typeface="+mj-lt"/>
                  <a:buAutoNum type="arabicPeriod" startAt="3"/>
                </a:pPr>
                <a:endParaRPr lang="en-GB" sz="2000" dirty="0"/>
              </a:p>
              <a:p>
                <a:pPr marL="457200" lvl="0" indent="-457200">
                  <a:buFont typeface="+mj-lt"/>
                  <a:buAutoNum type="arabicPeriod" startAt="3"/>
                </a:pPr>
                <a:endParaRPr lang="en-GB" sz="2000" dirty="0"/>
              </a:p>
              <a:p>
                <a:pPr marL="457200" lvl="0" indent="-457200">
                  <a:buFont typeface="+mj-lt"/>
                  <a:buAutoNum type="arabicPeriod" startAt="3"/>
                </a:pPr>
                <a:endParaRPr lang="en-GB" sz="2000" dirty="0"/>
              </a:p>
              <a:p>
                <a:pPr marL="457200" lvl="0" indent="-457200">
                  <a:buFont typeface="+mj-lt"/>
                  <a:buAutoNum type="arabicPeriod" startAt="3"/>
                </a:pPr>
                <a:endParaRPr lang="en-GB" sz="2000" dirty="0"/>
              </a:p>
              <a:p>
                <a:pPr marL="457200" lvl="0" indent="-457200">
                  <a:buFont typeface="+mj-lt"/>
                  <a:buAutoNum type="arabicPeriod" startAt="3"/>
                </a:pPr>
                <a:endParaRPr lang="en-GB" sz="2000" dirty="0"/>
              </a:p>
            </p:txBody>
          </p:sp>
        </mc:Choice>
        <mc:Fallback xmlns="">
          <p:sp>
            <p:nvSpPr>
              <p:cNvPr id="3" name="Content Placeholder 2">
                <a:extLst>
                  <a:ext uri="{FF2B5EF4-FFF2-40B4-BE49-F238E27FC236}">
                    <a16:creationId xmlns:a16="http://schemas.microsoft.com/office/drawing/2014/main" id="{2888E1F3-715D-A50D-0EF0-FC8CD9B167C3}"/>
                  </a:ext>
                </a:extLst>
              </p:cNvPr>
              <p:cNvSpPr>
                <a:spLocks noGrp="1" noRot="1" noChangeAspect="1" noMove="1" noResize="1" noEditPoints="1" noAdjustHandles="1" noChangeArrowheads="1" noChangeShapeType="1" noTextEdit="1"/>
              </p:cNvSpPr>
              <p:nvPr>
                <p:ph idx="1"/>
              </p:nvPr>
            </p:nvSpPr>
            <p:spPr>
              <a:blipFill>
                <a:blip r:embed="rId2"/>
                <a:stretch>
                  <a:fillRect l="-1936" t="-3148" r="-2057" b="-3511"/>
                </a:stretch>
              </a:blipFill>
            </p:spPr>
            <p:txBody>
              <a:bodyPr/>
              <a:lstStyle/>
              <a:p>
                <a:r>
                  <a:rPr lang="en-GB">
                    <a:noFill/>
                  </a:rPr>
                  <a:t> </a:t>
                </a:r>
              </a:p>
            </p:txBody>
          </p:sp>
        </mc:Fallback>
      </mc:AlternateContent>
      <p:sp>
        <p:nvSpPr>
          <p:cNvPr id="4" name="Vertical Title 1">
            <a:extLst>
              <a:ext uri="{FF2B5EF4-FFF2-40B4-BE49-F238E27FC236}">
                <a16:creationId xmlns:a16="http://schemas.microsoft.com/office/drawing/2014/main" id="{E2D5D215-91E1-759C-C84C-BA52D42B4447}"/>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Follow–up questions</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4916788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35AFB2-D329-98CF-CE63-694AE209EE3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4D8DA3B-E8CF-DA28-9201-F576AE3DBB6F}"/>
              </a:ext>
            </a:extLst>
          </p:cNvPr>
          <p:cNvSpPr>
            <a:spLocks noGrp="1"/>
          </p:cNvSpPr>
          <p:nvPr>
            <p:ph type="title"/>
          </p:nvPr>
        </p:nvSpPr>
        <p:spPr/>
        <p:txBody>
          <a:bodyPr/>
          <a:lstStyle/>
          <a:p>
            <a:r>
              <a:rPr lang="en-US" dirty="0"/>
              <a:t>Follow–up questions</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7197BFE-5981-DBD2-137A-8DE98DAE5E74}"/>
                  </a:ext>
                </a:extLst>
              </p:cNvPr>
              <p:cNvSpPr>
                <a:spLocks noGrp="1"/>
              </p:cNvSpPr>
              <p:nvPr>
                <p:ph idx="1"/>
              </p:nvPr>
            </p:nvSpPr>
            <p:spPr/>
            <p:txBody>
              <a:bodyPr>
                <a:noAutofit/>
              </a:bodyPr>
              <a:lstStyle/>
              <a:p>
                <a:pPr marL="457200" lvl="0" indent="-457200">
                  <a:buFont typeface="+mj-lt"/>
                  <a:buAutoNum type="arabicPeriod" startAt="4"/>
                </a:pPr>
                <a:r>
                  <a:rPr lang="en-GB" sz="2000" dirty="0"/>
                  <a:t>Complete the following word equations from your reactions:</a:t>
                </a:r>
              </a:p>
              <a:p>
                <a:pPr marL="800100" lvl="1" indent="-457200">
                  <a:buFont typeface="+mj-lt"/>
                  <a:buAutoNum type="alphaLcParenR"/>
                </a:pPr>
                <a:r>
                  <a:rPr lang="en-GB" sz="2000" dirty="0">
                    <a:latin typeface="Century Gothic" panose="020B0502020202020204" pitchFamily="34" charset="0"/>
                  </a:rPr>
                  <a:t>magnesium + copper sulfate </a:t>
                </a:r>
                <a14:m>
                  <m:oMath xmlns:m="http://schemas.openxmlformats.org/officeDocument/2006/math">
                    <m:r>
                      <a:rPr lang="en-GB" sz="2000" i="1" dirty="0">
                        <a:latin typeface="Cambria Math" panose="02040503050406030204" pitchFamily="18" charset="0"/>
                        <a:ea typeface="Cambria Math" panose="02040503050406030204" pitchFamily="18" charset="0"/>
                        <a:sym typeface="Wingdings" panose="05000000000000000000" pitchFamily="2" charset="2"/>
                      </a:rPr>
                      <m:t>→</m:t>
                    </m:r>
                  </m:oMath>
                </a14:m>
                <a:r>
                  <a:rPr lang="en-GB" sz="2000" dirty="0">
                    <a:latin typeface="Century Gothic" panose="020B0502020202020204" pitchFamily="34" charset="0"/>
                  </a:rPr>
                  <a:t> ____________ + ____________ __________</a:t>
                </a:r>
              </a:p>
              <a:p>
                <a:pPr marL="800100" lvl="1" indent="-457200">
                  <a:buFont typeface="+mj-lt"/>
                  <a:buAutoNum type="alphaLcParenR"/>
                </a:pPr>
                <a:r>
                  <a:rPr lang="en-GB" sz="2000" dirty="0">
                    <a:latin typeface="Century Gothic" panose="020B0502020202020204" pitchFamily="34" charset="0"/>
                  </a:rPr>
                  <a:t>zinc + copper sulfate </a:t>
                </a:r>
                <a14:m>
                  <m:oMath xmlns:m="http://schemas.openxmlformats.org/officeDocument/2006/math">
                    <m:r>
                      <a:rPr lang="en-GB" sz="2000" i="1" dirty="0">
                        <a:latin typeface="Cambria Math" panose="02040503050406030204" pitchFamily="18" charset="0"/>
                        <a:ea typeface="Cambria Math" panose="02040503050406030204" pitchFamily="18" charset="0"/>
                        <a:sym typeface="Wingdings" panose="05000000000000000000" pitchFamily="2" charset="2"/>
                      </a:rPr>
                      <m:t>→</m:t>
                    </m:r>
                  </m:oMath>
                </a14:m>
                <a:r>
                  <a:rPr lang="en-GB" sz="2000" dirty="0">
                    <a:latin typeface="Century Gothic" panose="020B0502020202020204" pitchFamily="34" charset="0"/>
                  </a:rPr>
                  <a:t> ____________ + ____________ __________</a:t>
                </a:r>
              </a:p>
              <a:p>
                <a:pPr marL="800100" lvl="1" indent="-457200">
                  <a:buFont typeface="+mj-lt"/>
                  <a:buAutoNum type="alphaLcParenR"/>
                </a:pPr>
                <a:r>
                  <a:rPr lang="en-GB" sz="2000" dirty="0">
                    <a:latin typeface="Century Gothic" panose="020B0502020202020204" pitchFamily="34" charset="0"/>
                  </a:rPr>
                  <a:t>magnesium + iron nitrate </a:t>
                </a:r>
                <a14:m>
                  <m:oMath xmlns:m="http://schemas.openxmlformats.org/officeDocument/2006/math">
                    <m:r>
                      <a:rPr lang="en-GB" sz="2000" i="1" dirty="0">
                        <a:latin typeface="Cambria Math" panose="02040503050406030204" pitchFamily="18" charset="0"/>
                        <a:ea typeface="Cambria Math" panose="02040503050406030204" pitchFamily="18" charset="0"/>
                        <a:sym typeface="Wingdings" panose="05000000000000000000" pitchFamily="2" charset="2"/>
                      </a:rPr>
                      <m:t>→</m:t>
                    </m:r>
                  </m:oMath>
                </a14:m>
                <a:r>
                  <a:rPr lang="en-GB" sz="2000" dirty="0">
                    <a:latin typeface="Century Gothic" panose="020B0502020202020204" pitchFamily="34" charset="0"/>
                  </a:rPr>
                  <a:t> ____________ + ____________ __________</a:t>
                </a:r>
              </a:p>
              <a:p>
                <a:pPr marL="0" lvl="0" indent="0">
                  <a:buNone/>
                </a:pPr>
                <a:endParaRPr lang="en-GB" sz="2000" b="1" i="1" dirty="0"/>
              </a:p>
              <a:p>
                <a:pPr marL="457200" indent="-457200">
                  <a:buFont typeface="+mj-lt"/>
                  <a:buAutoNum type="arabicPeriod" startAt="5"/>
                </a:pPr>
                <a:r>
                  <a:rPr lang="en-GB" sz="2000" dirty="0"/>
                  <a:t>A student performs the experiment using a different metal, W. A reaction is seen between metal W and zinc chloride, iron nitrate and copper sulfate but not with magnesium nitrate. Determine whether metal W is more, or less, reactive than magnesium. Explain your answer.</a:t>
                </a:r>
              </a:p>
              <a:p>
                <a:pPr marL="342900" lvl="1" indent="0">
                  <a:buNone/>
                </a:pPr>
                <a:r>
                  <a:rPr lang="en-GB" sz="2000" i="1" dirty="0">
                    <a:latin typeface="Century Gothic" panose="020B0502020202020204" pitchFamily="34" charset="0"/>
                  </a:rPr>
                  <a:t>Metal W is more/less reactive than magnesium as….</a:t>
                </a:r>
                <a:endParaRPr lang="en-GB" sz="2000" i="1" dirty="0"/>
              </a:p>
              <a:p>
                <a:pPr marL="457200" lvl="0" indent="-457200">
                  <a:buFont typeface="+mj-lt"/>
                  <a:buAutoNum type="arabicPeriod" startAt="3"/>
                </a:pPr>
                <a:endParaRPr lang="en-GB" sz="2000" dirty="0"/>
              </a:p>
              <a:p>
                <a:pPr marL="457200" lvl="0" indent="-457200">
                  <a:buFont typeface="+mj-lt"/>
                  <a:buAutoNum type="arabicPeriod" startAt="3"/>
                </a:pPr>
                <a:endParaRPr lang="en-GB" sz="2000" dirty="0"/>
              </a:p>
              <a:p>
                <a:pPr marL="457200" lvl="0" indent="-457200">
                  <a:buFont typeface="+mj-lt"/>
                  <a:buAutoNum type="arabicPeriod" startAt="3"/>
                </a:pPr>
                <a:endParaRPr lang="en-GB" sz="2000" dirty="0"/>
              </a:p>
              <a:p>
                <a:pPr marL="457200" lvl="0" indent="-457200">
                  <a:buFont typeface="+mj-lt"/>
                  <a:buAutoNum type="arabicPeriod" startAt="3"/>
                </a:pPr>
                <a:endParaRPr lang="en-GB" sz="2000" dirty="0"/>
              </a:p>
              <a:p>
                <a:pPr marL="457200" lvl="0" indent="-457200">
                  <a:buFont typeface="+mj-lt"/>
                  <a:buAutoNum type="arabicPeriod" startAt="3"/>
                </a:pPr>
                <a:endParaRPr lang="en-GB" sz="2000" dirty="0"/>
              </a:p>
            </p:txBody>
          </p:sp>
        </mc:Choice>
        <mc:Fallback xmlns="">
          <p:sp>
            <p:nvSpPr>
              <p:cNvPr id="3" name="Content Placeholder 2">
                <a:extLst>
                  <a:ext uri="{FF2B5EF4-FFF2-40B4-BE49-F238E27FC236}">
                    <a16:creationId xmlns:a16="http://schemas.microsoft.com/office/drawing/2014/main" id="{97197BFE-5981-DBD2-137A-8DE98DAE5E74}"/>
                  </a:ext>
                </a:extLst>
              </p:cNvPr>
              <p:cNvSpPr>
                <a:spLocks noGrp="1" noRot="1" noChangeAspect="1" noMove="1" noResize="1" noEditPoints="1" noAdjustHandles="1" noChangeArrowheads="1" noChangeShapeType="1" noTextEdit="1"/>
              </p:cNvSpPr>
              <p:nvPr>
                <p:ph idx="1"/>
              </p:nvPr>
            </p:nvSpPr>
            <p:spPr>
              <a:blipFill>
                <a:blip r:embed="rId2"/>
                <a:stretch>
                  <a:fillRect l="-1936" t="-3148" r="-423"/>
                </a:stretch>
              </a:blipFill>
            </p:spPr>
            <p:txBody>
              <a:bodyPr/>
              <a:lstStyle/>
              <a:p>
                <a:r>
                  <a:rPr lang="en-GB">
                    <a:noFill/>
                  </a:rPr>
                  <a:t> </a:t>
                </a:r>
              </a:p>
            </p:txBody>
          </p:sp>
        </mc:Fallback>
      </mc:AlternateContent>
      <p:sp>
        <p:nvSpPr>
          <p:cNvPr id="4" name="Vertical Title 1">
            <a:extLst>
              <a:ext uri="{FF2B5EF4-FFF2-40B4-BE49-F238E27FC236}">
                <a16:creationId xmlns:a16="http://schemas.microsoft.com/office/drawing/2014/main" id="{313D7A15-3739-29FA-8A96-EB41E5671193}"/>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Follow–up questions</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7053473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25B3AE-CA40-C510-7419-1C212A0623A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2F7425A-A2C7-6ED2-7C74-4616F3FC8011}"/>
              </a:ext>
            </a:extLst>
          </p:cNvPr>
          <p:cNvSpPr>
            <a:spLocks noGrp="1"/>
          </p:cNvSpPr>
          <p:nvPr>
            <p:ph type="title"/>
          </p:nvPr>
        </p:nvSpPr>
        <p:spPr/>
        <p:txBody>
          <a:bodyPr/>
          <a:lstStyle/>
          <a:p>
            <a:r>
              <a:rPr lang="en-US" dirty="0"/>
              <a:t>Follow–up questions</a:t>
            </a:r>
          </a:p>
        </p:txBody>
      </p:sp>
      <p:sp>
        <p:nvSpPr>
          <p:cNvPr id="4" name="Vertical Title 1">
            <a:extLst>
              <a:ext uri="{FF2B5EF4-FFF2-40B4-BE49-F238E27FC236}">
                <a16:creationId xmlns:a16="http://schemas.microsoft.com/office/drawing/2014/main" id="{3DAFC0CE-4565-93E2-B26E-37AB3163A00E}"/>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Follow–up questions</a:t>
            </a:r>
            <a:endParaRPr lang="en-US" sz="2200" b="1" i="0" dirty="0">
              <a:solidFill>
                <a:schemeClr val="bg1"/>
              </a:solidFill>
              <a:latin typeface="Century Gothic" panose="020B0502020202020204" pitchFamily="34" charset="0"/>
            </a:endParaRPr>
          </a:p>
        </p:txBody>
      </p:sp>
      <p:sp>
        <p:nvSpPr>
          <p:cNvPr id="5" name="Content Placeholder 2">
            <a:extLst>
              <a:ext uri="{FF2B5EF4-FFF2-40B4-BE49-F238E27FC236}">
                <a16:creationId xmlns:a16="http://schemas.microsoft.com/office/drawing/2014/main" id="{44A3137C-FF92-0A9B-12EC-8F3A1558940D}"/>
              </a:ext>
            </a:extLst>
          </p:cNvPr>
          <p:cNvSpPr txBox="1">
            <a:spLocks/>
          </p:cNvSpPr>
          <p:nvPr/>
        </p:nvSpPr>
        <p:spPr>
          <a:xfrm>
            <a:off x="540000" y="1306286"/>
            <a:ext cx="10080000" cy="5094514"/>
          </a:xfrm>
          <a:prstGeom prst="rect">
            <a:avLst/>
          </a:prstGeom>
        </p:spPr>
        <p:txBody>
          <a:bodyPr vert="horz" lIns="0" tIns="0" rIns="0" bIns="0" rtlCol="0">
            <a:noAutofit/>
          </a:bodyPr>
          <a:lstStyle>
            <a:lvl1pPr marL="342900" indent="-342900" algn="l" defTabSz="914400" rtl="0" eaLnBrk="1" latinLnBrk="0" hangingPunct="1">
              <a:lnSpc>
                <a:spcPct val="100000"/>
              </a:lnSpc>
              <a:spcBef>
                <a:spcPts val="0"/>
              </a:spcBef>
              <a:spcAft>
                <a:spcPts val="1200"/>
              </a:spcAft>
              <a:buClr>
                <a:srgbClr val="C8102E"/>
              </a:buClr>
              <a:buSzPct val="125000"/>
              <a:buFont typeface="Arial" panose="020B0604020202020204" pitchFamily="34" charset="0"/>
              <a:buChar char="•"/>
              <a:defRPr sz="2200" b="0" i="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0" indent="-457200">
              <a:buFont typeface="+mj-lt"/>
              <a:buAutoNum type="arabicPeriod" startAt="6"/>
            </a:pPr>
            <a:r>
              <a:rPr lang="en-GB" sz="2000" dirty="0"/>
              <a:t>A student wants to determine which metal salts metal X will react with. Metal X is more reactive than copper but less reactive than zinc. State which metal salts it will react with. Explain your answer.</a:t>
            </a:r>
          </a:p>
          <a:p>
            <a:pPr marL="457200" lvl="0" indent="-457200">
              <a:buFont typeface="+mj-lt"/>
              <a:buAutoNum type="arabicPeriod" startAt="6"/>
            </a:pPr>
            <a:endParaRPr lang="en-GB" sz="2000" dirty="0"/>
          </a:p>
          <a:p>
            <a:pPr marL="342900" lvl="1" indent="0">
              <a:buNone/>
            </a:pPr>
            <a:r>
              <a:rPr lang="en-GB" sz="2000" i="1" dirty="0">
                <a:latin typeface="Century Gothic" panose="020B0502020202020204" pitchFamily="34" charset="0"/>
              </a:rPr>
              <a:t>Metal X would react with ______________________________ as….</a:t>
            </a:r>
          </a:p>
          <a:p>
            <a:pPr marL="342900" lvl="1" indent="0">
              <a:buNone/>
            </a:pPr>
            <a:endParaRPr lang="en-GB" sz="2000" i="1" dirty="0">
              <a:latin typeface="Century Gothic" panose="020B0502020202020204" pitchFamily="34" charset="0"/>
            </a:endParaRPr>
          </a:p>
          <a:p>
            <a:pPr marL="342900" lvl="1" indent="0">
              <a:buNone/>
            </a:pPr>
            <a:r>
              <a:rPr lang="en-GB" sz="2000" i="1" dirty="0">
                <a:latin typeface="Century Gothic" panose="020B0502020202020204" pitchFamily="34" charset="0"/>
              </a:rPr>
              <a:t>We don’t know if metal X would react with ___________________________ as…</a:t>
            </a:r>
            <a:endParaRPr lang="en-GB" sz="1800" i="1" dirty="0"/>
          </a:p>
          <a:p>
            <a:pPr marL="457200" indent="-457200">
              <a:buFont typeface="+mj-lt"/>
              <a:buAutoNum type="arabicPeriod" startAt="4"/>
            </a:pPr>
            <a:endParaRPr lang="en-GB" sz="2000" dirty="0"/>
          </a:p>
          <a:p>
            <a:pPr marL="457200" indent="-457200">
              <a:buFont typeface="+mj-lt"/>
              <a:buAutoNum type="arabicPeriod" startAt="4"/>
            </a:pPr>
            <a:endParaRPr lang="en-GB" sz="2000" dirty="0"/>
          </a:p>
          <a:p>
            <a:pPr marL="457200" indent="-457200">
              <a:buFont typeface="+mj-lt"/>
              <a:buAutoNum type="arabicPeriod" startAt="4"/>
            </a:pPr>
            <a:endParaRPr lang="en-GB" sz="2000" b="1" i="1" dirty="0"/>
          </a:p>
          <a:p>
            <a:pPr marL="457200" indent="-457200">
              <a:buFont typeface="+mj-lt"/>
              <a:buAutoNum type="arabicPeriod" startAt="4"/>
            </a:pPr>
            <a:endParaRPr lang="en-GB" sz="2000" dirty="0"/>
          </a:p>
          <a:p>
            <a:pPr marL="457200" indent="-457200">
              <a:buFont typeface="+mj-lt"/>
              <a:buAutoNum type="arabicPeriod" startAt="4"/>
            </a:pPr>
            <a:endParaRPr lang="en-GB" sz="2000" dirty="0"/>
          </a:p>
          <a:p>
            <a:pPr marL="457200" indent="-457200">
              <a:buFont typeface="+mj-lt"/>
              <a:buAutoNum type="arabicPeriod" startAt="4"/>
            </a:pPr>
            <a:endParaRPr lang="en-GB" sz="2000" dirty="0"/>
          </a:p>
          <a:p>
            <a:pPr marL="457200" indent="-457200">
              <a:buFont typeface="+mj-lt"/>
              <a:buAutoNum type="arabicPeriod" startAt="4"/>
            </a:pPr>
            <a:endParaRPr lang="en-GB" sz="2000" dirty="0"/>
          </a:p>
          <a:p>
            <a:pPr marL="457200" indent="-457200">
              <a:buFont typeface="+mj-lt"/>
              <a:buAutoNum type="arabicPeriod" startAt="4"/>
            </a:pPr>
            <a:endParaRPr lang="en-GB" sz="2000" dirty="0"/>
          </a:p>
        </p:txBody>
      </p:sp>
    </p:spTree>
    <p:extLst>
      <p:ext uri="{BB962C8B-B14F-4D97-AF65-F5344CB8AC3E}">
        <p14:creationId xmlns:p14="http://schemas.microsoft.com/office/powerpoint/2010/main" val="27007227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24C67-F403-7F42-8CD3-C9407724075D}"/>
              </a:ext>
            </a:extLst>
          </p:cNvPr>
          <p:cNvSpPr>
            <a:spLocks noGrp="1"/>
          </p:cNvSpPr>
          <p:nvPr>
            <p:ph type="title"/>
          </p:nvPr>
        </p:nvSpPr>
        <p:spPr/>
        <p:txBody>
          <a:bodyPr/>
          <a:lstStyle/>
          <a:p>
            <a:r>
              <a:rPr lang="en-US" dirty="0"/>
              <a:t>Mini whiteboard activity</a:t>
            </a:r>
          </a:p>
        </p:txBody>
      </p:sp>
      <p:sp>
        <p:nvSpPr>
          <p:cNvPr id="5" name="Vertical Title 1">
            <a:extLst>
              <a:ext uri="{FF2B5EF4-FFF2-40B4-BE49-F238E27FC236}">
                <a16:creationId xmlns:a16="http://schemas.microsoft.com/office/drawing/2014/main" id="{4639524B-BE05-0742-B8B8-CA81482DA778}"/>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Follow–up questions</a:t>
            </a:r>
            <a:endParaRPr lang="en-US" sz="2200" b="1" i="0" dirty="0">
              <a:solidFill>
                <a:schemeClr val="bg1"/>
              </a:solidFill>
              <a:latin typeface="Century Gothic" panose="020B0502020202020204" pitchFamily="34" charset="0"/>
            </a:endParaRPr>
          </a:p>
        </p:txBody>
      </p:sp>
      <p:sp>
        <p:nvSpPr>
          <p:cNvPr id="8" name="TextBox 7">
            <a:extLst>
              <a:ext uri="{FF2B5EF4-FFF2-40B4-BE49-F238E27FC236}">
                <a16:creationId xmlns:a16="http://schemas.microsoft.com/office/drawing/2014/main" id="{883BFF17-0E42-3AA3-F3AD-900221B54300}"/>
              </a:ext>
            </a:extLst>
          </p:cNvPr>
          <p:cNvSpPr txBox="1"/>
          <p:nvPr/>
        </p:nvSpPr>
        <p:spPr>
          <a:xfrm>
            <a:off x="539999" y="1228397"/>
            <a:ext cx="10181591" cy="6309420"/>
          </a:xfrm>
          <a:prstGeom prst="rect">
            <a:avLst/>
          </a:prstGeom>
          <a:noFill/>
        </p:spPr>
        <p:txBody>
          <a:bodyPr wrap="square" rtlCol="0">
            <a:spAutoFit/>
          </a:bodyPr>
          <a:lstStyle/>
          <a:p>
            <a:r>
              <a:rPr lang="en-GB" sz="2200" dirty="0">
                <a:latin typeface="Century Gothic" panose="020B0502020202020204" pitchFamily="34" charset="0"/>
              </a:rPr>
              <a:t>On your mini whiteboard, read the statement and write your answer to each of the following questions:  </a:t>
            </a:r>
          </a:p>
          <a:p>
            <a:endParaRPr lang="en-GB" sz="2000" dirty="0">
              <a:latin typeface="Century Gothic" panose="020B0502020202020204" pitchFamily="34" charset="0"/>
            </a:endParaRPr>
          </a:p>
          <a:p>
            <a:r>
              <a:rPr lang="en-GB" sz="2000">
                <a:latin typeface="Century Gothic" panose="020B0502020202020204" pitchFamily="34" charset="0"/>
              </a:rPr>
              <a:t>Metals </a:t>
            </a:r>
            <a:r>
              <a:rPr lang="en-GB" sz="2000" dirty="0">
                <a:latin typeface="Century Gothic" panose="020B0502020202020204" pitchFamily="34" charset="0"/>
              </a:rPr>
              <a:t>which are more reactive than copper will react exothermically with copper sulfate in displacement reactions. A temperature increase would be observed.</a:t>
            </a:r>
          </a:p>
          <a:p>
            <a:endParaRPr lang="en-GB" sz="2000" dirty="0">
              <a:latin typeface="Century Gothic" panose="020B0502020202020204" pitchFamily="34" charset="0"/>
            </a:endParaRPr>
          </a:p>
          <a:p>
            <a:pPr marL="457200" indent="-457200">
              <a:buFont typeface="+mj-lt"/>
              <a:buAutoNum type="alphaLcParenR"/>
            </a:pPr>
            <a:r>
              <a:rPr lang="en-GB" sz="2000" dirty="0">
                <a:latin typeface="Century Gothic" panose="020B0502020202020204" pitchFamily="34" charset="0"/>
              </a:rPr>
              <a:t>Complete the sentence to define the term ‘exothermic’.</a:t>
            </a:r>
          </a:p>
          <a:p>
            <a:endParaRPr lang="en-GB" sz="2000" i="1" dirty="0">
              <a:latin typeface="Century Gothic" panose="020B0502020202020204" pitchFamily="34" charset="0"/>
            </a:endParaRPr>
          </a:p>
          <a:p>
            <a:r>
              <a:rPr lang="en-GB" sz="2000" i="1" dirty="0">
                <a:latin typeface="Century Gothic" panose="020B0502020202020204" pitchFamily="34" charset="0"/>
              </a:rPr>
              <a:t>A chemical reaction which  ________________ energy into the surroundings.</a:t>
            </a:r>
          </a:p>
          <a:p>
            <a:endParaRPr lang="en-GB" sz="2000" i="1" dirty="0">
              <a:latin typeface="Century Gothic" panose="020B0502020202020204" pitchFamily="34" charset="0"/>
            </a:endParaRPr>
          </a:p>
          <a:p>
            <a:pPr marL="457200" indent="-457200">
              <a:buFont typeface="+mj-lt"/>
              <a:buAutoNum type="alphaLcParenR" startAt="2"/>
            </a:pPr>
            <a:r>
              <a:rPr lang="en-GB" sz="2000" dirty="0">
                <a:latin typeface="Century Gothic" panose="020B0502020202020204" pitchFamily="34" charset="0"/>
              </a:rPr>
              <a:t>State the independent variable (the one you change) in this experiment.</a:t>
            </a:r>
          </a:p>
          <a:p>
            <a:pPr marL="457200" indent="-457200">
              <a:buFont typeface="+mj-lt"/>
              <a:buAutoNum type="alphaLcParenR" startAt="2"/>
            </a:pPr>
            <a:endParaRPr lang="en-GB" sz="2000" dirty="0">
              <a:latin typeface="Century Gothic" panose="020B0502020202020204" pitchFamily="34" charset="0"/>
            </a:endParaRPr>
          </a:p>
          <a:p>
            <a:pPr marL="457200" indent="-457200">
              <a:buFont typeface="+mj-lt"/>
              <a:buAutoNum type="alphaLcParenR" startAt="2"/>
            </a:pPr>
            <a:r>
              <a:rPr lang="en-GB" sz="2000" dirty="0">
                <a:latin typeface="Century Gothic" panose="020B0502020202020204" pitchFamily="34" charset="0"/>
              </a:rPr>
              <a:t>State the dependent variable (the one you measure to give you results) in this experiment.</a:t>
            </a:r>
          </a:p>
          <a:p>
            <a:pPr marL="457200" indent="-457200">
              <a:buFont typeface="+mj-lt"/>
              <a:buAutoNum type="alphaLcParenR" startAt="2"/>
            </a:pPr>
            <a:endParaRPr lang="en-GB" sz="2000" dirty="0">
              <a:latin typeface="Century Gothic" panose="020B0502020202020204" pitchFamily="34" charset="0"/>
            </a:endParaRPr>
          </a:p>
          <a:p>
            <a:endParaRPr lang="en-GB" sz="2000" dirty="0">
              <a:latin typeface="Century Gothic" panose="020B0502020202020204" pitchFamily="34" charset="0"/>
            </a:endParaRPr>
          </a:p>
          <a:p>
            <a:pPr marL="457200" indent="-457200">
              <a:buFont typeface="+mj-lt"/>
              <a:buAutoNum type="arabicPeriod" startAt="7"/>
            </a:pPr>
            <a:endParaRPr lang="en-GB" sz="2000" dirty="0">
              <a:latin typeface="Century Gothic" panose="020B0502020202020204" pitchFamily="34" charset="0"/>
            </a:endParaRPr>
          </a:p>
          <a:p>
            <a:pPr marL="457200" indent="-457200">
              <a:buFont typeface="+mj-lt"/>
              <a:buAutoNum type="arabicPeriod" startAt="7"/>
            </a:pPr>
            <a:endParaRPr lang="en-GB" sz="2000" dirty="0">
              <a:latin typeface="Century Gothic" panose="020B0502020202020204" pitchFamily="34" charset="0"/>
            </a:endParaRPr>
          </a:p>
          <a:p>
            <a:endParaRPr lang="en-GB" sz="2000" dirty="0">
              <a:latin typeface="Century Gothic" panose="020B0502020202020204" pitchFamily="34" charset="0"/>
            </a:endParaRPr>
          </a:p>
        </p:txBody>
      </p:sp>
    </p:spTree>
    <p:extLst>
      <p:ext uri="{BB962C8B-B14F-4D97-AF65-F5344CB8AC3E}">
        <p14:creationId xmlns:p14="http://schemas.microsoft.com/office/powerpoint/2010/main" val="41107003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08C3F3-1E24-CBFE-8CB8-992D94F03E9A}"/>
            </a:ext>
          </a:extLst>
        </p:cNvPr>
        <p:cNvGrpSpPr/>
        <p:nvPr/>
      </p:nvGrpSpPr>
      <p:grpSpPr>
        <a:xfrm>
          <a:off x="0" y="0"/>
          <a:ext cx="0" cy="0"/>
          <a:chOff x="0" y="0"/>
          <a:chExt cx="0" cy="0"/>
        </a:xfrm>
      </p:grpSpPr>
      <p:sp>
        <p:nvSpPr>
          <p:cNvPr id="4" name="Content Placeholder 3">
            <a:extLst>
              <a:ext uri="{FF2B5EF4-FFF2-40B4-BE49-F238E27FC236}">
                <a16:creationId xmlns:a16="http://schemas.microsoft.com/office/drawing/2014/main" id="{443C1B02-0D8B-D004-BB77-1EAE349C86A1}"/>
              </a:ext>
            </a:extLst>
          </p:cNvPr>
          <p:cNvSpPr>
            <a:spLocks noGrp="1"/>
          </p:cNvSpPr>
          <p:nvPr>
            <p:ph idx="10"/>
          </p:nvPr>
        </p:nvSpPr>
        <p:spPr>
          <a:xfrm>
            <a:off x="539999" y="1322149"/>
            <a:ext cx="9900237" cy="4797297"/>
          </a:xfrm>
        </p:spPr>
        <p:txBody>
          <a:bodyPr>
            <a:normAutofit/>
          </a:bodyPr>
          <a:lstStyle/>
          <a:p>
            <a:pPr marL="742950" indent="-742950">
              <a:buFont typeface="+mj-lt"/>
              <a:buAutoNum type="alphaLcParenR" startAt="4"/>
            </a:pPr>
            <a:r>
              <a:rPr lang="en-GB" sz="2000" dirty="0"/>
              <a:t>State the two control variables (the ones you keep the same) in this experiment.</a:t>
            </a:r>
          </a:p>
          <a:p>
            <a:pPr marL="742950" indent="-742950">
              <a:buFont typeface="+mj-lt"/>
              <a:buAutoNum type="alphaLcParenR" startAt="4"/>
            </a:pPr>
            <a:r>
              <a:rPr lang="en-GB" sz="2000" dirty="0"/>
              <a:t>Name the piece of equipment used to measure temperature. </a:t>
            </a:r>
          </a:p>
          <a:p>
            <a:pPr marL="742950" indent="-742950">
              <a:buFont typeface="+mj-lt"/>
              <a:buAutoNum type="alphaLcParenR" startAt="4"/>
            </a:pPr>
            <a:r>
              <a:rPr lang="en-GB" sz="2000" dirty="0">
                <a:latin typeface="Century Gothic" panose="020B0502020202020204" pitchFamily="34" charset="0"/>
              </a:rPr>
              <a:t>Write a method for this experiment (6 marks). </a:t>
            </a:r>
          </a:p>
          <a:p>
            <a:pPr marL="742950" indent="-742950">
              <a:buFont typeface="+mj-lt"/>
              <a:buAutoNum type="alphaLcParenR" startAt="4"/>
            </a:pPr>
            <a:r>
              <a:rPr lang="en-GB" sz="2000" dirty="0">
                <a:latin typeface="Century Gothic" panose="020B0502020202020204" pitchFamily="34" charset="0"/>
              </a:rPr>
              <a:t>Metal X had a temperature change of 0°C. Explain this result.</a:t>
            </a:r>
          </a:p>
          <a:p>
            <a:pPr marL="742950" indent="-742950">
              <a:buFont typeface="+mj-lt"/>
              <a:buAutoNum type="alphaLcParenR" startAt="4"/>
            </a:pPr>
            <a:r>
              <a:rPr lang="en-GB" sz="2000" dirty="0">
                <a:latin typeface="Century Gothic" panose="020B0502020202020204" pitchFamily="34" charset="0"/>
              </a:rPr>
              <a:t>Metal Y reacted and had a temperature change of 1.5°C and Metal Z had a temperature change of 14.3°C. </a:t>
            </a:r>
          </a:p>
          <a:p>
            <a:pPr lvl="1" indent="0">
              <a:buNone/>
            </a:pPr>
            <a:r>
              <a:rPr lang="en-GB" sz="2000" dirty="0">
                <a:latin typeface="Century Gothic" panose="020B0502020202020204" pitchFamily="34" charset="0"/>
              </a:rPr>
              <a:t>State which metal was the most reactive. Explain your answer.</a:t>
            </a:r>
          </a:p>
          <a:p>
            <a:r>
              <a:rPr lang="en-GB" sz="2000" dirty="0"/>
              <a:t> </a:t>
            </a:r>
          </a:p>
          <a:p>
            <a:pPr marL="457200" lvl="1" indent="0">
              <a:buNone/>
            </a:pPr>
            <a:r>
              <a:rPr lang="en-GB" sz="2000" i="1" dirty="0">
                <a:latin typeface="Century Gothic" panose="020B0502020202020204" pitchFamily="34" charset="0"/>
              </a:rPr>
              <a:t>Metal ______ is the most reactive. I know this because…</a:t>
            </a:r>
          </a:p>
          <a:p>
            <a:endParaRPr lang="en-GB" sz="1400" dirty="0"/>
          </a:p>
        </p:txBody>
      </p:sp>
      <p:sp>
        <p:nvSpPr>
          <p:cNvPr id="5" name="Vertical Title 1">
            <a:extLst>
              <a:ext uri="{FF2B5EF4-FFF2-40B4-BE49-F238E27FC236}">
                <a16:creationId xmlns:a16="http://schemas.microsoft.com/office/drawing/2014/main" id="{7B290C4C-492B-7E0E-DB79-539744853FBF}"/>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Follow–up questions</a:t>
            </a:r>
            <a:endParaRPr lang="en-US" sz="2200" b="1" i="0" dirty="0">
              <a:solidFill>
                <a:schemeClr val="bg1"/>
              </a:solidFill>
              <a:latin typeface="Century Gothic" panose="020B0502020202020204" pitchFamily="34" charset="0"/>
            </a:endParaRPr>
          </a:p>
        </p:txBody>
      </p:sp>
      <p:sp>
        <p:nvSpPr>
          <p:cNvPr id="12" name="Title 11">
            <a:extLst>
              <a:ext uri="{FF2B5EF4-FFF2-40B4-BE49-F238E27FC236}">
                <a16:creationId xmlns:a16="http://schemas.microsoft.com/office/drawing/2014/main" id="{D409597A-7883-24FB-D1F4-91C0B06CF704}"/>
              </a:ext>
            </a:extLst>
          </p:cNvPr>
          <p:cNvSpPr>
            <a:spLocks noGrp="1"/>
          </p:cNvSpPr>
          <p:nvPr>
            <p:ph type="title"/>
          </p:nvPr>
        </p:nvSpPr>
        <p:spPr/>
        <p:txBody>
          <a:bodyPr/>
          <a:lstStyle/>
          <a:p>
            <a:r>
              <a:rPr lang="en-GB" dirty="0"/>
              <a:t>Mini whiteboard activity</a:t>
            </a:r>
          </a:p>
        </p:txBody>
      </p:sp>
    </p:spTree>
    <p:extLst>
      <p:ext uri="{BB962C8B-B14F-4D97-AF65-F5344CB8AC3E}">
        <p14:creationId xmlns:p14="http://schemas.microsoft.com/office/powerpoint/2010/main" val="30020902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Editorialstage xmlns="5c7d88b2-bc5d-47d8-b067-5f30c82b40fb" xsi:nil="true"/>
    <lcf76f155ced4ddcb4097134ff3c332f xmlns="5c7d88b2-bc5d-47d8-b067-5f30c82b40fb">
      <Terms xmlns="http://schemas.microsoft.com/office/infopath/2007/PartnerControls"/>
    </lcf76f155ced4ddcb4097134ff3c332f>
    <TaxCatchAll xmlns="9e3c562f-56b0-4bc9-96c8-d04b09868558"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E75781E-E4BC-41F4-B0E1-846C367BBE6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7d88b2-bc5d-47d8-b067-5f30c82b40fb"/>
    <ds:schemaRef ds:uri="9e3c562f-56b0-4bc9-96c8-d04b098685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66671C8-1A1F-404F-8C5E-0D5B2156A476}">
  <ds:schemaRefs>
    <ds:schemaRef ds:uri="http://purl.org/dc/dcmitype/"/>
    <ds:schemaRef ds:uri="9e3c562f-56b0-4bc9-96c8-d04b09868558"/>
    <ds:schemaRef ds:uri="http://purl.org/dc/terms/"/>
    <ds:schemaRef ds:uri="http://www.w3.org/XML/1998/namespace"/>
    <ds:schemaRef ds:uri="http://purl.org/dc/elements/1.1/"/>
    <ds:schemaRef ds:uri="http://schemas.microsoft.com/office/2006/documentManagement/types"/>
    <ds:schemaRef ds:uri="5c7d88b2-bc5d-47d8-b067-5f30c82b40fb"/>
    <ds:schemaRef ds:uri="http://schemas.microsoft.com/office/2006/metadata/properties"/>
    <ds:schemaRef ds:uri="http://schemas.microsoft.com/office/infopath/2007/PartnerControls"/>
    <ds:schemaRef ds:uri="http://schemas.openxmlformats.org/package/2006/metadata/core-properties"/>
  </ds:schemaRefs>
</ds:datastoreItem>
</file>

<file path=customXml/itemProps3.xml><?xml version="1.0" encoding="utf-8"?>
<ds:datastoreItem xmlns:ds="http://schemas.openxmlformats.org/officeDocument/2006/customXml" ds:itemID="{BE530795-D8CC-487C-838A-B56A46AF226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5627</TotalTime>
  <Words>960</Words>
  <Application>Microsoft Office PowerPoint</Application>
  <PresentationFormat>Widescreen</PresentationFormat>
  <Paragraphs>152</Paragraphs>
  <Slides>12</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12</vt:i4>
      </vt:variant>
    </vt:vector>
  </HeadingPairs>
  <TitlesOfParts>
    <vt:vector size="21" baseType="lpstr">
      <vt:lpstr>Aptos</vt:lpstr>
      <vt:lpstr>Arial</vt:lpstr>
      <vt:lpstr>Calibri</vt:lpstr>
      <vt:lpstr>Calibri Light</vt:lpstr>
      <vt:lpstr>Cambria Math</vt:lpstr>
      <vt:lpstr>Century Gothic</vt:lpstr>
      <vt:lpstr>Wingdings</vt:lpstr>
      <vt:lpstr>Wingdings 2</vt:lpstr>
      <vt:lpstr>Office Theme</vt:lpstr>
      <vt:lpstr>14–16 years</vt:lpstr>
      <vt:lpstr>Learning objectives</vt:lpstr>
      <vt:lpstr>Introduction</vt:lpstr>
      <vt:lpstr>Introduction</vt:lpstr>
      <vt:lpstr>Method</vt:lpstr>
      <vt:lpstr>Integrated instructions: testing indicators</vt:lpstr>
      <vt:lpstr>Results</vt:lpstr>
      <vt:lpstr>Follow–up questions</vt:lpstr>
      <vt:lpstr>Follow–up questions</vt:lpstr>
      <vt:lpstr>Follow–up questions</vt:lpstr>
      <vt:lpstr>Mini whiteboard activity</vt:lpstr>
      <vt:lpstr>Mini whiteboard activity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Displacement reactions between metals and their salts lesson slides</dc:title>
  <dc:creator>Royal Society of Chemistry</dc:creator>
  <cp:keywords>14-16 practical; GCSE; investigation; chemistry; practical; Nuffield; displacement; metals; reactivity</cp:keywords>
  <dc:description>Available from https://rsc.li/3O9PfNt; teacher notes; student sheet; and student support sheet also available</dc:description>
  <cp:lastModifiedBy>Hannah Griffiths</cp:lastModifiedBy>
  <cp:revision>577</cp:revision>
  <dcterms:created xsi:type="dcterms:W3CDTF">2021-04-13T16:26:00Z</dcterms:created>
  <dcterms:modified xsi:type="dcterms:W3CDTF">2026-03-30T14:10:34Z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ies>
</file>