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4"/>
  </p:notesMasterIdLst>
  <p:sldIdLst>
    <p:sldId id="262" r:id="rId2"/>
    <p:sldId id="271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07" autoAdjust="0"/>
    <p:restoredTop sz="94660"/>
  </p:normalViewPr>
  <p:slideViewPr>
    <p:cSldViewPr snapToGrid="0">
      <p:cViewPr varScale="1">
        <p:scale>
          <a:sx n="52" d="100"/>
          <a:sy n="52" d="100"/>
        </p:scale>
        <p:origin x="816" y="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9D5A20B-884F-4464-A476-DD9110915B61}" type="datetimeFigureOut">
              <a:rPr lang="en-GB" smtClean="0"/>
              <a:t>05/03/2021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325B6F8-6C65-4564-A0BB-220D0FB75D6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780924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a7LS37" TargetMode="External"/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3a7LS37" TargetMode="External"/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 smtClean="0"/>
              <a:t>This</a:t>
            </a:r>
            <a:r>
              <a:rPr lang="en-GB" baseline="0" dirty="0" smtClean="0"/>
              <a:t> </a:t>
            </a:r>
            <a:r>
              <a:rPr lang="en-GB" baseline="0" dirty="0" err="1" smtClean="0"/>
              <a:t>Frayer</a:t>
            </a:r>
            <a:r>
              <a:rPr lang="en-GB" baseline="0" dirty="0" smtClean="0"/>
              <a:t> model supports the Royal Society of Chemistry practical video Electrolysis of aqueous solutions, available here </a:t>
            </a:r>
            <a:r>
              <a:rPr lang="en-GB" dirty="0" smtClean="0">
                <a:hlinkClick r:id="rId3"/>
              </a:rPr>
              <a:t>rsc.li/3a7LS37</a:t>
            </a:r>
            <a:endParaRPr lang="en-GB" sz="1000" b="1" dirty="0" smtClean="0">
              <a:sym typeface="Wingdings 2" panose="05020102010507070707" pitchFamily="18" charset="2"/>
            </a:endParaRPr>
          </a:p>
          <a:p>
            <a:r>
              <a:rPr lang="en-GB" dirty="0" smtClean="0"/>
              <a:t>© Royal Society</a:t>
            </a:r>
            <a:r>
              <a:rPr lang="en-GB" baseline="0" dirty="0" smtClean="0"/>
              <a:t> of Chemistry </a:t>
            </a:r>
          </a:p>
          <a:p>
            <a:r>
              <a:rPr kumimoji="0" lang="en-GB" altLang="en-US" sz="1200" b="0" i="0" u="none" strike="noStrike" cap="none" normalizeH="0" baseline="0" dirty="0" smtClean="0">
                <a:ln>
                  <a:noFill/>
                </a:ln>
                <a:solidFill>
                  <a:srgbClr val="231F20"/>
                </a:solidFill>
                <a:effectLst/>
                <a:latin typeface="Gotham Book"/>
                <a:ea typeface="Source Sans Pro" panose="020B0503030403020204" pitchFamily="34" charset="0"/>
                <a:cs typeface="Source Sans Pro" panose="020B0503030403020204" pitchFamily="34" charset="0"/>
              </a:rPr>
              <a:t>Registered charity number: 207890</a:t>
            </a:r>
            <a:endParaRPr kumimoji="0" lang="en-GB" altLang="en-US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25B6F8-6C65-4564-A0BB-220D0FB75D6F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6826124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 smtClean="0"/>
              <a:t>This</a:t>
            </a:r>
            <a:r>
              <a:rPr lang="en-GB" baseline="0" dirty="0" smtClean="0"/>
              <a:t> </a:t>
            </a:r>
            <a:r>
              <a:rPr lang="en-GB" baseline="0" dirty="0" err="1" smtClean="0"/>
              <a:t>Frayer</a:t>
            </a:r>
            <a:r>
              <a:rPr lang="en-GB" baseline="0" dirty="0" smtClean="0"/>
              <a:t> model supports the Royal Society of Chemistry practical video Electrolysis of aqueous solutions, available here </a:t>
            </a:r>
            <a:r>
              <a:rPr lang="en-GB" dirty="0" smtClean="0">
                <a:hlinkClick r:id="rId3"/>
              </a:rPr>
              <a:t>rsc.li/3a7LS37</a:t>
            </a:r>
            <a:endParaRPr lang="en-GB" sz="1000" b="1" dirty="0" smtClean="0">
              <a:sym typeface="Wingdings 2" panose="05020102010507070707" pitchFamily="18" charset="2"/>
            </a:endParaRPr>
          </a:p>
          <a:p>
            <a:r>
              <a:rPr lang="en-GB" dirty="0" smtClean="0"/>
              <a:t>© Royal Society</a:t>
            </a:r>
            <a:r>
              <a:rPr lang="en-GB" baseline="0" dirty="0" smtClean="0"/>
              <a:t> of Chemistry </a:t>
            </a:r>
          </a:p>
          <a:p>
            <a:r>
              <a:rPr kumimoji="0" lang="en-GB" altLang="en-US" sz="1200" b="0" i="0" u="none" strike="noStrike" cap="none" normalizeH="0" baseline="0" smtClean="0">
                <a:ln>
                  <a:noFill/>
                </a:ln>
                <a:solidFill>
                  <a:srgbClr val="231F20"/>
                </a:solidFill>
                <a:effectLst/>
                <a:latin typeface="Gotham Book"/>
                <a:ea typeface="Source Sans Pro" panose="020B0503030403020204" pitchFamily="34" charset="0"/>
                <a:cs typeface="Source Sans Pro" panose="020B0503030403020204" pitchFamily="34" charset="0"/>
              </a:rPr>
              <a:t>Registered charity number: 207890</a:t>
            </a:r>
            <a:endParaRPr kumimoji="0" lang="en-GB" altLang="en-US" sz="3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325B6F8-6C65-4564-A0BB-220D0FB75D6F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80389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75956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85558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1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08397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8452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41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6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035737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1764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8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1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1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51791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34334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609167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8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742457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8"/>
            <a:ext cx="462915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6412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E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28650" y="365127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GB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8650" y="1825625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GB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2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2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2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9E4C35AC-438B-44FC-9CD2-D163DCB6EDE9}" type="slidenum">
              <a:rPr lang="en-GB" smtClean="0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05418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2pPr>
      <a:lvl3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3pPr>
      <a:lvl4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4pPr>
      <a:lvl5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9pPr>
    </p:titleStyle>
    <p:bodyStyle>
      <a:lvl1pPr marL="228600" indent="-228600" algn="l" rtl="0" eaLnBrk="1" fontAlgn="base" hangingPunct="1">
        <a:lnSpc>
          <a:spcPct val="90000"/>
        </a:lnSpc>
        <a:spcBef>
          <a:spcPts val="1000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1" fontAlgn="base" hangingPunct="1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altLang="en-US" smtClean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98778621"/>
              </p:ext>
            </p:extLst>
          </p:nvPr>
        </p:nvGraphicFramePr>
        <p:xfrm>
          <a:off x="0" y="0"/>
          <a:ext cx="9144000" cy="7056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1. What does the word electrolysis</a:t>
                      </a:r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mean to you? Where have you come across this word</a:t>
                      </a:r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before?</a:t>
                      </a:r>
                      <a:endParaRPr lang="en-GB" sz="1200" b="1" u="none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2. Explore electrolysis.</a:t>
                      </a:r>
                    </a:p>
                    <a:p>
                      <a:pPr algn="ctr"/>
                      <a:endParaRPr lang="en-GB" sz="1200" b="1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Electro- and -lysis</a:t>
                      </a:r>
                    </a:p>
                    <a:p>
                      <a:pPr algn="ctr"/>
                      <a:endParaRPr lang="en-GB" sz="1200" b="1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Can</a:t>
                      </a:r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you think of any other words containing electro- or </a:t>
                      </a:r>
                    </a:p>
                    <a:p>
                      <a:pPr algn="ctr"/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-lysis?</a:t>
                      </a:r>
                      <a:endParaRPr lang="en-GB" sz="1200" b="1" u="none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u="none" strike="noStrik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4. Complete the sentences:</a:t>
                      </a:r>
                    </a:p>
                    <a:p>
                      <a:pPr algn="ctr"/>
                      <a:endParaRPr lang="en-GB" sz="1200" b="1" u="none" strike="noStrik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strike="sngStrike" dirty="0" smtClean="0">
                        <a:solidFill>
                          <a:srgbClr val="FF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r>
                        <a:rPr lang="en-GB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At the ________________ electrode the negative ions ________ electrons and become</a:t>
                      </a:r>
                      <a:r>
                        <a:rPr lang="en-GB" sz="1400" b="0" i="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GB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________________. </a:t>
                      </a:r>
                    </a:p>
                    <a:p>
                      <a:endParaRPr lang="en-GB" sz="1400" b="0" i="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GB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The electrode where oxidation occurs is called the ____________. </a:t>
                      </a:r>
                    </a:p>
                    <a:p>
                      <a:r>
                        <a:rPr lang="en-GB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/>
                      </a:r>
                      <a:br>
                        <a:rPr lang="en-GB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GB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At the ________________ electrode the positive ions _________ electrons to become</a:t>
                      </a:r>
                      <a:br>
                        <a:rPr lang="en-GB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GB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________________. </a:t>
                      </a:r>
                    </a:p>
                    <a:p>
                      <a:endParaRPr lang="en-GB" sz="1400" b="0" i="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GB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The electrode where reduction occurs is called the ____________.</a:t>
                      </a:r>
                    </a:p>
                    <a:p>
                      <a:pPr algn="ctr"/>
                      <a:endParaRPr lang="en-GB" sz="1400" b="1" u="sng" strike="sngStrike" dirty="0">
                        <a:solidFill>
                          <a:srgbClr val="FF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3.</a:t>
                      </a:r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Definition of electrolysis.</a:t>
                      </a:r>
                      <a:endParaRPr lang="en-GB" sz="1200" b="1" u="none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19830617"/>
              </p:ext>
            </p:extLst>
          </p:nvPr>
        </p:nvGraphicFramePr>
        <p:xfrm>
          <a:off x="3644538" y="3108325"/>
          <a:ext cx="1711234" cy="6413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112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641350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Electrolysis</a:t>
                      </a:r>
                      <a:endParaRPr lang="en-GB" sz="18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91523" marR="91523" marT="45811" marB="45811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768321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altLang="en-US" smtClean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34515822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1. What does the word electrolyte mean to you? Where have you come across this word</a:t>
                      </a:r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or similar words before? </a:t>
                      </a:r>
                      <a:endParaRPr lang="en-GB" sz="1200" b="1" u="none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2. </a:t>
                      </a:r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Definition of electrolyte.</a:t>
                      </a:r>
                    </a:p>
                    <a:p>
                      <a:pPr algn="ctr"/>
                      <a:endParaRPr lang="en-GB" sz="1200" b="1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sng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sng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l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4. From the list below, circle/highlight the </a:t>
                      </a:r>
                      <a:b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substances that could</a:t>
                      </a:r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be used as </a:t>
                      </a:r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electrolytes.</a:t>
                      </a:r>
                    </a:p>
                    <a:p>
                      <a:pPr algn="ctr"/>
                      <a:endParaRPr lang="en-GB" sz="1200" b="1" u="sng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0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graphite</a:t>
                      </a:r>
                    </a:p>
                    <a:p>
                      <a:pPr algn="ctr"/>
                      <a:endParaRPr lang="en-GB" sz="1200" b="1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copper (II) sulphate solution</a:t>
                      </a:r>
                    </a:p>
                    <a:p>
                      <a:pPr algn="ctr"/>
                      <a:endParaRPr lang="en-GB" sz="1200" b="1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brine</a:t>
                      </a:r>
                    </a:p>
                    <a:p>
                      <a:pPr algn="ctr"/>
                      <a:endParaRPr lang="en-GB" sz="1200" b="1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water</a:t>
                      </a:r>
                    </a:p>
                    <a:p>
                      <a:pPr algn="ctr"/>
                      <a:endParaRPr lang="en-GB" sz="1200" b="1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copper metal</a:t>
                      </a:r>
                    </a:p>
                    <a:p>
                      <a:pPr algn="ctr"/>
                      <a:endParaRPr lang="en-GB" sz="1200" b="1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molten</a:t>
                      </a:r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lead(II) bromide</a:t>
                      </a: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aluminium oxide</a:t>
                      </a:r>
                      <a:endParaRPr lang="en-GB" sz="1200" b="1" u="none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sng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3.</a:t>
                      </a:r>
                      <a:r>
                        <a:rPr lang="en-GB" sz="1200" b="1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Label the diagram:</a:t>
                      </a: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GB" sz="1200" b="1" u="none" baseline="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l"/>
                      <a:r>
                        <a:rPr lang="en-GB" sz="1200" b="0" u="none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   Labels:</a:t>
                      </a:r>
                    </a:p>
                    <a:p>
                      <a:pPr algn="ctr"/>
                      <a:r>
                        <a:rPr lang="en-GB" sz="1200" b="1" u="none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positive electrode      negative electrode       electrolyte</a:t>
                      </a:r>
                      <a:endParaRPr lang="en-GB" sz="1200" b="1" u="none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3020861"/>
              </p:ext>
            </p:extLst>
          </p:nvPr>
        </p:nvGraphicFramePr>
        <p:xfrm>
          <a:off x="3644538" y="3108325"/>
          <a:ext cx="1711234" cy="6413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112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641350">
                <a:tc>
                  <a:txBody>
                    <a:bodyPr/>
                    <a:lstStyle/>
                    <a:p>
                      <a:pPr algn="ctr"/>
                      <a:r>
                        <a:rPr lang="en-GB" sz="18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Electrolyte</a:t>
                      </a:r>
                      <a:endParaRPr lang="en-GB" sz="18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91523" marR="91523" marT="45811" marB="45811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2" name="Picture 1"/>
          <p:cNvPicPr>
            <a:picLocks noChangeAspect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17309"/>
          <a:stretch/>
        </p:blipFill>
        <p:spPr>
          <a:xfrm>
            <a:off x="5235995" y="3749675"/>
            <a:ext cx="3410577" cy="25679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71865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essons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Lessons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 [Compatibility Mode]" id="{D44345F6-592F-4026-877C-069E2EC5D77A}" vid="{3C8F7BE5-DA09-4A1E-B014-E8F8705D708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4841</TotalTime>
  <Words>238</Words>
  <Application>Microsoft Office PowerPoint</Application>
  <PresentationFormat>On-screen Show (4:3)</PresentationFormat>
  <Paragraphs>64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Calibri</vt:lpstr>
      <vt:lpstr>Comic Sans MS</vt:lpstr>
      <vt:lpstr>Gotham Book</vt:lpstr>
      <vt:lpstr>Source Sans Pro</vt:lpstr>
      <vt:lpstr>Wingdings 2</vt:lpstr>
      <vt:lpstr>Lessons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Frayer models electrolysis and electrolyte</dc:title>
  <dc:creator/>
  <cp:keywords>electrolysis language</cp:keywords>
  <cp:lastModifiedBy>Juliet Kennard</cp:lastModifiedBy>
  <cp:revision>31</cp:revision>
  <dcterms:created xsi:type="dcterms:W3CDTF">2018-01-29T16:01:35Z</dcterms:created>
  <dcterms:modified xsi:type="dcterms:W3CDTF">2021-03-05T08:31:57Z</dcterms:modified>
  <cp:category>Supports practical video electrolysis of aqueous solutions</cp:category>
</cp:coreProperties>
</file>

<file path=docProps/thumbnail.jpeg>
</file>