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4"/>
  </p:sldMasterIdLst>
  <p:notesMasterIdLst>
    <p:notesMasterId r:id="rId22"/>
  </p:notesMasterIdLst>
  <p:sldIdLst>
    <p:sldId id="274" r:id="rId5"/>
    <p:sldId id="275" r:id="rId6"/>
    <p:sldId id="276" r:id="rId7"/>
    <p:sldId id="277" r:id="rId8"/>
    <p:sldId id="288" r:id="rId9"/>
    <p:sldId id="278" r:id="rId10"/>
    <p:sldId id="279" r:id="rId11"/>
    <p:sldId id="280" r:id="rId12"/>
    <p:sldId id="289" r:id="rId13"/>
    <p:sldId id="281" r:id="rId14"/>
    <p:sldId id="290" r:id="rId15"/>
    <p:sldId id="282" r:id="rId16"/>
    <p:sldId id="283" r:id="rId17"/>
    <p:sldId id="284" r:id="rId18"/>
    <p:sldId id="285" r:id="rId19"/>
    <p:sldId id="291" r:id="rId20"/>
    <p:sldId id="286" r:id="rId21"/>
  </p:sldIdLst>
  <p:sldSz cx="12192000" cy="6858000"/>
  <p:notesSz cx="6858000" cy="9144000"/>
  <p:embeddedFontLst>
    <p:embeddedFont>
      <p:font typeface="Cambria Math" panose="02040503050406030204" pitchFamily="18" charset="0"/>
      <p:regular r:id="rId23"/>
    </p:embeddedFont>
    <p:embeddedFont>
      <p:font typeface="Century Gothic" panose="020B0502020202020204" pitchFamily="34" charset="0"/>
      <p:regular r:id="rId24"/>
      <p:bold r:id="rId25"/>
      <p:italic r:id="rId26"/>
      <p:boldItalic r:id="rId27"/>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521415D9-36F7-43E2-AB2F-B90AF26B5E84}">
      <p14:sectionLst xmlns:p14="http://schemas.microsoft.com/office/powerpoint/2010/main">
        <p14:section name="Title slide" id="{C4D05538-9D7C-4C9E-B824-22AFDCA3BB41}">
          <p14:sldIdLst>
            <p14:sldId id="274"/>
          </p14:sldIdLst>
        </p14:section>
        <p14:section name="Introduction" id="{4ED222EE-0A1B-414C-8A88-3B6E45B63FAA}">
          <p14:sldIdLst>
            <p14:sldId id="275"/>
            <p14:sldId id="276"/>
            <p14:sldId id="277"/>
            <p14:sldId id="288"/>
            <p14:sldId id="278"/>
          </p14:sldIdLst>
        </p14:section>
        <p14:section name="Mathematical modelling" id="{76B4B197-FB74-4069-B941-68118AA185BD}">
          <p14:sldIdLst>
            <p14:sldId id="279"/>
            <p14:sldId id="280"/>
            <p14:sldId id="289"/>
            <p14:sldId id="281"/>
            <p14:sldId id="290"/>
            <p14:sldId id="282"/>
            <p14:sldId id="283"/>
            <p14:sldId id="284"/>
          </p14:sldIdLst>
        </p14:section>
        <p14:section name="Checking for understanding" id="{DE8EAF3B-C5BD-430B-8239-35739C81E5BA}">
          <p14:sldIdLst>
            <p14:sldId id="285"/>
            <p14:sldId id="291"/>
            <p14:sldId id="286"/>
          </p14:sldIdLst>
        </p14:section>
      </p14:sectionLst>
    </p:ext>
    <p:ext uri="GoogleSlidesCustomDataVersion2">
      <go:slidesCustomData xmlns=""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r:id="rId43" roundtripDataSignature="AMtx7mil134Ge8u0Pb9Oc/SzaPfJ4NpRWA=="/>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A2C96F82-BDB2-8AAD-6866-CE2FC57B15A1}" name="Hannah Sycamore" initials="HS" userId="S::SycamoreH@rsc.org::b4770bae-8292-4e0f-8212-963b4c6b3ded" providerId="AD"/>
  <p188:author id="{4ABE0490-048B-22EF-1BC1-1CF64EC4D232}" name="Jo Pugh" initials="JP" userId="1187eaa31d8c3d2c" providerId="Windows Live"/>
  <p188:author id="{C74B60E9-655C-E89A-6316-3841AD519658}" name="Juliet Kennard" initials="JK" userId="S::KennardJ@rsc.org::171ce03e-ecb9-44f8-bcbb-a85643c4c66a"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0" name="Amanda Clegg" initials="" lastIdx="4"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A8FC4"/>
    <a:srgbClr val="6D0C4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147B20E-2E9F-4DB6-AEB0-E180FA5E8027}" v="4" dt="2026-09-16T12:45:05.003"/>
    <p1510:client id="{9B2C7443-7D10-4FF2-8824-A58345F27CDC}" v="58" dt="2026-09-15T13:52:14.519"/>
  </p1510:revLst>
</p1510:revInfo>
</file>

<file path=ppt/tableStyles.xml><?xml version="1.0" encoding="utf-8"?>
<a:tblStyleLst xmlns:a="http://schemas.openxmlformats.org/drawingml/2006/main" def="{1217E8E6-B038-4728-93E5-289545B9CBC0}">
  <a:tblStyle styleId="{1217E8E6-B038-4728-93E5-289545B9CBC0}" styleName="Table_0">
    <a:wholeTbl>
      <a:tcTxStyle b="off" i="off">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b="off" i="off"/>
      <a:tcStyle>
        <a:tcBdr/>
      </a:tcStyle>
    </a:band1H>
    <a:band2H>
      <a:tcTxStyle b="off" i="off"/>
      <a:tcStyle>
        <a:tcBdr/>
      </a:tcStyle>
    </a:band2H>
    <a:band1V>
      <a:tcTxStyle b="off" i="off"/>
      <a:tcStyle>
        <a:tcBdr/>
      </a:tcStyle>
    </a:band1V>
    <a:band2V>
      <a:tcTxStyle b="off" i="off"/>
      <a:tcStyle>
        <a:tcBdr/>
      </a:tcStyle>
    </a:band2V>
    <a:lastCol>
      <a:tcTxStyle b="off" i="off"/>
      <a:tcStyle>
        <a:tcBdr/>
      </a:tcStyle>
    </a:lastCol>
    <a:firstCol>
      <a:tcTxStyle b="off" i="off"/>
      <a:tcStyle>
        <a:tcBdr/>
      </a:tcStyle>
    </a:firstCol>
    <a:lastRow>
      <a:tcTxStyle b="off" i="off"/>
      <a:tcStyle>
        <a:tcBdr/>
      </a:tcStyle>
    </a:lastRow>
    <a:seCell>
      <a:tcTxStyle b="off" i="off"/>
      <a:tcStyle>
        <a:tcBdr/>
      </a:tcStyle>
    </a:seCell>
    <a:swCell>
      <a:tcTxStyle b="off" i="off"/>
      <a:tcStyle>
        <a:tcBdr/>
      </a:tcStyle>
    </a:swCell>
    <a:firstRow>
      <a:tcTxStyle b="off" i="off"/>
      <a:tcStyle>
        <a:tcBdr/>
      </a:tcStyle>
    </a:firstRow>
    <a:neCell>
      <a:tcTxStyle b="off" i="off"/>
      <a:tcStyle>
        <a:tcBdr/>
      </a:tcStyle>
    </a:neCell>
    <a:nwCell>
      <a:tcTxStyle b="off" i="off"/>
      <a:tcStyle>
        <a:tcBdr/>
      </a:tcStyle>
    </a:nwCell>
  </a:tblStyle>
  <a:tblStyle styleId="{A6752717-46B6-495D-BC6C-DA8B73344B09}" styleName="Table_1">
    <a:wholeTbl>
      <a:tcTxStyle b="off" i="off">
        <a:font>
          <a:latin typeface="Arial"/>
          <a:ea typeface="Arial"/>
          <a:cs typeface="Arial"/>
        </a:font>
        <a:srgbClr val="000000"/>
      </a:tcTxStyle>
      <a:tcStyle>
        <a:tcBdr/>
      </a:tcStyle>
    </a:wholeTbl>
    <a:band1H>
      <a:tcTxStyle b="off" i="off"/>
      <a:tcStyle>
        <a:tcBdr/>
      </a:tcStyle>
    </a:band1H>
    <a:band2H>
      <a:tcTxStyle b="off" i="off"/>
      <a:tcStyle>
        <a:tcBdr/>
      </a:tcStyle>
    </a:band2H>
    <a:band1V>
      <a:tcTxStyle b="off" i="off"/>
      <a:tcStyle>
        <a:tcBdr/>
      </a:tcStyle>
    </a:band1V>
    <a:band2V>
      <a:tcTxStyle b="off" i="off"/>
      <a:tcStyle>
        <a:tcBdr/>
      </a:tcStyle>
    </a:band2V>
    <a:lastCol>
      <a:tcTxStyle b="off" i="off"/>
      <a:tcStyle>
        <a:tcBdr/>
      </a:tcStyle>
    </a:lastCol>
    <a:firstCol>
      <a:tcTxStyle b="off" i="off"/>
      <a:tcStyle>
        <a:tcBdr/>
      </a:tcStyle>
    </a:firstCol>
    <a:lastRow>
      <a:tcTxStyle b="off" i="off"/>
      <a:tcStyle>
        <a:tcBdr/>
      </a:tcStyle>
    </a:lastRow>
    <a:seCell>
      <a:tcTxStyle b="off" i="off"/>
      <a:tcStyle>
        <a:tcBdr/>
      </a:tcStyle>
    </a:seCell>
    <a:swCell>
      <a:tcTxStyle b="off" i="off"/>
      <a:tcStyle>
        <a:tcBdr/>
      </a:tcStyle>
    </a:swCell>
    <a:firstRow>
      <a:tcTxStyle b="off" i="off"/>
      <a:tcStyle>
        <a:tcBdr/>
      </a:tcStyle>
    </a:firstRow>
    <a:neCell>
      <a:tcTxStyle b="off" i="off"/>
      <a:tcStyle>
        <a:tcBdr/>
      </a:tcStyle>
    </a:neCell>
    <a:nwCell>
      <a:tcTxStyle b="off" i="off"/>
      <a:tcStyle>
        <a:tcBdr/>
      </a:tcStyle>
    </a:nwCell>
  </a:tblStyle>
  <a:tblStyle styleId="{62874147-F3E4-4F21-B298-A671B6101B6E}" styleName="Table_2">
    <a:wholeTbl>
      <a:tcTxStyle b="off" i="off">
        <a:font>
          <a:latin typeface="Calibri"/>
          <a:ea typeface="Calibri"/>
          <a:cs typeface="Calibri"/>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6E8EB"/>
          </a:solidFill>
        </a:fill>
      </a:tcStyle>
    </a:wholeTbl>
    <a:band1H>
      <a:tcTxStyle b="off" i="off"/>
      <a:tcStyle>
        <a:tcBdr/>
        <a:fill>
          <a:solidFill>
            <a:srgbClr val="CACED5"/>
          </a:solidFill>
        </a:fill>
      </a:tcStyle>
    </a:band1H>
    <a:band2H>
      <a:tcTxStyle b="off" i="off"/>
      <a:tcStyle>
        <a:tcBdr/>
      </a:tcStyle>
    </a:band2H>
    <a:band1V>
      <a:tcTxStyle b="off" i="off"/>
      <a:tcStyle>
        <a:tcBdr/>
        <a:fill>
          <a:solidFill>
            <a:srgbClr val="CACED5"/>
          </a:solidFill>
        </a:fill>
      </a:tcStyle>
    </a:band1V>
    <a:band2V>
      <a:tcTxStyle b="off" i="off"/>
      <a:tcStyle>
        <a:tcBdr/>
      </a:tcStyle>
    </a:band2V>
    <a:lastCol>
      <a:tcTxStyle b="on" i="off">
        <a:font>
          <a:latin typeface="Calibri"/>
          <a:ea typeface="Calibri"/>
          <a:cs typeface="Calibri"/>
        </a:font>
        <a:schemeClr val="lt1"/>
      </a:tcTxStyle>
      <a:tcStyle>
        <a:tcBdr/>
        <a:fill>
          <a:solidFill>
            <a:schemeClr val="accent1"/>
          </a:solidFill>
        </a:fill>
      </a:tcStyle>
    </a:lastCol>
    <a:firstCol>
      <a:tcTxStyle b="on" i="off">
        <a:font>
          <a:latin typeface="Calibri"/>
          <a:ea typeface="Calibri"/>
          <a:cs typeface="Calibri"/>
        </a:font>
        <a:schemeClr val="lt1"/>
      </a:tcTxStyle>
      <a:tcStyle>
        <a:tcBdr/>
        <a:fill>
          <a:solidFill>
            <a:schemeClr val="accent1"/>
          </a:solidFill>
        </a:fill>
      </a:tcStyle>
    </a:firstCol>
    <a:lastRow>
      <a:tcTxStyle b="on" i="off">
        <a:font>
          <a:latin typeface="Calibri"/>
          <a:ea typeface="Calibri"/>
          <a:cs typeface="Calibri"/>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b="off" i="off"/>
      <a:tcStyle>
        <a:tcBdr/>
      </a:tcStyle>
    </a:seCell>
    <a:swCell>
      <a:tcTxStyle b="off" i="off"/>
      <a:tcStyle>
        <a:tcBdr/>
      </a:tcStyle>
    </a:swCell>
    <a:firstRow>
      <a:tcTxStyle b="on" i="off">
        <a:font>
          <a:latin typeface="Calibri"/>
          <a:ea typeface="Calibri"/>
          <a:cs typeface="Calibri"/>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b="off" i="off"/>
      <a:tcStyle>
        <a:tcBdr/>
      </a:tcStyle>
    </a:neCell>
    <a:nwCell>
      <a:tcTxStyle b="off" i="off"/>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0" d="100"/>
          <a:sy n="70" d="100"/>
        </p:scale>
        <p:origin x="512" y="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font" Target="fonts/font4.fntdata"/><Relationship Id="rId3" Type="http://schemas.openxmlformats.org/officeDocument/2006/relationships/customXml" Target="../customXml/item3.xml"/><Relationship Id="rId21" Type="http://schemas.openxmlformats.org/officeDocument/2006/relationships/slide" Target="slides/slide17.xml"/><Relationship Id="rId47" Type="http://schemas.openxmlformats.org/officeDocument/2006/relationships/theme" Target="theme/theme1.xml"/><Relationship Id="rId50"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font" Target="fonts/font3.fntdata"/><Relationship Id="rId46"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font" Target="fonts/font2.fntdata"/><Relationship Id="rId45"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font" Target="fonts/font1.fntdata"/><Relationship Id="rId49"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44" Type="http://schemas.openxmlformats.org/officeDocument/2006/relationships/commentAuthors" Target="commentAuthor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 Id="rId27" Type="http://schemas.openxmlformats.org/officeDocument/2006/relationships/font" Target="fonts/font5.fntdata"/><Relationship Id="rId43" Type="http://customschemas.google.com/relationships/presentationmetadata" Target="metadata"/><Relationship Id="rId48" Type="http://schemas.openxmlformats.org/officeDocument/2006/relationships/tableStyles" Target="tableStyles.xml"/><Relationship Id="rId8" Type="http://schemas.openxmlformats.org/officeDocument/2006/relationships/slide" Target="slides/slide4.xml"/><Relationship Id="rId51" Type="http://schemas.microsoft.com/office/2018/10/relationships/authors" Target="author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annah Griffiths" userId="9135852f-5aac-4f3f-97b0-55e569f13680" providerId="ADAL" clId="{79D2581E-2C64-4D7D-948E-B5DB5B650164}"/>
    <pc:docChg chg="undo custSel modSld">
      <pc:chgData name="Hannah Griffiths" userId="9135852f-5aac-4f3f-97b0-55e569f13680" providerId="ADAL" clId="{79D2581E-2C64-4D7D-948E-B5DB5B650164}" dt="2026-09-16T12:43:46.205" v="5" actId="14100"/>
      <pc:docMkLst>
        <pc:docMk/>
      </pc:docMkLst>
      <pc:sldChg chg="modSp mod">
        <pc:chgData name="Hannah Griffiths" userId="9135852f-5aac-4f3f-97b0-55e569f13680" providerId="ADAL" clId="{79D2581E-2C64-4D7D-948E-B5DB5B650164}" dt="2026-09-16T12:43:46.205" v="5" actId="14100"/>
        <pc:sldMkLst>
          <pc:docMk/>
          <pc:sldMk cId="0" sldId="274"/>
        </pc:sldMkLst>
        <pc:spChg chg="mod">
          <ac:chgData name="Hannah Griffiths" userId="9135852f-5aac-4f3f-97b0-55e569f13680" providerId="ADAL" clId="{79D2581E-2C64-4D7D-948E-B5DB5B650164}" dt="2026-09-16T12:43:46.205" v="5" actId="14100"/>
          <ac:spMkLst>
            <pc:docMk/>
            <pc:sldMk cId="0" sldId="274"/>
            <ac:spMk id="258" creationId="{00000000-0000-0000-0000-000000000000}"/>
          </ac:spMkLst>
        </pc:spChg>
      </pc:sldChg>
    </pc:docChg>
  </pc:docChgLst>
  <pc:docChgLst>
    <pc:chgData name="Juliet Kennard" userId="171ce03e-ecb9-44f8-bcbb-a85643c4c66a" providerId="ADAL" clId="{B465C642-4312-474E-AB32-4E0013FDAC90}"/>
    <pc:docChg chg="undo custSel modSld modSection">
      <pc:chgData name="Juliet Kennard" userId="171ce03e-ecb9-44f8-bcbb-a85643c4c66a" providerId="ADAL" clId="{B465C642-4312-474E-AB32-4E0013FDAC90}" dt="2026-09-15T13:52:14.519" v="288" actId="17846"/>
      <pc:docMkLst>
        <pc:docMk/>
      </pc:docMkLst>
      <pc:sldChg chg="modSp mod">
        <pc:chgData name="Juliet Kennard" userId="171ce03e-ecb9-44f8-bcbb-a85643c4c66a" providerId="ADAL" clId="{B465C642-4312-474E-AB32-4E0013FDAC90}" dt="2026-09-11T10:45:25.942" v="125" actId="962"/>
        <pc:sldMkLst>
          <pc:docMk/>
          <pc:sldMk cId="0" sldId="274"/>
        </pc:sldMkLst>
        <pc:spChg chg="mod">
          <ac:chgData name="Juliet Kennard" userId="171ce03e-ecb9-44f8-bcbb-a85643c4c66a" providerId="ADAL" clId="{B465C642-4312-474E-AB32-4E0013FDAC90}" dt="2026-09-11T09:42:22.132" v="34" actId="1076"/>
          <ac:spMkLst>
            <pc:docMk/>
            <pc:sldMk cId="0" sldId="274"/>
            <ac:spMk id="258" creationId="{00000000-0000-0000-0000-000000000000}"/>
          </ac:spMkLst>
        </pc:spChg>
        <pc:picChg chg="mod">
          <ac:chgData name="Juliet Kennard" userId="171ce03e-ecb9-44f8-bcbb-a85643c4c66a" providerId="ADAL" clId="{B465C642-4312-474E-AB32-4E0013FDAC90}" dt="2026-09-11T10:45:25.942" v="125" actId="962"/>
          <ac:picMkLst>
            <pc:docMk/>
            <pc:sldMk cId="0" sldId="274"/>
            <ac:picMk id="3" creationId="{B04AA900-1F9B-D752-FC99-3289CDD6B41C}"/>
          </ac:picMkLst>
        </pc:picChg>
      </pc:sldChg>
      <pc:sldChg chg="addSp delSp modSp mod modCm modNotesTx">
        <pc:chgData name="Juliet Kennard" userId="171ce03e-ecb9-44f8-bcbb-a85643c4c66a" providerId="ADAL" clId="{B465C642-4312-474E-AB32-4E0013FDAC90}" dt="2026-09-11T10:57:56.058" v="244" actId="478"/>
        <pc:sldMkLst>
          <pc:docMk/>
          <pc:sldMk cId="0" sldId="276"/>
        </pc:sldMkLst>
        <pc:spChg chg="mod">
          <ac:chgData name="Juliet Kennard" userId="171ce03e-ecb9-44f8-bcbb-a85643c4c66a" providerId="ADAL" clId="{B465C642-4312-474E-AB32-4E0013FDAC90}" dt="2026-09-11T10:56:02.210" v="223"/>
          <ac:spMkLst>
            <pc:docMk/>
            <pc:sldMk cId="0" sldId="276"/>
            <ac:spMk id="273" creationId="{00000000-0000-0000-0000-000000000000}"/>
          </ac:spMkLst>
        </pc:spChg>
        <pc:picChg chg="mod">
          <ac:chgData name="Juliet Kennard" userId="171ce03e-ecb9-44f8-bcbb-a85643c4c66a" providerId="ADAL" clId="{B465C642-4312-474E-AB32-4E0013FDAC90}" dt="2026-09-11T10:48:16.710" v="127" actId="962"/>
          <ac:picMkLst>
            <pc:docMk/>
            <pc:sldMk cId="0" sldId="276"/>
            <ac:picMk id="3" creationId="{D5D2FD2A-517E-C61B-93F2-7B759ACDECEB}"/>
          </ac:picMkLst>
        </pc:picChg>
        <pc:extLst>
          <p:ext xmlns:p="http://schemas.openxmlformats.org/presentationml/2006/main" uri="{D6D511B9-2390-475A-947B-AFAB55BFBCF1}">
            <pc226:cmChg xmlns:pc226="http://schemas.microsoft.com/office/powerpoint/2022/06/main/command" chg="mod">
              <pc226:chgData name="Juliet Kennard" userId="171ce03e-ecb9-44f8-bcbb-a85643c4c66a" providerId="ADAL" clId="{B465C642-4312-474E-AB32-4E0013FDAC90}" dt="2026-09-11T10:09:46.975" v="51" actId="20577"/>
              <pc2:cmMkLst xmlns:pc2="http://schemas.microsoft.com/office/powerpoint/2019/9/main/command">
                <pc:docMk/>
                <pc:sldMk cId="0" sldId="276"/>
                <pc2:cmMk id="{A8563546-26FE-4412-8478-C66D28131571}"/>
              </pc2:cmMkLst>
            </pc226:cmChg>
          </p:ext>
        </pc:extLst>
      </pc:sldChg>
      <pc:sldChg chg="modSp mod modNotesTx">
        <pc:chgData name="Juliet Kennard" userId="171ce03e-ecb9-44f8-bcbb-a85643c4c66a" providerId="ADAL" clId="{B465C642-4312-474E-AB32-4E0013FDAC90}" dt="2026-09-11T10:53:56.299" v="215" actId="20577"/>
        <pc:sldMkLst>
          <pc:docMk/>
          <pc:sldMk cId="0" sldId="278"/>
        </pc:sldMkLst>
        <pc:spChg chg="mod">
          <ac:chgData name="Juliet Kennard" userId="171ce03e-ecb9-44f8-bcbb-a85643c4c66a" providerId="ADAL" clId="{B465C642-4312-474E-AB32-4E0013FDAC90}" dt="2026-09-11T10:42:58.363" v="123" actId="14100"/>
          <ac:spMkLst>
            <pc:docMk/>
            <pc:sldMk cId="0" sldId="278"/>
            <ac:spMk id="288" creationId="{00000000-0000-0000-0000-000000000000}"/>
          </ac:spMkLst>
        </pc:spChg>
      </pc:sldChg>
      <pc:sldChg chg="modSp mod">
        <pc:chgData name="Juliet Kennard" userId="171ce03e-ecb9-44f8-bcbb-a85643c4c66a" providerId="ADAL" clId="{B465C642-4312-474E-AB32-4E0013FDAC90}" dt="2026-09-11T10:15:10.456" v="59" actId="179"/>
        <pc:sldMkLst>
          <pc:docMk/>
          <pc:sldMk cId="0" sldId="279"/>
        </pc:sldMkLst>
        <pc:spChg chg="mod">
          <ac:chgData name="Juliet Kennard" userId="171ce03e-ecb9-44f8-bcbb-a85643c4c66a" providerId="ADAL" clId="{B465C642-4312-474E-AB32-4E0013FDAC90}" dt="2026-09-11T10:15:10.456" v="59" actId="179"/>
          <ac:spMkLst>
            <pc:docMk/>
            <pc:sldMk cId="0" sldId="279"/>
            <ac:spMk id="296" creationId="{00000000-0000-0000-0000-000000000000}"/>
          </ac:spMkLst>
        </pc:spChg>
      </pc:sldChg>
      <pc:sldChg chg="modSp mod">
        <pc:chgData name="Juliet Kennard" userId="171ce03e-ecb9-44f8-bcbb-a85643c4c66a" providerId="ADAL" clId="{B465C642-4312-474E-AB32-4E0013FDAC90}" dt="2026-09-11T10:59:00.995" v="278"/>
        <pc:sldMkLst>
          <pc:docMk/>
          <pc:sldMk cId="0" sldId="280"/>
        </pc:sldMkLst>
        <pc:spChg chg="mod">
          <ac:chgData name="Juliet Kennard" userId="171ce03e-ecb9-44f8-bcbb-a85643c4c66a" providerId="ADAL" clId="{B465C642-4312-474E-AB32-4E0013FDAC90}" dt="2026-09-11T10:58:56.676" v="277" actId="962"/>
          <ac:spMkLst>
            <pc:docMk/>
            <pc:sldMk cId="0" sldId="280"/>
            <ac:spMk id="9" creationId="{61BDFCB7-3811-CA6D-591D-8D352943A364}"/>
          </ac:spMkLst>
        </pc:spChg>
        <pc:graphicFrameChg chg="mod modGraphic">
          <ac:chgData name="Juliet Kennard" userId="171ce03e-ecb9-44f8-bcbb-a85643c4c66a" providerId="ADAL" clId="{B465C642-4312-474E-AB32-4E0013FDAC90}" dt="2026-09-11T10:59:00.995" v="278"/>
          <ac:graphicFrameMkLst>
            <pc:docMk/>
            <pc:sldMk cId="0" sldId="280"/>
            <ac:graphicFrameMk id="302" creationId="{00000000-0000-0000-0000-000000000000}"/>
          </ac:graphicFrameMkLst>
        </pc:graphicFrameChg>
      </pc:sldChg>
      <pc:sldChg chg="addSp modSp mod">
        <pc:chgData name="Juliet Kennard" userId="171ce03e-ecb9-44f8-bcbb-a85643c4c66a" providerId="ADAL" clId="{B465C642-4312-474E-AB32-4E0013FDAC90}" dt="2026-09-11T10:59:33.275" v="282" actId="13244"/>
        <pc:sldMkLst>
          <pc:docMk/>
          <pc:sldMk cId="0" sldId="281"/>
        </pc:sldMkLst>
        <pc:spChg chg="add mod">
          <ac:chgData name="Juliet Kennard" userId="171ce03e-ecb9-44f8-bcbb-a85643c4c66a" providerId="ADAL" clId="{B465C642-4312-474E-AB32-4E0013FDAC90}" dt="2026-09-11T10:59:33.275" v="282" actId="13244"/>
          <ac:spMkLst>
            <pc:docMk/>
            <pc:sldMk cId="0" sldId="281"/>
            <ac:spMk id="2" creationId="{33038C68-2954-F8C1-8A9E-20A9E8A06D0D}"/>
          </ac:spMkLst>
        </pc:spChg>
        <pc:spChg chg="mod">
          <ac:chgData name="Juliet Kennard" userId="171ce03e-ecb9-44f8-bcbb-a85643c4c66a" providerId="ADAL" clId="{B465C642-4312-474E-AB32-4E0013FDAC90}" dt="2026-09-11T10:59:28.715" v="281" actId="962"/>
          <ac:spMkLst>
            <pc:docMk/>
            <pc:sldMk cId="0" sldId="281"/>
            <ac:spMk id="311" creationId="{00000000-0000-0000-0000-000000000000}"/>
          </ac:spMkLst>
        </pc:spChg>
        <pc:graphicFrameChg chg="modGraphic">
          <ac:chgData name="Juliet Kennard" userId="171ce03e-ecb9-44f8-bcbb-a85643c4c66a" providerId="ADAL" clId="{B465C642-4312-474E-AB32-4E0013FDAC90}" dt="2026-09-11T10:58:01.704" v="245" actId="13238"/>
          <ac:graphicFrameMkLst>
            <pc:docMk/>
            <pc:sldMk cId="0" sldId="281"/>
            <ac:graphicFrameMk id="312" creationId="{00000000-0000-0000-0000-000000000000}"/>
          </ac:graphicFrameMkLst>
        </pc:graphicFrameChg>
      </pc:sldChg>
      <pc:sldChg chg="modSp mod">
        <pc:chgData name="Juliet Kennard" userId="171ce03e-ecb9-44f8-bcbb-a85643c4c66a" providerId="ADAL" clId="{B465C642-4312-474E-AB32-4E0013FDAC90}" dt="2026-09-11T11:00:15.052" v="286" actId="13244"/>
        <pc:sldMkLst>
          <pc:docMk/>
          <pc:sldMk cId="0" sldId="282"/>
        </pc:sldMkLst>
        <pc:spChg chg="mod">
          <ac:chgData name="Juliet Kennard" userId="171ce03e-ecb9-44f8-bcbb-a85643c4c66a" providerId="ADAL" clId="{B465C642-4312-474E-AB32-4E0013FDAC90}" dt="2026-09-11T10:59:57.475" v="285" actId="13244"/>
          <ac:spMkLst>
            <pc:docMk/>
            <pc:sldMk cId="0" sldId="282"/>
            <ac:spMk id="319" creationId="{00000000-0000-0000-0000-000000000000}"/>
          </ac:spMkLst>
        </pc:spChg>
        <pc:graphicFrameChg chg="mod modGraphic">
          <ac:chgData name="Juliet Kennard" userId="171ce03e-ecb9-44f8-bcbb-a85643c4c66a" providerId="ADAL" clId="{B465C642-4312-474E-AB32-4E0013FDAC90}" dt="2026-09-11T11:00:15.052" v="286" actId="13244"/>
          <ac:graphicFrameMkLst>
            <pc:docMk/>
            <pc:sldMk cId="0" sldId="282"/>
            <ac:graphicFrameMk id="320" creationId="{00000000-0000-0000-0000-000000000000}"/>
          </ac:graphicFrameMkLst>
        </pc:graphicFrameChg>
      </pc:sldChg>
      <pc:sldChg chg="modSp mod modCm modNotesTx">
        <pc:chgData name="Juliet Kennard" userId="171ce03e-ecb9-44f8-bcbb-a85643c4c66a" providerId="ADAL" clId="{B465C642-4312-474E-AB32-4E0013FDAC90}" dt="2026-09-11T11:00:28.332" v="287" actId="13244"/>
        <pc:sldMkLst>
          <pc:docMk/>
          <pc:sldMk cId="0" sldId="283"/>
        </pc:sldMkLst>
        <pc:spChg chg="mod">
          <ac:chgData name="Juliet Kennard" userId="171ce03e-ecb9-44f8-bcbb-a85643c4c66a" providerId="ADAL" clId="{B465C642-4312-474E-AB32-4E0013FDAC90}" dt="2026-09-11T11:00:28.332" v="287" actId="13244"/>
          <ac:spMkLst>
            <pc:docMk/>
            <pc:sldMk cId="0" sldId="283"/>
            <ac:spMk id="327" creationId="{00000000-0000-0000-0000-000000000000}"/>
          </ac:spMkLst>
        </pc:spChg>
        <pc:graphicFrameChg chg="mod modGraphic">
          <ac:chgData name="Juliet Kennard" userId="171ce03e-ecb9-44f8-bcbb-a85643c4c66a" providerId="ADAL" clId="{B465C642-4312-474E-AB32-4E0013FDAC90}" dt="2026-09-11T10:58:12.015" v="248" actId="13238"/>
          <ac:graphicFrameMkLst>
            <pc:docMk/>
            <pc:sldMk cId="0" sldId="283"/>
            <ac:graphicFrameMk id="328" creationId="{00000000-0000-0000-0000-000000000000}"/>
          </ac:graphicFrameMkLst>
        </pc:graphicFrameChg>
        <pc:extLst>
          <p:ext xmlns:p="http://schemas.openxmlformats.org/presentationml/2006/main" uri="{D6D511B9-2390-475A-947B-AFAB55BFBCF1}">
            <pc226:cmChg xmlns:pc226="http://schemas.microsoft.com/office/powerpoint/2022/06/main/command" chg="mod">
              <pc226:chgData name="Juliet Kennard" userId="171ce03e-ecb9-44f8-bcbb-a85643c4c66a" providerId="ADAL" clId="{B465C642-4312-474E-AB32-4E0013FDAC90}" dt="2026-09-11T10:27:20.550" v="101" actId="20577"/>
              <pc2:cmMkLst xmlns:pc2="http://schemas.microsoft.com/office/powerpoint/2019/9/main/command">
                <pc:docMk/>
                <pc:sldMk cId="0" sldId="283"/>
                <pc2:cmMk id="{D15A3281-F2FA-499A-8062-A47FD6E4012A}"/>
              </pc2:cmMkLst>
            </pc226:cmChg>
            <pc226:cmChg xmlns:pc226="http://schemas.microsoft.com/office/powerpoint/2022/06/main/command" chg="mod">
              <pc226:chgData name="Juliet Kennard" userId="171ce03e-ecb9-44f8-bcbb-a85643c4c66a" providerId="ADAL" clId="{B465C642-4312-474E-AB32-4E0013FDAC90}" dt="2026-09-11T10:27:20.550" v="101" actId="20577"/>
              <pc2:cmMkLst xmlns:pc2="http://schemas.microsoft.com/office/powerpoint/2019/9/main/command">
                <pc:docMk/>
                <pc:sldMk cId="0" sldId="283"/>
                <pc2:cmMk id="{9ABE8ABF-4635-4D07-8F5D-2B7BC4CE5D92}"/>
              </pc2:cmMkLst>
            </pc226:cmChg>
          </p:ext>
        </pc:extLst>
      </pc:sldChg>
      <pc:sldChg chg="modSp mod">
        <pc:chgData name="Juliet Kennard" userId="171ce03e-ecb9-44f8-bcbb-a85643c4c66a" providerId="ADAL" clId="{B465C642-4312-474E-AB32-4E0013FDAC90}" dt="2026-09-11T10:48:55.316" v="133" actId="962"/>
        <pc:sldMkLst>
          <pc:docMk/>
          <pc:sldMk cId="0" sldId="285"/>
        </pc:sldMkLst>
        <pc:picChg chg="mod">
          <ac:chgData name="Juliet Kennard" userId="171ce03e-ecb9-44f8-bcbb-a85643c4c66a" providerId="ADAL" clId="{B465C642-4312-474E-AB32-4E0013FDAC90}" dt="2026-09-11T10:48:55.316" v="133" actId="962"/>
          <ac:picMkLst>
            <pc:docMk/>
            <pc:sldMk cId="0" sldId="285"/>
            <ac:picMk id="2" creationId="{B6F8E5BD-166F-FFA7-D2BF-CD9A98606A7C}"/>
          </ac:picMkLst>
        </pc:picChg>
      </pc:sldChg>
      <pc:sldChg chg="modSp mod">
        <pc:chgData name="Juliet Kennard" userId="171ce03e-ecb9-44f8-bcbb-a85643c4c66a" providerId="ADAL" clId="{B465C642-4312-474E-AB32-4E0013FDAC90}" dt="2026-09-11T10:54:14.794" v="222" actId="20577"/>
        <pc:sldMkLst>
          <pc:docMk/>
          <pc:sldMk cId="3340680403" sldId="286"/>
        </pc:sldMkLst>
        <pc:spChg chg="mod">
          <ac:chgData name="Juliet Kennard" userId="171ce03e-ecb9-44f8-bcbb-a85643c4c66a" providerId="ADAL" clId="{B465C642-4312-474E-AB32-4E0013FDAC90}" dt="2026-09-11T10:54:14.794" v="222" actId="20577"/>
          <ac:spMkLst>
            <pc:docMk/>
            <pc:sldMk cId="3340680403" sldId="286"/>
            <ac:spMk id="3" creationId="{48FA70A4-CFC6-C11D-2E29-E3E153DB7270}"/>
          </ac:spMkLst>
        </pc:spChg>
      </pc:sldChg>
      <pc:sldChg chg="modSp mod">
        <pc:chgData name="Juliet Kennard" userId="171ce03e-ecb9-44f8-bcbb-a85643c4c66a" providerId="ADAL" clId="{B465C642-4312-474E-AB32-4E0013FDAC90}" dt="2026-09-11T10:14:55.168" v="57" actId="113"/>
        <pc:sldMkLst>
          <pc:docMk/>
          <pc:sldMk cId="3592891406" sldId="288"/>
        </pc:sldMkLst>
        <pc:spChg chg="mod">
          <ac:chgData name="Juliet Kennard" userId="171ce03e-ecb9-44f8-bcbb-a85643c4c66a" providerId="ADAL" clId="{B465C642-4312-474E-AB32-4E0013FDAC90}" dt="2026-09-11T10:14:55.168" v="57" actId="113"/>
          <ac:spMkLst>
            <pc:docMk/>
            <pc:sldMk cId="3592891406" sldId="288"/>
            <ac:spMk id="281" creationId="{433DFF2F-F4BA-E0AF-9888-7FAB201CEFC6}"/>
          </ac:spMkLst>
        </pc:spChg>
      </pc:sldChg>
      <pc:sldChg chg="modSp mod">
        <pc:chgData name="Juliet Kennard" userId="171ce03e-ecb9-44f8-bcbb-a85643c4c66a" providerId="ADAL" clId="{B465C642-4312-474E-AB32-4E0013FDAC90}" dt="2026-09-11T10:59:19.995" v="280" actId="962"/>
        <pc:sldMkLst>
          <pc:docMk/>
          <pc:sldMk cId="4197070991" sldId="289"/>
        </pc:sldMkLst>
        <pc:spChg chg="mod">
          <ac:chgData name="Juliet Kennard" userId="171ce03e-ecb9-44f8-bcbb-a85643c4c66a" providerId="ADAL" clId="{B465C642-4312-474E-AB32-4E0013FDAC90}" dt="2026-09-11T10:59:19.995" v="280" actId="962"/>
          <ac:spMkLst>
            <pc:docMk/>
            <pc:sldMk cId="4197070991" sldId="289"/>
            <ac:spMk id="3" creationId="{1A0EB19F-8D35-7DD2-14AE-F4D9110EBD39}"/>
          </ac:spMkLst>
        </pc:spChg>
        <pc:graphicFrameChg chg="mod modGraphic">
          <ac:chgData name="Juliet Kennard" userId="171ce03e-ecb9-44f8-bcbb-a85643c4c66a" providerId="ADAL" clId="{B465C642-4312-474E-AB32-4E0013FDAC90}" dt="2026-09-11T10:59:14.196" v="279" actId="13244"/>
          <ac:graphicFrameMkLst>
            <pc:docMk/>
            <pc:sldMk cId="4197070991" sldId="289"/>
            <ac:graphicFrameMk id="302" creationId="{27F22173-5E9A-FE6B-0D3E-15E1E2639A80}"/>
          </ac:graphicFrameMkLst>
        </pc:graphicFrameChg>
      </pc:sldChg>
      <pc:sldChg chg="addSp modSp mod">
        <pc:chgData name="Juliet Kennard" userId="171ce03e-ecb9-44f8-bcbb-a85643c4c66a" providerId="ADAL" clId="{B465C642-4312-474E-AB32-4E0013FDAC90}" dt="2026-09-11T10:59:43.036" v="284" actId="13244"/>
        <pc:sldMkLst>
          <pc:docMk/>
          <pc:sldMk cId="2210458150" sldId="290"/>
        </pc:sldMkLst>
        <pc:spChg chg="add mod">
          <ac:chgData name="Juliet Kennard" userId="171ce03e-ecb9-44f8-bcbb-a85643c4c66a" providerId="ADAL" clId="{B465C642-4312-474E-AB32-4E0013FDAC90}" dt="2026-09-11T10:59:43.036" v="284" actId="13244"/>
          <ac:spMkLst>
            <pc:docMk/>
            <pc:sldMk cId="2210458150" sldId="290"/>
            <ac:spMk id="2" creationId="{B5524E78-ECD3-4752-7474-4050689FEACD}"/>
          </ac:spMkLst>
        </pc:spChg>
        <pc:spChg chg="mod">
          <ac:chgData name="Juliet Kennard" userId="171ce03e-ecb9-44f8-bcbb-a85643c4c66a" providerId="ADAL" clId="{B465C642-4312-474E-AB32-4E0013FDAC90}" dt="2026-09-11T10:59:41.077" v="283" actId="962"/>
          <ac:spMkLst>
            <pc:docMk/>
            <pc:sldMk cId="2210458150" sldId="290"/>
            <ac:spMk id="311" creationId="{269CACBC-7686-3826-AE2C-0C4AE3D4F3E8}"/>
          </ac:spMkLst>
        </pc:spChg>
        <pc:graphicFrameChg chg="modGraphic">
          <ac:chgData name="Juliet Kennard" userId="171ce03e-ecb9-44f8-bcbb-a85643c4c66a" providerId="ADAL" clId="{B465C642-4312-474E-AB32-4E0013FDAC90}" dt="2026-09-11T10:58:03.085" v="246" actId="13238"/>
          <ac:graphicFrameMkLst>
            <pc:docMk/>
            <pc:sldMk cId="2210458150" sldId="290"/>
            <ac:graphicFrameMk id="3" creationId="{9804C04D-211F-97F3-DC14-68437FC52854}"/>
          </ac:graphicFrameMkLst>
        </pc:graphicFrameChg>
      </pc:sldChg>
      <pc:sldChg chg="modSp mod">
        <pc:chgData name="Juliet Kennard" userId="171ce03e-ecb9-44f8-bcbb-a85643c4c66a" providerId="ADAL" clId="{B465C642-4312-474E-AB32-4E0013FDAC90}" dt="2026-09-11T10:30:21.012" v="106" actId="6549"/>
        <pc:sldMkLst>
          <pc:docMk/>
          <pc:sldMk cId="886560169" sldId="291"/>
        </pc:sldMkLst>
        <pc:spChg chg="mod">
          <ac:chgData name="Juliet Kennard" userId="171ce03e-ecb9-44f8-bcbb-a85643c4c66a" providerId="ADAL" clId="{B465C642-4312-474E-AB32-4E0013FDAC90}" dt="2026-09-11T10:30:21.012" v="106" actId="6549"/>
          <ac:spMkLst>
            <pc:docMk/>
            <pc:sldMk cId="886560169" sldId="291"/>
            <ac:spMk id="342" creationId="{74616C3D-7828-2640-CC26-1DE59361A9D6}"/>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GB" sz="1200" b="0" i="0" u="none" strike="noStrike" cap="none">
                <a:solidFill>
                  <a:schemeClr val="dk1"/>
                </a:solidFill>
                <a:latin typeface="Arial"/>
                <a:ea typeface="Arial"/>
                <a:cs typeface="Arial"/>
                <a:sym typeface="Arial"/>
              </a:rPr>
              <a:t>‹#›</a:t>
            </a:fld>
            <a:endParaRPr sz="1200" b="0" i="0" u="none" strike="noStrike" cap="none">
              <a:solidFill>
                <a:schemeClr val="dk1"/>
              </a:solidFill>
              <a:latin typeface="Arial"/>
              <a:ea typeface="Arial"/>
              <a:cs typeface="Arial"/>
              <a:sym typeface="Arial"/>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3"/>
        <p:cNvGrpSpPr/>
        <p:nvPr/>
      </p:nvGrpSpPr>
      <p:grpSpPr>
        <a:xfrm>
          <a:off x="0" y="0"/>
          <a:ext cx="0" cy="0"/>
          <a:chOff x="0" y="0"/>
          <a:chExt cx="0" cy="0"/>
        </a:xfrm>
      </p:grpSpPr>
      <p:sp>
        <p:nvSpPr>
          <p:cNvPr id="254" name="Google Shape;254;g3cd8964b3c4_0_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55" name="Google Shape;255;g3cd8964b3c4_0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0"/>
        <p:cNvGrpSpPr/>
        <p:nvPr/>
      </p:nvGrpSpPr>
      <p:grpSpPr>
        <a:xfrm>
          <a:off x="0" y="0"/>
          <a:ext cx="0" cy="0"/>
          <a:chOff x="0" y="0"/>
          <a:chExt cx="0" cy="0"/>
        </a:xfrm>
      </p:grpSpPr>
      <p:sp>
        <p:nvSpPr>
          <p:cNvPr id="261" name="Google Shape;261;g3cd8964b3c4_0_6: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62" name="Google Shape;262;g3cd8964b3c4_0_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7"/>
        <p:cNvGrpSpPr/>
        <p:nvPr/>
      </p:nvGrpSpPr>
      <p:grpSpPr>
        <a:xfrm>
          <a:off x="0" y="0"/>
          <a:ext cx="0" cy="0"/>
          <a:chOff x="0" y="0"/>
          <a:chExt cx="0" cy="0"/>
        </a:xfrm>
      </p:grpSpPr>
      <p:sp>
        <p:nvSpPr>
          <p:cNvPr id="268" name="Google Shape;268;g3cd8964b3c4_0_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69" name="Google Shape;269;g3cd8964b3c4_0_12: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indent="0"/>
            <a:r>
              <a:rPr lang="en-GB" sz="1200" b="0" i="0" u="none" strike="noStrike" cap="none">
                <a:solidFill>
                  <a:schemeClr val="dk1"/>
                </a:solidFill>
                <a:effectLst/>
                <a:latin typeface="Arial"/>
                <a:ea typeface="Arial"/>
                <a:cs typeface="Arial"/>
                <a:sym typeface="Arial"/>
              </a:rPr>
              <a:t>This slide introduces the challenge question that learners will return to at the end of the session. Learners are not expected to attempt it at this point. Explain what a eureka can is. Show an example if you have one available.</a:t>
            </a:r>
          </a:p>
          <a:p>
            <a:pPr marL="0" indent="0"/>
            <a:endParaRPr lang="en-GB" sz="1200" b="0" i="0" u="none" strike="noStrike" cap="none">
              <a:solidFill>
                <a:schemeClr val="dk1"/>
              </a:solidFill>
              <a:effectLst/>
              <a:latin typeface="Arial"/>
              <a:ea typeface="Arial"/>
              <a:cs typeface="Arial"/>
              <a:sym typeface="Arial"/>
            </a:endParaRPr>
          </a:p>
          <a:p>
            <a:pPr marL="0" indent="0"/>
            <a:r>
              <a:rPr lang="en-GB" sz="1200" b="0" i="0" u="none" strike="noStrike" cap="none">
                <a:solidFill>
                  <a:schemeClr val="dk1"/>
                </a:solidFill>
                <a:effectLst/>
                <a:latin typeface="Arial"/>
                <a:ea typeface="Arial"/>
                <a:cs typeface="Arial"/>
                <a:sym typeface="Arial"/>
              </a:rPr>
              <a:t>Briefly talk through the scenario: a learner has measured the mass and volume of a block of wood and calculated the density using a calculator. The calculator has given a long string of digits. By the end of the session, learners will have the skills to decide how this answer should be recorded and be able to explain why.</a:t>
            </a:r>
          </a:p>
          <a:p>
            <a:pPr marL="0" indent="0"/>
            <a:endParaRPr lang="en-GB" sz="1200" b="0" i="0" u="none" strike="noStrike" cap="none">
              <a:solidFill>
                <a:schemeClr val="dk1"/>
              </a:solidFill>
              <a:effectLst/>
              <a:latin typeface="Arial"/>
              <a:ea typeface="Arial"/>
              <a:cs typeface="Arial"/>
              <a:sym typeface="Arial"/>
            </a:endParaRPr>
          </a:p>
          <a:p>
            <a:pPr marL="0" indent="0"/>
            <a:r>
              <a:rPr lang="en-GB" sz="1200" b="0" i="0" u="none" strike="noStrike" cap="none">
                <a:solidFill>
                  <a:schemeClr val="dk1"/>
                </a:solidFill>
                <a:effectLst/>
                <a:latin typeface="Arial"/>
                <a:ea typeface="Arial"/>
                <a:cs typeface="Arial"/>
                <a:sym typeface="Arial"/>
              </a:rPr>
              <a:t>You can ask learners: ‘What do you think the problem is with this answer?’ to prompt initial thinking, but a full attempt is not needed here. The question is designed to elicit the most common mistakes made during this type of calculation.</a:t>
            </a:r>
          </a:p>
          <a:p>
            <a:pPr marL="0" indent="0"/>
            <a:endParaRPr lang="en-GB" sz="1200" b="0" i="0" u="none" strike="noStrike" cap="none">
              <a:solidFill>
                <a:schemeClr val="dk1"/>
              </a:solidFill>
              <a:effectLst/>
              <a:latin typeface="Arial"/>
              <a:ea typeface="Arial"/>
              <a:cs typeface="Arial"/>
              <a:sym typeface="Arial"/>
            </a:endParaRPr>
          </a:p>
          <a:p>
            <a:pPr marL="0" lvl="0" indent="0" algn="l" rtl="0">
              <a:lnSpc>
                <a:spcPct val="100000"/>
              </a:lnSpc>
              <a:spcBef>
                <a:spcPts val="0"/>
              </a:spcBef>
              <a:spcAft>
                <a:spcPts val="0"/>
              </a:spcAft>
              <a:buSzPts val="1400"/>
              <a:buNone/>
            </a:pPr>
            <a:endParaRPr/>
          </a:p>
        </p:txBody>
      </p:sp>
      <p:sp>
        <p:nvSpPr>
          <p:cNvPr id="270" name="Google Shape;270;g3cd8964b3c4_0_12: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GB"/>
              <a:t>3</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5"/>
        <p:cNvGrpSpPr/>
        <p:nvPr/>
      </p:nvGrpSpPr>
      <p:grpSpPr>
        <a:xfrm>
          <a:off x="0" y="0"/>
          <a:ext cx="0" cy="0"/>
          <a:chOff x="0" y="0"/>
          <a:chExt cx="0" cy="0"/>
        </a:xfrm>
      </p:grpSpPr>
      <p:sp>
        <p:nvSpPr>
          <p:cNvPr id="276" name="Google Shape;276;g3cd8964b3c4_0_1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77" name="Google Shape;277;g3cd8964b3c4_0_19: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indent="0"/>
            <a:r>
              <a:rPr lang="en-GB" sz="1200" b="0" i="0" u="none" strike="noStrike" cap="none">
                <a:solidFill>
                  <a:schemeClr val="dk1"/>
                </a:solidFill>
                <a:effectLst/>
                <a:latin typeface="Arial"/>
                <a:ea typeface="Arial"/>
                <a:cs typeface="Arial"/>
                <a:sym typeface="Arial"/>
              </a:rPr>
              <a:t>This slide should feel like revision for most learners, rounding should be familiar from the primary phrase. Explain that the purpose is to activate prior knowledge and show that the core rounding process (identify the digit, look at the decider, round up or down) is already familiar from maths.</a:t>
            </a:r>
          </a:p>
          <a:p>
            <a:pPr marL="0" indent="0"/>
            <a:endParaRPr lang="en-GB" sz="1200" b="0" i="0" u="none" strike="noStrike" cap="none">
              <a:solidFill>
                <a:schemeClr val="dk1"/>
              </a:solidFill>
              <a:effectLst/>
              <a:latin typeface="Arial"/>
              <a:ea typeface="Arial"/>
              <a:cs typeface="Arial"/>
              <a:sym typeface="Arial"/>
            </a:endParaRPr>
          </a:p>
          <a:p>
            <a:pPr marL="0" indent="0"/>
            <a:r>
              <a:rPr lang="en-GB" sz="1200" b="0" i="0" u="none" strike="noStrike" cap="none">
                <a:solidFill>
                  <a:schemeClr val="dk1"/>
                </a:solidFill>
                <a:effectLst/>
                <a:latin typeface="Arial"/>
                <a:ea typeface="Arial"/>
                <a:cs typeface="Arial"/>
                <a:sym typeface="Arial"/>
              </a:rPr>
              <a:t>Discuss</a:t>
            </a:r>
            <a:r>
              <a:rPr lang="en-GB" sz="1200" b="1" i="0" u="none" strike="noStrike" cap="none">
                <a:solidFill>
                  <a:schemeClr val="dk1"/>
                </a:solidFill>
                <a:effectLst/>
                <a:latin typeface="Arial"/>
                <a:ea typeface="Arial"/>
                <a:cs typeface="Arial"/>
                <a:sym typeface="Arial"/>
              </a:rPr>
              <a:t> </a:t>
            </a:r>
            <a:r>
              <a:rPr lang="en-GB" sz="1200" b="0" i="0" u="none" strike="noStrike" cap="none">
                <a:solidFill>
                  <a:schemeClr val="dk1"/>
                </a:solidFill>
                <a:effectLst/>
                <a:latin typeface="Arial"/>
                <a:ea typeface="Arial"/>
                <a:cs typeface="Arial"/>
                <a:sym typeface="Arial"/>
              </a:rPr>
              <a:t>each example, asking learners to identify the decider digit before you reveal the answer.</a:t>
            </a:r>
          </a:p>
          <a:p>
            <a:pPr marL="0" indent="0"/>
            <a:endParaRPr lang="en-GB" sz="1200" b="0" i="0" u="none" strike="noStrike" cap="none">
              <a:solidFill>
                <a:schemeClr val="dk1"/>
              </a:solidFill>
              <a:effectLst/>
              <a:latin typeface="Arial"/>
              <a:ea typeface="Arial"/>
              <a:cs typeface="Arial"/>
              <a:sym typeface="Arial"/>
            </a:endParaRPr>
          </a:p>
          <a:p>
            <a:pPr marL="0" indent="0"/>
            <a:r>
              <a:rPr lang="en-GB" sz="1200" b="0" i="0" u="none" strike="noStrike" cap="none">
                <a:solidFill>
                  <a:schemeClr val="dk1"/>
                </a:solidFill>
                <a:effectLst/>
                <a:latin typeface="Arial"/>
                <a:ea typeface="Arial"/>
                <a:cs typeface="Arial"/>
                <a:sym typeface="Arial"/>
              </a:rPr>
              <a:t>Question (c) is the most useful for discussion. Some learners may write 0.048, which is rounding to 3 </a:t>
            </a:r>
            <a:r>
              <a:rPr lang="en-GB" sz="1200" b="0" i="0" u="none" strike="noStrike" cap="none" err="1">
                <a:solidFill>
                  <a:schemeClr val="dk1"/>
                </a:solidFill>
                <a:effectLst/>
                <a:latin typeface="Arial"/>
                <a:ea typeface="Arial"/>
                <a:cs typeface="Arial"/>
                <a:sym typeface="Arial"/>
              </a:rPr>
              <a:t>d.p.</a:t>
            </a:r>
            <a:r>
              <a:rPr lang="en-GB" sz="1200" b="0" i="0" u="none" strike="noStrike" cap="none">
                <a:solidFill>
                  <a:schemeClr val="dk1"/>
                </a:solidFill>
                <a:effectLst/>
                <a:latin typeface="Arial"/>
                <a:ea typeface="Arial"/>
                <a:cs typeface="Arial"/>
                <a:sym typeface="Arial"/>
              </a:rPr>
              <a:t> rather than 2 </a:t>
            </a:r>
            <a:r>
              <a:rPr lang="en-GB" sz="1200" b="0" i="0" u="none" strike="noStrike" cap="none" err="1">
                <a:solidFill>
                  <a:schemeClr val="dk1"/>
                </a:solidFill>
                <a:effectLst/>
                <a:latin typeface="Arial"/>
                <a:ea typeface="Arial"/>
                <a:cs typeface="Arial"/>
                <a:sym typeface="Arial"/>
              </a:rPr>
              <a:t>d.p.</a:t>
            </a:r>
            <a:r>
              <a:rPr lang="en-GB" sz="1200" b="0" i="0" u="none" strike="noStrike" cap="none">
                <a:solidFill>
                  <a:schemeClr val="dk1"/>
                </a:solidFill>
                <a:effectLst/>
                <a:latin typeface="Arial"/>
                <a:ea typeface="Arial"/>
                <a:cs typeface="Arial"/>
                <a:sym typeface="Arial"/>
              </a:rPr>
              <a:t> Remind learners that decimal places are counted from the decimal point: the first decimal place is the 0, the second is the 4, so the decider is 8.</a:t>
            </a:r>
          </a:p>
          <a:p>
            <a:pPr marL="0" indent="0"/>
            <a:endParaRPr lang="en-GB" sz="1200" b="0" i="0" u="none" strike="noStrike" cap="none">
              <a:solidFill>
                <a:schemeClr val="dk1"/>
              </a:solidFill>
              <a:effectLst/>
              <a:latin typeface="Arial"/>
              <a:ea typeface="Arial"/>
              <a:cs typeface="Arial"/>
              <a:sym typeface="Arial"/>
            </a:endParaRPr>
          </a:p>
          <a:p>
            <a:pPr marL="0" indent="0"/>
            <a:r>
              <a:rPr lang="en-GB" sz="1200" b="0" i="0" u="none" strike="noStrike" cap="none">
                <a:solidFill>
                  <a:schemeClr val="dk1"/>
                </a:solidFill>
                <a:effectLst/>
                <a:latin typeface="Arial"/>
                <a:ea typeface="Arial"/>
                <a:cs typeface="Arial"/>
                <a:sym typeface="Arial"/>
              </a:rPr>
              <a:t>This example also foreshadows the problem with decimal places that comes on the next slide – rounding 0.0483 to 2 </a:t>
            </a:r>
            <a:r>
              <a:rPr lang="en-GB" sz="1200" b="0" i="0" u="none" strike="noStrike" cap="none" err="1">
                <a:solidFill>
                  <a:schemeClr val="dk1"/>
                </a:solidFill>
                <a:effectLst/>
                <a:latin typeface="Arial"/>
                <a:ea typeface="Arial"/>
                <a:cs typeface="Arial"/>
                <a:sym typeface="Arial"/>
              </a:rPr>
              <a:t>d.p.</a:t>
            </a:r>
            <a:r>
              <a:rPr lang="en-GB" sz="1200" b="0" i="0" u="none" strike="noStrike" cap="none">
                <a:solidFill>
                  <a:schemeClr val="dk1"/>
                </a:solidFill>
                <a:effectLst/>
                <a:latin typeface="Arial"/>
                <a:ea typeface="Arial"/>
                <a:cs typeface="Arial"/>
                <a:sym typeface="Arial"/>
              </a:rPr>
              <a:t> gives 0.05, which has lost most of the useful information. Significant figures will offer a better approach.</a:t>
            </a:r>
          </a:p>
          <a:p>
            <a:pPr marL="0" indent="0"/>
            <a:r>
              <a:rPr lang="en-GB" sz="1200" b="0" i="0" u="none" strike="noStrike" cap="none">
                <a:solidFill>
                  <a:schemeClr val="dk1"/>
                </a:solidFill>
                <a:effectLst/>
                <a:latin typeface="Arial"/>
                <a:ea typeface="Arial"/>
                <a:cs typeface="Arial"/>
                <a:sym typeface="Arial"/>
              </a:rPr>
              <a:t>Do a quick mini whiteboard check to confirm understanding: ‘round 4.271 to 1 </a:t>
            </a:r>
            <a:r>
              <a:rPr lang="en-GB" sz="1200" b="0" i="0" u="none" strike="noStrike" cap="none" err="1">
                <a:solidFill>
                  <a:schemeClr val="dk1"/>
                </a:solidFill>
                <a:effectLst/>
                <a:latin typeface="Arial"/>
                <a:ea typeface="Arial"/>
                <a:cs typeface="Arial"/>
                <a:sym typeface="Arial"/>
              </a:rPr>
              <a:t>d.p.</a:t>
            </a:r>
            <a:r>
              <a:rPr lang="en-GB" sz="1200" b="0" i="0" u="none" strike="noStrike" cap="none">
                <a:solidFill>
                  <a:schemeClr val="dk1"/>
                </a:solidFill>
                <a:effectLst/>
                <a:latin typeface="Arial"/>
                <a:ea typeface="Arial"/>
                <a:cs typeface="Arial"/>
                <a:sym typeface="Arial"/>
              </a:rPr>
              <a:t>’ (answer: 4.3).</a:t>
            </a:r>
          </a:p>
          <a:p>
            <a:pPr marL="0" indent="0"/>
            <a:endParaRPr lang="en-GB" sz="1200" b="0" i="0" u="none" strike="noStrike" cap="none">
              <a:solidFill>
                <a:schemeClr val="dk1"/>
              </a:solidFill>
              <a:effectLst/>
              <a:latin typeface="Arial"/>
              <a:ea typeface="Arial"/>
              <a:cs typeface="Arial"/>
              <a:sym typeface="Arial"/>
            </a:endParaRPr>
          </a:p>
          <a:p>
            <a:pPr marL="0" indent="0"/>
            <a:r>
              <a:rPr lang="en-GB" sz="1200" b="0" i="0" u="none" strike="noStrike" cap="none">
                <a:solidFill>
                  <a:schemeClr val="dk1"/>
                </a:solidFill>
                <a:effectLst/>
                <a:latin typeface="Arial"/>
                <a:ea typeface="Arial"/>
                <a:cs typeface="Arial"/>
                <a:sym typeface="Arial"/>
              </a:rPr>
              <a:t>This is deliberately quick – the main content of the session is significant figures, which comes next.</a:t>
            </a:r>
          </a:p>
          <a:p>
            <a:pPr marL="0" lvl="0" indent="0" algn="l" rtl="0">
              <a:lnSpc>
                <a:spcPct val="100000"/>
              </a:lnSpc>
              <a:spcBef>
                <a:spcPts val="0"/>
              </a:spcBef>
              <a:spcAft>
                <a:spcPts val="0"/>
              </a:spcAft>
              <a:buSzPts val="1400"/>
              <a:buNone/>
            </a:pPr>
            <a:endParaRPr/>
          </a:p>
        </p:txBody>
      </p:sp>
      <p:sp>
        <p:nvSpPr>
          <p:cNvPr id="278" name="Google Shape;278;g3cd8964b3c4_0_19: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GB"/>
              <a:t>4</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5">
          <a:extLst>
            <a:ext uri="{FF2B5EF4-FFF2-40B4-BE49-F238E27FC236}">
              <a16:creationId xmlns:a16="http://schemas.microsoft.com/office/drawing/2014/main" id="{AF50F17E-3DAB-3A53-4064-7E1B5595E882}"/>
            </a:ext>
          </a:extLst>
        </p:cNvPr>
        <p:cNvGrpSpPr/>
        <p:nvPr/>
      </p:nvGrpSpPr>
      <p:grpSpPr>
        <a:xfrm>
          <a:off x="0" y="0"/>
          <a:ext cx="0" cy="0"/>
          <a:chOff x="0" y="0"/>
          <a:chExt cx="0" cy="0"/>
        </a:xfrm>
      </p:grpSpPr>
      <p:sp>
        <p:nvSpPr>
          <p:cNvPr id="276" name="Google Shape;276;g3cd8964b3c4_0_19:notes">
            <a:extLst>
              <a:ext uri="{FF2B5EF4-FFF2-40B4-BE49-F238E27FC236}">
                <a16:creationId xmlns:a16="http://schemas.microsoft.com/office/drawing/2014/main" id="{77210BF2-1A28-7BFC-0F7B-20658B8A659A}"/>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77" name="Google Shape;277;g3cd8964b3c4_0_19:notes">
            <a:extLst>
              <a:ext uri="{FF2B5EF4-FFF2-40B4-BE49-F238E27FC236}">
                <a16:creationId xmlns:a16="http://schemas.microsoft.com/office/drawing/2014/main" id="{6256C436-72F5-3809-B2FB-A87151617A3E}"/>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indent="0"/>
            <a:r>
              <a:rPr lang="en-GB" sz="1200" b="0" i="0" u="none" strike="noStrike" cap="none">
                <a:solidFill>
                  <a:schemeClr val="dk1"/>
                </a:solidFill>
                <a:effectLst/>
                <a:latin typeface="Arial"/>
                <a:ea typeface="Arial"/>
                <a:cs typeface="Arial"/>
                <a:sym typeface="Arial"/>
              </a:rPr>
              <a:t>Question (c) is the most useful for discussion. Some learners may write 0.048, which is rounding to 3 </a:t>
            </a:r>
            <a:r>
              <a:rPr lang="en-GB" sz="1200" b="0" i="0" u="none" strike="noStrike" cap="none" err="1">
                <a:solidFill>
                  <a:schemeClr val="dk1"/>
                </a:solidFill>
                <a:effectLst/>
                <a:latin typeface="Arial"/>
                <a:ea typeface="Arial"/>
                <a:cs typeface="Arial"/>
                <a:sym typeface="Arial"/>
              </a:rPr>
              <a:t>d.p.</a:t>
            </a:r>
            <a:r>
              <a:rPr lang="en-GB" sz="1200" b="0" i="0" u="none" strike="noStrike" cap="none">
                <a:solidFill>
                  <a:schemeClr val="dk1"/>
                </a:solidFill>
                <a:effectLst/>
                <a:latin typeface="Arial"/>
                <a:ea typeface="Arial"/>
                <a:cs typeface="Arial"/>
                <a:sym typeface="Arial"/>
              </a:rPr>
              <a:t> rather than 2 </a:t>
            </a:r>
            <a:r>
              <a:rPr lang="en-GB" sz="1200" b="0" i="0" u="none" strike="noStrike" cap="none" err="1">
                <a:solidFill>
                  <a:schemeClr val="dk1"/>
                </a:solidFill>
                <a:effectLst/>
                <a:latin typeface="Arial"/>
                <a:ea typeface="Arial"/>
                <a:cs typeface="Arial"/>
                <a:sym typeface="Arial"/>
              </a:rPr>
              <a:t>d.p.</a:t>
            </a:r>
            <a:r>
              <a:rPr lang="en-GB" sz="1200" b="0" i="0" u="none" strike="noStrike" cap="none">
                <a:solidFill>
                  <a:schemeClr val="dk1"/>
                </a:solidFill>
                <a:effectLst/>
                <a:latin typeface="Arial"/>
                <a:ea typeface="Arial"/>
                <a:cs typeface="Arial"/>
                <a:sym typeface="Arial"/>
              </a:rPr>
              <a:t> Remind learners that decimal places are counted from the decimal point: the first decimal place is the 0, the second is the 4, so the decider is 8.</a:t>
            </a:r>
          </a:p>
          <a:p>
            <a:pPr marL="0" indent="0"/>
            <a:endParaRPr lang="en-GB" sz="1200" b="0" i="0" u="none" strike="noStrike" cap="none">
              <a:solidFill>
                <a:schemeClr val="dk1"/>
              </a:solidFill>
              <a:effectLst/>
              <a:latin typeface="Arial"/>
              <a:ea typeface="Arial"/>
              <a:cs typeface="Arial"/>
              <a:sym typeface="Arial"/>
            </a:endParaRPr>
          </a:p>
          <a:p>
            <a:pPr marL="0" indent="0"/>
            <a:r>
              <a:rPr lang="en-GB" sz="1200" b="0" i="0" u="none" strike="noStrike" cap="none">
                <a:solidFill>
                  <a:schemeClr val="dk1"/>
                </a:solidFill>
                <a:effectLst/>
                <a:latin typeface="Arial"/>
                <a:ea typeface="Arial"/>
                <a:cs typeface="Arial"/>
                <a:sym typeface="Arial"/>
              </a:rPr>
              <a:t>This example also foreshadows the problem with decimal places that comes on the next slide – rounding 0.0483 to 2 </a:t>
            </a:r>
            <a:r>
              <a:rPr lang="en-GB" sz="1200" b="0" i="0" u="none" strike="noStrike" cap="none" err="1">
                <a:solidFill>
                  <a:schemeClr val="dk1"/>
                </a:solidFill>
                <a:effectLst/>
                <a:latin typeface="Arial"/>
                <a:ea typeface="Arial"/>
                <a:cs typeface="Arial"/>
                <a:sym typeface="Arial"/>
              </a:rPr>
              <a:t>d.p.</a:t>
            </a:r>
            <a:r>
              <a:rPr lang="en-GB" sz="1200" b="0" i="0" u="none" strike="noStrike" cap="none">
                <a:solidFill>
                  <a:schemeClr val="dk1"/>
                </a:solidFill>
                <a:effectLst/>
                <a:latin typeface="Arial"/>
                <a:ea typeface="Arial"/>
                <a:cs typeface="Arial"/>
                <a:sym typeface="Arial"/>
              </a:rPr>
              <a:t> gives 0.05, which has lost most of the useful information. Significant figures will offer a better approach.</a:t>
            </a:r>
          </a:p>
          <a:p>
            <a:pPr marL="0" indent="0"/>
            <a:r>
              <a:rPr lang="en-GB" sz="1200" b="0" i="0" u="none" strike="noStrike" cap="none">
                <a:solidFill>
                  <a:schemeClr val="dk1"/>
                </a:solidFill>
                <a:effectLst/>
                <a:latin typeface="Arial"/>
                <a:ea typeface="Arial"/>
                <a:cs typeface="Arial"/>
                <a:sym typeface="Arial"/>
              </a:rPr>
              <a:t>Do a quick mini whiteboard check to confirm understanding: ‘round 4.271 to 1 </a:t>
            </a:r>
            <a:r>
              <a:rPr lang="en-GB" sz="1200" b="0" i="0" u="none" strike="noStrike" cap="none" err="1">
                <a:solidFill>
                  <a:schemeClr val="dk1"/>
                </a:solidFill>
                <a:effectLst/>
                <a:latin typeface="Arial"/>
                <a:ea typeface="Arial"/>
                <a:cs typeface="Arial"/>
                <a:sym typeface="Arial"/>
              </a:rPr>
              <a:t>d.p.</a:t>
            </a:r>
            <a:r>
              <a:rPr lang="en-GB" sz="1200" b="0" i="0" u="none" strike="noStrike" cap="none">
                <a:solidFill>
                  <a:schemeClr val="dk1"/>
                </a:solidFill>
                <a:effectLst/>
                <a:latin typeface="Arial"/>
                <a:ea typeface="Arial"/>
                <a:cs typeface="Arial"/>
                <a:sym typeface="Arial"/>
              </a:rPr>
              <a:t>’ (answer: 4.3).</a:t>
            </a:r>
          </a:p>
          <a:p>
            <a:pPr marL="0" indent="0"/>
            <a:endParaRPr lang="en-GB" sz="1200" b="0" i="0" u="none" strike="noStrike" cap="none">
              <a:solidFill>
                <a:schemeClr val="dk1"/>
              </a:solidFill>
              <a:effectLst/>
              <a:latin typeface="Arial"/>
              <a:ea typeface="Arial"/>
              <a:cs typeface="Arial"/>
              <a:sym typeface="Arial"/>
            </a:endParaRPr>
          </a:p>
          <a:p>
            <a:pPr marL="0" indent="0"/>
            <a:r>
              <a:rPr lang="en-GB" sz="1200" b="0" i="0" u="none" strike="noStrike" cap="none">
                <a:solidFill>
                  <a:schemeClr val="dk1"/>
                </a:solidFill>
                <a:effectLst/>
                <a:latin typeface="Arial"/>
                <a:ea typeface="Arial"/>
                <a:cs typeface="Arial"/>
                <a:sym typeface="Arial"/>
              </a:rPr>
              <a:t>This is deliberately quick – the main content of the session is significant figures, which comes next.</a:t>
            </a:r>
          </a:p>
          <a:p>
            <a:pPr marL="0" lvl="0" indent="0" algn="l" rtl="0">
              <a:lnSpc>
                <a:spcPct val="100000"/>
              </a:lnSpc>
              <a:spcBef>
                <a:spcPts val="0"/>
              </a:spcBef>
              <a:spcAft>
                <a:spcPts val="0"/>
              </a:spcAft>
              <a:buSzPts val="1400"/>
              <a:buNone/>
            </a:pPr>
            <a:endParaRPr/>
          </a:p>
        </p:txBody>
      </p:sp>
      <p:sp>
        <p:nvSpPr>
          <p:cNvPr id="278" name="Google Shape;278;g3cd8964b3c4_0_19:notes">
            <a:extLst>
              <a:ext uri="{FF2B5EF4-FFF2-40B4-BE49-F238E27FC236}">
                <a16:creationId xmlns:a16="http://schemas.microsoft.com/office/drawing/2014/main" id="{7AA69826-B6EE-0A1A-3B98-BFA68BA2B334}"/>
              </a:ext>
            </a:extLst>
          </p:cNvPr>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GB"/>
              <a:t>5</a:t>
            </a:fld>
            <a:endParaRPr/>
          </a:p>
        </p:txBody>
      </p:sp>
    </p:spTree>
    <p:extLst>
      <p:ext uri="{BB962C8B-B14F-4D97-AF65-F5344CB8AC3E}">
        <p14:creationId xmlns:p14="http://schemas.microsoft.com/office/powerpoint/2010/main" val="278539709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2"/>
        <p:cNvGrpSpPr/>
        <p:nvPr/>
      </p:nvGrpSpPr>
      <p:grpSpPr>
        <a:xfrm>
          <a:off x="0" y="0"/>
          <a:ext cx="0" cy="0"/>
          <a:chOff x="0" y="0"/>
          <a:chExt cx="0" cy="0"/>
        </a:xfrm>
      </p:grpSpPr>
      <p:sp>
        <p:nvSpPr>
          <p:cNvPr id="283" name="Google Shape;283;g3cd8964b3c4_0_2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84" name="Google Shape;284;g3cd8964b3c4_0_25: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indent="0"/>
            <a:r>
              <a:rPr lang="en-GB" sz="1200" b="0" i="0" u="none" strike="noStrike" cap="none">
                <a:solidFill>
                  <a:schemeClr val="dk1"/>
                </a:solidFill>
                <a:effectLst/>
                <a:latin typeface="Arial"/>
                <a:ea typeface="Arial"/>
                <a:cs typeface="Arial"/>
                <a:sym typeface="Arial"/>
              </a:rPr>
              <a:t>This slide is the bridge between what learners know (decimal places) and what they need to learn (significant figures – </a:t>
            </a:r>
            <a:r>
              <a:rPr lang="en-GB" sz="1200" b="0" i="0" u="none" strike="noStrike" cap="none" err="1">
                <a:solidFill>
                  <a:schemeClr val="dk1"/>
                </a:solidFill>
                <a:effectLst/>
                <a:latin typeface="Arial"/>
                <a:ea typeface="Arial"/>
                <a:cs typeface="Arial"/>
                <a:sym typeface="Arial"/>
              </a:rPr>
              <a:t>s.f.</a:t>
            </a:r>
            <a:r>
              <a:rPr lang="en-GB" sz="1200" b="0" i="0" u="none" strike="noStrike" cap="none">
                <a:solidFill>
                  <a:schemeClr val="dk1"/>
                </a:solidFill>
                <a:effectLst/>
                <a:latin typeface="Arial"/>
                <a:ea typeface="Arial"/>
                <a:cs typeface="Arial"/>
                <a:sym typeface="Arial"/>
              </a:rPr>
              <a:t>). This slide is animated so you can reveal answers to learners as you teach. </a:t>
            </a:r>
          </a:p>
          <a:p>
            <a:pPr marL="0" indent="0"/>
            <a:endParaRPr lang="en-GB" sz="1200" b="0" i="0" u="none" strike="noStrike" cap="none">
              <a:solidFill>
                <a:schemeClr val="dk1"/>
              </a:solidFill>
              <a:effectLst/>
              <a:latin typeface="Arial"/>
              <a:ea typeface="Arial"/>
              <a:cs typeface="Arial"/>
              <a:sym typeface="Arial"/>
            </a:endParaRPr>
          </a:p>
          <a:p>
            <a:pPr marL="0" indent="0"/>
            <a:r>
              <a:rPr lang="en-GB" sz="1200" b="0" i="0" u="none" strike="noStrike" cap="none">
                <a:solidFill>
                  <a:schemeClr val="dk1"/>
                </a:solidFill>
                <a:effectLst/>
                <a:latin typeface="Arial"/>
                <a:ea typeface="Arial"/>
                <a:cs typeface="Arial"/>
                <a:sym typeface="Arial"/>
              </a:rPr>
              <a:t>Ask learners to work out what 0.00247 rounded to 1 </a:t>
            </a:r>
            <a:r>
              <a:rPr lang="en-GB" sz="1200" b="0" i="0" u="none" strike="noStrike" cap="none" err="1">
                <a:solidFill>
                  <a:schemeClr val="dk1"/>
                </a:solidFill>
                <a:effectLst/>
                <a:latin typeface="Arial"/>
                <a:ea typeface="Arial"/>
                <a:cs typeface="Arial"/>
                <a:sym typeface="Arial"/>
              </a:rPr>
              <a:t>d.p.</a:t>
            </a:r>
            <a:r>
              <a:rPr lang="en-GB" sz="1200" b="0" i="0" u="none" strike="noStrike" cap="none">
                <a:solidFill>
                  <a:schemeClr val="dk1"/>
                </a:solidFill>
                <a:effectLst/>
                <a:latin typeface="Arial"/>
                <a:ea typeface="Arial"/>
                <a:cs typeface="Arial"/>
                <a:sym typeface="Arial"/>
              </a:rPr>
              <a:t> would be before revealing the answer.</a:t>
            </a:r>
          </a:p>
          <a:p>
            <a:pPr marL="0" indent="0"/>
            <a:r>
              <a:rPr lang="en-GB" sz="1200" b="0" i="0" u="none" strike="noStrike" cap="none">
                <a:solidFill>
                  <a:schemeClr val="dk1"/>
                </a:solidFill>
                <a:effectLst/>
                <a:latin typeface="Arial"/>
                <a:ea typeface="Arial"/>
                <a:cs typeface="Arial"/>
                <a:sym typeface="Arial"/>
              </a:rPr>
              <a:t>Answer: 0.0 g – all the useful information has been lost.</a:t>
            </a:r>
          </a:p>
          <a:p>
            <a:pPr marL="0" indent="0"/>
            <a:endParaRPr lang="en-GB" sz="1200" b="0" i="0" u="none" strike="noStrike" cap="none">
              <a:solidFill>
                <a:schemeClr val="dk1"/>
              </a:solidFill>
              <a:effectLst/>
              <a:latin typeface="Arial"/>
              <a:ea typeface="Arial"/>
              <a:cs typeface="Arial"/>
              <a:sym typeface="Arial"/>
            </a:endParaRPr>
          </a:p>
          <a:p>
            <a:pPr marL="0" indent="0"/>
            <a:r>
              <a:rPr lang="en-GB" sz="1200" b="0" i="0" u="none" strike="noStrike" cap="none">
                <a:solidFill>
                  <a:schemeClr val="dk1"/>
                </a:solidFill>
                <a:effectLst/>
                <a:latin typeface="Arial"/>
                <a:ea typeface="Arial"/>
                <a:cs typeface="Arial"/>
                <a:sym typeface="Arial"/>
              </a:rPr>
              <a:t>Then ask: what if we round to 2 significant figures instead?</a:t>
            </a:r>
          </a:p>
          <a:p>
            <a:pPr marL="0" indent="0"/>
            <a:r>
              <a:rPr lang="en-GB" sz="1200" b="0" i="0" u="none" strike="noStrike" cap="none">
                <a:solidFill>
                  <a:schemeClr val="dk1"/>
                </a:solidFill>
                <a:effectLst/>
                <a:latin typeface="Arial"/>
                <a:ea typeface="Arial"/>
                <a:cs typeface="Arial"/>
                <a:sym typeface="Arial"/>
              </a:rPr>
              <a:t>Answer: 0.0025 g – the important information is kept.</a:t>
            </a:r>
          </a:p>
          <a:p>
            <a:pPr marL="0" indent="0"/>
            <a:endParaRPr lang="en-GB" sz="1200" b="0" i="0" u="none" strike="noStrike" cap="none">
              <a:solidFill>
                <a:schemeClr val="dk1"/>
              </a:solidFill>
              <a:effectLst/>
              <a:latin typeface="Arial"/>
              <a:ea typeface="Arial"/>
              <a:cs typeface="Arial"/>
              <a:sym typeface="Arial"/>
            </a:endParaRPr>
          </a:p>
          <a:p>
            <a:pPr marL="0" indent="0"/>
            <a:r>
              <a:rPr lang="en-GB" sz="1200" b="0" i="0" u="none" strike="noStrike" cap="none">
                <a:solidFill>
                  <a:schemeClr val="dk1"/>
                </a:solidFill>
                <a:effectLst/>
                <a:latin typeface="Arial"/>
                <a:ea typeface="Arial"/>
                <a:cs typeface="Arial"/>
                <a:sym typeface="Arial"/>
              </a:rPr>
              <a:t>Explain that decimal places count from the decimal point, but significant figures count from the first meaningful digit. For very small numbers, rounding to decimal places can destroy the information.</a:t>
            </a:r>
          </a:p>
          <a:p>
            <a:pPr marL="0" indent="0"/>
            <a:endParaRPr lang="en-GB" sz="1200" b="0" i="0" u="none" strike="noStrike" cap="none">
              <a:solidFill>
                <a:schemeClr val="dk1"/>
              </a:solidFill>
              <a:effectLst/>
              <a:latin typeface="Arial"/>
              <a:ea typeface="Arial"/>
              <a:cs typeface="Arial"/>
              <a:sym typeface="Arial"/>
            </a:endParaRPr>
          </a:p>
          <a:p>
            <a:pPr marL="0" indent="0"/>
            <a:r>
              <a:rPr lang="en-GB" sz="1200" b="0" i="0" u="none" strike="noStrike" cap="none">
                <a:solidFill>
                  <a:schemeClr val="dk1"/>
                </a:solidFill>
                <a:effectLst/>
                <a:latin typeface="Arial"/>
                <a:ea typeface="Arial"/>
                <a:cs typeface="Arial"/>
                <a:sym typeface="Arial"/>
              </a:rPr>
              <a:t>Learners may ask why a scientist would measure such a small mass. Describe how analytical balances in research laboratories can measure to 0.00001 g (five decimal places). Analytical balances in laboratories can measure to 4–6 decimal places depending on the model. This is far more precise than the balances learners use in school, but the principle is the same – the number of digits we record must reflect the precision of the equipment.</a:t>
            </a:r>
          </a:p>
          <a:p>
            <a:pPr marL="0" indent="0"/>
            <a:endParaRPr lang="en-GB" sz="1200" b="0" i="0" u="none" strike="noStrike" cap="none">
              <a:solidFill>
                <a:schemeClr val="dk1"/>
              </a:solidFill>
              <a:effectLst/>
              <a:latin typeface="Arial"/>
              <a:ea typeface="Arial"/>
              <a:cs typeface="Arial"/>
              <a:sym typeface="Arial"/>
            </a:endParaRPr>
          </a:p>
          <a:p>
            <a:pPr marL="0" indent="0"/>
            <a:r>
              <a:rPr lang="en-GB" sz="1200" b="0" i="0" u="none" strike="noStrike" cap="none">
                <a:solidFill>
                  <a:schemeClr val="dk1"/>
                </a:solidFill>
                <a:effectLst/>
                <a:latin typeface="Arial"/>
                <a:ea typeface="Arial"/>
                <a:cs typeface="Arial"/>
                <a:sym typeface="Arial"/>
              </a:rPr>
              <a:t>Discuss very large numbers to reinforce the point: a population of 7,894,352 rounded to 1 </a:t>
            </a:r>
            <a:r>
              <a:rPr lang="en-GB" sz="1200" b="0" i="0" u="none" strike="noStrike" cap="none" err="1">
                <a:solidFill>
                  <a:schemeClr val="dk1"/>
                </a:solidFill>
                <a:effectLst/>
                <a:latin typeface="Arial"/>
                <a:ea typeface="Arial"/>
                <a:cs typeface="Arial"/>
                <a:sym typeface="Arial"/>
              </a:rPr>
              <a:t>d.p.</a:t>
            </a:r>
            <a:r>
              <a:rPr lang="en-GB" sz="1200" b="0" i="0" u="none" strike="noStrike" cap="none">
                <a:solidFill>
                  <a:schemeClr val="dk1"/>
                </a:solidFill>
                <a:effectLst/>
                <a:latin typeface="Arial"/>
                <a:ea typeface="Arial"/>
                <a:cs typeface="Arial"/>
                <a:sym typeface="Arial"/>
              </a:rPr>
              <a:t> is still 7,894,352.0 – decimal places don't help there either. Significant figures would give 7,900,000 (2 </a:t>
            </a:r>
            <a:r>
              <a:rPr lang="en-GB" sz="1200" b="0" i="0" u="none" strike="noStrike" cap="none" err="1">
                <a:solidFill>
                  <a:schemeClr val="dk1"/>
                </a:solidFill>
                <a:effectLst/>
                <a:latin typeface="Arial"/>
                <a:ea typeface="Arial"/>
                <a:cs typeface="Arial"/>
                <a:sym typeface="Arial"/>
              </a:rPr>
              <a:t>s.f.</a:t>
            </a:r>
            <a:r>
              <a:rPr lang="en-GB" sz="1200" b="0" i="0" u="none" strike="noStrike" cap="none">
                <a:solidFill>
                  <a:schemeClr val="dk1"/>
                </a:solidFill>
                <a:effectLst/>
                <a:latin typeface="Arial"/>
                <a:ea typeface="Arial"/>
                <a:cs typeface="Arial"/>
                <a:sym typeface="Arial"/>
              </a:rPr>
              <a:t>), which is much more useful.</a:t>
            </a:r>
          </a:p>
          <a:p>
            <a:pPr marL="0" indent="0"/>
            <a:endParaRPr lang="en-GB" sz="1200" b="0" i="0" u="none" strike="noStrike" cap="none">
              <a:solidFill>
                <a:schemeClr val="dk1"/>
              </a:solidFill>
              <a:effectLst/>
              <a:latin typeface="Arial"/>
              <a:ea typeface="Arial"/>
              <a:cs typeface="Arial"/>
              <a:sym typeface="Arial"/>
            </a:endParaRPr>
          </a:p>
          <a:p>
            <a:pPr marL="0" indent="0"/>
            <a:r>
              <a:rPr lang="en-GB" sz="1200" b="0" i="0" u="none" strike="noStrike" cap="none">
                <a:solidFill>
                  <a:schemeClr val="dk1"/>
                </a:solidFill>
                <a:effectLst/>
                <a:latin typeface="Arial"/>
                <a:ea typeface="Arial"/>
                <a:cs typeface="Arial"/>
                <a:sym typeface="Arial"/>
              </a:rPr>
              <a:t>Learners should leave this slide understanding </a:t>
            </a:r>
            <a:r>
              <a:rPr lang="en-GB" sz="1200" b="1" i="0" u="none" strike="noStrike" cap="none">
                <a:solidFill>
                  <a:schemeClr val="dk1"/>
                </a:solidFill>
                <a:effectLst/>
                <a:latin typeface="Arial"/>
                <a:ea typeface="Arial"/>
                <a:cs typeface="Arial"/>
                <a:sym typeface="Arial"/>
              </a:rPr>
              <a:t>why</a:t>
            </a:r>
            <a:r>
              <a:rPr lang="en-GB" sz="1200" b="0" i="0" u="none" strike="noStrike" cap="none">
                <a:solidFill>
                  <a:schemeClr val="dk1"/>
                </a:solidFill>
                <a:effectLst/>
                <a:latin typeface="Arial"/>
                <a:ea typeface="Arial"/>
                <a:cs typeface="Arial"/>
                <a:sym typeface="Arial"/>
              </a:rPr>
              <a:t> significant figures exist, not just </a:t>
            </a:r>
            <a:r>
              <a:rPr lang="en-GB" sz="1200" b="1" i="0" u="none" strike="noStrike" cap="none">
                <a:solidFill>
                  <a:schemeClr val="dk1"/>
                </a:solidFill>
                <a:effectLst/>
                <a:latin typeface="Arial"/>
                <a:ea typeface="Arial"/>
                <a:cs typeface="Arial"/>
                <a:sym typeface="Arial"/>
              </a:rPr>
              <a:t>how</a:t>
            </a:r>
            <a:r>
              <a:rPr lang="en-GB" sz="1200" b="0" i="0" u="none" strike="noStrike" cap="none">
                <a:solidFill>
                  <a:schemeClr val="dk1"/>
                </a:solidFill>
                <a:effectLst/>
                <a:latin typeface="Arial"/>
                <a:ea typeface="Arial"/>
                <a:cs typeface="Arial"/>
                <a:sym typeface="Arial"/>
              </a:rPr>
              <a:t> to use them. The rest of the session builds on this motivation.</a:t>
            </a:r>
          </a:p>
          <a:p>
            <a:pPr marL="0" indent="0"/>
            <a:endParaRPr lang="en-GB" sz="1200" b="0" i="0" u="none" strike="noStrike" cap="none">
              <a:solidFill>
                <a:schemeClr val="dk1"/>
              </a:solidFill>
              <a:effectLst/>
              <a:latin typeface="Arial"/>
              <a:ea typeface="Arial"/>
              <a:cs typeface="Arial"/>
              <a:sym typeface="Arial"/>
            </a:endParaRPr>
          </a:p>
          <a:p>
            <a:pPr marL="0" indent="0"/>
            <a:r>
              <a:rPr lang="en-GB" sz="1200" b="0" i="0" u="none" strike="noStrike" cap="none">
                <a:solidFill>
                  <a:schemeClr val="dk1"/>
                </a:solidFill>
                <a:effectLst/>
                <a:latin typeface="Arial"/>
                <a:ea typeface="Arial"/>
                <a:cs typeface="Arial"/>
                <a:sym typeface="Arial"/>
              </a:rPr>
              <a:t>Image © S. Singha/Shutterstock</a:t>
            </a:r>
          </a:p>
        </p:txBody>
      </p:sp>
      <p:sp>
        <p:nvSpPr>
          <p:cNvPr id="285" name="Google Shape;285;g3cd8964b3c4_0_25: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GB"/>
              <a:t>6</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0"/>
        <p:cNvGrpSpPr/>
        <p:nvPr/>
      </p:nvGrpSpPr>
      <p:grpSpPr>
        <a:xfrm>
          <a:off x="0" y="0"/>
          <a:ext cx="0" cy="0"/>
          <a:chOff x="0" y="0"/>
          <a:chExt cx="0" cy="0"/>
        </a:xfrm>
      </p:grpSpPr>
      <p:sp>
        <p:nvSpPr>
          <p:cNvPr id="291" name="Google Shape;291;g3cd8964b3c4_0_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mc:AlternateContent xmlns:mc="http://schemas.openxmlformats.org/markup-compatibility/2006" xmlns:a14="http://schemas.microsoft.com/office/drawing/2010/main">
        <mc:Choice Requires="a14">
          <p:sp>
            <p:nvSpPr>
              <p:cNvPr id="292" name="Google Shape;292;g3cd8964b3c4_0_32: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indent="0"/>
                <a:r>
                  <a:rPr lang="en-US" sz="1200" b="0" i="0" u="none" strike="noStrike" cap="none">
                    <a:solidFill>
                      <a:schemeClr val="dk1"/>
                    </a:solidFill>
                    <a:effectLst/>
                    <a:latin typeface="Arial"/>
                    <a:ea typeface="Arial"/>
                    <a:cs typeface="Arial"/>
                    <a:sym typeface="Arial"/>
                  </a:rPr>
                  <a:t>Explain that significant figures (</a:t>
                </a:r>
                <a:r>
                  <a:rPr lang="en-US" sz="1200" b="0" i="0" u="none" strike="noStrike" cap="none" err="1">
                    <a:solidFill>
                      <a:schemeClr val="dk1"/>
                    </a:solidFill>
                    <a:effectLst/>
                    <a:latin typeface="Arial"/>
                    <a:ea typeface="Arial"/>
                    <a:cs typeface="Arial"/>
                    <a:sym typeface="Arial"/>
                  </a:rPr>
                  <a:t>s.f.</a:t>
                </a:r>
                <a:r>
                  <a:rPr lang="en-US" sz="1200" b="0" i="0" u="none" strike="noStrike" cap="none">
                    <a:solidFill>
                      <a:schemeClr val="dk1"/>
                    </a:solidFill>
                    <a:effectLst/>
                    <a:latin typeface="Arial"/>
                    <a:ea typeface="Arial"/>
                    <a:cs typeface="Arial"/>
                    <a:sym typeface="Arial"/>
                  </a:rPr>
                  <a:t>) tell us how precise a number is by counting the meaningful digits, regardless of where the decimal point sits.</a:t>
                </a:r>
              </a:p>
              <a:p>
                <a:pPr marL="0" indent="0"/>
                <a:r>
                  <a:rPr lang="en-US" sz="1200" b="0" i="0" u="none" strike="noStrike" cap="none">
                    <a:solidFill>
                      <a:schemeClr val="dk1"/>
                    </a:solidFill>
                    <a:effectLst/>
                    <a:latin typeface="Arial"/>
                    <a:ea typeface="Arial"/>
                    <a:cs typeface="Arial"/>
                    <a:sym typeface="Arial"/>
                  </a:rPr>
                  <a:t>Discuss with learners the comparison of 3 g, 3.0 g and 3.00 g. Ask: are these the same number? </a:t>
                </a:r>
              </a:p>
              <a:p>
                <a:pPr marL="0" indent="0"/>
                <a:endParaRPr lang="en-US" sz="1200" b="0" i="0" u="none" strike="noStrike" cap="none">
                  <a:solidFill>
                    <a:schemeClr val="dk1"/>
                  </a:solidFill>
                  <a:effectLst/>
                  <a:latin typeface="Arial"/>
                  <a:ea typeface="Arial"/>
                  <a:cs typeface="Arial"/>
                  <a:sym typeface="Arial"/>
                </a:endParaRPr>
              </a:p>
              <a:p>
                <a:pPr marL="0" indent="0"/>
                <a:r>
                  <a:rPr lang="en-US" sz="1200" b="0" i="0" u="none" strike="noStrike" cap="none">
                    <a:solidFill>
                      <a:schemeClr val="dk1"/>
                    </a:solidFill>
                    <a:effectLst/>
                    <a:latin typeface="Arial"/>
                    <a:ea typeface="Arial"/>
                    <a:cs typeface="Arial"/>
                    <a:sym typeface="Arial"/>
                  </a:rPr>
                  <a:t>Mathematically yes, but in science they communicate different things. 3.00 g means the measurement was made with a more precise instrument than 3 g. The trailing zeros tell the reader something important about the precision of the equipment.</a:t>
                </a:r>
              </a:p>
              <a:p>
                <a:pPr marL="0" indent="0"/>
                <a:endParaRPr lang="en-US" sz="1200" b="0" i="0" u="none" strike="noStrike" cap="none">
                  <a:solidFill>
                    <a:schemeClr val="dk1"/>
                  </a:solidFill>
                  <a:effectLst/>
                  <a:latin typeface="Arial"/>
                  <a:ea typeface="Arial"/>
                  <a:cs typeface="Arial"/>
                  <a:sym typeface="Arial"/>
                </a:endParaRPr>
              </a:p>
              <a:p>
                <a:pPr marL="0" indent="0"/>
                <a:r>
                  <a:rPr lang="en-US" sz="1200" b="0" i="0" u="none" strike="noStrike" cap="none">
                    <a:solidFill>
                      <a:schemeClr val="dk1"/>
                    </a:solidFill>
                    <a:effectLst/>
                    <a:latin typeface="Arial"/>
                    <a:ea typeface="Arial"/>
                    <a:cs typeface="Arial"/>
                    <a:sym typeface="Arial"/>
                  </a:rPr>
                  <a:t>Discuss the fact that all non-zero digits are significant – this is straightforward and learners rarely make errors with this rule. It is deciding whether the zeros are significant or not that makes the process difficult and is where learners make the most mistakes. Emphasise that rules 2, 3 and 4 are all about zeros.</a:t>
                </a:r>
              </a:p>
              <a:p>
                <a:pPr marL="0" indent="0"/>
                <a:endParaRPr lang="en-US" sz="1200" b="0" i="0" u="none" strike="noStrike" cap="none">
                  <a:solidFill>
                    <a:schemeClr val="dk1"/>
                  </a:solidFill>
                  <a:effectLst/>
                  <a:latin typeface="Arial"/>
                  <a:ea typeface="Arial"/>
                  <a:cs typeface="Arial"/>
                  <a:sym typeface="Arial"/>
                </a:endParaRPr>
              </a:p>
              <a:p>
                <a:pPr marL="0" indent="0"/>
                <a:r>
                  <a:rPr lang="en-US" sz="1200" b="0" i="0" u="none" strike="noStrike" cap="none">
                    <a:solidFill>
                      <a:schemeClr val="dk1"/>
                    </a:solidFill>
                    <a:effectLst/>
                    <a:latin typeface="Arial"/>
                    <a:ea typeface="Arial"/>
                    <a:cs typeface="Arial"/>
                    <a:sym typeface="Arial"/>
                  </a:rPr>
                  <a:t>Work through the four rules with learners:</a:t>
                </a:r>
              </a:p>
              <a:p>
                <a:pPr marL="0" indent="0"/>
                <a:endParaRPr lang="en-US" sz="1200" b="1" i="0" u="none" strike="noStrike" cap="none">
                  <a:solidFill>
                    <a:schemeClr val="dk1"/>
                  </a:solidFill>
                  <a:effectLst/>
                  <a:latin typeface="Arial"/>
                  <a:ea typeface="Arial"/>
                  <a:cs typeface="Arial"/>
                  <a:sym typeface="Arial"/>
                </a:endParaRPr>
              </a:p>
              <a:p>
                <a:pPr marL="0" indent="0"/>
                <a:r>
                  <a:rPr lang="en-US" sz="1200" b="1" i="0" u="none" strike="noStrike" cap="none">
                    <a:solidFill>
                      <a:schemeClr val="dk1"/>
                    </a:solidFill>
                    <a:effectLst/>
                    <a:latin typeface="Arial"/>
                    <a:ea typeface="Arial"/>
                    <a:cs typeface="Arial"/>
                    <a:sym typeface="Arial"/>
                  </a:rPr>
                  <a:t>Rule 1: </a:t>
                </a:r>
                <a:r>
                  <a:rPr lang="en-US" sz="1200" b="0" i="0" u="none" strike="noStrike" cap="none">
                    <a:solidFill>
                      <a:schemeClr val="dk1"/>
                    </a:solidFill>
                    <a:effectLst/>
                    <a:latin typeface="Arial"/>
                    <a:ea typeface="Arial"/>
                    <a:cs typeface="Arial"/>
                    <a:sym typeface="Arial"/>
                  </a:rPr>
                  <a:t>All non-zero digits are significant. 247 has 3 </a:t>
                </a:r>
                <a:r>
                  <a:rPr lang="en-US" sz="1200" b="0" i="0" u="none" strike="noStrike" cap="none" err="1">
                    <a:solidFill>
                      <a:schemeClr val="dk1"/>
                    </a:solidFill>
                    <a:effectLst/>
                    <a:latin typeface="Arial"/>
                    <a:ea typeface="Arial"/>
                    <a:cs typeface="Arial"/>
                    <a:sym typeface="Arial"/>
                  </a:rPr>
                  <a:t>s.f.</a:t>
                </a:r>
                <a:r>
                  <a:rPr lang="en-US" sz="1200" b="0" i="0" u="none" strike="noStrike" cap="none">
                    <a:solidFill>
                      <a:schemeClr val="dk1"/>
                    </a:solidFill>
                    <a:effectLst/>
                    <a:latin typeface="Arial"/>
                    <a:ea typeface="Arial"/>
                    <a:cs typeface="Arial"/>
                    <a:sym typeface="Arial"/>
                  </a:rPr>
                  <a:t> – this is the easiest rule and learners are usually confident with it.</a:t>
                </a:r>
              </a:p>
              <a:p>
                <a:pPr marL="0" indent="0"/>
                <a:endParaRPr lang="en-US" sz="1200" b="1" i="0" u="none" strike="noStrike" cap="none">
                  <a:solidFill>
                    <a:schemeClr val="dk1"/>
                  </a:solidFill>
                  <a:effectLst/>
                  <a:latin typeface="Arial"/>
                  <a:ea typeface="Arial"/>
                  <a:cs typeface="Arial"/>
                  <a:sym typeface="Arial"/>
                </a:endParaRPr>
              </a:p>
              <a:p>
                <a:pPr marL="0" indent="0"/>
                <a:r>
                  <a:rPr lang="en-US" sz="1200" b="1" i="0" u="none" strike="noStrike" cap="none">
                    <a:solidFill>
                      <a:schemeClr val="dk1"/>
                    </a:solidFill>
                    <a:effectLst/>
                    <a:latin typeface="Arial"/>
                    <a:ea typeface="Arial"/>
                    <a:cs typeface="Arial"/>
                    <a:sym typeface="Arial"/>
                  </a:rPr>
                  <a:t>Rule 2: </a:t>
                </a:r>
                <a:r>
                  <a:rPr lang="en-US" sz="1200" b="0" i="0" u="none" strike="noStrike" cap="none">
                    <a:solidFill>
                      <a:schemeClr val="dk1"/>
                    </a:solidFill>
                    <a:effectLst/>
                    <a:latin typeface="Arial"/>
                    <a:ea typeface="Arial"/>
                    <a:cs typeface="Arial"/>
                    <a:sym typeface="Arial"/>
                  </a:rPr>
                  <a:t>Zeros between non-zero digits (trapped zeros) are significant. 204 has 3 </a:t>
                </a:r>
                <a:r>
                  <a:rPr lang="en-US" sz="1200" b="0" i="0" u="none" strike="noStrike" cap="none" err="1">
                    <a:solidFill>
                      <a:schemeClr val="dk1"/>
                    </a:solidFill>
                    <a:effectLst/>
                    <a:latin typeface="Arial"/>
                    <a:ea typeface="Arial"/>
                    <a:cs typeface="Arial"/>
                    <a:sym typeface="Arial"/>
                  </a:rPr>
                  <a:t>s.f.</a:t>
                </a:r>
                <a:r>
                  <a:rPr lang="en-US" sz="1200" b="0" i="0" u="none" strike="noStrike" cap="none">
                    <a:solidFill>
                      <a:schemeClr val="dk1"/>
                    </a:solidFill>
                    <a:effectLst/>
                    <a:latin typeface="Arial"/>
                    <a:ea typeface="Arial"/>
                    <a:cs typeface="Arial"/>
                    <a:sym typeface="Arial"/>
                  </a:rPr>
                  <a:t>, not 2. </a:t>
                </a:r>
              </a:p>
              <a:p>
                <a:pPr marL="0" indent="0"/>
                <a:r>
                  <a:rPr lang="en-US" sz="1200" b="0" i="0" u="none" strike="noStrike" cap="none">
                    <a:solidFill>
                      <a:schemeClr val="dk1"/>
                    </a:solidFill>
                    <a:effectLst/>
                    <a:latin typeface="Arial"/>
                    <a:ea typeface="Arial"/>
                    <a:cs typeface="Arial"/>
                    <a:sym typeface="Arial"/>
                  </a:rPr>
                  <a:t>Ask learners: why does this zero count? Because it is part of the number – removing it would change 204 to 24, which is a completely different value.</a:t>
                </a:r>
              </a:p>
              <a:p>
                <a:pPr marL="0" indent="0"/>
                <a:endParaRPr lang="en-US" sz="1200" b="0" i="0" u="none" strike="noStrike" cap="none">
                  <a:solidFill>
                    <a:schemeClr val="dk1"/>
                  </a:solidFill>
                  <a:effectLst/>
                  <a:latin typeface="Arial"/>
                  <a:ea typeface="Arial"/>
                  <a:cs typeface="Arial"/>
                  <a:sym typeface="Arial"/>
                </a:endParaRPr>
              </a:p>
              <a:p>
                <a:pPr marL="0" indent="0"/>
                <a:r>
                  <a:rPr lang="en-US" sz="1200" b="1" i="0" u="none" strike="noStrike" cap="none">
                    <a:solidFill>
                      <a:schemeClr val="dk1"/>
                    </a:solidFill>
                    <a:effectLst/>
                    <a:latin typeface="Arial"/>
                    <a:ea typeface="Arial"/>
                    <a:cs typeface="Arial"/>
                    <a:sym typeface="Arial"/>
                  </a:rPr>
                  <a:t>Rule 3:</a:t>
                </a:r>
                <a:r>
                  <a:rPr lang="en-US" sz="1200" b="0" i="0" u="none" strike="noStrike" cap="none">
                    <a:solidFill>
                      <a:schemeClr val="dk1"/>
                    </a:solidFill>
                    <a:effectLst/>
                    <a:latin typeface="Arial"/>
                    <a:ea typeface="Arial"/>
                    <a:cs typeface="Arial"/>
                    <a:sym typeface="Arial"/>
                  </a:rPr>
                  <a:t> Leading zeros are </a:t>
                </a:r>
                <a:r>
                  <a:rPr lang="en-US" sz="1200" b="1" i="0" u="none" strike="noStrike" cap="none">
                    <a:solidFill>
                      <a:schemeClr val="dk1"/>
                    </a:solidFill>
                    <a:effectLst/>
                    <a:latin typeface="Arial"/>
                    <a:ea typeface="Arial"/>
                    <a:cs typeface="Arial"/>
                    <a:sym typeface="Arial"/>
                  </a:rPr>
                  <a:t>not</a:t>
                </a:r>
                <a:r>
                  <a:rPr lang="en-US" sz="1200" b="0" i="0" u="none" strike="noStrike" cap="none">
                    <a:solidFill>
                      <a:schemeClr val="dk1"/>
                    </a:solidFill>
                    <a:effectLst/>
                    <a:latin typeface="Arial"/>
                    <a:ea typeface="Arial"/>
                    <a:cs typeface="Arial"/>
                    <a:sym typeface="Arial"/>
                  </a:rPr>
                  <a:t> significant – they are just placeholders showing where the decimal point is. 0.003 has only 1 </a:t>
                </a:r>
                <a:r>
                  <a:rPr lang="en-US" sz="1200" b="0" i="0" u="none" strike="noStrike" cap="none" err="1">
                    <a:solidFill>
                      <a:schemeClr val="dk1"/>
                    </a:solidFill>
                    <a:effectLst/>
                    <a:latin typeface="Arial"/>
                    <a:ea typeface="Arial"/>
                    <a:cs typeface="Arial"/>
                    <a:sym typeface="Arial"/>
                  </a:rPr>
                  <a:t>s.f.</a:t>
                </a:r>
                <a:r>
                  <a:rPr lang="en-US" sz="1200" b="0" i="0" u="none" strike="noStrike" cap="none">
                    <a:solidFill>
                      <a:schemeClr val="dk1"/>
                    </a:solidFill>
                    <a:effectLst/>
                    <a:latin typeface="Arial"/>
                    <a:ea typeface="Arial"/>
                    <a:cs typeface="Arial"/>
                    <a:sym typeface="Arial"/>
                  </a:rPr>
                  <a:t> Explain that the zeros in 0.003 are not telling us anything about precision – they are just positioning the 3. </a:t>
                </a:r>
              </a:p>
              <a:p>
                <a:pPr marL="0" indent="0"/>
                <a:r>
                  <a:rPr lang="en-US" sz="1200" b="0" i="0" u="none" strike="noStrike" cap="none">
                    <a:solidFill>
                      <a:schemeClr val="dk1"/>
                    </a:solidFill>
                    <a:effectLst/>
                    <a:latin typeface="Arial"/>
                    <a:ea typeface="Arial"/>
                    <a:cs typeface="Arial"/>
                    <a:sym typeface="Arial"/>
                  </a:rPr>
                  <a:t>Ask: what would happen if we removed them? We couldn't – the number would become 3, which is a thousand times bigger. So, the zeros are necessary, but they don't carry information about precision.</a:t>
                </a:r>
              </a:p>
              <a:p>
                <a:pPr marL="0" indent="0"/>
                <a:endParaRPr lang="en-US" sz="1200" b="0" i="0" u="none" strike="noStrike" cap="none">
                  <a:solidFill>
                    <a:schemeClr val="dk1"/>
                  </a:solidFill>
                  <a:effectLst/>
                  <a:latin typeface="Arial"/>
                  <a:ea typeface="Arial"/>
                  <a:cs typeface="Arial"/>
                  <a:sym typeface="Arial"/>
                </a:endParaRPr>
              </a:p>
              <a:p>
                <a:pPr marL="0" indent="0"/>
                <a:r>
                  <a:rPr lang="en-US" sz="1200" b="1" i="0" u="none" strike="noStrike" cap="none">
                    <a:solidFill>
                      <a:schemeClr val="dk1"/>
                    </a:solidFill>
                    <a:effectLst/>
                    <a:latin typeface="Arial"/>
                    <a:ea typeface="Arial"/>
                    <a:cs typeface="Arial"/>
                    <a:sym typeface="Arial"/>
                  </a:rPr>
                  <a:t>Rule 4: </a:t>
                </a:r>
                <a:r>
                  <a:rPr lang="en-US" sz="1200" b="0" i="0" u="none" strike="noStrike" cap="none">
                    <a:solidFill>
                      <a:schemeClr val="dk1"/>
                    </a:solidFill>
                    <a:effectLst/>
                    <a:latin typeface="Arial"/>
                    <a:ea typeface="Arial"/>
                    <a:cs typeface="Arial"/>
                    <a:sym typeface="Arial"/>
                  </a:rPr>
                  <a:t>Trailing zeros after a decimal point </a:t>
                </a:r>
                <a:r>
                  <a:rPr lang="en-US" sz="1200" b="1" i="0" u="none" strike="noStrike" cap="none">
                    <a:solidFill>
                      <a:schemeClr val="dk1"/>
                    </a:solidFill>
                    <a:effectLst/>
                    <a:latin typeface="Arial"/>
                    <a:ea typeface="Arial"/>
                    <a:cs typeface="Arial"/>
                    <a:sym typeface="Arial"/>
                  </a:rPr>
                  <a:t>are</a:t>
                </a:r>
                <a:r>
                  <a:rPr lang="en-US" sz="1200" b="0" i="0" u="none" strike="noStrike" cap="none">
                    <a:solidFill>
                      <a:schemeClr val="dk1"/>
                    </a:solidFill>
                    <a:effectLst/>
                    <a:latin typeface="Arial"/>
                    <a:ea typeface="Arial"/>
                    <a:cs typeface="Arial"/>
                    <a:sym typeface="Arial"/>
                  </a:rPr>
                  <a:t> significant. 2.50 has 3 </a:t>
                </a:r>
                <a:r>
                  <a:rPr lang="en-US" sz="1200" b="0" i="0" u="none" strike="noStrike" cap="none" err="1">
                    <a:solidFill>
                      <a:schemeClr val="dk1"/>
                    </a:solidFill>
                    <a:effectLst/>
                    <a:latin typeface="Arial"/>
                    <a:ea typeface="Arial"/>
                    <a:cs typeface="Arial"/>
                    <a:sym typeface="Arial"/>
                  </a:rPr>
                  <a:t>s.f.</a:t>
                </a:r>
                <a:r>
                  <a:rPr lang="en-US" sz="1200" b="0" i="0" u="none" strike="noStrike" cap="none">
                    <a:solidFill>
                      <a:schemeClr val="dk1"/>
                    </a:solidFill>
                    <a:effectLst/>
                    <a:latin typeface="Arial"/>
                    <a:ea typeface="Arial"/>
                    <a:cs typeface="Arial"/>
                    <a:sym typeface="Arial"/>
                  </a:rPr>
                  <a:t> </a:t>
                </a:r>
              </a:p>
              <a:p>
                <a:pPr marL="0" indent="0"/>
                <a:r>
                  <a:rPr lang="en-US" sz="1200" b="0" i="0" u="none" strike="noStrike" cap="none">
                    <a:solidFill>
                      <a:schemeClr val="dk1"/>
                    </a:solidFill>
                    <a:effectLst/>
                    <a:latin typeface="Arial"/>
                    <a:ea typeface="Arial"/>
                    <a:cs typeface="Arial"/>
                    <a:sym typeface="Arial"/>
                  </a:rPr>
                  <a:t>Ask learners: why did someone bother writing that zero? Because it tells us the measurement was precise to the hundredths – the equipment could distinguish between 2.50 and 2.51. If the zero didn't matter, they would have just written 2.5.</a:t>
                </a:r>
              </a:p>
              <a:p>
                <a:pPr marL="0" indent="0"/>
                <a:endParaRPr lang="en-US" sz="1200" b="0" i="0" u="none" strike="noStrike" cap="none">
                  <a:solidFill>
                    <a:schemeClr val="dk1"/>
                  </a:solidFill>
                  <a:effectLst/>
                  <a:latin typeface="Arial"/>
                  <a:ea typeface="Arial"/>
                  <a:cs typeface="Arial"/>
                  <a:sym typeface="Arial"/>
                </a:endParaRPr>
              </a:p>
              <a:p>
                <a:pPr marL="0" indent="0"/>
                <a:r>
                  <a:rPr lang="en-US" sz="1200" b="0" i="0" u="none" strike="noStrike" cap="none">
                    <a:solidFill>
                      <a:schemeClr val="dk1"/>
                    </a:solidFill>
                    <a:effectLst/>
                    <a:latin typeface="Arial"/>
                    <a:ea typeface="Arial"/>
                    <a:cs typeface="Arial"/>
                    <a:sym typeface="Arial"/>
                  </a:rPr>
                  <a:t>Discuss: what about trailing zeros </a:t>
                </a:r>
                <a:r>
                  <a:rPr lang="en-US" sz="1200" b="1" i="0" u="none" strike="noStrike" cap="none">
                    <a:solidFill>
                      <a:schemeClr val="dk1"/>
                    </a:solidFill>
                    <a:effectLst/>
                    <a:latin typeface="Arial"/>
                    <a:ea typeface="Arial"/>
                    <a:cs typeface="Arial"/>
                    <a:sym typeface="Arial"/>
                  </a:rPr>
                  <a:t>without</a:t>
                </a:r>
                <a:r>
                  <a:rPr lang="en-US" sz="1200" b="0" i="0" u="none" strike="noStrike" cap="none">
                    <a:solidFill>
                      <a:schemeClr val="dk1"/>
                    </a:solidFill>
                    <a:effectLst/>
                    <a:latin typeface="Arial"/>
                    <a:ea typeface="Arial"/>
                    <a:cs typeface="Arial"/>
                    <a:sym typeface="Arial"/>
                  </a:rPr>
                  <a:t> a decimal point? For example, is 6500 given to 2, 3, or 4 </a:t>
                </a:r>
                <a:r>
                  <a:rPr lang="en-US" sz="1200" b="0" i="0" u="none" strike="noStrike" cap="none" err="1">
                    <a:solidFill>
                      <a:schemeClr val="dk1"/>
                    </a:solidFill>
                    <a:effectLst/>
                    <a:latin typeface="Arial"/>
                    <a:ea typeface="Arial"/>
                    <a:cs typeface="Arial"/>
                    <a:sym typeface="Arial"/>
                  </a:rPr>
                  <a:t>s.f.</a:t>
                </a:r>
                <a:r>
                  <a:rPr lang="en-US" sz="1200" b="0" i="0" u="none" strike="noStrike" cap="none">
                    <a:solidFill>
                      <a:schemeClr val="dk1"/>
                    </a:solidFill>
                    <a:effectLst/>
                    <a:latin typeface="Arial"/>
                    <a:ea typeface="Arial"/>
                    <a:cs typeface="Arial"/>
                    <a:sym typeface="Arial"/>
                  </a:rPr>
                  <a:t>? This is genuinely ambiguous, which is why in science we can use standard form to remove doubt (</a:t>
                </a:r>
                <a14:m>
                  <m:oMath xmlns:m="http://schemas.openxmlformats.org/officeDocument/2006/math">
                    <m:r>
                      <a:rPr lang="en-US" sz="1200" b="0" i="0" u="none" strike="noStrike" cap="none" dirty="0" smtClean="0">
                        <a:solidFill>
                          <a:schemeClr val="dk1"/>
                        </a:solidFill>
                        <a:effectLst/>
                        <a:latin typeface="Cambria Math" panose="02040503050406030204" pitchFamily="18" charset="0"/>
                        <a:ea typeface="Arial"/>
                        <a:cs typeface="Arial"/>
                        <a:sym typeface="Arial"/>
                      </a:rPr>
                      <m:t>6.5 × 10</m:t>
                    </m:r>
                    <m:r>
                      <a:rPr lang="en-US" sz="1200" b="0" i="0" u="none" strike="noStrike" cap="none" baseline="30000" dirty="0" smtClean="0">
                        <a:solidFill>
                          <a:schemeClr val="dk1"/>
                        </a:solidFill>
                        <a:effectLst/>
                        <a:latin typeface="Cambria Math" panose="02040503050406030204" pitchFamily="18" charset="0"/>
                        <a:ea typeface="Arial"/>
                        <a:cs typeface="Arial"/>
                        <a:sym typeface="Arial"/>
                      </a:rPr>
                      <m:t>3</m:t>
                    </m:r>
                    <m:r>
                      <a:rPr lang="en-US" sz="1200" b="0" i="0" u="none" strike="noStrike" cap="none" dirty="0" smtClean="0">
                        <a:solidFill>
                          <a:schemeClr val="dk1"/>
                        </a:solidFill>
                        <a:effectLst/>
                        <a:latin typeface="Cambria Math" panose="02040503050406030204" pitchFamily="18" charset="0"/>
                        <a:ea typeface="Arial"/>
                        <a:cs typeface="Arial"/>
                        <a:sym typeface="Arial"/>
                      </a:rPr>
                      <m:t>  = 2 </m:t>
                    </m:r>
                    <m:r>
                      <m:rPr>
                        <m:sty m:val="p"/>
                      </m:rPr>
                      <a:rPr lang="en-US" sz="1200" b="0" i="0" u="none" strike="noStrike" cap="none" dirty="0" err="1" smtClean="0">
                        <a:solidFill>
                          <a:schemeClr val="dk1"/>
                        </a:solidFill>
                        <a:effectLst/>
                        <a:latin typeface="Cambria Math" panose="02040503050406030204" pitchFamily="18" charset="0"/>
                        <a:ea typeface="Arial"/>
                        <a:cs typeface="Arial"/>
                        <a:sym typeface="Arial"/>
                      </a:rPr>
                      <m:t>s</m:t>
                    </m:r>
                    <m:r>
                      <a:rPr lang="en-US" sz="1200" b="0" i="0" u="none" strike="noStrike" cap="none" dirty="0" err="1" smtClean="0">
                        <a:solidFill>
                          <a:schemeClr val="dk1"/>
                        </a:solidFill>
                        <a:effectLst/>
                        <a:latin typeface="Cambria Math" panose="02040503050406030204" pitchFamily="18" charset="0"/>
                        <a:ea typeface="Arial"/>
                        <a:cs typeface="Arial"/>
                        <a:sym typeface="Arial"/>
                      </a:rPr>
                      <m:t>.</m:t>
                    </m:r>
                    <m:r>
                      <m:rPr>
                        <m:sty m:val="p"/>
                      </m:rPr>
                      <a:rPr lang="en-US" sz="1200" b="0" i="0" u="none" strike="noStrike" cap="none" dirty="0" err="1" smtClean="0">
                        <a:solidFill>
                          <a:schemeClr val="dk1"/>
                        </a:solidFill>
                        <a:effectLst/>
                        <a:latin typeface="Cambria Math" panose="02040503050406030204" pitchFamily="18" charset="0"/>
                        <a:ea typeface="Arial"/>
                        <a:cs typeface="Arial"/>
                        <a:sym typeface="Arial"/>
                      </a:rPr>
                      <m:t>f</m:t>
                    </m:r>
                    <m:r>
                      <a:rPr lang="en-US" sz="1200" b="0" i="0" u="none" strike="noStrike" cap="none" dirty="0" err="1" smtClean="0">
                        <a:solidFill>
                          <a:schemeClr val="dk1"/>
                        </a:solidFill>
                        <a:effectLst/>
                        <a:latin typeface="Cambria Math" panose="02040503050406030204" pitchFamily="18" charset="0"/>
                        <a:ea typeface="Arial"/>
                        <a:cs typeface="Arial"/>
                        <a:sym typeface="Arial"/>
                      </a:rPr>
                      <m:t>.</m:t>
                    </m:r>
                  </m:oMath>
                </a14:m>
                <a:r>
                  <a:rPr lang="en-US" sz="1200" b="0" i="0" u="none" strike="noStrike" cap="none">
                    <a:solidFill>
                      <a:schemeClr val="dk1"/>
                    </a:solidFill>
                    <a:effectLst/>
                    <a:latin typeface="Arial"/>
                    <a:ea typeface="Arial"/>
                    <a:cs typeface="Arial"/>
                    <a:sym typeface="Arial"/>
                  </a:rPr>
                  <a:t>, </a:t>
                </a:r>
                <a14:m>
                  <m:oMath xmlns:m="http://schemas.openxmlformats.org/officeDocument/2006/math">
                    <m:r>
                      <a:rPr lang="en-US" sz="1200" b="0" i="1" u="none" strike="noStrike" cap="none" dirty="0" smtClean="0">
                        <a:solidFill>
                          <a:schemeClr val="dk1"/>
                        </a:solidFill>
                        <a:effectLst/>
                        <a:latin typeface="Cambria Math" panose="02040503050406030204" pitchFamily="18" charset="0"/>
                        <a:ea typeface="Arial"/>
                        <a:cs typeface="Arial"/>
                        <a:sym typeface="Arial"/>
                      </a:rPr>
                      <m:t>6.50 × 10</m:t>
                    </m:r>
                    <m:r>
                      <a:rPr lang="en-US" sz="1200" b="0" i="1" u="none" strike="noStrike" cap="none" baseline="30000" dirty="0" smtClean="0">
                        <a:solidFill>
                          <a:schemeClr val="dk1"/>
                        </a:solidFill>
                        <a:effectLst/>
                        <a:latin typeface="Cambria Math" panose="02040503050406030204" pitchFamily="18" charset="0"/>
                        <a:ea typeface="Arial"/>
                        <a:cs typeface="Arial"/>
                        <a:sym typeface="Arial"/>
                      </a:rPr>
                      <m:t>3 </m:t>
                    </m:r>
                    <m:r>
                      <a:rPr lang="en-US" sz="1200" b="0" i="1" u="none" strike="noStrike" cap="none" dirty="0" smtClean="0">
                        <a:solidFill>
                          <a:schemeClr val="dk1"/>
                        </a:solidFill>
                        <a:effectLst/>
                        <a:latin typeface="Cambria Math" panose="02040503050406030204" pitchFamily="18" charset="0"/>
                        <a:ea typeface="Arial"/>
                        <a:cs typeface="Arial"/>
                        <a:sym typeface="Arial"/>
                      </a:rPr>
                      <m:t> = </m:t>
                    </m:r>
                    <m:r>
                      <a:rPr lang="en-US" sz="1200" b="0" i="0" u="none" strike="noStrike" cap="none" dirty="0" smtClean="0">
                        <a:solidFill>
                          <a:schemeClr val="dk1"/>
                        </a:solidFill>
                        <a:effectLst/>
                        <a:latin typeface="Cambria Math" panose="02040503050406030204" pitchFamily="18" charset="0"/>
                        <a:ea typeface="Arial"/>
                        <a:cs typeface="Arial"/>
                        <a:sym typeface="Arial"/>
                      </a:rPr>
                      <m:t>3 </m:t>
                    </m:r>
                    <m:r>
                      <m:rPr>
                        <m:sty m:val="p"/>
                      </m:rPr>
                      <a:rPr lang="en-US" sz="1200" b="0" i="0" u="none" strike="noStrike" cap="none" dirty="0" err="1" smtClean="0">
                        <a:solidFill>
                          <a:schemeClr val="dk1"/>
                        </a:solidFill>
                        <a:effectLst/>
                        <a:latin typeface="Cambria Math" panose="02040503050406030204" pitchFamily="18" charset="0"/>
                        <a:ea typeface="Arial"/>
                        <a:cs typeface="Arial"/>
                        <a:sym typeface="Arial"/>
                      </a:rPr>
                      <m:t>s</m:t>
                    </m:r>
                    <m:r>
                      <a:rPr lang="en-US" sz="1200" b="0" i="0" u="none" strike="noStrike" cap="none" dirty="0" err="1" smtClean="0">
                        <a:solidFill>
                          <a:schemeClr val="dk1"/>
                        </a:solidFill>
                        <a:effectLst/>
                        <a:latin typeface="Cambria Math" panose="02040503050406030204" pitchFamily="18" charset="0"/>
                        <a:ea typeface="Arial"/>
                        <a:cs typeface="Arial"/>
                        <a:sym typeface="Arial"/>
                      </a:rPr>
                      <m:t>.</m:t>
                    </m:r>
                    <m:r>
                      <m:rPr>
                        <m:sty m:val="p"/>
                      </m:rPr>
                      <a:rPr lang="en-US" sz="1200" b="0" i="0" u="none" strike="noStrike" cap="none" dirty="0" err="1" smtClean="0">
                        <a:solidFill>
                          <a:schemeClr val="dk1"/>
                        </a:solidFill>
                        <a:effectLst/>
                        <a:latin typeface="Cambria Math" panose="02040503050406030204" pitchFamily="18" charset="0"/>
                        <a:ea typeface="Arial"/>
                        <a:cs typeface="Arial"/>
                        <a:sym typeface="Arial"/>
                      </a:rPr>
                      <m:t>f</m:t>
                    </m:r>
                    <m:r>
                      <a:rPr lang="en-US" sz="1200" b="0" i="0" u="none" strike="noStrike" cap="none" dirty="0" err="1" smtClean="0">
                        <a:solidFill>
                          <a:schemeClr val="dk1"/>
                        </a:solidFill>
                        <a:effectLst/>
                        <a:latin typeface="Cambria Math" panose="02040503050406030204" pitchFamily="18" charset="0"/>
                        <a:ea typeface="Arial"/>
                        <a:cs typeface="Arial"/>
                        <a:sym typeface="Arial"/>
                      </a:rPr>
                      <m:t>.</m:t>
                    </m:r>
                  </m:oMath>
                </a14:m>
                <a:r>
                  <a:rPr lang="en-US" sz="1200" b="0" i="0" u="none" strike="noStrike" cap="none">
                    <a:solidFill>
                      <a:schemeClr val="dk1"/>
                    </a:solidFill>
                    <a:effectLst/>
                    <a:latin typeface="Arial"/>
                    <a:ea typeface="Arial"/>
                    <a:cs typeface="Arial"/>
                    <a:sym typeface="Arial"/>
                  </a:rPr>
                  <a:t>). You can mention this briefly here or save it for the practice slide.</a:t>
                </a:r>
              </a:p>
              <a:p>
                <a:pPr marL="0" indent="0"/>
                <a:endParaRPr lang="en-US" sz="1200" b="0" i="0" u="none" strike="noStrike" cap="none">
                  <a:solidFill>
                    <a:schemeClr val="dk1"/>
                  </a:solidFill>
                  <a:effectLst/>
                  <a:latin typeface="Arial"/>
                  <a:ea typeface="Arial"/>
                  <a:cs typeface="Arial"/>
                  <a:sym typeface="Arial"/>
                </a:endParaRPr>
              </a:p>
              <a:p>
                <a:pPr marL="0" indent="0"/>
                <a:r>
                  <a:rPr lang="en-US" sz="1200" b="1" i="0" u="none" strike="noStrike" cap="none">
                    <a:solidFill>
                      <a:schemeClr val="dk1"/>
                    </a:solidFill>
                    <a:effectLst/>
                    <a:latin typeface="Arial"/>
                    <a:ea typeface="Arial"/>
                    <a:cs typeface="Arial"/>
                    <a:sym typeface="Arial"/>
                  </a:rPr>
                  <a:t>Extension task: </a:t>
                </a:r>
                <a:r>
                  <a:rPr lang="en-US" sz="1200" b="0" i="0" u="none" strike="noStrike" cap="none">
                    <a:solidFill>
                      <a:schemeClr val="dk1"/>
                    </a:solidFill>
                    <a:effectLst/>
                    <a:latin typeface="Arial"/>
                    <a:ea typeface="Arial"/>
                    <a:cs typeface="Arial"/>
                    <a:sym typeface="Arial"/>
                  </a:rPr>
                  <a:t>Ask learners to write down a number that has exactly 4 significant figures and includes at least one zero that </a:t>
                </a:r>
                <a:r>
                  <a:rPr lang="en-US" sz="1200" b="1" i="0" u="none" strike="noStrike" cap="none">
                    <a:solidFill>
                      <a:schemeClr val="dk1"/>
                    </a:solidFill>
                    <a:effectLst/>
                    <a:latin typeface="Arial"/>
                    <a:ea typeface="Arial"/>
                    <a:cs typeface="Arial"/>
                    <a:sym typeface="Arial"/>
                  </a:rPr>
                  <a:t>is</a:t>
                </a:r>
                <a:r>
                  <a:rPr lang="en-US" sz="1200" b="0" i="0" u="none" strike="noStrike" cap="none">
                    <a:solidFill>
                      <a:schemeClr val="dk1"/>
                    </a:solidFill>
                    <a:effectLst/>
                    <a:latin typeface="Arial"/>
                    <a:ea typeface="Arial"/>
                    <a:cs typeface="Arial"/>
                    <a:sym typeface="Arial"/>
                  </a:rPr>
                  <a:t> significant. Then ask them to write a number that has exactly 2 significant figures and includes at least one zero that is </a:t>
                </a:r>
                <a:r>
                  <a:rPr lang="en-US" sz="1200" b="1" i="0" u="none" strike="noStrike" cap="none">
                    <a:solidFill>
                      <a:schemeClr val="dk1"/>
                    </a:solidFill>
                    <a:effectLst/>
                    <a:latin typeface="Arial"/>
                    <a:ea typeface="Arial"/>
                    <a:cs typeface="Arial"/>
                    <a:sym typeface="Arial"/>
                  </a:rPr>
                  <a:t>not</a:t>
                </a:r>
                <a:r>
                  <a:rPr lang="en-US" sz="1200" b="0" i="0" u="none" strike="noStrike" cap="none">
                    <a:solidFill>
                      <a:schemeClr val="dk1"/>
                    </a:solidFill>
                    <a:effectLst/>
                    <a:latin typeface="Arial"/>
                    <a:ea typeface="Arial"/>
                    <a:cs typeface="Arial"/>
                    <a:sym typeface="Arial"/>
                  </a:rPr>
                  <a:t> significant. Discuss their examples as a class – this tests whether learners can apply the rules rather than just recall them.</a:t>
                </a:r>
              </a:p>
              <a:p>
                <a:pPr marL="0" indent="0"/>
                <a:endParaRPr lang="en-GB" sz="1200" b="0" i="0" u="none" strike="noStrike" cap="none">
                  <a:solidFill>
                    <a:schemeClr val="dk1"/>
                  </a:solidFill>
                  <a:effectLst/>
                  <a:latin typeface="Arial"/>
                  <a:ea typeface="Arial"/>
                  <a:cs typeface="Arial"/>
                  <a:sym typeface="Arial"/>
                </a:endParaRPr>
              </a:p>
            </p:txBody>
          </p:sp>
        </mc:Choice>
        <mc:Fallback xmlns="">
          <p:sp>
            <p:nvSpPr>
              <p:cNvPr id="292" name="Google Shape;292;g3cd8964b3c4_0_32: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indent="0"/>
                <a:r>
                  <a:rPr lang="en-US" sz="1200" b="0" i="0" u="none" strike="noStrike" cap="none">
                    <a:solidFill>
                      <a:schemeClr val="dk1"/>
                    </a:solidFill>
                    <a:effectLst/>
                    <a:latin typeface="Arial"/>
                    <a:ea typeface="Arial"/>
                    <a:cs typeface="Arial"/>
                    <a:sym typeface="Arial"/>
                  </a:rPr>
                  <a:t>Explain that significant figures (</a:t>
                </a:r>
                <a:r>
                  <a:rPr lang="en-US" sz="1200" b="0" i="0" u="none" strike="noStrike" cap="none" err="1">
                    <a:solidFill>
                      <a:schemeClr val="dk1"/>
                    </a:solidFill>
                    <a:effectLst/>
                    <a:latin typeface="Arial"/>
                    <a:ea typeface="Arial"/>
                    <a:cs typeface="Arial"/>
                    <a:sym typeface="Arial"/>
                  </a:rPr>
                  <a:t>s.f.</a:t>
                </a:r>
                <a:r>
                  <a:rPr lang="en-US" sz="1200" b="0" i="0" u="none" strike="noStrike" cap="none">
                    <a:solidFill>
                      <a:schemeClr val="dk1"/>
                    </a:solidFill>
                    <a:effectLst/>
                    <a:latin typeface="Arial"/>
                    <a:ea typeface="Arial"/>
                    <a:cs typeface="Arial"/>
                    <a:sym typeface="Arial"/>
                  </a:rPr>
                  <a:t>) tell us how precise a number is by counting the meaningful digits, regardless of where the decimal point sits.</a:t>
                </a:r>
              </a:p>
              <a:p>
                <a:pPr marL="0" indent="0"/>
                <a:r>
                  <a:rPr lang="en-US" sz="1200" b="0" i="0" u="none" strike="noStrike" cap="none">
                    <a:solidFill>
                      <a:schemeClr val="dk1"/>
                    </a:solidFill>
                    <a:effectLst/>
                    <a:latin typeface="Arial"/>
                    <a:ea typeface="Arial"/>
                    <a:cs typeface="Arial"/>
                    <a:sym typeface="Arial"/>
                  </a:rPr>
                  <a:t>Discuss with learners the comparison of 3 g, 3.0 g and 3.00 g. Ask: are these the same number? </a:t>
                </a:r>
              </a:p>
              <a:p>
                <a:pPr marL="0" indent="0"/>
                <a:endParaRPr lang="en-US" sz="1200" b="0" i="0" u="none" strike="noStrike" cap="none">
                  <a:solidFill>
                    <a:schemeClr val="dk1"/>
                  </a:solidFill>
                  <a:effectLst/>
                  <a:latin typeface="Arial"/>
                  <a:ea typeface="Arial"/>
                  <a:cs typeface="Arial"/>
                  <a:sym typeface="Arial"/>
                </a:endParaRPr>
              </a:p>
              <a:p>
                <a:pPr marL="0" indent="0"/>
                <a:r>
                  <a:rPr lang="en-US" sz="1200" b="0" i="0" u="none" strike="noStrike" cap="none">
                    <a:solidFill>
                      <a:schemeClr val="dk1"/>
                    </a:solidFill>
                    <a:effectLst/>
                    <a:latin typeface="Arial"/>
                    <a:ea typeface="Arial"/>
                    <a:cs typeface="Arial"/>
                    <a:sym typeface="Arial"/>
                  </a:rPr>
                  <a:t>Mathematically yes, but in science they communicate different things. 3.00 g means the measurement was made with a more precise instrument than 3 g. The trailing zeros tell the reader something important about the precision of the equipment.</a:t>
                </a:r>
              </a:p>
              <a:p>
                <a:pPr marL="0" indent="0"/>
                <a:endParaRPr lang="en-US" sz="1200" b="0" i="0" u="none" strike="noStrike" cap="none">
                  <a:solidFill>
                    <a:schemeClr val="dk1"/>
                  </a:solidFill>
                  <a:effectLst/>
                  <a:latin typeface="Arial"/>
                  <a:ea typeface="Arial"/>
                  <a:cs typeface="Arial"/>
                  <a:sym typeface="Arial"/>
                </a:endParaRPr>
              </a:p>
              <a:p>
                <a:pPr marL="0" indent="0"/>
                <a:r>
                  <a:rPr lang="en-US" sz="1200" b="0" i="0" u="none" strike="noStrike" cap="none">
                    <a:solidFill>
                      <a:schemeClr val="dk1"/>
                    </a:solidFill>
                    <a:effectLst/>
                    <a:latin typeface="Arial"/>
                    <a:ea typeface="Arial"/>
                    <a:cs typeface="Arial"/>
                    <a:sym typeface="Arial"/>
                  </a:rPr>
                  <a:t>Discuss the fact that all non-zero digits are significant – this is straightforward and learners rarely make errors with this rule. It is deciding whether the zeros are significant or not that makes the process difficult and is where learners make the most mistakes. Emphasise that rules 2, 3 and 4 are all about zeros.</a:t>
                </a:r>
              </a:p>
              <a:p>
                <a:pPr marL="0" indent="0"/>
                <a:endParaRPr lang="en-US" sz="1200" b="0" i="0" u="none" strike="noStrike" cap="none">
                  <a:solidFill>
                    <a:schemeClr val="dk1"/>
                  </a:solidFill>
                  <a:effectLst/>
                  <a:latin typeface="Arial"/>
                  <a:ea typeface="Arial"/>
                  <a:cs typeface="Arial"/>
                  <a:sym typeface="Arial"/>
                </a:endParaRPr>
              </a:p>
              <a:p>
                <a:pPr marL="0" indent="0"/>
                <a:r>
                  <a:rPr lang="en-US" sz="1200" b="0" i="0" u="none" strike="noStrike" cap="none">
                    <a:solidFill>
                      <a:schemeClr val="dk1"/>
                    </a:solidFill>
                    <a:effectLst/>
                    <a:latin typeface="Arial"/>
                    <a:ea typeface="Arial"/>
                    <a:cs typeface="Arial"/>
                    <a:sym typeface="Arial"/>
                  </a:rPr>
                  <a:t>Work through the four rules with learners:</a:t>
                </a:r>
              </a:p>
              <a:p>
                <a:pPr marL="0" indent="0"/>
                <a:endParaRPr lang="en-US" sz="1200" b="1" i="0" u="none" strike="noStrike" cap="none">
                  <a:solidFill>
                    <a:schemeClr val="dk1"/>
                  </a:solidFill>
                  <a:effectLst/>
                  <a:latin typeface="Arial"/>
                  <a:ea typeface="Arial"/>
                  <a:cs typeface="Arial"/>
                  <a:sym typeface="Arial"/>
                </a:endParaRPr>
              </a:p>
              <a:p>
                <a:pPr marL="0" indent="0"/>
                <a:r>
                  <a:rPr lang="en-US" sz="1200" b="1" i="0" u="none" strike="noStrike" cap="none">
                    <a:solidFill>
                      <a:schemeClr val="dk1"/>
                    </a:solidFill>
                    <a:effectLst/>
                    <a:latin typeface="Arial"/>
                    <a:ea typeface="Arial"/>
                    <a:cs typeface="Arial"/>
                    <a:sym typeface="Arial"/>
                  </a:rPr>
                  <a:t>Rule 1: </a:t>
                </a:r>
                <a:r>
                  <a:rPr lang="en-US" sz="1200" b="0" i="0" u="none" strike="noStrike" cap="none">
                    <a:solidFill>
                      <a:schemeClr val="dk1"/>
                    </a:solidFill>
                    <a:effectLst/>
                    <a:latin typeface="Arial"/>
                    <a:ea typeface="Arial"/>
                    <a:cs typeface="Arial"/>
                    <a:sym typeface="Arial"/>
                  </a:rPr>
                  <a:t>All non-zero digits are significant. 247 has 3 </a:t>
                </a:r>
                <a:r>
                  <a:rPr lang="en-US" sz="1200" b="0" i="0" u="none" strike="noStrike" cap="none" err="1">
                    <a:solidFill>
                      <a:schemeClr val="dk1"/>
                    </a:solidFill>
                    <a:effectLst/>
                    <a:latin typeface="Arial"/>
                    <a:ea typeface="Arial"/>
                    <a:cs typeface="Arial"/>
                    <a:sym typeface="Arial"/>
                  </a:rPr>
                  <a:t>s.f.</a:t>
                </a:r>
                <a:r>
                  <a:rPr lang="en-US" sz="1200" b="0" i="0" u="none" strike="noStrike" cap="none">
                    <a:solidFill>
                      <a:schemeClr val="dk1"/>
                    </a:solidFill>
                    <a:effectLst/>
                    <a:latin typeface="Arial"/>
                    <a:ea typeface="Arial"/>
                    <a:cs typeface="Arial"/>
                    <a:sym typeface="Arial"/>
                  </a:rPr>
                  <a:t> – this is the easiest rule and learners are usually confident with it.</a:t>
                </a:r>
              </a:p>
              <a:p>
                <a:pPr marL="0" indent="0"/>
                <a:endParaRPr lang="en-US" sz="1200" b="1" i="0" u="none" strike="noStrike" cap="none">
                  <a:solidFill>
                    <a:schemeClr val="dk1"/>
                  </a:solidFill>
                  <a:effectLst/>
                  <a:latin typeface="Arial"/>
                  <a:ea typeface="Arial"/>
                  <a:cs typeface="Arial"/>
                  <a:sym typeface="Arial"/>
                </a:endParaRPr>
              </a:p>
              <a:p>
                <a:pPr marL="0" indent="0"/>
                <a:r>
                  <a:rPr lang="en-US" sz="1200" b="1" i="0" u="none" strike="noStrike" cap="none">
                    <a:solidFill>
                      <a:schemeClr val="dk1"/>
                    </a:solidFill>
                    <a:effectLst/>
                    <a:latin typeface="Arial"/>
                    <a:ea typeface="Arial"/>
                    <a:cs typeface="Arial"/>
                    <a:sym typeface="Arial"/>
                  </a:rPr>
                  <a:t>Rule 2: </a:t>
                </a:r>
                <a:r>
                  <a:rPr lang="en-US" sz="1200" b="0" i="0" u="none" strike="noStrike" cap="none">
                    <a:solidFill>
                      <a:schemeClr val="dk1"/>
                    </a:solidFill>
                    <a:effectLst/>
                    <a:latin typeface="Arial"/>
                    <a:ea typeface="Arial"/>
                    <a:cs typeface="Arial"/>
                    <a:sym typeface="Arial"/>
                  </a:rPr>
                  <a:t>Zeros between non-zero digits (trapped zeros) are significant. 204 has 3 </a:t>
                </a:r>
                <a:r>
                  <a:rPr lang="en-US" sz="1200" b="0" i="0" u="none" strike="noStrike" cap="none" err="1">
                    <a:solidFill>
                      <a:schemeClr val="dk1"/>
                    </a:solidFill>
                    <a:effectLst/>
                    <a:latin typeface="Arial"/>
                    <a:ea typeface="Arial"/>
                    <a:cs typeface="Arial"/>
                    <a:sym typeface="Arial"/>
                  </a:rPr>
                  <a:t>s.f.</a:t>
                </a:r>
                <a:r>
                  <a:rPr lang="en-US" sz="1200" b="0" i="0" u="none" strike="noStrike" cap="none">
                    <a:solidFill>
                      <a:schemeClr val="dk1"/>
                    </a:solidFill>
                    <a:effectLst/>
                    <a:latin typeface="Arial"/>
                    <a:ea typeface="Arial"/>
                    <a:cs typeface="Arial"/>
                    <a:sym typeface="Arial"/>
                  </a:rPr>
                  <a:t>, not 2. </a:t>
                </a:r>
              </a:p>
              <a:p>
                <a:pPr marL="0" indent="0"/>
                <a:r>
                  <a:rPr lang="en-US" sz="1200" b="0" i="0" u="none" strike="noStrike" cap="none">
                    <a:solidFill>
                      <a:schemeClr val="dk1"/>
                    </a:solidFill>
                    <a:effectLst/>
                    <a:latin typeface="Arial"/>
                    <a:ea typeface="Arial"/>
                    <a:cs typeface="Arial"/>
                    <a:sym typeface="Arial"/>
                  </a:rPr>
                  <a:t>Ask learners: why does this zero count? Because it is part of the number – removing it would change 204 to 24, which is a completely different value.</a:t>
                </a:r>
              </a:p>
              <a:p>
                <a:pPr marL="0" indent="0"/>
                <a:endParaRPr lang="en-US" sz="1200" b="0" i="0" u="none" strike="noStrike" cap="none">
                  <a:solidFill>
                    <a:schemeClr val="dk1"/>
                  </a:solidFill>
                  <a:effectLst/>
                  <a:latin typeface="Arial"/>
                  <a:ea typeface="Arial"/>
                  <a:cs typeface="Arial"/>
                  <a:sym typeface="Arial"/>
                </a:endParaRPr>
              </a:p>
              <a:p>
                <a:pPr marL="0" indent="0"/>
                <a:r>
                  <a:rPr lang="en-US" sz="1200" b="1" i="0" u="none" strike="noStrike" cap="none">
                    <a:solidFill>
                      <a:schemeClr val="dk1"/>
                    </a:solidFill>
                    <a:effectLst/>
                    <a:latin typeface="Arial"/>
                    <a:ea typeface="Arial"/>
                    <a:cs typeface="Arial"/>
                    <a:sym typeface="Arial"/>
                  </a:rPr>
                  <a:t>Rule 3:</a:t>
                </a:r>
                <a:r>
                  <a:rPr lang="en-US" sz="1200" b="0" i="0" u="none" strike="noStrike" cap="none">
                    <a:solidFill>
                      <a:schemeClr val="dk1"/>
                    </a:solidFill>
                    <a:effectLst/>
                    <a:latin typeface="Arial"/>
                    <a:ea typeface="Arial"/>
                    <a:cs typeface="Arial"/>
                    <a:sym typeface="Arial"/>
                  </a:rPr>
                  <a:t> Leading zeros are </a:t>
                </a:r>
                <a:r>
                  <a:rPr lang="en-US" sz="1200" b="1" i="0" u="none" strike="noStrike" cap="none">
                    <a:solidFill>
                      <a:schemeClr val="dk1"/>
                    </a:solidFill>
                    <a:effectLst/>
                    <a:latin typeface="Arial"/>
                    <a:ea typeface="Arial"/>
                    <a:cs typeface="Arial"/>
                    <a:sym typeface="Arial"/>
                  </a:rPr>
                  <a:t>not</a:t>
                </a:r>
                <a:r>
                  <a:rPr lang="en-US" sz="1200" b="0" i="0" u="none" strike="noStrike" cap="none">
                    <a:solidFill>
                      <a:schemeClr val="dk1"/>
                    </a:solidFill>
                    <a:effectLst/>
                    <a:latin typeface="Arial"/>
                    <a:ea typeface="Arial"/>
                    <a:cs typeface="Arial"/>
                    <a:sym typeface="Arial"/>
                  </a:rPr>
                  <a:t> significant – they are just placeholders showing where the decimal point is. 0.003 has only 1 </a:t>
                </a:r>
                <a:r>
                  <a:rPr lang="en-US" sz="1200" b="0" i="0" u="none" strike="noStrike" cap="none" err="1">
                    <a:solidFill>
                      <a:schemeClr val="dk1"/>
                    </a:solidFill>
                    <a:effectLst/>
                    <a:latin typeface="Arial"/>
                    <a:ea typeface="Arial"/>
                    <a:cs typeface="Arial"/>
                    <a:sym typeface="Arial"/>
                  </a:rPr>
                  <a:t>s.f.</a:t>
                </a:r>
                <a:r>
                  <a:rPr lang="en-US" sz="1200" b="0" i="0" u="none" strike="noStrike" cap="none">
                    <a:solidFill>
                      <a:schemeClr val="dk1"/>
                    </a:solidFill>
                    <a:effectLst/>
                    <a:latin typeface="Arial"/>
                    <a:ea typeface="Arial"/>
                    <a:cs typeface="Arial"/>
                    <a:sym typeface="Arial"/>
                  </a:rPr>
                  <a:t> Explain that the zeros in 0.003 are not telling us anything about precision – they are just positioning the 3. </a:t>
                </a:r>
              </a:p>
              <a:p>
                <a:pPr marL="0" indent="0"/>
                <a:r>
                  <a:rPr lang="en-US" sz="1200" b="0" i="0" u="none" strike="noStrike" cap="none">
                    <a:solidFill>
                      <a:schemeClr val="dk1"/>
                    </a:solidFill>
                    <a:effectLst/>
                    <a:latin typeface="Arial"/>
                    <a:ea typeface="Arial"/>
                    <a:cs typeface="Arial"/>
                    <a:sym typeface="Arial"/>
                  </a:rPr>
                  <a:t>Ask: what would happen if we removed them? We couldn't – the number would become 3, which is a thousand times bigger. So, the zeros are necessary, but they don't carry information about precision.</a:t>
                </a:r>
              </a:p>
              <a:p>
                <a:pPr marL="0" indent="0"/>
                <a:endParaRPr lang="en-US" sz="1200" b="0" i="0" u="none" strike="noStrike" cap="none">
                  <a:solidFill>
                    <a:schemeClr val="dk1"/>
                  </a:solidFill>
                  <a:effectLst/>
                  <a:latin typeface="Arial"/>
                  <a:ea typeface="Arial"/>
                  <a:cs typeface="Arial"/>
                  <a:sym typeface="Arial"/>
                </a:endParaRPr>
              </a:p>
              <a:p>
                <a:pPr marL="0" indent="0"/>
                <a:r>
                  <a:rPr lang="en-US" sz="1200" b="1" i="0" u="none" strike="noStrike" cap="none">
                    <a:solidFill>
                      <a:schemeClr val="dk1"/>
                    </a:solidFill>
                    <a:effectLst/>
                    <a:latin typeface="Arial"/>
                    <a:ea typeface="Arial"/>
                    <a:cs typeface="Arial"/>
                    <a:sym typeface="Arial"/>
                  </a:rPr>
                  <a:t>Rule 4: </a:t>
                </a:r>
                <a:r>
                  <a:rPr lang="en-US" sz="1200" b="0" i="0" u="none" strike="noStrike" cap="none">
                    <a:solidFill>
                      <a:schemeClr val="dk1"/>
                    </a:solidFill>
                    <a:effectLst/>
                    <a:latin typeface="Arial"/>
                    <a:ea typeface="Arial"/>
                    <a:cs typeface="Arial"/>
                    <a:sym typeface="Arial"/>
                  </a:rPr>
                  <a:t>Trailing zeros after a decimal point </a:t>
                </a:r>
                <a:r>
                  <a:rPr lang="en-US" sz="1200" b="1" i="0" u="none" strike="noStrike" cap="none">
                    <a:solidFill>
                      <a:schemeClr val="dk1"/>
                    </a:solidFill>
                    <a:effectLst/>
                    <a:latin typeface="Arial"/>
                    <a:ea typeface="Arial"/>
                    <a:cs typeface="Arial"/>
                    <a:sym typeface="Arial"/>
                  </a:rPr>
                  <a:t>are</a:t>
                </a:r>
                <a:r>
                  <a:rPr lang="en-US" sz="1200" b="0" i="0" u="none" strike="noStrike" cap="none">
                    <a:solidFill>
                      <a:schemeClr val="dk1"/>
                    </a:solidFill>
                    <a:effectLst/>
                    <a:latin typeface="Arial"/>
                    <a:ea typeface="Arial"/>
                    <a:cs typeface="Arial"/>
                    <a:sym typeface="Arial"/>
                  </a:rPr>
                  <a:t> significant. 2.50 has 3 </a:t>
                </a:r>
                <a:r>
                  <a:rPr lang="en-US" sz="1200" b="0" i="0" u="none" strike="noStrike" cap="none" err="1">
                    <a:solidFill>
                      <a:schemeClr val="dk1"/>
                    </a:solidFill>
                    <a:effectLst/>
                    <a:latin typeface="Arial"/>
                    <a:ea typeface="Arial"/>
                    <a:cs typeface="Arial"/>
                    <a:sym typeface="Arial"/>
                  </a:rPr>
                  <a:t>s.f.</a:t>
                </a:r>
                <a:r>
                  <a:rPr lang="en-US" sz="1200" b="0" i="0" u="none" strike="noStrike" cap="none">
                    <a:solidFill>
                      <a:schemeClr val="dk1"/>
                    </a:solidFill>
                    <a:effectLst/>
                    <a:latin typeface="Arial"/>
                    <a:ea typeface="Arial"/>
                    <a:cs typeface="Arial"/>
                    <a:sym typeface="Arial"/>
                  </a:rPr>
                  <a:t> </a:t>
                </a:r>
              </a:p>
              <a:p>
                <a:pPr marL="0" indent="0"/>
                <a:r>
                  <a:rPr lang="en-US" sz="1200" b="0" i="0" u="none" strike="noStrike" cap="none">
                    <a:solidFill>
                      <a:schemeClr val="dk1"/>
                    </a:solidFill>
                    <a:effectLst/>
                    <a:latin typeface="Arial"/>
                    <a:ea typeface="Arial"/>
                    <a:cs typeface="Arial"/>
                    <a:sym typeface="Arial"/>
                  </a:rPr>
                  <a:t>Ask learners: why did someone bother writing that zero? Because it tells us the measurement was precise to the hundredths – the equipment could distinguish between 2.50 and 2.51. If the zero didn't matter, they would have just written 2.5.</a:t>
                </a:r>
              </a:p>
              <a:p>
                <a:pPr marL="0" indent="0"/>
                <a:endParaRPr lang="en-US" sz="1200" b="0" i="0" u="none" strike="noStrike" cap="none">
                  <a:solidFill>
                    <a:schemeClr val="dk1"/>
                  </a:solidFill>
                  <a:effectLst/>
                  <a:latin typeface="Arial"/>
                  <a:ea typeface="Arial"/>
                  <a:cs typeface="Arial"/>
                  <a:sym typeface="Arial"/>
                </a:endParaRPr>
              </a:p>
              <a:p>
                <a:pPr marL="0" indent="0"/>
                <a:r>
                  <a:rPr lang="en-US" sz="1200" b="0" i="0" u="none" strike="noStrike" cap="none">
                    <a:solidFill>
                      <a:schemeClr val="dk1"/>
                    </a:solidFill>
                    <a:effectLst/>
                    <a:latin typeface="Arial"/>
                    <a:ea typeface="Arial"/>
                    <a:cs typeface="Arial"/>
                    <a:sym typeface="Arial"/>
                  </a:rPr>
                  <a:t>Discuss: what about trailing zeros </a:t>
                </a:r>
                <a:r>
                  <a:rPr lang="en-US" sz="1200" b="1" i="0" u="none" strike="noStrike" cap="none">
                    <a:solidFill>
                      <a:schemeClr val="dk1"/>
                    </a:solidFill>
                    <a:effectLst/>
                    <a:latin typeface="Arial"/>
                    <a:ea typeface="Arial"/>
                    <a:cs typeface="Arial"/>
                    <a:sym typeface="Arial"/>
                  </a:rPr>
                  <a:t>without</a:t>
                </a:r>
                <a:r>
                  <a:rPr lang="en-US" sz="1200" b="0" i="0" u="none" strike="noStrike" cap="none">
                    <a:solidFill>
                      <a:schemeClr val="dk1"/>
                    </a:solidFill>
                    <a:effectLst/>
                    <a:latin typeface="Arial"/>
                    <a:ea typeface="Arial"/>
                    <a:cs typeface="Arial"/>
                    <a:sym typeface="Arial"/>
                  </a:rPr>
                  <a:t> a decimal point? For example, is 6500 given to 2, 3, or 4 </a:t>
                </a:r>
                <a:r>
                  <a:rPr lang="en-US" sz="1200" b="0" i="0" u="none" strike="noStrike" cap="none" err="1">
                    <a:solidFill>
                      <a:schemeClr val="dk1"/>
                    </a:solidFill>
                    <a:effectLst/>
                    <a:latin typeface="Arial"/>
                    <a:ea typeface="Arial"/>
                    <a:cs typeface="Arial"/>
                    <a:sym typeface="Arial"/>
                  </a:rPr>
                  <a:t>s.f.</a:t>
                </a:r>
                <a:r>
                  <a:rPr lang="en-US" sz="1200" b="0" i="0" u="none" strike="noStrike" cap="none">
                    <a:solidFill>
                      <a:schemeClr val="dk1"/>
                    </a:solidFill>
                    <a:effectLst/>
                    <a:latin typeface="Arial"/>
                    <a:ea typeface="Arial"/>
                    <a:cs typeface="Arial"/>
                    <a:sym typeface="Arial"/>
                  </a:rPr>
                  <a:t>? This is genuinely ambiguous, which is why in science we can use standard form to remove doubt (</a:t>
                </a:r>
                <a:r>
                  <a:rPr lang="en-US" sz="1200" b="0" i="0" u="none" strike="noStrike" cap="none" dirty="0">
                    <a:solidFill>
                      <a:schemeClr val="dk1"/>
                    </a:solidFill>
                    <a:effectLst/>
                    <a:latin typeface="Cambria Math" panose="02040503050406030204" pitchFamily="18" charset="0"/>
                    <a:ea typeface="Arial"/>
                    <a:cs typeface="Arial"/>
                    <a:sym typeface="Arial"/>
                  </a:rPr>
                  <a:t>6.5 × 10</a:t>
                </a:r>
                <a:r>
                  <a:rPr lang="en-US" sz="1200" b="0" i="0" u="none" strike="noStrike" cap="none" baseline="30000" dirty="0">
                    <a:solidFill>
                      <a:schemeClr val="dk1"/>
                    </a:solidFill>
                    <a:effectLst/>
                    <a:latin typeface="Cambria Math" panose="02040503050406030204" pitchFamily="18" charset="0"/>
                    <a:ea typeface="Arial"/>
                    <a:cs typeface="Arial"/>
                    <a:sym typeface="Arial"/>
                  </a:rPr>
                  <a:t>3</a:t>
                </a:r>
                <a:r>
                  <a:rPr lang="en-US" sz="1200" b="0" i="0" u="none" strike="noStrike" cap="none" dirty="0">
                    <a:solidFill>
                      <a:schemeClr val="dk1"/>
                    </a:solidFill>
                    <a:effectLst/>
                    <a:latin typeface="Cambria Math" panose="02040503050406030204" pitchFamily="18" charset="0"/>
                    <a:ea typeface="Arial"/>
                    <a:cs typeface="Arial"/>
                    <a:sym typeface="Arial"/>
                  </a:rPr>
                  <a:t>  = 2 </a:t>
                </a:r>
                <a:r>
                  <a:rPr lang="en-US" sz="1200" b="0" i="0" u="none" strike="noStrike" cap="none" dirty="0" err="1">
                    <a:solidFill>
                      <a:schemeClr val="dk1"/>
                    </a:solidFill>
                    <a:effectLst/>
                    <a:latin typeface="Cambria Math" panose="02040503050406030204" pitchFamily="18" charset="0"/>
                    <a:ea typeface="Arial"/>
                    <a:cs typeface="Arial"/>
                    <a:sym typeface="Arial"/>
                  </a:rPr>
                  <a:t>s.f.</a:t>
                </a:r>
                <a:r>
                  <a:rPr lang="en-US" sz="1200" b="0" i="0" u="none" strike="noStrike" cap="none">
                    <a:solidFill>
                      <a:schemeClr val="dk1"/>
                    </a:solidFill>
                    <a:effectLst/>
                    <a:latin typeface="Arial"/>
                    <a:ea typeface="Arial"/>
                    <a:cs typeface="Arial"/>
                    <a:sym typeface="Arial"/>
                  </a:rPr>
                  <a:t>, </a:t>
                </a:r>
                <a:r>
                  <a:rPr lang="en-US" sz="1200" b="0" i="0" u="none" strike="noStrike" cap="none" dirty="0">
                    <a:solidFill>
                      <a:schemeClr val="dk1"/>
                    </a:solidFill>
                    <a:effectLst/>
                    <a:latin typeface="Cambria Math" panose="02040503050406030204" pitchFamily="18" charset="0"/>
                    <a:ea typeface="Arial"/>
                    <a:cs typeface="Arial"/>
                    <a:sym typeface="Arial"/>
                  </a:rPr>
                  <a:t>6.50 × 10</a:t>
                </a:r>
                <a:r>
                  <a:rPr lang="en-US" sz="1200" b="0" i="0" u="none" strike="noStrike" cap="none" baseline="30000" dirty="0">
                    <a:solidFill>
                      <a:schemeClr val="dk1"/>
                    </a:solidFill>
                    <a:effectLst/>
                    <a:latin typeface="Cambria Math" panose="02040503050406030204" pitchFamily="18" charset="0"/>
                    <a:ea typeface="Arial"/>
                    <a:cs typeface="Arial"/>
                    <a:sym typeface="Arial"/>
                  </a:rPr>
                  <a:t>3 </a:t>
                </a:r>
                <a:r>
                  <a:rPr lang="en-US" sz="1200" b="0" i="0" u="none" strike="noStrike" cap="none" dirty="0">
                    <a:solidFill>
                      <a:schemeClr val="dk1"/>
                    </a:solidFill>
                    <a:effectLst/>
                    <a:latin typeface="Cambria Math" panose="02040503050406030204" pitchFamily="18" charset="0"/>
                    <a:ea typeface="Arial"/>
                    <a:cs typeface="Arial"/>
                    <a:sym typeface="Arial"/>
                  </a:rPr>
                  <a:t> = 3 </a:t>
                </a:r>
                <a:r>
                  <a:rPr lang="en-US" sz="1200" b="0" i="0" u="none" strike="noStrike" cap="none" dirty="0" err="1">
                    <a:solidFill>
                      <a:schemeClr val="dk1"/>
                    </a:solidFill>
                    <a:effectLst/>
                    <a:latin typeface="Cambria Math" panose="02040503050406030204" pitchFamily="18" charset="0"/>
                    <a:ea typeface="Arial"/>
                    <a:cs typeface="Arial"/>
                    <a:sym typeface="Arial"/>
                  </a:rPr>
                  <a:t>s.f.</a:t>
                </a:r>
                <a:r>
                  <a:rPr lang="en-US" sz="1200" b="0" i="0" u="none" strike="noStrike" cap="none">
                    <a:solidFill>
                      <a:schemeClr val="dk1"/>
                    </a:solidFill>
                    <a:effectLst/>
                    <a:latin typeface="Arial"/>
                    <a:ea typeface="Arial"/>
                    <a:cs typeface="Arial"/>
                    <a:sym typeface="Arial"/>
                  </a:rPr>
                  <a:t>). You can mention this briefly here or save it for the practice slide.</a:t>
                </a:r>
              </a:p>
              <a:p>
                <a:pPr marL="0" indent="0"/>
                <a:endParaRPr lang="en-US" sz="1200" b="0" i="0" u="none" strike="noStrike" cap="none">
                  <a:solidFill>
                    <a:schemeClr val="dk1"/>
                  </a:solidFill>
                  <a:effectLst/>
                  <a:latin typeface="Arial"/>
                  <a:ea typeface="Arial"/>
                  <a:cs typeface="Arial"/>
                  <a:sym typeface="Arial"/>
                </a:endParaRPr>
              </a:p>
              <a:p>
                <a:pPr marL="0" indent="0"/>
                <a:r>
                  <a:rPr lang="en-US" sz="1200" b="1" i="0" u="none" strike="noStrike" cap="none">
                    <a:solidFill>
                      <a:schemeClr val="dk1"/>
                    </a:solidFill>
                    <a:effectLst/>
                    <a:latin typeface="Arial"/>
                    <a:ea typeface="Arial"/>
                    <a:cs typeface="Arial"/>
                    <a:sym typeface="Arial"/>
                  </a:rPr>
                  <a:t>Extension task: </a:t>
                </a:r>
                <a:r>
                  <a:rPr lang="en-US" sz="1200" b="0" i="0" u="none" strike="noStrike" cap="none">
                    <a:solidFill>
                      <a:schemeClr val="dk1"/>
                    </a:solidFill>
                    <a:effectLst/>
                    <a:latin typeface="Arial"/>
                    <a:ea typeface="Arial"/>
                    <a:cs typeface="Arial"/>
                    <a:sym typeface="Arial"/>
                  </a:rPr>
                  <a:t>Ask learners to write down a number that has exactly 4 significant figures and includes at least one zero that </a:t>
                </a:r>
                <a:r>
                  <a:rPr lang="en-US" sz="1200" b="1" i="0" u="none" strike="noStrike" cap="none">
                    <a:solidFill>
                      <a:schemeClr val="dk1"/>
                    </a:solidFill>
                    <a:effectLst/>
                    <a:latin typeface="Arial"/>
                    <a:ea typeface="Arial"/>
                    <a:cs typeface="Arial"/>
                    <a:sym typeface="Arial"/>
                  </a:rPr>
                  <a:t>is</a:t>
                </a:r>
                <a:r>
                  <a:rPr lang="en-US" sz="1200" b="0" i="0" u="none" strike="noStrike" cap="none">
                    <a:solidFill>
                      <a:schemeClr val="dk1"/>
                    </a:solidFill>
                    <a:effectLst/>
                    <a:latin typeface="Arial"/>
                    <a:ea typeface="Arial"/>
                    <a:cs typeface="Arial"/>
                    <a:sym typeface="Arial"/>
                  </a:rPr>
                  <a:t> significant. Then ask them to write a number that has exactly 2 significant figures and includes at least one zero that is </a:t>
                </a:r>
                <a:r>
                  <a:rPr lang="en-US" sz="1200" b="1" i="0" u="none" strike="noStrike" cap="none">
                    <a:solidFill>
                      <a:schemeClr val="dk1"/>
                    </a:solidFill>
                    <a:effectLst/>
                    <a:latin typeface="Arial"/>
                    <a:ea typeface="Arial"/>
                    <a:cs typeface="Arial"/>
                    <a:sym typeface="Arial"/>
                  </a:rPr>
                  <a:t>not</a:t>
                </a:r>
                <a:r>
                  <a:rPr lang="en-US" sz="1200" b="0" i="0" u="none" strike="noStrike" cap="none">
                    <a:solidFill>
                      <a:schemeClr val="dk1"/>
                    </a:solidFill>
                    <a:effectLst/>
                    <a:latin typeface="Arial"/>
                    <a:ea typeface="Arial"/>
                    <a:cs typeface="Arial"/>
                    <a:sym typeface="Arial"/>
                  </a:rPr>
                  <a:t> significant. Discuss their examples as a class – this tests whether learners can apply the rules rather than just recall them.</a:t>
                </a:r>
              </a:p>
              <a:p>
                <a:pPr marL="0" indent="0"/>
                <a:endParaRPr lang="en-GB" sz="1200" b="0" i="0" u="none" strike="noStrike" cap="none">
                  <a:solidFill>
                    <a:schemeClr val="dk1"/>
                  </a:solidFill>
                  <a:effectLst/>
                  <a:latin typeface="Arial"/>
                  <a:ea typeface="Arial"/>
                  <a:cs typeface="Arial"/>
                  <a:sym typeface="Arial"/>
                </a:endParaRPr>
              </a:p>
            </p:txBody>
          </p:sp>
        </mc:Fallback>
      </mc:AlternateContent>
      <p:sp>
        <p:nvSpPr>
          <p:cNvPr id="293" name="Google Shape;293;g3cd8964b3c4_0_32: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GB"/>
              <a:t>7</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7"/>
        <p:cNvGrpSpPr/>
        <p:nvPr/>
      </p:nvGrpSpPr>
      <p:grpSpPr>
        <a:xfrm>
          <a:off x="0" y="0"/>
          <a:ext cx="0" cy="0"/>
          <a:chOff x="0" y="0"/>
          <a:chExt cx="0" cy="0"/>
        </a:xfrm>
      </p:grpSpPr>
      <p:sp>
        <p:nvSpPr>
          <p:cNvPr id="298" name="Google Shape;298;g3cd8964b3c4_0_3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99" name="Google Shape;299;g3cd8964b3c4_0_38: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indent="0"/>
            <a:r>
              <a:rPr lang="en-GB" sz="1200" b="0" i="0" u="none" strike="noStrike" cap="none">
                <a:solidFill>
                  <a:schemeClr val="dk1"/>
                </a:solidFill>
                <a:effectLst/>
                <a:latin typeface="Arial"/>
                <a:ea typeface="Arial"/>
                <a:cs typeface="Arial"/>
                <a:sym typeface="Arial"/>
              </a:rPr>
              <a:t>Many learners think decimal places and significant figures are the same, this is a common misconception. </a:t>
            </a:r>
          </a:p>
          <a:p>
            <a:pPr marL="0" indent="0"/>
            <a:r>
              <a:rPr lang="en-GB" sz="1200" b="0" i="0" u="none" strike="noStrike" cap="none">
                <a:solidFill>
                  <a:schemeClr val="dk1"/>
                </a:solidFill>
                <a:effectLst/>
                <a:latin typeface="Arial"/>
                <a:ea typeface="Arial"/>
                <a:cs typeface="Arial"/>
                <a:sym typeface="Arial"/>
              </a:rPr>
              <a:t> </a:t>
            </a:r>
          </a:p>
          <a:p>
            <a:pPr marL="0" indent="0"/>
            <a:r>
              <a:rPr lang="en-GB" sz="1200" b="0" i="0" u="none" strike="noStrike" cap="none">
                <a:solidFill>
                  <a:schemeClr val="dk1"/>
                </a:solidFill>
                <a:effectLst/>
                <a:latin typeface="Arial"/>
                <a:ea typeface="Arial"/>
                <a:cs typeface="Arial"/>
                <a:sym typeface="Arial"/>
              </a:rPr>
              <a:t>Ask learners to identify the number of significant figures for each value. This can be done individually, in pairs, or on mini whiteboards. Encourage learners to write down which rule(s) they used (see previous slide), not just the answer.</a:t>
            </a:r>
          </a:p>
        </p:txBody>
      </p:sp>
      <p:sp>
        <p:nvSpPr>
          <p:cNvPr id="300" name="Google Shape;300;g3cd8964b3c4_0_38: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8</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7">
          <a:extLst>
            <a:ext uri="{FF2B5EF4-FFF2-40B4-BE49-F238E27FC236}">
              <a16:creationId xmlns:a16="http://schemas.microsoft.com/office/drawing/2014/main" id="{C45E4C39-BB81-7E4A-9D7F-DF7DFF06D525}"/>
            </a:ext>
          </a:extLst>
        </p:cNvPr>
        <p:cNvGrpSpPr/>
        <p:nvPr/>
      </p:nvGrpSpPr>
      <p:grpSpPr>
        <a:xfrm>
          <a:off x="0" y="0"/>
          <a:ext cx="0" cy="0"/>
          <a:chOff x="0" y="0"/>
          <a:chExt cx="0" cy="0"/>
        </a:xfrm>
      </p:grpSpPr>
      <p:sp>
        <p:nvSpPr>
          <p:cNvPr id="298" name="Google Shape;298;g3cd8964b3c4_0_38:notes">
            <a:extLst>
              <a:ext uri="{FF2B5EF4-FFF2-40B4-BE49-F238E27FC236}">
                <a16:creationId xmlns:a16="http://schemas.microsoft.com/office/drawing/2014/main" id="{7048B0EF-CF4B-4172-B969-CFE791332C12}"/>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mc:AlternateContent xmlns:mc="http://schemas.openxmlformats.org/markup-compatibility/2006" xmlns:a14="http://schemas.microsoft.com/office/drawing/2010/main">
        <mc:Choice Requires="a14">
          <p:sp>
            <p:nvSpPr>
              <p:cNvPr id="299" name="Google Shape;299;g3cd8964b3c4_0_38:notes">
                <a:extLst>
                  <a:ext uri="{FF2B5EF4-FFF2-40B4-BE49-F238E27FC236}">
                    <a16:creationId xmlns:a16="http://schemas.microsoft.com/office/drawing/2014/main" id="{ED61E3A1-CFA1-3CC5-F107-95BF1C49CA2A}"/>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indent="0"/>
                <a:r>
                  <a:rPr lang="en-GB" sz="1200" b="1" i="0" u="none" strike="noStrike" cap="none">
                    <a:solidFill>
                      <a:schemeClr val="dk1"/>
                    </a:solidFill>
                    <a:effectLst/>
                    <a:latin typeface="Arial"/>
                    <a:ea typeface="Arial"/>
                    <a:cs typeface="Arial"/>
                    <a:sym typeface="Arial"/>
                  </a:rPr>
                  <a:t>Answers:</a:t>
                </a:r>
                <a:endParaRPr lang="en-GB" sz="1200" b="0" i="0" u="none" strike="noStrike" cap="none">
                  <a:solidFill>
                    <a:schemeClr val="dk1"/>
                  </a:solidFill>
                  <a:effectLst/>
                  <a:latin typeface="Arial"/>
                  <a:ea typeface="Arial"/>
                  <a:cs typeface="Arial"/>
                  <a:sym typeface="Arial"/>
                </a:endParaRPr>
              </a:p>
              <a:p>
                <a:pPr marL="0" indent="0"/>
                <a:r>
                  <a:rPr lang="en-GB" sz="1200" b="0" i="0" u="none" strike="noStrike" cap="none">
                    <a:solidFill>
                      <a:schemeClr val="dk1"/>
                    </a:solidFill>
                    <a:effectLst/>
                    <a:latin typeface="Arial"/>
                    <a:ea typeface="Arial"/>
                    <a:cs typeface="Arial"/>
                    <a:sym typeface="Arial"/>
                  </a:rPr>
                  <a:t>45 – 2 </a:t>
                </a:r>
                <a:r>
                  <a:rPr lang="en-GB" sz="1200" b="0" i="0" u="none" strike="noStrike" cap="none" err="1">
                    <a:solidFill>
                      <a:schemeClr val="dk1"/>
                    </a:solidFill>
                    <a:effectLst/>
                    <a:latin typeface="Arial"/>
                    <a:ea typeface="Arial"/>
                    <a:cs typeface="Arial"/>
                    <a:sym typeface="Arial"/>
                  </a:rPr>
                  <a:t>s.f.</a:t>
                </a:r>
                <a:endParaRPr lang="en-GB" sz="1200" b="0" i="0" u="none" strike="noStrike" cap="none">
                  <a:solidFill>
                    <a:schemeClr val="dk1"/>
                  </a:solidFill>
                  <a:effectLst/>
                  <a:latin typeface="Arial"/>
                  <a:ea typeface="Arial"/>
                  <a:cs typeface="Arial"/>
                  <a:sym typeface="Arial"/>
                </a:endParaRPr>
              </a:p>
              <a:p>
                <a:pPr marL="0" indent="0"/>
                <a:r>
                  <a:rPr lang="en-GB" sz="1200" b="1" i="0" u="none" strike="noStrike" cap="none">
                    <a:solidFill>
                      <a:schemeClr val="dk1"/>
                    </a:solidFill>
                    <a:effectLst/>
                    <a:latin typeface="Arial"/>
                    <a:ea typeface="Arial"/>
                    <a:cs typeface="Arial"/>
                    <a:sym typeface="Arial"/>
                  </a:rPr>
                  <a:t>Rule 1:</a:t>
                </a:r>
                <a:r>
                  <a:rPr lang="en-GB" sz="1200" b="0" i="0" u="none" strike="noStrike" cap="none">
                    <a:solidFill>
                      <a:schemeClr val="dk1"/>
                    </a:solidFill>
                    <a:effectLst/>
                    <a:latin typeface="Arial"/>
                    <a:ea typeface="Arial"/>
                    <a:cs typeface="Arial"/>
                    <a:sym typeface="Arial"/>
                  </a:rPr>
                  <a:t> both digits are non-zero.</a:t>
                </a:r>
              </a:p>
              <a:p>
                <a:pPr marL="0" indent="0"/>
                <a:r>
                  <a:rPr lang="en-GB" sz="1200" b="0" i="0" u="none" strike="noStrike" cap="none">
                    <a:solidFill>
                      <a:schemeClr val="dk1"/>
                    </a:solidFill>
                    <a:effectLst/>
                    <a:latin typeface="Arial"/>
                    <a:ea typeface="Arial"/>
                    <a:cs typeface="Arial"/>
                    <a:sym typeface="Arial"/>
                  </a:rPr>
                  <a:t>This is straightforward and builds confidence before the trickier examples.</a:t>
                </a:r>
              </a:p>
              <a:p>
                <a:pPr marL="0" indent="0"/>
                <a:endParaRPr lang="en-GB" sz="1200" b="0" i="0" u="none" strike="noStrike" cap="none">
                  <a:solidFill>
                    <a:schemeClr val="dk1"/>
                  </a:solidFill>
                  <a:effectLst/>
                  <a:latin typeface="Arial"/>
                  <a:ea typeface="Arial"/>
                  <a:cs typeface="Arial"/>
                  <a:sym typeface="Arial"/>
                </a:endParaRPr>
              </a:p>
              <a:p>
                <a:pPr marL="0" indent="0"/>
                <a:r>
                  <a:rPr lang="en-GB" sz="1200" b="0" i="0" u="none" strike="noStrike" cap="none">
                    <a:solidFill>
                      <a:schemeClr val="dk1"/>
                    </a:solidFill>
                    <a:effectLst/>
                    <a:latin typeface="Arial"/>
                    <a:ea typeface="Arial"/>
                    <a:cs typeface="Arial"/>
                    <a:sym typeface="Arial"/>
                  </a:rPr>
                  <a:t>3.07 – 3 </a:t>
                </a:r>
                <a:r>
                  <a:rPr lang="en-GB" sz="1200" b="0" i="0" u="none" strike="noStrike" cap="none" err="1">
                    <a:solidFill>
                      <a:schemeClr val="dk1"/>
                    </a:solidFill>
                    <a:effectLst/>
                    <a:latin typeface="Arial"/>
                    <a:ea typeface="Arial"/>
                    <a:cs typeface="Arial"/>
                    <a:sym typeface="Arial"/>
                  </a:rPr>
                  <a:t>s.f.</a:t>
                </a:r>
                <a:endParaRPr lang="en-GB" sz="1200" b="0" i="0" u="none" strike="noStrike" cap="none">
                  <a:solidFill>
                    <a:schemeClr val="dk1"/>
                  </a:solidFill>
                  <a:effectLst/>
                  <a:latin typeface="Arial"/>
                  <a:ea typeface="Arial"/>
                  <a:cs typeface="Arial"/>
                  <a:sym typeface="Arial"/>
                </a:endParaRPr>
              </a:p>
              <a:p>
                <a:pPr marL="0" indent="0"/>
                <a:r>
                  <a:rPr lang="en-GB" sz="1200" b="1" i="0" u="none" strike="noStrike" cap="none">
                    <a:solidFill>
                      <a:schemeClr val="dk1"/>
                    </a:solidFill>
                    <a:effectLst/>
                    <a:latin typeface="Arial"/>
                    <a:ea typeface="Arial"/>
                    <a:cs typeface="Arial"/>
                    <a:sym typeface="Arial"/>
                  </a:rPr>
                  <a:t>Rules 1 and 2:</a:t>
                </a:r>
                <a:r>
                  <a:rPr lang="en-GB" sz="1200" b="0" i="0" u="none" strike="noStrike" cap="none">
                    <a:solidFill>
                      <a:schemeClr val="dk1"/>
                    </a:solidFill>
                    <a:effectLst/>
                    <a:latin typeface="Arial"/>
                    <a:ea typeface="Arial"/>
                    <a:cs typeface="Arial"/>
                    <a:sym typeface="Arial"/>
                  </a:rPr>
                  <a:t> the 3 and 7 are non-zero (rule 1), and the zero is between two non-zero digits so it is significant (rule 2).</a:t>
                </a:r>
              </a:p>
              <a:p>
                <a:pPr marL="0" indent="0"/>
                <a:r>
                  <a:rPr lang="en-GB" sz="1200" b="0" i="0" u="none" strike="noStrike" cap="none">
                    <a:solidFill>
                      <a:schemeClr val="dk1"/>
                    </a:solidFill>
                    <a:effectLst/>
                    <a:latin typeface="Arial"/>
                    <a:ea typeface="Arial"/>
                    <a:cs typeface="Arial"/>
                    <a:sym typeface="Arial"/>
                  </a:rPr>
                  <a:t>Ask: what would happen if a learner ignored the zero and said 2 </a:t>
                </a:r>
                <a:r>
                  <a:rPr lang="en-GB" sz="1200" b="0" i="0" u="none" strike="noStrike" cap="none" err="1">
                    <a:solidFill>
                      <a:schemeClr val="dk1"/>
                    </a:solidFill>
                    <a:effectLst/>
                    <a:latin typeface="Arial"/>
                    <a:ea typeface="Arial"/>
                    <a:cs typeface="Arial"/>
                    <a:sym typeface="Arial"/>
                  </a:rPr>
                  <a:t>s.f.</a:t>
                </a:r>
                <a:r>
                  <a:rPr lang="en-GB" sz="1200" b="0" i="0" u="none" strike="noStrike" cap="none">
                    <a:solidFill>
                      <a:schemeClr val="dk1"/>
                    </a:solidFill>
                    <a:effectLst/>
                    <a:latin typeface="Arial"/>
                    <a:ea typeface="Arial"/>
                    <a:cs typeface="Arial"/>
                    <a:sym typeface="Arial"/>
                  </a:rPr>
                  <a:t>? They would be treating 3.07 as if it were 3.7, which is a different number.</a:t>
                </a:r>
              </a:p>
              <a:p>
                <a:pPr marL="0" indent="0"/>
                <a:endParaRPr lang="en-GB" sz="1200" b="0" i="0" u="none" strike="noStrike" cap="none">
                  <a:solidFill>
                    <a:schemeClr val="dk1"/>
                  </a:solidFill>
                  <a:effectLst/>
                  <a:latin typeface="Arial"/>
                  <a:ea typeface="Arial"/>
                  <a:cs typeface="Arial"/>
                  <a:sym typeface="Arial"/>
                </a:endParaRPr>
              </a:p>
              <a:p>
                <a:pPr marL="0" indent="0"/>
                <a:r>
                  <a:rPr lang="en-GB" sz="1200" b="0" i="0" u="none" strike="noStrike" cap="none">
                    <a:solidFill>
                      <a:schemeClr val="dk1"/>
                    </a:solidFill>
                    <a:effectLst/>
                    <a:latin typeface="Arial"/>
                    <a:ea typeface="Arial"/>
                    <a:cs typeface="Arial"/>
                    <a:sym typeface="Arial"/>
                  </a:rPr>
                  <a:t>0.025 – 2 </a:t>
                </a:r>
                <a:r>
                  <a:rPr lang="en-GB" sz="1200" b="0" i="0" u="none" strike="noStrike" cap="none" err="1">
                    <a:solidFill>
                      <a:schemeClr val="dk1"/>
                    </a:solidFill>
                    <a:effectLst/>
                    <a:latin typeface="Arial"/>
                    <a:ea typeface="Arial"/>
                    <a:cs typeface="Arial"/>
                    <a:sym typeface="Arial"/>
                  </a:rPr>
                  <a:t>s.f.</a:t>
                </a:r>
                <a:endParaRPr lang="en-GB" sz="1200" b="0" i="0" u="none" strike="noStrike" cap="none">
                  <a:solidFill>
                    <a:schemeClr val="dk1"/>
                  </a:solidFill>
                  <a:effectLst/>
                  <a:latin typeface="Arial"/>
                  <a:ea typeface="Arial"/>
                  <a:cs typeface="Arial"/>
                  <a:sym typeface="Arial"/>
                </a:endParaRPr>
              </a:p>
              <a:p>
                <a:pPr marL="0" indent="0"/>
                <a:r>
                  <a:rPr lang="en-GB" sz="1200" b="1" i="0" u="none" strike="noStrike" cap="none">
                    <a:solidFill>
                      <a:schemeClr val="dk1"/>
                    </a:solidFill>
                    <a:effectLst/>
                    <a:latin typeface="Arial"/>
                    <a:ea typeface="Arial"/>
                    <a:cs typeface="Arial"/>
                    <a:sym typeface="Arial"/>
                  </a:rPr>
                  <a:t>Rules 1 and 3:</a:t>
                </a:r>
                <a:r>
                  <a:rPr lang="en-GB" sz="1200" b="0" i="0" u="none" strike="noStrike" cap="none">
                    <a:solidFill>
                      <a:schemeClr val="dk1"/>
                    </a:solidFill>
                    <a:effectLst/>
                    <a:latin typeface="Arial"/>
                    <a:ea typeface="Arial"/>
                    <a:cs typeface="Arial"/>
                    <a:sym typeface="Arial"/>
                  </a:rPr>
                  <a:t> the 2 and 5 are non-zero (rule 1), and the leading zeros are not significant (rule 3).</a:t>
                </a:r>
              </a:p>
              <a:p>
                <a:pPr marL="0" indent="0"/>
                <a:r>
                  <a:rPr lang="en-GB" sz="1200" b="0" i="0" u="none" strike="noStrike" cap="none">
                    <a:solidFill>
                      <a:schemeClr val="dk1"/>
                    </a:solidFill>
                    <a:effectLst/>
                    <a:latin typeface="Arial"/>
                    <a:ea typeface="Arial"/>
                    <a:cs typeface="Arial"/>
                    <a:sym typeface="Arial"/>
                  </a:rPr>
                  <a:t>Discuss: learners often count the leading zeros and say 3 or 4 </a:t>
                </a:r>
                <a:r>
                  <a:rPr lang="en-GB" sz="1200" b="0" i="0" u="none" strike="noStrike" cap="none" err="1">
                    <a:solidFill>
                      <a:schemeClr val="dk1"/>
                    </a:solidFill>
                    <a:effectLst/>
                    <a:latin typeface="Arial"/>
                    <a:ea typeface="Arial"/>
                    <a:cs typeface="Arial"/>
                    <a:sym typeface="Arial"/>
                  </a:rPr>
                  <a:t>s.f.</a:t>
                </a:r>
                <a:r>
                  <a:rPr lang="en-GB" sz="1200" b="0" i="0" u="none" strike="noStrike" cap="none">
                    <a:solidFill>
                      <a:schemeClr val="dk1"/>
                    </a:solidFill>
                    <a:effectLst/>
                    <a:latin typeface="Arial"/>
                    <a:ea typeface="Arial"/>
                    <a:cs typeface="Arial"/>
                    <a:sym typeface="Arial"/>
                  </a:rPr>
                  <a:t> Remind them that leading zeros are just placeholders – they position the decimal point but don't carry information about precision.</a:t>
                </a:r>
              </a:p>
              <a:p>
                <a:pPr marL="0" indent="0"/>
                <a:endParaRPr lang="en-GB" sz="1200" b="0" i="0" u="none" strike="noStrike" cap="none">
                  <a:solidFill>
                    <a:schemeClr val="dk1"/>
                  </a:solidFill>
                  <a:effectLst/>
                  <a:latin typeface="Arial"/>
                  <a:ea typeface="Arial"/>
                  <a:cs typeface="Arial"/>
                  <a:sym typeface="Arial"/>
                </a:endParaRPr>
              </a:p>
              <a:p>
                <a:pPr marL="0" indent="0"/>
                <a:r>
                  <a:rPr lang="en-GB" sz="1200" b="0" i="0" u="none" strike="noStrike" cap="none">
                    <a:solidFill>
                      <a:schemeClr val="dk1"/>
                    </a:solidFill>
                    <a:effectLst/>
                    <a:latin typeface="Arial"/>
                    <a:ea typeface="Arial"/>
                    <a:cs typeface="Arial"/>
                    <a:sym typeface="Arial"/>
                  </a:rPr>
                  <a:t>1.00 – 3 </a:t>
                </a:r>
                <a:r>
                  <a:rPr lang="en-GB" sz="1200" b="0" i="0" u="none" strike="noStrike" cap="none" err="1">
                    <a:solidFill>
                      <a:schemeClr val="dk1"/>
                    </a:solidFill>
                    <a:effectLst/>
                    <a:latin typeface="Arial"/>
                    <a:ea typeface="Arial"/>
                    <a:cs typeface="Arial"/>
                    <a:sym typeface="Arial"/>
                  </a:rPr>
                  <a:t>s.f.</a:t>
                </a:r>
                <a:endParaRPr lang="en-GB" sz="1200" b="0" i="0" u="none" strike="noStrike" cap="none">
                  <a:solidFill>
                    <a:schemeClr val="dk1"/>
                  </a:solidFill>
                  <a:effectLst/>
                  <a:latin typeface="Arial"/>
                  <a:ea typeface="Arial"/>
                  <a:cs typeface="Arial"/>
                  <a:sym typeface="Arial"/>
                </a:endParaRPr>
              </a:p>
              <a:p>
                <a:pPr marL="0" indent="0"/>
                <a:r>
                  <a:rPr lang="en-GB" sz="1200" b="1" i="0" u="none" strike="noStrike" cap="none">
                    <a:solidFill>
                      <a:schemeClr val="dk1"/>
                    </a:solidFill>
                    <a:effectLst/>
                    <a:latin typeface="Arial"/>
                    <a:ea typeface="Arial"/>
                    <a:cs typeface="Arial"/>
                    <a:sym typeface="Arial"/>
                  </a:rPr>
                  <a:t>Rules 1 and 4:</a:t>
                </a:r>
                <a:r>
                  <a:rPr lang="en-GB" sz="1200" b="0" i="0" u="none" strike="noStrike" cap="none">
                    <a:solidFill>
                      <a:schemeClr val="dk1"/>
                    </a:solidFill>
                    <a:effectLst/>
                    <a:latin typeface="Arial"/>
                    <a:ea typeface="Arial"/>
                    <a:cs typeface="Arial"/>
                    <a:sym typeface="Arial"/>
                  </a:rPr>
                  <a:t> the 1 is non-zero (rule 1), and the trailing zeros after the decimal point are significant (rule 4).</a:t>
                </a:r>
              </a:p>
              <a:p>
                <a:pPr marL="0" indent="0"/>
                <a:r>
                  <a:rPr lang="en-GB" sz="1200" b="0" i="0" u="none" strike="noStrike" cap="none">
                    <a:solidFill>
                      <a:schemeClr val="dk1"/>
                    </a:solidFill>
                    <a:effectLst/>
                    <a:latin typeface="Arial"/>
                    <a:ea typeface="Arial"/>
                    <a:cs typeface="Arial"/>
                    <a:sym typeface="Arial"/>
                  </a:rPr>
                  <a:t>Discuss: why isn't this just 1 </a:t>
                </a:r>
                <a:r>
                  <a:rPr lang="en-GB" sz="1200" b="0" i="0" u="none" strike="noStrike" cap="none" err="1">
                    <a:solidFill>
                      <a:schemeClr val="dk1"/>
                    </a:solidFill>
                    <a:effectLst/>
                    <a:latin typeface="Arial"/>
                    <a:ea typeface="Arial"/>
                    <a:cs typeface="Arial"/>
                    <a:sym typeface="Arial"/>
                  </a:rPr>
                  <a:t>s.f.</a:t>
                </a:r>
                <a:r>
                  <a:rPr lang="en-GB" sz="1200" b="0" i="0" u="none" strike="noStrike" cap="none">
                    <a:solidFill>
                      <a:schemeClr val="dk1"/>
                    </a:solidFill>
                    <a:effectLst/>
                    <a:latin typeface="Arial"/>
                    <a:ea typeface="Arial"/>
                    <a:cs typeface="Arial"/>
                    <a:sym typeface="Arial"/>
                  </a:rPr>
                  <a:t>? Because someone deliberately wrote those zeros to show that the measurement was precise to the hundredths. Explain that 1, 1.0 and 1.00 are mathematically equal but communicate different levels of precision in science.</a:t>
                </a:r>
              </a:p>
              <a:p>
                <a:pPr marL="0" indent="0"/>
                <a:endParaRPr lang="en-GB" sz="1200" b="0" i="0" u="none" strike="noStrike" cap="none">
                  <a:solidFill>
                    <a:schemeClr val="dk1"/>
                  </a:solidFill>
                  <a:effectLst/>
                  <a:latin typeface="Arial"/>
                  <a:ea typeface="Arial"/>
                  <a:cs typeface="Arial"/>
                  <a:sym typeface="Arial"/>
                </a:endParaRPr>
              </a:p>
              <a:p>
                <a:pPr marL="0" indent="0"/>
                <a:r>
                  <a:rPr lang="en-GB" sz="1200" b="0" i="0" u="none" strike="noStrike" cap="none">
                    <a:solidFill>
                      <a:schemeClr val="dk1"/>
                    </a:solidFill>
                    <a:effectLst/>
                    <a:latin typeface="Arial"/>
                    <a:ea typeface="Arial"/>
                    <a:cs typeface="Arial"/>
                    <a:sym typeface="Arial"/>
                  </a:rPr>
                  <a:t>0.0040 – 2 </a:t>
                </a:r>
                <a:r>
                  <a:rPr lang="en-GB" sz="1200" b="0" i="0" u="none" strike="noStrike" cap="none" err="1">
                    <a:solidFill>
                      <a:schemeClr val="dk1"/>
                    </a:solidFill>
                    <a:effectLst/>
                    <a:latin typeface="Arial"/>
                    <a:ea typeface="Arial"/>
                    <a:cs typeface="Arial"/>
                    <a:sym typeface="Arial"/>
                  </a:rPr>
                  <a:t>s.f.</a:t>
                </a:r>
                <a:endParaRPr lang="en-GB" sz="1200" b="0" i="0" u="none" strike="noStrike" cap="none">
                  <a:solidFill>
                    <a:schemeClr val="dk1"/>
                  </a:solidFill>
                  <a:effectLst/>
                  <a:latin typeface="Arial"/>
                  <a:ea typeface="Arial"/>
                  <a:cs typeface="Arial"/>
                  <a:sym typeface="Arial"/>
                </a:endParaRPr>
              </a:p>
              <a:p>
                <a:pPr marL="0" indent="0"/>
                <a:r>
                  <a:rPr lang="en-GB" sz="1200" b="1" i="0" u="none" strike="noStrike" cap="none">
                    <a:solidFill>
                      <a:schemeClr val="dk1"/>
                    </a:solidFill>
                    <a:effectLst/>
                    <a:latin typeface="Arial"/>
                    <a:ea typeface="Arial"/>
                    <a:cs typeface="Arial"/>
                    <a:sym typeface="Arial"/>
                  </a:rPr>
                  <a:t>Rules 1, 3 and 4:</a:t>
                </a:r>
                <a:r>
                  <a:rPr lang="en-GB" sz="1200" b="0" i="0" u="none" strike="noStrike" cap="none">
                    <a:solidFill>
                      <a:schemeClr val="dk1"/>
                    </a:solidFill>
                    <a:effectLst/>
                    <a:latin typeface="Arial"/>
                    <a:ea typeface="Arial"/>
                    <a:cs typeface="Arial"/>
                    <a:sym typeface="Arial"/>
                  </a:rPr>
                  <a:t> the 4 is non-zero (rule 1), the leading zeros are not significant (rule 3), and the trailing zero after the decimal point is significant (rule 4).</a:t>
                </a:r>
              </a:p>
              <a:p>
                <a:pPr marL="0" indent="0"/>
                <a:r>
                  <a:rPr lang="en-GB" sz="1200" b="0" i="0" u="none" strike="noStrike" cap="none">
                    <a:solidFill>
                      <a:schemeClr val="dk1"/>
                    </a:solidFill>
                    <a:effectLst/>
                    <a:latin typeface="Arial"/>
                    <a:ea typeface="Arial"/>
                    <a:cs typeface="Arial"/>
                    <a:sym typeface="Arial"/>
                  </a:rPr>
                  <a:t>This is the most challenging example because it combines three rules. Learners may say 1 </a:t>
                </a:r>
                <a:r>
                  <a:rPr lang="en-GB" sz="1200" b="0" i="0" u="none" strike="noStrike" cap="none" err="1">
                    <a:solidFill>
                      <a:schemeClr val="dk1"/>
                    </a:solidFill>
                    <a:effectLst/>
                    <a:latin typeface="Arial"/>
                    <a:ea typeface="Arial"/>
                    <a:cs typeface="Arial"/>
                    <a:sym typeface="Arial"/>
                  </a:rPr>
                  <a:t>s.f.</a:t>
                </a:r>
                <a:r>
                  <a:rPr lang="en-GB" sz="1200" b="0" i="0" u="none" strike="noStrike" cap="none">
                    <a:solidFill>
                      <a:schemeClr val="dk1"/>
                    </a:solidFill>
                    <a:effectLst/>
                    <a:latin typeface="Arial"/>
                    <a:ea typeface="Arial"/>
                    <a:cs typeface="Arial"/>
                    <a:sym typeface="Arial"/>
                  </a:rPr>
                  <a:t> (only counting the 4), or 4 </a:t>
                </a:r>
                <a:r>
                  <a:rPr lang="en-GB" sz="1200" b="0" i="0" u="none" strike="noStrike" cap="none" err="1">
                    <a:solidFill>
                      <a:schemeClr val="dk1"/>
                    </a:solidFill>
                    <a:effectLst/>
                    <a:latin typeface="Arial"/>
                    <a:ea typeface="Arial"/>
                    <a:cs typeface="Arial"/>
                    <a:sym typeface="Arial"/>
                  </a:rPr>
                  <a:t>s.f.</a:t>
                </a:r>
                <a:r>
                  <a:rPr lang="en-GB" sz="1200" b="0" i="0" u="none" strike="noStrike" cap="none">
                    <a:solidFill>
                      <a:schemeClr val="dk1"/>
                    </a:solidFill>
                    <a:effectLst/>
                    <a:latin typeface="Arial"/>
                    <a:ea typeface="Arial"/>
                    <a:cs typeface="Arial"/>
                    <a:sym typeface="Arial"/>
                  </a:rPr>
                  <a:t> (counting every digit). Describe how to work through it: start from the left, skip the leading zeros until you reach the first non-zero digit (4), then count from there – the 4 and the trailing 0 are both significant.</a:t>
                </a:r>
              </a:p>
              <a:p>
                <a:pPr marL="0" indent="0"/>
                <a:r>
                  <a:rPr lang="en-GB" sz="1200" b="0" i="0" u="none" strike="noStrike" cap="none">
                    <a:solidFill>
                      <a:schemeClr val="dk1"/>
                    </a:solidFill>
                    <a:effectLst/>
                    <a:latin typeface="Arial"/>
                    <a:ea typeface="Arial"/>
                    <a:cs typeface="Arial"/>
                    <a:sym typeface="Arial"/>
                  </a:rPr>
                  <a:t>Ask learners which examples they found most difficult. Discuss common errors and clarify any confusion before moving on to rounding.</a:t>
                </a:r>
              </a:p>
              <a:p>
                <a:pPr marL="0" indent="0"/>
                <a:endParaRPr lang="en-GB" sz="1200" b="0" i="0" u="none" strike="noStrike" cap="none">
                  <a:solidFill>
                    <a:schemeClr val="dk1"/>
                  </a:solidFill>
                  <a:effectLst/>
                  <a:latin typeface="Arial"/>
                  <a:ea typeface="Arial"/>
                  <a:cs typeface="Arial"/>
                  <a:sym typeface="Arial"/>
                </a:endParaRPr>
              </a:p>
              <a:p>
                <a:pPr marL="0" indent="0"/>
                <a:r>
                  <a:rPr lang="en-GB" sz="1200" b="1" i="0" u="none" strike="noStrike" cap="none">
                    <a:solidFill>
                      <a:schemeClr val="dk1"/>
                    </a:solidFill>
                    <a:effectLst/>
                    <a:latin typeface="Arial"/>
                    <a:ea typeface="Arial"/>
                    <a:cs typeface="Arial"/>
                    <a:sym typeface="Arial"/>
                  </a:rPr>
                  <a:t>Extension task: </a:t>
                </a:r>
                <a:r>
                  <a:rPr lang="en-GB" sz="1200" b="0" i="0" u="none" strike="noStrike" cap="none">
                    <a:solidFill>
                      <a:schemeClr val="dk1"/>
                    </a:solidFill>
                    <a:effectLst/>
                    <a:latin typeface="Arial"/>
                    <a:ea typeface="Arial"/>
                    <a:cs typeface="Arial"/>
                    <a:sym typeface="Arial"/>
                  </a:rPr>
                  <a:t>Ask learners to identify the number of significant figures in 6500. Discuss why this is ambiguous – we cannot tell whether the trailing zeros are significant or just placeholders. Explain that in science, standard form removes this ambiguity: </a:t>
                </a:r>
                <a14:m>
                  <m:oMath xmlns:m="http://schemas.openxmlformats.org/officeDocument/2006/math">
                    <m:r>
                      <a:rPr lang="en-GB" sz="1200" b="0" i="1" u="none" strike="noStrike" cap="none">
                        <a:solidFill>
                          <a:schemeClr val="dk1"/>
                        </a:solidFill>
                        <a:effectLst/>
                        <a:latin typeface="Cambria Math" panose="02040503050406030204" pitchFamily="18" charset="0"/>
                        <a:ea typeface="Arial"/>
                        <a:cs typeface="Arial"/>
                        <a:sym typeface="Arial"/>
                      </a:rPr>
                      <m:t>6.5 × </m:t>
                    </m:r>
                    <m:sSup>
                      <m:sSupPr>
                        <m:ctrlPr>
                          <a:rPr lang="en-GB" sz="1200" b="0" i="1" u="none" strike="noStrike" cap="none">
                            <a:solidFill>
                              <a:schemeClr val="dk1"/>
                            </a:solidFill>
                            <a:effectLst/>
                            <a:latin typeface="Cambria Math" panose="02040503050406030204" pitchFamily="18" charset="0"/>
                            <a:ea typeface="Arial"/>
                            <a:cs typeface="Arial"/>
                            <a:sym typeface="Arial"/>
                          </a:rPr>
                        </m:ctrlPr>
                      </m:sSupPr>
                      <m:e>
                        <m:r>
                          <a:rPr lang="en-GB" sz="1200" b="0" i="1" u="none" strike="noStrike" cap="none">
                            <a:solidFill>
                              <a:schemeClr val="dk1"/>
                            </a:solidFill>
                            <a:effectLst/>
                            <a:latin typeface="Cambria Math" panose="02040503050406030204" pitchFamily="18" charset="0"/>
                            <a:ea typeface="Arial"/>
                            <a:cs typeface="Arial"/>
                            <a:sym typeface="Arial"/>
                          </a:rPr>
                          <m:t>10</m:t>
                        </m:r>
                      </m:e>
                      <m:sup>
                        <m:r>
                          <a:rPr lang="en-GB" sz="1200" b="0" i="1" u="none" strike="noStrike" cap="none">
                            <a:solidFill>
                              <a:schemeClr val="dk1"/>
                            </a:solidFill>
                            <a:effectLst/>
                            <a:latin typeface="Cambria Math" panose="02040503050406030204" pitchFamily="18" charset="0"/>
                            <a:ea typeface="Arial"/>
                            <a:cs typeface="Arial"/>
                            <a:sym typeface="Arial"/>
                          </a:rPr>
                          <m:t>3</m:t>
                        </m:r>
                      </m:sup>
                    </m:sSup>
                  </m:oMath>
                </a14:m>
                <a:r>
                  <a:rPr lang="en-GB" sz="1200" b="0" i="0" u="none" strike="noStrike" cap="none">
                    <a:solidFill>
                      <a:schemeClr val="dk1"/>
                    </a:solidFill>
                    <a:effectLst/>
                    <a:latin typeface="Arial"/>
                    <a:ea typeface="Arial"/>
                    <a:cs typeface="Arial"/>
                    <a:sym typeface="Arial"/>
                  </a:rPr>
                  <a:t> is 2 </a:t>
                </a:r>
                <a:r>
                  <a:rPr lang="en-GB" sz="1200" b="0" i="0" u="none" strike="noStrike" cap="none" err="1">
                    <a:solidFill>
                      <a:schemeClr val="dk1"/>
                    </a:solidFill>
                    <a:effectLst/>
                    <a:latin typeface="Arial"/>
                    <a:ea typeface="Arial"/>
                    <a:cs typeface="Arial"/>
                    <a:sym typeface="Arial"/>
                  </a:rPr>
                  <a:t>s.f.</a:t>
                </a:r>
                <a:r>
                  <a:rPr lang="en-GB" sz="1200" b="0" i="0" u="none" strike="noStrike" cap="none">
                    <a:solidFill>
                      <a:schemeClr val="dk1"/>
                    </a:solidFill>
                    <a:effectLst/>
                    <a:latin typeface="Arial"/>
                    <a:ea typeface="Arial"/>
                    <a:cs typeface="Arial"/>
                    <a:sym typeface="Arial"/>
                  </a:rPr>
                  <a:t>, </a:t>
                </a:r>
                <a14:m>
                  <m:oMath xmlns:m="http://schemas.openxmlformats.org/officeDocument/2006/math">
                    <m:r>
                      <a:rPr lang="en-GB" sz="1200" b="0" i="1" u="none" strike="noStrike" cap="none">
                        <a:solidFill>
                          <a:schemeClr val="dk1"/>
                        </a:solidFill>
                        <a:effectLst/>
                        <a:latin typeface="Cambria Math" panose="02040503050406030204" pitchFamily="18" charset="0"/>
                        <a:ea typeface="Arial"/>
                        <a:cs typeface="Arial"/>
                        <a:sym typeface="Arial"/>
                      </a:rPr>
                      <m:t>6.50 × </m:t>
                    </m:r>
                    <m:sSup>
                      <m:sSupPr>
                        <m:ctrlPr>
                          <a:rPr lang="en-GB" sz="1200" b="0" i="1" u="none" strike="noStrike" cap="none">
                            <a:solidFill>
                              <a:schemeClr val="dk1"/>
                            </a:solidFill>
                            <a:effectLst/>
                            <a:latin typeface="Cambria Math" panose="02040503050406030204" pitchFamily="18" charset="0"/>
                            <a:ea typeface="Arial"/>
                            <a:cs typeface="Arial"/>
                            <a:sym typeface="Arial"/>
                          </a:rPr>
                        </m:ctrlPr>
                      </m:sSupPr>
                      <m:e>
                        <m:r>
                          <a:rPr lang="en-GB" sz="1200" b="0" i="1" u="none" strike="noStrike" cap="none">
                            <a:solidFill>
                              <a:schemeClr val="dk1"/>
                            </a:solidFill>
                            <a:effectLst/>
                            <a:latin typeface="Cambria Math" panose="02040503050406030204" pitchFamily="18" charset="0"/>
                            <a:ea typeface="Arial"/>
                            <a:cs typeface="Arial"/>
                            <a:sym typeface="Arial"/>
                          </a:rPr>
                          <m:t>10</m:t>
                        </m:r>
                      </m:e>
                      <m:sup>
                        <m:r>
                          <a:rPr lang="en-GB" sz="1200" b="0" i="1" u="none" strike="noStrike" cap="none">
                            <a:solidFill>
                              <a:schemeClr val="dk1"/>
                            </a:solidFill>
                            <a:effectLst/>
                            <a:latin typeface="Cambria Math" panose="02040503050406030204" pitchFamily="18" charset="0"/>
                            <a:ea typeface="Arial"/>
                            <a:cs typeface="Arial"/>
                            <a:sym typeface="Arial"/>
                          </a:rPr>
                          <m:t>3</m:t>
                        </m:r>
                      </m:sup>
                    </m:sSup>
                  </m:oMath>
                </a14:m>
                <a:r>
                  <a:rPr lang="en-GB" sz="1200" b="0" i="0" u="none" strike="noStrike" cap="none">
                    <a:solidFill>
                      <a:schemeClr val="dk1"/>
                    </a:solidFill>
                    <a:effectLst/>
                    <a:latin typeface="Arial"/>
                    <a:ea typeface="Arial"/>
                    <a:cs typeface="Arial"/>
                    <a:sym typeface="Arial"/>
                  </a:rPr>
                  <a:t> is 3 </a:t>
                </a:r>
                <a:r>
                  <a:rPr lang="en-GB" sz="1200" b="0" i="0" u="none" strike="noStrike" cap="none" err="1">
                    <a:solidFill>
                      <a:schemeClr val="dk1"/>
                    </a:solidFill>
                    <a:effectLst/>
                    <a:latin typeface="Arial"/>
                    <a:ea typeface="Arial"/>
                    <a:cs typeface="Arial"/>
                    <a:sym typeface="Arial"/>
                  </a:rPr>
                  <a:t>s.f.</a:t>
                </a:r>
                <a:r>
                  <a:rPr lang="en-GB" sz="1200" b="0" i="0" u="none" strike="noStrike" cap="none">
                    <a:solidFill>
                      <a:schemeClr val="dk1"/>
                    </a:solidFill>
                    <a:effectLst/>
                    <a:latin typeface="Arial"/>
                    <a:ea typeface="Arial"/>
                    <a:cs typeface="Arial"/>
                    <a:sym typeface="Arial"/>
                  </a:rPr>
                  <a:t>, and </a:t>
                </a:r>
                <a14:m>
                  <m:oMath xmlns:m="http://schemas.openxmlformats.org/officeDocument/2006/math">
                    <m:r>
                      <a:rPr lang="en-GB" sz="1200" b="0" i="1" u="none" strike="noStrike" cap="none">
                        <a:solidFill>
                          <a:schemeClr val="dk1"/>
                        </a:solidFill>
                        <a:effectLst/>
                        <a:latin typeface="Cambria Math" panose="02040503050406030204" pitchFamily="18" charset="0"/>
                        <a:ea typeface="Arial"/>
                        <a:cs typeface="Arial"/>
                        <a:sym typeface="Arial"/>
                      </a:rPr>
                      <m:t>6.500 ×</m:t>
                    </m:r>
                    <m:sSup>
                      <m:sSupPr>
                        <m:ctrlPr>
                          <a:rPr lang="en-GB" sz="1200" b="0" i="1" u="none" strike="noStrike" cap="none">
                            <a:solidFill>
                              <a:schemeClr val="dk1"/>
                            </a:solidFill>
                            <a:effectLst/>
                            <a:latin typeface="Cambria Math" panose="02040503050406030204" pitchFamily="18" charset="0"/>
                            <a:ea typeface="Arial"/>
                            <a:cs typeface="Arial"/>
                            <a:sym typeface="Arial"/>
                          </a:rPr>
                        </m:ctrlPr>
                      </m:sSupPr>
                      <m:e>
                        <m:r>
                          <a:rPr lang="en-GB" sz="1200" b="0" i="1" u="none" strike="noStrike" cap="none">
                            <a:solidFill>
                              <a:schemeClr val="dk1"/>
                            </a:solidFill>
                            <a:effectLst/>
                            <a:latin typeface="Cambria Math" panose="02040503050406030204" pitchFamily="18" charset="0"/>
                            <a:ea typeface="Arial"/>
                            <a:cs typeface="Arial"/>
                            <a:sym typeface="Arial"/>
                          </a:rPr>
                          <m:t>10</m:t>
                        </m:r>
                      </m:e>
                      <m:sup>
                        <m:r>
                          <a:rPr lang="en-GB" sz="1200" b="0" i="1" u="none" strike="noStrike" cap="none">
                            <a:solidFill>
                              <a:schemeClr val="dk1"/>
                            </a:solidFill>
                            <a:effectLst/>
                            <a:latin typeface="Cambria Math" panose="02040503050406030204" pitchFamily="18" charset="0"/>
                            <a:ea typeface="Arial"/>
                            <a:cs typeface="Arial"/>
                            <a:sym typeface="Arial"/>
                          </a:rPr>
                          <m:t>3</m:t>
                        </m:r>
                      </m:sup>
                    </m:sSup>
                  </m:oMath>
                </a14:m>
                <a:r>
                  <a:rPr lang="en-GB" sz="1200" b="0" i="0" u="none" strike="noStrike" cap="none">
                    <a:solidFill>
                      <a:schemeClr val="dk1"/>
                    </a:solidFill>
                    <a:effectLst/>
                    <a:latin typeface="Arial"/>
                    <a:ea typeface="Arial"/>
                    <a:cs typeface="Arial"/>
                    <a:sym typeface="Arial"/>
                  </a:rPr>
                  <a:t> is 4 </a:t>
                </a:r>
                <a:r>
                  <a:rPr lang="en-GB" sz="1200" b="0" i="0" u="none" strike="noStrike" cap="none" err="1">
                    <a:solidFill>
                      <a:schemeClr val="dk1"/>
                    </a:solidFill>
                    <a:effectLst/>
                    <a:latin typeface="Arial"/>
                    <a:ea typeface="Arial"/>
                    <a:cs typeface="Arial"/>
                    <a:sym typeface="Arial"/>
                  </a:rPr>
                  <a:t>s.f.</a:t>
                </a:r>
                <a:endParaRPr lang="en-GB" sz="1200" b="0" i="0" u="none" strike="noStrike" cap="none">
                  <a:solidFill>
                    <a:schemeClr val="dk1"/>
                  </a:solidFill>
                  <a:effectLst/>
                  <a:latin typeface="Arial"/>
                  <a:ea typeface="Arial"/>
                  <a:cs typeface="Arial"/>
                  <a:sym typeface="Arial"/>
                </a:endParaRPr>
              </a:p>
              <a:p>
                <a:pPr marL="0" lvl="0" indent="0" algn="l" rtl="0">
                  <a:lnSpc>
                    <a:spcPct val="100000"/>
                  </a:lnSpc>
                  <a:spcBef>
                    <a:spcPts val="0"/>
                  </a:spcBef>
                  <a:spcAft>
                    <a:spcPts val="0"/>
                  </a:spcAft>
                  <a:buSzPts val="1400"/>
                  <a:buNone/>
                </a:pPr>
                <a:endParaRPr/>
              </a:p>
            </p:txBody>
          </p:sp>
        </mc:Choice>
        <mc:Fallback xmlns="">
          <p:sp>
            <p:nvSpPr>
              <p:cNvPr id="299" name="Google Shape;299;g3cd8964b3c4_0_38:notes">
                <a:extLst>
                  <a:ext uri="{FF2B5EF4-FFF2-40B4-BE49-F238E27FC236}">
                    <a16:creationId xmlns:a16="http://schemas.microsoft.com/office/drawing/2014/main" id="{ED61E3A1-CFA1-3CC5-F107-95BF1C49CA2A}"/>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indent="0"/>
                <a:r>
                  <a:rPr lang="en-GB" sz="1200" b="1" i="0" u="none" strike="noStrike" cap="none">
                    <a:solidFill>
                      <a:schemeClr val="dk1"/>
                    </a:solidFill>
                    <a:effectLst/>
                    <a:latin typeface="Arial"/>
                    <a:ea typeface="Arial"/>
                    <a:cs typeface="Arial"/>
                    <a:sym typeface="Arial"/>
                  </a:rPr>
                  <a:t>Answers:</a:t>
                </a:r>
                <a:endParaRPr lang="en-GB" sz="1200" b="0" i="0" u="none" strike="noStrike" cap="none">
                  <a:solidFill>
                    <a:schemeClr val="dk1"/>
                  </a:solidFill>
                  <a:effectLst/>
                  <a:latin typeface="Arial"/>
                  <a:ea typeface="Arial"/>
                  <a:cs typeface="Arial"/>
                  <a:sym typeface="Arial"/>
                </a:endParaRPr>
              </a:p>
              <a:p>
                <a:pPr marL="0" indent="0"/>
                <a:r>
                  <a:rPr lang="en-GB" sz="1200" b="0" i="0" u="none" strike="noStrike" cap="none">
                    <a:solidFill>
                      <a:schemeClr val="dk1"/>
                    </a:solidFill>
                    <a:effectLst/>
                    <a:latin typeface="Arial"/>
                    <a:ea typeface="Arial"/>
                    <a:cs typeface="Arial"/>
                    <a:sym typeface="Arial"/>
                  </a:rPr>
                  <a:t>45 – 2 </a:t>
                </a:r>
                <a:r>
                  <a:rPr lang="en-GB" sz="1200" b="0" i="0" u="none" strike="noStrike" cap="none" err="1">
                    <a:solidFill>
                      <a:schemeClr val="dk1"/>
                    </a:solidFill>
                    <a:effectLst/>
                    <a:latin typeface="Arial"/>
                    <a:ea typeface="Arial"/>
                    <a:cs typeface="Arial"/>
                    <a:sym typeface="Arial"/>
                  </a:rPr>
                  <a:t>s.f.</a:t>
                </a:r>
                <a:endParaRPr lang="en-GB" sz="1200" b="0" i="0" u="none" strike="noStrike" cap="none">
                  <a:solidFill>
                    <a:schemeClr val="dk1"/>
                  </a:solidFill>
                  <a:effectLst/>
                  <a:latin typeface="Arial"/>
                  <a:ea typeface="Arial"/>
                  <a:cs typeface="Arial"/>
                  <a:sym typeface="Arial"/>
                </a:endParaRPr>
              </a:p>
              <a:p>
                <a:pPr marL="0" indent="0"/>
                <a:r>
                  <a:rPr lang="en-GB" sz="1200" b="1" i="0" u="none" strike="noStrike" cap="none">
                    <a:solidFill>
                      <a:schemeClr val="dk1"/>
                    </a:solidFill>
                    <a:effectLst/>
                    <a:latin typeface="Arial"/>
                    <a:ea typeface="Arial"/>
                    <a:cs typeface="Arial"/>
                    <a:sym typeface="Arial"/>
                  </a:rPr>
                  <a:t>Rule 1:</a:t>
                </a:r>
                <a:r>
                  <a:rPr lang="en-GB" sz="1200" b="0" i="0" u="none" strike="noStrike" cap="none">
                    <a:solidFill>
                      <a:schemeClr val="dk1"/>
                    </a:solidFill>
                    <a:effectLst/>
                    <a:latin typeface="Arial"/>
                    <a:ea typeface="Arial"/>
                    <a:cs typeface="Arial"/>
                    <a:sym typeface="Arial"/>
                  </a:rPr>
                  <a:t> both digits are non-zero.</a:t>
                </a:r>
              </a:p>
              <a:p>
                <a:pPr marL="0" indent="0"/>
                <a:r>
                  <a:rPr lang="en-GB" sz="1200" b="0" i="0" u="none" strike="noStrike" cap="none">
                    <a:solidFill>
                      <a:schemeClr val="dk1"/>
                    </a:solidFill>
                    <a:effectLst/>
                    <a:latin typeface="Arial"/>
                    <a:ea typeface="Arial"/>
                    <a:cs typeface="Arial"/>
                    <a:sym typeface="Arial"/>
                  </a:rPr>
                  <a:t>This is straightforward and builds confidence before the trickier examples.</a:t>
                </a:r>
              </a:p>
              <a:p>
                <a:pPr marL="0" indent="0"/>
                <a:endParaRPr lang="en-GB" sz="1200" b="0" i="0" u="none" strike="noStrike" cap="none">
                  <a:solidFill>
                    <a:schemeClr val="dk1"/>
                  </a:solidFill>
                  <a:effectLst/>
                  <a:latin typeface="Arial"/>
                  <a:ea typeface="Arial"/>
                  <a:cs typeface="Arial"/>
                  <a:sym typeface="Arial"/>
                </a:endParaRPr>
              </a:p>
              <a:p>
                <a:pPr marL="0" indent="0"/>
                <a:r>
                  <a:rPr lang="en-GB" sz="1200" b="0" i="0" u="none" strike="noStrike" cap="none">
                    <a:solidFill>
                      <a:schemeClr val="dk1"/>
                    </a:solidFill>
                    <a:effectLst/>
                    <a:latin typeface="Arial"/>
                    <a:ea typeface="Arial"/>
                    <a:cs typeface="Arial"/>
                    <a:sym typeface="Arial"/>
                  </a:rPr>
                  <a:t>3.07 – 3 </a:t>
                </a:r>
                <a:r>
                  <a:rPr lang="en-GB" sz="1200" b="0" i="0" u="none" strike="noStrike" cap="none" err="1">
                    <a:solidFill>
                      <a:schemeClr val="dk1"/>
                    </a:solidFill>
                    <a:effectLst/>
                    <a:latin typeface="Arial"/>
                    <a:ea typeface="Arial"/>
                    <a:cs typeface="Arial"/>
                    <a:sym typeface="Arial"/>
                  </a:rPr>
                  <a:t>s.f.</a:t>
                </a:r>
                <a:endParaRPr lang="en-GB" sz="1200" b="0" i="0" u="none" strike="noStrike" cap="none">
                  <a:solidFill>
                    <a:schemeClr val="dk1"/>
                  </a:solidFill>
                  <a:effectLst/>
                  <a:latin typeface="Arial"/>
                  <a:ea typeface="Arial"/>
                  <a:cs typeface="Arial"/>
                  <a:sym typeface="Arial"/>
                </a:endParaRPr>
              </a:p>
              <a:p>
                <a:pPr marL="0" indent="0"/>
                <a:r>
                  <a:rPr lang="en-GB" sz="1200" b="1" i="0" u="none" strike="noStrike" cap="none">
                    <a:solidFill>
                      <a:schemeClr val="dk1"/>
                    </a:solidFill>
                    <a:effectLst/>
                    <a:latin typeface="Arial"/>
                    <a:ea typeface="Arial"/>
                    <a:cs typeface="Arial"/>
                    <a:sym typeface="Arial"/>
                  </a:rPr>
                  <a:t>Rules 1 and 2:</a:t>
                </a:r>
                <a:r>
                  <a:rPr lang="en-GB" sz="1200" b="0" i="0" u="none" strike="noStrike" cap="none">
                    <a:solidFill>
                      <a:schemeClr val="dk1"/>
                    </a:solidFill>
                    <a:effectLst/>
                    <a:latin typeface="Arial"/>
                    <a:ea typeface="Arial"/>
                    <a:cs typeface="Arial"/>
                    <a:sym typeface="Arial"/>
                  </a:rPr>
                  <a:t> the 3 and 7 are non-zero (rule 1), and the zero is between two non-zero digits so it is significant (rule 2).</a:t>
                </a:r>
              </a:p>
              <a:p>
                <a:pPr marL="0" indent="0"/>
                <a:r>
                  <a:rPr lang="en-GB" sz="1200" b="0" i="0" u="none" strike="noStrike" cap="none">
                    <a:solidFill>
                      <a:schemeClr val="dk1"/>
                    </a:solidFill>
                    <a:effectLst/>
                    <a:latin typeface="Arial"/>
                    <a:ea typeface="Arial"/>
                    <a:cs typeface="Arial"/>
                    <a:sym typeface="Arial"/>
                  </a:rPr>
                  <a:t>Ask: what would happen if a learner ignored the zero and said 2 </a:t>
                </a:r>
                <a:r>
                  <a:rPr lang="en-GB" sz="1200" b="0" i="0" u="none" strike="noStrike" cap="none" err="1">
                    <a:solidFill>
                      <a:schemeClr val="dk1"/>
                    </a:solidFill>
                    <a:effectLst/>
                    <a:latin typeface="Arial"/>
                    <a:ea typeface="Arial"/>
                    <a:cs typeface="Arial"/>
                    <a:sym typeface="Arial"/>
                  </a:rPr>
                  <a:t>s.f.</a:t>
                </a:r>
                <a:r>
                  <a:rPr lang="en-GB" sz="1200" b="0" i="0" u="none" strike="noStrike" cap="none">
                    <a:solidFill>
                      <a:schemeClr val="dk1"/>
                    </a:solidFill>
                    <a:effectLst/>
                    <a:latin typeface="Arial"/>
                    <a:ea typeface="Arial"/>
                    <a:cs typeface="Arial"/>
                    <a:sym typeface="Arial"/>
                  </a:rPr>
                  <a:t>? They would be treating 3.07 as if it were 3.7, which is a different number.</a:t>
                </a:r>
              </a:p>
              <a:p>
                <a:pPr marL="0" indent="0"/>
                <a:endParaRPr lang="en-GB" sz="1200" b="0" i="0" u="none" strike="noStrike" cap="none">
                  <a:solidFill>
                    <a:schemeClr val="dk1"/>
                  </a:solidFill>
                  <a:effectLst/>
                  <a:latin typeface="Arial"/>
                  <a:ea typeface="Arial"/>
                  <a:cs typeface="Arial"/>
                  <a:sym typeface="Arial"/>
                </a:endParaRPr>
              </a:p>
              <a:p>
                <a:pPr marL="0" indent="0"/>
                <a:r>
                  <a:rPr lang="en-GB" sz="1200" b="0" i="0" u="none" strike="noStrike" cap="none">
                    <a:solidFill>
                      <a:schemeClr val="dk1"/>
                    </a:solidFill>
                    <a:effectLst/>
                    <a:latin typeface="Arial"/>
                    <a:ea typeface="Arial"/>
                    <a:cs typeface="Arial"/>
                    <a:sym typeface="Arial"/>
                  </a:rPr>
                  <a:t>0.025 – 2 </a:t>
                </a:r>
                <a:r>
                  <a:rPr lang="en-GB" sz="1200" b="0" i="0" u="none" strike="noStrike" cap="none" err="1">
                    <a:solidFill>
                      <a:schemeClr val="dk1"/>
                    </a:solidFill>
                    <a:effectLst/>
                    <a:latin typeface="Arial"/>
                    <a:ea typeface="Arial"/>
                    <a:cs typeface="Arial"/>
                    <a:sym typeface="Arial"/>
                  </a:rPr>
                  <a:t>s.f.</a:t>
                </a:r>
                <a:endParaRPr lang="en-GB" sz="1200" b="0" i="0" u="none" strike="noStrike" cap="none">
                  <a:solidFill>
                    <a:schemeClr val="dk1"/>
                  </a:solidFill>
                  <a:effectLst/>
                  <a:latin typeface="Arial"/>
                  <a:ea typeface="Arial"/>
                  <a:cs typeface="Arial"/>
                  <a:sym typeface="Arial"/>
                </a:endParaRPr>
              </a:p>
              <a:p>
                <a:pPr marL="0" indent="0"/>
                <a:r>
                  <a:rPr lang="en-GB" sz="1200" b="1" i="0" u="none" strike="noStrike" cap="none">
                    <a:solidFill>
                      <a:schemeClr val="dk1"/>
                    </a:solidFill>
                    <a:effectLst/>
                    <a:latin typeface="Arial"/>
                    <a:ea typeface="Arial"/>
                    <a:cs typeface="Arial"/>
                    <a:sym typeface="Arial"/>
                  </a:rPr>
                  <a:t>Rules 1 and 3:</a:t>
                </a:r>
                <a:r>
                  <a:rPr lang="en-GB" sz="1200" b="0" i="0" u="none" strike="noStrike" cap="none">
                    <a:solidFill>
                      <a:schemeClr val="dk1"/>
                    </a:solidFill>
                    <a:effectLst/>
                    <a:latin typeface="Arial"/>
                    <a:ea typeface="Arial"/>
                    <a:cs typeface="Arial"/>
                    <a:sym typeface="Arial"/>
                  </a:rPr>
                  <a:t> the 2 and 5 are non-zero (rule 1), and the leading zeros are not significant (rule 3).</a:t>
                </a:r>
              </a:p>
              <a:p>
                <a:pPr marL="0" indent="0"/>
                <a:r>
                  <a:rPr lang="en-GB" sz="1200" b="0" i="0" u="none" strike="noStrike" cap="none">
                    <a:solidFill>
                      <a:schemeClr val="dk1"/>
                    </a:solidFill>
                    <a:effectLst/>
                    <a:latin typeface="Arial"/>
                    <a:ea typeface="Arial"/>
                    <a:cs typeface="Arial"/>
                    <a:sym typeface="Arial"/>
                  </a:rPr>
                  <a:t>Discuss: learners often count the leading zeros and say 3 or 4 </a:t>
                </a:r>
                <a:r>
                  <a:rPr lang="en-GB" sz="1200" b="0" i="0" u="none" strike="noStrike" cap="none" err="1">
                    <a:solidFill>
                      <a:schemeClr val="dk1"/>
                    </a:solidFill>
                    <a:effectLst/>
                    <a:latin typeface="Arial"/>
                    <a:ea typeface="Arial"/>
                    <a:cs typeface="Arial"/>
                    <a:sym typeface="Arial"/>
                  </a:rPr>
                  <a:t>s.f.</a:t>
                </a:r>
                <a:r>
                  <a:rPr lang="en-GB" sz="1200" b="0" i="0" u="none" strike="noStrike" cap="none">
                    <a:solidFill>
                      <a:schemeClr val="dk1"/>
                    </a:solidFill>
                    <a:effectLst/>
                    <a:latin typeface="Arial"/>
                    <a:ea typeface="Arial"/>
                    <a:cs typeface="Arial"/>
                    <a:sym typeface="Arial"/>
                  </a:rPr>
                  <a:t> Remind them that leading zeros are just placeholders – they position the decimal point but don't carry information about precision.</a:t>
                </a:r>
              </a:p>
              <a:p>
                <a:pPr marL="0" indent="0"/>
                <a:endParaRPr lang="en-GB" sz="1200" b="0" i="0" u="none" strike="noStrike" cap="none">
                  <a:solidFill>
                    <a:schemeClr val="dk1"/>
                  </a:solidFill>
                  <a:effectLst/>
                  <a:latin typeface="Arial"/>
                  <a:ea typeface="Arial"/>
                  <a:cs typeface="Arial"/>
                  <a:sym typeface="Arial"/>
                </a:endParaRPr>
              </a:p>
              <a:p>
                <a:pPr marL="0" indent="0"/>
                <a:r>
                  <a:rPr lang="en-GB" sz="1200" b="0" i="0" u="none" strike="noStrike" cap="none">
                    <a:solidFill>
                      <a:schemeClr val="dk1"/>
                    </a:solidFill>
                    <a:effectLst/>
                    <a:latin typeface="Arial"/>
                    <a:ea typeface="Arial"/>
                    <a:cs typeface="Arial"/>
                    <a:sym typeface="Arial"/>
                  </a:rPr>
                  <a:t>1.00 – 3 </a:t>
                </a:r>
                <a:r>
                  <a:rPr lang="en-GB" sz="1200" b="0" i="0" u="none" strike="noStrike" cap="none" err="1">
                    <a:solidFill>
                      <a:schemeClr val="dk1"/>
                    </a:solidFill>
                    <a:effectLst/>
                    <a:latin typeface="Arial"/>
                    <a:ea typeface="Arial"/>
                    <a:cs typeface="Arial"/>
                    <a:sym typeface="Arial"/>
                  </a:rPr>
                  <a:t>s.f.</a:t>
                </a:r>
                <a:endParaRPr lang="en-GB" sz="1200" b="0" i="0" u="none" strike="noStrike" cap="none">
                  <a:solidFill>
                    <a:schemeClr val="dk1"/>
                  </a:solidFill>
                  <a:effectLst/>
                  <a:latin typeface="Arial"/>
                  <a:ea typeface="Arial"/>
                  <a:cs typeface="Arial"/>
                  <a:sym typeface="Arial"/>
                </a:endParaRPr>
              </a:p>
              <a:p>
                <a:pPr marL="0" indent="0"/>
                <a:r>
                  <a:rPr lang="en-GB" sz="1200" b="1" i="0" u="none" strike="noStrike" cap="none">
                    <a:solidFill>
                      <a:schemeClr val="dk1"/>
                    </a:solidFill>
                    <a:effectLst/>
                    <a:latin typeface="Arial"/>
                    <a:ea typeface="Arial"/>
                    <a:cs typeface="Arial"/>
                    <a:sym typeface="Arial"/>
                  </a:rPr>
                  <a:t>Rules 1 and 4:</a:t>
                </a:r>
                <a:r>
                  <a:rPr lang="en-GB" sz="1200" b="0" i="0" u="none" strike="noStrike" cap="none">
                    <a:solidFill>
                      <a:schemeClr val="dk1"/>
                    </a:solidFill>
                    <a:effectLst/>
                    <a:latin typeface="Arial"/>
                    <a:ea typeface="Arial"/>
                    <a:cs typeface="Arial"/>
                    <a:sym typeface="Arial"/>
                  </a:rPr>
                  <a:t> the 1 is non-zero (rule 1), and the trailing zeros after the decimal point are significant (rule 4).</a:t>
                </a:r>
              </a:p>
              <a:p>
                <a:pPr marL="0" indent="0"/>
                <a:r>
                  <a:rPr lang="en-GB" sz="1200" b="0" i="0" u="none" strike="noStrike" cap="none">
                    <a:solidFill>
                      <a:schemeClr val="dk1"/>
                    </a:solidFill>
                    <a:effectLst/>
                    <a:latin typeface="Arial"/>
                    <a:ea typeface="Arial"/>
                    <a:cs typeface="Arial"/>
                    <a:sym typeface="Arial"/>
                  </a:rPr>
                  <a:t>Discuss: why isn't this just 1 </a:t>
                </a:r>
                <a:r>
                  <a:rPr lang="en-GB" sz="1200" b="0" i="0" u="none" strike="noStrike" cap="none" err="1">
                    <a:solidFill>
                      <a:schemeClr val="dk1"/>
                    </a:solidFill>
                    <a:effectLst/>
                    <a:latin typeface="Arial"/>
                    <a:ea typeface="Arial"/>
                    <a:cs typeface="Arial"/>
                    <a:sym typeface="Arial"/>
                  </a:rPr>
                  <a:t>s.f.</a:t>
                </a:r>
                <a:r>
                  <a:rPr lang="en-GB" sz="1200" b="0" i="0" u="none" strike="noStrike" cap="none">
                    <a:solidFill>
                      <a:schemeClr val="dk1"/>
                    </a:solidFill>
                    <a:effectLst/>
                    <a:latin typeface="Arial"/>
                    <a:ea typeface="Arial"/>
                    <a:cs typeface="Arial"/>
                    <a:sym typeface="Arial"/>
                  </a:rPr>
                  <a:t>? Because someone deliberately wrote those zeros to show that the measurement was precise to the hundredths. Explain that 1, 1.0 and 1.00 are mathematically equal but communicate different levels of precision in science.</a:t>
                </a:r>
              </a:p>
              <a:p>
                <a:pPr marL="0" indent="0"/>
                <a:endParaRPr lang="en-GB" sz="1200" b="0" i="0" u="none" strike="noStrike" cap="none">
                  <a:solidFill>
                    <a:schemeClr val="dk1"/>
                  </a:solidFill>
                  <a:effectLst/>
                  <a:latin typeface="Arial"/>
                  <a:ea typeface="Arial"/>
                  <a:cs typeface="Arial"/>
                  <a:sym typeface="Arial"/>
                </a:endParaRPr>
              </a:p>
              <a:p>
                <a:pPr marL="0" indent="0"/>
                <a:r>
                  <a:rPr lang="en-GB" sz="1200" b="0" i="0" u="none" strike="noStrike" cap="none">
                    <a:solidFill>
                      <a:schemeClr val="dk1"/>
                    </a:solidFill>
                    <a:effectLst/>
                    <a:latin typeface="Arial"/>
                    <a:ea typeface="Arial"/>
                    <a:cs typeface="Arial"/>
                    <a:sym typeface="Arial"/>
                  </a:rPr>
                  <a:t>0.0040 – 2 </a:t>
                </a:r>
                <a:r>
                  <a:rPr lang="en-GB" sz="1200" b="0" i="0" u="none" strike="noStrike" cap="none" err="1">
                    <a:solidFill>
                      <a:schemeClr val="dk1"/>
                    </a:solidFill>
                    <a:effectLst/>
                    <a:latin typeface="Arial"/>
                    <a:ea typeface="Arial"/>
                    <a:cs typeface="Arial"/>
                    <a:sym typeface="Arial"/>
                  </a:rPr>
                  <a:t>s.f.</a:t>
                </a:r>
                <a:endParaRPr lang="en-GB" sz="1200" b="0" i="0" u="none" strike="noStrike" cap="none">
                  <a:solidFill>
                    <a:schemeClr val="dk1"/>
                  </a:solidFill>
                  <a:effectLst/>
                  <a:latin typeface="Arial"/>
                  <a:ea typeface="Arial"/>
                  <a:cs typeface="Arial"/>
                  <a:sym typeface="Arial"/>
                </a:endParaRPr>
              </a:p>
              <a:p>
                <a:pPr marL="0" indent="0"/>
                <a:r>
                  <a:rPr lang="en-GB" sz="1200" b="1" i="0" u="none" strike="noStrike" cap="none">
                    <a:solidFill>
                      <a:schemeClr val="dk1"/>
                    </a:solidFill>
                    <a:effectLst/>
                    <a:latin typeface="Arial"/>
                    <a:ea typeface="Arial"/>
                    <a:cs typeface="Arial"/>
                    <a:sym typeface="Arial"/>
                  </a:rPr>
                  <a:t>Rules 1, 3 and 4:</a:t>
                </a:r>
                <a:r>
                  <a:rPr lang="en-GB" sz="1200" b="0" i="0" u="none" strike="noStrike" cap="none">
                    <a:solidFill>
                      <a:schemeClr val="dk1"/>
                    </a:solidFill>
                    <a:effectLst/>
                    <a:latin typeface="Arial"/>
                    <a:ea typeface="Arial"/>
                    <a:cs typeface="Arial"/>
                    <a:sym typeface="Arial"/>
                  </a:rPr>
                  <a:t> the 4 is non-zero (rule 1), the leading zeros are not significant (rule 3), and the trailing zero after the decimal point is significant (rule 4).</a:t>
                </a:r>
              </a:p>
              <a:p>
                <a:pPr marL="0" indent="0"/>
                <a:r>
                  <a:rPr lang="en-GB" sz="1200" b="0" i="0" u="none" strike="noStrike" cap="none">
                    <a:solidFill>
                      <a:schemeClr val="dk1"/>
                    </a:solidFill>
                    <a:effectLst/>
                    <a:latin typeface="Arial"/>
                    <a:ea typeface="Arial"/>
                    <a:cs typeface="Arial"/>
                    <a:sym typeface="Arial"/>
                  </a:rPr>
                  <a:t>This is the most challenging example because it combines three rules. Learners may say 1 </a:t>
                </a:r>
                <a:r>
                  <a:rPr lang="en-GB" sz="1200" b="0" i="0" u="none" strike="noStrike" cap="none" err="1">
                    <a:solidFill>
                      <a:schemeClr val="dk1"/>
                    </a:solidFill>
                    <a:effectLst/>
                    <a:latin typeface="Arial"/>
                    <a:ea typeface="Arial"/>
                    <a:cs typeface="Arial"/>
                    <a:sym typeface="Arial"/>
                  </a:rPr>
                  <a:t>s.f.</a:t>
                </a:r>
                <a:r>
                  <a:rPr lang="en-GB" sz="1200" b="0" i="0" u="none" strike="noStrike" cap="none">
                    <a:solidFill>
                      <a:schemeClr val="dk1"/>
                    </a:solidFill>
                    <a:effectLst/>
                    <a:latin typeface="Arial"/>
                    <a:ea typeface="Arial"/>
                    <a:cs typeface="Arial"/>
                    <a:sym typeface="Arial"/>
                  </a:rPr>
                  <a:t> (only counting the 4), or 4 </a:t>
                </a:r>
                <a:r>
                  <a:rPr lang="en-GB" sz="1200" b="0" i="0" u="none" strike="noStrike" cap="none" err="1">
                    <a:solidFill>
                      <a:schemeClr val="dk1"/>
                    </a:solidFill>
                    <a:effectLst/>
                    <a:latin typeface="Arial"/>
                    <a:ea typeface="Arial"/>
                    <a:cs typeface="Arial"/>
                    <a:sym typeface="Arial"/>
                  </a:rPr>
                  <a:t>s.f.</a:t>
                </a:r>
                <a:r>
                  <a:rPr lang="en-GB" sz="1200" b="0" i="0" u="none" strike="noStrike" cap="none">
                    <a:solidFill>
                      <a:schemeClr val="dk1"/>
                    </a:solidFill>
                    <a:effectLst/>
                    <a:latin typeface="Arial"/>
                    <a:ea typeface="Arial"/>
                    <a:cs typeface="Arial"/>
                    <a:sym typeface="Arial"/>
                  </a:rPr>
                  <a:t> (counting every digit). Describe how to work through it: start from the left, skip the leading zeros until you reach the first non-zero digit (4), then count from there – the 4 and the trailing 0 are both significant.</a:t>
                </a:r>
              </a:p>
              <a:p>
                <a:pPr marL="0" indent="0"/>
                <a:r>
                  <a:rPr lang="en-GB" sz="1200" b="0" i="0" u="none" strike="noStrike" cap="none">
                    <a:solidFill>
                      <a:schemeClr val="dk1"/>
                    </a:solidFill>
                    <a:effectLst/>
                    <a:latin typeface="Arial"/>
                    <a:ea typeface="Arial"/>
                    <a:cs typeface="Arial"/>
                    <a:sym typeface="Arial"/>
                  </a:rPr>
                  <a:t>Ask learners which examples they found most difficult. Discuss common errors and clarify any confusion before moving on to rounding.</a:t>
                </a:r>
              </a:p>
              <a:p>
                <a:pPr marL="0" indent="0"/>
                <a:endParaRPr lang="en-GB" sz="1200" b="0" i="0" u="none" strike="noStrike" cap="none">
                  <a:solidFill>
                    <a:schemeClr val="dk1"/>
                  </a:solidFill>
                  <a:effectLst/>
                  <a:latin typeface="Arial"/>
                  <a:ea typeface="Arial"/>
                  <a:cs typeface="Arial"/>
                  <a:sym typeface="Arial"/>
                </a:endParaRPr>
              </a:p>
              <a:p>
                <a:pPr marL="0" indent="0"/>
                <a:r>
                  <a:rPr lang="en-GB" sz="1200" b="1" i="0" u="none" strike="noStrike" cap="none">
                    <a:solidFill>
                      <a:schemeClr val="dk1"/>
                    </a:solidFill>
                    <a:effectLst/>
                    <a:latin typeface="Arial"/>
                    <a:ea typeface="Arial"/>
                    <a:cs typeface="Arial"/>
                    <a:sym typeface="Arial"/>
                  </a:rPr>
                  <a:t>Extension task: </a:t>
                </a:r>
                <a:r>
                  <a:rPr lang="en-GB" sz="1200" b="0" i="0" u="none" strike="noStrike" cap="none">
                    <a:solidFill>
                      <a:schemeClr val="dk1"/>
                    </a:solidFill>
                    <a:effectLst/>
                    <a:latin typeface="Arial"/>
                    <a:ea typeface="Arial"/>
                    <a:cs typeface="Arial"/>
                    <a:sym typeface="Arial"/>
                  </a:rPr>
                  <a:t>Ask learners to identify the number of significant figures in 6500. Discuss why this is ambiguous – we cannot tell whether the trailing zeros are significant or just placeholders. Explain that in science, standard form removes this ambiguity: </a:t>
                </a:r>
                <a:r>
                  <a:rPr lang="en-GB" sz="1200" b="0" i="0" u="none" strike="noStrike" cap="none">
                    <a:solidFill>
                      <a:schemeClr val="dk1"/>
                    </a:solidFill>
                    <a:effectLst/>
                    <a:latin typeface="Cambria Math" panose="02040503050406030204" pitchFamily="18" charset="0"/>
                    <a:ea typeface="Arial"/>
                    <a:cs typeface="Arial"/>
                    <a:sym typeface="Arial"/>
                  </a:rPr>
                  <a:t>6.5 × 10^3</a:t>
                </a:r>
                <a:r>
                  <a:rPr lang="en-GB" sz="1200" b="0" i="0" u="none" strike="noStrike" cap="none">
                    <a:solidFill>
                      <a:schemeClr val="dk1"/>
                    </a:solidFill>
                    <a:effectLst/>
                    <a:latin typeface="Arial"/>
                    <a:ea typeface="Arial"/>
                    <a:cs typeface="Arial"/>
                    <a:sym typeface="Arial"/>
                  </a:rPr>
                  <a:t> is 2 </a:t>
                </a:r>
                <a:r>
                  <a:rPr lang="en-GB" sz="1200" b="0" i="0" u="none" strike="noStrike" cap="none" err="1">
                    <a:solidFill>
                      <a:schemeClr val="dk1"/>
                    </a:solidFill>
                    <a:effectLst/>
                    <a:latin typeface="Arial"/>
                    <a:ea typeface="Arial"/>
                    <a:cs typeface="Arial"/>
                    <a:sym typeface="Arial"/>
                  </a:rPr>
                  <a:t>s.f.</a:t>
                </a:r>
                <a:r>
                  <a:rPr lang="en-GB" sz="1200" b="0" i="0" u="none" strike="noStrike" cap="none">
                    <a:solidFill>
                      <a:schemeClr val="dk1"/>
                    </a:solidFill>
                    <a:effectLst/>
                    <a:latin typeface="Arial"/>
                    <a:ea typeface="Arial"/>
                    <a:cs typeface="Arial"/>
                    <a:sym typeface="Arial"/>
                  </a:rPr>
                  <a:t>, </a:t>
                </a:r>
                <a:r>
                  <a:rPr lang="en-GB" sz="1200" b="0" i="0" u="none" strike="noStrike" cap="none">
                    <a:solidFill>
                      <a:schemeClr val="dk1"/>
                    </a:solidFill>
                    <a:effectLst/>
                    <a:latin typeface="Cambria Math" panose="02040503050406030204" pitchFamily="18" charset="0"/>
                    <a:ea typeface="Arial"/>
                    <a:cs typeface="Arial"/>
                    <a:sym typeface="Arial"/>
                  </a:rPr>
                  <a:t>6.50 × 10^3</a:t>
                </a:r>
                <a:r>
                  <a:rPr lang="en-GB" sz="1200" b="0" i="0" u="none" strike="noStrike" cap="none">
                    <a:solidFill>
                      <a:schemeClr val="dk1"/>
                    </a:solidFill>
                    <a:effectLst/>
                    <a:latin typeface="Arial"/>
                    <a:ea typeface="Arial"/>
                    <a:cs typeface="Arial"/>
                    <a:sym typeface="Arial"/>
                  </a:rPr>
                  <a:t> is 3 </a:t>
                </a:r>
                <a:r>
                  <a:rPr lang="en-GB" sz="1200" b="0" i="0" u="none" strike="noStrike" cap="none" err="1">
                    <a:solidFill>
                      <a:schemeClr val="dk1"/>
                    </a:solidFill>
                    <a:effectLst/>
                    <a:latin typeface="Arial"/>
                    <a:ea typeface="Arial"/>
                    <a:cs typeface="Arial"/>
                    <a:sym typeface="Arial"/>
                  </a:rPr>
                  <a:t>s.f.</a:t>
                </a:r>
                <a:r>
                  <a:rPr lang="en-GB" sz="1200" b="0" i="0" u="none" strike="noStrike" cap="none">
                    <a:solidFill>
                      <a:schemeClr val="dk1"/>
                    </a:solidFill>
                    <a:effectLst/>
                    <a:latin typeface="Arial"/>
                    <a:ea typeface="Arial"/>
                    <a:cs typeface="Arial"/>
                    <a:sym typeface="Arial"/>
                  </a:rPr>
                  <a:t>, and </a:t>
                </a:r>
                <a:r>
                  <a:rPr lang="en-GB" sz="1200" b="0" i="0" u="none" strike="noStrike" cap="none">
                    <a:solidFill>
                      <a:schemeClr val="dk1"/>
                    </a:solidFill>
                    <a:effectLst/>
                    <a:latin typeface="Cambria Math" panose="02040503050406030204" pitchFamily="18" charset="0"/>
                    <a:ea typeface="Arial"/>
                    <a:cs typeface="Arial"/>
                    <a:sym typeface="Arial"/>
                  </a:rPr>
                  <a:t>6.500 ×10^3</a:t>
                </a:r>
                <a:r>
                  <a:rPr lang="en-GB" sz="1200" b="0" i="0" u="none" strike="noStrike" cap="none">
                    <a:solidFill>
                      <a:schemeClr val="dk1"/>
                    </a:solidFill>
                    <a:effectLst/>
                    <a:latin typeface="Arial"/>
                    <a:ea typeface="Arial"/>
                    <a:cs typeface="Arial"/>
                    <a:sym typeface="Arial"/>
                  </a:rPr>
                  <a:t> is 4 </a:t>
                </a:r>
                <a:r>
                  <a:rPr lang="en-GB" sz="1200" b="0" i="0" u="none" strike="noStrike" cap="none" err="1">
                    <a:solidFill>
                      <a:schemeClr val="dk1"/>
                    </a:solidFill>
                    <a:effectLst/>
                    <a:latin typeface="Arial"/>
                    <a:ea typeface="Arial"/>
                    <a:cs typeface="Arial"/>
                    <a:sym typeface="Arial"/>
                  </a:rPr>
                  <a:t>s.f.</a:t>
                </a:r>
                <a:endParaRPr lang="en-GB" sz="1200" b="0" i="0" u="none" strike="noStrike" cap="none">
                  <a:solidFill>
                    <a:schemeClr val="dk1"/>
                  </a:solidFill>
                  <a:effectLst/>
                  <a:latin typeface="Arial"/>
                  <a:ea typeface="Arial"/>
                  <a:cs typeface="Arial"/>
                  <a:sym typeface="Arial"/>
                </a:endParaRPr>
              </a:p>
              <a:p>
                <a:pPr marL="0" lvl="0" indent="0" algn="l" rtl="0">
                  <a:lnSpc>
                    <a:spcPct val="100000"/>
                  </a:lnSpc>
                  <a:spcBef>
                    <a:spcPts val="0"/>
                  </a:spcBef>
                  <a:spcAft>
                    <a:spcPts val="0"/>
                  </a:spcAft>
                  <a:buSzPts val="1400"/>
                  <a:buNone/>
                </a:pPr>
                <a:endParaRPr/>
              </a:p>
            </p:txBody>
          </p:sp>
        </mc:Fallback>
      </mc:AlternateContent>
      <p:sp>
        <p:nvSpPr>
          <p:cNvPr id="300" name="Google Shape;300;g3cd8964b3c4_0_38:notes">
            <a:extLst>
              <a:ext uri="{FF2B5EF4-FFF2-40B4-BE49-F238E27FC236}">
                <a16:creationId xmlns:a16="http://schemas.microsoft.com/office/drawing/2014/main" id="{ED18C462-96FA-95FD-278E-1B1F260EB5E1}"/>
              </a:ext>
            </a:extLst>
          </p:cNvPr>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9</a:t>
            </a:fld>
            <a:endParaRPr/>
          </a:p>
        </p:txBody>
      </p:sp>
    </p:spTree>
    <p:extLst>
      <p:ext uri="{BB962C8B-B14F-4D97-AF65-F5344CB8AC3E}">
        <p14:creationId xmlns:p14="http://schemas.microsoft.com/office/powerpoint/2010/main" val="186741857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6"/>
        <p:cNvGrpSpPr/>
        <p:nvPr/>
      </p:nvGrpSpPr>
      <p:grpSpPr>
        <a:xfrm>
          <a:off x="0" y="0"/>
          <a:ext cx="0" cy="0"/>
          <a:chOff x="0" y="0"/>
          <a:chExt cx="0" cy="0"/>
        </a:xfrm>
      </p:grpSpPr>
      <p:sp>
        <p:nvSpPr>
          <p:cNvPr id="307" name="Google Shape;307;g3cd8964b3c4_0_4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08" name="Google Shape;308;g3cd8964b3c4_0_46: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indent="0"/>
            <a:r>
              <a:rPr lang="en-GB" sz="1200" b="0" i="0" u="none" strike="noStrike" cap="none">
                <a:solidFill>
                  <a:schemeClr val="dk1"/>
                </a:solidFill>
                <a:effectLst/>
                <a:latin typeface="Arial"/>
                <a:ea typeface="Arial"/>
                <a:cs typeface="Arial"/>
                <a:sym typeface="Arial"/>
              </a:rPr>
              <a:t>Discuss the worked example step by step with learners before they attempt the practice questions.</a:t>
            </a:r>
          </a:p>
          <a:p>
            <a:pPr marL="0" indent="0"/>
            <a:endParaRPr lang="en-GB" sz="1200" b="0" i="0" u="none" strike="noStrike" cap="none">
              <a:solidFill>
                <a:schemeClr val="dk1"/>
              </a:solidFill>
              <a:effectLst/>
              <a:latin typeface="Arial"/>
              <a:ea typeface="Arial"/>
              <a:cs typeface="Arial"/>
              <a:sym typeface="Arial"/>
            </a:endParaRPr>
          </a:p>
          <a:p>
            <a:pPr marL="0" indent="0"/>
            <a:r>
              <a:rPr lang="en-GB" sz="1200" b="1" i="0" u="none" strike="noStrike" cap="none">
                <a:solidFill>
                  <a:schemeClr val="dk1"/>
                </a:solidFill>
                <a:effectLst/>
                <a:latin typeface="Arial"/>
                <a:ea typeface="Arial"/>
                <a:cs typeface="Arial"/>
                <a:sym typeface="Arial"/>
              </a:rPr>
              <a:t>Step 1:</a:t>
            </a:r>
            <a:r>
              <a:rPr lang="en-GB" sz="1200" b="0" i="0" u="none" strike="noStrike" cap="none">
                <a:solidFill>
                  <a:schemeClr val="dk1"/>
                </a:solidFill>
                <a:effectLst/>
                <a:latin typeface="Arial"/>
                <a:ea typeface="Arial"/>
                <a:cs typeface="Arial"/>
                <a:sym typeface="Arial"/>
              </a:rPr>
              <a:t> The leading zeros are not significant (rule 3). The first significant figure is 4.</a:t>
            </a:r>
          </a:p>
          <a:p>
            <a:pPr marL="0" indent="0"/>
            <a:r>
              <a:rPr lang="en-GB" sz="1200" b="1" i="0" u="none" strike="noStrike" cap="none">
                <a:solidFill>
                  <a:schemeClr val="dk1"/>
                </a:solidFill>
                <a:effectLst/>
                <a:latin typeface="Arial"/>
                <a:ea typeface="Arial"/>
                <a:cs typeface="Arial"/>
                <a:sym typeface="Arial"/>
              </a:rPr>
              <a:t>Step 2:</a:t>
            </a:r>
            <a:r>
              <a:rPr lang="en-GB" sz="1200" b="0" i="0" u="none" strike="noStrike" cap="none">
                <a:solidFill>
                  <a:schemeClr val="dk1"/>
                </a:solidFill>
                <a:effectLst/>
                <a:latin typeface="Arial"/>
                <a:ea typeface="Arial"/>
                <a:cs typeface="Arial"/>
                <a:sym typeface="Arial"/>
              </a:rPr>
              <a:t> The second significant figure is 5. The decider digit is 7.</a:t>
            </a:r>
          </a:p>
          <a:p>
            <a:pPr marL="0" indent="0"/>
            <a:r>
              <a:rPr lang="en-GB" sz="1200" b="1" i="0" u="none" strike="noStrike" cap="none">
                <a:solidFill>
                  <a:schemeClr val="dk1"/>
                </a:solidFill>
                <a:effectLst/>
                <a:latin typeface="Arial"/>
                <a:ea typeface="Arial"/>
                <a:cs typeface="Arial"/>
                <a:sym typeface="Arial"/>
              </a:rPr>
              <a:t>Step 3:</a:t>
            </a:r>
            <a:r>
              <a:rPr lang="en-GB" sz="1200" b="0" i="0" u="none" strike="noStrike" cap="none">
                <a:solidFill>
                  <a:schemeClr val="dk1"/>
                </a:solidFill>
                <a:effectLst/>
                <a:latin typeface="Arial"/>
                <a:ea typeface="Arial"/>
                <a:cs typeface="Arial"/>
                <a:sym typeface="Arial"/>
              </a:rPr>
              <a:t> The decider is 7, which is 5 or more, so round up. The 5 becomes 6.</a:t>
            </a:r>
          </a:p>
          <a:p>
            <a:pPr marL="0" indent="0"/>
            <a:r>
              <a:rPr lang="en-GB" sz="1200" b="0" i="0" u="none" strike="noStrike" cap="none">
                <a:solidFill>
                  <a:schemeClr val="dk1"/>
                </a:solidFill>
                <a:effectLst/>
                <a:latin typeface="Arial"/>
                <a:ea typeface="Arial"/>
                <a:cs typeface="Arial"/>
                <a:sym typeface="Arial"/>
              </a:rPr>
              <a:t>Answer: 0.046</a:t>
            </a:r>
          </a:p>
          <a:p>
            <a:pPr marL="0" indent="0"/>
            <a:endParaRPr lang="en-GB" sz="1200" b="0" i="0" u="none" strike="noStrike" cap="none">
              <a:solidFill>
                <a:schemeClr val="dk1"/>
              </a:solidFill>
              <a:effectLst/>
              <a:latin typeface="Arial"/>
              <a:ea typeface="Arial"/>
              <a:cs typeface="Arial"/>
              <a:sym typeface="Arial"/>
            </a:endParaRPr>
          </a:p>
          <a:p>
            <a:pPr marL="0" indent="0"/>
            <a:r>
              <a:rPr lang="en-GB" sz="1200" b="0" i="0" u="none" strike="noStrike" cap="none">
                <a:solidFill>
                  <a:schemeClr val="dk1"/>
                </a:solidFill>
                <a:effectLst/>
                <a:latin typeface="Arial"/>
                <a:ea typeface="Arial"/>
                <a:cs typeface="Arial"/>
                <a:sym typeface="Arial"/>
              </a:rPr>
              <a:t>Ask learners: why do the leading zeros stay in the answer? Because they are placeholders – without them the number would be 46, which is a completely different value. Remind learners that rounding does not remove leading zeros.</a:t>
            </a:r>
          </a:p>
        </p:txBody>
      </p:sp>
      <p:sp>
        <p:nvSpPr>
          <p:cNvPr id="309" name="Google Shape;309;g3cd8964b3c4_0_46: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10</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6">
          <a:extLst>
            <a:ext uri="{FF2B5EF4-FFF2-40B4-BE49-F238E27FC236}">
              <a16:creationId xmlns:a16="http://schemas.microsoft.com/office/drawing/2014/main" id="{BEC36C16-EAD0-679B-CE58-D0169CBF6B34}"/>
            </a:ext>
          </a:extLst>
        </p:cNvPr>
        <p:cNvGrpSpPr/>
        <p:nvPr/>
      </p:nvGrpSpPr>
      <p:grpSpPr>
        <a:xfrm>
          <a:off x="0" y="0"/>
          <a:ext cx="0" cy="0"/>
          <a:chOff x="0" y="0"/>
          <a:chExt cx="0" cy="0"/>
        </a:xfrm>
      </p:grpSpPr>
      <p:sp>
        <p:nvSpPr>
          <p:cNvPr id="307" name="Google Shape;307;g3cd8964b3c4_0_46:notes">
            <a:extLst>
              <a:ext uri="{FF2B5EF4-FFF2-40B4-BE49-F238E27FC236}">
                <a16:creationId xmlns:a16="http://schemas.microsoft.com/office/drawing/2014/main" id="{479A80A1-4E0F-E64B-3A13-D33C3D400210}"/>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08" name="Google Shape;308;g3cd8964b3c4_0_46:notes">
            <a:extLst>
              <a:ext uri="{FF2B5EF4-FFF2-40B4-BE49-F238E27FC236}">
                <a16:creationId xmlns:a16="http://schemas.microsoft.com/office/drawing/2014/main" id="{09EDC582-5D66-5F88-AC23-30D473A22BCE}"/>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indent="0"/>
            <a:r>
              <a:rPr lang="en-GB" sz="1200" b="0" i="0" u="none" strike="noStrike" cap="none">
                <a:solidFill>
                  <a:schemeClr val="dk1"/>
                </a:solidFill>
                <a:effectLst/>
                <a:latin typeface="Arial"/>
                <a:ea typeface="Arial"/>
                <a:cs typeface="Arial"/>
                <a:sym typeface="Arial"/>
              </a:rPr>
              <a:t>Practice answers:</a:t>
            </a:r>
          </a:p>
          <a:p>
            <a:pPr marL="0" indent="0"/>
            <a:endParaRPr lang="en-GB" sz="1200" b="0" i="0" u="none" strike="noStrike" cap="none">
              <a:solidFill>
                <a:schemeClr val="dk1"/>
              </a:solidFill>
              <a:effectLst/>
              <a:latin typeface="Arial"/>
              <a:ea typeface="Arial"/>
              <a:cs typeface="Arial"/>
              <a:sym typeface="Arial"/>
            </a:endParaRPr>
          </a:p>
          <a:p>
            <a:pPr marL="228600" lvl="0" indent="-228600">
              <a:buFont typeface="+mj-lt"/>
              <a:buAutoNum type="alphaLcParenR"/>
            </a:pPr>
            <a:r>
              <a:rPr lang="en-GB" sz="1200" b="0" i="0" u="none" strike="noStrike" cap="none">
                <a:solidFill>
                  <a:schemeClr val="dk1"/>
                </a:solidFill>
                <a:effectLst/>
                <a:latin typeface="Arial"/>
                <a:ea typeface="Arial"/>
                <a:cs typeface="Arial"/>
                <a:sym typeface="Arial"/>
              </a:rPr>
              <a:t>First </a:t>
            </a:r>
            <a:r>
              <a:rPr lang="en-GB" sz="1200" b="0" i="0" u="none" strike="noStrike" cap="none" err="1">
                <a:solidFill>
                  <a:schemeClr val="dk1"/>
                </a:solidFill>
                <a:effectLst/>
                <a:latin typeface="Arial"/>
                <a:ea typeface="Arial"/>
                <a:cs typeface="Arial"/>
                <a:sym typeface="Arial"/>
              </a:rPr>
              <a:t>s.f.</a:t>
            </a:r>
            <a:r>
              <a:rPr lang="en-GB" sz="1200" b="0" i="0" u="none" strike="noStrike" cap="none">
                <a:solidFill>
                  <a:schemeClr val="dk1"/>
                </a:solidFill>
                <a:effectLst/>
                <a:latin typeface="Arial"/>
                <a:ea typeface="Arial"/>
                <a:cs typeface="Arial"/>
                <a:sym typeface="Arial"/>
              </a:rPr>
              <a:t> is 6, second </a:t>
            </a:r>
            <a:r>
              <a:rPr lang="en-GB" sz="1200" b="0" i="0" u="none" strike="noStrike" cap="none" err="1">
                <a:solidFill>
                  <a:schemeClr val="dk1"/>
                </a:solidFill>
                <a:effectLst/>
                <a:latin typeface="Arial"/>
                <a:ea typeface="Arial"/>
                <a:cs typeface="Arial"/>
                <a:sym typeface="Arial"/>
              </a:rPr>
              <a:t>s.f.</a:t>
            </a:r>
            <a:r>
              <a:rPr lang="en-GB" sz="1200" b="0" i="0" u="none" strike="noStrike" cap="none">
                <a:solidFill>
                  <a:schemeClr val="dk1"/>
                </a:solidFill>
                <a:effectLst/>
                <a:latin typeface="Arial"/>
                <a:ea typeface="Arial"/>
                <a:cs typeface="Arial"/>
                <a:sym typeface="Arial"/>
              </a:rPr>
              <a:t> is 7. Decider is 8 (≥5), so round up. Answer: 68</a:t>
            </a:r>
          </a:p>
          <a:p>
            <a:pPr marL="228600" lvl="0" indent="-228600">
              <a:buFont typeface="+mj-lt"/>
              <a:buAutoNum type="alphaLcParenR"/>
            </a:pPr>
            <a:r>
              <a:rPr lang="en-GB" sz="1200" b="0" i="0" u="none" strike="noStrike" cap="none">
                <a:solidFill>
                  <a:schemeClr val="dk1"/>
                </a:solidFill>
                <a:effectLst/>
                <a:latin typeface="Arial"/>
                <a:ea typeface="Arial"/>
                <a:cs typeface="Arial"/>
                <a:sym typeface="Arial"/>
              </a:rPr>
              <a:t>Leading zeros are not significant. First </a:t>
            </a:r>
            <a:r>
              <a:rPr lang="en-GB" sz="1200" b="0" i="0" u="none" strike="noStrike" cap="none" err="1">
                <a:solidFill>
                  <a:schemeClr val="dk1"/>
                </a:solidFill>
                <a:effectLst/>
                <a:latin typeface="Arial"/>
                <a:ea typeface="Arial"/>
                <a:cs typeface="Arial"/>
                <a:sym typeface="Arial"/>
              </a:rPr>
              <a:t>s.f.</a:t>
            </a:r>
            <a:r>
              <a:rPr lang="en-GB" sz="1200" b="0" i="0" u="none" strike="noStrike" cap="none">
                <a:solidFill>
                  <a:schemeClr val="dk1"/>
                </a:solidFill>
                <a:effectLst/>
                <a:latin typeface="Arial"/>
                <a:ea typeface="Arial"/>
                <a:cs typeface="Arial"/>
                <a:sym typeface="Arial"/>
              </a:rPr>
              <a:t> is 3, second </a:t>
            </a:r>
            <a:r>
              <a:rPr lang="en-GB" sz="1200" b="0" i="0" u="none" strike="noStrike" cap="none" err="1">
                <a:solidFill>
                  <a:schemeClr val="dk1"/>
                </a:solidFill>
                <a:effectLst/>
                <a:latin typeface="Arial"/>
                <a:ea typeface="Arial"/>
                <a:cs typeface="Arial"/>
                <a:sym typeface="Arial"/>
              </a:rPr>
              <a:t>s.f.</a:t>
            </a:r>
            <a:r>
              <a:rPr lang="en-GB" sz="1200" b="0" i="0" u="none" strike="noStrike" cap="none">
                <a:solidFill>
                  <a:schemeClr val="dk1"/>
                </a:solidFill>
                <a:effectLst/>
                <a:latin typeface="Arial"/>
                <a:ea typeface="Arial"/>
                <a:cs typeface="Arial"/>
                <a:sym typeface="Arial"/>
              </a:rPr>
              <a:t> is 6. Decider is 1 (&lt;5), so round down. Answer: 0.0036</a:t>
            </a:r>
          </a:p>
          <a:p>
            <a:pPr marL="228600" lvl="0" indent="-228600">
              <a:buFont typeface="+mj-lt"/>
              <a:buAutoNum type="alphaLcParenR"/>
            </a:pPr>
            <a:r>
              <a:rPr lang="en-GB" sz="1200" b="0" i="0" u="none" strike="noStrike" cap="none">
                <a:solidFill>
                  <a:schemeClr val="dk1"/>
                </a:solidFill>
                <a:effectLst/>
                <a:latin typeface="Arial"/>
                <a:ea typeface="Arial"/>
                <a:cs typeface="Arial"/>
                <a:sym typeface="Arial"/>
              </a:rPr>
              <a:t>First </a:t>
            </a:r>
            <a:r>
              <a:rPr lang="en-GB" sz="1200" b="0" i="0" u="none" strike="noStrike" cap="none" err="1">
                <a:solidFill>
                  <a:schemeClr val="dk1"/>
                </a:solidFill>
                <a:effectLst/>
                <a:latin typeface="Arial"/>
                <a:ea typeface="Arial"/>
                <a:cs typeface="Arial"/>
                <a:sym typeface="Arial"/>
              </a:rPr>
              <a:t>s.f.</a:t>
            </a:r>
            <a:r>
              <a:rPr lang="en-GB" sz="1200" b="0" i="0" u="none" strike="noStrike" cap="none">
                <a:solidFill>
                  <a:schemeClr val="dk1"/>
                </a:solidFill>
                <a:effectLst/>
                <a:latin typeface="Arial"/>
                <a:ea typeface="Arial"/>
                <a:cs typeface="Arial"/>
                <a:sym typeface="Arial"/>
              </a:rPr>
              <a:t> is 4, second </a:t>
            </a:r>
            <a:r>
              <a:rPr lang="en-GB" sz="1200" b="0" i="0" u="none" strike="noStrike" cap="none" err="1">
                <a:solidFill>
                  <a:schemeClr val="dk1"/>
                </a:solidFill>
                <a:effectLst/>
                <a:latin typeface="Arial"/>
                <a:ea typeface="Arial"/>
                <a:cs typeface="Arial"/>
                <a:sym typeface="Arial"/>
              </a:rPr>
              <a:t>s.f.</a:t>
            </a:r>
            <a:r>
              <a:rPr lang="en-GB" sz="1200" b="0" i="0" u="none" strike="noStrike" cap="none">
                <a:solidFill>
                  <a:schemeClr val="dk1"/>
                </a:solidFill>
                <a:effectLst/>
                <a:latin typeface="Arial"/>
                <a:ea typeface="Arial"/>
                <a:cs typeface="Arial"/>
                <a:sym typeface="Arial"/>
              </a:rPr>
              <a:t> is 9, third </a:t>
            </a:r>
            <a:r>
              <a:rPr lang="en-GB" sz="1200" b="0" i="0" u="none" strike="noStrike" cap="none" err="1">
                <a:solidFill>
                  <a:schemeClr val="dk1"/>
                </a:solidFill>
                <a:effectLst/>
                <a:latin typeface="Arial"/>
                <a:ea typeface="Arial"/>
                <a:cs typeface="Arial"/>
                <a:sym typeface="Arial"/>
              </a:rPr>
              <a:t>s.f.</a:t>
            </a:r>
            <a:r>
              <a:rPr lang="en-GB" sz="1200" b="0" i="0" u="none" strike="noStrike" cap="none">
                <a:solidFill>
                  <a:schemeClr val="dk1"/>
                </a:solidFill>
                <a:effectLst/>
                <a:latin typeface="Arial"/>
                <a:ea typeface="Arial"/>
                <a:cs typeface="Arial"/>
                <a:sym typeface="Arial"/>
              </a:rPr>
              <a:t> is 9. Decider is 7 (≥5), so round up. The third </a:t>
            </a:r>
            <a:r>
              <a:rPr lang="en-GB" sz="1200" b="0" i="0" u="none" strike="noStrike" cap="none" err="1">
                <a:solidFill>
                  <a:schemeClr val="dk1"/>
                </a:solidFill>
                <a:effectLst/>
                <a:latin typeface="Arial"/>
                <a:ea typeface="Arial"/>
                <a:cs typeface="Arial"/>
                <a:sym typeface="Arial"/>
              </a:rPr>
              <a:t>s.f.</a:t>
            </a:r>
            <a:r>
              <a:rPr lang="en-GB" sz="1200" b="0" i="0" u="none" strike="noStrike" cap="none">
                <a:solidFill>
                  <a:schemeClr val="dk1"/>
                </a:solidFill>
                <a:effectLst/>
                <a:latin typeface="Arial"/>
                <a:ea typeface="Arial"/>
                <a:cs typeface="Arial"/>
                <a:sym typeface="Arial"/>
              </a:rPr>
              <a:t> (9) becomes 10, which cascades: 4.997 becomes 5.00. Answer: 5.00. This catches many learners out. Discuss: why must the answer be written as 5.00 and not 5? Because 5 is 1 </a:t>
            </a:r>
            <a:r>
              <a:rPr lang="en-GB" sz="1200" b="0" i="0" u="none" strike="noStrike" cap="none" err="1">
                <a:solidFill>
                  <a:schemeClr val="dk1"/>
                </a:solidFill>
                <a:effectLst/>
                <a:latin typeface="Arial"/>
                <a:ea typeface="Arial"/>
                <a:cs typeface="Arial"/>
                <a:sym typeface="Arial"/>
              </a:rPr>
              <a:t>s.f.</a:t>
            </a:r>
            <a:r>
              <a:rPr lang="en-GB" sz="1200" b="0" i="0" u="none" strike="noStrike" cap="none">
                <a:solidFill>
                  <a:schemeClr val="dk1"/>
                </a:solidFill>
                <a:effectLst/>
                <a:latin typeface="Arial"/>
                <a:ea typeface="Arial"/>
                <a:cs typeface="Arial"/>
                <a:sym typeface="Arial"/>
              </a:rPr>
              <a:t> and 5.00 is 3 </a:t>
            </a:r>
            <a:r>
              <a:rPr lang="en-GB" sz="1200" b="0" i="0" u="none" strike="noStrike" cap="none" err="1">
                <a:solidFill>
                  <a:schemeClr val="dk1"/>
                </a:solidFill>
                <a:effectLst/>
                <a:latin typeface="Arial"/>
                <a:ea typeface="Arial"/>
                <a:cs typeface="Arial"/>
                <a:sym typeface="Arial"/>
              </a:rPr>
              <a:t>s.f.</a:t>
            </a:r>
            <a:r>
              <a:rPr lang="en-GB" sz="1200" b="0" i="0" u="none" strike="noStrike" cap="none">
                <a:solidFill>
                  <a:schemeClr val="dk1"/>
                </a:solidFill>
                <a:effectLst/>
                <a:latin typeface="Arial"/>
                <a:ea typeface="Arial"/>
                <a:cs typeface="Arial"/>
                <a:sym typeface="Arial"/>
              </a:rPr>
              <a:t> – dropping the trailing zeros changes what the number communicates about precision. This links directly to rule 4 from slide 6.</a:t>
            </a:r>
          </a:p>
          <a:p>
            <a:pPr marL="228600" lvl="0" indent="-228600">
              <a:buFont typeface="+mj-lt"/>
              <a:buAutoNum type="alphaLcParenR"/>
            </a:pPr>
            <a:r>
              <a:rPr lang="en-GB" sz="1200" b="0" i="0" u="none" strike="noStrike" cap="none">
                <a:solidFill>
                  <a:schemeClr val="dk1"/>
                </a:solidFill>
                <a:effectLst/>
                <a:latin typeface="Arial"/>
                <a:ea typeface="Arial"/>
                <a:cs typeface="Arial"/>
                <a:sym typeface="Arial"/>
              </a:rPr>
              <a:t>First </a:t>
            </a:r>
            <a:r>
              <a:rPr lang="en-GB" sz="1200" b="0" i="0" u="none" strike="noStrike" cap="none" err="1">
                <a:solidFill>
                  <a:schemeClr val="dk1"/>
                </a:solidFill>
                <a:effectLst/>
                <a:latin typeface="Arial"/>
                <a:ea typeface="Arial"/>
                <a:cs typeface="Arial"/>
                <a:sym typeface="Arial"/>
              </a:rPr>
              <a:t>s.f.</a:t>
            </a:r>
            <a:r>
              <a:rPr lang="en-GB" sz="1200" b="0" i="0" u="none" strike="noStrike" cap="none">
                <a:solidFill>
                  <a:schemeClr val="dk1"/>
                </a:solidFill>
                <a:effectLst/>
                <a:latin typeface="Arial"/>
                <a:ea typeface="Arial"/>
                <a:cs typeface="Arial"/>
                <a:sym typeface="Arial"/>
              </a:rPr>
              <a:t> is 2, second </a:t>
            </a:r>
            <a:r>
              <a:rPr lang="en-GB" sz="1200" b="0" i="0" u="none" strike="noStrike" cap="none" err="1">
                <a:solidFill>
                  <a:schemeClr val="dk1"/>
                </a:solidFill>
                <a:effectLst/>
                <a:latin typeface="Arial"/>
                <a:ea typeface="Arial"/>
                <a:cs typeface="Arial"/>
                <a:sym typeface="Arial"/>
              </a:rPr>
              <a:t>s.f.</a:t>
            </a:r>
            <a:r>
              <a:rPr lang="en-GB" sz="1200" b="0" i="0" u="none" strike="noStrike" cap="none">
                <a:solidFill>
                  <a:schemeClr val="dk1"/>
                </a:solidFill>
                <a:effectLst/>
                <a:latin typeface="Arial"/>
                <a:ea typeface="Arial"/>
                <a:cs typeface="Arial"/>
                <a:sym typeface="Arial"/>
              </a:rPr>
              <a:t> is 5. Decider is 4 (&lt;5), so round down. Answer: 25000 Discuss why we fill in zeros. Because without them the number would be 25, which is a thousand times smaller. The zeros are placeholders that keep the number the correct size.</a:t>
            </a:r>
          </a:p>
          <a:p>
            <a:pPr marL="0" indent="0"/>
            <a:r>
              <a:rPr lang="en-GB" sz="1200" b="0" i="0" u="none" strike="noStrike" cap="none">
                <a:solidFill>
                  <a:schemeClr val="dk1"/>
                </a:solidFill>
                <a:effectLst/>
                <a:latin typeface="Arial"/>
                <a:ea typeface="Arial"/>
                <a:cs typeface="Arial"/>
                <a:sym typeface="Arial"/>
              </a:rPr>
              <a:t> </a:t>
            </a:r>
          </a:p>
          <a:p>
            <a:pPr marL="0" indent="0"/>
            <a:r>
              <a:rPr lang="en-GB" sz="1200" b="0" i="0" u="none" strike="noStrike" cap="none">
                <a:solidFill>
                  <a:schemeClr val="dk1"/>
                </a:solidFill>
                <a:effectLst/>
                <a:latin typeface="Arial"/>
                <a:ea typeface="Arial"/>
                <a:cs typeface="Arial"/>
                <a:sym typeface="Arial"/>
              </a:rPr>
              <a:t>Ask learners which question they found most difficult. Question (c) is typically the hardest because of the cascading rounding and the need to keep trailing zeros. Question (d) also causes problems because learners forget to fill in placeholder zeros.</a:t>
            </a:r>
          </a:p>
          <a:p>
            <a:pPr marL="0" indent="0"/>
            <a:endParaRPr lang="en-GB" sz="1200" b="0" i="0" u="none" strike="noStrike" cap="none">
              <a:solidFill>
                <a:schemeClr val="dk1"/>
              </a:solidFill>
              <a:effectLst/>
              <a:latin typeface="Arial"/>
              <a:ea typeface="Arial"/>
              <a:cs typeface="Arial"/>
              <a:sym typeface="Arial"/>
            </a:endParaRPr>
          </a:p>
          <a:p>
            <a:pPr marL="0" indent="0"/>
            <a:r>
              <a:rPr lang="en-GB" sz="1200" b="1" i="0" u="none" strike="noStrike" cap="none">
                <a:solidFill>
                  <a:schemeClr val="dk1"/>
                </a:solidFill>
                <a:effectLst/>
                <a:latin typeface="Arial"/>
                <a:ea typeface="Arial"/>
                <a:cs typeface="Arial"/>
                <a:sym typeface="Arial"/>
              </a:rPr>
              <a:t>Extension task: </a:t>
            </a:r>
            <a:r>
              <a:rPr lang="en-GB" sz="1200" b="0" i="0" u="none" strike="noStrike" cap="none">
                <a:solidFill>
                  <a:schemeClr val="dk1"/>
                </a:solidFill>
                <a:effectLst/>
                <a:latin typeface="Arial"/>
                <a:ea typeface="Arial"/>
                <a:cs typeface="Arial"/>
                <a:sym typeface="Arial"/>
              </a:rPr>
              <a:t>ask learners to round 0.009962 to 2 </a:t>
            </a:r>
            <a:r>
              <a:rPr lang="en-GB" sz="1200" b="0" i="0" u="none" strike="noStrike" cap="none" err="1">
                <a:solidFill>
                  <a:schemeClr val="dk1"/>
                </a:solidFill>
                <a:effectLst/>
                <a:latin typeface="Arial"/>
                <a:ea typeface="Arial"/>
                <a:cs typeface="Arial"/>
                <a:sym typeface="Arial"/>
              </a:rPr>
              <a:t>s.f.</a:t>
            </a:r>
            <a:r>
              <a:rPr lang="en-GB" sz="1200" b="0" i="0" u="none" strike="noStrike" cap="none">
                <a:solidFill>
                  <a:schemeClr val="dk1"/>
                </a:solidFill>
                <a:effectLst/>
                <a:latin typeface="Arial"/>
                <a:ea typeface="Arial"/>
                <a:cs typeface="Arial"/>
                <a:sym typeface="Arial"/>
              </a:rPr>
              <a:t> This combines the cascading rounding from question (c) with the leading zeros from question 2. </a:t>
            </a:r>
          </a:p>
          <a:p>
            <a:pPr marL="0" indent="0"/>
            <a:r>
              <a:rPr lang="en-GB" sz="1200" b="0" i="0" u="none" strike="noStrike" cap="none">
                <a:solidFill>
                  <a:schemeClr val="dk1"/>
                </a:solidFill>
                <a:effectLst/>
                <a:latin typeface="Arial"/>
                <a:ea typeface="Arial"/>
                <a:cs typeface="Arial"/>
                <a:sym typeface="Arial"/>
              </a:rPr>
              <a:t>Answer: 0.010 – learners must keep both the leading zeros and the trailing zero. The first significant figure is the 1 (after rounding), and the trailing zero shows it is 2 </a:t>
            </a:r>
            <a:r>
              <a:rPr lang="en-GB" sz="1200" b="0" i="0" u="none" strike="noStrike" cap="none" err="1">
                <a:solidFill>
                  <a:schemeClr val="dk1"/>
                </a:solidFill>
                <a:effectLst/>
                <a:latin typeface="Arial"/>
                <a:ea typeface="Arial"/>
                <a:cs typeface="Arial"/>
                <a:sym typeface="Arial"/>
              </a:rPr>
              <a:t>s.f.</a:t>
            </a:r>
            <a:endParaRPr lang="en-GB" sz="1200" b="0" i="0" u="none" strike="noStrike" cap="none">
              <a:solidFill>
                <a:schemeClr val="dk1"/>
              </a:solidFill>
              <a:effectLst/>
              <a:latin typeface="Arial"/>
              <a:ea typeface="Arial"/>
              <a:cs typeface="Arial"/>
              <a:sym typeface="Arial"/>
            </a:endParaRPr>
          </a:p>
          <a:p>
            <a:pPr marL="0" lvl="0" indent="0" algn="l" rtl="0">
              <a:lnSpc>
                <a:spcPct val="100000"/>
              </a:lnSpc>
              <a:spcBef>
                <a:spcPts val="0"/>
              </a:spcBef>
              <a:spcAft>
                <a:spcPts val="0"/>
              </a:spcAft>
              <a:buSzPts val="1400"/>
              <a:buNone/>
            </a:pPr>
            <a:endParaRPr/>
          </a:p>
        </p:txBody>
      </p:sp>
      <p:sp>
        <p:nvSpPr>
          <p:cNvPr id="309" name="Google Shape;309;g3cd8964b3c4_0_46:notes">
            <a:extLst>
              <a:ext uri="{FF2B5EF4-FFF2-40B4-BE49-F238E27FC236}">
                <a16:creationId xmlns:a16="http://schemas.microsoft.com/office/drawing/2014/main" id="{C19B62FE-2418-CDFA-B20C-D372BDBCC004}"/>
              </a:ext>
            </a:extLst>
          </p:cNvPr>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11</a:t>
            </a:fld>
            <a:endParaRPr/>
          </a:p>
        </p:txBody>
      </p:sp>
    </p:spTree>
    <p:extLst>
      <p:ext uri="{BB962C8B-B14F-4D97-AF65-F5344CB8AC3E}">
        <p14:creationId xmlns:p14="http://schemas.microsoft.com/office/powerpoint/2010/main" val="292987017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3"/>
        <p:cNvGrpSpPr/>
        <p:nvPr/>
      </p:nvGrpSpPr>
      <p:grpSpPr>
        <a:xfrm>
          <a:off x="0" y="0"/>
          <a:ext cx="0" cy="0"/>
          <a:chOff x="0" y="0"/>
          <a:chExt cx="0" cy="0"/>
        </a:xfrm>
      </p:grpSpPr>
      <p:sp>
        <p:nvSpPr>
          <p:cNvPr id="314" name="Google Shape;314;g3cd8964b3c4_0_5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15" name="Google Shape;315;g3cd8964b3c4_0_52: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indent="0"/>
            <a:r>
              <a:rPr lang="en-GB" sz="1200" b="0" i="0" u="none" strike="noStrike" cap="none">
                <a:solidFill>
                  <a:schemeClr val="dk1"/>
                </a:solidFill>
                <a:effectLst/>
                <a:latin typeface="Arial"/>
                <a:ea typeface="Arial"/>
                <a:cs typeface="Arial"/>
                <a:sym typeface="Arial"/>
              </a:rPr>
              <a:t>Explain that, in science, the number of significant figures we write tells the reader how precise our measurement was. Different equipment gives different levels of precision.</a:t>
            </a:r>
          </a:p>
          <a:p>
            <a:pPr marL="0" indent="0"/>
            <a:r>
              <a:rPr lang="en-GB" sz="1200" b="0" i="0" u="none" strike="noStrike" cap="none">
                <a:solidFill>
                  <a:schemeClr val="dk1"/>
                </a:solidFill>
                <a:effectLst/>
                <a:latin typeface="Arial"/>
                <a:ea typeface="Arial"/>
                <a:cs typeface="Arial"/>
                <a:sym typeface="Arial"/>
              </a:rPr>
              <a:t>Describe the three equipment examples:</a:t>
            </a:r>
          </a:p>
          <a:p>
            <a:pPr marL="171450" lvl="0" indent="-171450">
              <a:buFont typeface="Arial" panose="020B0604020202020204" pitchFamily="34" charset="0"/>
              <a:buChar char="•"/>
            </a:pPr>
            <a:r>
              <a:rPr lang="en-GB" sz="1200" b="0" i="0" u="none" strike="noStrike" cap="none">
                <a:solidFill>
                  <a:schemeClr val="dk1"/>
                </a:solidFill>
                <a:effectLst/>
                <a:latin typeface="Arial"/>
                <a:ea typeface="Arial"/>
                <a:cs typeface="Arial"/>
                <a:sym typeface="Arial"/>
              </a:rPr>
              <a:t>A balance reading 12.35 g gives 4 </a:t>
            </a:r>
            <a:r>
              <a:rPr lang="en-GB" sz="1200" b="0" i="0" u="none" strike="noStrike" cap="none" err="1">
                <a:solidFill>
                  <a:schemeClr val="dk1"/>
                </a:solidFill>
                <a:effectLst/>
                <a:latin typeface="Arial"/>
                <a:ea typeface="Arial"/>
                <a:cs typeface="Arial"/>
                <a:sym typeface="Arial"/>
              </a:rPr>
              <a:t>s.f.</a:t>
            </a:r>
            <a:endParaRPr lang="en-GB" sz="1200" b="0" i="0" u="none" strike="noStrike" cap="none">
              <a:solidFill>
                <a:schemeClr val="dk1"/>
              </a:solidFill>
              <a:effectLst/>
              <a:latin typeface="Arial"/>
              <a:ea typeface="Arial"/>
              <a:cs typeface="Arial"/>
              <a:sym typeface="Arial"/>
            </a:endParaRPr>
          </a:p>
          <a:p>
            <a:pPr marL="171450" lvl="0" indent="-171450">
              <a:buFont typeface="Arial" panose="020B0604020202020204" pitchFamily="34" charset="0"/>
              <a:buChar char="•"/>
            </a:pPr>
            <a:r>
              <a:rPr lang="en-GB" sz="1200" b="0" i="0" u="none" strike="noStrike" cap="none">
                <a:solidFill>
                  <a:schemeClr val="dk1"/>
                </a:solidFill>
                <a:effectLst/>
                <a:latin typeface="Arial"/>
                <a:ea typeface="Arial"/>
                <a:cs typeface="Arial"/>
                <a:sym typeface="Arial"/>
              </a:rPr>
              <a:t>A measuring cylinder reading 25 cm³ gives 2 </a:t>
            </a:r>
            <a:r>
              <a:rPr lang="en-GB" sz="1200" b="0" i="0" u="none" strike="noStrike" cap="none" err="1">
                <a:solidFill>
                  <a:schemeClr val="dk1"/>
                </a:solidFill>
                <a:effectLst/>
                <a:latin typeface="Arial"/>
                <a:ea typeface="Arial"/>
                <a:cs typeface="Arial"/>
                <a:sym typeface="Arial"/>
              </a:rPr>
              <a:t>s.f.</a:t>
            </a:r>
            <a:endParaRPr lang="en-GB" sz="1200" b="0" i="0" u="none" strike="noStrike" cap="none">
              <a:solidFill>
                <a:schemeClr val="dk1"/>
              </a:solidFill>
              <a:effectLst/>
              <a:latin typeface="Arial"/>
              <a:ea typeface="Arial"/>
              <a:cs typeface="Arial"/>
              <a:sym typeface="Arial"/>
            </a:endParaRPr>
          </a:p>
          <a:p>
            <a:pPr marL="171450" lvl="0" indent="-171450">
              <a:buFont typeface="Arial" panose="020B0604020202020204" pitchFamily="34" charset="0"/>
              <a:buChar char="•"/>
            </a:pPr>
            <a:r>
              <a:rPr lang="en-GB" sz="1200" b="0" i="0" u="none" strike="noStrike" cap="none">
                <a:solidFill>
                  <a:schemeClr val="dk1"/>
                </a:solidFill>
                <a:effectLst/>
                <a:latin typeface="Arial"/>
                <a:ea typeface="Arial"/>
                <a:cs typeface="Arial"/>
                <a:sym typeface="Arial"/>
              </a:rPr>
              <a:t>A thermometer reading 21.5°C gives 3 </a:t>
            </a:r>
            <a:r>
              <a:rPr lang="en-GB" sz="1200" b="0" i="0" u="none" strike="noStrike" cap="none" err="1">
                <a:solidFill>
                  <a:schemeClr val="dk1"/>
                </a:solidFill>
                <a:effectLst/>
                <a:latin typeface="Arial"/>
                <a:ea typeface="Arial"/>
                <a:cs typeface="Arial"/>
                <a:sym typeface="Arial"/>
              </a:rPr>
              <a:t>s.f.</a:t>
            </a:r>
            <a:endParaRPr lang="en-GB" sz="1200" b="0" i="0" u="none" strike="noStrike" cap="none">
              <a:solidFill>
                <a:schemeClr val="dk1"/>
              </a:solidFill>
              <a:effectLst/>
              <a:latin typeface="Arial"/>
              <a:ea typeface="Arial"/>
              <a:cs typeface="Arial"/>
              <a:sym typeface="Arial"/>
            </a:endParaRPr>
          </a:p>
          <a:p>
            <a:pPr marL="171450" lvl="0" indent="-171450">
              <a:buFont typeface="Arial" panose="020B0604020202020204" pitchFamily="34" charset="0"/>
              <a:buChar char="•"/>
            </a:pPr>
            <a:endParaRPr lang="en-GB" sz="1200" b="0" i="0" u="none" strike="noStrike" cap="none">
              <a:solidFill>
                <a:schemeClr val="dk1"/>
              </a:solidFill>
              <a:effectLst/>
              <a:latin typeface="Arial"/>
              <a:ea typeface="Arial"/>
              <a:cs typeface="Arial"/>
              <a:sym typeface="Arial"/>
            </a:endParaRPr>
          </a:p>
          <a:p>
            <a:pPr marL="0" indent="0"/>
            <a:r>
              <a:rPr lang="en-GB" sz="1200" b="0" i="0" u="none" strike="noStrike" cap="none">
                <a:solidFill>
                  <a:schemeClr val="dk1"/>
                </a:solidFill>
                <a:effectLst/>
                <a:latin typeface="Arial"/>
                <a:ea typeface="Arial"/>
                <a:cs typeface="Arial"/>
                <a:sym typeface="Arial"/>
              </a:rPr>
              <a:t>Ask learners: why do these have different numbers of significant figures? Discuss how different instruments measure to different levels of precision – a balance that reads to 2 decimal places is more precise than a measuring cylinder that reads to the nearest cm³.</a:t>
            </a:r>
          </a:p>
          <a:p>
            <a:pPr marL="0" indent="0"/>
            <a:endParaRPr lang="en-GB" sz="1200" b="0" i="0" u="none" strike="noStrike" cap="none">
              <a:solidFill>
                <a:schemeClr val="dk1"/>
              </a:solidFill>
              <a:effectLst/>
              <a:latin typeface="Arial"/>
              <a:ea typeface="Arial"/>
              <a:cs typeface="Arial"/>
              <a:sym typeface="Arial"/>
            </a:endParaRPr>
          </a:p>
          <a:p>
            <a:pPr marL="0" indent="0"/>
            <a:r>
              <a:rPr lang="en-GB" sz="1200" b="0" i="0" u="none" strike="noStrike" cap="none">
                <a:solidFill>
                  <a:schemeClr val="dk1"/>
                </a:solidFill>
                <a:effectLst/>
                <a:latin typeface="Arial"/>
                <a:ea typeface="Arial"/>
                <a:cs typeface="Arial"/>
                <a:sym typeface="Arial"/>
              </a:rPr>
              <a:t>Introduce the key rule: give your answer to the same number of significant figures as the least precise measurement used in the calculation. Explain that there is no point giving an answer to 4 </a:t>
            </a:r>
            <a:r>
              <a:rPr lang="en-GB" sz="1200" b="0" i="0" u="none" strike="noStrike" cap="none" err="1">
                <a:solidFill>
                  <a:schemeClr val="dk1"/>
                </a:solidFill>
                <a:effectLst/>
                <a:latin typeface="Arial"/>
                <a:ea typeface="Arial"/>
                <a:cs typeface="Arial"/>
                <a:sym typeface="Arial"/>
              </a:rPr>
              <a:t>s.f.</a:t>
            </a:r>
            <a:r>
              <a:rPr lang="en-GB" sz="1200" b="0" i="0" u="none" strike="noStrike" cap="none">
                <a:solidFill>
                  <a:schemeClr val="dk1"/>
                </a:solidFill>
                <a:effectLst/>
                <a:latin typeface="Arial"/>
                <a:ea typeface="Arial"/>
                <a:cs typeface="Arial"/>
                <a:sym typeface="Arial"/>
              </a:rPr>
              <a:t> if one of the measurements only had 2 </a:t>
            </a:r>
            <a:r>
              <a:rPr lang="en-GB" sz="1200" b="0" i="0" u="none" strike="noStrike" cap="none" err="1">
                <a:solidFill>
                  <a:schemeClr val="dk1"/>
                </a:solidFill>
                <a:effectLst/>
                <a:latin typeface="Arial"/>
                <a:ea typeface="Arial"/>
                <a:cs typeface="Arial"/>
                <a:sym typeface="Arial"/>
              </a:rPr>
              <a:t>s.f.</a:t>
            </a:r>
            <a:r>
              <a:rPr lang="en-GB" sz="1200" b="0" i="0" u="none" strike="noStrike" cap="none">
                <a:solidFill>
                  <a:schemeClr val="dk1"/>
                </a:solidFill>
                <a:effectLst/>
                <a:latin typeface="Arial"/>
                <a:ea typeface="Arial"/>
                <a:cs typeface="Arial"/>
                <a:sym typeface="Arial"/>
              </a:rPr>
              <a:t> – the answer cannot be more precise than the data it came from.</a:t>
            </a:r>
          </a:p>
          <a:p>
            <a:pPr marL="0" indent="0"/>
            <a:endParaRPr lang="en-GB" sz="1200" b="0" i="0" u="none" strike="noStrike" cap="none">
              <a:solidFill>
                <a:schemeClr val="dk1"/>
              </a:solidFill>
              <a:effectLst/>
              <a:latin typeface="Arial"/>
              <a:ea typeface="Arial"/>
              <a:cs typeface="Arial"/>
              <a:sym typeface="Arial"/>
            </a:endParaRPr>
          </a:p>
          <a:p>
            <a:pPr marL="0" indent="0"/>
            <a:r>
              <a:rPr lang="en-GB" sz="1200" b="1" i="0" u="none" strike="noStrike" cap="none">
                <a:solidFill>
                  <a:schemeClr val="dk1"/>
                </a:solidFill>
                <a:effectLst/>
                <a:latin typeface="Arial"/>
                <a:ea typeface="Arial"/>
                <a:cs typeface="Arial"/>
                <a:sym typeface="Arial"/>
              </a:rPr>
              <a:t>Worked example</a:t>
            </a:r>
            <a:endParaRPr lang="en-GB" sz="1200" b="0" i="0" u="none" strike="noStrike" cap="none">
              <a:solidFill>
                <a:schemeClr val="dk1"/>
              </a:solidFill>
              <a:effectLst/>
              <a:latin typeface="Arial"/>
              <a:ea typeface="Arial"/>
              <a:cs typeface="Arial"/>
              <a:sym typeface="Arial"/>
            </a:endParaRPr>
          </a:p>
          <a:p>
            <a:pPr marL="171450" lvl="0" indent="-171450">
              <a:buFont typeface="Arial" panose="020B0604020202020204" pitchFamily="34" charset="0"/>
              <a:buChar char="•"/>
            </a:pPr>
            <a:r>
              <a:rPr lang="en-GB" sz="1200" b="0" i="0" u="none" strike="noStrike" cap="none">
                <a:solidFill>
                  <a:schemeClr val="dk1"/>
                </a:solidFill>
                <a:effectLst/>
                <a:latin typeface="Arial"/>
                <a:ea typeface="Arial"/>
                <a:cs typeface="Arial"/>
                <a:sym typeface="Arial"/>
              </a:rPr>
              <a:t>Ask learners to attempt the example before revealing the answer.</a:t>
            </a:r>
          </a:p>
          <a:p>
            <a:pPr marL="171450" lvl="0" indent="-171450">
              <a:buFont typeface="Arial" panose="020B0604020202020204" pitchFamily="34" charset="0"/>
              <a:buChar char="•"/>
            </a:pPr>
            <a:r>
              <a:rPr lang="en-GB" sz="1200" b="0" i="0" u="none" strike="noStrike" cap="none">
                <a:solidFill>
                  <a:schemeClr val="dk1"/>
                </a:solidFill>
                <a:effectLst/>
                <a:latin typeface="Arial"/>
                <a:ea typeface="Arial"/>
                <a:cs typeface="Arial"/>
                <a:sym typeface="Arial"/>
              </a:rPr>
              <a:t>Ask: which measurement is least precise? The volume, which is 2 </a:t>
            </a:r>
            <a:r>
              <a:rPr lang="en-GB" sz="1200" b="0" i="0" u="none" strike="noStrike" cap="none" err="1">
                <a:solidFill>
                  <a:schemeClr val="dk1"/>
                </a:solidFill>
                <a:effectLst/>
                <a:latin typeface="Arial"/>
                <a:ea typeface="Arial"/>
                <a:cs typeface="Arial"/>
                <a:sym typeface="Arial"/>
              </a:rPr>
              <a:t>s.f.</a:t>
            </a:r>
            <a:endParaRPr lang="en-GB" sz="1200" b="0" i="0" u="none" strike="noStrike" cap="none">
              <a:solidFill>
                <a:schemeClr val="dk1"/>
              </a:solidFill>
              <a:effectLst/>
              <a:latin typeface="Arial"/>
              <a:ea typeface="Arial"/>
              <a:cs typeface="Arial"/>
              <a:sym typeface="Arial"/>
            </a:endParaRPr>
          </a:p>
          <a:p>
            <a:pPr marL="171450" lvl="0" indent="-171450">
              <a:buFont typeface="Arial" panose="020B0604020202020204" pitchFamily="34" charset="0"/>
              <a:buChar char="•"/>
            </a:pPr>
            <a:r>
              <a:rPr lang="en-GB" sz="1200" b="0" i="0" u="none" strike="noStrike" cap="none">
                <a:solidFill>
                  <a:schemeClr val="dk1"/>
                </a:solidFill>
                <a:effectLst/>
                <a:latin typeface="Arial"/>
                <a:ea typeface="Arial"/>
                <a:cs typeface="Arial"/>
                <a:sym typeface="Arial"/>
              </a:rPr>
              <a:t>Ask: so how many significant figures should the answer have? 2 </a:t>
            </a:r>
            <a:r>
              <a:rPr lang="en-GB" sz="1200" b="0" i="0" u="none" strike="noStrike" cap="none" err="1">
                <a:solidFill>
                  <a:schemeClr val="dk1"/>
                </a:solidFill>
                <a:effectLst/>
                <a:latin typeface="Arial"/>
                <a:ea typeface="Arial"/>
                <a:cs typeface="Arial"/>
                <a:sym typeface="Arial"/>
              </a:rPr>
              <a:t>s.f.</a:t>
            </a:r>
            <a:endParaRPr lang="en-GB" sz="1200" b="0" i="0" u="none" strike="noStrike" cap="none">
              <a:solidFill>
                <a:schemeClr val="dk1"/>
              </a:solidFill>
              <a:effectLst/>
              <a:latin typeface="Arial"/>
              <a:ea typeface="Arial"/>
              <a:cs typeface="Arial"/>
              <a:sym typeface="Arial"/>
            </a:endParaRPr>
          </a:p>
          <a:p>
            <a:pPr marL="171450" lvl="0" indent="-171450">
              <a:buFont typeface="Arial" panose="020B0604020202020204" pitchFamily="34" charset="0"/>
              <a:buChar char="•"/>
            </a:pPr>
            <a:r>
              <a:rPr lang="en-GB" sz="1200" b="0" i="0" u="none" strike="noStrike" cap="none">
                <a:solidFill>
                  <a:schemeClr val="dk1"/>
                </a:solidFill>
                <a:effectLst/>
                <a:latin typeface="Arial"/>
                <a:ea typeface="Arial"/>
                <a:cs typeface="Arial"/>
                <a:sym typeface="Arial"/>
              </a:rPr>
              <a:t>Ask: what is 0.2168 rounded to 2 </a:t>
            </a:r>
            <a:r>
              <a:rPr lang="en-GB" sz="1200" b="0" i="0" u="none" strike="noStrike" cap="none" err="1">
                <a:solidFill>
                  <a:schemeClr val="dk1"/>
                </a:solidFill>
                <a:effectLst/>
                <a:latin typeface="Arial"/>
                <a:ea typeface="Arial"/>
                <a:cs typeface="Arial"/>
                <a:sym typeface="Arial"/>
              </a:rPr>
              <a:t>s.f.</a:t>
            </a:r>
            <a:r>
              <a:rPr lang="en-GB" sz="1200" b="0" i="0" u="none" strike="noStrike" cap="none">
                <a:solidFill>
                  <a:schemeClr val="dk1"/>
                </a:solidFill>
                <a:effectLst/>
                <a:latin typeface="Arial"/>
                <a:ea typeface="Arial"/>
                <a:cs typeface="Arial"/>
                <a:sym typeface="Arial"/>
              </a:rPr>
              <a:t>? First </a:t>
            </a:r>
            <a:r>
              <a:rPr lang="en-GB" sz="1200" b="0" i="0" u="none" strike="noStrike" cap="none" err="1">
                <a:solidFill>
                  <a:schemeClr val="dk1"/>
                </a:solidFill>
                <a:effectLst/>
                <a:latin typeface="Arial"/>
                <a:ea typeface="Arial"/>
                <a:cs typeface="Arial"/>
                <a:sym typeface="Arial"/>
              </a:rPr>
              <a:t>s.f.</a:t>
            </a:r>
            <a:r>
              <a:rPr lang="en-GB" sz="1200" b="0" i="0" u="none" strike="noStrike" cap="none">
                <a:solidFill>
                  <a:schemeClr val="dk1"/>
                </a:solidFill>
                <a:effectLst/>
                <a:latin typeface="Arial"/>
                <a:ea typeface="Arial"/>
                <a:cs typeface="Arial"/>
                <a:sym typeface="Arial"/>
              </a:rPr>
              <a:t> is 2, second </a:t>
            </a:r>
            <a:r>
              <a:rPr lang="en-GB" sz="1200" b="0" i="0" u="none" strike="noStrike" cap="none" err="1">
                <a:solidFill>
                  <a:schemeClr val="dk1"/>
                </a:solidFill>
                <a:effectLst/>
                <a:latin typeface="Arial"/>
                <a:ea typeface="Arial"/>
                <a:cs typeface="Arial"/>
                <a:sym typeface="Arial"/>
              </a:rPr>
              <a:t>s.f.</a:t>
            </a:r>
            <a:r>
              <a:rPr lang="en-GB" sz="1200" b="0" i="0" u="none" strike="noStrike" cap="none">
                <a:solidFill>
                  <a:schemeClr val="dk1"/>
                </a:solidFill>
                <a:effectLst/>
                <a:latin typeface="Arial"/>
                <a:ea typeface="Arial"/>
                <a:cs typeface="Arial"/>
                <a:sym typeface="Arial"/>
              </a:rPr>
              <a:t> is 1. Decider is 6 (≥5), so round up.</a:t>
            </a:r>
          </a:p>
          <a:p>
            <a:pPr marL="0" lvl="0" indent="0"/>
            <a:r>
              <a:rPr lang="en-GB" sz="1200" b="0" i="0" u="none" strike="noStrike" cap="none">
                <a:solidFill>
                  <a:schemeClr val="dk1"/>
                </a:solidFill>
                <a:effectLst/>
                <a:latin typeface="Arial"/>
                <a:ea typeface="Arial"/>
                <a:cs typeface="Arial"/>
                <a:sym typeface="Arial"/>
              </a:rPr>
              <a:t>Answer: 0.22 g/cm³</a:t>
            </a:r>
          </a:p>
          <a:p>
            <a:pPr marL="0" lvl="0" indent="0"/>
            <a:endParaRPr lang="en-GB" sz="1200" b="0" i="0" u="none" strike="noStrike" cap="none">
              <a:solidFill>
                <a:schemeClr val="dk1"/>
              </a:solidFill>
              <a:effectLst/>
              <a:latin typeface="Arial"/>
              <a:ea typeface="Arial"/>
              <a:cs typeface="Arial"/>
              <a:sym typeface="Arial"/>
            </a:endParaRPr>
          </a:p>
          <a:p>
            <a:pPr marL="0" indent="0"/>
            <a:r>
              <a:rPr lang="en-GB" sz="1200" b="0" i="0" u="none" strike="noStrike" cap="none">
                <a:solidFill>
                  <a:schemeClr val="dk1"/>
                </a:solidFill>
                <a:effectLst/>
                <a:latin typeface="Arial"/>
                <a:ea typeface="Arial"/>
                <a:cs typeface="Arial"/>
                <a:sym typeface="Arial"/>
              </a:rPr>
              <a:t>Discuss: why not write 0.2168 g/cm³? </a:t>
            </a:r>
          </a:p>
          <a:p>
            <a:pPr marL="0" indent="0"/>
            <a:r>
              <a:rPr lang="en-GB" sz="1200" b="0" i="0" u="none" strike="noStrike" cap="none">
                <a:solidFill>
                  <a:schemeClr val="dk1"/>
                </a:solidFill>
                <a:effectLst/>
                <a:latin typeface="Arial"/>
                <a:ea typeface="Arial"/>
                <a:cs typeface="Arial"/>
                <a:sym typeface="Arial"/>
              </a:rPr>
              <a:t>Because the measuring cylinder only measured to 2 </a:t>
            </a:r>
            <a:r>
              <a:rPr lang="en-GB" sz="1200" b="0" i="0" u="none" strike="noStrike" cap="none" err="1">
                <a:solidFill>
                  <a:schemeClr val="dk1"/>
                </a:solidFill>
                <a:effectLst/>
                <a:latin typeface="Arial"/>
                <a:ea typeface="Arial"/>
                <a:cs typeface="Arial"/>
                <a:sym typeface="Arial"/>
              </a:rPr>
              <a:t>s.f.</a:t>
            </a:r>
            <a:r>
              <a:rPr lang="en-GB" sz="1200" b="0" i="0" u="none" strike="noStrike" cap="none">
                <a:solidFill>
                  <a:schemeClr val="dk1"/>
                </a:solidFill>
                <a:effectLst/>
                <a:latin typeface="Arial"/>
                <a:ea typeface="Arial"/>
                <a:cs typeface="Arial"/>
                <a:sym typeface="Arial"/>
              </a:rPr>
              <a:t> – writing 4 </a:t>
            </a:r>
            <a:r>
              <a:rPr lang="en-GB" sz="1200" b="0" i="0" u="none" strike="noStrike" cap="none" err="1">
                <a:solidFill>
                  <a:schemeClr val="dk1"/>
                </a:solidFill>
                <a:effectLst/>
                <a:latin typeface="Arial"/>
                <a:ea typeface="Arial"/>
                <a:cs typeface="Arial"/>
                <a:sym typeface="Arial"/>
              </a:rPr>
              <a:t>s.f.</a:t>
            </a:r>
            <a:r>
              <a:rPr lang="en-GB" sz="1200" b="0" i="0" u="none" strike="noStrike" cap="none">
                <a:solidFill>
                  <a:schemeClr val="dk1"/>
                </a:solidFill>
                <a:effectLst/>
                <a:latin typeface="Arial"/>
                <a:ea typeface="Arial"/>
                <a:cs typeface="Arial"/>
                <a:sym typeface="Arial"/>
              </a:rPr>
              <a:t> suggests a level of precision that the equipment did not have. The calculator does not know how precise the measurements were – the learner must decide.</a:t>
            </a:r>
          </a:p>
          <a:p>
            <a:pPr marL="0" indent="0"/>
            <a:endParaRPr lang="en-GB" sz="1200" b="0" i="0" u="none" strike="noStrike" cap="none">
              <a:solidFill>
                <a:schemeClr val="dk1"/>
              </a:solidFill>
              <a:effectLst/>
              <a:latin typeface="Arial"/>
              <a:ea typeface="Arial"/>
              <a:cs typeface="Arial"/>
              <a:sym typeface="Arial"/>
            </a:endParaRPr>
          </a:p>
          <a:p>
            <a:pPr marL="0" indent="0"/>
            <a:r>
              <a:rPr lang="en-GB" sz="1200" b="0" i="0" u="none" strike="noStrike" cap="none">
                <a:solidFill>
                  <a:schemeClr val="dk1"/>
                </a:solidFill>
                <a:effectLst/>
                <a:latin typeface="Arial"/>
                <a:ea typeface="Arial"/>
                <a:cs typeface="Arial"/>
                <a:sym typeface="Arial"/>
              </a:rPr>
              <a:t>Discuss: why not write 0.2 g/cm³? </a:t>
            </a:r>
          </a:p>
          <a:p>
            <a:pPr marL="0" indent="0"/>
            <a:r>
              <a:rPr lang="en-GB" sz="1200" b="0" i="0" u="none" strike="noStrike" cap="none">
                <a:solidFill>
                  <a:schemeClr val="dk1"/>
                </a:solidFill>
                <a:effectLst/>
                <a:latin typeface="Arial"/>
                <a:ea typeface="Arial"/>
                <a:cs typeface="Arial"/>
                <a:sym typeface="Arial"/>
              </a:rPr>
              <a:t>Because that is only 1 </a:t>
            </a:r>
            <a:r>
              <a:rPr lang="en-GB" sz="1200" b="0" i="0" u="none" strike="noStrike" cap="none" err="1">
                <a:solidFill>
                  <a:schemeClr val="dk1"/>
                </a:solidFill>
                <a:effectLst/>
                <a:latin typeface="Arial"/>
                <a:ea typeface="Arial"/>
                <a:cs typeface="Arial"/>
                <a:sym typeface="Arial"/>
              </a:rPr>
              <a:t>s.f.</a:t>
            </a:r>
            <a:r>
              <a:rPr lang="en-GB" sz="1200" b="0" i="0" u="none" strike="noStrike" cap="none">
                <a:solidFill>
                  <a:schemeClr val="dk1"/>
                </a:solidFill>
                <a:effectLst/>
                <a:latin typeface="Arial"/>
                <a:ea typeface="Arial"/>
                <a:cs typeface="Arial"/>
                <a:sym typeface="Arial"/>
              </a:rPr>
              <a:t>, which throws away precision that the data does support. The volume justified 2 </a:t>
            </a:r>
            <a:r>
              <a:rPr lang="en-GB" sz="1200" b="0" i="0" u="none" strike="noStrike" cap="none" err="1">
                <a:solidFill>
                  <a:schemeClr val="dk1"/>
                </a:solidFill>
                <a:effectLst/>
                <a:latin typeface="Arial"/>
                <a:ea typeface="Arial"/>
                <a:cs typeface="Arial"/>
                <a:sym typeface="Arial"/>
              </a:rPr>
              <a:t>s.f.</a:t>
            </a:r>
            <a:r>
              <a:rPr lang="en-GB" sz="1200" b="0" i="0" u="none" strike="noStrike" cap="none">
                <a:solidFill>
                  <a:schemeClr val="dk1"/>
                </a:solidFill>
                <a:effectLst/>
                <a:latin typeface="Arial"/>
                <a:ea typeface="Arial"/>
                <a:cs typeface="Arial"/>
                <a:sym typeface="Arial"/>
              </a:rPr>
              <a:t>, so the answer should be 2 </a:t>
            </a:r>
            <a:r>
              <a:rPr lang="en-GB" sz="1200" b="0" i="0" u="none" strike="noStrike" cap="none" err="1">
                <a:solidFill>
                  <a:schemeClr val="dk1"/>
                </a:solidFill>
                <a:effectLst/>
                <a:latin typeface="Arial"/>
                <a:ea typeface="Arial"/>
                <a:cs typeface="Arial"/>
                <a:sym typeface="Arial"/>
              </a:rPr>
              <a:t>s.f.</a:t>
            </a:r>
            <a:endParaRPr lang="en-GB" sz="1200" b="0" i="0" u="none" strike="noStrike" cap="none">
              <a:solidFill>
                <a:schemeClr val="dk1"/>
              </a:solidFill>
              <a:effectLst/>
              <a:latin typeface="Arial"/>
              <a:ea typeface="Arial"/>
              <a:cs typeface="Arial"/>
              <a:sym typeface="Arial"/>
            </a:endParaRPr>
          </a:p>
          <a:p>
            <a:pPr marL="0" indent="0"/>
            <a:endParaRPr lang="en-GB" sz="1200" b="0" i="0" u="none" strike="noStrike" cap="none">
              <a:solidFill>
                <a:schemeClr val="dk1"/>
              </a:solidFill>
              <a:effectLst/>
              <a:latin typeface="Arial"/>
              <a:ea typeface="Arial"/>
              <a:cs typeface="Arial"/>
              <a:sym typeface="Arial"/>
            </a:endParaRPr>
          </a:p>
          <a:p>
            <a:pPr marL="0" indent="0"/>
            <a:r>
              <a:rPr lang="en-GB" sz="1200" b="0" i="0" u="none" strike="noStrike" cap="none">
                <a:solidFill>
                  <a:schemeClr val="dk1"/>
                </a:solidFill>
                <a:effectLst/>
                <a:latin typeface="Arial"/>
                <a:ea typeface="Arial"/>
                <a:cs typeface="Arial"/>
                <a:sym typeface="Arial"/>
              </a:rPr>
              <a:t>Explain that this is where science differs from maths. In maths, learners are often told ‘give your answer to 2 </a:t>
            </a:r>
            <a:r>
              <a:rPr lang="en-GB" sz="1200" b="0" i="0" u="none" strike="noStrike" cap="none" err="1">
                <a:solidFill>
                  <a:schemeClr val="dk1"/>
                </a:solidFill>
                <a:effectLst/>
                <a:latin typeface="Arial"/>
                <a:ea typeface="Arial"/>
                <a:cs typeface="Arial"/>
                <a:sym typeface="Arial"/>
              </a:rPr>
              <a:t>d.p.</a:t>
            </a:r>
            <a:r>
              <a:rPr lang="en-GB" sz="1200" b="0" i="0" u="none" strike="noStrike" cap="none">
                <a:solidFill>
                  <a:schemeClr val="dk1"/>
                </a:solidFill>
                <a:effectLst/>
                <a:latin typeface="Arial"/>
                <a:ea typeface="Arial"/>
                <a:cs typeface="Arial"/>
                <a:sym typeface="Arial"/>
              </a:rPr>
              <a:t>’ – the precision is specified in the question. In science, the appropriate precision comes from the data itself.</a:t>
            </a:r>
          </a:p>
          <a:p>
            <a:pPr marL="0" indent="0"/>
            <a:endParaRPr lang="en-GB" sz="1200" b="0" i="0" u="none" strike="noStrike" cap="none">
              <a:solidFill>
                <a:schemeClr val="dk1"/>
              </a:solidFill>
              <a:effectLst/>
              <a:latin typeface="Arial"/>
              <a:ea typeface="Arial"/>
              <a:cs typeface="Arial"/>
              <a:sym typeface="Arial"/>
            </a:endParaRPr>
          </a:p>
          <a:p>
            <a:pPr marL="0" indent="0"/>
            <a:r>
              <a:rPr lang="en-GB" sz="1200" b="1" i="0" u="none" strike="noStrike" cap="none">
                <a:solidFill>
                  <a:schemeClr val="dk1"/>
                </a:solidFill>
                <a:effectLst/>
                <a:latin typeface="Arial"/>
                <a:ea typeface="Arial"/>
                <a:cs typeface="Arial"/>
                <a:sym typeface="Arial"/>
              </a:rPr>
              <a:t>Extension task</a:t>
            </a:r>
          </a:p>
          <a:p>
            <a:pPr marL="0" indent="0"/>
            <a:r>
              <a:rPr lang="en-GB" sz="1200" b="0" i="0" u="none" strike="noStrike" cap="none">
                <a:solidFill>
                  <a:schemeClr val="dk1"/>
                </a:solidFill>
                <a:effectLst/>
                <a:latin typeface="Arial"/>
                <a:ea typeface="Arial"/>
                <a:cs typeface="Arial"/>
                <a:sym typeface="Arial"/>
              </a:rPr>
              <a:t>A learner measures a mass of 24.81 g on a balance and a volume of 8.2 cm³ using a measuring cylinder. They calculate density = 3.025609756 on their calculator. How should they record their answer? </a:t>
            </a:r>
          </a:p>
          <a:p>
            <a:pPr marL="0" indent="0"/>
            <a:r>
              <a:rPr lang="en-GB" sz="1200" b="0" i="0" u="none" strike="noStrike" cap="none">
                <a:solidFill>
                  <a:schemeClr val="dk1"/>
                </a:solidFill>
                <a:effectLst/>
                <a:latin typeface="Arial"/>
                <a:ea typeface="Arial"/>
                <a:cs typeface="Arial"/>
                <a:sym typeface="Arial"/>
              </a:rPr>
              <a:t>Answer: 3.0 g/cm³ (2 </a:t>
            </a:r>
            <a:r>
              <a:rPr lang="en-GB" sz="1200" b="0" i="0" u="none" strike="noStrike" cap="none" err="1">
                <a:solidFill>
                  <a:schemeClr val="dk1"/>
                </a:solidFill>
                <a:effectLst/>
                <a:latin typeface="Arial"/>
                <a:ea typeface="Arial"/>
                <a:cs typeface="Arial"/>
                <a:sym typeface="Arial"/>
              </a:rPr>
              <a:t>s.f.</a:t>
            </a:r>
            <a:r>
              <a:rPr lang="en-GB" sz="1200" b="0" i="0" u="none" strike="noStrike" cap="none">
                <a:solidFill>
                  <a:schemeClr val="dk1"/>
                </a:solidFill>
                <a:effectLst/>
                <a:latin typeface="Arial"/>
                <a:ea typeface="Arial"/>
                <a:cs typeface="Arial"/>
                <a:sym typeface="Arial"/>
              </a:rPr>
              <a:t>, matching the volume). </a:t>
            </a:r>
          </a:p>
          <a:p>
            <a:pPr marL="0" indent="0"/>
            <a:r>
              <a:rPr lang="en-GB" sz="1200" b="0" i="0" u="none" strike="noStrike" cap="none">
                <a:solidFill>
                  <a:schemeClr val="dk1"/>
                </a:solidFill>
                <a:effectLst/>
                <a:latin typeface="Arial"/>
                <a:ea typeface="Arial"/>
                <a:cs typeface="Arial"/>
                <a:sym typeface="Arial"/>
              </a:rPr>
              <a:t>Discuss: why must they write 3.0 and not 3? Because 3 is 1 </a:t>
            </a:r>
            <a:r>
              <a:rPr lang="en-GB" sz="1200" b="0" i="0" u="none" strike="noStrike" cap="none" err="1">
                <a:solidFill>
                  <a:schemeClr val="dk1"/>
                </a:solidFill>
                <a:effectLst/>
                <a:latin typeface="Arial"/>
                <a:ea typeface="Arial"/>
                <a:cs typeface="Arial"/>
                <a:sym typeface="Arial"/>
              </a:rPr>
              <a:t>s.f.</a:t>
            </a:r>
            <a:r>
              <a:rPr lang="en-GB" sz="1200" b="0" i="0" u="none" strike="noStrike" cap="none">
                <a:solidFill>
                  <a:schemeClr val="dk1"/>
                </a:solidFill>
                <a:effectLst/>
                <a:latin typeface="Arial"/>
                <a:ea typeface="Arial"/>
                <a:cs typeface="Arial"/>
                <a:sym typeface="Arial"/>
              </a:rPr>
              <a:t> but 3.0 is 2 </a:t>
            </a:r>
            <a:r>
              <a:rPr lang="en-GB" sz="1200" b="0" i="0" u="none" strike="noStrike" cap="none" err="1">
                <a:solidFill>
                  <a:schemeClr val="dk1"/>
                </a:solidFill>
                <a:effectLst/>
                <a:latin typeface="Arial"/>
                <a:ea typeface="Arial"/>
                <a:cs typeface="Arial"/>
                <a:sym typeface="Arial"/>
              </a:rPr>
              <a:t>s.f.</a:t>
            </a:r>
            <a:r>
              <a:rPr lang="en-GB" sz="1200" b="0" i="0" u="none" strike="noStrike" cap="none">
                <a:solidFill>
                  <a:schemeClr val="dk1"/>
                </a:solidFill>
                <a:effectLst/>
                <a:latin typeface="Arial"/>
                <a:ea typeface="Arial"/>
                <a:cs typeface="Arial"/>
                <a:sym typeface="Arial"/>
              </a:rPr>
              <a:t> This reinforces the trailing zero issue.</a:t>
            </a:r>
          </a:p>
          <a:p>
            <a:pPr marL="0" lvl="0" indent="0" algn="l" rtl="0">
              <a:lnSpc>
                <a:spcPct val="100000"/>
              </a:lnSpc>
              <a:spcBef>
                <a:spcPts val="0"/>
              </a:spcBef>
              <a:spcAft>
                <a:spcPts val="0"/>
              </a:spcAft>
              <a:buSzPts val="1400"/>
              <a:buNone/>
            </a:pPr>
            <a:endParaRPr/>
          </a:p>
        </p:txBody>
      </p:sp>
      <p:sp>
        <p:nvSpPr>
          <p:cNvPr id="316" name="Google Shape;316;g3cd8964b3c4_0_52: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GB"/>
              <a:t>12</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1"/>
        <p:cNvGrpSpPr/>
        <p:nvPr/>
      </p:nvGrpSpPr>
      <p:grpSpPr>
        <a:xfrm>
          <a:off x="0" y="0"/>
          <a:ext cx="0" cy="0"/>
          <a:chOff x="0" y="0"/>
          <a:chExt cx="0" cy="0"/>
        </a:xfrm>
      </p:grpSpPr>
      <p:sp>
        <p:nvSpPr>
          <p:cNvPr id="322" name="Google Shape;322;g3cd8964b3c4_0_5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23" name="Google Shape;323;g3cd8964b3c4_0_59: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indent="0"/>
            <a:r>
              <a:rPr lang="en-GB" sz="1200" b="0" i="0" u="none" strike="noStrike" cap="none">
                <a:solidFill>
                  <a:schemeClr val="dk1"/>
                </a:solidFill>
                <a:effectLst/>
                <a:latin typeface="Arial"/>
                <a:ea typeface="Arial"/>
                <a:cs typeface="Arial"/>
                <a:sym typeface="Arial"/>
              </a:rPr>
              <a:t>Explain that the rule learners use depends on the type of calculation they are doing. This is a convention used in science – it is not something learners will have met in maths. </a:t>
            </a:r>
          </a:p>
          <a:p>
            <a:pPr marL="0" indent="0"/>
            <a:endParaRPr lang="en-GB" sz="1200" b="0" i="0" u="none" strike="noStrike" cap="none">
              <a:solidFill>
                <a:schemeClr val="dk1"/>
              </a:solidFill>
              <a:effectLst/>
              <a:latin typeface="Arial"/>
              <a:ea typeface="Arial"/>
              <a:cs typeface="Arial"/>
              <a:sym typeface="Arial"/>
            </a:endParaRPr>
          </a:p>
          <a:p>
            <a:pPr marL="0" indent="0"/>
            <a:r>
              <a:rPr lang="en-GB" sz="1200" b="1" i="0" u="none" strike="noStrike" cap="none">
                <a:solidFill>
                  <a:schemeClr val="dk1"/>
                </a:solidFill>
                <a:effectLst/>
                <a:latin typeface="Arial"/>
                <a:ea typeface="Arial"/>
                <a:cs typeface="Arial"/>
                <a:sym typeface="Arial"/>
              </a:rPr>
              <a:t>Note:</a:t>
            </a:r>
            <a:r>
              <a:rPr lang="en-GB" sz="1200" b="0" i="0" u="none" strike="noStrike" cap="none">
                <a:solidFill>
                  <a:schemeClr val="dk1"/>
                </a:solidFill>
                <a:effectLst/>
                <a:latin typeface="Arial"/>
                <a:ea typeface="Arial"/>
                <a:cs typeface="Arial"/>
                <a:sym typeface="Arial"/>
              </a:rPr>
              <a:t> This distinction between the two rules is a simplification appropriate for lower and upper secondary. At post-16, learners calculate uncertainties explicitly using propagation rules, which replaces these guidelines with a more rigorous quantitative approach. However, these two principles are a solid foundation that covers the majority of situations learners will encounter.</a:t>
            </a:r>
          </a:p>
          <a:p>
            <a:pPr marL="0" indent="0"/>
            <a:endParaRPr lang="en-GB" sz="1200" b="0" i="0" u="none" strike="noStrike" cap="none">
              <a:solidFill>
                <a:schemeClr val="dk1"/>
              </a:solidFill>
              <a:effectLst/>
              <a:latin typeface="Arial"/>
              <a:ea typeface="Arial"/>
              <a:cs typeface="Arial"/>
              <a:sym typeface="Arial"/>
            </a:endParaRPr>
          </a:p>
          <a:p>
            <a:pPr marL="0" indent="0"/>
            <a:r>
              <a:rPr lang="en-GB" sz="1200" b="0" i="0" u="none" strike="noStrike" cap="none">
                <a:solidFill>
                  <a:schemeClr val="dk1"/>
                </a:solidFill>
                <a:effectLst/>
                <a:latin typeface="Arial"/>
                <a:ea typeface="Arial"/>
                <a:cs typeface="Arial"/>
                <a:sym typeface="Arial"/>
              </a:rPr>
              <a:t>Describe how for multiplication or division, the answer should have the same number of significant figures as the least precise value used in the calculation. Walk through the example.</a:t>
            </a:r>
          </a:p>
          <a:p>
            <a:pPr marL="0" indent="0"/>
            <a:r>
              <a:rPr lang="en-GB" sz="1200" b="0" i="0" u="none" strike="noStrike" cap="none">
                <a:solidFill>
                  <a:schemeClr val="dk1"/>
                </a:solidFill>
                <a:effectLst/>
                <a:latin typeface="Arial"/>
                <a:ea typeface="Arial"/>
                <a:cs typeface="Arial"/>
                <a:sym typeface="Arial"/>
              </a:rPr>
              <a:t>Round to 2 </a:t>
            </a:r>
            <a:r>
              <a:rPr lang="en-GB" sz="1200" b="0" i="0" u="none" strike="noStrike" cap="none" err="1">
                <a:solidFill>
                  <a:schemeClr val="dk1"/>
                </a:solidFill>
                <a:effectLst/>
                <a:latin typeface="Arial"/>
                <a:ea typeface="Arial"/>
                <a:cs typeface="Arial"/>
                <a:sym typeface="Arial"/>
              </a:rPr>
              <a:t>s.f.</a:t>
            </a:r>
            <a:r>
              <a:rPr lang="en-GB" sz="1200" b="0" i="0" u="none" strike="noStrike" cap="none">
                <a:solidFill>
                  <a:schemeClr val="dk1"/>
                </a:solidFill>
                <a:effectLst/>
                <a:latin typeface="Arial"/>
                <a:ea typeface="Arial"/>
                <a:cs typeface="Arial"/>
                <a:sym typeface="Arial"/>
              </a:rPr>
              <a:t>: first </a:t>
            </a:r>
            <a:r>
              <a:rPr lang="en-GB" sz="1200" b="0" i="0" u="none" strike="noStrike" cap="none" err="1">
                <a:solidFill>
                  <a:schemeClr val="dk1"/>
                </a:solidFill>
                <a:effectLst/>
                <a:latin typeface="Arial"/>
                <a:ea typeface="Arial"/>
                <a:cs typeface="Arial"/>
                <a:sym typeface="Arial"/>
              </a:rPr>
              <a:t>s.f.</a:t>
            </a:r>
            <a:r>
              <a:rPr lang="en-GB" sz="1200" b="0" i="0" u="none" strike="noStrike" cap="none">
                <a:solidFill>
                  <a:schemeClr val="dk1"/>
                </a:solidFill>
                <a:effectLst/>
                <a:latin typeface="Arial"/>
                <a:ea typeface="Arial"/>
                <a:cs typeface="Arial"/>
                <a:sym typeface="Arial"/>
              </a:rPr>
              <a:t> is 1, second </a:t>
            </a:r>
            <a:r>
              <a:rPr lang="en-GB" sz="1200" b="0" i="0" u="none" strike="noStrike" cap="none" err="1">
                <a:solidFill>
                  <a:schemeClr val="dk1"/>
                </a:solidFill>
                <a:effectLst/>
                <a:latin typeface="Arial"/>
                <a:ea typeface="Arial"/>
                <a:cs typeface="Arial"/>
                <a:sym typeface="Arial"/>
              </a:rPr>
              <a:t>s.f.</a:t>
            </a:r>
            <a:r>
              <a:rPr lang="en-GB" sz="1200" b="0" i="0" u="none" strike="noStrike" cap="none">
                <a:solidFill>
                  <a:schemeClr val="dk1"/>
                </a:solidFill>
                <a:effectLst/>
                <a:latin typeface="Arial"/>
                <a:ea typeface="Arial"/>
                <a:cs typeface="Arial"/>
                <a:sym typeface="Arial"/>
              </a:rPr>
              <a:t> is 1. Decider is 8 (≥5), so round up.</a:t>
            </a:r>
          </a:p>
          <a:p>
            <a:pPr marL="0" indent="0"/>
            <a:r>
              <a:rPr lang="en-GB" sz="1200" b="0" i="0" u="none" strike="noStrike" cap="none">
                <a:solidFill>
                  <a:schemeClr val="dk1"/>
                </a:solidFill>
                <a:effectLst/>
                <a:latin typeface="Arial"/>
                <a:ea typeface="Arial"/>
                <a:cs typeface="Arial"/>
                <a:sym typeface="Arial"/>
              </a:rPr>
              <a:t>Answer: 1.2 g/cm³</a:t>
            </a:r>
          </a:p>
          <a:p>
            <a:pPr marL="0" indent="0"/>
            <a:endParaRPr lang="en-GB" sz="1200" b="0" i="0" u="none" strike="noStrike" cap="none">
              <a:solidFill>
                <a:schemeClr val="dk1"/>
              </a:solidFill>
              <a:effectLst/>
              <a:latin typeface="Arial"/>
              <a:ea typeface="Arial"/>
              <a:cs typeface="Arial"/>
              <a:sym typeface="Arial"/>
            </a:endParaRPr>
          </a:p>
          <a:p>
            <a:pPr marL="0" indent="0"/>
            <a:r>
              <a:rPr lang="en-GB" sz="1200" b="0" i="0" u="none" strike="noStrike" cap="none">
                <a:solidFill>
                  <a:schemeClr val="dk1"/>
                </a:solidFill>
                <a:effectLst/>
                <a:latin typeface="Arial"/>
                <a:ea typeface="Arial"/>
                <a:cs typeface="Arial"/>
                <a:sym typeface="Arial"/>
              </a:rPr>
              <a:t>Ask: why not 1.189? Because the measuring cylinder only measured to 2 </a:t>
            </a:r>
            <a:r>
              <a:rPr lang="en-GB" sz="1200" b="0" i="0" u="none" strike="noStrike" cap="none" err="1">
                <a:solidFill>
                  <a:schemeClr val="dk1"/>
                </a:solidFill>
                <a:effectLst/>
                <a:latin typeface="Arial"/>
                <a:ea typeface="Arial"/>
                <a:cs typeface="Arial"/>
                <a:sym typeface="Arial"/>
              </a:rPr>
              <a:t>s.f.</a:t>
            </a:r>
            <a:r>
              <a:rPr lang="en-GB" sz="1200" b="0" i="0" u="none" strike="noStrike" cap="none">
                <a:solidFill>
                  <a:schemeClr val="dk1"/>
                </a:solidFill>
                <a:effectLst/>
                <a:latin typeface="Arial"/>
                <a:ea typeface="Arial"/>
                <a:cs typeface="Arial"/>
                <a:sym typeface="Arial"/>
              </a:rPr>
              <a:t> – the answer cannot be more precise than the equipment.</a:t>
            </a:r>
          </a:p>
          <a:p>
            <a:pPr marL="0" indent="0"/>
            <a:endParaRPr lang="en-GB" sz="1200" b="0" i="0" u="none" strike="noStrike" cap="none">
              <a:solidFill>
                <a:schemeClr val="dk1"/>
              </a:solidFill>
              <a:effectLst/>
              <a:latin typeface="Arial"/>
              <a:ea typeface="Arial"/>
              <a:cs typeface="Arial"/>
              <a:sym typeface="Arial"/>
            </a:endParaRPr>
          </a:p>
          <a:p>
            <a:pPr marL="0" indent="0"/>
            <a:r>
              <a:rPr lang="en-GB" sz="1200" b="0" i="0" u="none" strike="noStrike" cap="none">
                <a:solidFill>
                  <a:schemeClr val="dk1"/>
                </a:solidFill>
                <a:effectLst/>
                <a:latin typeface="Arial"/>
                <a:ea typeface="Arial"/>
                <a:cs typeface="Arial"/>
                <a:sym typeface="Arial"/>
              </a:rPr>
              <a:t>Explain</a:t>
            </a:r>
            <a:r>
              <a:rPr lang="en-GB" sz="1200" b="1" i="0" u="none" strike="noStrike" cap="none">
                <a:solidFill>
                  <a:schemeClr val="dk1"/>
                </a:solidFill>
                <a:effectLst/>
                <a:latin typeface="Arial"/>
                <a:ea typeface="Arial"/>
                <a:cs typeface="Arial"/>
                <a:sym typeface="Arial"/>
              </a:rPr>
              <a:t> </a:t>
            </a:r>
            <a:r>
              <a:rPr lang="en-GB" sz="1200" b="0" i="0" u="none" strike="noStrike" cap="none">
                <a:solidFill>
                  <a:schemeClr val="dk1"/>
                </a:solidFill>
                <a:effectLst/>
                <a:latin typeface="Arial"/>
                <a:ea typeface="Arial"/>
                <a:cs typeface="Arial"/>
                <a:sym typeface="Arial"/>
              </a:rPr>
              <a:t>that for addition or subtraction, the answer should have the same number of decimal places as the equipment used. Walk through the example.</a:t>
            </a:r>
          </a:p>
          <a:p>
            <a:pPr marL="0" indent="0"/>
            <a:r>
              <a:rPr lang="en-GB" sz="1200" b="0" i="0" u="none" strike="noStrike" cap="none">
                <a:solidFill>
                  <a:schemeClr val="dk1"/>
                </a:solidFill>
                <a:effectLst/>
                <a:latin typeface="Arial"/>
                <a:ea typeface="Arial"/>
                <a:cs typeface="Arial"/>
                <a:sym typeface="Arial"/>
              </a:rPr>
              <a:t>The values are from a thermometer that reads to 1 </a:t>
            </a:r>
            <a:r>
              <a:rPr lang="en-GB" sz="1200" b="0" i="0" u="none" strike="noStrike" cap="none" err="1">
                <a:solidFill>
                  <a:schemeClr val="dk1"/>
                </a:solidFill>
                <a:effectLst/>
                <a:latin typeface="Arial"/>
                <a:ea typeface="Arial"/>
                <a:cs typeface="Arial"/>
                <a:sym typeface="Arial"/>
              </a:rPr>
              <a:t>d.p.</a:t>
            </a:r>
            <a:endParaRPr lang="en-GB" sz="1200" b="0" i="0" u="none" strike="noStrike" cap="none">
              <a:solidFill>
                <a:schemeClr val="dk1"/>
              </a:solidFill>
              <a:effectLst/>
              <a:latin typeface="Arial"/>
              <a:ea typeface="Arial"/>
              <a:cs typeface="Arial"/>
              <a:sym typeface="Arial"/>
            </a:endParaRPr>
          </a:p>
          <a:p>
            <a:pPr marL="0" indent="0"/>
            <a:r>
              <a:rPr lang="en-GB" sz="1200" b="0" i="0" u="none" strike="noStrike" cap="none">
                <a:solidFill>
                  <a:schemeClr val="dk1"/>
                </a:solidFill>
                <a:effectLst/>
                <a:latin typeface="Arial"/>
                <a:ea typeface="Arial"/>
                <a:cs typeface="Arial"/>
                <a:sym typeface="Arial"/>
              </a:rPr>
              <a:t>Calculator gives 2.799... (this occurs because of the way calculators handle decimal arithmetic)</a:t>
            </a:r>
          </a:p>
          <a:p>
            <a:pPr marL="0" indent="0"/>
            <a:r>
              <a:rPr lang="en-GB" sz="1200" b="0" i="0" u="none" strike="noStrike" cap="none">
                <a:solidFill>
                  <a:schemeClr val="dk1"/>
                </a:solidFill>
                <a:effectLst/>
                <a:latin typeface="Arial"/>
                <a:ea typeface="Arial"/>
                <a:cs typeface="Arial"/>
                <a:sym typeface="Arial"/>
              </a:rPr>
              <a:t>The thermometer reads to 1 </a:t>
            </a:r>
            <a:r>
              <a:rPr lang="en-GB" sz="1200" b="0" i="0" u="none" strike="noStrike" cap="none" err="1">
                <a:solidFill>
                  <a:schemeClr val="dk1"/>
                </a:solidFill>
                <a:effectLst/>
                <a:latin typeface="Arial"/>
                <a:ea typeface="Arial"/>
                <a:cs typeface="Arial"/>
                <a:sym typeface="Arial"/>
              </a:rPr>
              <a:t>d.p.</a:t>
            </a:r>
            <a:r>
              <a:rPr lang="en-GB" sz="1200" b="0" i="0" u="none" strike="noStrike" cap="none">
                <a:solidFill>
                  <a:schemeClr val="dk1"/>
                </a:solidFill>
                <a:effectLst/>
                <a:latin typeface="Arial"/>
                <a:ea typeface="Arial"/>
                <a:cs typeface="Arial"/>
                <a:sym typeface="Arial"/>
              </a:rPr>
              <a:t>, so the answer should be to 1 </a:t>
            </a:r>
            <a:r>
              <a:rPr lang="en-GB" sz="1200" b="0" i="0" u="none" strike="noStrike" cap="none" err="1">
                <a:solidFill>
                  <a:schemeClr val="dk1"/>
                </a:solidFill>
                <a:effectLst/>
                <a:latin typeface="Arial"/>
                <a:ea typeface="Arial"/>
                <a:cs typeface="Arial"/>
                <a:sym typeface="Arial"/>
              </a:rPr>
              <a:t>d.p.</a:t>
            </a:r>
            <a:endParaRPr lang="en-GB" sz="1200" b="0" i="0" u="none" strike="noStrike" cap="none">
              <a:solidFill>
                <a:schemeClr val="dk1"/>
              </a:solidFill>
              <a:effectLst/>
              <a:latin typeface="Arial"/>
              <a:ea typeface="Arial"/>
              <a:cs typeface="Arial"/>
              <a:sym typeface="Arial"/>
            </a:endParaRPr>
          </a:p>
          <a:p>
            <a:pPr marL="0" indent="0"/>
            <a:r>
              <a:rPr lang="en-GB" sz="1200" b="0" i="0" u="none" strike="noStrike" cap="none">
                <a:solidFill>
                  <a:schemeClr val="dk1"/>
                </a:solidFill>
                <a:effectLst/>
                <a:latin typeface="Arial"/>
                <a:ea typeface="Arial"/>
                <a:cs typeface="Arial"/>
                <a:sym typeface="Arial"/>
              </a:rPr>
              <a:t>Answer: 21.7°C</a:t>
            </a:r>
          </a:p>
          <a:p>
            <a:pPr marL="0" indent="0"/>
            <a:endParaRPr lang="en-GB" sz="1200" b="0" i="0" u="none" strike="noStrike" cap="none">
              <a:solidFill>
                <a:schemeClr val="dk1"/>
              </a:solidFill>
              <a:effectLst/>
              <a:latin typeface="Arial"/>
              <a:ea typeface="Arial"/>
              <a:cs typeface="Arial"/>
              <a:sym typeface="Arial"/>
            </a:endParaRPr>
          </a:p>
          <a:p>
            <a:pPr marL="0" indent="0"/>
            <a:r>
              <a:rPr lang="en-GB" sz="1200" b="0" i="0" u="none" strike="noStrike" cap="none">
                <a:solidFill>
                  <a:schemeClr val="dk1"/>
                </a:solidFill>
                <a:effectLst/>
                <a:latin typeface="Arial"/>
                <a:ea typeface="Arial"/>
                <a:cs typeface="Arial"/>
                <a:sym typeface="Arial"/>
              </a:rPr>
              <a:t>Ask: why not write 21.6667? Because the thermometer only measures to 0.1°C – writing four decimal places suggests a level of precision the equipment does not have. A mean of repeated measurements from the same instrument should match the precision of that instrument.</a:t>
            </a:r>
          </a:p>
          <a:p>
            <a:pPr marL="0" indent="0"/>
            <a:endParaRPr lang="en-GB" sz="1200" b="0" i="0" u="none" strike="noStrike" cap="none">
              <a:solidFill>
                <a:schemeClr val="dk1"/>
              </a:solidFill>
              <a:effectLst/>
              <a:latin typeface="Arial"/>
              <a:ea typeface="Arial"/>
              <a:cs typeface="Arial"/>
              <a:sym typeface="Arial"/>
            </a:endParaRPr>
          </a:p>
          <a:p>
            <a:pPr marL="0" indent="0"/>
            <a:r>
              <a:rPr lang="en-GB" sz="1200" b="1" i="0" u="none" strike="noStrike" cap="none">
                <a:solidFill>
                  <a:schemeClr val="dk1"/>
                </a:solidFill>
                <a:effectLst/>
                <a:latin typeface="Arial"/>
                <a:ea typeface="Arial"/>
                <a:cs typeface="Arial"/>
                <a:sym typeface="Arial"/>
              </a:rPr>
              <a:t>Note for teachers:</a:t>
            </a:r>
            <a:r>
              <a:rPr lang="en-GB" sz="1200" b="0" i="0" u="none" strike="noStrike" cap="none">
                <a:solidFill>
                  <a:schemeClr val="dk1"/>
                </a:solidFill>
                <a:effectLst/>
                <a:latin typeface="Arial"/>
                <a:ea typeface="Arial"/>
                <a:cs typeface="Arial"/>
                <a:sym typeface="Arial"/>
              </a:rPr>
              <a:t> Many exam boards accept a mean quoted to one more significant figure than the raw data if it is the exact result of the calculation. This nuance is not addressed at this level but may be relevant at upper secondary and post-16.</a:t>
            </a:r>
          </a:p>
          <a:p>
            <a:pPr marL="0" lvl="0" indent="0" algn="l" rtl="0">
              <a:lnSpc>
                <a:spcPct val="100000"/>
              </a:lnSpc>
              <a:spcBef>
                <a:spcPts val="0"/>
              </a:spcBef>
              <a:spcAft>
                <a:spcPts val="0"/>
              </a:spcAft>
              <a:buSzPts val="1400"/>
              <a:buNone/>
            </a:pPr>
            <a:endParaRPr/>
          </a:p>
        </p:txBody>
      </p:sp>
      <p:sp>
        <p:nvSpPr>
          <p:cNvPr id="324" name="Google Shape;324;g3cd8964b3c4_0_59: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13</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9"/>
        <p:cNvGrpSpPr/>
        <p:nvPr/>
      </p:nvGrpSpPr>
      <p:grpSpPr>
        <a:xfrm>
          <a:off x="0" y="0"/>
          <a:ext cx="0" cy="0"/>
          <a:chOff x="0" y="0"/>
          <a:chExt cx="0" cy="0"/>
        </a:xfrm>
      </p:grpSpPr>
      <p:sp>
        <p:nvSpPr>
          <p:cNvPr id="330" name="Google Shape;330;g3cd8964b3c4_0_6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31" name="Google Shape;331;g3cd8964b3c4_0_66: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indent="0"/>
            <a:r>
              <a:rPr lang="en-GB" sz="1200" b="0" i="0" u="none" strike="noStrike" cap="none">
                <a:solidFill>
                  <a:schemeClr val="dk1"/>
                </a:solidFill>
                <a:effectLst/>
                <a:latin typeface="Arial"/>
                <a:ea typeface="Arial"/>
                <a:cs typeface="Arial"/>
                <a:sym typeface="Arial"/>
              </a:rPr>
              <a:t>This is a direct conflict with what learners learn in maths, so address it explicitly. </a:t>
            </a:r>
          </a:p>
          <a:p>
            <a:pPr marL="0" indent="0"/>
            <a:endParaRPr lang="en-GB" sz="1200" b="0" i="0" u="none" strike="noStrike" cap="none">
              <a:solidFill>
                <a:schemeClr val="dk1"/>
              </a:solidFill>
              <a:effectLst/>
              <a:latin typeface="Arial"/>
              <a:ea typeface="Arial"/>
              <a:cs typeface="Arial"/>
              <a:sym typeface="Arial"/>
            </a:endParaRPr>
          </a:p>
          <a:p>
            <a:pPr marL="0" indent="0"/>
            <a:r>
              <a:rPr lang="en-GB" sz="1200" b="0" i="0" u="none" strike="noStrike" cap="none">
                <a:solidFill>
                  <a:schemeClr val="dk1"/>
                </a:solidFill>
                <a:effectLst/>
                <a:latin typeface="Arial"/>
                <a:ea typeface="Arial"/>
                <a:cs typeface="Arial"/>
                <a:sym typeface="Arial"/>
              </a:rPr>
              <a:t>0.33 g/cm³ (2 </a:t>
            </a:r>
            <a:r>
              <a:rPr lang="en-GB" sz="1200" b="0" i="0" u="none" strike="noStrike" cap="none" err="1">
                <a:solidFill>
                  <a:schemeClr val="dk1"/>
                </a:solidFill>
                <a:effectLst/>
                <a:latin typeface="Arial"/>
                <a:ea typeface="Arial"/>
                <a:cs typeface="Arial"/>
                <a:sym typeface="Arial"/>
              </a:rPr>
              <a:t>s.f.</a:t>
            </a:r>
            <a:r>
              <a:rPr lang="en-GB" sz="1200" b="0" i="0" u="none" strike="noStrike" cap="none">
                <a:solidFill>
                  <a:schemeClr val="dk1"/>
                </a:solidFill>
                <a:effectLst/>
                <a:latin typeface="Arial"/>
                <a:ea typeface="Arial"/>
                <a:cs typeface="Arial"/>
                <a:sym typeface="Arial"/>
              </a:rPr>
              <a:t>, matching the least precise measurement). The recurring dot notation has no place in a science answer.</a:t>
            </a:r>
          </a:p>
          <a:p>
            <a:pPr marL="0" indent="0"/>
            <a:endParaRPr lang="en-GB" sz="1200" b="0" i="0" u="none" strike="noStrike" cap="none">
              <a:solidFill>
                <a:schemeClr val="dk1"/>
              </a:solidFill>
              <a:effectLst/>
              <a:latin typeface="Arial"/>
              <a:ea typeface="Arial"/>
              <a:cs typeface="Arial"/>
              <a:sym typeface="Arial"/>
            </a:endParaRPr>
          </a:p>
          <a:p>
            <a:pPr marL="0" indent="0"/>
            <a:r>
              <a:rPr lang="en-GB" sz="1200" b="0" i="0" u="none" strike="noStrike" cap="none">
                <a:solidFill>
                  <a:schemeClr val="dk1"/>
                </a:solidFill>
                <a:effectLst/>
                <a:latin typeface="Arial"/>
                <a:ea typeface="Arial"/>
                <a:cs typeface="Arial"/>
                <a:sym typeface="Arial"/>
              </a:rPr>
              <a:t>In maths, recurring notation is elegant and exact. In science, it is meaningless because no measurement is infinitely precise. Some learners may argue that 0.3 is ‘more accurate’ than 0.33 - the response is that accuracy in science is limited by the equipment, not by the mathematics. The dot notation has no place in a science answer.</a:t>
            </a:r>
          </a:p>
        </p:txBody>
      </p:sp>
      <p:sp>
        <p:nvSpPr>
          <p:cNvPr id="332" name="Google Shape;332;g3cd8964b3c4_0_66: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GB"/>
              <a:t>14</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6"/>
        <p:cNvGrpSpPr/>
        <p:nvPr/>
      </p:nvGrpSpPr>
      <p:grpSpPr>
        <a:xfrm>
          <a:off x="0" y="0"/>
          <a:ext cx="0" cy="0"/>
          <a:chOff x="0" y="0"/>
          <a:chExt cx="0" cy="0"/>
        </a:xfrm>
      </p:grpSpPr>
      <p:sp>
        <p:nvSpPr>
          <p:cNvPr id="337" name="Google Shape;337;g3cd8964b3c4_0_7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38" name="Google Shape;338;g3cd8964b3c4_0_72: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a:t>Return to the challenge question from the start of the session. Allow students time to attempt it independently before discussing as a class. This question tests multiple skills simultaneously: choosing the correct number of significant figures, identifying which digits are significant (including the trapped zero), and rounding correctly. Common errors students make are written below the answer.</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endParaRPr/>
          </a:p>
        </p:txBody>
      </p:sp>
      <p:sp>
        <p:nvSpPr>
          <p:cNvPr id="339" name="Google Shape;339;g3cd8964b3c4_0_72: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GB"/>
              <a:t>15</a:t>
            </a:fld>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6">
          <a:extLst>
            <a:ext uri="{FF2B5EF4-FFF2-40B4-BE49-F238E27FC236}">
              <a16:creationId xmlns:a16="http://schemas.microsoft.com/office/drawing/2014/main" id="{2F4074C0-8835-53D3-333B-863CFF89D9E0}"/>
            </a:ext>
          </a:extLst>
        </p:cNvPr>
        <p:cNvGrpSpPr/>
        <p:nvPr/>
      </p:nvGrpSpPr>
      <p:grpSpPr>
        <a:xfrm>
          <a:off x="0" y="0"/>
          <a:ext cx="0" cy="0"/>
          <a:chOff x="0" y="0"/>
          <a:chExt cx="0" cy="0"/>
        </a:xfrm>
      </p:grpSpPr>
      <p:sp>
        <p:nvSpPr>
          <p:cNvPr id="337" name="Google Shape;337;g3cd8964b3c4_0_72:notes">
            <a:extLst>
              <a:ext uri="{FF2B5EF4-FFF2-40B4-BE49-F238E27FC236}">
                <a16:creationId xmlns:a16="http://schemas.microsoft.com/office/drawing/2014/main" id="{975A5D34-DB18-2C2E-037C-3220822C39B8}"/>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38" name="Google Shape;338;g3cd8964b3c4_0_72:notes">
            <a:extLst>
              <a:ext uri="{FF2B5EF4-FFF2-40B4-BE49-F238E27FC236}">
                <a16:creationId xmlns:a16="http://schemas.microsoft.com/office/drawing/2014/main" id="{9A8B0618-6902-27C1-E56A-72DF03CE0933}"/>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b="1"/>
              <a:t>Answer:</a:t>
            </a:r>
            <a:endParaRPr b="1"/>
          </a:p>
          <a:p>
            <a:pPr marL="0" lvl="0" indent="0" algn="l" rtl="0">
              <a:lnSpc>
                <a:spcPct val="100000"/>
              </a:lnSpc>
              <a:spcBef>
                <a:spcPts val="0"/>
              </a:spcBef>
              <a:spcAft>
                <a:spcPts val="0"/>
              </a:spcAft>
              <a:buSzPts val="1400"/>
              <a:buNone/>
            </a:pPr>
            <a:r>
              <a:rPr lang="en-GB"/>
              <a:t>The correct answer is 0.304 g/cm³ (3 significant figures).</a:t>
            </a:r>
            <a:endParaRPr/>
          </a:p>
          <a:p>
            <a:pPr marL="0" lvl="0" indent="0" algn="l" rtl="0">
              <a:lnSpc>
                <a:spcPct val="100000"/>
              </a:lnSpc>
              <a:spcBef>
                <a:spcPts val="0"/>
              </a:spcBef>
              <a:spcAft>
                <a:spcPts val="0"/>
              </a:spcAft>
              <a:buSzPts val="1400"/>
              <a:buNone/>
            </a:pPr>
            <a:r>
              <a:rPr lang="en-GB"/>
              <a:t>The answer should be given to 3 </a:t>
            </a:r>
            <a:r>
              <a:rPr lang="en-GB" err="1"/>
              <a:t>s.f.</a:t>
            </a:r>
            <a:r>
              <a:rPr lang="en-GB"/>
              <a:t> because this is a division and the rule is to match the least number of significant figures from the data. The mass (15.8 g) is 3 </a:t>
            </a:r>
            <a:r>
              <a:rPr lang="en-GB" err="1"/>
              <a:t>s.f.</a:t>
            </a:r>
            <a:r>
              <a:rPr lang="en-GB"/>
              <a:t> and the volume (52.0 cm³) is 3 </a:t>
            </a:r>
            <a:r>
              <a:rPr lang="en-GB" err="1"/>
              <a:t>s.f.</a:t>
            </a:r>
            <a:r>
              <a:rPr lang="en-GB"/>
              <a:t>, so the answer should be 3 </a:t>
            </a:r>
            <a:r>
              <a:rPr lang="en-GB" err="1"/>
              <a:t>s.f.</a:t>
            </a:r>
            <a:endParaRPr/>
          </a:p>
          <a:p>
            <a:pPr marL="0" lvl="0" indent="0" algn="l" rtl="0">
              <a:lnSpc>
                <a:spcPct val="100000"/>
              </a:lnSpc>
              <a:spcBef>
                <a:spcPts val="0"/>
              </a:spcBef>
              <a:spcAft>
                <a:spcPts val="0"/>
              </a:spcAft>
              <a:buSzPts val="1400"/>
              <a:buNone/>
            </a:pPr>
            <a:r>
              <a:rPr lang="en-GB"/>
              <a:t>To round 0.30384615384 to 3 </a:t>
            </a:r>
            <a:r>
              <a:rPr lang="en-GB" err="1"/>
              <a:t>s.f.</a:t>
            </a:r>
            <a:r>
              <a:rPr lang="en-GB"/>
              <a:t>: the first three significant figures are 3, 0 and 3 (leading zeros are not significant, but the trapped zero is). The decider digit is 8 (≥5), so round up to give 0.304 g/cm³.</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en-GB" b="1"/>
              <a:t>Common errors:</a:t>
            </a:r>
            <a:endParaRPr b="1"/>
          </a:p>
          <a:p>
            <a:pPr marL="0" lvl="0" indent="0" algn="l" rtl="0">
              <a:lnSpc>
                <a:spcPct val="100000"/>
              </a:lnSpc>
              <a:spcBef>
                <a:spcPts val="0"/>
              </a:spcBef>
              <a:spcAft>
                <a:spcPts val="0"/>
              </a:spcAft>
              <a:buSzPts val="1400"/>
              <a:buNone/>
            </a:pPr>
            <a:r>
              <a:rPr lang="en-GB" b="1"/>
              <a:t>Error 1</a:t>
            </a:r>
            <a:r>
              <a:rPr lang="en-GB"/>
              <a:t> – matching decimal places instead of significant figures. Learners write 0.3 g/cm³ because both measurements are to 1 </a:t>
            </a:r>
            <a:r>
              <a:rPr lang="en-GB" err="1"/>
              <a:t>d.p.</a:t>
            </a:r>
            <a:r>
              <a:rPr lang="en-GB"/>
              <a:t> This is the wrong rule – for division, match significant figures, not decimal places. The </a:t>
            </a:r>
            <a:r>
              <a:rPr lang="en-GB" err="1"/>
              <a:t>d.p.</a:t>
            </a:r>
            <a:r>
              <a:rPr lang="en-GB"/>
              <a:t> rule applies to addition and subtraction. This is the most likely error because it sounds reasonable.</a:t>
            </a:r>
            <a:endParaRPr/>
          </a:p>
          <a:p>
            <a:pPr marL="0" lvl="0" indent="0" algn="l" rtl="0">
              <a:lnSpc>
                <a:spcPct val="100000"/>
              </a:lnSpc>
              <a:spcBef>
                <a:spcPts val="0"/>
              </a:spcBef>
              <a:spcAft>
                <a:spcPts val="0"/>
              </a:spcAft>
              <a:buSzPts val="1400"/>
              <a:buNone/>
            </a:pPr>
            <a:r>
              <a:rPr lang="en-GB" b="1"/>
              <a:t>Error 2</a:t>
            </a:r>
            <a:r>
              <a:rPr lang="en-GB"/>
              <a:t> – truncating instead of rounding. Learners write 0.303 g/cm³. They have correctly identified 3 </a:t>
            </a:r>
            <a:r>
              <a:rPr lang="en-GB" err="1"/>
              <a:t>s.f.</a:t>
            </a:r>
            <a:r>
              <a:rPr lang="en-GB"/>
              <a:t> but chopped rather than rounded. The digit after the third </a:t>
            </a:r>
            <a:r>
              <a:rPr lang="en-GB" err="1"/>
              <a:t>s.f.</a:t>
            </a:r>
            <a:r>
              <a:rPr lang="en-GB"/>
              <a:t> is 8, so the 3 should round up to 4.</a:t>
            </a:r>
            <a:endParaRPr/>
          </a:p>
          <a:p>
            <a:pPr marL="0" lvl="0" indent="0" algn="l" rtl="0">
              <a:lnSpc>
                <a:spcPct val="100000"/>
              </a:lnSpc>
              <a:spcBef>
                <a:spcPts val="0"/>
              </a:spcBef>
              <a:spcAft>
                <a:spcPts val="0"/>
              </a:spcAft>
              <a:buSzPts val="1400"/>
              <a:buNone/>
            </a:pPr>
            <a:r>
              <a:rPr lang="en-GB" b="1"/>
              <a:t>Error 3</a:t>
            </a:r>
            <a:r>
              <a:rPr lang="en-GB"/>
              <a:t> – counting leading zeros as significant. Learners write 0.30 g/cm³, claiming 3 </a:t>
            </a:r>
            <a:r>
              <a:rPr lang="en-GB" err="1"/>
              <a:t>s.f.</a:t>
            </a:r>
            <a:r>
              <a:rPr lang="en-GB"/>
              <a:t> They have counted the leading zero as significant. Rule 3 from slide 6: leading zeros are never significant.</a:t>
            </a:r>
            <a:endParaRPr/>
          </a:p>
          <a:p>
            <a:pPr marL="0" lvl="0" indent="0" algn="l" rtl="0">
              <a:lnSpc>
                <a:spcPct val="100000"/>
              </a:lnSpc>
              <a:spcBef>
                <a:spcPts val="0"/>
              </a:spcBef>
              <a:spcAft>
                <a:spcPts val="0"/>
              </a:spcAft>
              <a:buSzPts val="1400"/>
              <a:buNone/>
            </a:pPr>
            <a:r>
              <a:rPr lang="en-GB" b="1"/>
              <a:t>Error 4</a:t>
            </a:r>
            <a:r>
              <a:rPr lang="en-GB"/>
              <a:t> – miscounting significant figures. Learners write 0.3038 g/cm³ (4 </a:t>
            </a:r>
            <a:r>
              <a:rPr lang="en-GB" err="1"/>
              <a:t>s.f.</a:t>
            </a:r>
            <a:r>
              <a:rPr lang="en-GB"/>
              <a:t>) or 0.30 g/cm³ (2 </a:t>
            </a:r>
            <a:r>
              <a:rPr lang="en-GB" err="1"/>
              <a:t>s.f.</a:t>
            </a:r>
            <a:r>
              <a:rPr lang="en-GB"/>
              <a:t>). Revisit the rules – the trapped zero between the 3s </a:t>
            </a:r>
            <a:r>
              <a:rPr lang="en-GB" b="1"/>
              <a:t>is</a:t>
            </a:r>
            <a:r>
              <a:rPr lang="en-GB"/>
              <a:t> significant (rule 2), but leading zeros are </a:t>
            </a:r>
            <a:r>
              <a:rPr lang="en-GB" b="1"/>
              <a:t>not</a:t>
            </a:r>
            <a:r>
              <a:rPr lang="en-GB"/>
              <a:t> (rule 3).</a:t>
            </a:r>
            <a:endParaRPr/>
          </a:p>
          <a:p>
            <a:pPr marL="0" lvl="0" indent="0" algn="l" rtl="0">
              <a:lnSpc>
                <a:spcPct val="100000"/>
              </a:lnSpc>
              <a:spcBef>
                <a:spcPts val="0"/>
              </a:spcBef>
              <a:spcAft>
                <a:spcPts val="0"/>
              </a:spcAft>
              <a:buSzPts val="1400"/>
              <a:buNone/>
            </a:pPr>
            <a:r>
              <a:rPr lang="en-GB" b="1"/>
              <a:t>Error 5</a:t>
            </a:r>
            <a:r>
              <a:rPr lang="en-GB"/>
              <a:t> – copying the calculator. Learners write 0.30384615384 g/cm³. This is shown on the slide, so students are unlikely to do it – but it is a useful discussion point. Ask: what does writing 11 significant figures imply about the precision of a school balance and measuring cylinder?</a:t>
            </a:r>
            <a:endParaRPr/>
          </a:p>
          <a:p>
            <a:pPr marL="0" lvl="0" indent="0" algn="l" rtl="0">
              <a:lnSpc>
                <a:spcPct val="100000"/>
              </a:lnSpc>
              <a:spcBef>
                <a:spcPts val="0"/>
              </a:spcBef>
              <a:spcAft>
                <a:spcPts val="0"/>
              </a:spcAft>
              <a:buSzPts val="1400"/>
              <a:buNone/>
            </a:pPr>
            <a:endParaRPr/>
          </a:p>
        </p:txBody>
      </p:sp>
      <p:sp>
        <p:nvSpPr>
          <p:cNvPr id="339" name="Google Shape;339;g3cd8964b3c4_0_72:notes">
            <a:extLst>
              <a:ext uri="{FF2B5EF4-FFF2-40B4-BE49-F238E27FC236}">
                <a16:creationId xmlns:a16="http://schemas.microsoft.com/office/drawing/2014/main" id="{CF4EA8D9-BB59-2D50-9326-2EA62B98DBC8}"/>
              </a:ext>
            </a:extLst>
          </p:cNvPr>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GB"/>
              <a:t>16</a:t>
            </a:fld>
            <a:endParaRPr/>
          </a:p>
        </p:txBody>
      </p:sp>
    </p:spTree>
    <p:extLst>
      <p:ext uri="{BB962C8B-B14F-4D97-AF65-F5344CB8AC3E}">
        <p14:creationId xmlns:p14="http://schemas.microsoft.com/office/powerpoint/2010/main" val="2842173044"/>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11.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11.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11.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11.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11.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11.png"/></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11-14 years Title, double line, content photo">
  <p:cSld name="11-14 years Title, double line, content photo">
    <p:spTree>
      <p:nvGrpSpPr>
        <p:cNvPr id="1" name="Shape 16"/>
        <p:cNvGrpSpPr/>
        <p:nvPr/>
      </p:nvGrpSpPr>
      <p:grpSpPr>
        <a:xfrm>
          <a:off x="0" y="0"/>
          <a:ext cx="0" cy="0"/>
          <a:chOff x="0" y="0"/>
          <a:chExt cx="0" cy="0"/>
        </a:xfrm>
      </p:grpSpPr>
      <p:pic>
        <p:nvPicPr>
          <p:cNvPr id="17" name="Google Shape;17;p17" descr="A purple and pink gradient with circles and squares&#10;&#10;AI-generated content may be incorrect."/>
          <p:cNvPicPr preferRelativeResize="0"/>
          <p:nvPr/>
        </p:nvPicPr>
        <p:blipFill rotWithShape="1">
          <a:blip r:embed="rId2">
            <a:alphaModFix/>
          </a:blip>
          <a:srcRect/>
          <a:stretch/>
        </p:blipFill>
        <p:spPr>
          <a:xfrm>
            <a:off x="0" y="1557"/>
            <a:ext cx="12192000" cy="6854885"/>
          </a:xfrm>
          <a:prstGeom prst="rect">
            <a:avLst/>
          </a:prstGeom>
          <a:noFill/>
          <a:ln>
            <a:noFill/>
          </a:ln>
        </p:spPr>
      </p:pic>
      <p:grpSp>
        <p:nvGrpSpPr>
          <p:cNvPr id="18" name="Google Shape;18;p17"/>
          <p:cNvGrpSpPr/>
          <p:nvPr/>
        </p:nvGrpSpPr>
        <p:grpSpPr>
          <a:xfrm>
            <a:off x="0" y="-1670"/>
            <a:ext cx="7622497" cy="6859670"/>
            <a:chOff x="0" y="-1670"/>
            <a:chExt cx="7622497" cy="6859670"/>
          </a:xfrm>
        </p:grpSpPr>
        <p:pic>
          <p:nvPicPr>
            <p:cNvPr id="19" name="Google Shape;19;p17"/>
            <p:cNvPicPr preferRelativeResize="0"/>
            <p:nvPr/>
          </p:nvPicPr>
          <p:blipFill rotWithShape="1">
            <a:blip r:embed="rId3">
              <a:alphaModFix/>
            </a:blip>
            <a:srcRect/>
            <a:stretch/>
          </p:blipFill>
          <p:spPr>
            <a:xfrm>
              <a:off x="0" y="0"/>
              <a:ext cx="7485972" cy="6858000"/>
            </a:xfrm>
            <a:prstGeom prst="rect">
              <a:avLst/>
            </a:prstGeom>
            <a:noFill/>
            <a:ln>
              <a:noFill/>
            </a:ln>
          </p:spPr>
        </p:pic>
        <p:pic>
          <p:nvPicPr>
            <p:cNvPr id="20" name="Google Shape;20;p17"/>
            <p:cNvPicPr preferRelativeResize="0"/>
            <p:nvPr/>
          </p:nvPicPr>
          <p:blipFill rotWithShape="1">
            <a:blip r:embed="rId4">
              <a:alphaModFix/>
            </a:blip>
            <a:srcRect/>
            <a:stretch/>
          </p:blipFill>
          <p:spPr>
            <a:xfrm>
              <a:off x="3383647" y="-1670"/>
              <a:ext cx="4238624" cy="6858000"/>
            </a:xfrm>
            <a:prstGeom prst="rect">
              <a:avLst/>
            </a:prstGeom>
            <a:noFill/>
            <a:ln>
              <a:noFill/>
            </a:ln>
          </p:spPr>
        </p:pic>
        <p:pic>
          <p:nvPicPr>
            <p:cNvPr id="21" name="Google Shape;21;p17"/>
            <p:cNvPicPr preferRelativeResize="0"/>
            <p:nvPr/>
          </p:nvPicPr>
          <p:blipFill rotWithShape="1">
            <a:blip r:embed="rId5">
              <a:alphaModFix/>
            </a:blip>
            <a:srcRect/>
            <a:stretch/>
          </p:blipFill>
          <p:spPr>
            <a:xfrm>
              <a:off x="4023211" y="2045"/>
              <a:ext cx="3599286" cy="2828010"/>
            </a:xfrm>
            <a:prstGeom prst="rect">
              <a:avLst/>
            </a:prstGeom>
            <a:noFill/>
            <a:ln>
              <a:noFill/>
            </a:ln>
          </p:spPr>
        </p:pic>
      </p:grpSp>
      <p:sp>
        <p:nvSpPr>
          <p:cNvPr id="22" name="Google Shape;22;p17"/>
          <p:cNvSpPr txBox="1">
            <a:spLocks noGrp="1"/>
          </p:cNvSpPr>
          <p:nvPr>
            <p:ph type="ctrTitle"/>
          </p:nvPr>
        </p:nvSpPr>
        <p:spPr>
          <a:xfrm>
            <a:off x="540000" y="1238400"/>
            <a:ext cx="5220000" cy="336777"/>
          </a:xfrm>
          <a:prstGeom prst="rect">
            <a:avLst/>
          </a:prstGeom>
          <a:noFill/>
          <a:ln>
            <a:noFill/>
          </a:ln>
        </p:spPr>
        <p:txBody>
          <a:bodyPr spcFirstLastPara="1" wrap="square" lIns="0" tIns="0" rIns="0" bIns="0" anchor="t" anchorCtr="0">
            <a:normAutofit/>
          </a:bodyPr>
          <a:lstStyle>
            <a:lvl1pPr lvl="0" algn="l">
              <a:lnSpc>
                <a:spcPct val="90000"/>
              </a:lnSpc>
              <a:spcBef>
                <a:spcPts val="0"/>
              </a:spcBef>
              <a:spcAft>
                <a:spcPts val="0"/>
              </a:spcAft>
              <a:buClr>
                <a:schemeClr val="dk1"/>
              </a:buClr>
              <a:buSzPts val="2400"/>
              <a:buFont typeface="Century Gothic"/>
              <a:buNone/>
              <a:defRPr sz="2400" b="1" i="0">
                <a:latin typeface="Century Gothic"/>
                <a:ea typeface="Century Gothic"/>
                <a:cs typeface="Century Gothic"/>
                <a:sym typeface="Century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3" name="Google Shape;23;p17"/>
          <p:cNvSpPr txBox="1">
            <a:spLocks noGrp="1"/>
          </p:cNvSpPr>
          <p:nvPr>
            <p:ph type="subTitle" idx="1"/>
          </p:nvPr>
        </p:nvSpPr>
        <p:spPr>
          <a:xfrm>
            <a:off x="540000" y="1980000"/>
            <a:ext cx="5220000" cy="1652200"/>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accent4"/>
              </a:buClr>
              <a:buSzPts val="5000"/>
              <a:buNone/>
              <a:defRPr sz="5000" b="1" i="0">
                <a:solidFill>
                  <a:schemeClr val="accent4"/>
                </a:solidFill>
                <a:latin typeface="Century Gothic"/>
                <a:ea typeface="Century Gothic"/>
                <a:cs typeface="Century Gothic"/>
                <a:sym typeface="Century Gothic"/>
              </a:defRPr>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pic>
        <p:nvPicPr>
          <p:cNvPr id="24" name="Google Shape;24;p17"/>
          <p:cNvPicPr preferRelativeResize="0"/>
          <p:nvPr/>
        </p:nvPicPr>
        <p:blipFill rotWithShape="1">
          <a:blip r:embed="rId6">
            <a:alphaModFix/>
          </a:blip>
          <a:srcRect/>
          <a:stretch/>
        </p:blipFill>
        <p:spPr>
          <a:xfrm>
            <a:off x="540000" y="5640908"/>
            <a:ext cx="2568960" cy="716919"/>
          </a:xfrm>
          <a:prstGeom prst="rect">
            <a:avLst/>
          </a:prstGeom>
          <a:noFill/>
          <a:ln>
            <a:noFill/>
          </a:ln>
        </p:spPr>
      </p:pic>
      <p:pic>
        <p:nvPicPr>
          <p:cNvPr id="25" name="Google Shape;25;p17"/>
          <p:cNvPicPr preferRelativeResize="0"/>
          <p:nvPr/>
        </p:nvPicPr>
        <p:blipFill rotWithShape="1">
          <a:blip r:embed="rId7">
            <a:alphaModFix/>
          </a:blip>
          <a:srcRect/>
          <a:stretch/>
        </p:blipFill>
        <p:spPr>
          <a:xfrm>
            <a:off x="3648960" y="5816600"/>
            <a:ext cx="1754412" cy="417717"/>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11-14 years Content - single column/bulleted list">
  <p:cSld name="11-14 years Content - single column/bulleted list">
    <p:spTree>
      <p:nvGrpSpPr>
        <p:cNvPr id="1" name="Shape 26"/>
        <p:cNvGrpSpPr/>
        <p:nvPr/>
      </p:nvGrpSpPr>
      <p:grpSpPr>
        <a:xfrm>
          <a:off x="0" y="0"/>
          <a:ext cx="0" cy="0"/>
          <a:chOff x="0" y="0"/>
          <a:chExt cx="0" cy="0"/>
        </a:xfrm>
      </p:grpSpPr>
      <p:pic>
        <p:nvPicPr>
          <p:cNvPr id="27" name="Google Shape;27;p20"/>
          <p:cNvPicPr preferRelativeResize="0"/>
          <p:nvPr/>
        </p:nvPicPr>
        <p:blipFill rotWithShape="1">
          <a:blip r:embed="rId2">
            <a:alphaModFix/>
          </a:blip>
          <a:srcRect/>
          <a:stretch/>
        </p:blipFill>
        <p:spPr>
          <a:xfrm>
            <a:off x="8607398" y="0"/>
            <a:ext cx="3584602" cy="6858000"/>
          </a:xfrm>
          <a:prstGeom prst="rect">
            <a:avLst/>
          </a:prstGeom>
          <a:noFill/>
          <a:ln>
            <a:noFill/>
          </a:ln>
        </p:spPr>
      </p:pic>
      <p:sp>
        <p:nvSpPr>
          <p:cNvPr id="28" name="Google Shape;28;p20"/>
          <p:cNvSpPr txBox="1">
            <a:spLocks noGrp="1"/>
          </p:cNvSpPr>
          <p:nvPr>
            <p:ph type="title"/>
          </p:nvPr>
        </p:nvSpPr>
        <p:spPr>
          <a:xfrm>
            <a:off x="540000" y="540000"/>
            <a:ext cx="10080000" cy="440661"/>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accent4"/>
              </a:buClr>
              <a:buSzPts val="3400"/>
              <a:buFont typeface="Century Gothic"/>
              <a:buNone/>
              <a:defRPr sz="3400" b="1" i="0">
                <a:solidFill>
                  <a:schemeClr val="accent4"/>
                </a:solidFill>
                <a:latin typeface="Century Gothic"/>
                <a:ea typeface="Century Gothic"/>
                <a:cs typeface="Century Gothic"/>
                <a:sym typeface="Century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9" name="Google Shape;29;p20"/>
          <p:cNvSpPr/>
          <p:nvPr/>
        </p:nvSpPr>
        <p:spPr>
          <a:xfrm>
            <a:off x="11382000" y="0"/>
            <a:ext cx="810000" cy="6858000"/>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30" name="Google Shape;30;p20"/>
          <p:cNvPicPr preferRelativeResize="0"/>
          <p:nvPr/>
        </p:nvPicPr>
        <p:blipFill rotWithShape="1">
          <a:blip r:embed="rId3">
            <a:alphaModFix/>
          </a:blip>
          <a:srcRect/>
          <a:stretch/>
        </p:blipFill>
        <p:spPr>
          <a:xfrm>
            <a:off x="10855845" y="4546600"/>
            <a:ext cx="1331670" cy="2311400"/>
          </a:xfrm>
          <a:prstGeom prst="rect">
            <a:avLst/>
          </a:prstGeom>
          <a:noFill/>
          <a:ln>
            <a:noFill/>
          </a:ln>
        </p:spPr>
      </p:pic>
      <p:pic>
        <p:nvPicPr>
          <p:cNvPr id="31" name="Google Shape;31;p20"/>
          <p:cNvPicPr preferRelativeResize="0"/>
          <p:nvPr/>
        </p:nvPicPr>
        <p:blipFill rotWithShape="1">
          <a:blip r:embed="rId4">
            <a:alphaModFix/>
          </a:blip>
          <a:srcRect/>
          <a:stretch/>
        </p:blipFill>
        <p:spPr>
          <a:xfrm>
            <a:off x="10734280" y="4726412"/>
            <a:ext cx="1574800" cy="2131588"/>
          </a:xfrm>
          <a:prstGeom prst="rect">
            <a:avLst/>
          </a:prstGeom>
          <a:noFill/>
          <a:ln>
            <a:noFill/>
          </a:ln>
        </p:spPr>
      </p:pic>
      <p:sp>
        <p:nvSpPr>
          <p:cNvPr id="32" name="Google Shape;32;p20"/>
          <p:cNvSpPr txBox="1">
            <a:spLocks noGrp="1"/>
          </p:cNvSpPr>
          <p:nvPr>
            <p:ph type="body" idx="1"/>
          </p:nvPr>
        </p:nvSpPr>
        <p:spPr>
          <a:xfrm>
            <a:off x="593498" y="1399330"/>
            <a:ext cx="10080000" cy="5040000"/>
          </a:xfrm>
          <a:prstGeom prst="rect">
            <a:avLst/>
          </a:prstGeom>
          <a:noFill/>
          <a:ln>
            <a:noFill/>
          </a:ln>
        </p:spPr>
        <p:txBody>
          <a:bodyPr spcFirstLastPara="1" wrap="square" lIns="0" tIns="0" rIns="0" bIns="0" anchor="t" anchorCtr="0">
            <a:normAutofit/>
          </a:bodyPr>
          <a:lstStyle>
            <a:lvl1pPr marL="457200" lvl="0" indent="-403225" algn="l">
              <a:lnSpc>
                <a:spcPct val="100000"/>
              </a:lnSpc>
              <a:spcBef>
                <a:spcPts val="0"/>
              </a:spcBef>
              <a:spcAft>
                <a:spcPts val="0"/>
              </a:spcAft>
              <a:buClr>
                <a:schemeClr val="accent4"/>
              </a:buClr>
              <a:buSzPts val="2750"/>
              <a:buFont typeface="Arial"/>
              <a:buChar char="•"/>
              <a:defRPr sz="2200" b="0" i="0">
                <a:latin typeface="Century Gothic"/>
                <a:ea typeface="Century Gothic"/>
                <a:cs typeface="Century Gothic"/>
                <a:sym typeface="Century Gothic"/>
              </a:defRPr>
            </a:lvl1pPr>
            <a:lvl2pPr marL="914400" lvl="1" indent="-342900" algn="l">
              <a:lnSpc>
                <a:spcPct val="90000"/>
              </a:lnSpc>
              <a:spcBef>
                <a:spcPts val="12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11-14 years Content - single column/numbered list">
  <p:cSld name="11-14 years Content - single column/numbered list">
    <p:spTree>
      <p:nvGrpSpPr>
        <p:cNvPr id="1" name="Shape 33"/>
        <p:cNvGrpSpPr/>
        <p:nvPr/>
      </p:nvGrpSpPr>
      <p:grpSpPr>
        <a:xfrm>
          <a:off x="0" y="0"/>
          <a:ext cx="0" cy="0"/>
          <a:chOff x="0" y="0"/>
          <a:chExt cx="0" cy="0"/>
        </a:xfrm>
      </p:grpSpPr>
      <p:pic>
        <p:nvPicPr>
          <p:cNvPr id="34" name="Google Shape;34;p22"/>
          <p:cNvPicPr preferRelativeResize="0"/>
          <p:nvPr/>
        </p:nvPicPr>
        <p:blipFill rotWithShape="1">
          <a:blip r:embed="rId2">
            <a:alphaModFix/>
          </a:blip>
          <a:srcRect/>
          <a:stretch/>
        </p:blipFill>
        <p:spPr>
          <a:xfrm>
            <a:off x="8607398" y="0"/>
            <a:ext cx="3584602" cy="6858000"/>
          </a:xfrm>
          <a:prstGeom prst="rect">
            <a:avLst/>
          </a:prstGeom>
          <a:noFill/>
          <a:ln>
            <a:noFill/>
          </a:ln>
        </p:spPr>
      </p:pic>
      <p:sp>
        <p:nvSpPr>
          <p:cNvPr id="35" name="Google Shape;35;p22"/>
          <p:cNvSpPr txBox="1">
            <a:spLocks noGrp="1"/>
          </p:cNvSpPr>
          <p:nvPr>
            <p:ph type="title"/>
          </p:nvPr>
        </p:nvSpPr>
        <p:spPr>
          <a:xfrm>
            <a:off x="540000" y="540000"/>
            <a:ext cx="10080000" cy="440661"/>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accent4"/>
              </a:buClr>
              <a:buSzPts val="3400"/>
              <a:buFont typeface="Century Gothic"/>
              <a:buNone/>
              <a:defRPr sz="3400" b="1" i="0">
                <a:solidFill>
                  <a:schemeClr val="accent4"/>
                </a:solidFill>
                <a:latin typeface="Century Gothic"/>
                <a:ea typeface="Century Gothic"/>
                <a:cs typeface="Century Gothic"/>
                <a:sym typeface="Century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6" name="Google Shape;36;p22"/>
          <p:cNvSpPr/>
          <p:nvPr/>
        </p:nvSpPr>
        <p:spPr>
          <a:xfrm>
            <a:off x="11382000" y="0"/>
            <a:ext cx="810000" cy="6858000"/>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7" name="Google Shape;37;p22"/>
          <p:cNvSpPr txBox="1">
            <a:spLocks noGrp="1"/>
          </p:cNvSpPr>
          <p:nvPr>
            <p:ph type="body" idx="1"/>
          </p:nvPr>
        </p:nvSpPr>
        <p:spPr>
          <a:xfrm>
            <a:off x="540000" y="1260000"/>
            <a:ext cx="10080000" cy="5040000"/>
          </a:xfrm>
          <a:prstGeom prst="rect">
            <a:avLst/>
          </a:prstGeom>
          <a:noFill/>
          <a:ln>
            <a:noFill/>
          </a:ln>
        </p:spPr>
        <p:txBody>
          <a:bodyPr spcFirstLastPara="1" wrap="square" lIns="0" tIns="0" rIns="0" bIns="0" anchor="t" anchorCtr="0">
            <a:normAutofit/>
          </a:bodyPr>
          <a:lstStyle>
            <a:lvl1pPr marL="457200" lvl="0" indent="-368300" algn="l">
              <a:lnSpc>
                <a:spcPct val="100000"/>
              </a:lnSpc>
              <a:spcBef>
                <a:spcPts val="0"/>
              </a:spcBef>
              <a:spcAft>
                <a:spcPts val="0"/>
              </a:spcAft>
              <a:buClr>
                <a:srgbClr val="006F62"/>
              </a:buClr>
              <a:buSzPts val="2200"/>
              <a:buFont typeface="Calibri"/>
              <a:buAutoNum type="arabicPeriod"/>
              <a:defRPr sz="2200" b="0" i="0">
                <a:latin typeface="Century Gothic"/>
                <a:ea typeface="Century Gothic"/>
                <a:cs typeface="Century Gothic"/>
                <a:sym typeface="Century Gothic"/>
              </a:defRPr>
            </a:lvl1pPr>
            <a:lvl2pPr marL="914400" lvl="1" indent="-342900" algn="l">
              <a:lnSpc>
                <a:spcPct val="90000"/>
              </a:lnSpc>
              <a:spcBef>
                <a:spcPts val="12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grpSp>
        <p:nvGrpSpPr>
          <p:cNvPr id="38" name="Google Shape;38;p22"/>
          <p:cNvGrpSpPr/>
          <p:nvPr/>
        </p:nvGrpSpPr>
        <p:grpSpPr>
          <a:xfrm>
            <a:off x="10734280" y="4546600"/>
            <a:ext cx="1574800" cy="2311400"/>
            <a:chOff x="10734280" y="4546600"/>
            <a:chExt cx="1574800" cy="2311400"/>
          </a:xfrm>
        </p:grpSpPr>
        <p:pic>
          <p:nvPicPr>
            <p:cNvPr id="39" name="Google Shape;39;p22"/>
            <p:cNvPicPr preferRelativeResize="0"/>
            <p:nvPr/>
          </p:nvPicPr>
          <p:blipFill rotWithShape="1">
            <a:blip r:embed="rId3">
              <a:alphaModFix/>
            </a:blip>
            <a:srcRect/>
            <a:stretch/>
          </p:blipFill>
          <p:spPr>
            <a:xfrm>
              <a:off x="10855845" y="4546600"/>
              <a:ext cx="1331670" cy="2311400"/>
            </a:xfrm>
            <a:prstGeom prst="rect">
              <a:avLst/>
            </a:prstGeom>
            <a:noFill/>
            <a:ln>
              <a:noFill/>
            </a:ln>
          </p:spPr>
        </p:pic>
        <p:pic>
          <p:nvPicPr>
            <p:cNvPr id="40" name="Google Shape;40;p22"/>
            <p:cNvPicPr preferRelativeResize="0"/>
            <p:nvPr/>
          </p:nvPicPr>
          <p:blipFill rotWithShape="1">
            <a:blip r:embed="rId4">
              <a:alphaModFix/>
            </a:blip>
            <a:srcRect/>
            <a:stretch/>
          </p:blipFill>
          <p:spPr>
            <a:xfrm>
              <a:off x="10734280" y="4725406"/>
              <a:ext cx="1574800" cy="2131588"/>
            </a:xfrm>
            <a:prstGeom prst="rect">
              <a:avLst/>
            </a:prstGeom>
            <a:noFill/>
            <a:ln>
              <a:noFill/>
            </a:ln>
          </p:spPr>
        </p:pic>
      </p:gr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11-14 years Table">
  <p:cSld name="11-14 years Table">
    <p:spTree>
      <p:nvGrpSpPr>
        <p:cNvPr id="1" name="Shape 41"/>
        <p:cNvGrpSpPr/>
        <p:nvPr/>
      </p:nvGrpSpPr>
      <p:grpSpPr>
        <a:xfrm>
          <a:off x="0" y="0"/>
          <a:ext cx="0" cy="0"/>
          <a:chOff x="0" y="0"/>
          <a:chExt cx="0" cy="0"/>
        </a:xfrm>
      </p:grpSpPr>
      <p:pic>
        <p:nvPicPr>
          <p:cNvPr id="42" name="Google Shape;42;p21"/>
          <p:cNvPicPr preferRelativeResize="0"/>
          <p:nvPr/>
        </p:nvPicPr>
        <p:blipFill rotWithShape="1">
          <a:blip r:embed="rId2">
            <a:alphaModFix/>
          </a:blip>
          <a:srcRect/>
          <a:stretch/>
        </p:blipFill>
        <p:spPr>
          <a:xfrm>
            <a:off x="8607398" y="0"/>
            <a:ext cx="3584602" cy="6858000"/>
          </a:xfrm>
          <a:prstGeom prst="rect">
            <a:avLst/>
          </a:prstGeom>
          <a:noFill/>
          <a:ln>
            <a:noFill/>
          </a:ln>
        </p:spPr>
      </p:pic>
      <p:sp>
        <p:nvSpPr>
          <p:cNvPr id="43" name="Google Shape;43;p21"/>
          <p:cNvSpPr/>
          <p:nvPr/>
        </p:nvSpPr>
        <p:spPr>
          <a:xfrm>
            <a:off x="11382000" y="0"/>
            <a:ext cx="810000" cy="6858000"/>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44" name="Google Shape;44;p21"/>
          <p:cNvSpPr txBox="1">
            <a:spLocks noGrp="1"/>
          </p:cNvSpPr>
          <p:nvPr>
            <p:ph type="body" idx="1"/>
          </p:nvPr>
        </p:nvSpPr>
        <p:spPr>
          <a:xfrm>
            <a:off x="540000" y="1260000"/>
            <a:ext cx="10080000" cy="5040000"/>
          </a:xfrm>
          <a:prstGeom prst="rect">
            <a:avLst/>
          </a:prstGeom>
          <a:noFill/>
          <a:ln>
            <a:noFill/>
          </a:ln>
        </p:spPr>
        <p:txBody>
          <a:bodyPr spcFirstLastPara="1" wrap="square" lIns="0" tIns="0" rIns="0" bIns="0" anchor="ctr" anchorCtr="0">
            <a:normAutofit/>
          </a:bodyPr>
          <a:lstStyle>
            <a:lvl1pPr marL="457200" lvl="0" indent="-228600" algn="ctr">
              <a:lnSpc>
                <a:spcPct val="100000"/>
              </a:lnSpc>
              <a:spcBef>
                <a:spcPts val="0"/>
              </a:spcBef>
              <a:spcAft>
                <a:spcPts val="0"/>
              </a:spcAft>
              <a:buClr>
                <a:schemeClr val="dk1"/>
              </a:buClr>
              <a:buSzPts val="1200"/>
              <a:buFont typeface="Century Gothic"/>
              <a:buNone/>
              <a:defRPr sz="1200" b="1" i="0">
                <a:latin typeface="Century Gothic"/>
                <a:ea typeface="Century Gothic"/>
                <a:cs typeface="Century Gothic"/>
                <a:sym typeface="Century Gothic"/>
              </a:defRPr>
            </a:lvl1pPr>
            <a:lvl2pPr marL="914400" lvl="1" indent="-342900" algn="l">
              <a:lnSpc>
                <a:spcPct val="90000"/>
              </a:lnSpc>
              <a:spcBef>
                <a:spcPts val="12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5" name="Google Shape;45;p21"/>
          <p:cNvSpPr txBox="1">
            <a:spLocks noGrp="1"/>
          </p:cNvSpPr>
          <p:nvPr>
            <p:ph type="title"/>
          </p:nvPr>
        </p:nvSpPr>
        <p:spPr>
          <a:xfrm>
            <a:off x="540000" y="540000"/>
            <a:ext cx="10080000" cy="440661"/>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accent4"/>
              </a:buClr>
              <a:buSzPts val="3400"/>
              <a:buFont typeface="Century Gothic"/>
              <a:buNone/>
              <a:defRPr sz="3400" b="1" i="0">
                <a:solidFill>
                  <a:schemeClr val="accent4"/>
                </a:solidFill>
                <a:latin typeface="Century Gothic"/>
                <a:ea typeface="Century Gothic"/>
                <a:cs typeface="Century Gothic"/>
                <a:sym typeface="Century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grpSp>
        <p:nvGrpSpPr>
          <p:cNvPr id="46" name="Google Shape;46;p21"/>
          <p:cNvGrpSpPr/>
          <p:nvPr/>
        </p:nvGrpSpPr>
        <p:grpSpPr>
          <a:xfrm>
            <a:off x="10734280" y="4546600"/>
            <a:ext cx="1574800" cy="2311400"/>
            <a:chOff x="10734280" y="4546600"/>
            <a:chExt cx="1574800" cy="2311400"/>
          </a:xfrm>
        </p:grpSpPr>
        <p:pic>
          <p:nvPicPr>
            <p:cNvPr id="47" name="Google Shape;47;p21"/>
            <p:cNvPicPr preferRelativeResize="0"/>
            <p:nvPr/>
          </p:nvPicPr>
          <p:blipFill rotWithShape="1">
            <a:blip r:embed="rId3">
              <a:alphaModFix/>
            </a:blip>
            <a:srcRect/>
            <a:stretch/>
          </p:blipFill>
          <p:spPr>
            <a:xfrm>
              <a:off x="10855845" y="4546600"/>
              <a:ext cx="1331670" cy="2311400"/>
            </a:xfrm>
            <a:prstGeom prst="rect">
              <a:avLst/>
            </a:prstGeom>
            <a:noFill/>
            <a:ln>
              <a:noFill/>
            </a:ln>
          </p:spPr>
        </p:pic>
        <p:pic>
          <p:nvPicPr>
            <p:cNvPr id="48" name="Google Shape;48;p21"/>
            <p:cNvPicPr preferRelativeResize="0"/>
            <p:nvPr/>
          </p:nvPicPr>
          <p:blipFill rotWithShape="1">
            <a:blip r:embed="rId4">
              <a:alphaModFix/>
            </a:blip>
            <a:srcRect/>
            <a:stretch/>
          </p:blipFill>
          <p:spPr>
            <a:xfrm>
              <a:off x="10734280" y="4725406"/>
              <a:ext cx="1574800" cy="2131588"/>
            </a:xfrm>
            <a:prstGeom prst="rect">
              <a:avLst/>
            </a:prstGeom>
            <a:noFill/>
            <a:ln>
              <a:noFill/>
            </a:ln>
          </p:spPr>
        </p:pic>
      </p:gr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11-14 years Title, single line, generic photo">
  <p:cSld name="11-14 years Title, single line, generic photo">
    <p:spTree>
      <p:nvGrpSpPr>
        <p:cNvPr id="1" name="Shape 49"/>
        <p:cNvGrpSpPr/>
        <p:nvPr/>
      </p:nvGrpSpPr>
      <p:grpSpPr>
        <a:xfrm>
          <a:off x="0" y="0"/>
          <a:ext cx="0" cy="0"/>
          <a:chOff x="0" y="0"/>
          <a:chExt cx="0" cy="0"/>
        </a:xfrm>
      </p:grpSpPr>
      <p:pic>
        <p:nvPicPr>
          <p:cNvPr id="50" name="Google Shape;50;p16" descr="A purple and pink gradient with circles and squares"/>
          <p:cNvPicPr preferRelativeResize="0"/>
          <p:nvPr/>
        </p:nvPicPr>
        <p:blipFill rotWithShape="1">
          <a:blip r:embed="rId2">
            <a:alphaModFix/>
          </a:blip>
          <a:srcRect/>
          <a:stretch/>
        </p:blipFill>
        <p:spPr>
          <a:xfrm>
            <a:off x="0" y="1557"/>
            <a:ext cx="12192000" cy="6854885"/>
          </a:xfrm>
          <a:prstGeom prst="rect">
            <a:avLst/>
          </a:prstGeom>
          <a:noFill/>
          <a:ln>
            <a:noFill/>
          </a:ln>
        </p:spPr>
      </p:pic>
      <p:grpSp>
        <p:nvGrpSpPr>
          <p:cNvPr id="51" name="Google Shape;51;p16"/>
          <p:cNvGrpSpPr/>
          <p:nvPr/>
        </p:nvGrpSpPr>
        <p:grpSpPr>
          <a:xfrm>
            <a:off x="0" y="-1670"/>
            <a:ext cx="7622497" cy="6859670"/>
            <a:chOff x="0" y="-1670"/>
            <a:chExt cx="7622497" cy="6859670"/>
          </a:xfrm>
        </p:grpSpPr>
        <p:pic>
          <p:nvPicPr>
            <p:cNvPr id="52" name="Google Shape;52;p16"/>
            <p:cNvPicPr preferRelativeResize="0"/>
            <p:nvPr/>
          </p:nvPicPr>
          <p:blipFill rotWithShape="1">
            <a:blip r:embed="rId3">
              <a:alphaModFix/>
            </a:blip>
            <a:srcRect/>
            <a:stretch/>
          </p:blipFill>
          <p:spPr>
            <a:xfrm>
              <a:off x="0" y="0"/>
              <a:ext cx="7485972" cy="6858000"/>
            </a:xfrm>
            <a:prstGeom prst="rect">
              <a:avLst/>
            </a:prstGeom>
            <a:noFill/>
            <a:ln>
              <a:noFill/>
            </a:ln>
          </p:spPr>
        </p:pic>
        <p:pic>
          <p:nvPicPr>
            <p:cNvPr id="53" name="Google Shape;53;p16"/>
            <p:cNvPicPr preferRelativeResize="0"/>
            <p:nvPr/>
          </p:nvPicPr>
          <p:blipFill rotWithShape="1">
            <a:blip r:embed="rId4">
              <a:alphaModFix/>
            </a:blip>
            <a:srcRect/>
            <a:stretch/>
          </p:blipFill>
          <p:spPr>
            <a:xfrm>
              <a:off x="3383647" y="-1670"/>
              <a:ext cx="4238624" cy="6858000"/>
            </a:xfrm>
            <a:prstGeom prst="rect">
              <a:avLst/>
            </a:prstGeom>
            <a:noFill/>
            <a:ln>
              <a:noFill/>
            </a:ln>
          </p:spPr>
        </p:pic>
        <p:pic>
          <p:nvPicPr>
            <p:cNvPr id="54" name="Google Shape;54;p16"/>
            <p:cNvPicPr preferRelativeResize="0"/>
            <p:nvPr/>
          </p:nvPicPr>
          <p:blipFill rotWithShape="1">
            <a:blip r:embed="rId5">
              <a:alphaModFix/>
            </a:blip>
            <a:srcRect/>
            <a:stretch/>
          </p:blipFill>
          <p:spPr>
            <a:xfrm>
              <a:off x="4023211" y="2045"/>
              <a:ext cx="3599286" cy="2828010"/>
            </a:xfrm>
            <a:prstGeom prst="rect">
              <a:avLst/>
            </a:prstGeom>
            <a:noFill/>
            <a:ln>
              <a:noFill/>
            </a:ln>
          </p:spPr>
        </p:pic>
      </p:grpSp>
      <p:sp>
        <p:nvSpPr>
          <p:cNvPr id="55" name="Google Shape;55;p16"/>
          <p:cNvSpPr txBox="1">
            <a:spLocks noGrp="1"/>
          </p:cNvSpPr>
          <p:nvPr>
            <p:ph type="ctrTitle"/>
          </p:nvPr>
        </p:nvSpPr>
        <p:spPr>
          <a:xfrm>
            <a:off x="540000" y="1238400"/>
            <a:ext cx="5220000" cy="336777"/>
          </a:xfrm>
          <a:prstGeom prst="rect">
            <a:avLst/>
          </a:prstGeom>
          <a:noFill/>
          <a:ln>
            <a:noFill/>
          </a:ln>
        </p:spPr>
        <p:txBody>
          <a:bodyPr spcFirstLastPara="1" wrap="square" lIns="0" tIns="0" rIns="0" bIns="0" anchor="t" anchorCtr="0">
            <a:normAutofit/>
          </a:bodyPr>
          <a:lstStyle>
            <a:lvl1pPr lvl="0" algn="l">
              <a:lnSpc>
                <a:spcPct val="90000"/>
              </a:lnSpc>
              <a:spcBef>
                <a:spcPts val="0"/>
              </a:spcBef>
              <a:spcAft>
                <a:spcPts val="0"/>
              </a:spcAft>
              <a:buClr>
                <a:schemeClr val="dk1"/>
              </a:buClr>
              <a:buSzPts val="2400"/>
              <a:buFont typeface="Century Gothic"/>
              <a:buNone/>
              <a:defRPr sz="2400" b="1" i="0">
                <a:latin typeface="Century Gothic"/>
                <a:ea typeface="Century Gothic"/>
                <a:cs typeface="Century Gothic"/>
                <a:sym typeface="Century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6" name="Google Shape;56;p16"/>
          <p:cNvSpPr txBox="1">
            <a:spLocks noGrp="1"/>
          </p:cNvSpPr>
          <p:nvPr>
            <p:ph type="subTitle" idx="1"/>
          </p:nvPr>
        </p:nvSpPr>
        <p:spPr>
          <a:xfrm>
            <a:off x="540000" y="1980000"/>
            <a:ext cx="5220000" cy="713843"/>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accent4"/>
              </a:buClr>
              <a:buSzPts val="5000"/>
              <a:buNone/>
              <a:defRPr sz="5000" b="1" i="0">
                <a:solidFill>
                  <a:schemeClr val="accent4"/>
                </a:solidFill>
                <a:latin typeface="Century Gothic"/>
                <a:ea typeface="Century Gothic"/>
                <a:cs typeface="Century Gothic"/>
                <a:sym typeface="Century Gothic"/>
              </a:defRPr>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pic>
        <p:nvPicPr>
          <p:cNvPr id="57" name="Google Shape;57;p16"/>
          <p:cNvPicPr preferRelativeResize="0"/>
          <p:nvPr/>
        </p:nvPicPr>
        <p:blipFill rotWithShape="1">
          <a:blip r:embed="rId6">
            <a:alphaModFix/>
          </a:blip>
          <a:srcRect/>
          <a:stretch/>
        </p:blipFill>
        <p:spPr>
          <a:xfrm>
            <a:off x="540000" y="5640908"/>
            <a:ext cx="2568960" cy="716919"/>
          </a:xfrm>
          <a:prstGeom prst="rect">
            <a:avLst/>
          </a:prstGeom>
          <a:noFill/>
          <a:ln>
            <a:noFill/>
          </a:ln>
        </p:spPr>
      </p:pic>
      <p:pic>
        <p:nvPicPr>
          <p:cNvPr id="58" name="Google Shape;58;p16"/>
          <p:cNvPicPr preferRelativeResize="0"/>
          <p:nvPr/>
        </p:nvPicPr>
        <p:blipFill rotWithShape="1">
          <a:blip r:embed="rId7">
            <a:alphaModFix/>
          </a:blip>
          <a:srcRect/>
          <a:stretch/>
        </p:blipFill>
        <p:spPr>
          <a:xfrm>
            <a:off x="3648960" y="5816600"/>
            <a:ext cx="1754412" cy="417717"/>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11-14 years Title, triple line, no photo">
  <p:cSld name="11-14 years Title, triple line, no photo">
    <p:spTree>
      <p:nvGrpSpPr>
        <p:cNvPr id="1" name="Shape 59"/>
        <p:cNvGrpSpPr/>
        <p:nvPr/>
      </p:nvGrpSpPr>
      <p:grpSpPr>
        <a:xfrm>
          <a:off x="0" y="0"/>
          <a:ext cx="0" cy="0"/>
          <a:chOff x="0" y="0"/>
          <a:chExt cx="0" cy="0"/>
        </a:xfrm>
      </p:grpSpPr>
      <p:pic>
        <p:nvPicPr>
          <p:cNvPr id="60" name="Google Shape;60;p18" descr="A purple and pink gradient with circles and squares&#10;&#10;AI-generated content may be incorrect."/>
          <p:cNvPicPr preferRelativeResize="0"/>
          <p:nvPr/>
        </p:nvPicPr>
        <p:blipFill rotWithShape="1">
          <a:blip r:embed="rId2">
            <a:alphaModFix/>
          </a:blip>
          <a:srcRect/>
          <a:stretch/>
        </p:blipFill>
        <p:spPr>
          <a:xfrm>
            <a:off x="0" y="1557"/>
            <a:ext cx="12192000" cy="6854885"/>
          </a:xfrm>
          <a:prstGeom prst="rect">
            <a:avLst/>
          </a:prstGeom>
          <a:noFill/>
          <a:ln>
            <a:noFill/>
          </a:ln>
        </p:spPr>
      </p:pic>
      <p:grpSp>
        <p:nvGrpSpPr>
          <p:cNvPr id="61" name="Google Shape;61;p18"/>
          <p:cNvGrpSpPr/>
          <p:nvPr/>
        </p:nvGrpSpPr>
        <p:grpSpPr>
          <a:xfrm>
            <a:off x="0" y="-1670"/>
            <a:ext cx="7622497" cy="6859670"/>
            <a:chOff x="0" y="-1670"/>
            <a:chExt cx="7622497" cy="6859670"/>
          </a:xfrm>
        </p:grpSpPr>
        <p:pic>
          <p:nvPicPr>
            <p:cNvPr id="62" name="Google Shape;62;p18"/>
            <p:cNvPicPr preferRelativeResize="0"/>
            <p:nvPr/>
          </p:nvPicPr>
          <p:blipFill rotWithShape="1">
            <a:blip r:embed="rId3">
              <a:alphaModFix/>
            </a:blip>
            <a:srcRect/>
            <a:stretch/>
          </p:blipFill>
          <p:spPr>
            <a:xfrm>
              <a:off x="0" y="0"/>
              <a:ext cx="7485972" cy="6858000"/>
            </a:xfrm>
            <a:prstGeom prst="rect">
              <a:avLst/>
            </a:prstGeom>
            <a:noFill/>
            <a:ln>
              <a:noFill/>
            </a:ln>
          </p:spPr>
        </p:pic>
        <p:pic>
          <p:nvPicPr>
            <p:cNvPr id="63" name="Google Shape;63;p18"/>
            <p:cNvPicPr preferRelativeResize="0"/>
            <p:nvPr/>
          </p:nvPicPr>
          <p:blipFill rotWithShape="1">
            <a:blip r:embed="rId4">
              <a:alphaModFix/>
            </a:blip>
            <a:srcRect/>
            <a:stretch/>
          </p:blipFill>
          <p:spPr>
            <a:xfrm>
              <a:off x="3383647" y="-1670"/>
              <a:ext cx="4238624" cy="6858000"/>
            </a:xfrm>
            <a:prstGeom prst="rect">
              <a:avLst/>
            </a:prstGeom>
            <a:noFill/>
            <a:ln>
              <a:noFill/>
            </a:ln>
          </p:spPr>
        </p:pic>
        <p:pic>
          <p:nvPicPr>
            <p:cNvPr id="64" name="Google Shape;64;p18"/>
            <p:cNvPicPr preferRelativeResize="0"/>
            <p:nvPr/>
          </p:nvPicPr>
          <p:blipFill rotWithShape="1">
            <a:blip r:embed="rId5">
              <a:alphaModFix/>
            </a:blip>
            <a:srcRect/>
            <a:stretch/>
          </p:blipFill>
          <p:spPr>
            <a:xfrm>
              <a:off x="4023211" y="2045"/>
              <a:ext cx="3599286" cy="2828010"/>
            </a:xfrm>
            <a:prstGeom prst="rect">
              <a:avLst/>
            </a:prstGeom>
            <a:noFill/>
            <a:ln>
              <a:noFill/>
            </a:ln>
          </p:spPr>
        </p:pic>
      </p:grpSp>
      <p:sp>
        <p:nvSpPr>
          <p:cNvPr id="65" name="Google Shape;65;p18"/>
          <p:cNvSpPr txBox="1">
            <a:spLocks noGrp="1"/>
          </p:cNvSpPr>
          <p:nvPr>
            <p:ph type="ctrTitle"/>
          </p:nvPr>
        </p:nvSpPr>
        <p:spPr>
          <a:xfrm>
            <a:off x="540000" y="1238400"/>
            <a:ext cx="5220000" cy="336777"/>
          </a:xfrm>
          <a:prstGeom prst="rect">
            <a:avLst/>
          </a:prstGeom>
          <a:noFill/>
          <a:ln>
            <a:noFill/>
          </a:ln>
        </p:spPr>
        <p:txBody>
          <a:bodyPr spcFirstLastPara="1" wrap="square" lIns="0" tIns="0" rIns="0" bIns="0" anchor="t" anchorCtr="0">
            <a:normAutofit/>
          </a:bodyPr>
          <a:lstStyle>
            <a:lvl1pPr lvl="0" algn="l">
              <a:lnSpc>
                <a:spcPct val="90000"/>
              </a:lnSpc>
              <a:spcBef>
                <a:spcPts val="0"/>
              </a:spcBef>
              <a:spcAft>
                <a:spcPts val="0"/>
              </a:spcAft>
              <a:buClr>
                <a:schemeClr val="dk1"/>
              </a:buClr>
              <a:buSzPts val="2400"/>
              <a:buFont typeface="Century Gothic"/>
              <a:buNone/>
              <a:defRPr sz="2400" b="1" i="0">
                <a:latin typeface="Century Gothic"/>
                <a:ea typeface="Century Gothic"/>
                <a:cs typeface="Century Gothic"/>
                <a:sym typeface="Century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6" name="Google Shape;66;p18"/>
          <p:cNvSpPr txBox="1">
            <a:spLocks noGrp="1"/>
          </p:cNvSpPr>
          <p:nvPr>
            <p:ph type="subTitle" idx="1"/>
          </p:nvPr>
        </p:nvSpPr>
        <p:spPr>
          <a:xfrm>
            <a:off x="540000" y="1979999"/>
            <a:ext cx="5220000" cy="2579677"/>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accent4"/>
              </a:buClr>
              <a:buSzPts val="5000"/>
              <a:buNone/>
              <a:defRPr sz="5000" b="1" i="0">
                <a:solidFill>
                  <a:schemeClr val="accent4"/>
                </a:solidFill>
                <a:latin typeface="Century Gothic"/>
                <a:ea typeface="Century Gothic"/>
                <a:cs typeface="Century Gothic"/>
                <a:sym typeface="Century Gothic"/>
              </a:defRPr>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pic>
        <p:nvPicPr>
          <p:cNvPr id="67" name="Google Shape;67;p18"/>
          <p:cNvPicPr preferRelativeResize="0"/>
          <p:nvPr/>
        </p:nvPicPr>
        <p:blipFill rotWithShape="1">
          <a:blip r:embed="rId6">
            <a:alphaModFix/>
          </a:blip>
          <a:srcRect/>
          <a:stretch/>
        </p:blipFill>
        <p:spPr>
          <a:xfrm>
            <a:off x="540000" y="5640908"/>
            <a:ext cx="2568960" cy="716919"/>
          </a:xfrm>
          <a:prstGeom prst="rect">
            <a:avLst/>
          </a:prstGeom>
          <a:noFill/>
          <a:ln>
            <a:noFill/>
          </a:ln>
        </p:spPr>
      </p:pic>
      <p:pic>
        <p:nvPicPr>
          <p:cNvPr id="68" name="Google Shape;68;p18"/>
          <p:cNvPicPr preferRelativeResize="0"/>
          <p:nvPr/>
        </p:nvPicPr>
        <p:blipFill rotWithShape="1">
          <a:blip r:embed="rId7">
            <a:alphaModFix/>
          </a:blip>
          <a:srcRect/>
          <a:stretch/>
        </p:blipFill>
        <p:spPr>
          <a:xfrm>
            <a:off x="3648960" y="5816600"/>
            <a:ext cx="1754412" cy="417717"/>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11-14 years Content - single column/normal text">
  <p:cSld name="11-14 years Content - single column/normal text">
    <p:spTree>
      <p:nvGrpSpPr>
        <p:cNvPr id="1" name="Shape 69"/>
        <p:cNvGrpSpPr/>
        <p:nvPr/>
      </p:nvGrpSpPr>
      <p:grpSpPr>
        <a:xfrm>
          <a:off x="0" y="0"/>
          <a:ext cx="0" cy="0"/>
          <a:chOff x="0" y="0"/>
          <a:chExt cx="0" cy="0"/>
        </a:xfrm>
      </p:grpSpPr>
      <p:pic>
        <p:nvPicPr>
          <p:cNvPr id="70" name="Google Shape;70;p19"/>
          <p:cNvPicPr preferRelativeResize="0"/>
          <p:nvPr/>
        </p:nvPicPr>
        <p:blipFill rotWithShape="1">
          <a:blip r:embed="rId2">
            <a:alphaModFix/>
          </a:blip>
          <a:srcRect/>
          <a:stretch/>
        </p:blipFill>
        <p:spPr>
          <a:xfrm>
            <a:off x="8607398" y="0"/>
            <a:ext cx="3584602" cy="6858000"/>
          </a:xfrm>
          <a:prstGeom prst="rect">
            <a:avLst/>
          </a:prstGeom>
          <a:noFill/>
          <a:ln>
            <a:noFill/>
          </a:ln>
        </p:spPr>
      </p:pic>
      <p:sp>
        <p:nvSpPr>
          <p:cNvPr id="71" name="Google Shape;71;p19"/>
          <p:cNvSpPr txBox="1">
            <a:spLocks noGrp="1"/>
          </p:cNvSpPr>
          <p:nvPr>
            <p:ph type="title"/>
          </p:nvPr>
        </p:nvSpPr>
        <p:spPr>
          <a:xfrm>
            <a:off x="540000" y="540000"/>
            <a:ext cx="10080000" cy="440661"/>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accent4"/>
              </a:buClr>
              <a:buSzPts val="3400"/>
              <a:buFont typeface="Century Gothic"/>
              <a:buNone/>
              <a:defRPr sz="3400" b="1" i="0">
                <a:solidFill>
                  <a:schemeClr val="accent4"/>
                </a:solidFill>
                <a:latin typeface="Century Gothic"/>
                <a:ea typeface="Century Gothic"/>
                <a:cs typeface="Century Gothic"/>
                <a:sym typeface="Century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2" name="Google Shape;72;p19"/>
          <p:cNvSpPr txBox="1">
            <a:spLocks noGrp="1"/>
          </p:cNvSpPr>
          <p:nvPr>
            <p:ph type="body" idx="1"/>
          </p:nvPr>
        </p:nvSpPr>
        <p:spPr>
          <a:xfrm>
            <a:off x="540000" y="1260000"/>
            <a:ext cx="10080000" cy="5040000"/>
          </a:xfrm>
          <a:prstGeom prst="rect">
            <a:avLst/>
          </a:prstGeom>
          <a:noFill/>
          <a:ln>
            <a:noFill/>
          </a:ln>
        </p:spPr>
        <p:txBody>
          <a:bodyPr spcFirstLastPara="1" wrap="square" lIns="0" tIns="0" rIns="0" bIns="0" anchor="t" anchorCtr="0">
            <a:normAutofit/>
          </a:bodyPr>
          <a:lstStyle>
            <a:lvl1pPr marL="457200" lvl="0" indent="-228600" algn="l">
              <a:lnSpc>
                <a:spcPct val="100000"/>
              </a:lnSpc>
              <a:spcBef>
                <a:spcPts val="0"/>
              </a:spcBef>
              <a:spcAft>
                <a:spcPts val="0"/>
              </a:spcAft>
              <a:buClr>
                <a:schemeClr val="dk1"/>
              </a:buClr>
              <a:buSzPts val="2200"/>
              <a:buFont typeface="Century Gothic"/>
              <a:buNone/>
              <a:defRPr sz="2200" b="0" i="0">
                <a:latin typeface="Century Gothic"/>
                <a:ea typeface="Century Gothic"/>
                <a:cs typeface="Century Gothic"/>
                <a:sym typeface="Century Gothic"/>
              </a:defRPr>
            </a:lvl1pPr>
            <a:lvl2pPr marL="914400" lvl="1" indent="-342900" algn="l">
              <a:lnSpc>
                <a:spcPct val="90000"/>
              </a:lnSpc>
              <a:spcBef>
                <a:spcPts val="12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3" name="Google Shape;73;p19"/>
          <p:cNvSpPr/>
          <p:nvPr/>
        </p:nvSpPr>
        <p:spPr>
          <a:xfrm>
            <a:off x="11382000" y="0"/>
            <a:ext cx="810000" cy="6858000"/>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accent4"/>
              </a:solidFill>
              <a:latin typeface="Calibri"/>
              <a:ea typeface="Calibri"/>
              <a:cs typeface="Calibri"/>
              <a:sym typeface="Calibri"/>
            </a:endParaRPr>
          </a:p>
        </p:txBody>
      </p:sp>
      <p:grpSp>
        <p:nvGrpSpPr>
          <p:cNvPr id="74" name="Google Shape;74;p19"/>
          <p:cNvGrpSpPr/>
          <p:nvPr/>
        </p:nvGrpSpPr>
        <p:grpSpPr>
          <a:xfrm>
            <a:off x="10734280" y="4546600"/>
            <a:ext cx="1574800" cy="2311400"/>
            <a:chOff x="10734280" y="4546600"/>
            <a:chExt cx="1574800" cy="2311400"/>
          </a:xfrm>
        </p:grpSpPr>
        <p:pic>
          <p:nvPicPr>
            <p:cNvPr id="75" name="Google Shape;75;p19"/>
            <p:cNvPicPr preferRelativeResize="0"/>
            <p:nvPr/>
          </p:nvPicPr>
          <p:blipFill rotWithShape="1">
            <a:blip r:embed="rId3">
              <a:alphaModFix/>
            </a:blip>
            <a:srcRect/>
            <a:stretch/>
          </p:blipFill>
          <p:spPr>
            <a:xfrm>
              <a:off x="10855845" y="4546600"/>
              <a:ext cx="1331670" cy="2311400"/>
            </a:xfrm>
            <a:prstGeom prst="rect">
              <a:avLst/>
            </a:prstGeom>
            <a:noFill/>
            <a:ln>
              <a:noFill/>
            </a:ln>
          </p:spPr>
        </p:pic>
        <p:pic>
          <p:nvPicPr>
            <p:cNvPr id="76" name="Google Shape;76;p19"/>
            <p:cNvPicPr preferRelativeResize="0"/>
            <p:nvPr/>
          </p:nvPicPr>
          <p:blipFill rotWithShape="1">
            <a:blip r:embed="rId4">
              <a:alphaModFix/>
            </a:blip>
            <a:srcRect/>
            <a:stretch/>
          </p:blipFill>
          <p:spPr>
            <a:xfrm>
              <a:off x="10734280" y="4725406"/>
              <a:ext cx="1574800" cy="2131588"/>
            </a:xfrm>
            <a:prstGeom prst="rect">
              <a:avLst/>
            </a:prstGeom>
            <a:noFill/>
            <a:ln>
              <a:noFill/>
            </a:ln>
          </p:spPr>
        </p:pic>
      </p:grpSp>
      <p:sp>
        <p:nvSpPr>
          <p:cNvPr id="77" name="Google Shape;77;p19"/>
          <p:cNvSpPr txBox="1"/>
          <p:nvPr/>
        </p:nvSpPr>
        <p:spPr>
          <a:xfrm rot="5400000">
            <a:off x="9726395" y="2195605"/>
            <a:ext cx="4121210" cy="810000"/>
          </a:xfrm>
          <a:prstGeom prst="rect">
            <a:avLst/>
          </a:prstGeom>
          <a:noFill/>
          <a:ln>
            <a:noFill/>
          </a:ln>
        </p:spPr>
        <p:txBody>
          <a:bodyPr spcFirstLastPara="1" wrap="square" lIns="0" tIns="0" rIns="0" bIns="0" anchor="ctr" anchorCtr="0">
            <a:norm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a:solidFill>
                  <a:schemeClr val="lt1"/>
                </a:solidFill>
                <a:latin typeface="Century Gothic"/>
                <a:ea typeface="Century Gothic"/>
                <a:cs typeface="Century Gothic"/>
                <a:sym typeface="Century Gothic"/>
              </a:rPr>
              <a:t>Introduction</a:t>
            </a:r>
            <a:endParaRPr sz="2200" b="1" i="0" u="none" strike="noStrike" cap="none">
              <a:solidFill>
                <a:schemeClr val="lt1"/>
              </a:solidFill>
              <a:latin typeface="Century Gothic"/>
              <a:ea typeface="Century Gothic"/>
              <a:cs typeface="Century Gothic"/>
              <a:sym typeface="Century Gothic"/>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11-14 years Content - two columns/normal text">
  <p:cSld name="11-14 years Content - two columns/normal text">
    <p:spTree>
      <p:nvGrpSpPr>
        <p:cNvPr id="1" name="Shape 78"/>
        <p:cNvGrpSpPr/>
        <p:nvPr/>
      </p:nvGrpSpPr>
      <p:grpSpPr>
        <a:xfrm>
          <a:off x="0" y="0"/>
          <a:ext cx="0" cy="0"/>
          <a:chOff x="0" y="0"/>
          <a:chExt cx="0" cy="0"/>
        </a:xfrm>
      </p:grpSpPr>
      <p:pic>
        <p:nvPicPr>
          <p:cNvPr id="79" name="Google Shape;79;p23"/>
          <p:cNvPicPr preferRelativeResize="0"/>
          <p:nvPr/>
        </p:nvPicPr>
        <p:blipFill rotWithShape="1">
          <a:blip r:embed="rId2">
            <a:alphaModFix/>
          </a:blip>
          <a:srcRect/>
          <a:stretch/>
        </p:blipFill>
        <p:spPr>
          <a:xfrm>
            <a:off x="8607398" y="0"/>
            <a:ext cx="3584602" cy="6858000"/>
          </a:xfrm>
          <a:prstGeom prst="rect">
            <a:avLst/>
          </a:prstGeom>
          <a:noFill/>
          <a:ln>
            <a:noFill/>
          </a:ln>
        </p:spPr>
      </p:pic>
      <p:sp>
        <p:nvSpPr>
          <p:cNvPr id="80" name="Google Shape;80;p23"/>
          <p:cNvSpPr txBox="1">
            <a:spLocks noGrp="1"/>
          </p:cNvSpPr>
          <p:nvPr>
            <p:ph type="title"/>
          </p:nvPr>
        </p:nvSpPr>
        <p:spPr>
          <a:xfrm>
            <a:off x="540000" y="540000"/>
            <a:ext cx="10080000" cy="440661"/>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accent4"/>
              </a:buClr>
              <a:buSzPts val="3400"/>
              <a:buFont typeface="Century Gothic"/>
              <a:buNone/>
              <a:defRPr sz="3400" b="1" i="0">
                <a:solidFill>
                  <a:schemeClr val="accent4"/>
                </a:solidFill>
                <a:latin typeface="Century Gothic"/>
                <a:ea typeface="Century Gothic"/>
                <a:cs typeface="Century Gothic"/>
                <a:sym typeface="Century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1" name="Google Shape;81;p23"/>
          <p:cNvSpPr/>
          <p:nvPr/>
        </p:nvSpPr>
        <p:spPr>
          <a:xfrm>
            <a:off x="11382000" y="0"/>
            <a:ext cx="810000" cy="6858000"/>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82" name="Google Shape;82;p23"/>
          <p:cNvSpPr txBox="1">
            <a:spLocks noGrp="1"/>
          </p:cNvSpPr>
          <p:nvPr>
            <p:ph type="body" idx="1"/>
          </p:nvPr>
        </p:nvSpPr>
        <p:spPr>
          <a:xfrm>
            <a:off x="540000" y="1260000"/>
            <a:ext cx="4770000" cy="5040000"/>
          </a:xfrm>
          <a:prstGeom prst="rect">
            <a:avLst/>
          </a:prstGeom>
          <a:noFill/>
          <a:ln>
            <a:noFill/>
          </a:ln>
        </p:spPr>
        <p:txBody>
          <a:bodyPr spcFirstLastPara="1" wrap="square" lIns="0" tIns="0" rIns="0" bIns="0" anchor="t" anchorCtr="0">
            <a:normAutofit/>
          </a:bodyPr>
          <a:lstStyle>
            <a:lvl1pPr marL="457200" lvl="0" indent="-228600" algn="l">
              <a:lnSpc>
                <a:spcPct val="100000"/>
              </a:lnSpc>
              <a:spcBef>
                <a:spcPts val="0"/>
              </a:spcBef>
              <a:spcAft>
                <a:spcPts val="0"/>
              </a:spcAft>
              <a:buClr>
                <a:schemeClr val="dk1"/>
              </a:buClr>
              <a:buSzPts val="2200"/>
              <a:buFont typeface="Century Gothic"/>
              <a:buNone/>
              <a:defRPr sz="2200" b="0" i="0">
                <a:latin typeface="Century Gothic"/>
                <a:ea typeface="Century Gothic"/>
                <a:cs typeface="Century Gothic"/>
                <a:sym typeface="Century Gothic"/>
              </a:defRPr>
            </a:lvl1pPr>
            <a:lvl2pPr marL="914400" lvl="1" indent="-342900" algn="l">
              <a:lnSpc>
                <a:spcPct val="90000"/>
              </a:lnSpc>
              <a:spcBef>
                <a:spcPts val="12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3" name="Google Shape;83;p23"/>
          <p:cNvSpPr txBox="1">
            <a:spLocks noGrp="1"/>
          </p:cNvSpPr>
          <p:nvPr>
            <p:ph type="body" idx="2"/>
          </p:nvPr>
        </p:nvSpPr>
        <p:spPr>
          <a:xfrm>
            <a:off x="5850000" y="1260000"/>
            <a:ext cx="4770000" cy="5040000"/>
          </a:xfrm>
          <a:prstGeom prst="rect">
            <a:avLst/>
          </a:prstGeom>
          <a:noFill/>
          <a:ln>
            <a:noFill/>
          </a:ln>
        </p:spPr>
        <p:txBody>
          <a:bodyPr spcFirstLastPara="1" wrap="square" lIns="0" tIns="0" rIns="0" bIns="0" anchor="t" anchorCtr="0">
            <a:normAutofit/>
          </a:bodyPr>
          <a:lstStyle>
            <a:lvl1pPr marL="457200" lvl="0" indent="-228600" algn="l">
              <a:lnSpc>
                <a:spcPct val="100000"/>
              </a:lnSpc>
              <a:spcBef>
                <a:spcPts val="0"/>
              </a:spcBef>
              <a:spcAft>
                <a:spcPts val="0"/>
              </a:spcAft>
              <a:buClr>
                <a:schemeClr val="dk1"/>
              </a:buClr>
              <a:buSzPts val="2200"/>
              <a:buFont typeface="Century Gothic"/>
              <a:buNone/>
              <a:defRPr sz="2200" b="0" i="0">
                <a:latin typeface="Century Gothic"/>
                <a:ea typeface="Century Gothic"/>
                <a:cs typeface="Century Gothic"/>
                <a:sym typeface="Century Gothic"/>
              </a:defRPr>
            </a:lvl1pPr>
            <a:lvl2pPr marL="914400" lvl="1" indent="-342900" algn="l">
              <a:lnSpc>
                <a:spcPct val="90000"/>
              </a:lnSpc>
              <a:spcBef>
                <a:spcPts val="12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grpSp>
        <p:nvGrpSpPr>
          <p:cNvPr id="84" name="Google Shape;84;p23"/>
          <p:cNvGrpSpPr/>
          <p:nvPr/>
        </p:nvGrpSpPr>
        <p:grpSpPr>
          <a:xfrm>
            <a:off x="10734280" y="4546600"/>
            <a:ext cx="1574800" cy="2311400"/>
            <a:chOff x="10734280" y="4546600"/>
            <a:chExt cx="1574800" cy="2311400"/>
          </a:xfrm>
        </p:grpSpPr>
        <p:pic>
          <p:nvPicPr>
            <p:cNvPr id="85" name="Google Shape;85;p23"/>
            <p:cNvPicPr preferRelativeResize="0"/>
            <p:nvPr/>
          </p:nvPicPr>
          <p:blipFill rotWithShape="1">
            <a:blip r:embed="rId3">
              <a:alphaModFix/>
            </a:blip>
            <a:srcRect/>
            <a:stretch/>
          </p:blipFill>
          <p:spPr>
            <a:xfrm>
              <a:off x="10855845" y="4546600"/>
              <a:ext cx="1331670" cy="2311400"/>
            </a:xfrm>
            <a:prstGeom prst="rect">
              <a:avLst/>
            </a:prstGeom>
            <a:noFill/>
            <a:ln>
              <a:noFill/>
            </a:ln>
          </p:spPr>
        </p:pic>
        <p:pic>
          <p:nvPicPr>
            <p:cNvPr id="86" name="Google Shape;86;p23"/>
            <p:cNvPicPr preferRelativeResize="0"/>
            <p:nvPr/>
          </p:nvPicPr>
          <p:blipFill rotWithShape="1">
            <a:blip r:embed="rId4">
              <a:alphaModFix/>
            </a:blip>
            <a:srcRect/>
            <a:stretch/>
          </p:blipFill>
          <p:spPr>
            <a:xfrm>
              <a:off x="10734280" y="4725406"/>
              <a:ext cx="1574800" cy="2131588"/>
            </a:xfrm>
            <a:prstGeom prst="rect">
              <a:avLst/>
            </a:prstGeom>
            <a:noFill/>
            <a:ln>
              <a:noFill/>
            </a:ln>
          </p:spPr>
        </p:pic>
      </p:gr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11-14 years Content plus image - single column/normal text">
  <p:cSld name="11-14 years Content plus image - single column/normal text">
    <p:spTree>
      <p:nvGrpSpPr>
        <p:cNvPr id="1" name="Shape 87"/>
        <p:cNvGrpSpPr/>
        <p:nvPr/>
      </p:nvGrpSpPr>
      <p:grpSpPr>
        <a:xfrm>
          <a:off x="0" y="0"/>
          <a:ext cx="0" cy="0"/>
          <a:chOff x="0" y="0"/>
          <a:chExt cx="0" cy="0"/>
        </a:xfrm>
      </p:grpSpPr>
      <p:pic>
        <p:nvPicPr>
          <p:cNvPr id="88" name="Google Shape;88;p24"/>
          <p:cNvPicPr preferRelativeResize="0"/>
          <p:nvPr/>
        </p:nvPicPr>
        <p:blipFill rotWithShape="1">
          <a:blip r:embed="rId2">
            <a:alphaModFix/>
          </a:blip>
          <a:srcRect/>
          <a:stretch/>
        </p:blipFill>
        <p:spPr>
          <a:xfrm>
            <a:off x="8607398" y="0"/>
            <a:ext cx="3584602" cy="6858000"/>
          </a:xfrm>
          <a:prstGeom prst="rect">
            <a:avLst/>
          </a:prstGeom>
          <a:noFill/>
          <a:ln>
            <a:noFill/>
          </a:ln>
        </p:spPr>
      </p:pic>
      <p:sp>
        <p:nvSpPr>
          <p:cNvPr id="89" name="Google Shape;89;p24"/>
          <p:cNvSpPr txBox="1">
            <a:spLocks noGrp="1"/>
          </p:cNvSpPr>
          <p:nvPr>
            <p:ph type="title"/>
          </p:nvPr>
        </p:nvSpPr>
        <p:spPr>
          <a:xfrm>
            <a:off x="540000" y="540000"/>
            <a:ext cx="10080000" cy="440661"/>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accent4"/>
              </a:buClr>
              <a:buSzPts val="3400"/>
              <a:buFont typeface="Century Gothic"/>
              <a:buNone/>
              <a:defRPr sz="3400" b="1" i="0">
                <a:solidFill>
                  <a:schemeClr val="accent4"/>
                </a:solidFill>
                <a:latin typeface="Century Gothic"/>
                <a:ea typeface="Century Gothic"/>
                <a:cs typeface="Century Gothic"/>
                <a:sym typeface="Century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0" name="Google Shape;90;p24"/>
          <p:cNvSpPr txBox="1">
            <a:spLocks noGrp="1"/>
          </p:cNvSpPr>
          <p:nvPr>
            <p:ph type="body" idx="1"/>
          </p:nvPr>
        </p:nvSpPr>
        <p:spPr>
          <a:xfrm>
            <a:off x="540000" y="1260000"/>
            <a:ext cx="5670000" cy="5040000"/>
          </a:xfrm>
          <a:prstGeom prst="rect">
            <a:avLst/>
          </a:prstGeom>
          <a:noFill/>
          <a:ln>
            <a:noFill/>
          </a:ln>
        </p:spPr>
        <p:txBody>
          <a:bodyPr spcFirstLastPara="1" wrap="square" lIns="0" tIns="0" rIns="0" bIns="0" anchor="t" anchorCtr="0">
            <a:normAutofit/>
          </a:bodyPr>
          <a:lstStyle>
            <a:lvl1pPr marL="457200" lvl="0" indent="-228600" algn="l">
              <a:lnSpc>
                <a:spcPct val="100000"/>
              </a:lnSpc>
              <a:spcBef>
                <a:spcPts val="0"/>
              </a:spcBef>
              <a:spcAft>
                <a:spcPts val="0"/>
              </a:spcAft>
              <a:buClr>
                <a:schemeClr val="dk1"/>
              </a:buClr>
              <a:buSzPts val="2200"/>
              <a:buFont typeface="Century Gothic"/>
              <a:buNone/>
              <a:defRPr sz="2200" b="0" i="0">
                <a:latin typeface="Century Gothic"/>
                <a:ea typeface="Century Gothic"/>
                <a:cs typeface="Century Gothic"/>
                <a:sym typeface="Century Gothic"/>
              </a:defRPr>
            </a:lvl1pPr>
            <a:lvl2pPr marL="914400" lvl="1" indent="-342900" algn="l">
              <a:lnSpc>
                <a:spcPct val="90000"/>
              </a:lnSpc>
              <a:spcBef>
                <a:spcPts val="12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1" name="Google Shape;91;p24"/>
          <p:cNvSpPr/>
          <p:nvPr/>
        </p:nvSpPr>
        <p:spPr>
          <a:xfrm>
            <a:off x="11382000" y="0"/>
            <a:ext cx="810000" cy="6858000"/>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92" name="Google Shape;92;p24"/>
          <p:cNvSpPr txBox="1">
            <a:spLocks noGrp="1"/>
          </p:cNvSpPr>
          <p:nvPr>
            <p:ph type="body" idx="2"/>
          </p:nvPr>
        </p:nvSpPr>
        <p:spPr>
          <a:xfrm>
            <a:off x="6593800" y="1260000"/>
            <a:ext cx="4023400" cy="5040000"/>
          </a:xfrm>
          <a:prstGeom prst="rect">
            <a:avLst/>
          </a:prstGeom>
          <a:noFill/>
          <a:ln>
            <a:noFill/>
          </a:ln>
        </p:spPr>
        <p:txBody>
          <a:bodyPr spcFirstLastPara="1" wrap="square" lIns="0" tIns="0" rIns="0" bIns="0" anchor="ctr" anchorCtr="0">
            <a:normAutofit/>
          </a:bodyPr>
          <a:lstStyle>
            <a:lvl1pPr marL="457200" lvl="0" indent="-228600" algn="ctr">
              <a:lnSpc>
                <a:spcPct val="100000"/>
              </a:lnSpc>
              <a:spcBef>
                <a:spcPts val="0"/>
              </a:spcBef>
              <a:spcAft>
                <a:spcPts val="0"/>
              </a:spcAft>
              <a:buClr>
                <a:schemeClr val="dk1"/>
              </a:buClr>
              <a:buSzPts val="1200"/>
              <a:buFont typeface="Century Gothic"/>
              <a:buNone/>
              <a:defRPr sz="1200" b="1" i="0">
                <a:latin typeface="Century Gothic"/>
                <a:ea typeface="Century Gothic"/>
                <a:cs typeface="Century Gothic"/>
                <a:sym typeface="Century Gothic"/>
              </a:defRPr>
            </a:lvl1pPr>
            <a:lvl2pPr marL="914400" lvl="1" indent="-342900" algn="l">
              <a:lnSpc>
                <a:spcPct val="90000"/>
              </a:lnSpc>
              <a:spcBef>
                <a:spcPts val="12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grpSp>
        <p:nvGrpSpPr>
          <p:cNvPr id="93" name="Google Shape;93;p24"/>
          <p:cNvGrpSpPr/>
          <p:nvPr/>
        </p:nvGrpSpPr>
        <p:grpSpPr>
          <a:xfrm>
            <a:off x="10734280" y="4546600"/>
            <a:ext cx="1574800" cy="2311400"/>
            <a:chOff x="10734280" y="4546600"/>
            <a:chExt cx="1574800" cy="2311400"/>
          </a:xfrm>
        </p:grpSpPr>
        <p:pic>
          <p:nvPicPr>
            <p:cNvPr id="94" name="Google Shape;94;p24"/>
            <p:cNvPicPr preferRelativeResize="0"/>
            <p:nvPr/>
          </p:nvPicPr>
          <p:blipFill rotWithShape="1">
            <a:blip r:embed="rId3">
              <a:alphaModFix/>
            </a:blip>
            <a:srcRect/>
            <a:stretch/>
          </p:blipFill>
          <p:spPr>
            <a:xfrm>
              <a:off x="10855845" y="4546600"/>
              <a:ext cx="1331670" cy="2311400"/>
            </a:xfrm>
            <a:prstGeom prst="rect">
              <a:avLst/>
            </a:prstGeom>
            <a:noFill/>
            <a:ln>
              <a:noFill/>
            </a:ln>
          </p:spPr>
        </p:pic>
        <p:pic>
          <p:nvPicPr>
            <p:cNvPr id="95" name="Google Shape;95;p24"/>
            <p:cNvPicPr preferRelativeResize="0"/>
            <p:nvPr/>
          </p:nvPicPr>
          <p:blipFill rotWithShape="1">
            <a:blip r:embed="rId4">
              <a:alphaModFix/>
            </a:blip>
            <a:srcRect/>
            <a:stretch/>
          </p:blipFill>
          <p:spPr>
            <a:xfrm>
              <a:off x="10734280" y="4725406"/>
              <a:ext cx="1574800" cy="2131588"/>
            </a:xfrm>
            <a:prstGeom prst="rect">
              <a:avLst/>
            </a:prstGeom>
            <a:noFill/>
            <a:ln>
              <a:noFill/>
            </a:ln>
          </p:spPr>
        </p:pic>
      </p:gr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11-14 years Content - single column/smaller text">
  <p:cSld name="11-14 years Content - single column/smaller text">
    <p:spTree>
      <p:nvGrpSpPr>
        <p:cNvPr id="1" name="Shape 96"/>
        <p:cNvGrpSpPr/>
        <p:nvPr/>
      </p:nvGrpSpPr>
      <p:grpSpPr>
        <a:xfrm>
          <a:off x="0" y="0"/>
          <a:ext cx="0" cy="0"/>
          <a:chOff x="0" y="0"/>
          <a:chExt cx="0" cy="0"/>
        </a:xfrm>
      </p:grpSpPr>
      <p:pic>
        <p:nvPicPr>
          <p:cNvPr id="97" name="Google Shape;97;p25"/>
          <p:cNvPicPr preferRelativeResize="0"/>
          <p:nvPr/>
        </p:nvPicPr>
        <p:blipFill rotWithShape="1">
          <a:blip r:embed="rId2">
            <a:alphaModFix/>
          </a:blip>
          <a:srcRect/>
          <a:stretch/>
        </p:blipFill>
        <p:spPr>
          <a:xfrm>
            <a:off x="8607398" y="0"/>
            <a:ext cx="3584602" cy="6858000"/>
          </a:xfrm>
          <a:prstGeom prst="rect">
            <a:avLst/>
          </a:prstGeom>
          <a:noFill/>
          <a:ln>
            <a:noFill/>
          </a:ln>
        </p:spPr>
      </p:pic>
      <p:sp>
        <p:nvSpPr>
          <p:cNvPr id="98" name="Google Shape;98;p25"/>
          <p:cNvSpPr txBox="1">
            <a:spLocks noGrp="1"/>
          </p:cNvSpPr>
          <p:nvPr>
            <p:ph type="title"/>
          </p:nvPr>
        </p:nvSpPr>
        <p:spPr>
          <a:xfrm>
            <a:off x="540000" y="540000"/>
            <a:ext cx="10080000" cy="440661"/>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accent4"/>
              </a:buClr>
              <a:buSzPts val="3400"/>
              <a:buFont typeface="Century Gothic"/>
              <a:buNone/>
              <a:defRPr sz="3400" b="1" i="0">
                <a:solidFill>
                  <a:schemeClr val="accent4"/>
                </a:solidFill>
                <a:latin typeface="Century Gothic"/>
                <a:ea typeface="Century Gothic"/>
                <a:cs typeface="Century Gothic"/>
                <a:sym typeface="Century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9" name="Google Shape;99;p25"/>
          <p:cNvSpPr/>
          <p:nvPr/>
        </p:nvSpPr>
        <p:spPr>
          <a:xfrm>
            <a:off x="11382000" y="0"/>
            <a:ext cx="810000" cy="6858000"/>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00" name="Google Shape;100;p25"/>
          <p:cNvSpPr txBox="1">
            <a:spLocks noGrp="1"/>
          </p:cNvSpPr>
          <p:nvPr>
            <p:ph type="body" idx="1"/>
          </p:nvPr>
        </p:nvSpPr>
        <p:spPr>
          <a:xfrm>
            <a:off x="540000" y="1260000"/>
            <a:ext cx="10080000" cy="5040000"/>
          </a:xfrm>
          <a:prstGeom prst="rect">
            <a:avLst/>
          </a:prstGeom>
          <a:noFill/>
          <a:ln>
            <a:noFill/>
          </a:ln>
        </p:spPr>
        <p:txBody>
          <a:bodyPr spcFirstLastPara="1" wrap="square" lIns="0" tIns="0" rIns="0" bIns="0" anchor="t" anchorCtr="0">
            <a:normAutofit/>
          </a:bodyPr>
          <a:lstStyle>
            <a:lvl1pPr marL="457200" lvl="0" indent="-228600" algn="l">
              <a:lnSpc>
                <a:spcPct val="100000"/>
              </a:lnSpc>
              <a:spcBef>
                <a:spcPts val="0"/>
              </a:spcBef>
              <a:spcAft>
                <a:spcPts val="0"/>
              </a:spcAft>
              <a:buClr>
                <a:schemeClr val="dk1"/>
              </a:buClr>
              <a:buSzPts val="1800"/>
              <a:buFont typeface="Century Gothic"/>
              <a:buNone/>
              <a:defRPr sz="1800" b="0" i="0">
                <a:latin typeface="Century Gothic"/>
                <a:ea typeface="Century Gothic"/>
                <a:cs typeface="Century Gothic"/>
                <a:sym typeface="Century Gothic"/>
              </a:defRPr>
            </a:lvl1pPr>
            <a:lvl2pPr marL="914400" lvl="1" indent="-342900" algn="l">
              <a:lnSpc>
                <a:spcPct val="90000"/>
              </a:lnSpc>
              <a:spcBef>
                <a:spcPts val="12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grpSp>
        <p:nvGrpSpPr>
          <p:cNvPr id="101" name="Google Shape;101;p25"/>
          <p:cNvGrpSpPr/>
          <p:nvPr/>
        </p:nvGrpSpPr>
        <p:grpSpPr>
          <a:xfrm>
            <a:off x="10734280" y="4546600"/>
            <a:ext cx="1574800" cy="2311400"/>
            <a:chOff x="10734280" y="4546600"/>
            <a:chExt cx="1574800" cy="2311400"/>
          </a:xfrm>
        </p:grpSpPr>
        <p:pic>
          <p:nvPicPr>
            <p:cNvPr id="102" name="Google Shape;102;p25"/>
            <p:cNvPicPr preferRelativeResize="0"/>
            <p:nvPr/>
          </p:nvPicPr>
          <p:blipFill rotWithShape="1">
            <a:blip r:embed="rId3">
              <a:alphaModFix/>
            </a:blip>
            <a:srcRect/>
            <a:stretch/>
          </p:blipFill>
          <p:spPr>
            <a:xfrm>
              <a:off x="10855845" y="4546600"/>
              <a:ext cx="1331670" cy="2311400"/>
            </a:xfrm>
            <a:prstGeom prst="rect">
              <a:avLst/>
            </a:prstGeom>
            <a:noFill/>
            <a:ln>
              <a:noFill/>
            </a:ln>
          </p:spPr>
        </p:pic>
        <p:pic>
          <p:nvPicPr>
            <p:cNvPr id="103" name="Google Shape;103;p25"/>
            <p:cNvPicPr preferRelativeResize="0"/>
            <p:nvPr/>
          </p:nvPicPr>
          <p:blipFill rotWithShape="1">
            <a:blip r:embed="rId4">
              <a:alphaModFix/>
            </a:blip>
            <a:srcRect/>
            <a:stretch/>
          </p:blipFill>
          <p:spPr>
            <a:xfrm>
              <a:off x="10734280" y="4725406"/>
              <a:ext cx="1574800" cy="2131588"/>
            </a:xfrm>
            <a:prstGeom prst="rect">
              <a:avLst/>
            </a:prstGeom>
            <a:noFill/>
            <a:ln>
              <a:noFill/>
            </a:ln>
          </p:spPr>
        </p:pic>
      </p:gr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1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1" name="Google Shape;11;p15"/>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
        <p:nvSpPr>
          <p:cNvPr id="15" name="Google Shape;15;p15"/>
          <p:cNvSpPr/>
          <p:nvPr/>
        </p:nvSpPr>
        <p:spPr>
          <a:xfrm>
            <a:off x="0" y="0"/>
            <a:ext cx="12192000" cy="6858000"/>
          </a:xfrm>
          <a:prstGeom prst="rect">
            <a:avLst/>
          </a:prstGeom>
          <a:solidFill>
            <a:schemeClr val="l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rsc.li/4gbEt3p"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256"/>
        <p:cNvGrpSpPr/>
        <p:nvPr/>
      </p:nvGrpSpPr>
      <p:grpSpPr>
        <a:xfrm>
          <a:off x="0" y="0"/>
          <a:ext cx="0" cy="0"/>
          <a:chOff x="0" y="0"/>
          <a:chExt cx="0" cy="0"/>
        </a:xfrm>
      </p:grpSpPr>
      <p:sp>
        <p:nvSpPr>
          <p:cNvPr id="257" name="Google Shape;257;g3cd8964b3c4_0_0"/>
          <p:cNvSpPr txBox="1">
            <a:spLocks noGrp="1"/>
          </p:cNvSpPr>
          <p:nvPr>
            <p:ph type="ctrTitle"/>
          </p:nvPr>
        </p:nvSpPr>
        <p:spPr>
          <a:xfrm>
            <a:off x="540000" y="1238400"/>
            <a:ext cx="5220000" cy="336900"/>
          </a:xfrm>
          <a:prstGeom prst="rect">
            <a:avLst/>
          </a:prstGeom>
          <a:noFill/>
          <a:ln>
            <a:noFill/>
          </a:ln>
        </p:spPr>
        <p:txBody>
          <a:bodyPr spcFirstLastPara="1" wrap="square" lIns="0" tIns="0" rIns="0" bIns="0" anchor="t" anchorCtr="0">
            <a:normAutofit/>
          </a:bodyPr>
          <a:lstStyle/>
          <a:p>
            <a:pPr marL="0" lvl="0" indent="0" algn="l" rtl="0">
              <a:lnSpc>
                <a:spcPct val="90000"/>
              </a:lnSpc>
              <a:spcBef>
                <a:spcPts val="0"/>
              </a:spcBef>
              <a:spcAft>
                <a:spcPts val="0"/>
              </a:spcAft>
              <a:buClr>
                <a:schemeClr val="dk1"/>
              </a:buClr>
              <a:buSzPts val="2400"/>
              <a:buFont typeface="Century Gothic"/>
              <a:buNone/>
            </a:pPr>
            <a:r>
              <a:rPr lang="en-GB"/>
              <a:t>Stage</a:t>
            </a:r>
            <a:r>
              <a:rPr lang="en-GB">
                <a:latin typeface="Century Gothic"/>
                <a:ea typeface="Century Gothic"/>
                <a:cs typeface="Century Gothic"/>
                <a:sym typeface="Century Gothic"/>
              </a:rPr>
              <a:t> </a:t>
            </a:r>
            <a:r>
              <a:rPr lang="en-GB"/>
              <a:t>1 </a:t>
            </a:r>
            <a:endParaRPr/>
          </a:p>
        </p:txBody>
      </p:sp>
      <p:sp>
        <p:nvSpPr>
          <p:cNvPr id="258" name="Google Shape;258;g3cd8964b3c4_0_0"/>
          <p:cNvSpPr txBox="1">
            <a:spLocks noGrp="1"/>
          </p:cNvSpPr>
          <p:nvPr>
            <p:ph type="subTitle" idx="1"/>
          </p:nvPr>
        </p:nvSpPr>
        <p:spPr>
          <a:xfrm>
            <a:off x="540001" y="2097980"/>
            <a:ext cx="5394456" cy="16521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Clr>
                <a:schemeClr val="accent4"/>
              </a:buClr>
              <a:buSzPts val="5000"/>
              <a:buNone/>
            </a:pPr>
            <a:r>
              <a:rPr lang="en-GB" dirty="0"/>
              <a:t>Understanding number: significant figures and  rounding</a:t>
            </a:r>
            <a:endParaRPr dirty="0"/>
          </a:p>
        </p:txBody>
      </p:sp>
      <p:sp>
        <p:nvSpPr>
          <p:cNvPr id="259" name="Google Shape;259;g3cd8964b3c4_0_0"/>
          <p:cNvSpPr txBox="1"/>
          <p:nvPr/>
        </p:nvSpPr>
        <p:spPr>
          <a:xfrm>
            <a:off x="7345997" y="5973986"/>
            <a:ext cx="4320000" cy="336900"/>
          </a:xfrm>
          <a:prstGeom prst="rect">
            <a:avLst/>
          </a:prstGeom>
          <a:noFill/>
          <a:ln>
            <a:noFill/>
          </a:ln>
        </p:spPr>
        <p:txBody>
          <a:bodyPr spcFirstLastPara="1" wrap="square" lIns="0" tIns="0" rIns="0" bIns="0" anchor="b" anchorCtr="0">
            <a:normAutofit/>
          </a:bodyPr>
          <a:lstStyle/>
          <a:p>
            <a:pPr lvl="0" algn="r">
              <a:lnSpc>
                <a:spcPct val="90000"/>
              </a:lnSpc>
              <a:buClr>
                <a:schemeClr val="lt1"/>
              </a:buClr>
              <a:buSzPts val="1600"/>
            </a:pPr>
            <a:r>
              <a:rPr lang="en-GB" sz="1600" b="1" i="0" u="none" strike="noStrike" cap="none">
                <a:solidFill>
                  <a:schemeClr val="lt1"/>
                </a:solidFill>
                <a:latin typeface="Century Gothic"/>
                <a:ea typeface="Century Gothic"/>
                <a:cs typeface="Century Gothic"/>
                <a:sym typeface="Century Gothic"/>
              </a:rPr>
              <a:t>Downloaded from: </a:t>
            </a:r>
            <a:r>
              <a:rPr lang="en-GB" sz="1600" b="1" u="sng">
                <a:solidFill>
                  <a:schemeClr val="bg1"/>
                </a:solidFill>
                <a:latin typeface="Century Gothic"/>
                <a:ea typeface="Century Gothic"/>
                <a:cs typeface="Century Gothic"/>
                <a:sym typeface="Century Gothic"/>
                <a:hlinkClick r:id="rId3">
                  <a:extLst>
                    <a:ext uri="{A12FA001-AC4F-418D-AE19-62706E023703}">
                      <ahyp:hlinkClr xmlns:ahyp="http://schemas.microsoft.com/office/drawing/2018/hyperlinkcolor" val="tx"/>
                    </a:ext>
                  </a:extLst>
                </a:hlinkClick>
              </a:rPr>
              <a:t>rsc.li/4gbEt3p </a:t>
            </a:r>
            <a:endParaRPr lang="en-GB" sz="1600" b="1" i="0" u="sng" strike="noStrike" cap="none">
              <a:solidFill>
                <a:schemeClr val="bg1"/>
              </a:solidFill>
              <a:latin typeface="Century Gothic"/>
              <a:ea typeface="Century Gothic"/>
              <a:cs typeface="Century Gothic"/>
              <a:sym typeface="Century Gothic"/>
            </a:endParaRPr>
          </a:p>
        </p:txBody>
      </p:sp>
      <p:pic>
        <p:nvPicPr>
          <p:cNvPr id="3" name="Picture 2">
            <a:extLst>
              <a:ext uri="{FF2B5EF4-FFF2-40B4-BE49-F238E27FC236}">
                <a16:creationId xmlns:a16="http://schemas.microsoft.com/office/drawing/2014/main" id="{B04AA900-1F9B-D752-FC99-3289CDD6B41C}"/>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1761792" y="1201149"/>
            <a:ext cx="411277" cy="411277"/>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263"/>
        <p:cNvGrpSpPr/>
        <p:nvPr/>
      </p:nvGrpSpPr>
      <p:grpSpPr>
        <a:xfrm>
          <a:off x="0" y="0"/>
          <a:ext cx="0" cy="0"/>
          <a:chOff x="0" y="0"/>
          <a:chExt cx="0" cy="0"/>
        </a:xfrm>
      </p:grpSpPr>
      <p:sp>
        <p:nvSpPr>
          <p:cNvPr id="264" name="Google Shape;264;g3cd8964b3c4_0_6"/>
          <p:cNvSpPr txBox="1">
            <a:spLocks noGrp="1"/>
          </p:cNvSpPr>
          <p:nvPr>
            <p:ph type="title"/>
          </p:nvPr>
        </p:nvSpPr>
        <p:spPr>
          <a:xfrm>
            <a:off x="540000" y="540000"/>
            <a:ext cx="10080000" cy="440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Clr>
                <a:schemeClr val="accent4"/>
              </a:buClr>
              <a:buSzPts val="3400"/>
              <a:buFont typeface="Century Gothic"/>
              <a:buNone/>
            </a:pPr>
            <a:r>
              <a:rPr lang="en-GB"/>
              <a:t>Introduction</a:t>
            </a:r>
            <a:endParaRPr/>
          </a:p>
        </p:txBody>
      </p:sp>
      <p:sp>
        <p:nvSpPr>
          <p:cNvPr id="265" name="Google Shape;265;g3cd8964b3c4_0_6"/>
          <p:cNvSpPr txBox="1">
            <a:spLocks noGrp="1"/>
          </p:cNvSpPr>
          <p:nvPr>
            <p:ph type="body" idx="1"/>
          </p:nvPr>
        </p:nvSpPr>
        <p:spPr>
          <a:xfrm>
            <a:off x="593498" y="1399330"/>
            <a:ext cx="10080000" cy="5040000"/>
          </a:xfrm>
          <a:prstGeom prst="rect">
            <a:avLst/>
          </a:prstGeom>
          <a:noFill/>
          <a:ln>
            <a:noFill/>
          </a:ln>
        </p:spPr>
        <p:txBody>
          <a:bodyPr spcFirstLastPara="1" wrap="square" lIns="0" tIns="0" rIns="0" bIns="0" anchor="t" anchorCtr="0">
            <a:normAutofit/>
          </a:bodyPr>
          <a:lstStyle/>
          <a:p>
            <a:pPr marL="0" lvl="0" indent="0" algn="l" rtl="0">
              <a:lnSpc>
                <a:spcPct val="100000"/>
              </a:lnSpc>
              <a:spcBef>
                <a:spcPts val="0"/>
              </a:spcBef>
              <a:spcAft>
                <a:spcPts val="0"/>
              </a:spcAft>
              <a:buSzPts val="2750"/>
              <a:buNone/>
            </a:pPr>
            <a:r>
              <a:rPr lang="en-GB"/>
              <a:t>Scientists need to record measurements and calculations to an appropriate level of precision. Writing every calculator digit suggests false accuracy, while rounding too much loses important information. We will build on rounding skills from maths and learn to use significant figures.</a:t>
            </a:r>
          </a:p>
          <a:p>
            <a:pPr marL="0" lvl="0" indent="0" algn="l" rtl="0">
              <a:lnSpc>
                <a:spcPct val="100000"/>
              </a:lnSpc>
              <a:spcBef>
                <a:spcPts val="0"/>
              </a:spcBef>
              <a:spcAft>
                <a:spcPts val="0"/>
              </a:spcAft>
              <a:buSzPts val="2750"/>
              <a:buNone/>
            </a:pPr>
            <a:endParaRPr/>
          </a:p>
          <a:p>
            <a:pPr marL="0" lvl="0" indent="0" algn="l" rtl="0">
              <a:lnSpc>
                <a:spcPct val="100000"/>
              </a:lnSpc>
              <a:spcBef>
                <a:spcPts val="1200"/>
              </a:spcBef>
              <a:spcAft>
                <a:spcPts val="0"/>
              </a:spcAft>
              <a:buSzPct val="100000"/>
              <a:buNone/>
            </a:pPr>
            <a:r>
              <a:rPr lang="en-GB" sz="3400" b="1">
                <a:solidFill>
                  <a:schemeClr val="accent4"/>
                </a:solidFill>
              </a:rPr>
              <a:t>Learning objectives</a:t>
            </a:r>
          </a:p>
          <a:p>
            <a:pPr lvl="0" indent="-457200" algn="l" rtl="0">
              <a:lnSpc>
                <a:spcPct val="100000"/>
              </a:lnSpc>
              <a:spcBef>
                <a:spcPts val="1200"/>
              </a:spcBef>
              <a:spcAft>
                <a:spcPts val="0"/>
              </a:spcAft>
              <a:buSzPct val="100000"/>
              <a:buFont typeface="+mj-lt"/>
              <a:buAutoNum type="arabicPeriod"/>
            </a:pPr>
            <a:r>
              <a:rPr lang="en-GB"/>
              <a:t>Understand what rounding means and why it is used in science.</a:t>
            </a:r>
            <a:endParaRPr/>
          </a:p>
          <a:p>
            <a:pPr lvl="0" indent="-457200" algn="l" rtl="0">
              <a:lnSpc>
                <a:spcPct val="100000"/>
              </a:lnSpc>
              <a:spcBef>
                <a:spcPts val="1200"/>
              </a:spcBef>
              <a:spcAft>
                <a:spcPts val="0"/>
              </a:spcAft>
              <a:buSzPct val="100000"/>
              <a:buFont typeface="+mj-lt"/>
              <a:buAutoNum type="arabicPeriod"/>
            </a:pPr>
            <a:r>
              <a:rPr lang="en-GB"/>
              <a:t>Understand what significant figures are and why they matter in science.</a:t>
            </a:r>
            <a:endParaRPr/>
          </a:p>
          <a:p>
            <a:pPr lvl="0" indent="-457200" algn="l" rtl="0">
              <a:lnSpc>
                <a:spcPct val="100000"/>
              </a:lnSpc>
              <a:spcBef>
                <a:spcPts val="1200"/>
              </a:spcBef>
              <a:spcAft>
                <a:spcPts val="0"/>
              </a:spcAft>
              <a:buSzPct val="100000"/>
              <a:buFont typeface="+mj-lt"/>
              <a:buAutoNum type="arabicPeriod"/>
            </a:pPr>
            <a:r>
              <a:rPr lang="en-GB"/>
              <a:t>Round numbers to a given number of significant figures.</a:t>
            </a:r>
            <a:endParaRPr/>
          </a:p>
          <a:p>
            <a:pPr lvl="0" indent="-457200" algn="l" rtl="0">
              <a:lnSpc>
                <a:spcPct val="100000"/>
              </a:lnSpc>
              <a:spcBef>
                <a:spcPts val="1200"/>
              </a:spcBef>
              <a:spcAft>
                <a:spcPts val="0"/>
              </a:spcAft>
              <a:buSzPct val="100000"/>
              <a:buFont typeface="+mj-lt"/>
              <a:buAutoNum type="arabicPeriod"/>
            </a:pPr>
            <a:r>
              <a:rPr lang="en-GB"/>
              <a:t>Choose an appropriate number of significant figures when recording measurements and carrying out calculations.</a:t>
            </a:r>
            <a:endParaRPr/>
          </a:p>
        </p:txBody>
      </p:sp>
      <p:sp>
        <p:nvSpPr>
          <p:cNvPr id="3" name="Google Shape;311;g3cd8964b3c4_0_46">
            <a:extLst>
              <a:ext uri="{FF2B5EF4-FFF2-40B4-BE49-F238E27FC236}">
                <a16:creationId xmlns:a16="http://schemas.microsoft.com/office/drawing/2014/main" id="{47AEC734-C04E-E094-A76F-22093F835FED}"/>
              </a:ext>
            </a:extLst>
          </p:cNvPr>
          <p:cNvSpPr txBox="1"/>
          <p:nvPr/>
        </p:nvSpPr>
        <p:spPr>
          <a:xfrm rot="5400000">
            <a:off x="971700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a:solidFill>
                  <a:schemeClr val="lt1"/>
                </a:solidFill>
                <a:latin typeface="Century Gothic"/>
                <a:ea typeface="Century Gothic"/>
                <a:cs typeface="Century Gothic"/>
                <a:sym typeface="Century Gothic"/>
              </a:rPr>
              <a:t>Introduction</a:t>
            </a:r>
            <a:endParaRPr sz="2200" b="1" i="0" u="none" strike="noStrike" cap="none">
              <a:solidFill>
                <a:schemeClr val="lt1"/>
              </a:solidFill>
              <a:latin typeface="Century Gothic"/>
              <a:ea typeface="Century Gothic"/>
              <a:cs typeface="Century Gothic"/>
              <a:sym typeface="Century Gothic"/>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271"/>
        <p:cNvGrpSpPr/>
        <p:nvPr/>
      </p:nvGrpSpPr>
      <p:grpSpPr>
        <a:xfrm>
          <a:off x="0" y="0"/>
          <a:ext cx="0" cy="0"/>
          <a:chOff x="0" y="0"/>
          <a:chExt cx="0" cy="0"/>
        </a:xfrm>
      </p:grpSpPr>
      <p:sp>
        <p:nvSpPr>
          <p:cNvPr id="272" name="Google Shape;272;g3cd8964b3c4_0_12"/>
          <p:cNvSpPr txBox="1">
            <a:spLocks noGrp="1"/>
          </p:cNvSpPr>
          <p:nvPr>
            <p:ph type="title"/>
          </p:nvPr>
        </p:nvSpPr>
        <p:spPr>
          <a:xfrm>
            <a:off x="540000" y="540000"/>
            <a:ext cx="10080000" cy="4407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dk1"/>
              </a:buClr>
              <a:buSzPts val="1100"/>
              <a:buFont typeface="Arial"/>
              <a:buNone/>
            </a:pPr>
            <a:r>
              <a:rPr lang="en-GB" sz="2900"/>
              <a:t>Lesson question</a:t>
            </a:r>
            <a:endParaRPr/>
          </a:p>
        </p:txBody>
      </p:sp>
      <mc:AlternateContent xmlns:mc="http://schemas.openxmlformats.org/markup-compatibility/2006" xmlns:a14="http://schemas.microsoft.com/office/drawing/2010/main">
        <mc:Choice Requires="a14">
          <p:sp>
            <p:nvSpPr>
              <p:cNvPr id="273" name="Google Shape;273;g3cd8964b3c4_0_12"/>
              <p:cNvSpPr txBox="1">
                <a:spLocks noGrp="1"/>
              </p:cNvSpPr>
              <p:nvPr>
                <p:ph type="body" idx="1"/>
              </p:nvPr>
            </p:nvSpPr>
            <p:spPr>
              <a:xfrm>
                <a:off x="540000" y="1240907"/>
                <a:ext cx="9666300" cy="5427522"/>
              </a:xfrm>
              <a:prstGeom prst="rect">
                <a:avLst/>
              </a:prstGeom>
              <a:noFill/>
              <a:ln>
                <a:noFill/>
              </a:ln>
            </p:spPr>
            <p:txBody>
              <a:bodyPr spcFirstLastPara="1" wrap="square" lIns="0" tIns="0" rIns="0" bIns="0" anchor="t" anchorCtr="0">
                <a:noAutofit/>
              </a:bodyPr>
              <a:lstStyle/>
              <a:p>
                <a:pPr marL="0" lvl="0" indent="0">
                  <a:buNone/>
                </a:pPr>
                <a:r>
                  <a:rPr lang="en-GB"/>
                  <a:t>During this session we will cover the maths skills needed to answer the following question:</a:t>
                </a:r>
              </a:p>
              <a:p>
                <a:pPr marL="0" lvl="0" indent="0">
                  <a:buNone/>
                </a:pPr>
                <a:endParaRPr lang="en-GB"/>
              </a:p>
              <a:p>
                <a:pPr marL="0" lvl="0" indent="0">
                  <a:buNone/>
                </a:pPr>
                <a:r>
                  <a:rPr lang="en-GB"/>
                  <a:t>A student wants to find the density of a block of pine wood. They measure the mass on a balance: 15.8 g.</a:t>
                </a:r>
                <a:endParaRPr/>
              </a:p>
              <a:p>
                <a:pPr marL="0" lvl="0" indent="0" algn="l" rtl="0">
                  <a:lnSpc>
                    <a:spcPct val="100000"/>
                  </a:lnSpc>
                  <a:spcBef>
                    <a:spcPts val="0"/>
                  </a:spcBef>
                  <a:spcAft>
                    <a:spcPts val="0"/>
                  </a:spcAft>
                  <a:buSzPts val="2750"/>
                  <a:buNone/>
                </a:pPr>
                <a:endParaRPr/>
              </a:p>
              <a:p>
                <a:pPr marL="0" lvl="0" indent="0" algn="l" rtl="0">
                  <a:lnSpc>
                    <a:spcPct val="100000"/>
                  </a:lnSpc>
                  <a:spcBef>
                    <a:spcPts val="0"/>
                  </a:spcBef>
                  <a:spcAft>
                    <a:spcPts val="0"/>
                  </a:spcAft>
                  <a:buSzPts val="2750"/>
                  <a:buNone/>
                </a:pPr>
                <a:r>
                  <a:rPr lang="en-GB"/>
                  <a:t>To find the volume, they lower the block into a eureka can filled with water and collect the displaced water in a measuring cylinder. The measuring cylinder reads 52.0 cm</a:t>
                </a:r>
                <a:r>
                  <a:rPr lang="en-GB" baseline="30000"/>
                  <a:t>3</a:t>
                </a:r>
                <a:r>
                  <a:rPr lang="en-GB"/>
                  <a:t>.</a:t>
                </a:r>
                <a:endParaRPr/>
              </a:p>
              <a:p>
                <a:pPr marL="0" lvl="0" indent="0" algn="l" rtl="0">
                  <a:lnSpc>
                    <a:spcPct val="100000"/>
                  </a:lnSpc>
                  <a:spcBef>
                    <a:spcPts val="0"/>
                  </a:spcBef>
                  <a:spcAft>
                    <a:spcPts val="0"/>
                  </a:spcAft>
                  <a:buSzPts val="2750"/>
                  <a:buNone/>
                </a:pPr>
                <a:endParaRPr lang="en-GB"/>
              </a:p>
              <a:p>
                <a:pPr marL="0" lvl="0" indent="0" algn="l" rtl="0">
                  <a:lnSpc>
                    <a:spcPct val="100000"/>
                  </a:lnSpc>
                  <a:spcBef>
                    <a:spcPts val="0"/>
                  </a:spcBef>
                  <a:spcAft>
                    <a:spcPts val="0"/>
                  </a:spcAft>
                  <a:buSzPts val="2750"/>
                  <a:buNone/>
                </a:pPr>
                <a:r>
                  <a:rPr lang="en-GB"/>
                  <a:t>They calculate the density using a calculator: </a:t>
                </a:r>
              </a:p>
              <a:p>
                <a:pPr marL="0" lvl="0" indent="0" rtl="0">
                  <a:lnSpc>
                    <a:spcPct val="100000"/>
                  </a:lnSpc>
                  <a:spcBef>
                    <a:spcPts val="0"/>
                  </a:spcBef>
                  <a:spcAft>
                    <a:spcPts val="0"/>
                  </a:spcAft>
                  <a:buSzPts val="2750"/>
                  <a:buNone/>
                </a:pPr>
                <a14:m>
                  <m:oMathPara xmlns:m="http://schemas.openxmlformats.org/officeDocument/2006/math">
                    <m:oMathParaPr>
                      <m:jc m:val="left"/>
                    </m:oMathParaPr>
                    <m:oMath>
                      <m:r>
                        <a:rPr lang="en-GB" i="1" dirty="0" smtClean="0">
                          <a:latin typeface="Cambria Math" panose="02040503050406030204" pitchFamily="18" charset="0"/>
                        </a:rPr>
                        <m:t>15.8 ÷ 52.0 = 0.30384615384</m:t>
                      </m:r>
                    </m:oMath>
                  </m:oMathPara>
                </a14:m>
                <a:endParaRPr lang="en-GB"/>
              </a:p>
              <a:p>
                <a:pPr marL="0" lvl="0" indent="0" rtl="0">
                  <a:lnSpc>
                    <a:spcPct val="100000"/>
                  </a:lnSpc>
                  <a:spcBef>
                    <a:spcPts val="0"/>
                  </a:spcBef>
                  <a:spcAft>
                    <a:spcPts val="0"/>
                  </a:spcAft>
                  <a:buSzPts val="2750"/>
                  <a:buNone/>
                </a:pPr>
                <a:endParaRPr lang="en-GB"/>
              </a:p>
              <a:p>
                <a:pPr marL="0" lvl="0" indent="0" algn="l" rtl="0">
                  <a:lnSpc>
                    <a:spcPct val="100000"/>
                  </a:lnSpc>
                  <a:spcBef>
                    <a:spcPts val="0"/>
                  </a:spcBef>
                  <a:spcAft>
                    <a:spcPts val="0"/>
                  </a:spcAft>
                  <a:buSzPts val="2750"/>
                  <a:buNone/>
                </a:pPr>
                <a:r>
                  <a:rPr lang="en-GB" b="1"/>
                  <a:t>How should the student record the density?</a:t>
                </a:r>
                <a:endParaRPr b="1"/>
              </a:p>
              <a:p>
                <a:pPr marL="0" lvl="0" indent="0" algn="l" rtl="0">
                  <a:lnSpc>
                    <a:spcPct val="100000"/>
                  </a:lnSpc>
                  <a:spcBef>
                    <a:spcPts val="0"/>
                  </a:spcBef>
                  <a:spcAft>
                    <a:spcPts val="0"/>
                  </a:spcAft>
                  <a:buSzPts val="2750"/>
                  <a:buNone/>
                </a:pPr>
                <a:endParaRPr lang="en-GB" b="1"/>
              </a:p>
              <a:p>
                <a:pPr marL="0" lvl="0" indent="0" algn="l" rtl="0">
                  <a:lnSpc>
                    <a:spcPct val="100000"/>
                  </a:lnSpc>
                  <a:spcBef>
                    <a:spcPts val="0"/>
                  </a:spcBef>
                  <a:spcAft>
                    <a:spcPts val="0"/>
                  </a:spcAft>
                  <a:buSzPts val="2750"/>
                  <a:buNone/>
                </a:pPr>
                <a:r>
                  <a:rPr lang="en-GB" b="1"/>
                  <a:t>Explain why.</a:t>
                </a:r>
                <a:endParaRPr b="1"/>
              </a:p>
            </p:txBody>
          </p:sp>
        </mc:Choice>
        <mc:Fallback xmlns="">
          <p:sp>
            <p:nvSpPr>
              <p:cNvPr id="273" name="Google Shape;273;g3cd8964b3c4_0_12"/>
              <p:cNvSpPr txBox="1">
                <a:spLocks noGrp="1" noRot="1" noChangeAspect="1" noMove="1" noResize="1" noEditPoints="1" noAdjustHandles="1" noChangeArrowheads="1" noChangeShapeType="1" noTextEdit="1"/>
              </p:cNvSpPr>
              <p:nvPr>
                <p:ph type="body" idx="1"/>
              </p:nvPr>
            </p:nvSpPr>
            <p:spPr>
              <a:xfrm>
                <a:off x="540000" y="1240907"/>
                <a:ext cx="9666300" cy="5427522"/>
              </a:xfrm>
              <a:prstGeom prst="rect">
                <a:avLst/>
              </a:prstGeom>
              <a:blipFill>
                <a:blip r:embed="rId3"/>
                <a:stretch>
                  <a:fillRect l="-1767" t="-1798" b="-1910"/>
                </a:stretch>
              </a:blipFill>
              <a:ln>
                <a:noFill/>
              </a:ln>
            </p:spPr>
            <p:txBody>
              <a:bodyPr/>
              <a:lstStyle/>
              <a:p>
                <a:r>
                  <a:rPr lang="en-US">
                    <a:noFill/>
                  </a:rPr>
                  <a:t> </a:t>
                </a:r>
              </a:p>
            </p:txBody>
          </p:sp>
        </mc:Fallback>
      </mc:AlternateContent>
      <p:pic>
        <p:nvPicPr>
          <p:cNvPr id="3" name="Picture 2" descr="A diagram of a eureka can a beaker with a pipe that comes out the side and is angled down. Liquid in the can is exactly below the level of the pipe so if an object is placed into the liquid that volume of liquid will be displaced out of the can">
            <a:extLst>
              <a:ext uri="{FF2B5EF4-FFF2-40B4-BE49-F238E27FC236}">
                <a16:creationId xmlns:a16="http://schemas.microsoft.com/office/drawing/2014/main" id="{D5D2FD2A-517E-C61B-93F2-7B759ACDECEB}"/>
              </a:ext>
            </a:extLst>
          </p:cNvPr>
          <p:cNvPicPr>
            <a:picLocks noChangeAspect="1"/>
          </p:cNvPicPr>
          <p:nvPr/>
        </p:nvPicPr>
        <p:blipFill>
          <a:blip r:embed="rId4"/>
          <a:stretch>
            <a:fillRect/>
          </a:stretch>
        </p:blipFill>
        <p:spPr>
          <a:xfrm>
            <a:off x="7865106" y="4283479"/>
            <a:ext cx="2379564" cy="2142735"/>
          </a:xfrm>
          <a:prstGeom prst="rect">
            <a:avLst/>
          </a:prstGeom>
        </p:spPr>
      </p:pic>
      <p:sp>
        <p:nvSpPr>
          <p:cNvPr id="4" name="Google Shape;311;g3cd8964b3c4_0_46">
            <a:extLst>
              <a:ext uri="{FF2B5EF4-FFF2-40B4-BE49-F238E27FC236}">
                <a16:creationId xmlns:a16="http://schemas.microsoft.com/office/drawing/2014/main" id="{E19288C1-7CFB-4AAC-F529-8CB42D39496A}"/>
              </a:ext>
            </a:extLst>
          </p:cNvPr>
          <p:cNvSpPr txBox="1"/>
          <p:nvPr/>
        </p:nvSpPr>
        <p:spPr>
          <a:xfrm rot="5400000">
            <a:off x="971700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a:solidFill>
                  <a:schemeClr val="lt1"/>
                </a:solidFill>
                <a:latin typeface="Century Gothic"/>
                <a:ea typeface="Century Gothic"/>
                <a:cs typeface="Century Gothic"/>
                <a:sym typeface="Century Gothic"/>
              </a:rPr>
              <a:t>Lesson question</a:t>
            </a:r>
            <a:endParaRPr sz="2200" b="1" i="0" u="none" strike="noStrike" cap="none">
              <a:solidFill>
                <a:schemeClr val="lt1"/>
              </a:solidFill>
              <a:latin typeface="Century Gothic"/>
              <a:ea typeface="Century Gothic"/>
              <a:cs typeface="Century Gothic"/>
              <a:sym typeface="Century Gothic"/>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279"/>
        <p:cNvGrpSpPr/>
        <p:nvPr/>
      </p:nvGrpSpPr>
      <p:grpSpPr>
        <a:xfrm>
          <a:off x="0" y="0"/>
          <a:ext cx="0" cy="0"/>
          <a:chOff x="0" y="0"/>
          <a:chExt cx="0" cy="0"/>
        </a:xfrm>
      </p:grpSpPr>
      <p:sp>
        <p:nvSpPr>
          <p:cNvPr id="280" name="Google Shape;280;g3cd8964b3c4_0_19"/>
          <p:cNvSpPr txBox="1">
            <a:spLocks noGrp="1"/>
          </p:cNvSpPr>
          <p:nvPr>
            <p:ph type="title"/>
          </p:nvPr>
        </p:nvSpPr>
        <p:spPr>
          <a:xfrm>
            <a:off x="540000" y="540000"/>
            <a:ext cx="10080000" cy="440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SzPts val="3400"/>
              <a:buNone/>
            </a:pPr>
            <a:r>
              <a:rPr lang="en-GB"/>
              <a:t>Rounding recap</a:t>
            </a:r>
            <a:endParaRPr/>
          </a:p>
        </p:txBody>
      </p:sp>
      <p:sp>
        <p:nvSpPr>
          <p:cNvPr id="281" name="Google Shape;281;g3cd8964b3c4_0_19"/>
          <p:cNvSpPr txBox="1">
            <a:spLocks noGrp="1"/>
          </p:cNvSpPr>
          <p:nvPr>
            <p:ph type="body" idx="1"/>
          </p:nvPr>
        </p:nvSpPr>
        <p:spPr>
          <a:xfrm>
            <a:off x="593498" y="1399330"/>
            <a:ext cx="10080000" cy="5040000"/>
          </a:xfrm>
          <a:prstGeom prst="rect">
            <a:avLst/>
          </a:prstGeom>
          <a:noFill/>
          <a:ln>
            <a:noFill/>
          </a:ln>
        </p:spPr>
        <p:txBody>
          <a:bodyPr spcFirstLastPara="1" wrap="square" lIns="0" tIns="0" rIns="0" bIns="0" anchor="t" anchorCtr="0">
            <a:normAutofit/>
          </a:bodyPr>
          <a:lstStyle/>
          <a:p>
            <a:pPr marL="0" lvl="0" indent="0" algn="l" rtl="0">
              <a:lnSpc>
                <a:spcPct val="100000"/>
              </a:lnSpc>
              <a:spcBef>
                <a:spcPts val="0"/>
              </a:spcBef>
              <a:spcAft>
                <a:spcPts val="0"/>
              </a:spcAft>
              <a:buSzPts val="2750"/>
              <a:buNone/>
            </a:pPr>
            <a:r>
              <a:rPr lang="en-GB"/>
              <a:t>Rounding makes numbers simpler and easier to work with. In science, we also round because our measurements have limited precision. Our answer should match the precision of the equipment we used. </a:t>
            </a:r>
          </a:p>
          <a:p>
            <a:pPr marL="0" lvl="0" indent="0" algn="l" rtl="0">
              <a:lnSpc>
                <a:spcPct val="100000"/>
              </a:lnSpc>
              <a:spcBef>
                <a:spcPts val="0"/>
              </a:spcBef>
              <a:spcAft>
                <a:spcPts val="0"/>
              </a:spcAft>
              <a:buSzPts val="2750"/>
              <a:buNone/>
            </a:pPr>
            <a:endParaRPr/>
          </a:p>
          <a:p>
            <a:pPr marL="0" lvl="0" indent="0" algn="l" rtl="0">
              <a:lnSpc>
                <a:spcPct val="100000"/>
              </a:lnSpc>
              <a:spcBef>
                <a:spcPts val="0"/>
              </a:spcBef>
              <a:spcAft>
                <a:spcPts val="0"/>
              </a:spcAft>
              <a:buSzPts val="2750"/>
              <a:buNone/>
            </a:pPr>
            <a:r>
              <a:rPr lang="en-GB"/>
              <a:t>In maths, you have been taught how to round to the nearest 10, 100, and to decimal places. The same process is used in science.</a:t>
            </a:r>
            <a:endParaRPr/>
          </a:p>
          <a:p>
            <a:pPr marL="0" lvl="0" indent="0" algn="l" rtl="0">
              <a:lnSpc>
                <a:spcPct val="100000"/>
              </a:lnSpc>
              <a:spcBef>
                <a:spcPts val="0"/>
              </a:spcBef>
              <a:spcAft>
                <a:spcPts val="0"/>
              </a:spcAft>
              <a:buSzPts val="2750"/>
              <a:buNone/>
            </a:pPr>
            <a:endParaRPr/>
          </a:p>
          <a:p>
            <a:pPr marL="0" lvl="0" indent="0" algn="l" rtl="0">
              <a:lnSpc>
                <a:spcPct val="100000"/>
              </a:lnSpc>
              <a:spcBef>
                <a:spcPts val="0"/>
              </a:spcBef>
              <a:spcAft>
                <a:spcPts val="0"/>
              </a:spcAft>
              <a:buSzPts val="2750"/>
              <a:buNone/>
            </a:pPr>
            <a:r>
              <a:rPr lang="en-GB"/>
              <a:t>Round the following numbers:</a:t>
            </a:r>
            <a:endParaRPr/>
          </a:p>
          <a:p>
            <a:pPr marL="511175" lvl="0" indent="-457200" algn="l" rtl="0">
              <a:lnSpc>
                <a:spcPct val="100000"/>
              </a:lnSpc>
              <a:spcBef>
                <a:spcPts val="0"/>
              </a:spcBef>
              <a:spcAft>
                <a:spcPts val="0"/>
              </a:spcAft>
              <a:buSzPct val="100000"/>
              <a:buFont typeface="+mj-lt"/>
              <a:buAutoNum type="alphaLcParenR"/>
            </a:pPr>
            <a:r>
              <a:rPr lang="en-GB"/>
              <a:t>3.456 to 1 decimal place</a:t>
            </a:r>
            <a:endParaRPr/>
          </a:p>
          <a:p>
            <a:pPr marL="511175" lvl="0" indent="-457200">
              <a:buSzPct val="100000"/>
              <a:buFont typeface="+mj-lt"/>
              <a:buAutoNum type="alphaLcParenR"/>
            </a:pPr>
            <a:r>
              <a:rPr lang="en-GB"/>
              <a:t>7.823 to 2 decimal places</a:t>
            </a:r>
          </a:p>
          <a:p>
            <a:pPr marL="511175" lvl="0" indent="-457200">
              <a:buSzPct val="100000"/>
              <a:buFont typeface="+mj-lt"/>
              <a:buAutoNum type="alphaLcParenR"/>
            </a:pPr>
            <a:r>
              <a:rPr lang="en-GB"/>
              <a:t>0.0483 to 2 decimal places</a:t>
            </a:r>
            <a:endParaRPr/>
          </a:p>
          <a:p>
            <a:pPr marL="0" lvl="0" indent="0" algn="l" rtl="0">
              <a:lnSpc>
                <a:spcPct val="100000"/>
              </a:lnSpc>
              <a:spcBef>
                <a:spcPts val="0"/>
              </a:spcBef>
              <a:spcAft>
                <a:spcPts val="0"/>
              </a:spcAft>
              <a:buSzPts val="2750"/>
              <a:buNone/>
            </a:pPr>
            <a:endParaRPr/>
          </a:p>
        </p:txBody>
      </p:sp>
      <p:sp>
        <p:nvSpPr>
          <p:cNvPr id="3" name="Google Shape;229;g3cc92dfdc06_0_12">
            <a:extLst>
              <a:ext uri="{FF2B5EF4-FFF2-40B4-BE49-F238E27FC236}">
                <a16:creationId xmlns:a16="http://schemas.microsoft.com/office/drawing/2014/main" id="{1723562A-9177-3022-C9FD-25FD024054C6}"/>
              </a:ext>
            </a:extLst>
          </p:cNvPr>
          <p:cNvSpPr txBox="1"/>
          <p:nvPr/>
        </p:nvSpPr>
        <p:spPr>
          <a:xfrm rot="5400000">
            <a:off x="971700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a:solidFill>
                  <a:schemeClr val="lt1"/>
                </a:solidFill>
                <a:latin typeface="Century Gothic"/>
                <a:ea typeface="Century Gothic"/>
                <a:cs typeface="Century Gothic"/>
                <a:sym typeface="Century Gothic"/>
              </a:rPr>
              <a:t>Activity</a:t>
            </a:r>
            <a:endParaRPr sz="2200" b="1" i="0" u="none" strike="noStrike" cap="none">
              <a:solidFill>
                <a:schemeClr val="lt1"/>
              </a:solidFill>
              <a:latin typeface="Century Gothic"/>
              <a:ea typeface="Century Gothic"/>
              <a:cs typeface="Century Gothic"/>
              <a:sym typeface="Century Gothic"/>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279">
          <a:extLst>
            <a:ext uri="{FF2B5EF4-FFF2-40B4-BE49-F238E27FC236}">
              <a16:creationId xmlns:a16="http://schemas.microsoft.com/office/drawing/2014/main" id="{C30E3632-9F06-5E9F-DC73-DC05568BF8E4}"/>
            </a:ext>
          </a:extLst>
        </p:cNvPr>
        <p:cNvGrpSpPr/>
        <p:nvPr/>
      </p:nvGrpSpPr>
      <p:grpSpPr>
        <a:xfrm>
          <a:off x="0" y="0"/>
          <a:ext cx="0" cy="0"/>
          <a:chOff x="0" y="0"/>
          <a:chExt cx="0" cy="0"/>
        </a:xfrm>
      </p:grpSpPr>
      <p:sp>
        <p:nvSpPr>
          <p:cNvPr id="280" name="Google Shape;280;g3cd8964b3c4_0_19">
            <a:extLst>
              <a:ext uri="{FF2B5EF4-FFF2-40B4-BE49-F238E27FC236}">
                <a16:creationId xmlns:a16="http://schemas.microsoft.com/office/drawing/2014/main" id="{D6AFC066-BF14-FFA6-024B-251F1DBA24C9}"/>
              </a:ext>
            </a:extLst>
          </p:cNvPr>
          <p:cNvSpPr txBox="1">
            <a:spLocks noGrp="1"/>
          </p:cNvSpPr>
          <p:nvPr>
            <p:ph type="title"/>
          </p:nvPr>
        </p:nvSpPr>
        <p:spPr>
          <a:xfrm>
            <a:off x="540000" y="540000"/>
            <a:ext cx="10080000" cy="440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SzPts val="3400"/>
              <a:buNone/>
            </a:pPr>
            <a:r>
              <a:rPr lang="en-GB"/>
              <a:t>Rounding recap – answers </a:t>
            </a:r>
            <a:endParaRPr/>
          </a:p>
        </p:txBody>
      </p:sp>
      <p:sp>
        <p:nvSpPr>
          <p:cNvPr id="281" name="Google Shape;281;g3cd8964b3c4_0_19">
            <a:extLst>
              <a:ext uri="{FF2B5EF4-FFF2-40B4-BE49-F238E27FC236}">
                <a16:creationId xmlns:a16="http://schemas.microsoft.com/office/drawing/2014/main" id="{433DFF2F-F4BA-E0AF-9888-7FAB201CEFC6}"/>
              </a:ext>
            </a:extLst>
          </p:cNvPr>
          <p:cNvSpPr txBox="1">
            <a:spLocks noGrp="1"/>
          </p:cNvSpPr>
          <p:nvPr>
            <p:ph type="body" idx="1"/>
          </p:nvPr>
        </p:nvSpPr>
        <p:spPr>
          <a:xfrm>
            <a:off x="593498" y="1399330"/>
            <a:ext cx="10080000" cy="5040000"/>
          </a:xfrm>
          <a:prstGeom prst="rect">
            <a:avLst/>
          </a:prstGeom>
          <a:noFill/>
          <a:ln>
            <a:noFill/>
          </a:ln>
        </p:spPr>
        <p:txBody>
          <a:bodyPr spcFirstLastPara="1" wrap="square" lIns="0" tIns="0" rIns="0" bIns="0" anchor="t" anchorCtr="0">
            <a:normAutofit fontScale="92500" lnSpcReduction="20000"/>
          </a:bodyPr>
          <a:lstStyle/>
          <a:p>
            <a:pPr marL="0" lvl="0" indent="0" algn="l" rtl="0">
              <a:lnSpc>
                <a:spcPct val="100000"/>
              </a:lnSpc>
              <a:spcBef>
                <a:spcPts val="0"/>
              </a:spcBef>
              <a:spcAft>
                <a:spcPts val="0"/>
              </a:spcAft>
              <a:buSzPts val="2750"/>
              <a:buNone/>
            </a:pPr>
            <a:r>
              <a:rPr lang="en-GB"/>
              <a:t>Round the following numbers:</a:t>
            </a:r>
          </a:p>
          <a:p>
            <a:pPr marL="0" lvl="0" indent="0" algn="l" rtl="0">
              <a:lnSpc>
                <a:spcPct val="100000"/>
              </a:lnSpc>
              <a:spcBef>
                <a:spcPts val="0"/>
              </a:spcBef>
              <a:spcAft>
                <a:spcPts val="0"/>
              </a:spcAft>
              <a:buSzPts val="2750"/>
              <a:buNone/>
            </a:pPr>
            <a:endParaRPr/>
          </a:p>
          <a:p>
            <a:pPr marL="511175" lvl="0" indent="-457200" algn="l" rtl="0">
              <a:lnSpc>
                <a:spcPct val="100000"/>
              </a:lnSpc>
              <a:spcBef>
                <a:spcPts val="0"/>
              </a:spcBef>
              <a:spcAft>
                <a:spcPts val="0"/>
              </a:spcAft>
              <a:buSzPct val="100000"/>
              <a:buFont typeface="+mj-lt"/>
              <a:buAutoNum type="alphaLcParenR"/>
            </a:pPr>
            <a:r>
              <a:rPr lang="en-GB"/>
              <a:t>3.456 to 1 decimal place</a:t>
            </a:r>
          </a:p>
          <a:p>
            <a:pPr marL="53975" lvl="0" indent="0" algn="l" rtl="0">
              <a:lnSpc>
                <a:spcPct val="100000"/>
              </a:lnSpc>
              <a:spcBef>
                <a:spcPts val="0"/>
              </a:spcBef>
              <a:spcAft>
                <a:spcPts val="0"/>
              </a:spcAft>
              <a:buSzPct val="100000"/>
              <a:buNone/>
            </a:pPr>
            <a:endParaRPr lang="en-GB"/>
          </a:p>
          <a:p>
            <a:pPr marL="53975" lvl="0" indent="0" algn="l" rtl="0">
              <a:lnSpc>
                <a:spcPct val="100000"/>
              </a:lnSpc>
              <a:spcBef>
                <a:spcPts val="0"/>
              </a:spcBef>
              <a:spcAft>
                <a:spcPts val="0"/>
              </a:spcAft>
              <a:buSzPct val="100000"/>
              <a:buNone/>
            </a:pPr>
            <a:r>
              <a:rPr lang="en-GB">
                <a:latin typeface="Century Gothic" panose="020B0502020202020204" pitchFamily="34" charset="0"/>
                <a:ea typeface="Arial"/>
                <a:cs typeface="Arial"/>
                <a:sym typeface="Arial"/>
              </a:rPr>
              <a:t>Look at the 2nd decimal place digit: 5. This is 5 or more, so round up.</a:t>
            </a:r>
          </a:p>
          <a:p>
            <a:pPr marL="0" indent="0">
              <a:buNone/>
            </a:pPr>
            <a:br>
              <a:rPr lang="en-GB">
                <a:latin typeface="Century Gothic" panose="020B0502020202020204" pitchFamily="34" charset="0"/>
                <a:ea typeface="Arial"/>
                <a:cs typeface="Arial"/>
                <a:sym typeface="Arial"/>
              </a:rPr>
            </a:br>
            <a:r>
              <a:rPr lang="en-GB" b="1">
                <a:latin typeface="Century Gothic" panose="020B0502020202020204" pitchFamily="34" charset="0"/>
                <a:ea typeface="Arial"/>
                <a:cs typeface="Arial"/>
                <a:sym typeface="Arial"/>
              </a:rPr>
              <a:t>Answer: 3.5</a:t>
            </a:r>
            <a:endParaRPr lang="en-GB" b="1"/>
          </a:p>
          <a:p>
            <a:pPr marL="53975" lvl="0" indent="0" algn="l" rtl="0">
              <a:lnSpc>
                <a:spcPct val="100000"/>
              </a:lnSpc>
              <a:spcBef>
                <a:spcPts val="0"/>
              </a:spcBef>
              <a:spcAft>
                <a:spcPts val="0"/>
              </a:spcAft>
              <a:buSzPct val="100000"/>
              <a:buNone/>
            </a:pPr>
            <a:endParaRPr/>
          </a:p>
          <a:p>
            <a:pPr marL="511175" lvl="0" indent="-457200">
              <a:buSzPct val="100000"/>
              <a:buFont typeface="+mj-lt"/>
              <a:buAutoNum type="alphaLcParenR" startAt="2"/>
            </a:pPr>
            <a:r>
              <a:rPr lang="en-GB"/>
              <a:t>7.823 to 2 decimal places</a:t>
            </a:r>
          </a:p>
          <a:p>
            <a:pPr marL="511175" lvl="0" indent="-457200">
              <a:buSzPct val="100000"/>
              <a:buFont typeface="+mj-lt"/>
              <a:buAutoNum type="alphaLcParenR" startAt="2"/>
            </a:pPr>
            <a:endParaRPr lang="en-GB" sz="2600">
              <a:latin typeface="Century Gothic" panose="020B0502020202020204" pitchFamily="34" charset="0"/>
            </a:endParaRPr>
          </a:p>
          <a:p>
            <a:pPr marL="0" indent="0">
              <a:buNone/>
            </a:pPr>
            <a:r>
              <a:rPr lang="en-GB">
                <a:latin typeface="Century Gothic" panose="020B0502020202020204" pitchFamily="34" charset="0"/>
                <a:ea typeface="Arial"/>
                <a:cs typeface="Arial"/>
                <a:sym typeface="Arial"/>
              </a:rPr>
              <a:t>Look at the 3rd decimal place digit: 3. This is less than 5, so round down.</a:t>
            </a:r>
          </a:p>
          <a:p>
            <a:pPr marL="0" indent="0">
              <a:buNone/>
            </a:pPr>
            <a:br>
              <a:rPr lang="en-GB">
                <a:latin typeface="Century Gothic" panose="020B0502020202020204" pitchFamily="34" charset="0"/>
                <a:ea typeface="Arial"/>
                <a:cs typeface="Arial"/>
                <a:sym typeface="Arial"/>
              </a:rPr>
            </a:br>
            <a:r>
              <a:rPr lang="en-GB" b="1">
                <a:latin typeface="Century Gothic" panose="020B0502020202020204" pitchFamily="34" charset="0"/>
                <a:ea typeface="Arial"/>
                <a:cs typeface="Arial"/>
                <a:sym typeface="Arial"/>
              </a:rPr>
              <a:t>Answer: 7.82</a:t>
            </a:r>
            <a:endParaRPr lang="en-GB" b="1"/>
          </a:p>
          <a:p>
            <a:pPr marL="53975" lvl="0" indent="0">
              <a:buSzPct val="100000"/>
              <a:buNone/>
            </a:pPr>
            <a:endParaRPr lang="en-GB"/>
          </a:p>
          <a:p>
            <a:pPr marL="511175" lvl="0" indent="-457200">
              <a:buSzPct val="100000"/>
              <a:buFont typeface="+mj-lt"/>
              <a:buAutoNum type="alphaLcParenR" startAt="3"/>
            </a:pPr>
            <a:r>
              <a:rPr lang="en-GB"/>
              <a:t>0.0483 to 2 decimal places</a:t>
            </a:r>
            <a:endParaRPr/>
          </a:p>
          <a:p>
            <a:pPr marL="0" lvl="0" indent="0" algn="l" rtl="0">
              <a:lnSpc>
                <a:spcPct val="100000"/>
              </a:lnSpc>
              <a:spcBef>
                <a:spcPts val="0"/>
              </a:spcBef>
              <a:spcAft>
                <a:spcPts val="0"/>
              </a:spcAft>
              <a:buSzPts val="2750"/>
              <a:buNone/>
            </a:pPr>
            <a:endParaRPr lang="en-GB"/>
          </a:p>
          <a:p>
            <a:pPr marL="0" indent="0">
              <a:buNone/>
            </a:pPr>
            <a:r>
              <a:rPr lang="en-GB">
                <a:latin typeface="Century Gothic" panose="020B0502020202020204" pitchFamily="34" charset="0"/>
                <a:ea typeface="Arial"/>
                <a:cs typeface="Arial"/>
                <a:sym typeface="Arial"/>
              </a:rPr>
              <a:t>Look at the 3rd decimal place digit: 8. This is 5 or more, so round up.</a:t>
            </a:r>
          </a:p>
          <a:p>
            <a:pPr marL="0" indent="0">
              <a:buNone/>
            </a:pPr>
            <a:br>
              <a:rPr lang="en-GB">
                <a:latin typeface="Century Gothic" panose="020B0502020202020204" pitchFamily="34" charset="0"/>
                <a:ea typeface="Arial"/>
                <a:cs typeface="Arial"/>
                <a:sym typeface="Arial"/>
              </a:rPr>
            </a:br>
            <a:r>
              <a:rPr lang="en-GB" b="1">
                <a:latin typeface="Century Gothic" panose="020B0502020202020204" pitchFamily="34" charset="0"/>
                <a:ea typeface="Arial"/>
                <a:cs typeface="Arial"/>
                <a:sym typeface="Arial"/>
              </a:rPr>
              <a:t>Answer: 0.05</a:t>
            </a:r>
          </a:p>
          <a:p>
            <a:pPr marL="0" lvl="0" indent="0" algn="l" rtl="0">
              <a:lnSpc>
                <a:spcPct val="100000"/>
              </a:lnSpc>
              <a:spcBef>
                <a:spcPts val="0"/>
              </a:spcBef>
              <a:spcAft>
                <a:spcPts val="0"/>
              </a:spcAft>
              <a:buSzPts val="2750"/>
              <a:buNone/>
            </a:pPr>
            <a:endParaRPr/>
          </a:p>
        </p:txBody>
      </p:sp>
      <p:sp>
        <p:nvSpPr>
          <p:cNvPr id="3" name="Google Shape;311;g3cd8964b3c4_0_46">
            <a:extLst>
              <a:ext uri="{FF2B5EF4-FFF2-40B4-BE49-F238E27FC236}">
                <a16:creationId xmlns:a16="http://schemas.microsoft.com/office/drawing/2014/main" id="{3660E091-86AE-EDF8-F9B0-D3FA3CAABEA0}"/>
              </a:ext>
            </a:extLst>
          </p:cNvPr>
          <p:cNvSpPr txBox="1"/>
          <p:nvPr/>
        </p:nvSpPr>
        <p:spPr>
          <a:xfrm rot="5400000">
            <a:off x="971700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a:solidFill>
                  <a:schemeClr val="lt1"/>
                </a:solidFill>
                <a:latin typeface="Century Gothic"/>
                <a:ea typeface="Century Gothic"/>
                <a:cs typeface="Century Gothic"/>
                <a:sym typeface="Century Gothic"/>
              </a:rPr>
              <a:t>Answers</a:t>
            </a:r>
            <a:endParaRPr sz="2200" b="1" i="0" u="none" strike="noStrike" cap="none">
              <a:solidFill>
                <a:schemeClr val="lt1"/>
              </a:solidFill>
              <a:latin typeface="Century Gothic"/>
              <a:ea typeface="Century Gothic"/>
              <a:cs typeface="Century Gothic"/>
              <a:sym typeface="Century Gothic"/>
            </a:endParaRPr>
          </a:p>
        </p:txBody>
      </p:sp>
    </p:spTree>
    <p:extLst>
      <p:ext uri="{BB962C8B-B14F-4D97-AF65-F5344CB8AC3E}">
        <p14:creationId xmlns:p14="http://schemas.microsoft.com/office/powerpoint/2010/main" val="35928914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86"/>
        <p:cNvGrpSpPr/>
        <p:nvPr/>
      </p:nvGrpSpPr>
      <p:grpSpPr>
        <a:xfrm>
          <a:off x="0" y="0"/>
          <a:ext cx="0" cy="0"/>
          <a:chOff x="0" y="0"/>
          <a:chExt cx="0" cy="0"/>
        </a:xfrm>
      </p:grpSpPr>
      <p:sp>
        <p:nvSpPr>
          <p:cNvPr id="287" name="Google Shape;287;g3cd8964b3c4_0_25"/>
          <p:cNvSpPr txBox="1">
            <a:spLocks noGrp="1"/>
          </p:cNvSpPr>
          <p:nvPr>
            <p:ph type="title"/>
          </p:nvPr>
        </p:nvSpPr>
        <p:spPr>
          <a:xfrm>
            <a:off x="540000" y="540000"/>
            <a:ext cx="10080000" cy="440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SzPts val="3400"/>
              <a:buNone/>
            </a:pPr>
            <a:r>
              <a:rPr lang="en-GB"/>
              <a:t>The problem with decimal places in science</a:t>
            </a:r>
            <a:endParaRPr/>
          </a:p>
        </p:txBody>
      </p:sp>
      <p:sp>
        <p:nvSpPr>
          <p:cNvPr id="288" name="Google Shape;288;g3cd8964b3c4_0_25"/>
          <p:cNvSpPr txBox="1">
            <a:spLocks noGrp="1"/>
          </p:cNvSpPr>
          <p:nvPr>
            <p:ph type="body" idx="1"/>
          </p:nvPr>
        </p:nvSpPr>
        <p:spPr>
          <a:xfrm>
            <a:off x="593499" y="1399324"/>
            <a:ext cx="5159601" cy="5369465"/>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SzPts val="2750"/>
              <a:buNone/>
            </a:pPr>
            <a:r>
              <a:rPr lang="en-GB"/>
              <a:t>Rounding to decimal places works well for some numbers. But what happens with very small numbers?</a:t>
            </a:r>
          </a:p>
          <a:p>
            <a:pPr marL="0" lvl="0" indent="0" algn="l" rtl="0">
              <a:lnSpc>
                <a:spcPct val="100000"/>
              </a:lnSpc>
              <a:spcBef>
                <a:spcPts val="0"/>
              </a:spcBef>
              <a:spcAft>
                <a:spcPts val="0"/>
              </a:spcAft>
              <a:buSzPts val="2750"/>
              <a:buNone/>
            </a:pPr>
            <a:endParaRPr/>
          </a:p>
          <a:p>
            <a:pPr marL="0" lvl="0" indent="0" algn="l" rtl="0">
              <a:lnSpc>
                <a:spcPct val="100000"/>
              </a:lnSpc>
              <a:spcBef>
                <a:spcPts val="0"/>
              </a:spcBef>
              <a:spcAft>
                <a:spcPts val="0"/>
              </a:spcAft>
              <a:buSzPts val="2750"/>
              <a:buNone/>
            </a:pPr>
            <a:r>
              <a:rPr lang="en-GB"/>
              <a:t>A scientist uses a sensitive balance to measure 0.00247 g of a chemical in a lab. </a:t>
            </a:r>
            <a:endParaRPr/>
          </a:p>
          <a:p>
            <a:pPr marL="0" lvl="0" indent="0" algn="l" rtl="0">
              <a:lnSpc>
                <a:spcPct val="100000"/>
              </a:lnSpc>
              <a:spcBef>
                <a:spcPts val="0"/>
              </a:spcBef>
              <a:spcAft>
                <a:spcPts val="0"/>
              </a:spcAft>
              <a:buSzPts val="2750"/>
              <a:buNone/>
            </a:pPr>
            <a:endParaRPr/>
          </a:p>
          <a:p>
            <a:pPr lvl="0" indent="-457200" algn="l" rtl="0">
              <a:lnSpc>
                <a:spcPct val="100000"/>
              </a:lnSpc>
              <a:spcBef>
                <a:spcPts val="0"/>
              </a:spcBef>
              <a:spcAft>
                <a:spcPts val="0"/>
              </a:spcAft>
              <a:buSzPct val="100000"/>
              <a:buFont typeface="+mj-lt"/>
              <a:buAutoNum type="arabicPeriod"/>
            </a:pPr>
            <a:r>
              <a:rPr lang="en-GB"/>
              <a:t>What would happen if they rounded the number to 1 decimal place? </a:t>
            </a:r>
          </a:p>
          <a:p>
            <a:pPr marL="0" lvl="0" indent="0" algn="l" rtl="0">
              <a:lnSpc>
                <a:spcPct val="100000"/>
              </a:lnSpc>
              <a:spcBef>
                <a:spcPts val="0"/>
              </a:spcBef>
              <a:spcAft>
                <a:spcPts val="0"/>
              </a:spcAft>
              <a:buSzPct val="100000"/>
              <a:buNone/>
            </a:pPr>
            <a:r>
              <a:rPr lang="en-GB"/>
              <a:t>		0.0 g</a:t>
            </a:r>
          </a:p>
          <a:p>
            <a:pPr lvl="0" indent="-457200" algn="l" rtl="0">
              <a:lnSpc>
                <a:spcPct val="100000"/>
              </a:lnSpc>
              <a:spcBef>
                <a:spcPts val="0"/>
              </a:spcBef>
              <a:spcAft>
                <a:spcPts val="0"/>
              </a:spcAft>
              <a:buSzPct val="100000"/>
              <a:buFont typeface="+mj-lt"/>
              <a:buAutoNum type="arabicPeriod" startAt="2"/>
            </a:pPr>
            <a:r>
              <a:rPr lang="en-GB"/>
              <a:t>What if they round to 2 significant figures instead?</a:t>
            </a:r>
          </a:p>
          <a:p>
            <a:pPr marL="0" lvl="0" indent="0" algn="l" rtl="0">
              <a:lnSpc>
                <a:spcPct val="150000"/>
              </a:lnSpc>
              <a:spcBef>
                <a:spcPts val="0"/>
              </a:spcBef>
              <a:spcAft>
                <a:spcPts val="0"/>
              </a:spcAft>
              <a:buSzPct val="100000"/>
              <a:buNone/>
            </a:pPr>
            <a:r>
              <a:rPr lang="en-GB">
                <a:latin typeface="Century Gothic" panose="020B0502020202020204" pitchFamily="34" charset="0"/>
              </a:rPr>
              <a:t>		0.0025 g</a:t>
            </a:r>
            <a:endParaRPr>
              <a:latin typeface="Century Gothic" panose="020B0502020202020204" pitchFamily="34" charset="0"/>
            </a:endParaRPr>
          </a:p>
        </p:txBody>
      </p:sp>
      <p:pic>
        <p:nvPicPr>
          <p:cNvPr id="3" name="Picture 2" descr="A scientist using an analytical balance with 4 digits precision to measure the mass of clear vial containing a sample in a laboratory">
            <a:extLst>
              <a:ext uri="{FF2B5EF4-FFF2-40B4-BE49-F238E27FC236}">
                <a16:creationId xmlns:a16="http://schemas.microsoft.com/office/drawing/2014/main" id="{1161C6F4-908C-EDAA-24EF-FD56713106EB}"/>
              </a:ext>
            </a:extLst>
          </p:cNvPr>
          <p:cNvPicPr>
            <a:picLocks noChangeAspect="1"/>
          </p:cNvPicPr>
          <p:nvPr/>
        </p:nvPicPr>
        <p:blipFill>
          <a:blip r:embed="rId3"/>
          <a:stretch>
            <a:fillRect/>
          </a:stretch>
        </p:blipFill>
        <p:spPr>
          <a:xfrm>
            <a:off x="6007100" y="1977862"/>
            <a:ext cx="5159601" cy="290227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88">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88">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88">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88">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88">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88">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8" grpId="0" uiExpand="1"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94"/>
        <p:cNvGrpSpPr/>
        <p:nvPr/>
      </p:nvGrpSpPr>
      <p:grpSpPr>
        <a:xfrm>
          <a:off x="0" y="0"/>
          <a:ext cx="0" cy="0"/>
          <a:chOff x="0" y="0"/>
          <a:chExt cx="0" cy="0"/>
        </a:xfrm>
      </p:grpSpPr>
      <p:sp>
        <p:nvSpPr>
          <p:cNvPr id="295" name="Google Shape;295;g3cd8964b3c4_0_32"/>
          <p:cNvSpPr txBox="1">
            <a:spLocks noGrp="1"/>
          </p:cNvSpPr>
          <p:nvPr>
            <p:ph type="title"/>
          </p:nvPr>
        </p:nvSpPr>
        <p:spPr>
          <a:xfrm>
            <a:off x="540000" y="540000"/>
            <a:ext cx="10080000" cy="440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SzPts val="3400"/>
              <a:buNone/>
            </a:pPr>
            <a:r>
              <a:rPr lang="en-GB"/>
              <a:t>What are significant figures?</a:t>
            </a:r>
            <a:endParaRPr/>
          </a:p>
        </p:txBody>
      </p:sp>
      <p:sp>
        <p:nvSpPr>
          <p:cNvPr id="296" name="Google Shape;296;g3cd8964b3c4_0_32"/>
          <p:cNvSpPr txBox="1">
            <a:spLocks noGrp="1"/>
          </p:cNvSpPr>
          <p:nvPr>
            <p:ph type="body" idx="1"/>
          </p:nvPr>
        </p:nvSpPr>
        <p:spPr>
          <a:xfrm>
            <a:off x="593498" y="1399330"/>
            <a:ext cx="10080000" cy="5040000"/>
          </a:xfrm>
          <a:prstGeom prst="rect">
            <a:avLst/>
          </a:prstGeom>
          <a:noFill/>
          <a:ln>
            <a:noFill/>
          </a:ln>
        </p:spPr>
        <p:txBody>
          <a:bodyPr spcFirstLastPara="1" wrap="square" lIns="0" tIns="0" rIns="0" bIns="0" anchor="t" anchorCtr="0">
            <a:normAutofit lnSpcReduction="10000"/>
          </a:bodyPr>
          <a:lstStyle/>
          <a:p>
            <a:pPr marL="0" lvl="0" indent="0" algn="l" rtl="0">
              <a:lnSpc>
                <a:spcPct val="100000"/>
              </a:lnSpc>
              <a:spcBef>
                <a:spcPts val="0"/>
              </a:spcBef>
              <a:spcAft>
                <a:spcPts val="0"/>
              </a:spcAft>
              <a:buSzPts val="2750"/>
              <a:buNone/>
            </a:pPr>
            <a:r>
              <a:rPr lang="en-GB"/>
              <a:t>Significant figures (</a:t>
            </a:r>
            <a:r>
              <a:rPr lang="en-GB" err="1"/>
              <a:t>s.f.</a:t>
            </a:r>
            <a:r>
              <a:rPr lang="en-GB"/>
              <a:t>) tell us how </a:t>
            </a:r>
            <a:r>
              <a:rPr lang="en-GB" b="1"/>
              <a:t>precise</a:t>
            </a:r>
            <a:r>
              <a:rPr lang="en-GB"/>
              <a:t> a number is. They count the meaningful digits (the significant digits), regardless of where the decimal point is.</a:t>
            </a:r>
            <a:endParaRPr/>
          </a:p>
          <a:p>
            <a:pPr marL="0" lvl="0" indent="0" algn="l" rtl="0">
              <a:lnSpc>
                <a:spcPct val="100000"/>
              </a:lnSpc>
              <a:spcBef>
                <a:spcPts val="0"/>
              </a:spcBef>
              <a:spcAft>
                <a:spcPts val="0"/>
              </a:spcAft>
              <a:buSzPts val="2750"/>
              <a:buNone/>
            </a:pPr>
            <a:r>
              <a:rPr lang="en-GB"/>
              <a:t>So, how do we work out which digits are significant?</a:t>
            </a:r>
          </a:p>
          <a:p>
            <a:pPr marL="0" lvl="0" indent="0" algn="l" rtl="0">
              <a:lnSpc>
                <a:spcPct val="100000"/>
              </a:lnSpc>
              <a:spcBef>
                <a:spcPts val="0"/>
              </a:spcBef>
              <a:spcAft>
                <a:spcPts val="0"/>
              </a:spcAft>
              <a:buSzPts val="2750"/>
              <a:buNone/>
            </a:pPr>
            <a:endParaRPr lang="en-GB"/>
          </a:p>
          <a:p>
            <a:pPr marL="0" lvl="0" indent="0" algn="l" rtl="0">
              <a:lnSpc>
                <a:spcPct val="100000"/>
              </a:lnSpc>
              <a:spcBef>
                <a:spcPts val="0"/>
              </a:spcBef>
              <a:spcAft>
                <a:spcPts val="0"/>
              </a:spcAft>
              <a:buSzPts val="2750"/>
              <a:buNone/>
            </a:pPr>
            <a:r>
              <a:rPr lang="en-GB" b="1">
                <a:solidFill>
                  <a:srgbClr val="6D0C41"/>
                </a:solidFill>
              </a:rPr>
              <a:t>Rule 1: </a:t>
            </a:r>
            <a:r>
              <a:rPr lang="en-GB"/>
              <a:t>All non-zero digits are significant.</a:t>
            </a:r>
          </a:p>
          <a:p>
            <a:pPr marL="0" lvl="0" indent="0" algn="l" rtl="0">
              <a:lnSpc>
                <a:spcPct val="100000"/>
              </a:lnSpc>
              <a:spcBef>
                <a:spcPts val="0"/>
              </a:spcBef>
              <a:spcAft>
                <a:spcPts val="0"/>
              </a:spcAft>
              <a:buSzPts val="2750"/>
              <a:buNone/>
            </a:pPr>
            <a:r>
              <a:rPr lang="en-GB"/>
              <a:t>247 is to 3 </a:t>
            </a:r>
            <a:r>
              <a:rPr lang="en-GB" err="1"/>
              <a:t>s.f.</a:t>
            </a:r>
            <a:endParaRPr lang="en-GB"/>
          </a:p>
          <a:p>
            <a:pPr marL="0" lvl="0" indent="0" algn="l" rtl="0">
              <a:lnSpc>
                <a:spcPct val="100000"/>
              </a:lnSpc>
              <a:spcBef>
                <a:spcPts val="0"/>
              </a:spcBef>
              <a:spcAft>
                <a:spcPts val="0"/>
              </a:spcAft>
              <a:buSzPts val="2750"/>
              <a:buNone/>
            </a:pPr>
            <a:endParaRPr/>
          </a:p>
          <a:p>
            <a:pPr marL="0" lvl="0" indent="0" algn="l" rtl="0">
              <a:lnSpc>
                <a:spcPct val="100000"/>
              </a:lnSpc>
              <a:spcBef>
                <a:spcPts val="0"/>
              </a:spcBef>
              <a:spcAft>
                <a:spcPts val="0"/>
              </a:spcAft>
              <a:buSzPts val="2750"/>
              <a:buNone/>
            </a:pPr>
            <a:r>
              <a:rPr lang="en-GB" b="1">
                <a:solidFill>
                  <a:srgbClr val="6D0C41"/>
                </a:solidFill>
              </a:rPr>
              <a:t>Rule 2</a:t>
            </a:r>
            <a:r>
              <a:rPr lang="en-GB">
                <a:solidFill>
                  <a:srgbClr val="6D0C41"/>
                </a:solidFill>
              </a:rPr>
              <a:t>: </a:t>
            </a:r>
            <a:r>
              <a:rPr lang="en-GB"/>
              <a:t>Zeros between non-zero digits are significant. </a:t>
            </a:r>
          </a:p>
          <a:p>
            <a:pPr marL="0" lvl="0" indent="0" algn="l" rtl="0">
              <a:lnSpc>
                <a:spcPct val="100000"/>
              </a:lnSpc>
              <a:spcBef>
                <a:spcPts val="0"/>
              </a:spcBef>
              <a:spcAft>
                <a:spcPts val="0"/>
              </a:spcAft>
              <a:buSzPts val="2750"/>
              <a:buNone/>
            </a:pPr>
            <a:r>
              <a:rPr lang="en-GB"/>
              <a:t>204 is to 3 </a:t>
            </a:r>
            <a:r>
              <a:rPr lang="en-GB" err="1"/>
              <a:t>s.f.</a:t>
            </a:r>
            <a:r>
              <a:rPr lang="en-GB"/>
              <a:t> </a:t>
            </a:r>
            <a:endParaRPr/>
          </a:p>
          <a:p>
            <a:pPr marL="0" lvl="0" indent="0" algn="l" rtl="0">
              <a:lnSpc>
                <a:spcPct val="100000"/>
              </a:lnSpc>
              <a:spcBef>
                <a:spcPts val="0"/>
              </a:spcBef>
              <a:spcAft>
                <a:spcPts val="0"/>
              </a:spcAft>
              <a:buSzPts val="2750"/>
              <a:buNone/>
            </a:pPr>
            <a:endParaRPr lang="en-GB"/>
          </a:p>
          <a:p>
            <a:pPr marL="0" lvl="0" indent="0" algn="l" rtl="0">
              <a:lnSpc>
                <a:spcPct val="100000"/>
              </a:lnSpc>
              <a:spcBef>
                <a:spcPts val="0"/>
              </a:spcBef>
              <a:spcAft>
                <a:spcPts val="0"/>
              </a:spcAft>
              <a:buSzPts val="2750"/>
              <a:buNone/>
            </a:pPr>
            <a:r>
              <a:rPr lang="en-GB" b="1">
                <a:solidFill>
                  <a:srgbClr val="6D0C41"/>
                </a:solidFill>
              </a:rPr>
              <a:t>Rule 3: </a:t>
            </a:r>
            <a:r>
              <a:rPr lang="en-GB"/>
              <a:t>Leading zeros </a:t>
            </a:r>
            <a:r>
              <a:rPr lang="en-GB" b="1">
                <a:solidFill>
                  <a:schemeClr val="tx1"/>
                </a:solidFill>
              </a:rPr>
              <a:t>are</a:t>
            </a:r>
            <a:r>
              <a:rPr lang="en-GB">
                <a:solidFill>
                  <a:schemeClr val="tx1"/>
                </a:solidFill>
              </a:rPr>
              <a:t> </a:t>
            </a:r>
            <a:r>
              <a:rPr lang="en-GB" b="1">
                <a:solidFill>
                  <a:schemeClr val="tx1"/>
                </a:solidFill>
              </a:rPr>
              <a:t>not</a:t>
            </a:r>
            <a:r>
              <a:rPr lang="en-GB">
                <a:solidFill>
                  <a:schemeClr val="tx1"/>
                </a:solidFill>
              </a:rPr>
              <a:t> </a:t>
            </a:r>
            <a:r>
              <a:rPr lang="en-GB"/>
              <a:t>significant digits.</a:t>
            </a:r>
          </a:p>
          <a:p>
            <a:pPr marL="0" lvl="0" indent="0" algn="l" rtl="0">
              <a:lnSpc>
                <a:spcPct val="100000"/>
              </a:lnSpc>
              <a:spcBef>
                <a:spcPts val="0"/>
              </a:spcBef>
              <a:spcAft>
                <a:spcPts val="0"/>
              </a:spcAft>
              <a:buSzPts val="2750"/>
              <a:buNone/>
            </a:pPr>
            <a:r>
              <a:rPr lang="en-GB"/>
              <a:t>0.003 is to 1 </a:t>
            </a:r>
            <a:r>
              <a:rPr lang="en-GB" err="1"/>
              <a:t>s.f.</a:t>
            </a:r>
            <a:endParaRPr/>
          </a:p>
          <a:p>
            <a:pPr marL="0" lvl="0" indent="0" algn="l" rtl="0">
              <a:lnSpc>
                <a:spcPct val="100000"/>
              </a:lnSpc>
              <a:spcBef>
                <a:spcPts val="0"/>
              </a:spcBef>
              <a:spcAft>
                <a:spcPts val="0"/>
              </a:spcAft>
              <a:buSzPts val="2750"/>
              <a:buNone/>
            </a:pPr>
            <a:endParaRPr/>
          </a:p>
          <a:p>
            <a:pPr marL="0" lvl="0" indent="0" algn="l" rtl="0">
              <a:lnSpc>
                <a:spcPct val="100000"/>
              </a:lnSpc>
              <a:spcBef>
                <a:spcPts val="0"/>
              </a:spcBef>
              <a:spcAft>
                <a:spcPts val="0"/>
              </a:spcAft>
              <a:buSzPts val="2750"/>
              <a:buNone/>
            </a:pPr>
            <a:r>
              <a:rPr lang="en-GB" b="1">
                <a:solidFill>
                  <a:srgbClr val="6D0C41"/>
                </a:solidFill>
              </a:rPr>
              <a:t>Rule 4: </a:t>
            </a:r>
            <a:r>
              <a:rPr lang="en-GB"/>
              <a:t>Trailing zeros after a decimal point </a:t>
            </a:r>
            <a:r>
              <a:rPr lang="en-GB" b="1">
                <a:solidFill>
                  <a:schemeClr val="tx1"/>
                </a:solidFill>
              </a:rPr>
              <a:t>are</a:t>
            </a:r>
            <a:r>
              <a:rPr lang="en-GB"/>
              <a:t> significant.</a:t>
            </a:r>
          </a:p>
          <a:p>
            <a:pPr marL="0" lvl="0" indent="0" algn="l" rtl="0">
              <a:lnSpc>
                <a:spcPct val="100000"/>
              </a:lnSpc>
              <a:spcBef>
                <a:spcPts val="0"/>
              </a:spcBef>
              <a:spcAft>
                <a:spcPts val="0"/>
              </a:spcAft>
              <a:buSzPts val="2750"/>
              <a:buNone/>
            </a:pPr>
            <a:r>
              <a:rPr lang="en-GB"/>
              <a:t>2.50 is to 3 </a:t>
            </a:r>
            <a:r>
              <a:rPr lang="en-GB" err="1"/>
              <a:t>s.f.</a:t>
            </a:r>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301"/>
        <p:cNvGrpSpPr/>
        <p:nvPr/>
      </p:nvGrpSpPr>
      <p:grpSpPr>
        <a:xfrm>
          <a:off x="0" y="0"/>
          <a:ext cx="0" cy="0"/>
          <a:chOff x="0" y="0"/>
          <a:chExt cx="0" cy="0"/>
        </a:xfrm>
      </p:grpSpPr>
      <p:sp>
        <p:nvSpPr>
          <p:cNvPr id="304" name="Google Shape;304;g3cd8964b3c4_0_38"/>
          <p:cNvSpPr txBox="1">
            <a:spLocks noGrp="1"/>
          </p:cNvSpPr>
          <p:nvPr>
            <p:ph type="title"/>
          </p:nvPr>
        </p:nvSpPr>
        <p:spPr>
          <a:xfrm>
            <a:off x="540000" y="540000"/>
            <a:ext cx="10080000" cy="440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Clr>
                <a:schemeClr val="dk1"/>
              </a:buClr>
              <a:buSzPts val="1100"/>
              <a:buFont typeface="Arial"/>
              <a:buNone/>
            </a:pPr>
            <a:r>
              <a:rPr lang="en-GB"/>
              <a:t>How many significant figures?</a:t>
            </a:r>
            <a:endParaRPr/>
          </a:p>
        </p:txBody>
      </p:sp>
      <p:sp>
        <p:nvSpPr>
          <p:cNvPr id="305" name="Google Shape;305;g3cd8964b3c4_0_38"/>
          <p:cNvSpPr txBox="1">
            <a:spLocks noGrp="1"/>
          </p:cNvSpPr>
          <p:nvPr>
            <p:ph type="body" idx="1"/>
          </p:nvPr>
        </p:nvSpPr>
        <p:spPr>
          <a:xfrm>
            <a:off x="593500" y="1399324"/>
            <a:ext cx="10080000" cy="1338300"/>
          </a:xfrm>
          <a:prstGeom prst="rect">
            <a:avLst/>
          </a:prstGeom>
          <a:noFill/>
          <a:ln>
            <a:noFill/>
          </a:ln>
        </p:spPr>
        <p:txBody>
          <a:bodyPr spcFirstLastPara="1" wrap="square" lIns="0" tIns="0" rIns="0" bIns="0" anchor="t" anchorCtr="0">
            <a:normAutofit/>
          </a:bodyPr>
          <a:lstStyle/>
          <a:p>
            <a:pPr marL="0" lvl="0" indent="0" algn="l" rtl="0">
              <a:lnSpc>
                <a:spcPct val="100000"/>
              </a:lnSpc>
              <a:spcBef>
                <a:spcPts val="0"/>
              </a:spcBef>
              <a:spcAft>
                <a:spcPts val="0"/>
              </a:spcAft>
              <a:buSzPts val="1200"/>
              <a:buNone/>
            </a:pPr>
            <a:r>
              <a:rPr lang="en-GB" sz="2200" b="0"/>
              <a:t>For each value, identify the number of significant figures and which rule(s) have been applied:</a:t>
            </a:r>
            <a:endParaRPr sz="2200" b="0"/>
          </a:p>
          <a:p>
            <a:pPr marL="0" lvl="0" indent="0" algn="l" rtl="0">
              <a:lnSpc>
                <a:spcPct val="100000"/>
              </a:lnSpc>
              <a:spcBef>
                <a:spcPts val="0"/>
              </a:spcBef>
              <a:spcAft>
                <a:spcPts val="0"/>
              </a:spcAft>
              <a:buSzPts val="1200"/>
              <a:buNone/>
            </a:pPr>
            <a:endParaRPr sz="2200"/>
          </a:p>
          <a:p>
            <a:pPr marL="0" lvl="0" indent="0" algn="ctr" rtl="0">
              <a:lnSpc>
                <a:spcPct val="100000"/>
              </a:lnSpc>
              <a:spcBef>
                <a:spcPts val="0"/>
              </a:spcBef>
              <a:spcAft>
                <a:spcPts val="0"/>
              </a:spcAft>
              <a:buSzPts val="1200"/>
              <a:buNone/>
            </a:pPr>
            <a:endParaRPr/>
          </a:p>
        </p:txBody>
      </p:sp>
      <p:sp>
        <p:nvSpPr>
          <p:cNvPr id="9" name="Google Shape;229;g3cc92dfdc06_0_12">
            <a:extLst>
              <a:ext uri="{FF2B5EF4-FFF2-40B4-BE49-F238E27FC236}">
                <a16:creationId xmlns:a16="http://schemas.microsoft.com/office/drawing/2014/main" id="{61BDFCB7-3811-CA6D-591D-8D352943A364}"/>
              </a:ext>
              <a:ext uri="{C183D7F6-B498-43B3-948B-1728B52AA6E4}">
                <adec:decorative xmlns:adec="http://schemas.microsoft.com/office/drawing/2017/decorative" val="1"/>
              </a:ext>
            </a:extLst>
          </p:cNvPr>
          <p:cNvSpPr txBox="1"/>
          <p:nvPr/>
        </p:nvSpPr>
        <p:spPr>
          <a:xfrm rot="5400000">
            <a:off x="971700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a:solidFill>
                  <a:schemeClr val="lt1"/>
                </a:solidFill>
                <a:latin typeface="Century Gothic"/>
                <a:ea typeface="Century Gothic"/>
                <a:cs typeface="Century Gothic"/>
                <a:sym typeface="Century Gothic"/>
              </a:rPr>
              <a:t>Activity</a:t>
            </a:r>
            <a:endParaRPr sz="2200" b="1" i="0" u="none" strike="noStrike" cap="none">
              <a:solidFill>
                <a:schemeClr val="lt1"/>
              </a:solidFill>
              <a:latin typeface="Century Gothic"/>
              <a:ea typeface="Century Gothic"/>
              <a:cs typeface="Century Gothic"/>
              <a:sym typeface="Century Gothic"/>
            </a:endParaRPr>
          </a:p>
        </p:txBody>
      </p:sp>
      <p:graphicFrame>
        <p:nvGraphicFramePr>
          <p:cNvPr id="302" name="Google Shape;302;g3cd8964b3c4_0_38"/>
          <p:cNvGraphicFramePr/>
          <p:nvPr>
            <p:extLst>
              <p:ext uri="{D42A27DB-BD31-4B8C-83A1-F6EECF244321}">
                <p14:modId xmlns:p14="http://schemas.microsoft.com/office/powerpoint/2010/main" val="2722733264"/>
              </p:ext>
            </p:extLst>
          </p:nvPr>
        </p:nvGraphicFramePr>
        <p:xfrm>
          <a:off x="539999" y="2737637"/>
          <a:ext cx="10310138" cy="2592000"/>
        </p:xfrm>
        <a:graphic>
          <a:graphicData uri="http://schemas.openxmlformats.org/drawingml/2006/table">
            <a:tbl>
              <a:tblPr firstRow="1" bandRow="1">
                <a:noFill/>
                <a:tableStyleId>{62874147-F3E4-4F21-B298-A671B6101B6E}</a:tableStyleId>
              </a:tblPr>
              <a:tblGrid>
                <a:gridCol w="1906890">
                  <a:extLst>
                    <a:ext uri="{9D8B030D-6E8A-4147-A177-3AD203B41FA5}">
                      <a16:colId xmlns:a16="http://schemas.microsoft.com/office/drawing/2014/main" val="20000"/>
                    </a:ext>
                  </a:extLst>
                </a:gridCol>
                <a:gridCol w="3642893">
                  <a:extLst>
                    <a:ext uri="{9D8B030D-6E8A-4147-A177-3AD203B41FA5}">
                      <a16:colId xmlns:a16="http://schemas.microsoft.com/office/drawing/2014/main" val="20001"/>
                    </a:ext>
                  </a:extLst>
                </a:gridCol>
                <a:gridCol w="4760355">
                  <a:extLst>
                    <a:ext uri="{9D8B030D-6E8A-4147-A177-3AD203B41FA5}">
                      <a16:colId xmlns:a16="http://schemas.microsoft.com/office/drawing/2014/main" val="20002"/>
                    </a:ext>
                  </a:extLst>
                </a:gridCol>
              </a:tblGrid>
              <a:tr h="432000">
                <a:tc>
                  <a:txBody>
                    <a:bodyPr/>
                    <a:lstStyle/>
                    <a:p>
                      <a:pPr marL="0" marR="0" lvl="0" indent="0" algn="ctr" rtl="0">
                        <a:lnSpc>
                          <a:spcPct val="100000"/>
                        </a:lnSpc>
                        <a:spcBef>
                          <a:spcPts val="0"/>
                        </a:spcBef>
                        <a:spcAft>
                          <a:spcPts val="0"/>
                        </a:spcAft>
                        <a:buClr>
                          <a:srgbClr val="000000"/>
                        </a:buClr>
                        <a:buSzPts val="1500"/>
                        <a:buFont typeface="Arial"/>
                        <a:buNone/>
                      </a:pPr>
                      <a:r>
                        <a:rPr lang="en-GB" sz="1800" u="none" strike="noStrike" cap="none">
                          <a:latin typeface="Century Gothic"/>
                          <a:ea typeface="Century Gothic"/>
                          <a:cs typeface="Century Gothic"/>
                          <a:sym typeface="Century Gothic"/>
                        </a:rPr>
                        <a:t>Value</a:t>
                      </a:r>
                      <a:endParaRPr sz="1800" u="none" strike="noStrike" cap="none"/>
                    </a:p>
                  </a:txBody>
                  <a:tcPr marL="72000" marR="72000" marT="45725" marB="457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accent4"/>
                    </a:solidFill>
                  </a:tcPr>
                </a:tc>
                <a:tc>
                  <a:txBody>
                    <a:bodyPr/>
                    <a:lstStyle/>
                    <a:p>
                      <a:pPr marL="0" marR="0" lvl="0" indent="0" algn="ctr" rtl="0">
                        <a:lnSpc>
                          <a:spcPct val="100000"/>
                        </a:lnSpc>
                        <a:spcBef>
                          <a:spcPts val="0"/>
                        </a:spcBef>
                        <a:spcAft>
                          <a:spcPts val="0"/>
                        </a:spcAft>
                        <a:buClr>
                          <a:schemeClr val="dk1"/>
                        </a:buClr>
                        <a:buSzPts val="1500"/>
                        <a:buFont typeface="Century Gothic"/>
                        <a:buNone/>
                      </a:pPr>
                      <a:r>
                        <a:rPr lang="en-GB" sz="1800" u="none" strike="noStrike" cap="none">
                          <a:latin typeface="Century Gothic"/>
                          <a:ea typeface="Century Gothic"/>
                          <a:cs typeface="Century Gothic"/>
                          <a:sym typeface="Century Gothic"/>
                        </a:rPr>
                        <a:t>Number of significant figures</a:t>
                      </a:r>
                      <a:endParaRPr sz="1800" u="none" strike="noStrike" cap="none"/>
                    </a:p>
                  </a:txBody>
                  <a:tcPr marL="72000" marR="72000" marT="45725" marB="457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accent4"/>
                    </a:solidFill>
                  </a:tcPr>
                </a:tc>
                <a:tc>
                  <a:txBody>
                    <a:bodyPr/>
                    <a:lstStyle/>
                    <a:p>
                      <a:pPr marL="0" marR="0" lvl="0" indent="0" algn="ctr" rtl="0">
                        <a:lnSpc>
                          <a:spcPct val="100000"/>
                        </a:lnSpc>
                        <a:spcBef>
                          <a:spcPts val="0"/>
                        </a:spcBef>
                        <a:spcAft>
                          <a:spcPts val="0"/>
                        </a:spcAft>
                        <a:buClr>
                          <a:schemeClr val="dk1"/>
                        </a:buClr>
                        <a:buSzPts val="1500"/>
                        <a:buFont typeface="Century Gothic"/>
                        <a:buNone/>
                      </a:pPr>
                      <a:r>
                        <a:rPr lang="en-GB" sz="1800" u="none" strike="noStrike" cap="none">
                          <a:latin typeface="Century Gothic"/>
                          <a:ea typeface="Century Gothic"/>
                          <a:cs typeface="Century Gothic"/>
                          <a:sym typeface="Century Gothic"/>
                        </a:rPr>
                        <a:t>Which rule(s)?</a:t>
                      </a:r>
                      <a:endParaRPr sz="1800" u="none" strike="noStrike" cap="none"/>
                    </a:p>
                  </a:txBody>
                  <a:tcPr marL="72000" marR="72000" marT="45725" marB="457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accent4"/>
                    </a:solidFill>
                  </a:tcPr>
                </a:tc>
                <a:extLst>
                  <a:ext uri="{0D108BD9-81ED-4DB2-BD59-A6C34878D82A}">
                    <a16:rowId xmlns:a16="http://schemas.microsoft.com/office/drawing/2014/main" val="10000"/>
                  </a:ext>
                </a:extLst>
              </a:tr>
              <a:tr h="432000">
                <a:tc>
                  <a:txBody>
                    <a:bodyPr/>
                    <a:lstStyle/>
                    <a:p>
                      <a:pPr marL="0" marR="0" lvl="0" indent="0" algn="ctr" rtl="0">
                        <a:lnSpc>
                          <a:spcPct val="100000"/>
                        </a:lnSpc>
                        <a:spcBef>
                          <a:spcPts val="0"/>
                        </a:spcBef>
                        <a:spcAft>
                          <a:spcPts val="0"/>
                        </a:spcAft>
                        <a:buClr>
                          <a:srgbClr val="000000"/>
                        </a:buClr>
                        <a:buSzPts val="2200"/>
                        <a:buFont typeface="Arial"/>
                        <a:buNone/>
                      </a:pPr>
                      <a:r>
                        <a:rPr lang="en-GB" sz="2200" u="none" strike="noStrike" cap="none">
                          <a:latin typeface="Century Gothic" panose="020B0502020202020204" pitchFamily="34" charset="0"/>
                        </a:rPr>
                        <a:t>45</a:t>
                      </a:r>
                      <a:endParaRPr sz="2200" u="none" strike="noStrike" cap="none">
                        <a:latin typeface="Century Gothic" panose="020B0502020202020204" pitchFamily="34" charset="0"/>
                      </a:endParaRPr>
                    </a:p>
                  </a:txBody>
                  <a:tcPr marL="72000" marR="7200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5C5E2"/>
                    </a:solidFill>
                  </a:tcPr>
                </a:tc>
                <a:tc>
                  <a:txBody>
                    <a:bodyPr/>
                    <a:lstStyle/>
                    <a:p>
                      <a:pPr marL="0" marR="0" lvl="0" indent="0" algn="ctr" rtl="0">
                        <a:lnSpc>
                          <a:spcPct val="100000"/>
                        </a:lnSpc>
                        <a:spcBef>
                          <a:spcPts val="0"/>
                        </a:spcBef>
                        <a:spcAft>
                          <a:spcPts val="0"/>
                        </a:spcAft>
                        <a:buClr>
                          <a:srgbClr val="000000"/>
                        </a:buClr>
                        <a:buSzPts val="2200"/>
                        <a:buFont typeface="Arial"/>
                        <a:buNone/>
                      </a:pPr>
                      <a:endParaRPr sz="2200" u="none" strike="noStrike" cap="none"/>
                    </a:p>
                  </a:txBody>
                  <a:tcPr marL="72000" marR="72000" marT="45725" marB="457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5C5E2"/>
                    </a:solidFill>
                  </a:tcPr>
                </a:tc>
                <a:tc>
                  <a:txBody>
                    <a:bodyPr/>
                    <a:lstStyle/>
                    <a:p>
                      <a:pPr marL="0" marR="0" lvl="0" indent="0" algn="ctr" rtl="0">
                        <a:lnSpc>
                          <a:spcPct val="100000"/>
                        </a:lnSpc>
                        <a:spcBef>
                          <a:spcPts val="0"/>
                        </a:spcBef>
                        <a:spcAft>
                          <a:spcPts val="0"/>
                        </a:spcAft>
                        <a:buClr>
                          <a:srgbClr val="000000"/>
                        </a:buClr>
                        <a:buSzPts val="2200"/>
                        <a:buFont typeface="Arial"/>
                        <a:buNone/>
                      </a:pPr>
                      <a:endParaRPr sz="2200" u="none" strike="noStrike" cap="none"/>
                    </a:p>
                  </a:txBody>
                  <a:tcPr marL="72000" marR="72000" marT="45725" marB="457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5C5E2"/>
                    </a:solidFill>
                  </a:tcPr>
                </a:tc>
                <a:extLst>
                  <a:ext uri="{0D108BD9-81ED-4DB2-BD59-A6C34878D82A}">
                    <a16:rowId xmlns:a16="http://schemas.microsoft.com/office/drawing/2014/main" val="10001"/>
                  </a:ext>
                </a:extLst>
              </a:tr>
              <a:tr h="432000">
                <a:tc>
                  <a:txBody>
                    <a:bodyPr/>
                    <a:lstStyle/>
                    <a:p>
                      <a:pPr marL="0" marR="0" lvl="0" indent="0" algn="ctr" rtl="0">
                        <a:lnSpc>
                          <a:spcPct val="100000"/>
                        </a:lnSpc>
                        <a:spcBef>
                          <a:spcPts val="0"/>
                        </a:spcBef>
                        <a:spcAft>
                          <a:spcPts val="0"/>
                        </a:spcAft>
                        <a:buClr>
                          <a:schemeClr val="dk1"/>
                        </a:buClr>
                        <a:buSzPts val="1500"/>
                        <a:buFont typeface="Century Gothic"/>
                        <a:buNone/>
                      </a:pPr>
                      <a:r>
                        <a:rPr lang="en-GB" sz="2200" u="none" strike="noStrike" cap="none">
                          <a:latin typeface="Century Gothic" panose="020B0502020202020204" pitchFamily="34" charset="0"/>
                        </a:rPr>
                        <a:t>3.07</a:t>
                      </a:r>
                      <a:endParaRPr sz="2200" u="none" strike="noStrike" cap="none">
                        <a:latin typeface="Century Gothic" panose="020B0502020202020204" pitchFamily="34" charset="0"/>
                      </a:endParaRPr>
                    </a:p>
                  </a:txBody>
                  <a:tcPr marL="72000" marR="7200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5C5E2"/>
                    </a:solidFill>
                  </a:tcPr>
                </a:tc>
                <a:tc>
                  <a:txBody>
                    <a:bodyPr/>
                    <a:lstStyle/>
                    <a:p>
                      <a:pPr marL="0" marR="0" lvl="0" indent="0" algn="ctr" rtl="0">
                        <a:lnSpc>
                          <a:spcPct val="100000"/>
                        </a:lnSpc>
                        <a:spcBef>
                          <a:spcPts val="0"/>
                        </a:spcBef>
                        <a:spcAft>
                          <a:spcPts val="0"/>
                        </a:spcAft>
                        <a:buClr>
                          <a:srgbClr val="000000"/>
                        </a:buClr>
                        <a:buSzPts val="2200"/>
                        <a:buFont typeface="Arial"/>
                        <a:buNone/>
                      </a:pPr>
                      <a:endParaRPr sz="2200" u="none" strike="noStrike" cap="none"/>
                    </a:p>
                  </a:txBody>
                  <a:tcPr marL="72000" marR="72000" marT="45725" marB="457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5C5E2"/>
                    </a:solidFill>
                  </a:tcPr>
                </a:tc>
                <a:tc>
                  <a:txBody>
                    <a:bodyPr/>
                    <a:lstStyle/>
                    <a:p>
                      <a:pPr marL="0" marR="0" lvl="0" indent="0" algn="ctr" rtl="0">
                        <a:lnSpc>
                          <a:spcPct val="100000"/>
                        </a:lnSpc>
                        <a:spcBef>
                          <a:spcPts val="0"/>
                        </a:spcBef>
                        <a:spcAft>
                          <a:spcPts val="0"/>
                        </a:spcAft>
                        <a:buClr>
                          <a:schemeClr val="dk1"/>
                        </a:buClr>
                        <a:buSzPts val="1500"/>
                        <a:buFont typeface="Century Gothic"/>
                        <a:buNone/>
                      </a:pPr>
                      <a:endParaRPr sz="2200" u="none" strike="noStrike" cap="none"/>
                    </a:p>
                  </a:txBody>
                  <a:tcPr marL="72000" marR="72000" marT="45725" marB="457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5C5E2"/>
                    </a:solidFill>
                  </a:tcPr>
                </a:tc>
                <a:extLst>
                  <a:ext uri="{0D108BD9-81ED-4DB2-BD59-A6C34878D82A}">
                    <a16:rowId xmlns:a16="http://schemas.microsoft.com/office/drawing/2014/main" val="10002"/>
                  </a:ext>
                </a:extLst>
              </a:tr>
              <a:tr h="432000">
                <a:tc>
                  <a:txBody>
                    <a:bodyPr/>
                    <a:lstStyle/>
                    <a:p>
                      <a:pPr marL="0" marR="0" lvl="0" indent="0" algn="ctr" rtl="0">
                        <a:lnSpc>
                          <a:spcPct val="100000"/>
                        </a:lnSpc>
                        <a:spcBef>
                          <a:spcPts val="0"/>
                        </a:spcBef>
                        <a:spcAft>
                          <a:spcPts val="0"/>
                        </a:spcAft>
                        <a:buClr>
                          <a:schemeClr val="dk1"/>
                        </a:buClr>
                        <a:buSzPts val="1500"/>
                        <a:buFont typeface="Century Gothic"/>
                        <a:buNone/>
                      </a:pPr>
                      <a:r>
                        <a:rPr lang="en-GB" sz="2200" u="none" strike="noStrike" cap="none">
                          <a:latin typeface="Century Gothic" panose="020B0502020202020204" pitchFamily="34" charset="0"/>
                        </a:rPr>
                        <a:t>0.025</a:t>
                      </a:r>
                      <a:endParaRPr sz="2200" u="none" strike="noStrike" cap="none">
                        <a:latin typeface="Century Gothic" panose="020B0502020202020204" pitchFamily="34" charset="0"/>
                      </a:endParaRPr>
                    </a:p>
                  </a:txBody>
                  <a:tcPr marL="72000" marR="7200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5C5E2"/>
                    </a:solidFill>
                  </a:tcPr>
                </a:tc>
                <a:tc>
                  <a:txBody>
                    <a:bodyPr/>
                    <a:lstStyle/>
                    <a:p>
                      <a:pPr marL="0" marR="0" lvl="0" indent="0" algn="ctr" rtl="0">
                        <a:lnSpc>
                          <a:spcPct val="100000"/>
                        </a:lnSpc>
                        <a:spcBef>
                          <a:spcPts val="0"/>
                        </a:spcBef>
                        <a:spcAft>
                          <a:spcPts val="0"/>
                        </a:spcAft>
                        <a:buClr>
                          <a:srgbClr val="000000"/>
                        </a:buClr>
                        <a:buSzPts val="2200"/>
                        <a:buFont typeface="Arial"/>
                        <a:buNone/>
                      </a:pPr>
                      <a:endParaRPr sz="2200" u="none" strike="noStrike" cap="none"/>
                    </a:p>
                  </a:txBody>
                  <a:tcPr marL="72000" marR="72000" marT="45725" marB="457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5C5E2"/>
                    </a:solidFill>
                  </a:tcPr>
                </a:tc>
                <a:tc>
                  <a:txBody>
                    <a:bodyPr/>
                    <a:lstStyle/>
                    <a:p>
                      <a:pPr marL="0" marR="0" lvl="0" indent="0" algn="ctr" rtl="0">
                        <a:lnSpc>
                          <a:spcPct val="100000"/>
                        </a:lnSpc>
                        <a:spcBef>
                          <a:spcPts val="0"/>
                        </a:spcBef>
                        <a:spcAft>
                          <a:spcPts val="0"/>
                        </a:spcAft>
                        <a:buClr>
                          <a:schemeClr val="dk1"/>
                        </a:buClr>
                        <a:buSzPts val="1500"/>
                        <a:buFont typeface="Century Gothic"/>
                        <a:buNone/>
                      </a:pPr>
                      <a:endParaRPr sz="2200" u="none" strike="noStrike" cap="none"/>
                    </a:p>
                  </a:txBody>
                  <a:tcPr marL="72000" marR="72000" marT="45725" marB="457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5C5E2"/>
                    </a:solidFill>
                  </a:tcPr>
                </a:tc>
                <a:extLst>
                  <a:ext uri="{0D108BD9-81ED-4DB2-BD59-A6C34878D82A}">
                    <a16:rowId xmlns:a16="http://schemas.microsoft.com/office/drawing/2014/main" val="10003"/>
                  </a:ext>
                </a:extLst>
              </a:tr>
              <a:tr h="432000">
                <a:tc>
                  <a:txBody>
                    <a:bodyPr/>
                    <a:lstStyle/>
                    <a:p>
                      <a:pPr marL="0" marR="0" lvl="0" indent="0" algn="ctr" rtl="0">
                        <a:lnSpc>
                          <a:spcPct val="100000"/>
                        </a:lnSpc>
                        <a:spcBef>
                          <a:spcPts val="0"/>
                        </a:spcBef>
                        <a:spcAft>
                          <a:spcPts val="0"/>
                        </a:spcAft>
                        <a:buClr>
                          <a:srgbClr val="000000"/>
                        </a:buClr>
                        <a:buSzPts val="2200"/>
                        <a:buFont typeface="Arial"/>
                        <a:buNone/>
                      </a:pPr>
                      <a:r>
                        <a:rPr lang="en-GB" sz="2200" u="none" strike="noStrike" cap="none">
                          <a:latin typeface="Century Gothic" panose="020B0502020202020204" pitchFamily="34" charset="0"/>
                        </a:rPr>
                        <a:t>1.00</a:t>
                      </a:r>
                      <a:endParaRPr sz="2200" u="none" strike="noStrike" cap="none">
                        <a:latin typeface="Century Gothic" panose="020B0502020202020204" pitchFamily="34" charset="0"/>
                      </a:endParaRPr>
                    </a:p>
                  </a:txBody>
                  <a:tcPr marL="72000" marR="7200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5C5E2"/>
                    </a:solidFill>
                  </a:tcPr>
                </a:tc>
                <a:tc>
                  <a:txBody>
                    <a:bodyPr/>
                    <a:lstStyle/>
                    <a:p>
                      <a:pPr marL="0" marR="0" lvl="0" indent="0" algn="ctr" rtl="0">
                        <a:lnSpc>
                          <a:spcPct val="100000"/>
                        </a:lnSpc>
                        <a:spcBef>
                          <a:spcPts val="0"/>
                        </a:spcBef>
                        <a:spcAft>
                          <a:spcPts val="0"/>
                        </a:spcAft>
                        <a:buClr>
                          <a:srgbClr val="000000"/>
                        </a:buClr>
                        <a:buSzPts val="2200"/>
                        <a:buFont typeface="Arial"/>
                        <a:buNone/>
                      </a:pPr>
                      <a:endParaRPr sz="2200" u="none" strike="noStrike" cap="none"/>
                    </a:p>
                  </a:txBody>
                  <a:tcPr marL="72000" marR="72000" marT="45725" marB="457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5C5E2"/>
                    </a:solidFill>
                  </a:tcPr>
                </a:tc>
                <a:tc>
                  <a:txBody>
                    <a:bodyPr/>
                    <a:lstStyle/>
                    <a:p>
                      <a:pPr marL="0" marR="0" lvl="0" indent="0" algn="ctr" rtl="0">
                        <a:lnSpc>
                          <a:spcPct val="100000"/>
                        </a:lnSpc>
                        <a:spcBef>
                          <a:spcPts val="0"/>
                        </a:spcBef>
                        <a:spcAft>
                          <a:spcPts val="0"/>
                        </a:spcAft>
                        <a:buClr>
                          <a:srgbClr val="000000"/>
                        </a:buClr>
                        <a:buSzPts val="2200"/>
                        <a:buFont typeface="Arial"/>
                        <a:buNone/>
                      </a:pPr>
                      <a:endParaRPr sz="2200" u="none" strike="noStrike" cap="none"/>
                    </a:p>
                  </a:txBody>
                  <a:tcPr marL="72000" marR="72000" marT="45725" marB="457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5C5E2"/>
                    </a:solidFill>
                  </a:tcPr>
                </a:tc>
                <a:extLst>
                  <a:ext uri="{0D108BD9-81ED-4DB2-BD59-A6C34878D82A}">
                    <a16:rowId xmlns:a16="http://schemas.microsoft.com/office/drawing/2014/main" val="10004"/>
                  </a:ext>
                </a:extLst>
              </a:tr>
              <a:tr h="432000">
                <a:tc>
                  <a:txBody>
                    <a:bodyPr/>
                    <a:lstStyle/>
                    <a:p>
                      <a:pPr marL="0" marR="0" lvl="0" indent="0" algn="ctr" rtl="0">
                        <a:lnSpc>
                          <a:spcPct val="100000"/>
                        </a:lnSpc>
                        <a:spcBef>
                          <a:spcPts val="0"/>
                        </a:spcBef>
                        <a:spcAft>
                          <a:spcPts val="0"/>
                        </a:spcAft>
                        <a:buClr>
                          <a:schemeClr val="dk1"/>
                        </a:buClr>
                        <a:buSzPts val="1500"/>
                        <a:buFont typeface="Century Gothic"/>
                        <a:buNone/>
                      </a:pPr>
                      <a:r>
                        <a:rPr lang="en-GB" sz="2200" u="none" strike="noStrike" cap="none">
                          <a:latin typeface="Century Gothic" panose="020B0502020202020204" pitchFamily="34" charset="0"/>
                        </a:rPr>
                        <a:t>0.0040</a:t>
                      </a:r>
                      <a:endParaRPr sz="2200" u="none" strike="noStrike" cap="none">
                        <a:latin typeface="Century Gothic" panose="020B0502020202020204" pitchFamily="34" charset="0"/>
                      </a:endParaRPr>
                    </a:p>
                  </a:txBody>
                  <a:tcPr marL="72000" marR="7200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5C5E2"/>
                    </a:solidFill>
                  </a:tcPr>
                </a:tc>
                <a:tc>
                  <a:txBody>
                    <a:bodyPr/>
                    <a:lstStyle/>
                    <a:p>
                      <a:pPr marL="0" marR="0" lvl="0" indent="0" algn="ctr" rtl="0">
                        <a:lnSpc>
                          <a:spcPct val="100000"/>
                        </a:lnSpc>
                        <a:spcBef>
                          <a:spcPts val="0"/>
                        </a:spcBef>
                        <a:spcAft>
                          <a:spcPts val="0"/>
                        </a:spcAft>
                        <a:buClr>
                          <a:srgbClr val="000000"/>
                        </a:buClr>
                        <a:buSzPts val="2200"/>
                        <a:buFont typeface="Arial"/>
                        <a:buNone/>
                      </a:pPr>
                      <a:endParaRPr sz="2200" u="none" strike="noStrike" cap="none"/>
                    </a:p>
                  </a:txBody>
                  <a:tcPr marL="72000" marR="72000" marT="45725" marB="457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5C5E2"/>
                    </a:solidFill>
                  </a:tcPr>
                </a:tc>
                <a:tc>
                  <a:txBody>
                    <a:bodyPr/>
                    <a:lstStyle/>
                    <a:p>
                      <a:pPr marL="0" marR="0" lvl="0" indent="0" algn="ctr" rtl="0">
                        <a:lnSpc>
                          <a:spcPct val="100000"/>
                        </a:lnSpc>
                        <a:spcBef>
                          <a:spcPts val="0"/>
                        </a:spcBef>
                        <a:spcAft>
                          <a:spcPts val="0"/>
                        </a:spcAft>
                        <a:buClr>
                          <a:schemeClr val="dk1"/>
                        </a:buClr>
                        <a:buSzPts val="1500"/>
                        <a:buFont typeface="Century Gothic"/>
                        <a:buNone/>
                      </a:pPr>
                      <a:endParaRPr sz="2200" u="none" strike="noStrike" cap="none"/>
                    </a:p>
                  </a:txBody>
                  <a:tcPr marL="72000" marR="72000" marT="45725" marB="457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5C5E2"/>
                    </a:solidFill>
                  </a:tcPr>
                </a:tc>
                <a:extLst>
                  <a:ext uri="{0D108BD9-81ED-4DB2-BD59-A6C34878D82A}">
                    <a16:rowId xmlns:a16="http://schemas.microsoft.com/office/drawing/2014/main" val="10005"/>
                  </a:ext>
                </a:extLst>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301">
          <a:extLst>
            <a:ext uri="{FF2B5EF4-FFF2-40B4-BE49-F238E27FC236}">
              <a16:creationId xmlns:a16="http://schemas.microsoft.com/office/drawing/2014/main" id="{EC83A468-EDE6-FC12-57F3-081F8657995A}"/>
            </a:ext>
          </a:extLst>
        </p:cNvPr>
        <p:cNvGrpSpPr/>
        <p:nvPr/>
      </p:nvGrpSpPr>
      <p:grpSpPr>
        <a:xfrm>
          <a:off x="0" y="0"/>
          <a:ext cx="0" cy="0"/>
          <a:chOff x="0" y="0"/>
          <a:chExt cx="0" cy="0"/>
        </a:xfrm>
      </p:grpSpPr>
      <p:sp>
        <p:nvSpPr>
          <p:cNvPr id="304" name="Google Shape;304;g3cd8964b3c4_0_38">
            <a:extLst>
              <a:ext uri="{FF2B5EF4-FFF2-40B4-BE49-F238E27FC236}">
                <a16:creationId xmlns:a16="http://schemas.microsoft.com/office/drawing/2014/main" id="{B24D6C06-4147-D658-0A25-4F784BCA86E4}"/>
              </a:ext>
            </a:extLst>
          </p:cNvPr>
          <p:cNvSpPr txBox="1">
            <a:spLocks noGrp="1"/>
          </p:cNvSpPr>
          <p:nvPr>
            <p:ph type="title"/>
          </p:nvPr>
        </p:nvSpPr>
        <p:spPr>
          <a:xfrm>
            <a:off x="540000" y="540000"/>
            <a:ext cx="10080000" cy="440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Clr>
                <a:schemeClr val="dk1"/>
              </a:buClr>
              <a:buSzPts val="1100"/>
              <a:buFont typeface="Arial"/>
              <a:buNone/>
            </a:pPr>
            <a:r>
              <a:rPr lang="en-GB"/>
              <a:t>How many significant figures? – Answers </a:t>
            </a:r>
            <a:endParaRPr/>
          </a:p>
        </p:txBody>
      </p:sp>
      <p:sp>
        <p:nvSpPr>
          <p:cNvPr id="305" name="Google Shape;305;g3cd8964b3c4_0_38">
            <a:extLst>
              <a:ext uri="{FF2B5EF4-FFF2-40B4-BE49-F238E27FC236}">
                <a16:creationId xmlns:a16="http://schemas.microsoft.com/office/drawing/2014/main" id="{A78CF0D6-F669-DEC6-15D7-26661D518D53}"/>
              </a:ext>
            </a:extLst>
          </p:cNvPr>
          <p:cNvSpPr txBox="1">
            <a:spLocks noGrp="1"/>
          </p:cNvSpPr>
          <p:nvPr>
            <p:ph type="body" idx="1"/>
          </p:nvPr>
        </p:nvSpPr>
        <p:spPr>
          <a:xfrm>
            <a:off x="593500" y="1399324"/>
            <a:ext cx="10080000" cy="1338300"/>
          </a:xfrm>
          <a:prstGeom prst="rect">
            <a:avLst/>
          </a:prstGeom>
          <a:noFill/>
          <a:ln>
            <a:noFill/>
          </a:ln>
        </p:spPr>
        <p:txBody>
          <a:bodyPr spcFirstLastPara="1" wrap="square" lIns="0" tIns="0" rIns="0" bIns="0" anchor="t" anchorCtr="0">
            <a:normAutofit/>
          </a:bodyPr>
          <a:lstStyle/>
          <a:p>
            <a:pPr marL="0" lvl="0" indent="0" algn="l" rtl="0">
              <a:lnSpc>
                <a:spcPct val="100000"/>
              </a:lnSpc>
              <a:spcBef>
                <a:spcPts val="0"/>
              </a:spcBef>
              <a:spcAft>
                <a:spcPts val="0"/>
              </a:spcAft>
              <a:buSzPts val="1200"/>
              <a:buNone/>
            </a:pPr>
            <a:r>
              <a:rPr lang="en-GB" sz="2200" b="0"/>
              <a:t>For each value, identify the number of significant figures and which rule(s) have been applied:</a:t>
            </a:r>
            <a:endParaRPr sz="2200" b="0"/>
          </a:p>
          <a:p>
            <a:pPr marL="0" lvl="0" indent="0" algn="l" rtl="0">
              <a:lnSpc>
                <a:spcPct val="100000"/>
              </a:lnSpc>
              <a:spcBef>
                <a:spcPts val="0"/>
              </a:spcBef>
              <a:spcAft>
                <a:spcPts val="0"/>
              </a:spcAft>
              <a:buSzPts val="1200"/>
              <a:buNone/>
            </a:pPr>
            <a:endParaRPr sz="2200"/>
          </a:p>
          <a:p>
            <a:pPr marL="0" lvl="0" indent="0" algn="ctr" rtl="0">
              <a:lnSpc>
                <a:spcPct val="100000"/>
              </a:lnSpc>
              <a:spcBef>
                <a:spcPts val="0"/>
              </a:spcBef>
              <a:spcAft>
                <a:spcPts val="0"/>
              </a:spcAft>
              <a:buSzPts val="1200"/>
              <a:buNone/>
            </a:pPr>
            <a:endParaRPr/>
          </a:p>
        </p:txBody>
      </p:sp>
      <p:sp>
        <p:nvSpPr>
          <p:cNvPr id="3" name="Google Shape;311;g3cd8964b3c4_0_46">
            <a:extLst>
              <a:ext uri="{FF2B5EF4-FFF2-40B4-BE49-F238E27FC236}">
                <a16:creationId xmlns:a16="http://schemas.microsoft.com/office/drawing/2014/main" id="{1A0EB19F-8D35-7DD2-14AE-F4D9110EBD39}"/>
              </a:ext>
              <a:ext uri="{C183D7F6-B498-43B3-948B-1728B52AA6E4}">
                <adec:decorative xmlns:adec="http://schemas.microsoft.com/office/drawing/2017/decorative" val="1"/>
              </a:ext>
            </a:extLst>
          </p:cNvPr>
          <p:cNvSpPr txBox="1"/>
          <p:nvPr/>
        </p:nvSpPr>
        <p:spPr>
          <a:xfrm rot="5400000">
            <a:off x="971700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a:solidFill>
                  <a:schemeClr val="lt1"/>
                </a:solidFill>
                <a:latin typeface="Century Gothic"/>
                <a:ea typeface="Century Gothic"/>
                <a:cs typeface="Century Gothic"/>
                <a:sym typeface="Century Gothic"/>
              </a:rPr>
              <a:t>Answers</a:t>
            </a:r>
            <a:endParaRPr sz="2200" b="1" i="0" u="none" strike="noStrike" cap="none">
              <a:solidFill>
                <a:schemeClr val="lt1"/>
              </a:solidFill>
              <a:latin typeface="Century Gothic"/>
              <a:ea typeface="Century Gothic"/>
              <a:cs typeface="Century Gothic"/>
              <a:sym typeface="Century Gothic"/>
            </a:endParaRPr>
          </a:p>
        </p:txBody>
      </p:sp>
      <p:graphicFrame>
        <p:nvGraphicFramePr>
          <p:cNvPr id="302" name="Google Shape;302;g3cd8964b3c4_0_38">
            <a:extLst>
              <a:ext uri="{FF2B5EF4-FFF2-40B4-BE49-F238E27FC236}">
                <a16:creationId xmlns:a16="http://schemas.microsoft.com/office/drawing/2014/main" id="{27F22173-5E9A-FE6B-0D3E-15E1E2639A80}"/>
              </a:ext>
            </a:extLst>
          </p:cNvPr>
          <p:cNvGraphicFramePr/>
          <p:nvPr>
            <p:extLst>
              <p:ext uri="{D42A27DB-BD31-4B8C-83A1-F6EECF244321}">
                <p14:modId xmlns:p14="http://schemas.microsoft.com/office/powerpoint/2010/main" val="1391686950"/>
              </p:ext>
            </p:extLst>
          </p:nvPr>
        </p:nvGraphicFramePr>
        <p:xfrm>
          <a:off x="642144" y="2737624"/>
          <a:ext cx="10080000" cy="2592000"/>
        </p:xfrm>
        <a:graphic>
          <a:graphicData uri="http://schemas.openxmlformats.org/drawingml/2006/table">
            <a:tbl>
              <a:tblPr firstRow="1" bandRow="1">
                <a:noFill/>
                <a:tableStyleId>{62874147-F3E4-4F21-B298-A671B6101B6E}</a:tableStyleId>
              </a:tblPr>
              <a:tblGrid>
                <a:gridCol w="1864325">
                  <a:extLst>
                    <a:ext uri="{9D8B030D-6E8A-4147-A177-3AD203B41FA5}">
                      <a16:colId xmlns:a16="http://schemas.microsoft.com/office/drawing/2014/main" val="20000"/>
                    </a:ext>
                  </a:extLst>
                </a:gridCol>
                <a:gridCol w="3450066">
                  <a:extLst>
                    <a:ext uri="{9D8B030D-6E8A-4147-A177-3AD203B41FA5}">
                      <a16:colId xmlns:a16="http://schemas.microsoft.com/office/drawing/2014/main" val="20001"/>
                    </a:ext>
                  </a:extLst>
                </a:gridCol>
                <a:gridCol w="4765609">
                  <a:extLst>
                    <a:ext uri="{9D8B030D-6E8A-4147-A177-3AD203B41FA5}">
                      <a16:colId xmlns:a16="http://schemas.microsoft.com/office/drawing/2014/main" val="20002"/>
                    </a:ext>
                  </a:extLst>
                </a:gridCol>
              </a:tblGrid>
              <a:tr h="432000">
                <a:tc>
                  <a:txBody>
                    <a:bodyPr/>
                    <a:lstStyle/>
                    <a:p>
                      <a:pPr marL="0" marR="0" lvl="0" indent="0" algn="ctr" rtl="0">
                        <a:lnSpc>
                          <a:spcPct val="100000"/>
                        </a:lnSpc>
                        <a:spcBef>
                          <a:spcPts val="0"/>
                        </a:spcBef>
                        <a:spcAft>
                          <a:spcPts val="0"/>
                        </a:spcAft>
                        <a:buClr>
                          <a:srgbClr val="000000"/>
                        </a:buClr>
                        <a:buSzPts val="1500"/>
                        <a:buFont typeface="Arial"/>
                        <a:buNone/>
                      </a:pPr>
                      <a:r>
                        <a:rPr lang="en-GB" sz="1800" u="none" strike="noStrike" cap="none">
                          <a:latin typeface="Century Gothic"/>
                          <a:ea typeface="Century Gothic"/>
                          <a:cs typeface="Century Gothic"/>
                          <a:sym typeface="Century Gothic"/>
                        </a:rPr>
                        <a:t>Value</a:t>
                      </a:r>
                      <a:endParaRPr sz="1800" u="none" strike="noStrike" cap="none"/>
                    </a:p>
                  </a:txBody>
                  <a:tcPr marL="72000" marR="72000" marT="45725" marB="457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accent4"/>
                    </a:solidFill>
                  </a:tcPr>
                </a:tc>
                <a:tc>
                  <a:txBody>
                    <a:bodyPr/>
                    <a:lstStyle/>
                    <a:p>
                      <a:pPr marL="0" marR="0" lvl="0" indent="0" algn="ctr" rtl="0">
                        <a:lnSpc>
                          <a:spcPct val="100000"/>
                        </a:lnSpc>
                        <a:spcBef>
                          <a:spcPts val="0"/>
                        </a:spcBef>
                        <a:spcAft>
                          <a:spcPts val="0"/>
                        </a:spcAft>
                        <a:buClr>
                          <a:schemeClr val="dk1"/>
                        </a:buClr>
                        <a:buSzPts val="1500"/>
                        <a:buFont typeface="Century Gothic"/>
                        <a:buNone/>
                      </a:pPr>
                      <a:r>
                        <a:rPr lang="en-GB" sz="1800" u="none" strike="noStrike" cap="none">
                          <a:latin typeface="Century Gothic"/>
                          <a:ea typeface="Century Gothic"/>
                          <a:cs typeface="Century Gothic"/>
                          <a:sym typeface="Century Gothic"/>
                        </a:rPr>
                        <a:t>Number of significant figures</a:t>
                      </a:r>
                      <a:endParaRPr sz="1800" u="none" strike="noStrike" cap="none"/>
                    </a:p>
                  </a:txBody>
                  <a:tcPr marL="72000" marR="72000" marT="45725" marB="457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accent4"/>
                    </a:solidFill>
                  </a:tcPr>
                </a:tc>
                <a:tc>
                  <a:txBody>
                    <a:bodyPr/>
                    <a:lstStyle/>
                    <a:p>
                      <a:pPr marL="0" marR="0" lvl="0" indent="0" algn="ctr" rtl="0">
                        <a:lnSpc>
                          <a:spcPct val="100000"/>
                        </a:lnSpc>
                        <a:spcBef>
                          <a:spcPts val="0"/>
                        </a:spcBef>
                        <a:spcAft>
                          <a:spcPts val="0"/>
                        </a:spcAft>
                        <a:buClr>
                          <a:schemeClr val="dk1"/>
                        </a:buClr>
                        <a:buSzPts val="1500"/>
                        <a:buFont typeface="Century Gothic"/>
                        <a:buNone/>
                      </a:pPr>
                      <a:r>
                        <a:rPr lang="en-GB" sz="1800" u="none" strike="noStrike" cap="none">
                          <a:latin typeface="Century Gothic"/>
                          <a:ea typeface="Century Gothic"/>
                          <a:cs typeface="Century Gothic"/>
                          <a:sym typeface="Century Gothic"/>
                        </a:rPr>
                        <a:t>Which rule(s)?</a:t>
                      </a:r>
                      <a:endParaRPr sz="1800" u="none" strike="noStrike" cap="none"/>
                    </a:p>
                  </a:txBody>
                  <a:tcPr marL="72000" marR="72000" marT="45725" marB="457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accent4"/>
                    </a:solidFill>
                  </a:tcPr>
                </a:tc>
                <a:extLst>
                  <a:ext uri="{0D108BD9-81ED-4DB2-BD59-A6C34878D82A}">
                    <a16:rowId xmlns:a16="http://schemas.microsoft.com/office/drawing/2014/main" val="10000"/>
                  </a:ext>
                </a:extLst>
              </a:tr>
              <a:tr h="432000">
                <a:tc>
                  <a:txBody>
                    <a:bodyPr/>
                    <a:lstStyle/>
                    <a:p>
                      <a:pPr marL="0" marR="0" lvl="0" indent="0" algn="ctr" rtl="0">
                        <a:lnSpc>
                          <a:spcPct val="100000"/>
                        </a:lnSpc>
                        <a:spcBef>
                          <a:spcPts val="0"/>
                        </a:spcBef>
                        <a:spcAft>
                          <a:spcPts val="0"/>
                        </a:spcAft>
                        <a:buClr>
                          <a:srgbClr val="000000"/>
                        </a:buClr>
                        <a:buSzPts val="2200"/>
                        <a:buFont typeface="Arial"/>
                        <a:buNone/>
                      </a:pPr>
                      <a:r>
                        <a:rPr lang="en-GB" sz="2200" u="none" strike="noStrike" cap="none">
                          <a:latin typeface="Century Gothic" panose="020B0502020202020204" pitchFamily="34" charset="0"/>
                        </a:rPr>
                        <a:t>45</a:t>
                      </a:r>
                      <a:endParaRPr sz="2200" u="none" strike="noStrike" cap="none">
                        <a:latin typeface="Century Gothic" panose="020B0502020202020204" pitchFamily="34" charset="0"/>
                      </a:endParaRPr>
                    </a:p>
                  </a:txBody>
                  <a:tcPr marL="72000" marR="7200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5C5E2"/>
                    </a:solidFill>
                  </a:tcPr>
                </a:tc>
                <a:tc>
                  <a:txBody>
                    <a:bodyPr/>
                    <a:lstStyle/>
                    <a:p>
                      <a:pPr marL="0" marR="0" lvl="0" indent="0" algn="ctr" rtl="0">
                        <a:lnSpc>
                          <a:spcPct val="100000"/>
                        </a:lnSpc>
                        <a:spcBef>
                          <a:spcPts val="0"/>
                        </a:spcBef>
                        <a:spcAft>
                          <a:spcPts val="0"/>
                        </a:spcAft>
                        <a:buClr>
                          <a:srgbClr val="000000"/>
                        </a:buClr>
                        <a:buSzPts val="2200"/>
                        <a:buFont typeface="Arial"/>
                        <a:buNone/>
                      </a:pPr>
                      <a:r>
                        <a:rPr lang="en-GB" sz="2200" u="none" strike="noStrike" cap="none">
                          <a:latin typeface="Century Gothic" panose="020B0502020202020204" pitchFamily="34" charset="0"/>
                        </a:rPr>
                        <a:t>2 </a:t>
                      </a:r>
                      <a:r>
                        <a:rPr lang="en-GB" sz="2200" u="none" strike="noStrike" cap="none" err="1">
                          <a:latin typeface="Century Gothic" panose="020B0502020202020204" pitchFamily="34" charset="0"/>
                        </a:rPr>
                        <a:t>s.f.</a:t>
                      </a:r>
                      <a:endParaRPr sz="2200" u="none" strike="noStrike" cap="none">
                        <a:latin typeface="Century Gothic" panose="020B0502020202020204" pitchFamily="34" charset="0"/>
                      </a:endParaRPr>
                    </a:p>
                  </a:txBody>
                  <a:tcPr marL="72000" marR="72000" marT="45725" marB="457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5C5E2"/>
                    </a:solidFill>
                  </a:tcPr>
                </a:tc>
                <a:tc>
                  <a:txBody>
                    <a:bodyPr/>
                    <a:lstStyle/>
                    <a:p>
                      <a:pPr marL="0" marR="0" lvl="0" indent="0" algn="ctr" rtl="0">
                        <a:lnSpc>
                          <a:spcPct val="100000"/>
                        </a:lnSpc>
                        <a:spcBef>
                          <a:spcPts val="0"/>
                        </a:spcBef>
                        <a:spcAft>
                          <a:spcPts val="0"/>
                        </a:spcAft>
                        <a:buClr>
                          <a:srgbClr val="000000"/>
                        </a:buClr>
                        <a:buSzPts val="2200"/>
                        <a:buFont typeface="Arial"/>
                        <a:buNone/>
                      </a:pPr>
                      <a:r>
                        <a:rPr lang="en-GB" sz="2200" b="0" u="none" strike="noStrike" cap="none">
                          <a:latin typeface="Century Gothic" panose="020B0502020202020204" pitchFamily="34" charset="0"/>
                        </a:rPr>
                        <a:t>Rule 1</a:t>
                      </a:r>
                      <a:endParaRPr sz="2200" b="0" u="none" strike="noStrike" cap="none">
                        <a:latin typeface="Century Gothic" panose="020B0502020202020204" pitchFamily="34" charset="0"/>
                      </a:endParaRPr>
                    </a:p>
                  </a:txBody>
                  <a:tcPr marL="72000" marR="72000" marT="45725" marB="457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5C5E2"/>
                    </a:solidFill>
                  </a:tcPr>
                </a:tc>
                <a:extLst>
                  <a:ext uri="{0D108BD9-81ED-4DB2-BD59-A6C34878D82A}">
                    <a16:rowId xmlns:a16="http://schemas.microsoft.com/office/drawing/2014/main" val="10001"/>
                  </a:ext>
                </a:extLst>
              </a:tr>
              <a:tr h="432000">
                <a:tc>
                  <a:txBody>
                    <a:bodyPr/>
                    <a:lstStyle/>
                    <a:p>
                      <a:pPr marL="0" marR="0" lvl="0" indent="0" algn="ctr" rtl="0">
                        <a:lnSpc>
                          <a:spcPct val="100000"/>
                        </a:lnSpc>
                        <a:spcBef>
                          <a:spcPts val="0"/>
                        </a:spcBef>
                        <a:spcAft>
                          <a:spcPts val="0"/>
                        </a:spcAft>
                        <a:buClr>
                          <a:schemeClr val="dk1"/>
                        </a:buClr>
                        <a:buSzPts val="1500"/>
                        <a:buFont typeface="Century Gothic"/>
                        <a:buNone/>
                      </a:pPr>
                      <a:r>
                        <a:rPr lang="en-GB" sz="2200" u="none" strike="noStrike" cap="none">
                          <a:latin typeface="Century Gothic" panose="020B0502020202020204" pitchFamily="34" charset="0"/>
                        </a:rPr>
                        <a:t>3.07</a:t>
                      </a:r>
                      <a:endParaRPr sz="2200" u="none" strike="noStrike" cap="none">
                        <a:latin typeface="Century Gothic" panose="020B0502020202020204" pitchFamily="34" charset="0"/>
                      </a:endParaRPr>
                    </a:p>
                  </a:txBody>
                  <a:tcPr marL="72000" marR="7200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5C5E2"/>
                    </a:solidFill>
                  </a:tcPr>
                </a:tc>
                <a:tc>
                  <a:txBody>
                    <a:bodyPr/>
                    <a:lstStyle/>
                    <a:p>
                      <a:pPr marL="0" marR="0" lvl="0" indent="0" algn="ctr" rtl="0">
                        <a:lnSpc>
                          <a:spcPct val="100000"/>
                        </a:lnSpc>
                        <a:spcBef>
                          <a:spcPts val="0"/>
                        </a:spcBef>
                        <a:spcAft>
                          <a:spcPts val="0"/>
                        </a:spcAft>
                        <a:buClr>
                          <a:srgbClr val="000000"/>
                        </a:buClr>
                        <a:buSzPts val="2200"/>
                        <a:buFont typeface="Arial"/>
                        <a:buNone/>
                      </a:pPr>
                      <a:r>
                        <a:rPr lang="en-GB" sz="2200" u="none" strike="noStrike" cap="none">
                          <a:latin typeface="Century Gothic" panose="020B0502020202020204" pitchFamily="34" charset="0"/>
                        </a:rPr>
                        <a:t>3 </a:t>
                      </a:r>
                      <a:r>
                        <a:rPr lang="en-GB" sz="2200" u="none" strike="noStrike" cap="none" err="1">
                          <a:latin typeface="Century Gothic" panose="020B0502020202020204" pitchFamily="34" charset="0"/>
                        </a:rPr>
                        <a:t>s.f.</a:t>
                      </a:r>
                      <a:endParaRPr sz="2200" u="none" strike="noStrike" cap="none">
                        <a:latin typeface="Century Gothic" panose="020B0502020202020204" pitchFamily="34" charset="0"/>
                      </a:endParaRPr>
                    </a:p>
                  </a:txBody>
                  <a:tcPr marL="72000" marR="72000" marT="45725" marB="457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5C5E2"/>
                    </a:solidFill>
                  </a:tcPr>
                </a:tc>
                <a:tc>
                  <a:txBody>
                    <a:bodyPr/>
                    <a:lstStyle/>
                    <a:p>
                      <a:pPr marL="0" marR="0" lvl="0" indent="0" algn="ctr" rtl="0">
                        <a:lnSpc>
                          <a:spcPct val="100000"/>
                        </a:lnSpc>
                        <a:spcBef>
                          <a:spcPts val="0"/>
                        </a:spcBef>
                        <a:spcAft>
                          <a:spcPts val="0"/>
                        </a:spcAft>
                        <a:buClr>
                          <a:schemeClr val="dk1"/>
                        </a:buClr>
                        <a:buSzPts val="1500"/>
                        <a:buFont typeface="Century Gothic"/>
                        <a:buNone/>
                      </a:pPr>
                      <a:r>
                        <a:rPr lang="en-GB" sz="2200" b="0" u="none" strike="noStrike" cap="none">
                          <a:latin typeface="Century Gothic" panose="020B0502020202020204" pitchFamily="34" charset="0"/>
                        </a:rPr>
                        <a:t>Rules 1 and 2</a:t>
                      </a:r>
                      <a:endParaRPr sz="2200" b="0" u="none" strike="noStrike" cap="none">
                        <a:latin typeface="Century Gothic" panose="020B0502020202020204" pitchFamily="34" charset="0"/>
                      </a:endParaRPr>
                    </a:p>
                  </a:txBody>
                  <a:tcPr marL="72000" marR="72000" marT="45725" marB="457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5C5E2"/>
                    </a:solidFill>
                  </a:tcPr>
                </a:tc>
                <a:extLst>
                  <a:ext uri="{0D108BD9-81ED-4DB2-BD59-A6C34878D82A}">
                    <a16:rowId xmlns:a16="http://schemas.microsoft.com/office/drawing/2014/main" val="10002"/>
                  </a:ext>
                </a:extLst>
              </a:tr>
              <a:tr h="432000">
                <a:tc>
                  <a:txBody>
                    <a:bodyPr/>
                    <a:lstStyle/>
                    <a:p>
                      <a:pPr marL="0" marR="0" lvl="0" indent="0" algn="ctr" rtl="0">
                        <a:lnSpc>
                          <a:spcPct val="100000"/>
                        </a:lnSpc>
                        <a:spcBef>
                          <a:spcPts val="0"/>
                        </a:spcBef>
                        <a:spcAft>
                          <a:spcPts val="0"/>
                        </a:spcAft>
                        <a:buClr>
                          <a:schemeClr val="dk1"/>
                        </a:buClr>
                        <a:buSzPts val="1500"/>
                        <a:buFont typeface="Century Gothic"/>
                        <a:buNone/>
                      </a:pPr>
                      <a:r>
                        <a:rPr lang="en-GB" sz="2200" u="none" strike="noStrike" cap="none">
                          <a:latin typeface="Century Gothic" panose="020B0502020202020204" pitchFamily="34" charset="0"/>
                        </a:rPr>
                        <a:t>0.025</a:t>
                      </a:r>
                      <a:endParaRPr sz="2200" u="none" strike="noStrike" cap="none">
                        <a:latin typeface="Century Gothic" panose="020B0502020202020204" pitchFamily="34" charset="0"/>
                      </a:endParaRPr>
                    </a:p>
                  </a:txBody>
                  <a:tcPr marL="72000" marR="7200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5C5E2"/>
                    </a:solidFill>
                  </a:tcPr>
                </a:tc>
                <a:tc>
                  <a:txBody>
                    <a:bodyPr/>
                    <a:lstStyle/>
                    <a:p>
                      <a:pPr marL="0" marR="0" lvl="0" indent="0" algn="ctr" rtl="0">
                        <a:lnSpc>
                          <a:spcPct val="100000"/>
                        </a:lnSpc>
                        <a:spcBef>
                          <a:spcPts val="0"/>
                        </a:spcBef>
                        <a:spcAft>
                          <a:spcPts val="0"/>
                        </a:spcAft>
                        <a:buClr>
                          <a:srgbClr val="000000"/>
                        </a:buClr>
                        <a:buSzPts val="2200"/>
                        <a:buFont typeface="Arial"/>
                        <a:buNone/>
                      </a:pPr>
                      <a:r>
                        <a:rPr lang="en-GB" sz="2200" u="none" strike="noStrike" cap="none">
                          <a:latin typeface="Century Gothic" panose="020B0502020202020204" pitchFamily="34" charset="0"/>
                        </a:rPr>
                        <a:t>2 </a:t>
                      </a:r>
                      <a:r>
                        <a:rPr lang="en-GB" sz="2200" u="none" strike="noStrike" cap="none" err="1">
                          <a:latin typeface="Century Gothic" panose="020B0502020202020204" pitchFamily="34" charset="0"/>
                        </a:rPr>
                        <a:t>s.f.</a:t>
                      </a:r>
                      <a:endParaRPr sz="2200" u="none" strike="noStrike" cap="none">
                        <a:latin typeface="Century Gothic" panose="020B0502020202020204" pitchFamily="34" charset="0"/>
                      </a:endParaRPr>
                    </a:p>
                  </a:txBody>
                  <a:tcPr marL="72000" marR="72000" marT="45725" marB="457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5C5E2"/>
                    </a:solidFill>
                  </a:tcPr>
                </a:tc>
                <a:tc>
                  <a:txBody>
                    <a:bodyPr/>
                    <a:lstStyle/>
                    <a:p>
                      <a:pPr marL="0" marR="0" lvl="0" indent="0" algn="ctr" rtl="0">
                        <a:lnSpc>
                          <a:spcPct val="100000"/>
                        </a:lnSpc>
                        <a:spcBef>
                          <a:spcPts val="0"/>
                        </a:spcBef>
                        <a:spcAft>
                          <a:spcPts val="0"/>
                        </a:spcAft>
                        <a:buClr>
                          <a:schemeClr val="dk1"/>
                        </a:buClr>
                        <a:buSzPts val="1500"/>
                        <a:buFont typeface="Century Gothic"/>
                        <a:buNone/>
                      </a:pPr>
                      <a:r>
                        <a:rPr lang="en-GB" sz="2200" u="none" strike="noStrike" cap="none">
                          <a:latin typeface="Century Gothic" panose="020B0502020202020204" pitchFamily="34" charset="0"/>
                        </a:rPr>
                        <a:t>Rules 1 and 3</a:t>
                      </a:r>
                      <a:endParaRPr sz="2200" u="none" strike="noStrike" cap="none">
                        <a:latin typeface="Century Gothic" panose="020B0502020202020204" pitchFamily="34" charset="0"/>
                      </a:endParaRPr>
                    </a:p>
                  </a:txBody>
                  <a:tcPr marL="72000" marR="72000" marT="45725" marB="457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5C5E2"/>
                    </a:solidFill>
                  </a:tcPr>
                </a:tc>
                <a:extLst>
                  <a:ext uri="{0D108BD9-81ED-4DB2-BD59-A6C34878D82A}">
                    <a16:rowId xmlns:a16="http://schemas.microsoft.com/office/drawing/2014/main" val="10003"/>
                  </a:ext>
                </a:extLst>
              </a:tr>
              <a:tr h="432000">
                <a:tc>
                  <a:txBody>
                    <a:bodyPr/>
                    <a:lstStyle/>
                    <a:p>
                      <a:pPr marL="0" marR="0" lvl="0" indent="0" algn="ctr" rtl="0">
                        <a:lnSpc>
                          <a:spcPct val="100000"/>
                        </a:lnSpc>
                        <a:spcBef>
                          <a:spcPts val="0"/>
                        </a:spcBef>
                        <a:spcAft>
                          <a:spcPts val="0"/>
                        </a:spcAft>
                        <a:buClr>
                          <a:srgbClr val="000000"/>
                        </a:buClr>
                        <a:buSzPts val="2200"/>
                        <a:buFont typeface="Arial"/>
                        <a:buNone/>
                      </a:pPr>
                      <a:r>
                        <a:rPr lang="en-GB" sz="2200" u="none" strike="noStrike" cap="none">
                          <a:latin typeface="Century Gothic" panose="020B0502020202020204" pitchFamily="34" charset="0"/>
                        </a:rPr>
                        <a:t>1.00</a:t>
                      </a:r>
                      <a:endParaRPr sz="2200" u="none" strike="noStrike" cap="none">
                        <a:latin typeface="Century Gothic" panose="020B0502020202020204" pitchFamily="34" charset="0"/>
                      </a:endParaRPr>
                    </a:p>
                  </a:txBody>
                  <a:tcPr marL="72000" marR="7200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5C5E2"/>
                    </a:solidFill>
                  </a:tcPr>
                </a:tc>
                <a:tc>
                  <a:txBody>
                    <a:bodyPr/>
                    <a:lstStyle/>
                    <a:p>
                      <a:pPr marL="0" marR="0" lvl="0" indent="0" algn="ctr" rtl="0">
                        <a:lnSpc>
                          <a:spcPct val="100000"/>
                        </a:lnSpc>
                        <a:spcBef>
                          <a:spcPts val="0"/>
                        </a:spcBef>
                        <a:spcAft>
                          <a:spcPts val="0"/>
                        </a:spcAft>
                        <a:buClr>
                          <a:srgbClr val="000000"/>
                        </a:buClr>
                        <a:buSzPts val="2200"/>
                        <a:buFont typeface="Arial"/>
                        <a:buNone/>
                      </a:pPr>
                      <a:r>
                        <a:rPr lang="en-GB" sz="2200" u="none" strike="noStrike" cap="none">
                          <a:latin typeface="Century Gothic" panose="020B0502020202020204" pitchFamily="34" charset="0"/>
                        </a:rPr>
                        <a:t>3 </a:t>
                      </a:r>
                      <a:r>
                        <a:rPr lang="en-GB" sz="2200" u="none" strike="noStrike" cap="none" err="1">
                          <a:latin typeface="Century Gothic" panose="020B0502020202020204" pitchFamily="34" charset="0"/>
                        </a:rPr>
                        <a:t>s.f.</a:t>
                      </a:r>
                      <a:r>
                        <a:rPr lang="en-GB" sz="2200" u="none" strike="noStrike" cap="none">
                          <a:latin typeface="Century Gothic" panose="020B0502020202020204" pitchFamily="34" charset="0"/>
                        </a:rPr>
                        <a:t> </a:t>
                      </a:r>
                      <a:endParaRPr sz="2200" u="none" strike="noStrike" cap="none">
                        <a:latin typeface="Century Gothic" panose="020B0502020202020204" pitchFamily="34" charset="0"/>
                      </a:endParaRPr>
                    </a:p>
                  </a:txBody>
                  <a:tcPr marL="72000" marR="72000" marT="45725" marB="457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5C5E2"/>
                    </a:solidFill>
                  </a:tcPr>
                </a:tc>
                <a:tc>
                  <a:txBody>
                    <a:bodyPr/>
                    <a:lstStyle/>
                    <a:p>
                      <a:pPr marL="0" marR="0" lvl="0" indent="0" algn="ctr" rtl="0">
                        <a:lnSpc>
                          <a:spcPct val="100000"/>
                        </a:lnSpc>
                        <a:spcBef>
                          <a:spcPts val="0"/>
                        </a:spcBef>
                        <a:spcAft>
                          <a:spcPts val="0"/>
                        </a:spcAft>
                        <a:buClr>
                          <a:srgbClr val="000000"/>
                        </a:buClr>
                        <a:buSzPts val="2200"/>
                        <a:buFont typeface="Arial"/>
                        <a:buNone/>
                      </a:pPr>
                      <a:r>
                        <a:rPr lang="en-GB" sz="2200" u="none" strike="noStrike" cap="none">
                          <a:latin typeface="Century Gothic" panose="020B0502020202020204" pitchFamily="34" charset="0"/>
                        </a:rPr>
                        <a:t>Rules 1 and 4</a:t>
                      </a:r>
                      <a:endParaRPr sz="2200" u="none" strike="noStrike" cap="none">
                        <a:latin typeface="Century Gothic" panose="020B0502020202020204" pitchFamily="34" charset="0"/>
                      </a:endParaRPr>
                    </a:p>
                  </a:txBody>
                  <a:tcPr marL="72000" marR="72000" marT="45725" marB="457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5C5E2"/>
                    </a:solidFill>
                  </a:tcPr>
                </a:tc>
                <a:extLst>
                  <a:ext uri="{0D108BD9-81ED-4DB2-BD59-A6C34878D82A}">
                    <a16:rowId xmlns:a16="http://schemas.microsoft.com/office/drawing/2014/main" val="10004"/>
                  </a:ext>
                </a:extLst>
              </a:tr>
              <a:tr h="432000">
                <a:tc>
                  <a:txBody>
                    <a:bodyPr/>
                    <a:lstStyle/>
                    <a:p>
                      <a:pPr marL="0" marR="0" lvl="0" indent="0" algn="ctr" rtl="0">
                        <a:lnSpc>
                          <a:spcPct val="100000"/>
                        </a:lnSpc>
                        <a:spcBef>
                          <a:spcPts val="0"/>
                        </a:spcBef>
                        <a:spcAft>
                          <a:spcPts val="0"/>
                        </a:spcAft>
                        <a:buClr>
                          <a:schemeClr val="dk1"/>
                        </a:buClr>
                        <a:buSzPts val="1500"/>
                        <a:buFont typeface="Century Gothic"/>
                        <a:buNone/>
                      </a:pPr>
                      <a:r>
                        <a:rPr lang="en-GB" sz="2200" u="none" strike="noStrike" cap="none">
                          <a:latin typeface="Century Gothic" panose="020B0502020202020204" pitchFamily="34" charset="0"/>
                        </a:rPr>
                        <a:t>0.0040</a:t>
                      </a:r>
                      <a:endParaRPr sz="2200" u="none" strike="noStrike" cap="none">
                        <a:latin typeface="Century Gothic" panose="020B0502020202020204" pitchFamily="34" charset="0"/>
                      </a:endParaRPr>
                    </a:p>
                  </a:txBody>
                  <a:tcPr marL="72000" marR="7200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5C5E2"/>
                    </a:solidFill>
                  </a:tcPr>
                </a:tc>
                <a:tc>
                  <a:txBody>
                    <a:bodyPr/>
                    <a:lstStyle/>
                    <a:p>
                      <a:pPr marL="0" marR="0" lvl="0" indent="0" algn="ctr" rtl="0">
                        <a:lnSpc>
                          <a:spcPct val="100000"/>
                        </a:lnSpc>
                        <a:spcBef>
                          <a:spcPts val="0"/>
                        </a:spcBef>
                        <a:spcAft>
                          <a:spcPts val="0"/>
                        </a:spcAft>
                        <a:buClr>
                          <a:srgbClr val="000000"/>
                        </a:buClr>
                        <a:buSzPts val="2200"/>
                        <a:buFont typeface="Arial"/>
                        <a:buNone/>
                      </a:pPr>
                      <a:r>
                        <a:rPr lang="en-GB" sz="2200" u="none" strike="noStrike" cap="none">
                          <a:latin typeface="Century Gothic" panose="020B0502020202020204" pitchFamily="34" charset="0"/>
                        </a:rPr>
                        <a:t>2 </a:t>
                      </a:r>
                      <a:r>
                        <a:rPr lang="en-GB" sz="2200" u="none" strike="noStrike" cap="none" err="1">
                          <a:latin typeface="Century Gothic" panose="020B0502020202020204" pitchFamily="34" charset="0"/>
                        </a:rPr>
                        <a:t>s.f.</a:t>
                      </a:r>
                      <a:endParaRPr sz="2200" u="none" strike="noStrike" cap="none">
                        <a:latin typeface="Century Gothic" panose="020B0502020202020204" pitchFamily="34" charset="0"/>
                      </a:endParaRPr>
                    </a:p>
                  </a:txBody>
                  <a:tcPr marL="72000" marR="72000" marT="45725" marB="457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5C5E2"/>
                    </a:solidFill>
                  </a:tcPr>
                </a:tc>
                <a:tc>
                  <a:txBody>
                    <a:bodyPr/>
                    <a:lstStyle/>
                    <a:p>
                      <a:pPr marL="0" marR="0" lvl="0" indent="0" algn="ctr" rtl="0">
                        <a:lnSpc>
                          <a:spcPct val="100000"/>
                        </a:lnSpc>
                        <a:spcBef>
                          <a:spcPts val="0"/>
                        </a:spcBef>
                        <a:spcAft>
                          <a:spcPts val="0"/>
                        </a:spcAft>
                        <a:buClr>
                          <a:schemeClr val="dk1"/>
                        </a:buClr>
                        <a:buSzPts val="1500"/>
                        <a:buFont typeface="Century Gothic"/>
                        <a:buNone/>
                      </a:pPr>
                      <a:r>
                        <a:rPr lang="en-GB" sz="2200" u="none" strike="noStrike" cap="none">
                          <a:latin typeface="Century Gothic" panose="020B0502020202020204" pitchFamily="34" charset="0"/>
                        </a:rPr>
                        <a:t>Rules 1, 3 and 4</a:t>
                      </a:r>
                      <a:endParaRPr sz="2200" u="none" strike="noStrike" cap="none">
                        <a:latin typeface="Century Gothic" panose="020B0502020202020204" pitchFamily="34" charset="0"/>
                      </a:endParaRPr>
                    </a:p>
                  </a:txBody>
                  <a:tcPr marL="72000" marR="72000" marT="45725" marB="457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5C5E2"/>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419707099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310"/>
        <p:cNvGrpSpPr/>
        <p:nvPr/>
      </p:nvGrpSpPr>
      <p:grpSpPr>
        <a:xfrm>
          <a:off x="0" y="0"/>
          <a:ext cx="0" cy="0"/>
          <a:chOff x="0" y="0"/>
          <a:chExt cx="0" cy="0"/>
        </a:xfrm>
      </p:grpSpPr>
      <p:sp>
        <p:nvSpPr>
          <p:cNvPr id="311" name="Google Shape;311;g3cd8964b3c4_0_46">
            <a:extLst>
              <a:ext uri="{C183D7F6-B498-43B3-948B-1728B52AA6E4}">
                <adec:decorative xmlns:adec="http://schemas.microsoft.com/office/drawing/2017/decorative" val="1"/>
              </a:ext>
            </a:extLst>
          </p:cNvPr>
          <p:cNvSpPr txBox="1"/>
          <p:nvPr/>
        </p:nvSpPr>
        <p:spPr>
          <a:xfrm rot="5400000">
            <a:off x="971700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a:solidFill>
                  <a:schemeClr val="lt1"/>
                </a:solidFill>
                <a:latin typeface="Century Gothic"/>
                <a:ea typeface="Century Gothic"/>
                <a:cs typeface="Century Gothic"/>
                <a:sym typeface="Century Gothic"/>
              </a:rPr>
              <a:t>Worked example</a:t>
            </a:r>
            <a:endParaRPr sz="2200" b="1" i="0" u="none" strike="noStrike" cap="none">
              <a:solidFill>
                <a:schemeClr val="lt1"/>
              </a:solidFill>
              <a:latin typeface="Century Gothic"/>
              <a:ea typeface="Century Gothic"/>
              <a:cs typeface="Century Gothic"/>
              <a:sym typeface="Century Gothic"/>
            </a:endParaRPr>
          </a:p>
        </p:txBody>
      </p:sp>
      <p:sp>
        <p:nvSpPr>
          <p:cNvPr id="2" name="Title 1">
            <a:extLst>
              <a:ext uri="{FF2B5EF4-FFF2-40B4-BE49-F238E27FC236}">
                <a16:creationId xmlns:a16="http://schemas.microsoft.com/office/drawing/2014/main" id="{33038C68-2954-F8C1-8A9E-20A9E8A06D0D}"/>
              </a:ext>
            </a:extLst>
          </p:cNvPr>
          <p:cNvSpPr>
            <a:spLocks noGrp="1"/>
          </p:cNvSpPr>
          <p:nvPr>
            <p:ph type="title"/>
          </p:nvPr>
        </p:nvSpPr>
        <p:spPr>
          <a:xfrm>
            <a:off x="540000" y="-440661"/>
            <a:ext cx="10080000" cy="440661"/>
          </a:xfrm>
        </p:spPr>
        <p:txBody>
          <a:bodyPr spcFirstLastPara="1" wrap="square" lIns="0" tIns="0" rIns="0" bIns="0" anchor="b" anchorCtr="0">
            <a:noAutofit/>
          </a:bodyPr>
          <a:lstStyle/>
          <a:p>
            <a:r>
              <a:rPr lang="en-GB"/>
              <a:t>Worked example</a:t>
            </a:r>
          </a:p>
        </p:txBody>
      </p:sp>
      <p:graphicFrame>
        <p:nvGraphicFramePr>
          <p:cNvPr id="312" name="Google Shape;312;g3cd8964b3c4_0_46"/>
          <p:cNvGraphicFramePr/>
          <p:nvPr>
            <p:extLst>
              <p:ext uri="{D42A27DB-BD31-4B8C-83A1-F6EECF244321}">
                <p14:modId xmlns:p14="http://schemas.microsoft.com/office/powerpoint/2010/main" val="1189551001"/>
              </p:ext>
            </p:extLst>
          </p:nvPr>
        </p:nvGraphicFramePr>
        <p:xfrm>
          <a:off x="615636" y="540000"/>
          <a:ext cx="10080000" cy="5778000"/>
        </p:xfrm>
        <a:graphic>
          <a:graphicData uri="http://schemas.openxmlformats.org/drawingml/2006/table">
            <a:tbl>
              <a:tblPr firstRow="1">
                <a:noFill/>
                <a:tableStyleId>{A6752717-46B6-495D-BC6C-DA8B73344B09}</a:tableStyleId>
              </a:tblPr>
              <a:tblGrid>
                <a:gridCol w="5040000">
                  <a:extLst>
                    <a:ext uri="{9D8B030D-6E8A-4147-A177-3AD203B41FA5}">
                      <a16:colId xmlns:a16="http://schemas.microsoft.com/office/drawing/2014/main" val="20000"/>
                    </a:ext>
                  </a:extLst>
                </a:gridCol>
                <a:gridCol w="5040000">
                  <a:extLst>
                    <a:ext uri="{9D8B030D-6E8A-4147-A177-3AD203B41FA5}">
                      <a16:colId xmlns:a16="http://schemas.microsoft.com/office/drawing/2014/main" val="20001"/>
                    </a:ext>
                  </a:extLst>
                </a:gridCol>
              </a:tblGrid>
              <a:tr h="640725">
                <a:tc>
                  <a:txBody>
                    <a:bodyPr/>
                    <a:lstStyle/>
                    <a:p>
                      <a:pPr marL="0" marR="0" lvl="0" indent="0" algn="l" rtl="0">
                        <a:lnSpc>
                          <a:spcPct val="142500"/>
                        </a:lnSpc>
                        <a:spcBef>
                          <a:spcPts val="0"/>
                        </a:spcBef>
                        <a:spcAft>
                          <a:spcPts val="0"/>
                        </a:spcAft>
                        <a:buClr>
                          <a:schemeClr val="dk1"/>
                        </a:buClr>
                        <a:buSzPts val="1000"/>
                        <a:buFont typeface="Century Gothic"/>
                        <a:buNone/>
                      </a:pPr>
                      <a:r>
                        <a:rPr lang="en-GB" sz="2200" b="1" u="none" strike="noStrike" cap="none">
                          <a:solidFill>
                            <a:schemeClr val="dk1"/>
                          </a:solidFill>
                          <a:latin typeface="Century Gothic"/>
                          <a:ea typeface="Century Gothic"/>
                          <a:cs typeface="Century Gothic"/>
                          <a:sym typeface="Century Gothic"/>
                        </a:rPr>
                        <a:t>Round 0.04572 to 2 </a:t>
                      </a:r>
                      <a:r>
                        <a:rPr lang="en-GB" sz="2200" b="1" u="none" strike="noStrike" cap="none" err="1">
                          <a:solidFill>
                            <a:schemeClr val="dk1"/>
                          </a:solidFill>
                          <a:latin typeface="Century Gothic"/>
                          <a:ea typeface="Century Gothic"/>
                          <a:cs typeface="Century Gothic"/>
                          <a:sym typeface="Century Gothic"/>
                        </a:rPr>
                        <a:t>s.f.</a:t>
                      </a:r>
                      <a:endParaRPr sz="2200" b="1" i="0" u="none" strike="noStrike" cap="none">
                        <a:solidFill>
                          <a:schemeClr val="dk1"/>
                        </a:solidFill>
                      </a:endParaRPr>
                    </a:p>
                  </a:txBody>
                  <a:tcPr marL="82725" marR="82725" marT="41350" marB="4135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A8FC4"/>
                    </a:solidFill>
                  </a:tcPr>
                </a:tc>
                <a:tc>
                  <a:txBody>
                    <a:bodyPr/>
                    <a:lstStyle/>
                    <a:p>
                      <a:pPr marL="0" marR="0" lvl="0" indent="0" algn="l" rtl="0">
                        <a:lnSpc>
                          <a:spcPct val="142500"/>
                        </a:lnSpc>
                        <a:spcBef>
                          <a:spcPts val="0"/>
                        </a:spcBef>
                        <a:spcAft>
                          <a:spcPts val="0"/>
                        </a:spcAft>
                        <a:buClr>
                          <a:schemeClr val="dk1"/>
                        </a:buClr>
                        <a:buSzPts val="1000"/>
                        <a:buFont typeface="Century Gothic"/>
                        <a:buNone/>
                      </a:pPr>
                      <a:r>
                        <a:rPr lang="en-GB" sz="2200" b="1" u="none" strike="noStrike" cap="none">
                          <a:solidFill>
                            <a:schemeClr val="dk1"/>
                          </a:solidFill>
                          <a:latin typeface="Century Gothic"/>
                          <a:ea typeface="Century Gothic"/>
                          <a:cs typeface="Century Gothic"/>
                          <a:sym typeface="Century Gothic"/>
                        </a:rPr>
                        <a:t>Your turn</a:t>
                      </a:r>
                      <a:endParaRPr sz="2200" b="1" i="0" u="none" strike="noStrike" cap="none">
                        <a:solidFill>
                          <a:schemeClr val="dk1"/>
                        </a:solidFill>
                      </a:endParaRPr>
                    </a:p>
                  </a:txBody>
                  <a:tcPr marL="82725" marR="82725" marT="41350" marB="4135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A8FC4"/>
                    </a:solidFill>
                  </a:tcPr>
                </a:tc>
                <a:extLst>
                  <a:ext uri="{0D108BD9-81ED-4DB2-BD59-A6C34878D82A}">
                    <a16:rowId xmlns:a16="http://schemas.microsoft.com/office/drawing/2014/main" val="10000"/>
                  </a:ext>
                </a:extLst>
              </a:tr>
              <a:tr h="5137275">
                <a:tc>
                  <a:txBody>
                    <a:bodyPr/>
                    <a:lstStyle/>
                    <a:p>
                      <a:pPr marL="0" marR="0" lvl="0" indent="0" algn="ctr" rtl="0">
                        <a:lnSpc>
                          <a:spcPct val="142500"/>
                        </a:lnSpc>
                        <a:spcBef>
                          <a:spcPts val="0"/>
                        </a:spcBef>
                        <a:spcAft>
                          <a:spcPts val="0"/>
                        </a:spcAft>
                        <a:buClr>
                          <a:schemeClr val="dk1"/>
                        </a:buClr>
                        <a:buSzPts val="1000"/>
                        <a:buFont typeface="Century Gothic"/>
                        <a:buNone/>
                      </a:pPr>
                      <a:r>
                        <a:rPr lang="en-GB" sz="1000" b="0" i="1" u="none" strike="noStrike" cap="none">
                          <a:latin typeface="Century Gothic"/>
                          <a:ea typeface="Century Gothic"/>
                          <a:cs typeface="Century Gothic"/>
                          <a:sym typeface="Century Gothic"/>
                        </a:rPr>
                        <a:t> </a:t>
                      </a:r>
                      <a:endParaRPr sz="1400" u="none" strike="noStrike" cap="none"/>
                    </a:p>
                    <a:p>
                      <a:pPr marL="0" marR="0" lvl="0" indent="0" algn="l" rtl="0">
                        <a:lnSpc>
                          <a:spcPct val="142500"/>
                        </a:lnSpc>
                        <a:spcBef>
                          <a:spcPts val="0"/>
                        </a:spcBef>
                        <a:spcAft>
                          <a:spcPts val="0"/>
                        </a:spcAft>
                        <a:buClr>
                          <a:schemeClr val="dk1"/>
                        </a:buClr>
                        <a:buSzPts val="1000"/>
                        <a:buFont typeface="Century Gothic"/>
                        <a:buNone/>
                      </a:pPr>
                      <a:r>
                        <a:rPr lang="en-GB" sz="2000" b="1" i="0" u="none" strike="noStrike" cap="none">
                          <a:latin typeface="Century Gothic"/>
                          <a:ea typeface="Century Gothic"/>
                          <a:cs typeface="Century Gothic"/>
                          <a:sym typeface="Century Gothic"/>
                        </a:rPr>
                        <a:t>Step 1:</a:t>
                      </a:r>
                      <a:r>
                        <a:rPr lang="en-GB" sz="2000" i="0" u="none" strike="noStrike" cap="none">
                          <a:latin typeface="Century Gothic"/>
                          <a:ea typeface="Century Gothic"/>
                          <a:cs typeface="Century Gothic"/>
                          <a:sym typeface="Century Gothic"/>
                        </a:rPr>
                        <a:t> Find the first significant figure</a:t>
                      </a:r>
                      <a:endParaRPr sz="2000" i="0" u="none" strike="noStrike" cap="none">
                        <a:latin typeface="Century Gothic"/>
                        <a:ea typeface="Century Gothic"/>
                        <a:cs typeface="Century Gothic"/>
                        <a:sym typeface="Century Gothic"/>
                      </a:endParaRPr>
                    </a:p>
                    <a:p>
                      <a:pPr marL="0" marR="0" lvl="0" indent="0" algn="l" rtl="0">
                        <a:lnSpc>
                          <a:spcPct val="142500"/>
                        </a:lnSpc>
                        <a:spcBef>
                          <a:spcPts val="0"/>
                        </a:spcBef>
                        <a:spcAft>
                          <a:spcPts val="0"/>
                        </a:spcAft>
                        <a:buClr>
                          <a:schemeClr val="dk1"/>
                        </a:buClr>
                        <a:buSzPts val="1000"/>
                        <a:buFont typeface="Century Gothic"/>
                        <a:buNone/>
                      </a:pPr>
                      <a:r>
                        <a:rPr lang="en-GB" sz="2000" i="0" u="none" strike="noStrike" cap="none">
                          <a:latin typeface="Century Gothic"/>
                          <a:ea typeface="Century Gothic"/>
                          <a:cs typeface="Century Gothic"/>
                          <a:sym typeface="Century Gothic"/>
                        </a:rPr>
                        <a:t>First significant figure = 4</a:t>
                      </a:r>
                      <a:endParaRPr sz="2000" i="0" u="none" strike="noStrike" cap="none">
                        <a:latin typeface="Century Gothic"/>
                        <a:ea typeface="Century Gothic"/>
                        <a:cs typeface="Century Gothic"/>
                        <a:sym typeface="Century Gothic"/>
                      </a:endParaRPr>
                    </a:p>
                    <a:p>
                      <a:pPr marL="0" marR="0" lvl="0" indent="0" algn="l" rtl="0">
                        <a:lnSpc>
                          <a:spcPct val="142500"/>
                        </a:lnSpc>
                        <a:spcBef>
                          <a:spcPts val="0"/>
                        </a:spcBef>
                        <a:spcAft>
                          <a:spcPts val="0"/>
                        </a:spcAft>
                        <a:buClr>
                          <a:schemeClr val="dk1"/>
                        </a:buClr>
                        <a:buSzPts val="1000"/>
                        <a:buFont typeface="Century Gothic"/>
                        <a:buNone/>
                      </a:pPr>
                      <a:r>
                        <a:rPr lang="en-GB" sz="2000" b="1" i="0" u="none" strike="noStrike" cap="none">
                          <a:latin typeface="Century Gothic"/>
                          <a:ea typeface="Century Gothic"/>
                          <a:cs typeface="Century Gothic"/>
                          <a:sym typeface="Century Gothic"/>
                        </a:rPr>
                        <a:t>Step 2:</a:t>
                      </a:r>
                      <a:r>
                        <a:rPr lang="en-GB" sz="2000" i="0" u="none" strike="noStrike" cap="none">
                          <a:latin typeface="Century Gothic"/>
                          <a:ea typeface="Century Gothic"/>
                          <a:cs typeface="Century Gothic"/>
                          <a:sym typeface="Century Gothic"/>
                        </a:rPr>
                        <a:t> Count to the required number of significant figures and identify the decider digit </a:t>
                      </a:r>
                      <a:endParaRPr sz="2000" i="0" u="none" strike="noStrike" cap="none">
                        <a:latin typeface="Century Gothic"/>
                        <a:ea typeface="Century Gothic"/>
                        <a:cs typeface="Century Gothic"/>
                        <a:sym typeface="Century Gothic"/>
                      </a:endParaRPr>
                    </a:p>
                    <a:p>
                      <a:pPr marL="0" marR="0" lvl="0" indent="0" algn="l" rtl="0">
                        <a:lnSpc>
                          <a:spcPct val="142500"/>
                        </a:lnSpc>
                        <a:spcBef>
                          <a:spcPts val="0"/>
                        </a:spcBef>
                        <a:spcAft>
                          <a:spcPts val="0"/>
                        </a:spcAft>
                        <a:buClr>
                          <a:schemeClr val="dk1"/>
                        </a:buClr>
                        <a:buSzPts val="1000"/>
                        <a:buFont typeface="Century Gothic"/>
                        <a:buNone/>
                      </a:pPr>
                      <a:r>
                        <a:rPr lang="en-GB" sz="2000" i="0" u="none" strike="noStrike" cap="none">
                          <a:latin typeface="Century Gothic"/>
                          <a:ea typeface="Century Gothic"/>
                          <a:cs typeface="Century Gothic"/>
                          <a:sym typeface="Century Gothic"/>
                        </a:rPr>
                        <a:t>Decider digit = 7</a:t>
                      </a:r>
                      <a:endParaRPr sz="2000" i="0" u="none" strike="noStrike" cap="none">
                        <a:latin typeface="Century Gothic"/>
                        <a:ea typeface="Century Gothic"/>
                        <a:cs typeface="Century Gothic"/>
                        <a:sym typeface="Century Gothic"/>
                      </a:endParaRPr>
                    </a:p>
                    <a:p>
                      <a:pPr marL="0" marR="0" lvl="0" indent="0" algn="l" rtl="0">
                        <a:lnSpc>
                          <a:spcPct val="142500"/>
                        </a:lnSpc>
                        <a:spcBef>
                          <a:spcPts val="0"/>
                        </a:spcBef>
                        <a:spcAft>
                          <a:spcPts val="0"/>
                        </a:spcAft>
                        <a:buClr>
                          <a:schemeClr val="dk1"/>
                        </a:buClr>
                        <a:buSzPts val="1000"/>
                        <a:buFont typeface="Century Gothic"/>
                        <a:buNone/>
                      </a:pPr>
                      <a:r>
                        <a:rPr lang="en-GB" sz="2000" b="1" i="0" u="none" strike="noStrike" cap="none">
                          <a:latin typeface="Century Gothic"/>
                          <a:ea typeface="Century Gothic"/>
                          <a:cs typeface="Century Gothic"/>
                          <a:sym typeface="Century Gothic"/>
                        </a:rPr>
                        <a:t>Step 3:</a:t>
                      </a:r>
                      <a:r>
                        <a:rPr lang="en-GB" sz="2000" i="0" u="none" strike="noStrike" cap="none">
                          <a:latin typeface="Century Gothic"/>
                          <a:ea typeface="Century Gothic"/>
                          <a:cs typeface="Century Gothic"/>
                          <a:sym typeface="Century Gothic"/>
                        </a:rPr>
                        <a:t> Round</a:t>
                      </a:r>
                      <a:endParaRPr sz="2000" i="0" u="none" strike="noStrike" cap="none">
                        <a:latin typeface="Century Gothic"/>
                        <a:ea typeface="Century Gothic"/>
                        <a:cs typeface="Century Gothic"/>
                        <a:sym typeface="Century Gothic"/>
                      </a:endParaRPr>
                    </a:p>
                    <a:p>
                      <a:pPr marL="0" marR="0" lvl="0" indent="0" algn="l" rtl="0">
                        <a:lnSpc>
                          <a:spcPct val="142500"/>
                        </a:lnSpc>
                        <a:spcBef>
                          <a:spcPts val="0"/>
                        </a:spcBef>
                        <a:spcAft>
                          <a:spcPts val="0"/>
                        </a:spcAft>
                        <a:buClr>
                          <a:schemeClr val="dk1"/>
                        </a:buClr>
                        <a:buSzPts val="1000"/>
                        <a:buFont typeface="Century Gothic"/>
                        <a:buNone/>
                      </a:pPr>
                      <a:r>
                        <a:rPr lang="en-GB" sz="2000" i="0" u="none" strike="noStrike" cap="none">
                          <a:latin typeface="Century Gothic"/>
                          <a:ea typeface="Century Gothic"/>
                          <a:cs typeface="Century Gothic"/>
                          <a:sym typeface="Century Gothic"/>
                        </a:rPr>
                        <a:t>Round up as decider digit is greater than 5</a:t>
                      </a:r>
                      <a:endParaRPr sz="2000" i="0" u="none" strike="noStrike" cap="none">
                        <a:latin typeface="Century Gothic"/>
                        <a:ea typeface="Century Gothic"/>
                        <a:cs typeface="Century Gothic"/>
                        <a:sym typeface="Century Gothic"/>
                      </a:endParaRPr>
                    </a:p>
                    <a:p>
                      <a:pPr marL="0" marR="0" lvl="0" indent="0" algn="l" rtl="0">
                        <a:lnSpc>
                          <a:spcPct val="142500"/>
                        </a:lnSpc>
                        <a:spcBef>
                          <a:spcPts val="0"/>
                        </a:spcBef>
                        <a:spcAft>
                          <a:spcPts val="0"/>
                        </a:spcAft>
                        <a:buClr>
                          <a:schemeClr val="dk1"/>
                        </a:buClr>
                        <a:buSzPts val="1000"/>
                        <a:buFont typeface="Century Gothic"/>
                        <a:buNone/>
                      </a:pPr>
                      <a:endParaRPr sz="2000" i="0" u="none" strike="noStrike" cap="none">
                        <a:latin typeface="Century Gothic"/>
                        <a:ea typeface="Century Gothic"/>
                        <a:cs typeface="Century Gothic"/>
                        <a:sym typeface="Century Gothic"/>
                      </a:endParaRPr>
                    </a:p>
                    <a:p>
                      <a:pPr marL="0" marR="0" lvl="0" indent="0" algn="l" rtl="0">
                        <a:lnSpc>
                          <a:spcPct val="142500"/>
                        </a:lnSpc>
                        <a:spcBef>
                          <a:spcPts val="0"/>
                        </a:spcBef>
                        <a:spcAft>
                          <a:spcPts val="0"/>
                        </a:spcAft>
                        <a:buClr>
                          <a:schemeClr val="dk1"/>
                        </a:buClr>
                        <a:buSzPts val="1000"/>
                        <a:buFont typeface="Century Gothic"/>
                        <a:buNone/>
                      </a:pPr>
                      <a:r>
                        <a:rPr lang="en-GB" sz="2000" i="0" u="none" strike="noStrike" cap="none">
                          <a:latin typeface="Century Gothic"/>
                          <a:ea typeface="Century Gothic"/>
                          <a:cs typeface="Century Gothic"/>
                          <a:sym typeface="Century Gothic"/>
                        </a:rPr>
                        <a:t>Answer = 0.046</a:t>
                      </a:r>
                      <a:endParaRPr sz="2000" i="0" u="none" strike="noStrike" cap="none">
                        <a:latin typeface="Century Gothic"/>
                        <a:ea typeface="Century Gothic"/>
                        <a:cs typeface="Century Gothic"/>
                        <a:sym typeface="Century Gothic"/>
                      </a:endParaRPr>
                    </a:p>
                  </a:txBody>
                  <a:tcPr marL="82725" marR="82725" marT="41350" marB="4135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just" rtl="0">
                        <a:lnSpc>
                          <a:spcPct val="138461"/>
                        </a:lnSpc>
                        <a:spcBef>
                          <a:spcPts val="0"/>
                        </a:spcBef>
                        <a:spcAft>
                          <a:spcPts val="0"/>
                        </a:spcAft>
                        <a:buClr>
                          <a:schemeClr val="dk1"/>
                        </a:buClr>
                        <a:buSzPts val="1300"/>
                        <a:buFont typeface="Century Gothic"/>
                        <a:buNone/>
                      </a:pPr>
                      <a:r>
                        <a:rPr lang="en-GB" sz="1300" b="0" i="0" u="none" strike="noStrike" cap="none">
                          <a:latin typeface="Century Gothic"/>
                          <a:ea typeface="Century Gothic"/>
                          <a:cs typeface="Century Gothic"/>
                          <a:sym typeface="Century Gothic"/>
                        </a:rPr>
                        <a:t> </a:t>
                      </a:r>
                      <a:endParaRPr sz="1400" u="none" strike="noStrike" cap="none"/>
                    </a:p>
                    <a:p>
                      <a:pPr marL="558800" marR="0" lvl="0" indent="-457200" algn="l" rtl="0">
                        <a:lnSpc>
                          <a:spcPct val="142500"/>
                        </a:lnSpc>
                        <a:spcBef>
                          <a:spcPts val="0"/>
                        </a:spcBef>
                        <a:spcAft>
                          <a:spcPts val="0"/>
                        </a:spcAft>
                        <a:buClr>
                          <a:srgbClr val="000000"/>
                        </a:buClr>
                        <a:buSzPts val="2000"/>
                        <a:buFont typeface="+mj-lt"/>
                        <a:buAutoNum type="alphaLcParenR"/>
                      </a:pPr>
                      <a:r>
                        <a:rPr lang="en-GB" sz="2000" i="0" u="none" strike="noStrike" cap="none">
                          <a:latin typeface="Century Gothic"/>
                          <a:ea typeface="Century Gothic"/>
                          <a:cs typeface="Century Gothic"/>
                          <a:sym typeface="Century Gothic"/>
                        </a:rPr>
                        <a:t>Round 67.83 to 2 </a:t>
                      </a:r>
                      <a:r>
                        <a:rPr lang="en-GB" sz="2000" i="0" u="none" strike="noStrike" cap="none" err="1">
                          <a:latin typeface="Century Gothic"/>
                          <a:ea typeface="Century Gothic"/>
                          <a:cs typeface="Century Gothic"/>
                          <a:sym typeface="Century Gothic"/>
                        </a:rPr>
                        <a:t>s.f.</a:t>
                      </a:r>
                      <a:endParaRPr sz="2000" i="0" u="none" strike="noStrike" cap="none">
                        <a:latin typeface="Century Gothic"/>
                        <a:ea typeface="Century Gothic"/>
                        <a:cs typeface="Century Gothic"/>
                        <a:sym typeface="Century Gothic"/>
                      </a:endParaRPr>
                    </a:p>
                    <a:p>
                      <a:pPr marL="1371600" marR="0" lvl="0" indent="-457200" algn="l" rtl="0">
                        <a:lnSpc>
                          <a:spcPct val="142500"/>
                        </a:lnSpc>
                        <a:spcBef>
                          <a:spcPts val="0"/>
                        </a:spcBef>
                        <a:spcAft>
                          <a:spcPts val="0"/>
                        </a:spcAft>
                        <a:buClr>
                          <a:srgbClr val="000000"/>
                        </a:buClr>
                        <a:buSzPts val="2000"/>
                        <a:buFont typeface="+mj-lt"/>
                        <a:buAutoNum type="alphaLcParenR"/>
                      </a:pPr>
                      <a:endParaRPr sz="2000" i="0" u="none" strike="noStrike" cap="none">
                        <a:latin typeface="Century Gothic"/>
                        <a:ea typeface="Century Gothic"/>
                        <a:cs typeface="Century Gothic"/>
                        <a:sym typeface="Century Gothic"/>
                      </a:endParaRPr>
                    </a:p>
                    <a:p>
                      <a:pPr marL="558800" marR="0" lvl="0" indent="-457200" algn="l" rtl="0">
                        <a:lnSpc>
                          <a:spcPct val="142500"/>
                        </a:lnSpc>
                        <a:spcBef>
                          <a:spcPts val="0"/>
                        </a:spcBef>
                        <a:spcAft>
                          <a:spcPts val="0"/>
                        </a:spcAft>
                        <a:buClr>
                          <a:srgbClr val="000000"/>
                        </a:buClr>
                        <a:buSzPts val="2000"/>
                        <a:buFont typeface="+mj-lt"/>
                        <a:buAutoNum type="alphaLcParenR"/>
                      </a:pPr>
                      <a:r>
                        <a:rPr lang="en-GB" sz="2000" i="0" u="none" strike="noStrike" cap="none">
                          <a:latin typeface="Century Gothic"/>
                          <a:ea typeface="Century Gothic"/>
                          <a:cs typeface="Century Gothic"/>
                          <a:sym typeface="Century Gothic"/>
                        </a:rPr>
                        <a:t>Round 0.00361 to 2 </a:t>
                      </a:r>
                      <a:r>
                        <a:rPr lang="en-GB" sz="2000" i="0" u="none" strike="noStrike" cap="none" err="1">
                          <a:latin typeface="Century Gothic"/>
                          <a:ea typeface="Century Gothic"/>
                          <a:cs typeface="Century Gothic"/>
                          <a:sym typeface="Century Gothic"/>
                        </a:rPr>
                        <a:t>s.f.</a:t>
                      </a:r>
                      <a:endParaRPr sz="2000" i="0" u="none" strike="noStrike" cap="none">
                        <a:latin typeface="Century Gothic"/>
                        <a:ea typeface="Century Gothic"/>
                        <a:cs typeface="Century Gothic"/>
                        <a:sym typeface="Century Gothic"/>
                      </a:endParaRPr>
                    </a:p>
                    <a:p>
                      <a:pPr marL="1371600" marR="0" lvl="0" indent="-457200" algn="l" rtl="0">
                        <a:lnSpc>
                          <a:spcPct val="142500"/>
                        </a:lnSpc>
                        <a:spcBef>
                          <a:spcPts val="0"/>
                        </a:spcBef>
                        <a:spcAft>
                          <a:spcPts val="0"/>
                        </a:spcAft>
                        <a:buClr>
                          <a:srgbClr val="000000"/>
                        </a:buClr>
                        <a:buSzPts val="2000"/>
                        <a:buFont typeface="+mj-lt"/>
                        <a:buAutoNum type="alphaLcParenR"/>
                      </a:pPr>
                      <a:endParaRPr sz="2000" i="0" u="none" strike="noStrike" cap="none">
                        <a:latin typeface="Century Gothic"/>
                        <a:ea typeface="Century Gothic"/>
                        <a:cs typeface="Century Gothic"/>
                        <a:sym typeface="Century Gothic"/>
                      </a:endParaRPr>
                    </a:p>
                    <a:p>
                      <a:pPr marL="558800" marR="0" lvl="0" indent="-457200" algn="l" rtl="0">
                        <a:lnSpc>
                          <a:spcPct val="142500"/>
                        </a:lnSpc>
                        <a:spcBef>
                          <a:spcPts val="0"/>
                        </a:spcBef>
                        <a:spcAft>
                          <a:spcPts val="0"/>
                        </a:spcAft>
                        <a:buClr>
                          <a:srgbClr val="000000"/>
                        </a:buClr>
                        <a:buSzPts val="2000"/>
                        <a:buFont typeface="+mj-lt"/>
                        <a:buAutoNum type="alphaLcParenR"/>
                      </a:pPr>
                      <a:r>
                        <a:rPr lang="en-GB" sz="2000" i="0" u="none" strike="noStrike" cap="none">
                          <a:latin typeface="Century Gothic"/>
                          <a:ea typeface="Century Gothic"/>
                          <a:cs typeface="Century Gothic"/>
                          <a:sym typeface="Century Gothic"/>
                        </a:rPr>
                        <a:t>Round 4.997 to 3 </a:t>
                      </a:r>
                      <a:r>
                        <a:rPr lang="en-GB" sz="2000" i="0" u="none" strike="noStrike" cap="none" err="1">
                          <a:latin typeface="Century Gothic"/>
                          <a:ea typeface="Century Gothic"/>
                          <a:cs typeface="Century Gothic"/>
                          <a:sym typeface="Century Gothic"/>
                        </a:rPr>
                        <a:t>s.f</a:t>
                      </a:r>
                      <a:endParaRPr sz="2000" i="0" u="none" strike="noStrike" cap="none">
                        <a:latin typeface="Century Gothic"/>
                        <a:ea typeface="Century Gothic"/>
                        <a:cs typeface="Century Gothic"/>
                        <a:sym typeface="Century Gothic"/>
                      </a:endParaRPr>
                    </a:p>
                    <a:p>
                      <a:pPr marL="1371600" marR="0" lvl="0" indent="-457200" algn="l" rtl="0">
                        <a:lnSpc>
                          <a:spcPct val="142500"/>
                        </a:lnSpc>
                        <a:spcBef>
                          <a:spcPts val="0"/>
                        </a:spcBef>
                        <a:spcAft>
                          <a:spcPts val="0"/>
                        </a:spcAft>
                        <a:buClr>
                          <a:srgbClr val="000000"/>
                        </a:buClr>
                        <a:buSzPts val="2000"/>
                        <a:buFont typeface="+mj-lt"/>
                        <a:buAutoNum type="alphaLcParenR"/>
                      </a:pPr>
                      <a:endParaRPr sz="2000" i="0" u="none" strike="noStrike" cap="none">
                        <a:latin typeface="Century Gothic"/>
                        <a:ea typeface="Century Gothic"/>
                        <a:cs typeface="Century Gothic"/>
                        <a:sym typeface="Century Gothic"/>
                      </a:endParaRPr>
                    </a:p>
                    <a:p>
                      <a:pPr marL="558800" marR="0" lvl="0" indent="-457200" algn="l" rtl="0">
                        <a:lnSpc>
                          <a:spcPct val="142500"/>
                        </a:lnSpc>
                        <a:spcBef>
                          <a:spcPts val="0"/>
                        </a:spcBef>
                        <a:spcAft>
                          <a:spcPts val="0"/>
                        </a:spcAft>
                        <a:buClr>
                          <a:srgbClr val="000000"/>
                        </a:buClr>
                        <a:buSzPts val="2000"/>
                        <a:buFont typeface="+mj-lt"/>
                        <a:buAutoNum type="alphaLcParenR"/>
                      </a:pPr>
                      <a:r>
                        <a:rPr lang="en-GB" sz="2000" i="0" u="none" strike="noStrike" cap="none">
                          <a:latin typeface="Century Gothic"/>
                          <a:ea typeface="Century Gothic"/>
                          <a:cs typeface="Century Gothic"/>
                          <a:sym typeface="Century Gothic"/>
                        </a:rPr>
                        <a:t>Round 25480 to 2 </a:t>
                      </a:r>
                      <a:r>
                        <a:rPr lang="en-GB" sz="2000" i="0" u="none" strike="noStrike" cap="none" err="1">
                          <a:latin typeface="Century Gothic"/>
                          <a:ea typeface="Century Gothic"/>
                          <a:cs typeface="Century Gothic"/>
                          <a:sym typeface="Century Gothic"/>
                        </a:rPr>
                        <a:t>s.f.</a:t>
                      </a:r>
                      <a:endParaRPr sz="2000" i="0" u="none" strike="noStrike" cap="none">
                        <a:latin typeface="Century Gothic"/>
                        <a:ea typeface="Century Gothic"/>
                        <a:cs typeface="Century Gothic"/>
                        <a:sym typeface="Century Gothic"/>
                      </a:endParaRPr>
                    </a:p>
                    <a:p>
                      <a:pPr marL="0" marR="0" lvl="0" indent="0" algn="l" rtl="0">
                        <a:lnSpc>
                          <a:spcPct val="142500"/>
                        </a:lnSpc>
                        <a:spcBef>
                          <a:spcPts val="0"/>
                        </a:spcBef>
                        <a:spcAft>
                          <a:spcPts val="0"/>
                        </a:spcAft>
                        <a:buClr>
                          <a:srgbClr val="000000"/>
                        </a:buClr>
                        <a:buSzPts val="2000"/>
                        <a:buFont typeface="Arial"/>
                        <a:buNone/>
                      </a:pPr>
                      <a:endParaRPr sz="2000" i="1" u="none" strike="noStrike" cap="none">
                        <a:latin typeface="Century Gothic"/>
                        <a:ea typeface="Century Gothic"/>
                        <a:cs typeface="Century Gothic"/>
                        <a:sym typeface="Century Gothic"/>
                      </a:endParaRPr>
                    </a:p>
                  </a:txBody>
                  <a:tcPr marL="82725" marR="82725" marT="41350" marB="4135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310">
          <a:extLst>
            <a:ext uri="{FF2B5EF4-FFF2-40B4-BE49-F238E27FC236}">
              <a16:creationId xmlns:a16="http://schemas.microsoft.com/office/drawing/2014/main" id="{DFD1BBB9-860A-0093-06B7-6CBFA84308B1}"/>
            </a:ext>
          </a:extLst>
        </p:cNvPr>
        <p:cNvGrpSpPr/>
        <p:nvPr/>
      </p:nvGrpSpPr>
      <p:grpSpPr>
        <a:xfrm>
          <a:off x="0" y="0"/>
          <a:ext cx="0" cy="0"/>
          <a:chOff x="0" y="0"/>
          <a:chExt cx="0" cy="0"/>
        </a:xfrm>
      </p:grpSpPr>
      <p:sp>
        <p:nvSpPr>
          <p:cNvPr id="311" name="Google Shape;311;g3cd8964b3c4_0_46">
            <a:extLst>
              <a:ext uri="{FF2B5EF4-FFF2-40B4-BE49-F238E27FC236}">
                <a16:creationId xmlns:a16="http://schemas.microsoft.com/office/drawing/2014/main" id="{269CACBC-7686-3826-AE2C-0C4AE3D4F3E8}"/>
              </a:ext>
              <a:ext uri="{C183D7F6-B498-43B3-948B-1728B52AA6E4}">
                <adec:decorative xmlns:adec="http://schemas.microsoft.com/office/drawing/2017/decorative" val="1"/>
              </a:ext>
            </a:extLst>
          </p:cNvPr>
          <p:cNvSpPr txBox="1"/>
          <p:nvPr/>
        </p:nvSpPr>
        <p:spPr>
          <a:xfrm rot="5400000">
            <a:off x="971700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a:solidFill>
                  <a:schemeClr val="lt1"/>
                </a:solidFill>
                <a:latin typeface="Century Gothic"/>
                <a:ea typeface="Century Gothic"/>
                <a:cs typeface="Century Gothic"/>
                <a:sym typeface="Century Gothic"/>
              </a:rPr>
              <a:t>Worked example – </a:t>
            </a:r>
            <a:r>
              <a:rPr lang="en-GB" sz="2200" b="1">
                <a:solidFill>
                  <a:schemeClr val="lt1"/>
                </a:solidFill>
                <a:latin typeface="Century Gothic"/>
                <a:ea typeface="Century Gothic"/>
                <a:cs typeface="Century Gothic"/>
                <a:sym typeface="Century Gothic"/>
              </a:rPr>
              <a:t>a</a:t>
            </a:r>
            <a:r>
              <a:rPr lang="en-GB" sz="2200" b="1" i="0" u="none" strike="noStrike" cap="none">
                <a:solidFill>
                  <a:schemeClr val="lt1"/>
                </a:solidFill>
                <a:latin typeface="Century Gothic"/>
                <a:ea typeface="Century Gothic"/>
                <a:cs typeface="Century Gothic"/>
                <a:sym typeface="Century Gothic"/>
              </a:rPr>
              <a:t>nswers</a:t>
            </a:r>
            <a:endParaRPr sz="2200" b="1" i="0" u="none" strike="noStrike" cap="none">
              <a:solidFill>
                <a:schemeClr val="lt1"/>
              </a:solidFill>
              <a:latin typeface="Century Gothic"/>
              <a:ea typeface="Century Gothic"/>
              <a:cs typeface="Century Gothic"/>
              <a:sym typeface="Century Gothic"/>
            </a:endParaRPr>
          </a:p>
        </p:txBody>
      </p:sp>
      <p:sp>
        <p:nvSpPr>
          <p:cNvPr id="2" name="Title 1">
            <a:extLst>
              <a:ext uri="{FF2B5EF4-FFF2-40B4-BE49-F238E27FC236}">
                <a16:creationId xmlns:a16="http://schemas.microsoft.com/office/drawing/2014/main" id="{B5524E78-ECD3-4752-7474-4050689FEACD}"/>
              </a:ext>
            </a:extLst>
          </p:cNvPr>
          <p:cNvSpPr>
            <a:spLocks noGrp="1"/>
          </p:cNvSpPr>
          <p:nvPr>
            <p:ph type="title"/>
          </p:nvPr>
        </p:nvSpPr>
        <p:spPr>
          <a:xfrm>
            <a:off x="540000" y="-440661"/>
            <a:ext cx="10080000" cy="440661"/>
          </a:xfrm>
        </p:spPr>
        <p:txBody>
          <a:bodyPr spcFirstLastPara="1" wrap="square" lIns="0" tIns="0" rIns="0" bIns="0" anchor="b" anchorCtr="0">
            <a:noAutofit/>
          </a:bodyPr>
          <a:lstStyle/>
          <a:p>
            <a:r>
              <a:rPr lang="en-GB"/>
              <a:t>Worked example - answers</a:t>
            </a:r>
          </a:p>
        </p:txBody>
      </p:sp>
      <p:graphicFrame>
        <p:nvGraphicFramePr>
          <p:cNvPr id="3" name="Google Shape;312;g3cd8964b3c4_0_46">
            <a:extLst>
              <a:ext uri="{FF2B5EF4-FFF2-40B4-BE49-F238E27FC236}">
                <a16:creationId xmlns:a16="http://schemas.microsoft.com/office/drawing/2014/main" id="{9804C04D-211F-97F3-DC14-68437FC52854}"/>
              </a:ext>
            </a:extLst>
          </p:cNvPr>
          <p:cNvGraphicFramePr/>
          <p:nvPr>
            <p:extLst>
              <p:ext uri="{D42A27DB-BD31-4B8C-83A1-F6EECF244321}">
                <p14:modId xmlns:p14="http://schemas.microsoft.com/office/powerpoint/2010/main" val="1949097166"/>
              </p:ext>
            </p:extLst>
          </p:nvPr>
        </p:nvGraphicFramePr>
        <p:xfrm>
          <a:off x="615636" y="540000"/>
          <a:ext cx="10080000" cy="5778000"/>
        </p:xfrm>
        <a:graphic>
          <a:graphicData uri="http://schemas.openxmlformats.org/drawingml/2006/table">
            <a:tbl>
              <a:tblPr firstRow="1">
                <a:noFill/>
                <a:tableStyleId>{A6752717-46B6-495D-BC6C-DA8B73344B09}</a:tableStyleId>
              </a:tblPr>
              <a:tblGrid>
                <a:gridCol w="5040000">
                  <a:extLst>
                    <a:ext uri="{9D8B030D-6E8A-4147-A177-3AD203B41FA5}">
                      <a16:colId xmlns:a16="http://schemas.microsoft.com/office/drawing/2014/main" val="20000"/>
                    </a:ext>
                  </a:extLst>
                </a:gridCol>
                <a:gridCol w="5040000">
                  <a:extLst>
                    <a:ext uri="{9D8B030D-6E8A-4147-A177-3AD203B41FA5}">
                      <a16:colId xmlns:a16="http://schemas.microsoft.com/office/drawing/2014/main" val="20001"/>
                    </a:ext>
                  </a:extLst>
                </a:gridCol>
              </a:tblGrid>
              <a:tr h="640725">
                <a:tc>
                  <a:txBody>
                    <a:bodyPr/>
                    <a:lstStyle/>
                    <a:p>
                      <a:pPr marL="0" marR="0" lvl="0" indent="0" algn="l" rtl="0">
                        <a:lnSpc>
                          <a:spcPct val="142500"/>
                        </a:lnSpc>
                        <a:spcBef>
                          <a:spcPts val="0"/>
                        </a:spcBef>
                        <a:spcAft>
                          <a:spcPts val="0"/>
                        </a:spcAft>
                        <a:buClr>
                          <a:schemeClr val="dk1"/>
                        </a:buClr>
                        <a:buSzPts val="1000"/>
                        <a:buFont typeface="Century Gothic"/>
                        <a:buNone/>
                      </a:pPr>
                      <a:r>
                        <a:rPr lang="en-GB" sz="2200" b="1" u="none" strike="noStrike" cap="none">
                          <a:solidFill>
                            <a:schemeClr val="dk1"/>
                          </a:solidFill>
                          <a:latin typeface="Century Gothic"/>
                          <a:ea typeface="Century Gothic"/>
                          <a:cs typeface="Century Gothic"/>
                          <a:sym typeface="Century Gothic"/>
                        </a:rPr>
                        <a:t>Round 0.04572 to 2 </a:t>
                      </a:r>
                      <a:r>
                        <a:rPr lang="en-GB" sz="2200" b="1" u="none" strike="noStrike" cap="none" err="1">
                          <a:solidFill>
                            <a:schemeClr val="dk1"/>
                          </a:solidFill>
                          <a:latin typeface="Century Gothic"/>
                          <a:ea typeface="Century Gothic"/>
                          <a:cs typeface="Century Gothic"/>
                          <a:sym typeface="Century Gothic"/>
                        </a:rPr>
                        <a:t>s.f.</a:t>
                      </a:r>
                      <a:endParaRPr sz="2200" b="1" i="0" u="none" strike="noStrike" cap="none">
                        <a:solidFill>
                          <a:schemeClr val="dk1"/>
                        </a:solidFill>
                      </a:endParaRPr>
                    </a:p>
                  </a:txBody>
                  <a:tcPr marL="82725" marR="82725" marT="41350" marB="4135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A8FC4"/>
                    </a:solidFill>
                  </a:tcPr>
                </a:tc>
                <a:tc>
                  <a:txBody>
                    <a:bodyPr/>
                    <a:lstStyle/>
                    <a:p>
                      <a:pPr marL="0" marR="0" lvl="0" indent="0" algn="l" rtl="0">
                        <a:lnSpc>
                          <a:spcPct val="142500"/>
                        </a:lnSpc>
                        <a:spcBef>
                          <a:spcPts val="0"/>
                        </a:spcBef>
                        <a:spcAft>
                          <a:spcPts val="0"/>
                        </a:spcAft>
                        <a:buClr>
                          <a:schemeClr val="dk1"/>
                        </a:buClr>
                        <a:buSzPts val="1000"/>
                        <a:buFont typeface="Century Gothic"/>
                        <a:buNone/>
                      </a:pPr>
                      <a:r>
                        <a:rPr lang="en-GB" sz="2200" b="1" u="none" strike="noStrike" cap="none">
                          <a:solidFill>
                            <a:schemeClr val="dk1"/>
                          </a:solidFill>
                          <a:latin typeface="Century Gothic"/>
                          <a:ea typeface="Century Gothic"/>
                          <a:cs typeface="Century Gothic"/>
                          <a:sym typeface="Century Gothic"/>
                        </a:rPr>
                        <a:t>Your turn</a:t>
                      </a:r>
                      <a:endParaRPr sz="2200" b="1" i="0" u="none" strike="noStrike" cap="none">
                        <a:solidFill>
                          <a:schemeClr val="dk1"/>
                        </a:solidFill>
                      </a:endParaRPr>
                    </a:p>
                  </a:txBody>
                  <a:tcPr marL="82725" marR="82725" marT="41350" marB="4135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A8FC4"/>
                    </a:solidFill>
                  </a:tcPr>
                </a:tc>
                <a:extLst>
                  <a:ext uri="{0D108BD9-81ED-4DB2-BD59-A6C34878D82A}">
                    <a16:rowId xmlns:a16="http://schemas.microsoft.com/office/drawing/2014/main" val="10000"/>
                  </a:ext>
                </a:extLst>
              </a:tr>
              <a:tr h="5137275">
                <a:tc>
                  <a:txBody>
                    <a:bodyPr/>
                    <a:lstStyle/>
                    <a:p>
                      <a:pPr marL="0" marR="0" lvl="0" indent="0" algn="ctr" rtl="0">
                        <a:lnSpc>
                          <a:spcPct val="142500"/>
                        </a:lnSpc>
                        <a:spcBef>
                          <a:spcPts val="0"/>
                        </a:spcBef>
                        <a:spcAft>
                          <a:spcPts val="0"/>
                        </a:spcAft>
                        <a:buClr>
                          <a:schemeClr val="dk1"/>
                        </a:buClr>
                        <a:buSzPts val="1000"/>
                        <a:buFont typeface="Century Gothic"/>
                        <a:buNone/>
                      </a:pPr>
                      <a:r>
                        <a:rPr lang="en-GB" sz="1000" b="0" i="1" u="none" strike="noStrike" cap="none">
                          <a:latin typeface="Century Gothic"/>
                          <a:ea typeface="Century Gothic"/>
                          <a:cs typeface="Century Gothic"/>
                          <a:sym typeface="Century Gothic"/>
                        </a:rPr>
                        <a:t> </a:t>
                      </a:r>
                      <a:endParaRPr sz="1400" u="none" strike="noStrike" cap="none"/>
                    </a:p>
                    <a:p>
                      <a:pPr marL="0" marR="0" lvl="0" indent="0" algn="l" rtl="0">
                        <a:lnSpc>
                          <a:spcPct val="142500"/>
                        </a:lnSpc>
                        <a:spcBef>
                          <a:spcPts val="0"/>
                        </a:spcBef>
                        <a:spcAft>
                          <a:spcPts val="0"/>
                        </a:spcAft>
                        <a:buClr>
                          <a:schemeClr val="dk1"/>
                        </a:buClr>
                        <a:buSzPts val="1000"/>
                        <a:buFont typeface="Century Gothic"/>
                        <a:buNone/>
                      </a:pPr>
                      <a:r>
                        <a:rPr lang="en-GB" sz="2000" b="1" i="0" u="none" strike="noStrike" cap="none">
                          <a:latin typeface="Century Gothic"/>
                          <a:ea typeface="Century Gothic"/>
                          <a:cs typeface="Century Gothic"/>
                          <a:sym typeface="Century Gothic"/>
                        </a:rPr>
                        <a:t>Step 1:</a:t>
                      </a:r>
                      <a:r>
                        <a:rPr lang="en-GB" sz="2000" i="0" u="none" strike="noStrike" cap="none">
                          <a:latin typeface="Century Gothic"/>
                          <a:ea typeface="Century Gothic"/>
                          <a:cs typeface="Century Gothic"/>
                          <a:sym typeface="Century Gothic"/>
                        </a:rPr>
                        <a:t> Find the first significant figure</a:t>
                      </a:r>
                      <a:endParaRPr sz="2000" i="0" u="none" strike="noStrike" cap="none">
                        <a:latin typeface="Century Gothic"/>
                        <a:ea typeface="Century Gothic"/>
                        <a:cs typeface="Century Gothic"/>
                        <a:sym typeface="Century Gothic"/>
                      </a:endParaRPr>
                    </a:p>
                    <a:p>
                      <a:pPr marL="0" marR="0" lvl="0" indent="0" algn="l" rtl="0">
                        <a:lnSpc>
                          <a:spcPct val="142500"/>
                        </a:lnSpc>
                        <a:spcBef>
                          <a:spcPts val="0"/>
                        </a:spcBef>
                        <a:spcAft>
                          <a:spcPts val="0"/>
                        </a:spcAft>
                        <a:buClr>
                          <a:schemeClr val="dk1"/>
                        </a:buClr>
                        <a:buSzPts val="1000"/>
                        <a:buFont typeface="Century Gothic"/>
                        <a:buNone/>
                      </a:pPr>
                      <a:r>
                        <a:rPr lang="en-GB" sz="2000" i="0" u="none" strike="noStrike" cap="none">
                          <a:latin typeface="Century Gothic"/>
                          <a:ea typeface="Century Gothic"/>
                          <a:cs typeface="Century Gothic"/>
                          <a:sym typeface="Century Gothic"/>
                        </a:rPr>
                        <a:t>First significant figure = 4</a:t>
                      </a:r>
                      <a:endParaRPr sz="2000" i="0" u="none" strike="noStrike" cap="none">
                        <a:latin typeface="Century Gothic"/>
                        <a:ea typeface="Century Gothic"/>
                        <a:cs typeface="Century Gothic"/>
                        <a:sym typeface="Century Gothic"/>
                      </a:endParaRPr>
                    </a:p>
                    <a:p>
                      <a:pPr marL="0" marR="0" lvl="0" indent="0" algn="l" rtl="0">
                        <a:lnSpc>
                          <a:spcPct val="142500"/>
                        </a:lnSpc>
                        <a:spcBef>
                          <a:spcPts val="0"/>
                        </a:spcBef>
                        <a:spcAft>
                          <a:spcPts val="0"/>
                        </a:spcAft>
                        <a:buClr>
                          <a:schemeClr val="dk1"/>
                        </a:buClr>
                        <a:buSzPts val="1000"/>
                        <a:buFont typeface="Century Gothic"/>
                        <a:buNone/>
                      </a:pPr>
                      <a:r>
                        <a:rPr lang="en-GB" sz="2000" b="1" i="0" u="none" strike="noStrike" cap="none">
                          <a:latin typeface="Century Gothic"/>
                          <a:ea typeface="Century Gothic"/>
                          <a:cs typeface="Century Gothic"/>
                          <a:sym typeface="Century Gothic"/>
                        </a:rPr>
                        <a:t>Step 2:</a:t>
                      </a:r>
                      <a:r>
                        <a:rPr lang="en-GB" sz="2000" i="0" u="none" strike="noStrike" cap="none">
                          <a:latin typeface="Century Gothic"/>
                          <a:ea typeface="Century Gothic"/>
                          <a:cs typeface="Century Gothic"/>
                          <a:sym typeface="Century Gothic"/>
                        </a:rPr>
                        <a:t> Count to the required number of significant figures and identify the decider digit </a:t>
                      </a:r>
                      <a:endParaRPr sz="2000" i="0" u="none" strike="noStrike" cap="none">
                        <a:latin typeface="Century Gothic"/>
                        <a:ea typeface="Century Gothic"/>
                        <a:cs typeface="Century Gothic"/>
                        <a:sym typeface="Century Gothic"/>
                      </a:endParaRPr>
                    </a:p>
                    <a:p>
                      <a:pPr marL="0" marR="0" lvl="0" indent="0" algn="l" rtl="0">
                        <a:lnSpc>
                          <a:spcPct val="142500"/>
                        </a:lnSpc>
                        <a:spcBef>
                          <a:spcPts val="0"/>
                        </a:spcBef>
                        <a:spcAft>
                          <a:spcPts val="0"/>
                        </a:spcAft>
                        <a:buClr>
                          <a:schemeClr val="dk1"/>
                        </a:buClr>
                        <a:buSzPts val="1000"/>
                        <a:buFont typeface="Century Gothic"/>
                        <a:buNone/>
                      </a:pPr>
                      <a:r>
                        <a:rPr lang="en-GB" sz="2000" i="0" u="none" strike="noStrike" cap="none">
                          <a:latin typeface="Century Gothic"/>
                          <a:ea typeface="Century Gothic"/>
                          <a:cs typeface="Century Gothic"/>
                          <a:sym typeface="Century Gothic"/>
                        </a:rPr>
                        <a:t>Decider digit = 7</a:t>
                      </a:r>
                      <a:endParaRPr sz="2000" i="0" u="none" strike="noStrike" cap="none">
                        <a:latin typeface="Century Gothic"/>
                        <a:ea typeface="Century Gothic"/>
                        <a:cs typeface="Century Gothic"/>
                        <a:sym typeface="Century Gothic"/>
                      </a:endParaRPr>
                    </a:p>
                    <a:p>
                      <a:pPr marL="0" marR="0" lvl="0" indent="0" algn="l" rtl="0">
                        <a:lnSpc>
                          <a:spcPct val="142500"/>
                        </a:lnSpc>
                        <a:spcBef>
                          <a:spcPts val="0"/>
                        </a:spcBef>
                        <a:spcAft>
                          <a:spcPts val="0"/>
                        </a:spcAft>
                        <a:buClr>
                          <a:schemeClr val="dk1"/>
                        </a:buClr>
                        <a:buSzPts val="1000"/>
                        <a:buFont typeface="Century Gothic"/>
                        <a:buNone/>
                      </a:pPr>
                      <a:r>
                        <a:rPr lang="en-GB" sz="2000" b="1" i="0" u="none" strike="noStrike" cap="none">
                          <a:latin typeface="Century Gothic"/>
                          <a:ea typeface="Century Gothic"/>
                          <a:cs typeface="Century Gothic"/>
                          <a:sym typeface="Century Gothic"/>
                        </a:rPr>
                        <a:t>Step 3:</a:t>
                      </a:r>
                      <a:r>
                        <a:rPr lang="en-GB" sz="2000" i="0" u="none" strike="noStrike" cap="none">
                          <a:latin typeface="Century Gothic"/>
                          <a:ea typeface="Century Gothic"/>
                          <a:cs typeface="Century Gothic"/>
                          <a:sym typeface="Century Gothic"/>
                        </a:rPr>
                        <a:t> Round</a:t>
                      </a:r>
                      <a:endParaRPr sz="2000" i="0" u="none" strike="noStrike" cap="none">
                        <a:latin typeface="Century Gothic"/>
                        <a:ea typeface="Century Gothic"/>
                        <a:cs typeface="Century Gothic"/>
                        <a:sym typeface="Century Gothic"/>
                      </a:endParaRPr>
                    </a:p>
                    <a:p>
                      <a:pPr marL="0" marR="0" lvl="0" indent="0" algn="l" rtl="0">
                        <a:lnSpc>
                          <a:spcPct val="142500"/>
                        </a:lnSpc>
                        <a:spcBef>
                          <a:spcPts val="0"/>
                        </a:spcBef>
                        <a:spcAft>
                          <a:spcPts val="0"/>
                        </a:spcAft>
                        <a:buClr>
                          <a:schemeClr val="dk1"/>
                        </a:buClr>
                        <a:buSzPts val="1000"/>
                        <a:buFont typeface="Century Gothic"/>
                        <a:buNone/>
                      </a:pPr>
                      <a:r>
                        <a:rPr lang="en-GB" sz="2000" i="0" u="none" strike="noStrike" cap="none">
                          <a:latin typeface="Century Gothic"/>
                          <a:ea typeface="Century Gothic"/>
                          <a:cs typeface="Century Gothic"/>
                          <a:sym typeface="Century Gothic"/>
                        </a:rPr>
                        <a:t>Round up as decider digit is greater than 5</a:t>
                      </a:r>
                      <a:endParaRPr sz="2000" i="0" u="none" strike="noStrike" cap="none">
                        <a:latin typeface="Century Gothic"/>
                        <a:ea typeface="Century Gothic"/>
                        <a:cs typeface="Century Gothic"/>
                        <a:sym typeface="Century Gothic"/>
                      </a:endParaRPr>
                    </a:p>
                    <a:p>
                      <a:pPr marL="0" marR="0" lvl="0" indent="0" algn="l" rtl="0">
                        <a:lnSpc>
                          <a:spcPct val="142500"/>
                        </a:lnSpc>
                        <a:spcBef>
                          <a:spcPts val="0"/>
                        </a:spcBef>
                        <a:spcAft>
                          <a:spcPts val="0"/>
                        </a:spcAft>
                        <a:buClr>
                          <a:schemeClr val="dk1"/>
                        </a:buClr>
                        <a:buSzPts val="1000"/>
                        <a:buFont typeface="Century Gothic"/>
                        <a:buNone/>
                      </a:pPr>
                      <a:endParaRPr sz="2000" i="0" u="none" strike="noStrike" cap="none">
                        <a:latin typeface="Century Gothic"/>
                        <a:ea typeface="Century Gothic"/>
                        <a:cs typeface="Century Gothic"/>
                        <a:sym typeface="Century Gothic"/>
                      </a:endParaRPr>
                    </a:p>
                    <a:p>
                      <a:pPr marL="0" marR="0" lvl="0" indent="0" algn="l" rtl="0">
                        <a:lnSpc>
                          <a:spcPct val="142500"/>
                        </a:lnSpc>
                        <a:spcBef>
                          <a:spcPts val="0"/>
                        </a:spcBef>
                        <a:spcAft>
                          <a:spcPts val="0"/>
                        </a:spcAft>
                        <a:buClr>
                          <a:schemeClr val="dk1"/>
                        </a:buClr>
                        <a:buSzPts val="1000"/>
                        <a:buFont typeface="Century Gothic"/>
                        <a:buNone/>
                      </a:pPr>
                      <a:r>
                        <a:rPr lang="en-GB" sz="2000" i="0" u="none" strike="noStrike" cap="none">
                          <a:latin typeface="Century Gothic"/>
                          <a:ea typeface="Century Gothic"/>
                          <a:cs typeface="Century Gothic"/>
                          <a:sym typeface="Century Gothic"/>
                        </a:rPr>
                        <a:t>Answer = 0.046</a:t>
                      </a:r>
                      <a:endParaRPr sz="2000" i="0" u="none" strike="noStrike" cap="none">
                        <a:latin typeface="Century Gothic"/>
                        <a:ea typeface="Century Gothic"/>
                        <a:cs typeface="Century Gothic"/>
                        <a:sym typeface="Century Gothic"/>
                      </a:endParaRPr>
                    </a:p>
                  </a:txBody>
                  <a:tcPr marL="82725" marR="82725" marT="41350" marB="4135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just" rtl="0">
                        <a:lnSpc>
                          <a:spcPct val="138461"/>
                        </a:lnSpc>
                        <a:spcBef>
                          <a:spcPts val="0"/>
                        </a:spcBef>
                        <a:spcAft>
                          <a:spcPts val="0"/>
                        </a:spcAft>
                        <a:buClr>
                          <a:schemeClr val="dk1"/>
                        </a:buClr>
                        <a:buSzPts val="1300"/>
                        <a:buFont typeface="Century Gothic"/>
                        <a:buNone/>
                      </a:pPr>
                      <a:r>
                        <a:rPr lang="en-GB" sz="1300" b="0" i="0" u="none" strike="noStrike" cap="none">
                          <a:latin typeface="Century Gothic"/>
                          <a:ea typeface="Century Gothic"/>
                          <a:cs typeface="Century Gothic"/>
                          <a:sym typeface="Century Gothic"/>
                        </a:rPr>
                        <a:t> </a:t>
                      </a:r>
                      <a:endParaRPr sz="1400" u="none" strike="noStrike" cap="none"/>
                    </a:p>
                    <a:p>
                      <a:pPr marL="558800" marR="0" lvl="0" indent="-457200" algn="l" rtl="0">
                        <a:lnSpc>
                          <a:spcPct val="142500"/>
                        </a:lnSpc>
                        <a:spcBef>
                          <a:spcPts val="0"/>
                        </a:spcBef>
                        <a:spcAft>
                          <a:spcPts val="0"/>
                        </a:spcAft>
                        <a:buClr>
                          <a:srgbClr val="000000"/>
                        </a:buClr>
                        <a:buSzPts val="2000"/>
                        <a:buFont typeface="+mj-lt"/>
                        <a:buAutoNum type="alphaLcParenR"/>
                      </a:pPr>
                      <a:r>
                        <a:rPr lang="en-GB" sz="2000" i="0" u="none" strike="noStrike" cap="none">
                          <a:latin typeface="Century Gothic"/>
                          <a:ea typeface="Century Gothic"/>
                          <a:cs typeface="Century Gothic"/>
                          <a:sym typeface="Century Gothic"/>
                        </a:rPr>
                        <a:t>68</a:t>
                      </a:r>
                      <a:endParaRPr sz="2000" i="0" u="none" strike="noStrike" cap="none">
                        <a:latin typeface="Century Gothic"/>
                        <a:ea typeface="Century Gothic"/>
                        <a:cs typeface="Century Gothic"/>
                        <a:sym typeface="Century Gothic"/>
                      </a:endParaRPr>
                    </a:p>
                    <a:p>
                      <a:pPr marL="1371600" marR="0" lvl="0" indent="-457200" algn="l" rtl="0">
                        <a:lnSpc>
                          <a:spcPct val="142500"/>
                        </a:lnSpc>
                        <a:spcBef>
                          <a:spcPts val="0"/>
                        </a:spcBef>
                        <a:spcAft>
                          <a:spcPts val="0"/>
                        </a:spcAft>
                        <a:buClr>
                          <a:srgbClr val="000000"/>
                        </a:buClr>
                        <a:buSzPts val="2000"/>
                        <a:buFont typeface="+mj-lt"/>
                        <a:buAutoNum type="alphaLcParenR"/>
                      </a:pPr>
                      <a:endParaRPr sz="2000" i="0" u="none" strike="noStrike" cap="none">
                        <a:latin typeface="Century Gothic"/>
                        <a:ea typeface="Century Gothic"/>
                        <a:cs typeface="Century Gothic"/>
                        <a:sym typeface="Century Gothic"/>
                      </a:endParaRPr>
                    </a:p>
                    <a:p>
                      <a:pPr marL="558800" marR="0" lvl="0" indent="-457200" algn="l" rtl="0">
                        <a:lnSpc>
                          <a:spcPct val="142500"/>
                        </a:lnSpc>
                        <a:spcBef>
                          <a:spcPts val="0"/>
                        </a:spcBef>
                        <a:spcAft>
                          <a:spcPts val="0"/>
                        </a:spcAft>
                        <a:buClr>
                          <a:srgbClr val="000000"/>
                        </a:buClr>
                        <a:buSzPts val="2000"/>
                        <a:buFont typeface="+mj-lt"/>
                        <a:buAutoNum type="alphaLcParenR"/>
                      </a:pPr>
                      <a:r>
                        <a:rPr lang="en-GB" sz="2000" i="0" u="none" strike="noStrike" cap="none">
                          <a:latin typeface="Century Gothic"/>
                          <a:ea typeface="Century Gothic"/>
                          <a:cs typeface="Century Gothic"/>
                          <a:sym typeface="Century Gothic"/>
                        </a:rPr>
                        <a:t>0.0036</a:t>
                      </a:r>
                      <a:endParaRPr sz="2000" i="0" u="none" strike="noStrike" cap="none">
                        <a:latin typeface="Century Gothic"/>
                        <a:ea typeface="Century Gothic"/>
                        <a:cs typeface="Century Gothic"/>
                        <a:sym typeface="Century Gothic"/>
                      </a:endParaRPr>
                    </a:p>
                    <a:p>
                      <a:pPr marL="1371600" marR="0" lvl="0" indent="-457200" algn="l" rtl="0">
                        <a:lnSpc>
                          <a:spcPct val="142500"/>
                        </a:lnSpc>
                        <a:spcBef>
                          <a:spcPts val="0"/>
                        </a:spcBef>
                        <a:spcAft>
                          <a:spcPts val="0"/>
                        </a:spcAft>
                        <a:buClr>
                          <a:srgbClr val="000000"/>
                        </a:buClr>
                        <a:buSzPts val="2000"/>
                        <a:buFont typeface="+mj-lt"/>
                        <a:buAutoNum type="alphaLcParenR"/>
                      </a:pPr>
                      <a:endParaRPr sz="2000" i="0" u="none" strike="noStrike" cap="none">
                        <a:latin typeface="Century Gothic"/>
                        <a:ea typeface="Century Gothic"/>
                        <a:cs typeface="Century Gothic"/>
                        <a:sym typeface="Century Gothic"/>
                      </a:endParaRPr>
                    </a:p>
                    <a:p>
                      <a:pPr marL="558800" marR="0" lvl="0" indent="-457200" algn="l" rtl="0">
                        <a:lnSpc>
                          <a:spcPct val="142500"/>
                        </a:lnSpc>
                        <a:spcBef>
                          <a:spcPts val="0"/>
                        </a:spcBef>
                        <a:spcAft>
                          <a:spcPts val="0"/>
                        </a:spcAft>
                        <a:buClr>
                          <a:srgbClr val="000000"/>
                        </a:buClr>
                        <a:buSzPts val="2000"/>
                        <a:buFont typeface="+mj-lt"/>
                        <a:buAutoNum type="alphaLcParenR"/>
                      </a:pPr>
                      <a:r>
                        <a:rPr lang="en-GB" sz="2000" i="0" u="none" strike="noStrike" cap="none">
                          <a:latin typeface="Century Gothic"/>
                          <a:ea typeface="Century Gothic"/>
                          <a:cs typeface="Century Gothic"/>
                          <a:sym typeface="Century Gothic"/>
                        </a:rPr>
                        <a:t>5.00</a:t>
                      </a:r>
                      <a:endParaRPr sz="2000" i="0" u="none" strike="noStrike" cap="none">
                        <a:latin typeface="Century Gothic"/>
                        <a:ea typeface="Century Gothic"/>
                        <a:cs typeface="Century Gothic"/>
                        <a:sym typeface="Century Gothic"/>
                      </a:endParaRPr>
                    </a:p>
                    <a:p>
                      <a:pPr marL="1371600" marR="0" lvl="0" indent="-457200" algn="l" rtl="0">
                        <a:lnSpc>
                          <a:spcPct val="142500"/>
                        </a:lnSpc>
                        <a:spcBef>
                          <a:spcPts val="0"/>
                        </a:spcBef>
                        <a:spcAft>
                          <a:spcPts val="0"/>
                        </a:spcAft>
                        <a:buClr>
                          <a:srgbClr val="000000"/>
                        </a:buClr>
                        <a:buSzPts val="2000"/>
                        <a:buFont typeface="+mj-lt"/>
                        <a:buAutoNum type="alphaLcParenR"/>
                      </a:pPr>
                      <a:endParaRPr sz="2000" i="0" u="none" strike="noStrike" cap="none">
                        <a:latin typeface="Century Gothic"/>
                        <a:ea typeface="Century Gothic"/>
                        <a:cs typeface="Century Gothic"/>
                        <a:sym typeface="Century Gothic"/>
                      </a:endParaRPr>
                    </a:p>
                    <a:p>
                      <a:pPr marL="558800" marR="0" lvl="0" indent="-457200" algn="l" rtl="0">
                        <a:lnSpc>
                          <a:spcPct val="142500"/>
                        </a:lnSpc>
                        <a:spcBef>
                          <a:spcPts val="0"/>
                        </a:spcBef>
                        <a:spcAft>
                          <a:spcPts val="0"/>
                        </a:spcAft>
                        <a:buClr>
                          <a:srgbClr val="000000"/>
                        </a:buClr>
                        <a:buSzPts val="2000"/>
                        <a:buFont typeface="+mj-lt"/>
                        <a:buAutoNum type="alphaLcParenR"/>
                      </a:pPr>
                      <a:r>
                        <a:rPr lang="en-GB" sz="2000" i="0" u="none" strike="noStrike" cap="none">
                          <a:latin typeface="Century Gothic"/>
                          <a:ea typeface="Century Gothic"/>
                          <a:cs typeface="Century Gothic"/>
                          <a:sym typeface="Century Gothic"/>
                        </a:rPr>
                        <a:t>25000</a:t>
                      </a:r>
                      <a:endParaRPr sz="2000" i="0" u="none" strike="noStrike" cap="none">
                        <a:latin typeface="Century Gothic"/>
                        <a:ea typeface="Century Gothic"/>
                        <a:cs typeface="Century Gothic"/>
                        <a:sym typeface="Century Gothic"/>
                      </a:endParaRPr>
                    </a:p>
                    <a:p>
                      <a:pPr marL="0" marR="0" lvl="0" indent="0" algn="l" rtl="0">
                        <a:lnSpc>
                          <a:spcPct val="142500"/>
                        </a:lnSpc>
                        <a:spcBef>
                          <a:spcPts val="0"/>
                        </a:spcBef>
                        <a:spcAft>
                          <a:spcPts val="0"/>
                        </a:spcAft>
                        <a:buClr>
                          <a:srgbClr val="000000"/>
                        </a:buClr>
                        <a:buSzPts val="2000"/>
                        <a:buFont typeface="Arial"/>
                        <a:buNone/>
                      </a:pPr>
                      <a:endParaRPr sz="2000" i="1" u="none" strike="noStrike" cap="none">
                        <a:latin typeface="Century Gothic"/>
                        <a:ea typeface="Century Gothic"/>
                        <a:cs typeface="Century Gothic"/>
                        <a:sym typeface="Century Gothic"/>
                      </a:endParaRPr>
                    </a:p>
                  </a:txBody>
                  <a:tcPr marL="82725" marR="82725" marT="41350" marB="4135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221045815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317"/>
        <p:cNvGrpSpPr/>
        <p:nvPr/>
      </p:nvGrpSpPr>
      <p:grpSpPr>
        <a:xfrm>
          <a:off x="0" y="0"/>
          <a:ext cx="0" cy="0"/>
          <a:chOff x="0" y="0"/>
          <a:chExt cx="0" cy="0"/>
        </a:xfrm>
      </p:grpSpPr>
      <p:sp>
        <p:nvSpPr>
          <p:cNvPr id="319" name="Google Shape;319;g3cd8964b3c4_0_52"/>
          <p:cNvSpPr txBox="1">
            <a:spLocks noGrp="1"/>
          </p:cNvSpPr>
          <p:nvPr>
            <p:ph type="title"/>
          </p:nvPr>
        </p:nvSpPr>
        <p:spPr>
          <a:xfrm>
            <a:off x="540000" y="540000"/>
            <a:ext cx="10080000" cy="440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SzPts val="3400"/>
              <a:buNone/>
            </a:pPr>
            <a:r>
              <a:rPr lang="en-GB"/>
              <a:t>Why do significant figures matter in chemistry?</a:t>
            </a:r>
            <a:endParaRPr/>
          </a:p>
        </p:txBody>
      </p:sp>
      <p:graphicFrame>
        <p:nvGraphicFramePr>
          <p:cNvPr id="320" name="Google Shape;320;g3cd8964b3c4_0_52"/>
          <p:cNvGraphicFramePr/>
          <p:nvPr>
            <p:extLst>
              <p:ext uri="{D42A27DB-BD31-4B8C-83A1-F6EECF244321}">
                <p14:modId xmlns:p14="http://schemas.microsoft.com/office/powerpoint/2010/main" val="635464992"/>
              </p:ext>
            </p:extLst>
          </p:nvPr>
        </p:nvGraphicFramePr>
        <p:xfrm>
          <a:off x="540000" y="1818350"/>
          <a:ext cx="9872964" cy="1051530"/>
        </p:xfrm>
        <a:graphic>
          <a:graphicData uri="http://schemas.openxmlformats.org/drawingml/2006/table">
            <a:tbl>
              <a:tblPr firstRow="1">
                <a:noFill/>
                <a:tableStyleId>{1217E8E6-B038-4728-93E5-289545B9CBC0}</a:tableStyleId>
              </a:tblPr>
              <a:tblGrid>
                <a:gridCol w="3290988">
                  <a:extLst>
                    <a:ext uri="{9D8B030D-6E8A-4147-A177-3AD203B41FA5}">
                      <a16:colId xmlns:a16="http://schemas.microsoft.com/office/drawing/2014/main" val="20000"/>
                    </a:ext>
                  </a:extLst>
                </a:gridCol>
                <a:gridCol w="3290988">
                  <a:extLst>
                    <a:ext uri="{9D8B030D-6E8A-4147-A177-3AD203B41FA5}">
                      <a16:colId xmlns:a16="http://schemas.microsoft.com/office/drawing/2014/main" val="20001"/>
                    </a:ext>
                  </a:extLst>
                </a:gridCol>
                <a:gridCol w="3290988">
                  <a:extLst>
                    <a:ext uri="{9D8B030D-6E8A-4147-A177-3AD203B41FA5}">
                      <a16:colId xmlns:a16="http://schemas.microsoft.com/office/drawing/2014/main" val="20002"/>
                    </a:ext>
                  </a:extLst>
                </a:gridCol>
              </a:tblGrid>
              <a:tr h="381000">
                <a:tc>
                  <a:txBody>
                    <a:bodyPr/>
                    <a:lstStyle/>
                    <a:p>
                      <a:pPr marL="0" marR="0" lvl="0" indent="0" algn="l" rtl="0">
                        <a:lnSpc>
                          <a:spcPct val="100000"/>
                        </a:lnSpc>
                        <a:spcBef>
                          <a:spcPts val="0"/>
                        </a:spcBef>
                        <a:spcAft>
                          <a:spcPts val="0"/>
                        </a:spcAft>
                        <a:buClr>
                          <a:srgbClr val="000000"/>
                        </a:buClr>
                        <a:buSzPts val="1900"/>
                        <a:buFont typeface="Arial"/>
                        <a:buNone/>
                      </a:pPr>
                      <a:r>
                        <a:rPr lang="en-GB" sz="1900" b="0" u="none" strike="noStrike" cap="none">
                          <a:solidFill>
                            <a:schemeClr val="tx1"/>
                          </a:solidFill>
                          <a:latin typeface="Century Gothic" panose="020B0502020202020204" pitchFamily="34" charset="0"/>
                        </a:rPr>
                        <a:t>Balance reads:</a:t>
                      </a:r>
                      <a:endParaRPr sz="1900" b="0" u="none" strike="noStrike" cap="none">
                        <a:solidFill>
                          <a:schemeClr val="tx1"/>
                        </a:solidFill>
                        <a:latin typeface="Century Gothic" panose="020B0502020202020204" pitchFamily="34" charset="0"/>
                      </a:endParaRPr>
                    </a:p>
                    <a:p>
                      <a:pPr marL="0" marR="0" lvl="0" indent="0" algn="l" rtl="0">
                        <a:lnSpc>
                          <a:spcPct val="100000"/>
                        </a:lnSpc>
                        <a:spcBef>
                          <a:spcPts val="0"/>
                        </a:spcBef>
                        <a:spcAft>
                          <a:spcPts val="0"/>
                        </a:spcAft>
                        <a:buClr>
                          <a:srgbClr val="000000"/>
                        </a:buClr>
                        <a:buSzPts val="1900"/>
                        <a:buFont typeface="Arial"/>
                        <a:buNone/>
                      </a:pPr>
                      <a:r>
                        <a:rPr lang="en-GB" sz="1900" b="0" u="none" strike="noStrike" cap="none">
                          <a:solidFill>
                            <a:schemeClr val="tx1"/>
                          </a:solidFill>
                          <a:latin typeface="Century Gothic" panose="020B0502020202020204" pitchFamily="34" charset="0"/>
                        </a:rPr>
                        <a:t>12.35 g </a:t>
                      </a:r>
                    </a:p>
                    <a:p>
                      <a:pPr marL="0" marR="0" lvl="0" indent="0" algn="l" rtl="0">
                        <a:lnSpc>
                          <a:spcPct val="100000"/>
                        </a:lnSpc>
                        <a:spcBef>
                          <a:spcPts val="0"/>
                        </a:spcBef>
                        <a:spcAft>
                          <a:spcPts val="0"/>
                        </a:spcAft>
                        <a:buClr>
                          <a:srgbClr val="000000"/>
                        </a:buClr>
                        <a:buSzPts val="1900"/>
                        <a:buFont typeface="Arial"/>
                        <a:buNone/>
                      </a:pPr>
                      <a:r>
                        <a:rPr lang="en-GB" sz="1900" b="0" u="none" strike="noStrike" cap="none">
                          <a:solidFill>
                            <a:schemeClr val="tx1"/>
                          </a:solidFill>
                          <a:latin typeface="Century Gothic" panose="020B0502020202020204" pitchFamily="34" charset="0"/>
                        </a:rPr>
                        <a:t>which is 4 </a:t>
                      </a:r>
                      <a:r>
                        <a:rPr lang="en-GB" sz="1900" b="0" u="none" strike="noStrike" cap="none" err="1">
                          <a:solidFill>
                            <a:schemeClr val="tx1"/>
                          </a:solidFill>
                          <a:latin typeface="Century Gothic" panose="020B0502020202020204" pitchFamily="34" charset="0"/>
                        </a:rPr>
                        <a:t>s.f.</a:t>
                      </a:r>
                      <a:endParaRPr sz="1900" b="0" u="none" strike="noStrike" cap="none">
                        <a:solidFill>
                          <a:schemeClr val="tx1"/>
                        </a:solidFill>
                        <a:latin typeface="Century Gothic" panose="020B0502020202020204" pitchFamily="34" charset="0"/>
                      </a:endParaRPr>
                    </a:p>
                  </a:txBody>
                  <a:tcPr marL="91425" marR="91425" marT="91425" marB="91425">
                    <a:solidFill>
                      <a:schemeClr val="accent4">
                        <a:lumMod val="20000"/>
                        <a:lumOff val="80000"/>
                      </a:schemeClr>
                    </a:solidFill>
                  </a:tcPr>
                </a:tc>
                <a:tc>
                  <a:txBody>
                    <a:bodyPr/>
                    <a:lstStyle/>
                    <a:p>
                      <a:pPr marL="0" marR="0" lvl="0" indent="0" algn="l" rtl="0">
                        <a:lnSpc>
                          <a:spcPct val="100000"/>
                        </a:lnSpc>
                        <a:spcBef>
                          <a:spcPts val="0"/>
                        </a:spcBef>
                        <a:spcAft>
                          <a:spcPts val="0"/>
                        </a:spcAft>
                        <a:buClr>
                          <a:srgbClr val="000000"/>
                        </a:buClr>
                        <a:buSzPts val="1900"/>
                        <a:buFont typeface="Arial"/>
                        <a:buNone/>
                      </a:pPr>
                      <a:r>
                        <a:rPr lang="en-GB" sz="1900" b="0" u="none" strike="noStrike" cap="none">
                          <a:solidFill>
                            <a:schemeClr val="tx1"/>
                          </a:solidFill>
                          <a:latin typeface="Century Gothic" panose="020B0502020202020204" pitchFamily="34" charset="0"/>
                        </a:rPr>
                        <a:t>Measuring cylinder reads:</a:t>
                      </a:r>
                      <a:endParaRPr sz="1900" b="0" u="none" strike="noStrike" cap="none">
                        <a:solidFill>
                          <a:schemeClr val="tx1"/>
                        </a:solidFill>
                        <a:latin typeface="Century Gothic" panose="020B0502020202020204" pitchFamily="34" charset="0"/>
                      </a:endParaRPr>
                    </a:p>
                    <a:p>
                      <a:pPr marL="0" marR="0" lvl="0" indent="0" algn="l" rtl="0">
                        <a:lnSpc>
                          <a:spcPct val="100000"/>
                        </a:lnSpc>
                        <a:spcBef>
                          <a:spcPts val="0"/>
                        </a:spcBef>
                        <a:spcAft>
                          <a:spcPts val="0"/>
                        </a:spcAft>
                        <a:buClr>
                          <a:srgbClr val="000000"/>
                        </a:buClr>
                        <a:buSzPts val="1900"/>
                        <a:buFont typeface="Arial"/>
                        <a:buNone/>
                      </a:pPr>
                      <a:r>
                        <a:rPr lang="en-GB" sz="1900" b="0" u="none" strike="noStrike" cap="none">
                          <a:solidFill>
                            <a:schemeClr val="tx1"/>
                          </a:solidFill>
                          <a:latin typeface="Century Gothic" panose="020B0502020202020204" pitchFamily="34" charset="0"/>
                        </a:rPr>
                        <a:t>25 cm</a:t>
                      </a:r>
                      <a:r>
                        <a:rPr lang="en-GB" sz="1900" b="0" u="none" strike="noStrike" cap="none" baseline="30000">
                          <a:solidFill>
                            <a:schemeClr val="tx1"/>
                          </a:solidFill>
                          <a:latin typeface="Century Gothic" panose="020B0502020202020204" pitchFamily="34" charset="0"/>
                        </a:rPr>
                        <a:t>3</a:t>
                      </a:r>
                      <a:r>
                        <a:rPr lang="en-GB" sz="1900" b="0" u="none" strike="noStrike" cap="none">
                          <a:solidFill>
                            <a:schemeClr val="tx1"/>
                          </a:solidFill>
                          <a:latin typeface="Century Gothic" panose="020B0502020202020204" pitchFamily="34" charset="0"/>
                        </a:rPr>
                        <a:t> </a:t>
                      </a:r>
                    </a:p>
                    <a:p>
                      <a:pPr marL="0" marR="0" lvl="0" indent="0" algn="l" rtl="0">
                        <a:lnSpc>
                          <a:spcPct val="100000"/>
                        </a:lnSpc>
                        <a:spcBef>
                          <a:spcPts val="0"/>
                        </a:spcBef>
                        <a:spcAft>
                          <a:spcPts val="0"/>
                        </a:spcAft>
                        <a:buClr>
                          <a:srgbClr val="000000"/>
                        </a:buClr>
                        <a:buSzPts val="1900"/>
                        <a:buFont typeface="Arial"/>
                        <a:buNone/>
                      </a:pPr>
                      <a:r>
                        <a:rPr lang="en-GB" sz="1900" b="0" u="none" strike="noStrike" cap="none">
                          <a:solidFill>
                            <a:schemeClr val="tx1"/>
                          </a:solidFill>
                          <a:latin typeface="Century Gothic" panose="020B0502020202020204" pitchFamily="34" charset="0"/>
                        </a:rPr>
                        <a:t>which is 2 </a:t>
                      </a:r>
                      <a:r>
                        <a:rPr lang="en-GB" sz="1900" b="0" u="none" strike="noStrike" cap="none" err="1">
                          <a:solidFill>
                            <a:schemeClr val="tx1"/>
                          </a:solidFill>
                          <a:latin typeface="Century Gothic" panose="020B0502020202020204" pitchFamily="34" charset="0"/>
                        </a:rPr>
                        <a:t>s.f.</a:t>
                      </a:r>
                      <a:endParaRPr sz="1900" b="0" u="none" strike="noStrike" cap="none">
                        <a:solidFill>
                          <a:schemeClr val="tx1"/>
                        </a:solidFill>
                        <a:latin typeface="Century Gothic" panose="020B0502020202020204" pitchFamily="34" charset="0"/>
                      </a:endParaRPr>
                    </a:p>
                  </a:txBody>
                  <a:tcPr marL="91425" marR="91425" marT="91425" marB="91425">
                    <a:solidFill>
                      <a:schemeClr val="accent4">
                        <a:lumMod val="20000"/>
                        <a:lumOff val="80000"/>
                      </a:schemeClr>
                    </a:solidFill>
                  </a:tcPr>
                </a:tc>
                <a:tc>
                  <a:txBody>
                    <a:bodyPr/>
                    <a:lstStyle/>
                    <a:p>
                      <a:pPr marL="0" marR="0" lvl="0" indent="0" algn="l" rtl="0">
                        <a:lnSpc>
                          <a:spcPct val="100000"/>
                        </a:lnSpc>
                        <a:spcBef>
                          <a:spcPts val="0"/>
                        </a:spcBef>
                        <a:spcAft>
                          <a:spcPts val="0"/>
                        </a:spcAft>
                        <a:buClr>
                          <a:srgbClr val="000000"/>
                        </a:buClr>
                        <a:buSzPts val="1900"/>
                        <a:buFont typeface="Arial"/>
                        <a:buNone/>
                      </a:pPr>
                      <a:r>
                        <a:rPr lang="en-GB" sz="1900" b="0" u="none" strike="noStrike" cap="none">
                          <a:solidFill>
                            <a:schemeClr val="tx1"/>
                          </a:solidFill>
                          <a:latin typeface="Century Gothic" panose="020B0502020202020204" pitchFamily="34" charset="0"/>
                        </a:rPr>
                        <a:t>Thermometer reads</a:t>
                      </a:r>
                      <a:endParaRPr sz="1900" b="0" u="none" strike="noStrike" cap="none">
                        <a:solidFill>
                          <a:schemeClr val="tx1"/>
                        </a:solidFill>
                        <a:latin typeface="Century Gothic" panose="020B0502020202020204" pitchFamily="34" charset="0"/>
                      </a:endParaRPr>
                    </a:p>
                    <a:p>
                      <a:pPr marL="0" marR="0" lvl="0" indent="0" algn="l" rtl="0">
                        <a:lnSpc>
                          <a:spcPct val="100000"/>
                        </a:lnSpc>
                        <a:spcBef>
                          <a:spcPts val="0"/>
                        </a:spcBef>
                        <a:spcAft>
                          <a:spcPts val="0"/>
                        </a:spcAft>
                        <a:buClr>
                          <a:srgbClr val="000000"/>
                        </a:buClr>
                        <a:buSzPts val="1900"/>
                        <a:buFont typeface="Arial"/>
                        <a:buNone/>
                      </a:pPr>
                      <a:r>
                        <a:rPr lang="en-GB" sz="1900" b="0" u="none" strike="noStrike" cap="none">
                          <a:solidFill>
                            <a:schemeClr val="tx1"/>
                          </a:solidFill>
                          <a:latin typeface="Century Gothic" panose="020B0502020202020204" pitchFamily="34" charset="0"/>
                        </a:rPr>
                        <a:t>21.5 °C </a:t>
                      </a:r>
                    </a:p>
                    <a:p>
                      <a:pPr marL="0" marR="0" lvl="0" indent="0" algn="l" rtl="0">
                        <a:lnSpc>
                          <a:spcPct val="100000"/>
                        </a:lnSpc>
                        <a:spcBef>
                          <a:spcPts val="0"/>
                        </a:spcBef>
                        <a:spcAft>
                          <a:spcPts val="0"/>
                        </a:spcAft>
                        <a:buClr>
                          <a:srgbClr val="000000"/>
                        </a:buClr>
                        <a:buSzPts val="1900"/>
                        <a:buFont typeface="Arial"/>
                        <a:buNone/>
                      </a:pPr>
                      <a:r>
                        <a:rPr lang="en-GB" sz="1900" b="0" u="none" strike="noStrike" cap="none">
                          <a:solidFill>
                            <a:schemeClr val="tx1"/>
                          </a:solidFill>
                          <a:latin typeface="Century Gothic" panose="020B0502020202020204" pitchFamily="34" charset="0"/>
                        </a:rPr>
                        <a:t>which is 3 </a:t>
                      </a:r>
                      <a:r>
                        <a:rPr lang="en-GB" sz="1900" b="0" u="none" strike="noStrike" cap="none" err="1">
                          <a:solidFill>
                            <a:schemeClr val="tx1"/>
                          </a:solidFill>
                          <a:latin typeface="Century Gothic" panose="020B0502020202020204" pitchFamily="34" charset="0"/>
                        </a:rPr>
                        <a:t>s.f.</a:t>
                      </a:r>
                      <a:endParaRPr sz="1900" b="0" u="none" strike="noStrike" cap="none">
                        <a:solidFill>
                          <a:schemeClr val="tx1"/>
                        </a:solidFill>
                        <a:latin typeface="Century Gothic" panose="020B0502020202020204" pitchFamily="34" charset="0"/>
                      </a:endParaRPr>
                    </a:p>
                  </a:txBody>
                  <a:tcPr marL="91425" marR="91425" marT="91425" marB="91425">
                    <a:solidFill>
                      <a:schemeClr val="accent4">
                        <a:lumMod val="20000"/>
                        <a:lumOff val="80000"/>
                      </a:schemeClr>
                    </a:solidFill>
                  </a:tcPr>
                </a:tc>
                <a:extLst>
                  <a:ext uri="{0D108BD9-81ED-4DB2-BD59-A6C34878D82A}">
                    <a16:rowId xmlns:a16="http://schemas.microsoft.com/office/drawing/2014/main" val="10000"/>
                  </a:ext>
                </a:extLst>
              </a:tr>
            </a:tbl>
          </a:graphicData>
        </a:graphic>
      </p:graphicFrame>
      <mc:AlternateContent xmlns:mc="http://schemas.openxmlformats.org/markup-compatibility/2006" xmlns:a14="http://schemas.microsoft.com/office/drawing/2010/main">
        <mc:Choice Requires="a14">
          <p:sp>
            <p:nvSpPr>
              <p:cNvPr id="318" name="Google Shape;318;g3cd8964b3c4_0_52"/>
              <p:cNvSpPr txBox="1">
                <a:spLocks noGrp="1"/>
              </p:cNvSpPr>
              <p:nvPr>
                <p:ph type="body" idx="1"/>
              </p:nvPr>
            </p:nvSpPr>
            <p:spPr>
              <a:xfrm>
                <a:off x="540000" y="1260000"/>
                <a:ext cx="10080000" cy="5040000"/>
              </a:xfrm>
              <a:prstGeom prst="rect">
                <a:avLst/>
              </a:prstGeom>
              <a:noFill/>
              <a:ln>
                <a:noFill/>
              </a:ln>
            </p:spPr>
            <p:txBody>
              <a:bodyPr spcFirstLastPara="1" wrap="square" lIns="0" tIns="0" rIns="0" bIns="0" anchor="t" anchorCtr="0">
                <a:normAutofit/>
              </a:bodyPr>
              <a:lstStyle/>
              <a:p>
                <a:pPr marL="0" lvl="0" indent="0" algn="l" rtl="0">
                  <a:lnSpc>
                    <a:spcPct val="100000"/>
                  </a:lnSpc>
                  <a:spcBef>
                    <a:spcPts val="0"/>
                  </a:spcBef>
                  <a:spcAft>
                    <a:spcPts val="0"/>
                  </a:spcAft>
                  <a:buSzPts val="1200"/>
                  <a:buNone/>
                </a:pPr>
                <a:r>
                  <a:rPr lang="en-GB" sz="2200" b="0"/>
                  <a:t>In science, significant figures tell us how precise the measurement was.</a:t>
                </a:r>
                <a:endParaRPr sz="2200" b="0"/>
              </a:p>
              <a:p>
                <a:pPr marL="0" lvl="0" indent="0" algn="l" rtl="0">
                  <a:lnSpc>
                    <a:spcPct val="100000"/>
                  </a:lnSpc>
                  <a:spcBef>
                    <a:spcPts val="0"/>
                  </a:spcBef>
                  <a:spcAft>
                    <a:spcPts val="0"/>
                  </a:spcAft>
                  <a:buSzPts val="1200"/>
                  <a:buNone/>
                </a:pPr>
                <a:endParaRPr sz="2200" b="0"/>
              </a:p>
              <a:p>
                <a:pPr marL="0" lvl="0" indent="0" algn="l" rtl="0">
                  <a:lnSpc>
                    <a:spcPct val="100000"/>
                  </a:lnSpc>
                  <a:spcBef>
                    <a:spcPts val="0"/>
                  </a:spcBef>
                  <a:spcAft>
                    <a:spcPts val="0"/>
                  </a:spcAft>
                  <a:buSzPts val="1200"/>
                  <a:buNone/>
                </a:pPr>
                <a:endParaRPr sz="2200" b="0"/>
              </a:p>
              <a:p>
                <a:pPr marL="0" lvl="0" indent="0" algn="l" rtl="0">
                  <a:lnSpc>
                    <a:spcPct val="100000"/>
                  </a:lnSpc>
                  <a:spcBef>
                    <a:spcPts val="0"/>
                  </a:spcBef>
                  <a:spcAft>
                    <a:spcPts val="0"/>
                  </a:spcAft>
                  <a:buSzPts val="1200"/>
                  <a:buNone/>
                </a:pPr>
                <a:endParaRPr sz="2200" b="0"/>
              </a:p>
              <a:p>
                <a:pPr marL="0" lvl="0" indent="0" algn="l" rtl="0">
                  <a:lnSpc>
                    <a:spcPct val="100000"/>
                  </a:lnSpc>
                  <a:spcBef>
                    <a:spcPts val="0"/>
                  </a:spcBef>
                  <a:spcAft>
                    <a:spcPts val="0"/>
                  </a:spcAft>
                  <a:buSzPts val="1200"/>
                  <a:buNone/>
                </a:pPr>
                <a:endParaRPr sz="2200" b="0"/>
              </a:p>
              <a:p>
                <a:pPr marL="0" lvl="0" indent="0" algn="l" rtl="0">
                  <a:lnSpc>
                    <a:spcPct val="100000"/>
                  </a:lnSpc>
                  <a:spcBef>
                    <a:spcPts val="0"/>
                  </a:spcBef>
                  <a:spcAft>
                    <a:spcPts val="0"/>
                  </a:spcAft>
                  <a:buSzPts val="1200"/>
                  <a:buNone/>
                </a:pPr>
                <a:endParaRPr sz="2200" b="0"/>
              </a:p>
              <a:p>
                <a:pPr marL="0" lvl="0" indent="0" algn="l" rtl="0">
                  <a:lnSpc>
                    <a:spcPct val="100000"/>
                  </a:lnSpc>
                  <a:spcBef>
                    <a:spcPts val="0"/>
                  </a:spcBef>
                  <a:spcAft>
                    <a:spcPts val="0"/>
                  </a:spcAft>
                  <a:buSzPts val="1200"/>
                  <a:buNone/>
                </a:pPr>
                <a:r>
                  <a:rPr lang="en-GB" sz="2200" b="0"/>
                  <a:t>Give the answer to the same number of significant figures as the least precise measurement used in the calculation.</a:t>
                </a:r>
                <a:endParaRPr sz="2200" b="0"/>
              </a:p>
              <a:p>
                <a:pPr marL="0" lvl="0" indent="0" algn="l" rtl="0">
                  <a:lnSpc>
                    <a:spcPct val="100000"/>
                  </a:lnSpc>
                  <a:spcBef>
                    <a:spcPts val="0"/>
                  </a:spcBef>
                  <a:spcAft>
                    <a:spcPts val="0"/>
                  </a:spcAft>
                  <a:buSzPts val="1200"/>
                  <a:buNone/>
                </a:pPr>
                <a:endParaRPr sz="2200" b="0"/>
              </a:p>
              <a:p>
                <a:pPr marL="0" lvl="0" indent="0" algn="l" rtl="0">
                  <a:lnSpc>
                    <a:spcPct val="100000"/>
                  </a:lnSpc>
                  <a:spcBef>
                    <a:spcPts val="0"/>
                  </a:spcBef>
                  <a:spcAft>
                    <a:spcPts val="0"/>
                  </a:spcAft>
                  <a:buSzPts val="1200"/>
                  <a:buNone/>
                </a:pPr>
                <a:r>
                  <a:rPr lang="en-GB" sz="2200"/>
                  <a:t>Example:</a:t>
                </a:r>
                <a:endParaRPr sz="2200"/>
              </a:p>
              <a:p>
                <a:pPr marL="0" lvl="0" indent="0" algn="l" rtl="0">
                  <a:lnSpc>
                    <a:spcPct val="100000"/>
                  </a:lnSpc>
                  <a:spcBef>
                    <a:spcPts val="0"/>
                  </a:spcBef>
                  <a:spcAft>
                    <a:spcPts val="0"/>
                  </a:spcAft>
                  <a:buSzPts val="1200"/>
                  <a:buNone/>
                </a:pPr>
                <a:r>
                  <a:rPr lang="en-GB" sz="2200" b="0"/>
                  <a:t>A student measures a mass of 5.42 g and a volume of 25 cm</a:t>
                </a:r>
                <a:r>
                  <a:rPr lang="en-GB" sz="2200" b="0" baseline="30000"/>
                  <a:t>3</a:t>
                </a:r>
                <a:r>
                  <a:rPr lang="en-GB" sz="2200" b="0"/>
                  <a:t>.</a:t>
                </a:r>
                <a:endParaRPr sz="2200" b="0"/>
              </a:p>
              <a:p>
                <a:pPr marL="0" lvl="0" indent="0" algn="l" rtl="0">
                  <a:lnSpc>
                    <a:spcPct val="100000"/>
                  </a:lnSpc>
                  <a:spcBef>
                    <a:spcPts val="0"/>
                  </a:spcBef>
                  <a:spcAft>
                    <a:spcPts val="0"/>
                  </a:spcAft>
                  <a:buSzPts val="1200"/>
                  <a:buNone/>
                </a:pPr>
                <a:r>
                  <a:rPr lang="en-GB" sz="2200" b="0"/>
                  <a:t>They calculate density on their calculator </a:t>
                </a:r>
                <a14:m>
                  <m:oMath xmlns:m="http://schemas.openxmlformats.org/officeDocument/2006/math">
                    <m:r>
                      <a:rPr lang="en-GB" sz="2200" b="0" i="1" dirty="0" smtClean="0">
                        <a:latin typeface="Cambria Math" panose="02040503050406030204" pitchFamily="18" charset="0"/>
                      </a:rPr>
                      <m:t>= 5.42 ÷ 25 = 0.2168</m:t>
                    </m:r>
                  </m:oMath>
                </a14:m>
                <a:endParaRPr lang="en-GB" sz="2200" b="0"/>
              </a:p>
              <a:p>
                <a:pPr marL="0" lvl="0" indent="0" algn="l" rtl="0">
                  <a:lnSpc>
                    <a:spcPct val="100000"/>
                  </a:lnSpc>
                  <a:spcBef>
                    <a:spcPts val="0"/>
                  </a:spcBef>
                  <a:spcAft>
                    <a:spcPts val="0"/>
                  </a:spcAft>
                  <a:buSzPts val="1200"/>
                  <a:buNone/>
                </a:pPr>
                <a:endParaRPr sz="2200" b="0"/>
              </a:p>
              <a:p>
                <a:pPr marL="0" lvl="0" indent="0" algn="l" rtl="0">
                  <a:lnSpc>
                    <a:spcPct val="100000"/>
                  </a:lnSpc>
                  <a:spcBef>
                    <a:spcPts val="0"/>
                  </a:spcBef>
                  <a:spcAft>
                    <a:spcPts val="0"/>
                  </a:spcAft>
                  <a:buSzPts val="1200"/>
                  <a:buNone/>
                </a:pPr>
                <a:r>
                  <a:rPr lang="en-GB" sz="2200" b="0"/>
                  <a:t>Give the answer to an appropriate number of significant figures.</a:t>
                </a:r>
                <a:endParaRPr sz="2200" b="0"/>
              </a:p>
            </p:txBody>
          </p:sp>
        </mc:Choice>
        <mc:Fallback xmlns="">
          <p:sp>
            <p:nvSpPr>
              <p:cNvPr id="318" name="Google Shape;318;g3cd8964b3c4_0_52"/>
              <p:cNvSpPr txBox="1">
                <a:spLocks noGrp="1" noRot="1" noChangeAspect="1" noMove="1" noResize="1" noEditPoints="1" noAdjustHandles="1" noChangeArrowheads="1" noChangeShapeType="1" noTextEdit="1"/>
              </p:cNvSpPr>
              <p:nvPr>
                <p:ph type="body" idx="1"/>
              </p:nvPr>
            </p:nvSpPr>
            <p:spPr>
              <a:xfrm>
                <a:off x="540000" y="1260000"/>
                <a:ext cx="10080000" cy="5040000"/>
              </a:xfrm>
              <a:prstGeom prst="rect">
                <a:avLst/>
              </a:prstGeom>
              <a:blipFill>
                <a:blip r:embed="rId3"/>
                <a:stretch>
                  <a:fillRect l="-1694" t="-1937"/>
                </a:stretch>
              </a:blipFill>
              <a:ln>
                <a:noFill/>
              </a:ln>
            </p:spPr>
            <p:txBody>
              <a:bodyPr/>
              <a:lstStyle/>
              <a:p>
                <a:r>
                  <a:rPr lang="en-US">
                    <a:noFill/>
                  </a:rPr>
                  <a:t> </a:t>
                </a:r>
              </a:p>
            </p:txBody>
          </p:sp>
        </mc:Fallback>
      </mc:AlternateContent>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325"/>
        <p:cNvGrpSpPr/>
        <p:nvPr/>
      </p:nvGrpSpPr>
      <p:grpSpPr>
        <a:xfrm>
          <a:off x="0" y="0"/>
          <a:ext cx="0" cy="0"/>
          <a:chOff x="0" y="0"/>
          <a:chExt cx="0" cy="0"/>
        </a:xfrm>
      </p:grpSpPr>
      <p:sp>
        <p:nvSpPr>
          <p:cNvPr id="327" name="Google Shape;327;g3cd8964b3c4_0_59"/>
          <p:cNvSpPr txBox="1">
            <a:spLocks noGrp="1"/>
          </p:cNvSpPr>
          <p:nvPr>
            <p:ph type="title"/>
          </p:nvPr>
        </p:nvSpPr>
        <p:spPr>
          <a:xfrm>
            <a:off x="540000" y="540000"/>
            <a:ext cx="10080000" cy="440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SzPts val="3400"/>
              <a:buNone/>
            </a:pPr>
            <a:r>
              <a:rPr lang="en-GB"/>
              <a:t>Do I use significant figures or decimal places?</a:t>
            </a:r>
            <a:endParaRPr/>
          </a:p>
        </p:txBody>
      </p:sp>
      <p:sp>
        <p:nvSpPr>
          <p:cNvPr id="326" name="Google Shape;326;g3cd8964b3c4_0_59"/>
          <p:cNvSpPr txBox="1">
            <a:spLocks noGrp="1"/>
          </p:cNvSpPr>
          <p:nvPr>
            <p:ph type="body" idx="1"/>
          </p:nvPr>
        </p:nvSpPr>
        <p:spPr>
          <a:xfrm>
            <a:off x="540000" y="1260000"/>
            <a:ext cx="10080000" cy="5040000"/>
          </a:xfrm>
          <a:prstGeom prst="rect">
            <a:avLst/>
          </a:prstGeom>
          <a:noFill/>
          <a:ln>
            <a:noFill/>
          </a:ln>
        </p:spPr>
        <p:txBody>
          <a:bodyPr spcFirstLastPara="1" wrap="square" lIns="0" tIns="0" rIns="0" bIns="0" anchor="t" anchorCtr="0">
            <a:normAutofit/>
          </a:bodyPr>
          <a:lstStyle/>
          <a:p>
            <a:pPr marL="0" lvl="0" indent="0" algn="l" rtl="0">
              <a:lnSpc>
                <a:spcPct val="100000"/>
              </a:lnSpc>
              <a:spcBef>
                <a:spcPts val="0"/>
              </a:spcBef>
              <a:spcAft>
                <a:spcPts val="0"/>
              </a:spcAft>
              <a:buSzPts val="1200"/>
              <a:buNone/>
            </a:pPr>
            <a:r>
              <a:rPr lang="en-GB" sz="2200" b="0"/>
              <a:t>It depends on the type of calculation and the mathematical operation that you are using:</a:t>
            </a:r>
            <a:endParaRPr sz="2200" b="0"/>
          </a:p>
          <a:p>
            <a:pPr marL="0" lvl="0" indent="0" algn="l" rtl="0">
              <a:lnSpc>
                <a:spcPct val="100000"/>
              </a:lnSpc>
              <a:spcBef>
                <a:spcPts val="0"/>
              </a:spcBef>
              <a:spcAft>
                <a:spcPts val="0"/>
              </a:spcAft>
              <a:buSzPts val="1200"/>
              <a:buNone/>
            </a:pPr>
            <a:endParaRPr sz="2200" b="0"/>
          </a:p>
        </p:txBody>
      </p:sp>
      <mc:AlternateContent xmlns:mc="http://schemas.openxmlformats.org/markup-compatibility/2006" xmlns:a14="http://schemas.microsoft.com/office/drawing/2010/main">
        <mc:Choice Requires="a14">
          <p:graphicFrame>
            <p:nvGraphicFramePr>
              <p:cNvPr id="328" name="Google Shape;328;g3cd8964b3c4_0_59"/>
              <p:cNvGraphicFramePr/>
              <p:nvPr>
                <p:extLst>
                  <p:ext uri="{D42A27DB-BD31-4B8C-83A1-F6EECF244321}">
                    <p14:modId xmlns:p14="http://schemas.microsoft.com/office/powerpoint/2010/main" val="232843314"/>
                  </p:ext>
                </p:extLst>
              </p:nvPr>
            </p:nvGraphicFramePr>
            <p:xfrm>
              <a:off x="540000" y="2368140"/>
              <a:ext cx="10287000" cy="3931860"/>
            </p:xfrm>
            <a:graphic>
              <a:graphicData uri="http://schemas.openxmlformats.org/drawingml/2006/table">
                <a:tbl>
                  <a:tblPr firstRow="1">
                    <a:noFill/>
                    <a:tableStyleId>{1217E8E6-B038-4728-93E5-289545B9CBC0}</a:tableStyleId>
                  </a:tblPr>
                  <a:tblGrid>
                    <a:gridCol w="5143500">
                      <a:extLst>
                        <a:ext uri="{9D8B030D-6E8A-4147-A177-3AD203B41FA5}">
                          <a16:colId xmlns:a16="http://schemas.microsoft.com/office/drawing/2014/main" val="20000"/>
                        </a:ext>
                      </a:extLst>
                    </a:gridCol>
                    <a:gridCol w="5143500">
                      <a:extLst>
                        <a:ext uri="{9D8B030D-6E8A-4147-A177-3AD203B41FA5}">
                          <a16:colId xmlns:a16="http://schemas.microsoft.com/office/drawing/2014/main" val="20001"/>
                        </a:ext>
                      </a:extLst>
                    </a:gridCol>
                  </a:tblGrid>
                  <a:tr h="381000">
                    <a:tc>
                      <a:txBody>
                        <a:bodyPr/>
                        <a:lstStyle/>
                        <a:p>
                          <a:pPr marL="0" marR="0" lvl="0" indent="0" algn="ctr" rtl="0">
                            <a:lnSpc>
                              <a:spcPct val="100000"/>
                            </a:lnSpc>
                            <a:spcBef>
                              <a:spcPts val="0"/>
                            </a:spcBef>
                            <a:spcAft>
                              <a:spcPts val="0"/>
                            </a:spcAft>
                            <a:buClr>
                              <a:srgbClr val="000000"/>
                            </a:buClr>
                            <a:buSzPts val="1800"/>
                            <a:buFont typeface="Arial"/>
                            <a:buNone/>
                          </a:pPr>
                          <a:r>
                            <a:rPr lang="en-GB" sz="1800" b="1" u="none" strike="noStrike" cap="none">
                              <a:solidFill>
                                <a:schemeClr val="lt1"/>
                              </a:solidFill>
                              <a:latin typeface="Century Gothic" panose="020B0502020202020204" pitchFamily="34" charset="0"/>
                            </a:rPr>
                            <a:t>Multiplication or division</a:t>
                          </a:r>
                          <a:endParaRPr sz="1800" b="1" u="none" strike="noStrike" cap="none">
                            <a:solidFill>
                              <a:schemeClr val="lt1"/>
                            </a:solidFill>
                            <a:latin typeface="Century Gothic" panose="020B0502020202020204" pitchFamily="34" charset="0"/>
                          </a:endParaRPr>
                        </a:p>
                      </a:txBody>
                      <a:tcPr marL="91425" marR="91425" marT="91425" marB="91425">
                        <a:solidFill>
                          <a:schemeClr val="accent4"/>
                        </a:solidFill>
                      </a:tcPr>
                    </a:tc>
                    <a:tc>
                      <a:txBody>
                        <a:bodyPr/>
                        <a:lstStyle/>
                        <a:p>
                          <a:pPr marL="0" marR="0" lvl="0" indent="0" algn="ctr" rtl="0">
                            <a:lnSpc>
                              <a:spcPct val="100000"/>
                            </a:lnSpc>
                            <a:spcBef>
                              <a:spcPts val="0"/>
                            </a:spcBef>
                            <a:spcAft>
                              <a:spcPts val="0"/>
                            </a:spcAft>
                            <a:buClr>
                              <a:srgbClr val="000000"/>
                            </a:buClr>
                            <a:buSzPts val="1800"/>
                            <a:buFont typeface="Arial"/>
                            <a:buNone/>
                          </a:pPr>
                          <a:r>
                            <a:rPr lang="en-GB" sz="1800" b="1" u="none" strike="noStrike" cap="none">
                              <a:solidFill>
                                <a:schemeClr val="lt1"/>
                              </a:solidFill>
                              <a:latin typeface="Century Gothic" panose="020B0502020202020204" pitchFamily="34" charset="0"/>
                            </a:rPr>
                            <a:t>Addition or subtraction</a:t>
                          </a:r>
                          <a:endParaRPr sz="1800" b="1" u="none" strike="noStrike" cap="none">
                            <a:solidFill>
                              <a:schemeClr val="lt1"/>
                            </a:solidFill>
                            <a:latin typeface="Century Gothic" panose="020B0502020202020204" pitchFamily="34" charset="0"/>
                          </a:endParaRPr>
                        </a:p>
                      </a:txBody>
                      <a:tcPr marL="91425" marR="91425" marT="91425" marB="91425">
                        <a:solidFill>
                          <a:schemeClr val="accent4"/>
                        </a:solidFill>
                      </a:tcPr>
                    </a:tc>
                    <a:extLst>
                      <a:ext uri="{0D108BD9-81ED-4DB2-BD59-A6C34878D82A}">
                        <a16:rowId xmlns:a16="http://schemas.microsoft.com/office/drawing/2014/main" val="10000"/>
                      </a:ext>
                    </a:extLst>
                  </a:tr>
                  <a:tr h="381000">
                    <a:tc>
                      <a:txBody>
                        <a:bodyPr/>
                        <a:lstStyle/>
                        <a:p>
                          <a:pPr marL="0" marR="0" lvl="0" indent="0" algn="l" rtl="0">
                            <a:lnSpc>
                              <a:spcPct val="100000"/>
                            </a:lnSpc>
                            <a:spcBef>
                              <a:spcPts val="0"/>
                            </a:spcBef>
                            <a:spcAft>
                              <a:spcPts val="0"/>
                            </a:spcAft>
                            <a:buClr>
                              <a:srgbClr val="000000"/>
                            </a:buClr>
                            <a:buSzPts val="1800"/>
                            <a:buFont typeface="Arial"/>
                            <a:buNone/>
                          </a:pPr>
                          <a:r>
                            <a:rPr lang="en-GB" sz="2000" u="none" strike="noStrike" cap="none">
                              <a:latin typeface="Century Gothic" panose="020B0502020202020204" pitchFamily="34" charset="0"/>
                            </a:rPr>
                            <a:t>E.g. calculating density or concentration</a:t>
                          </a:r>
                        </a:p>
                        <a:p>
                          <a:pPr marL="0" marR="0" lvl="0" indent="0" algn="l" rtl="0">
                            <a:lnSpc>
                              <a:spcPct val="100000"/>
                            </a:lnSpc>
                            <a:spcBef>
                              <a:spcPts val="0"/>
                            </a:spcBef>
                            <a:spcAft>
                              <a:spcPts val="0"/>
                            </a:spcAft>
                            <a:buClr>
                              <a:srgbClr val="000000"/>
                            </a:buClr>
                            <a:buSzPts val="1800"/>
                            <a:buFont typeface="Arial"/>
                            <a:buNone/>
                          </a:pPr>
                          <a:endParaRPr lang="en-GB" sz="2000" u="none" strike="noStrike" cap="none">
                            <a:latin typeface="Century Gothic" panose="020B0502020202020204" pitchFamily="34" charset="0"/>
                          </a:endParaRPr>
                        </a:p>
                        <a:p>
                          <a:pPr marL="0" marR="0" lvl="0" indent="0" algn="l" rtl="0">
                            <a:lnSpc>
                              <a:spcPct val="100000"/>
                            </a:lnSpc>
                            <a:spcBef>
                              <a:spcPts val="0"/>
                            </a:spcBef>
                            <a:spcAft>
                              <a:spcPts val="0"/>
                            </a:spcAft>
                            <a:buClr>
                              <a:srgbClr val="000000"/>
                            </a:buClr>
                            <a:buSzPts val="1800"/>
                            <a:buFont typeface="Arial"/>
                            <a:buNone/>
                          </a:pPr>
                          <a:r>
                            <a:rPr lang="en-GB" sz="2000" u="none" strike="noStrike" cap="none">
                              <a:latin typeface="Century Gothic" panose="020B0502020202020204" pitchFamily="34" charset="0"/>
                            </a:rPr>
                            <a:t>Give your answer to the same number of </a:t>
                          </a:r>
                          <a:r>
                            <a:rPr lang="en-GB" sz="2000" b="1" u="none" strike="noStrike" cap="none">
                              <a:latin typeface="Century Gothic" panose="020B0502020202020204" pitchFamily="34" charset="0"/>
                            </a:rPr>
                            <a:t>significant figures</a:t>
                          </a:r>
                        </a:p>
                        <a:p>
                          <a:pPr marL="0" marR="0" lvl="0" indent="0" algn="l" rtl="0">
                            <a:lnSpc>
                              <a:spcPct val="100000"/>
                            </a:lnSpc>
                            <a:spcBef>
                              <a:spcPts val="0"/>
                            </a:spcBef>
                            <a:spcAft>
                              <a:spcPts val="0"/>
                            </a:spcAft>
                            <a:buClr>
                              <a:srgbClr val="000000"/>
                            </a:buClr>
                            <a:buSzPts val="1800"/>
                            <a:buFont typeface="Arial"/>
                            <a:buNone/>
                          </a:pPr>
                          <a:endParaRPr lang="en-GB" sz="2000" u="none" strike="noStrike" cap="none">
                            <a:latin typeface="Century Gothic" panose="020B0502020202020204" pitchFamily="34" charset="0"/>
                          </a:endParaRPr>
                        </a:p>
                        <a:p>
                          <a:pPr marL="0" marR="0" lvl="0" indent="0" algn="l" rtl="0">
                            <a:lnSpc>
                              <a:spcPct val="100000"/>
                            </a:lnSpc>
                            <a:spcBef>
                              <a:spcPts val="0"/>
                            </a:spcBef>
                            <a:spcAft>
                              <a:spcPts val="0"/>
                            </a:spcAft>
                            <a:buClr>
                              <a:srgbClr val="000000"/>
                            </a:buClr>
                            <a:buSzPts val="1800"/>
                            <a:buFont typeface="Arial"/>
                            <a:buNone/>
                          </a:pPr>
                          <a:r>
                            <a:rPr lang="en-GB" sz="2000" b="1" u="none" strike="noStrike" cap="none">
                              <a:latin typeface="Century Gothic" panose="020B0502020202020204" pitchFamily="34" charset="0"/>
                            </a:rPr>
                            <a:t>Example:</a:t>
                          </a:r>
                        </a:p>
                        <a:p>
                          <a:pPr marL="0" marR="0" lvl="0" indent="0" algn="l" rtl="0">
                            <a:lnSpc>
                              <a:spcPct val="100000"/>
                            </a:lnSpc>
                            <a:spcBef>
                              <a:spcPts val="600"/>
                            </a:spcBef>
                            <a:spcAft>
                              <a:spcPts val="0"/>
                            </a:spcAft>
                            <a:buClr>
                              <a:srgbClr val="000000"/>
                            </a:buClr>
                            <a:buSzPts val="1800"/>
                            <a:buFont typeface="Arial"/>
                            <a:buNone/>
                          </a:pPr>
                          <a14:m>
                            <m:oMath xmlns:m="http://schemas.openxmlformats.org/officeDocument/2006/math">
                              <m:r>
                                <a:rPr lang="en-GB" sz="2000" i="0" u="none" strike="noStrike" cap="none" dirty="0" smtClean="0">
                                  <a:latin typeface="Cambria Math" panose="02040503050406030204" pitchFamily="18" charset="0"/>
                                </a:rPr>
                                <m:t>45.2 </m:t>
                              </m:r>
                              <m:r>
                                <m:rPr>
                                  <m:sty m:val="p"/>
                                </m:rPr>
                                <a:rPr lang="en-GB" sz="2000" i="0" u="none" strike="noStrike" cap="none" dirty="0" smtClean="0">
                                  <a:latin typeface="Cambria Math" panose="02040503050406030204" pitchFamily="18" charset="0"/>
                                </a:rPr>
                                <m:t>g</m:t>
                              </m:r>
                              <m:r>
                                <a:rPr lang="en-GB" sz="2000" i="0" u="none" strike="noStrike" cap="none" dirty="0" smtClean="0">
                                  <a:latin typeface="Cambria Math" panose="02040503050406030204" pitchFamily="18" charset="0"/>
                                </a:rPr>
                                <m:t> ÷ 38 </m:t>
                              </m:r>
                              <m:sSup>
                                <m:sSupPr>
                                  <m:ctrlPr>
                                    <a:rPr lang="en-GB" sz="2000" b="0" i="0" u="none" strike="noStrike" cap="none" dirty="0" smtClean="0">
                                      <a:latin typeface="Cambria Math" panose="02040503050406030204" pitchFamily="18" charset="0"/>
                                    </a:rPr>
                                  </m:ctrlPr>
                                </m:sSupPr>
                                <m:e>
                                  <m:r>
                                    <m:rPr>
                                      <m:sty m:val="p"/>
                                    </m:rPr>
                                    <a:rPr lang="en-GB" sz="2000" b="0" i="0" u="none" strike="noStrike" cap="none" dirty="0" smtClean="0">
                                      <a:latin typeface="Cambria Math" panose="02040503050406030204" pitchFamily="18" charset="0"/>
                                    </a:rPr>
                                    <m:t>cm</m:t>
                                  </m:r>
                                </m:e>
                                <m:sup>
                                  <m:r>
                                    <a:rPr lang="ar-AE" sz="2000" b="0" i="0" u="none" strike="noStrike" cap="none" dirty="0" smtClean="0">
                                      <a:latin typeface="Cambria Math" panose="02040503050406030204" pitchFamily="18" charset="0"/>
                                    </a:rPr>
                                    <m:t>3</m:t>
                                  </m:r>
                                </m:sup>
                              </m:sSup>
                              <m:r>
                                <a:rPr lang="ar-AE" sz="2000" i="0" u="none" strike="noStrike" cap="none" dirty="0">
                                  <a:latin typeface="Cambria Math" panose="02040503050406030204" pitchFamily="18" charset="0"/>
                                </a:rPr>
                                <m:t> = </m:t>
                              </m:r>
                              <m:r>
                                <a:rPr lang="ar-AE" sz="2000" i="0" u="none" strike="noStrike" cap="none" dirty="0" smtClean="0">
                                  <a:latin typeface="Cambria Math" panose="02040503050406030204" pitchFamily="18" charset="0"/>
                                </a:rPr>
                                <m:t>1.189</m:t>
                              </m:r>
                            </m:oMath>
                          </a14:m>
                          <a:r>
                            <a:rPr lang="ar-AE" sz="2000" u="none" strike="noStrike" cap="none">
                              <a:latin typeface="Century Gothic" panose="020B0502020202020204" pitchFamily="34" charset="0"/>
                            </a:rPr>
                            <a:t>…</a:t>
                          </a:r>
                        </a:p>
                        <a:p>
                          <a:pPr marL="0" marR="0" lvl="0" indent="0" algn="l" rtl="0">
                            <a:lnSpc>
                              <a:spcPct val="100000"/>
                            </a:lnSpc>
                            <a:spcBef>
                              <a:spcPts val="600"/>
                            </a:spcBef>
                            <a:spcAft>
                              <a:spcPts val="0"/>
                            </a:spcAft>
                            <a:buClr>
                              <a:srgbClr val="000000"/>
                            </a:buClr>
                            <a:buSzPts val="1800"/>
                            <a:buFont typeface="Arial"/>
                            <a:buNone/>
                          </a:pPr>
                          <a:r>
                            <a:rPr lang="en-GB" sz="2000">
                              <a:latin typeface="Century Gothic" panose="020B0502020202020204" pitchFamily="34" charset="0"/>
                            </a:rPr>
                            <a:t>45.2 is </a:t>
                          </a:r>
                          <a:r>
                            <a:rPr lang="en-GB" sz="2000" u="none" strike="noStrike" cap="none">
                              <a:latin typeface="Century Gothic" panose="020B0502020202020204" pitchFamily="34" charset="0"/>
                            </a:rPr>
                            <a:t>3 </a:t>
                          </a:r>
                          <a:r>
                            <a:rPr lang="en-GB" sz="2000" u="none" strike="noStrike" cap="none" err="1">
                              <a:latin typeface="Century Gothic" panose="020B0502020202020204" pitchFamily="34" charset="0"/>
                            </a:rPr>
                            <a:t>s.f.</a:t>
                          </a:r>
                          <a:r>
                            <a:rPr lang="en-GB" sz="2000" u="none" strike="noStrike" cap="none">
                              <a:latin typeface="Century Gothic" panose="020B0502020202020204" pitchFamily="34" charset="0"/>
                            </a:rPr>
                            <a:t>, 38 is 2 </a:t>
                          </a:r>
                          <a:r>
                            <a:rPr lang="en-GB" sz="2000" u="none" strike="noStrike" cap="none" err="1">
                              <a:latin typeface="Century Gothic" panose="020B0502020202020204" pitchFamily="34" charset="0"/>
                            </a:rPr>
                            <a:t>s.f</a:t>
                          </a:r>
                          <a:endParaRPr lang="en-GB" sz="2000" u="none" strike="noStrike" cap="none">
                            <a:latin typeface="Century Gothic" panose="020B0502020202020204" pitchFamily="34" charset="0"/>
                          </a:endParaRPr>
                        </a:p>
                        <a:p>
                          <a:pPr marL="0" marR="0" lvl="0" indent="0" algn="l" rtl="0">
                            <a:lnSpc>
                              <a:spcPct val="100000"/>
                            </a:lnSpc>
                            <a:spcBef>
                              <a:spcPts val="600"/>
                            </a:spcBef>
                            <a:spcAft>
                              <a:spcPts val="0"/>
                            </a:spcAft>
                            <a:buClr>
                              <a:srgbClr val="000000"/>
                            </a:buClr>
                            <a:buSzPts val="1800"/>
                            <a:buFont typeface="Arial"/>
                            <a:buNone/>
                          </a:pPr>
                          <a:r>
                            <a:rPr lang="en-GB" sz="2000" u="none" strike="noStrike" cap="none">
                              <a:latin typeface="Century Gothic" panose="020B0502020202020204" pitchFamily="34" charset="0"/>
                            </a:rPr>
                            <a:t>Answer = 1.2 g/cm</a:t>
                          </a:r>
                          <a:r>
                            <a:rPr lang="en-GB" sz="2000" u="none" strike="noStrike" cap="none" baseline="30000">
                              <a:latin typeface="Century Gothic" panose="020B0502020202020204" pitchFamily="34" charset="0"/>
                            </a:rPr>
                            <a:t>3</a:t>
                          </a:r>
                          <a:r>
                            <a:rPr lang="en-GB" sz="2000" u="none" strike="noStrike" cap="none">
                              <a:latin typeface="Century Gothic" panose="020B0502020202020204" pitchFamily="34" charset="0"/>
                            </a:rPr>
                            <a:t> (2 </a:t>
                          </a:r>
                          <a:r>
                            <a:rPr lang="en-GB" sz="2000" u="none" strike="noStrike" cap="none" err="1">
                              <a:latin typeface="Century Gothic" panose="020B0502020202020204" pitchFamily="34" charset="0"/>
                            </a:rPr>
                            <a:t>s.f.</a:t>
                          </a:r>
                          <a:r>
                            <a:rPr lang="en-GB" sz="2000" u="none" strike="noStrike" cap="none">
                              <a:latin typeface="Century Gothic" panose="020B0502020202020204" pitchFamily="34" charset="0"/>
                            </a:rPr>
                            <a:t>)</a:t>
                          </a:r>
                        </a:p>
                      </a:txBody>
                      <a:tcPr marL="91425" marR="91425" marT="91425" marB="91425"/>
                    </a:tc>
                    <a:tc>
                      <a:txBody>
                        <a:bodyPr/>
                        <a:lstStyle/>
                        <a:p>
                          <a:pPr marL="0" marR="0" lvl="0" indent="0" algn="l" rtl="0">
                            <a:lnSpc>
                              <a:spcPct val="100000"/>
                            </a:lnSpc>
                            <a:spcBef>
                              <a:spcPts val="0"/>
                            </a:spcBef>
                            <a:spcAft>
                              <a:spcPts val="0"/>
                            </a:spcAft>
                            <a:buClr>
                              <a:srgbClr val="000000"/>
                            </a:buClr>
                            <a:buSzPts val="1800"/>
                            <a:buFont typeface="Arial"/>
                            <a:buNone/>
                          </a:pPr>
                          <a:r>
                            <a:rPr lang="en-GB" sz="2000" u="none" strike="noStrike" cap="none">
                              <a:latin typeface="Century Gothic" panose="020B0502020202020204" pitchFamily="34" charset="0"/>
                            </a:rPr>
                            <a:t>E.g. calculating a mean or finding a difference in mass</a:t>
                          </a:r>
                          <a:endParaRPr sz="2000" u="none" strike="noStrike" cap="none">
                            <a:latin typeface="Century Gothic" panose="020B0502020202020204" pitchFamily="34" charset="0"/>
                          </a:endParaRPr>
                        </a:p>
                        <a:p>
                          <a:pPr marL="0" marR="0" lvl="0" indent="0" algn="l" rtl="0">
                            <a:lnSpc>
                              <a:spcPct val="100000"/>
                            </a:lnSpc>
                            <a:spcBef>
                              <a:spcPts val="0"/>
                            </a:spcBef>
                            <a:spcAft>
                              <a:spcPts val="0"/>
                            </a:spcAft>
                            <a:buClr>
                              <a:srgbClr val="000000"/>
                            </a:buClr>
                            <a:buSzPts val="1800"/>
                            <a:buFont typeface="Arial"/>
                            <a:buNone/>
                          </a:pPr>
                          <a:endParaRPr sz="2000" u="none" strike="noStrike" cap="none">
                            <a:latin typeface="Century Gothic" panose="020B0502020202020204" pitchFamily="34" charset="0"/>
                          </a:endParaRPr>
                        </a:p>
                        <a:p>
                          <a:pPr marL="0" marR="0" lvl="0" indent="0" algn="l" rtl="0">
                            <a:lnSpc>
                              <a:spcPct val="100000"/>
                            </a:lnSpc>
                            <a:spcBef>
                              <a:spcPts val="0"/>
                            </a:spcBef>
                            <a:spcAft>
                              <a:spcPts val="0"/>
                            </a:spcAft>
                            <a:buClr>
                              <a:srgbClr val="000000"/>
                            </a:buClr>
                            <a:buSzPts val="1800"/>
                            <a:buFont typeface="Arial"/>
                            <a:buNone/>
                          </a:pPr>
                          <a:r>
                            <a:rPr lang="en-GB" sz="2000" u="none" strike="noStrike" cap="none">
                              <a:latin typeface="Century Gothic" panose="020B0502020202020204" pitchFamily="34" charset="0"/>
                            </a:rPr>
                            <a:t>Give your answers to the same number of </a:t>
                          </a:r>
                          <a:r>
                            <a:rPr lang="en-GB" sz="2000" b="1" u="none" strike="noStrike" cap="none">
                              <a:latin typeface="Century Gothic" panose="020B0502020202020204" pitchFamily="34" charset="0"/>
                            </a:rPr>
                            <a:t>decimal places</a:t>
                          </a:r>
                          <a:endParaRPr sz="2000" b="1" u="none" strike="noStrike" cap="none">
                            <a:latin typeface="Century Gothic" panose="020B0502020202020204" pitchFamily="34" charset="0"/>
                          </a:endParaRPr>
                        </a:p>
                        <a:p>
                          <a:pPr marL="0" marR="0" lvl="0" indent="0" algn="l" rtl="0">
                            <a:lnSpc>
                              <a:spcPct val="100000"/>
                            </a:lnSpc>
                            <a:spcBef>
                              <a:spcPts val="0"/>
                            </a:spcBef>
                            <a:spcAft>
                              <a:spcPts val="0"/>
                            </a:spcAft>
                            <a:buClr>
                              <a:srgbClr val="000000"/>
                            </a:buClr>
                            <a:buSzPts val="1800"/>
                            <a:buFont typeface="Arial"/>
                            <a:buNone/>
                          </a:pPr>
                          <a:endParaRPr sz="1600" u="none" strike="noStrike" cap="none">
                            <a:latin typeface="Century Gothic" panose="020B0502020202020204" pitchFamily="34" charset="0"/>
                          </a:endParaRPr>
                        </a:p>
                        <a:p>
                          <a:pPr marL="0" marR="0" lvl="0" indent="0" algn="l" rtl="0">
                            <a:lnSpc>
                              <a:spcPct val="100000"/>
                            </a:lnSpc>
                            <a:spcBef>
                              <a:spcPts val="600"/>
                            </a:spcBef>
                            <a:spcAft>
                              <a:spcPts val="0"/>
                            </a:spcAft>
                            <a:buClr>
                              <a:srgbClr val="000000"/>
                            </a:buClr>
                            <a:buSzPts val="1800"/>
                            <a:buFont typeface="Arial"/>
                            <a:buNone/>
                          </a:pPr>
                          <a:r>
                            <a:rPr lang="en-GB" sz="2000" b="1" u="none" strike="noStrike" cap="none">
                              <a:latin typeface="Century Gothic" panose="020B0502020202020204" pitchFamily="34" charset="0"/>
                            </a:rPr>
                            <a:t>Example:</a:t>
                          </a:r>
                          <a:endParaRPr sz="2000" b="1" u="none" strike="noStrike" cap="none">
                            <a:latin typeface="Century Gothic" panose="020B0502020202020204" pitchFamily="34" charset="0"/>
                          </a:endParaRPr>
                        </a:p>
                        <a:p>
                          <a:pPr marL="0" marR="0" lvl="0" indent="0" algn="l" rtl="0">
                            <a:lnSpc>
                              <a:spcPct val="100000"/>
                            </a:lnSpc>
                            <a:spcBef>
                              <a:spcPts val="600"/>
                            </a:spcBef>
                            <a:spcAft>
                              <a:spcPts val="0"/>
                            </a:spcAft>
                            <a:buClr>
                              <a:srgbClr val="000000"/>
                            </a:buClr>
                            <a:buSzPts val="1800"/>
                            <a:buFont typeface="Arial"/>
                            <a:buNone/>
                          </a:pPr>
                          <a14:m>
                            <m:oMath xmlns:m="http://schemas.openxmlformats.org/officeDocument/2006/math">
                              <m:r>
                                <a:rPr lang="en-GB" sz="2000" i="1" u="none" strike="noStrike" cap="none" dirty="0" smtClean="0">
                                  <a:latin typeface="Cambria Math" panose="02040503050406030204" pitchFamily="18" charset="0"/>
                                </a:rPr>
                                <m:t>(21.5 + 22.0 + 21.5) ÷ 3 = 21.6667</m:t>
                              </m:r>
                            </m:oMath>
                          </a14:m>
                          <a:r>
                            <a:rPr lang="en-GB" sz="2000" u="none" strike="noStrike" cap="none">
                              <a:latin typeface="Century Gothic" panose="020B0502020202020204" pitchFamily="34" charset="0"/>
                            </a:rPr>
                            <a:t> </a:t>
                          </a:r>
                        </a:p>
                        <a:p>
                          <a:pPr marL="0" marR="0" lvl="0" indent="0" algn="l" rtl="0">
                            <a:lnSpc>
                              <a:spcPct val="100000"/>
                            </a:lnSpc>
                            <a:spcBef>
                              <a:spcPts val="600"/>
                            </a:spcBef>
                            <a:spcAft>
                              <a:spcPts val="0"/>
                            </a:spcAft>
                            <a:buClr>
                              <a:srgbClr val="000000"/>
                            </a:buClr>
                            <a:buSzPts val="1800"/>
                            <a:buFont typeface="Arial"/>
                            <a:buNone/>
                          </a:pPr>
                          <a:r>
                            <a:rPr lang="en-GB" sz="2000" u="none" strike="noStrike" cap="none">
                              <a:latin typeface="Century Gothic" panose="020B0502020202020204" pitchFamily="34" charset="0"/>
                            </a:rPr>
                            <a:t>Thermometer reads to 1 </a:t>
                          </a:r>
                          <a:r>
                            <a:rPr lang="en-GB" sz="2000" u="none" strike="noStrike" cap="none" err="1">
                              <a:latin typeface="Century Gothic" panose="020B0502020202020204" pitchFamily="34" charset="0"/>
                            </a:rPr>
                            <a:t>d.p.</a:t>
                          </a:r>
                          <a:endParaRPr sz="2000" u="none" strike="noStrike" cap="none">
                            <a:latin typeface="Century Gothic" panose="020B0502020202020204" pitchFamily="34" charset="0"/>
                          </a:endParaRPr>
                        </a:p>
                        <a:p>
                          <a:pPr marL="0" marR="0" lvl="0" indent="0" algn="l" rtl="0">
                            <a:lnSpc>
                              <a:spcPct val="100000"/>
                            </a:lnSpc>
                            <a:spcBef>
                              <a:spcPts val="600"/>
                            </a:spcBef>
                            <a:spcAft>
                              <a:spcPts val="0"/>
                            </a:spcAft>
                            <a:buClr>
                              <a:srgbClr val="000000"/>
                            </a:buClr>
                            <a:buSzPts val="1800"/>
                            <a:buFont typeface="Arial"/>
                            <a:buNone/>
                          </a:pPr>
                          <a:r>
                            <a:rPr lang="en-GB" sz="2000" u="none" strike="noStrike" cap="none">
                              <a:latin typeface="Century Gothic" panose="020B0502020202020204" pitchFamily="34" charset="0"/>
                            </a:rPr>
                            <a:t>Answer 21.7°C (1 </a:t>
                          </a:r>
                          <a:r>
                            <a:rPr lang="en-GB" sz="2000" u="none" strike="noStrike" cap="none" err="1">
                              <a:latin typeface="Century Gothic" panose="020B0502020202020204" pitchFamily="34" charset="0"/>
                            </a:rPr>
                            <a:t>d.p.</a:t>
                          </a:r>
                          <a:r>
                            <a:rPr lang="en-GB" sz="2000" u="none" strike="noStrike" cap="none">
                              <a:latin typeface="Century Gothic" panose="020B0502020202020204" pitchFamily="34" charset="0"/>
                            </a:rPr>
                            <a:t>)</a:t>
                          </a:r>
                          <a:endParaRPr sz="2000" u="none" strike="noStrike" cap="none">
                            <a:latin typeface="Century Gothic" panose="020B0502020202020204" pitchFamily="34" charset="0"/>
                          </a:endParaRPr>
                        </a:p>
                      </a:txBody>
                      <a:tcPr marL="91425" marR="91425" marT="91425" marB="91425"/>
                    </a:tc>
                    <a:extLst>
                      <a:ext uri="{0D108BD9-81ED-4DB2-BD59-A6C34878D82A}">
                        <a16:rowId xmlns:a16="http://schemas.microsoft.com/office/drawing/2014/main" val="10001"/>
                      </a:ext>
                    </a:extLst>
                  </a:tr>
                </a:tbl>
              </a:graphicData>
            </a:graphic>
          </p:graphicFrame>
        </mc:Choice>
        <mc:Fallback xmlns="">
          <p:graphicFrame>
            <p:nvGraphicFramePr>
              <p:cNvPr id="328" name="Google Shape;328;g3cd8964b3c4_0_59"/>
              <p:cNvGraphicFramePr/>
              <p:nvPr>
                <p:extLst>
                  <p:ext uri="{D42A27DB-BD31-4B8C-83A1-F6EECF244321}">
                    <p14:modId xmlns:p14="http://schemas.microsoft.com/office/powerpoint/2010/main" val="232843314"/>
                  </p:ext>
                </p:extLst>
              </p:nvPr>
            </p:nvGraphicFramePr>
            <p:xfrm>
              <a:off x="540000" y="2368140"/>
              <a:ext cx="10287000" cy="3931860"/>
            </p:xfrm>
            <a:graphic>
              <a:graphicData uri="http://schemas.openxmlformats.org/drawingml/2006/table">
                <a:tbl>
                  <a:tblPr firstRow="1">
                    <a:noFill/>
                    <a:tableStyleId>{1217E8E6-B038-4728-93E5-289545B9CBC0}</a:tableStyleId>
                  </a:tblPr>
                  <a:tblGrid>
                    <a:gridCol w="5143500">
                      <a:extLst>
                        <a:ext uri="{9D8B030D-6E8A-4147-A177-3AD203B41FA5}">
                          <a16:colId xmlns:a16="http://schemas.microsoft.com/office/drawing/2014/main" val="20000"/>
                        </a:ext>
                      </a:extLst>
                    </a:gridCol>
                    <a:gridCol w="5143500">
                      <a:extLst>
                        <a:ext uri="{9D8B030D-6E8A-4147-A177-3AD203B41FA5}">
                          <a16:colId xmlns:a16="http://schemas.microsoft.com/office/drawing/2014/main" val="20001"/>
                        </a:ext>
                      </a:extLst>
                    </a:gridCol>
                  </a:tblGrid>
                  <a:tr h="457170">
                    <a:tc>
                      <a:txBody>
                        <a:bodyPr/>
                        <a:lstStyle/>
                        <a:p>
                          <a:pPr marL="0" marR="0" lvl="0" indent="0" algn="ctr" rtl="0">
                            <a:lnSpc>
                              <a:spcPct val="100000"/>
                            </a:lnSpc>
                            <a:spcBef>
                              <a:spcPts val="0"/>
                            </a:spcBef>
                            <a:spcAft>
                              <a:spcPts val="0"/>
                            </a:spcAft>
                            <a:buClr>
                              <a:srgbClr val="000000"/>
                            </a:buClr>
                            <a:buSzPts val="1800"/>
                            <a:buFont typeface="Arial"/>
                            <a:buNone/>
                          </a:pPr>
                          <a:r>
                            <a:rPr lang="en-GB" sz="1800" b="1" u="none" strike="noStrike" cap="none">
                              <a:solidFill>
                                <a:schemeClr val="lt1"/>
                              </a:solidFill>
                              <a:latin typeface="Century Gothic" panose="020B0502020202020204" pitchFamily="34" charset="0"/>
                            </a:rPr>
                            <a:t>Multiplication or division</a:t>
                          </a:r>
                          <a:endParaRPr sz="1800" b="1" u="none" strike="noStrike" cap="none">
                            <a:solidFill>
                              <a:schemeClr val="lt1"/>
                            </a:solidFill>
                            <a:latin typeface="Century Gothic" panose="020B0502020202020204" pitchFamily="34" charset="0"/>
                          </a:endParaRPr>
                        </a:p>
                      </a:txBody>
                      <a:tcPr marL="91425" marR="91425" marT="91425" marB="91425">
                        <a:solidFill>
                          <a:schemeClr val="accent4"/>
                        </a:solidFill>
                      </a:tcPr>
                    </a:tc>
                    <a:tc>
                      <a:txBody>
                        <a:bodyPr/>
                        <a:lstStyle/>
                        <a:p>
                          <a:pPr marL="0" marR="0" lvl="0" indent="0" algn="ctr" rtl="0">
                            <a:lnSpc>
                              <a:spcPct val="100000"/>
                            </a:lnSpc>
                            <a:spcBef>
                              <a:spcPts val="0"/>
                            </a:spcBef>
                            <a:spcAft>
                              <a:spcPts val="0"/>
                            </a:spcAft>
                            <a:buClr>
                              <a:srgbClr val="000000"/>
                            </a:buClr>
                            <a:buSzPts val="1800"/>
                            <a:buFont typeface="Arial"/>
                            <a:buNone/>
                          </a:pPr>
                          <a:r>
                            <a:rPr lang="en-GB" sz="1800" b="1" u="none" strike="noStrike" cap="none">
                              <a:solidFill>
                                <a:schemeClr val="lt1"/>
                              </a:solidFill>
                              <a:latin typeface="Century Gothic" panose="020B0502020202020204" pitchFamily="34" charset="0"/>
                            </a:rPr>
                            <a:t>Addition or subtraction</a:t>
                          </a:r>
                          <a:endParaRPr sz="1800" b="1" u="none" strike="noStrike" cap="none">
                            <a:solidFill>
                              <a:schemeClr val="lt1"/>
                            </a:solidFill>
                            <a:latin typeface="Century Gothic" panose="020B0502020202020204" pitchFamily="34" charset="0"/>
                          </a:endParaRPr>
                        </a:p>
                      </a:txBody>
                      <a:tcPr marL="91425" marR="91425" marT="91425" marB="91425">
                        <a:solidFill>
                          <a:schemeClr val="accent4"/>
                        </a:solidFill>
                      </a:tcPr>
                    </a:tc>
                    <a:extLst>
                      <a:ext uri="{0D108BD9-81ED-4DB2-BD59-A6C34878D82A}">
                        <a16:rowId xmlns:a16="http://schemas.microsoft.com/office/drawing/2014/main" val="10000"/>
                      </a:ext>
                    </a:extLst>
                  </a:tr>
                  <a:tr h="3474690">
                    <a:tc>
                      <a:txBody>
                        <a:bodyPr/>
                        <a:lstStyle/>
                        <a:p>
                          <a:endParaRPr lang="en-US"/>
                        </a:p>
                      </a:txBody>
                      <a:tcPr marL="91425" marR="91425" marT="91425" marB="91425">
                        <a:blipFill>
                          <a:blip r:embed="rId3"/>
                          <a:stretch>
                            <a:fillRect l="-118" t="-13310" r="-100000" b="-1926"/>
                          </a:stretch>
                        </a:blipFill>
                      </a:tcPr>
                    </a:tc>
                    <a:tc>
                      <a:txBody>
                        <a:bodyPr/>
                        <a:lstStyle/>
                        <a:p>
                          <a:endParaRPr lang="en-US"/>
                        </a:p>
                      </a:txBody>
                      <a:tcPr marL="91425" marR="91425" marT="91425" marB="91425">
                        <a:blipFill>
                          <a:blip r:embed="rId3"/>
                          <a:stretch>
                            <a:fillRect l="-100237" t="-13310" r="-118" b="-1926"/>
                          </a:stretch>
                        </a:blipFill>
                      </a:tcPr>
                    </a:tc>
                    <a:extLst>
                      <a:ext uri="{0D108BD9-81ED-4DB2-BD59-A6C34878D82A}">
                        <a16:rowId xmlns:a16="http://schemas.microsoft.com/office/drawing/2014/main" val="10001"/>
                      </a:ext>
                    </a:extLst>
                  </a:tr>
                </a:tbl>
              </a:graphicData>
            </a:graphic>
          </p:graphicFrame>
        </mc:Fallback>
      </mc:AlternateContent>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333"/>
        <p:cNvGrpSpPr/>
        <p:nvPr/>
      </p:nvGrpSpPr>
      <p:grpSpPr>
        <a:xfrm>
          <a:off x="0" y="0"/>
          <a:ext cx="0" cy="0"/>
          <a:chOff x="0" y="0"/>
          <a:chExt cx="0" cy="0"/>
        </a:xfrm>
      </p:grpSpPr>
      <p:sp>
        <p:nvSpPr>
          <p:cNvPr id="334" name="Google Shape;334;g3cd8964b3c4_0_66"/>
          <p:cNvSpPr txBox="1">
            <a:spLocks noGrp="1"/>
          </p:cNvSpPr>
          <p:nvPr>
            <p:ph type="title"/>
          </p:nvPr>
        </p:nvSpPr>
        <p:spPr>
          <a:xfrm>
            <a:off x="540000" y="540000"/>
            <a:ext cx="10080000" cy="440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SzPts val="3400"/>
              <a:buNone/>
            </a:pPr>
            <a:r>
              <a:rPr lang="en-GB"/>
              <a:t>Recurring numbers </a:t>
            </a:r>
            <a:endParaRPr/>
          </a:p>
        </p:txBody>
      </p:sp>
      <mc:AlternateContent xmlns:mc="http://schemas.openxmlformats.org/markup-compatibility/2006" xmlns:a14="http://schemas.microsoft.com/office/drawing/2010/main">
        <mc:Choice Requires="a14">
          <p:sp>
            <p:nvSpPr>
              <p:cNvPr id="335" name="Google Shape;335;g3cd8964b3c4_0_66"/>
              <p:cNvSpPr txBox="1">
                <a:spLocks noGrp="1"/>
              </p:cNvSpPr>
              <p:nvPr>
                <p:ph type="body" idx="1"/>
              </p:nvPr>
            </p:nvSpPr>
            <p:spPr>
              <a:xfrm>
                <a:off x="540000" y="1278000"/>
                <a:ext cx="10080000" cy="50400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SzPts val="2750"/>
                  <a:buNone/>
                </a:pPr>
                <a:r>
                  <a:rPr lang="en-GB"/>
                  <a:t>In maths, when you get a recurring number like 0.33333333 you write it using dot notation: </a:t>
                </a:r>
                <a:r>
                  <a:rPr lang="en-GB">
                    <a:latin typeface="Cambria Math" panose="02040503050406030204" pitchFamily="18" charset="0"/>
                    <a:ea typeface="Cambria Math" panose="02040503050406030204" pitchFamily="18" charset="0"/>
                    <a:extLst>
                      <a:ext uri="http://customooxmlschemas.google.com/">
                        <go:slidesCustomData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textRoundtripDataId="3"/>
                      </a:ext>
                    </a:extLst>
                  </a:rPr>
                  <a:t>0</a:t>
                </a:r>
                <a:r>
                  <a:rPr lang="en-GB">
                    <a:latin typeface="Cambria Math" panose="02040503050406030204" pitchFamily="18" charset="0"/>
                    <a:ea typeface="Cambria Math" panose="02040503050406030204" pitchFamily="18" charset="0"/>
                  </a:rPr>
                  <a:t>.</a:t>
                </a:r>
                <a14:m>
                  <m:oMath xmlns:m="http://schemas.openxmlformats.org/officeDocument/2006/math">
                    <m:acc>
                      <m:accPr>
                        <m:chr m:val="̇"/>
                        <m:ctrlPr>
                          <a:rPr lang="ar-AE" b="0" i="1" dirty="0" smtClean="0">
                            <a:latin typeface="Cambria Math" panose="02040503050406030204" pitchFamily="18" charset="0"/>
                            <a:ea typeface="Cambria Math" panose="02040503050406030204" pitchFamily="18" charset="0"/>
                          </a:rPr>
                        </m:ctrlPr>
                      </m:accPr>
                      <m:e>
                        <m:r>
                          <a:rPr lang="ar-AE" b="0" i="1" dirty="0" smtClean="0">
                            <a:latin typeface="Cambria Math" panose="02040503050406030204" pitchFamily="18" charset="0"/>
                            <a:ea typeface="Cambria Math" panose="02040503050406030204" pitchFamily="18" charset="0"/>
                          </a:rPr>
                          <m:t>3</m:t>
                        </m:r>
                      </m:e>
                    </m:acc>
                  </m:oMath>
                </a14:m>
                <a:r>
                  <a:rPr lang="ar-AE"/>
                  <a:t>. </a:t>
                </a:r>
                <a:r>
                  <a:rPr lang="en-GB"/>
                  <a:t>This is because mathematically the number is infinitely precise and the dot is an exact way to represent it.</a:t>
                </a:r>
              </a:p>
              <a:p>
                <a:pPr marL="0" lvl="0" indent="0" algn="l" rtl="0">
                  <a:lnSpc>
                    <a:spcPct val="100000"/>
                  </a:lnSpc>
                  <a:spcBef>
                    <a:spcPts val="0"/>
                  </a:spcBef>
                  <a:spcAft>
                    <a:spcPts val="0"/>
                  </a:spcAft>
                  <a:buSzPts val="2750"/>
                  <a:buNone/>
                </a:pPr>
                <a:endParaRPr lang="en-GB"/>
              </a:p>
              <a:p>
                <a:pPr marL="0" lvl="0" indent="0" algn="l" rtl="0">
                  <a:lnSpc>
                    <a:spcPct val="100000"/>
                  </a:lnSpc>
                  <a:spcBef>
                    <a:spcPts val="0"/>
                  </a:spcBef>
                  <a:spcAft>
                    <a:spcPts val="0"/>
                  </a:spcAft>
                  <a:buSzPts val="2750"/>
                  <a:buNone/>
                </a:pPr>
                <a:r>
                  <a:rPr lang="en-GB"/>
                  <a:t>In science, we can't do this. Our measurements come from equipment like balances and measuring cylinders, which can only measure to a certain level of precision. Our answer can't be more precise than the equipment we used, so we always round instead.</a:t>
                </a:r>
              </a:p>
              <a:p>
                <a:pPr marL="0" lvl="0" indent="0" algn="l" rtl="0">
                  <a:lnSpc>
                    <a:spcPct val="100000"/>
                  </a:lnSpc>
                  <a:spcBef>
                    <a:spcPts val="0"/>
                  </a:spcBef>
                  <a:spcAft>
                    <a:spcPts val="0"/>
                  </a:spcAft>
                  <a:buSzPts val="2750"/>
                  <a:buNone/>
                </a:pPr>
                <a:endParaRPr lang="en-GB"/>
              </a:p>
              <a:p>
                <a:pPr marL="0" lvl="0" indent="0" algn="l" rtl="0">
                  <a:lnSpc>
                    <a:spcPct val="100000"/>
                  </a:lnSpc>
                  <a:spcBef>
                    <a:spcPts val="0"/>
                  </a:spcBef>
                  <a:spcAft>
                    <a:spcPts val="0"/>
                  </a:spcAft>
                  <a:buSzPts val="2750"/>
                  <a:buNone/>
                </a:pPr>
                <a:r>
                  <a:rPr lang="en-GB"/>
                  <a:t>A student dissolves 1.0 g of salt in 3.0 cm</a:t>
                </a:r>
                <a:r>
                  <a:rPr lang="en-GB" baseline="30000"/>
                  <a:t>3</a:t>
                </a:r>
                <a:r>
                  <a:rPr lang="en-GB"/>
                  <a:t> of water and calculates the concentration:</a:t>
                </a:r>
              </a:p>
              <a:p>
                <a:pPr marL="0" lvl="0" indent="0" algn="l" rtl="0">
                  <a:lnSpc>
                    <a:spcPct val="100000"/>
                  </a:lnSpc>
                  <a:spcBef>
                    <a:spcPts val="1000"/>
                  </a:spcBef>
                  <a:spcAft>
                    <a:spcPts val="0"/>
                  </a:spcAft>
                  <a:buSzPts val="2750"/>
                  <a:buNone/>
                </a:pPr>
                <a14:m>
                  <m:oMath xmlns:m="http://schemas.openxmlformats.org/officeDocument/2006/math">
                    <m:r>
                      <a:rPr lang="en-GB" i="1" dirty="0" smtClean="0">
                        <a:latin typeface="Cambria Math" panose="02040503050406030204" pitchFamily="18" charset="0"/>
                      </a:rPr>
                      <m:t>1.0 ÷ 3.0 = 0.333333 </m:t>
                    </m:r>
                  </m:oMath>
                </a14:m>
                <a:r>
                  <a:rPr lang="en-GB"/>
                  <a:t>...</a:t>
                </a:r>
              </a:p>
              <a:p>
                <a:pPr marL="0" lvl="0" indent="0" algn="l" rtl="0">
                  <a:lnSpc>
                    <a:spcPct val="100000"/>
                  </a:lnSpc>
                  <a:spcBef>
                    <a:spcPts val="1000"/>
                  </a:spcBef>
                  <a:spcAft>
                    <a:spcPts val="0"/>
                  </a:spcAft>
                  <a:buSzPts val="2750"/>
                  <a:buNone/>
                </a:pPr>
                <a:r>
                  <a:rPr lang="en-GB"/>
                  <a:t>They write </a:t>
                </a:r>
                <a14:m>
                  <m:oMath xmlns:m="http://schemas.openxmlformats.org/officeDocument/2006/math">
                    <m:r>
                      <a:rPr lang="en-GB" i="1" dirty="0" smtClean="0">
                        <a:latin typeface="Cambria Math" panose="02040503050406030204" pitchFamily="18" charset="0"/>
                      </a:rPr>
                      <m:t>0.</m:t>
                    </m:r>
                    <m:acc>
                      <m:accPr>
                        <m:chr m:val="̇"/>
                        <m:ctrlPr>
                          <a:rPr lang="ar-AE" b="0" i="1" dirty="0" smtClean="0">
                            <a:latin typeface="Cambria Math" panose="02040503050406030204" pitchFamily="18" charset="0"/>
                          </a:rPr>
                        </m:ctrlPr>
                      </m:accPr>
                      <m:e>
                        <m:r>
                          <a:rPr lang="ar-AE" b="0" i="1" dirty="0" smtClean="0">
                            <a:latin typeface="Cambria Math" panose="02040503050406030204" pitchFamily="18" charset="0"/>
                          </a:rPr>
                          <m:t>3</m:t>
                        </m:r>
                      </m:e>
                    </m:acc>
                  </m:oMath>
                </a14:m>
                <a:r>
                  <a:rPr lang="ar-AE"/>
                  <a:t> </a:t>
                </a:r>
                <a:r>
                  <a:rPr lang="en-GB"/>
                  <a:t>g/cm</a:t>
                </a:r>
                <a:r>
                  <a:rPr lang="en-GB" baseline="30000"/>
                  <a:t>3</a:t>
                </a:r>
                <a:r>
                  <a:rPr lang="en-GB"/>
                  <a:t>. What should they write instead?</a:t>
                </a:r>
              </a:p>
            </p:txBody>
          </p:sp>
        </mc:Choice>
        <mc:Fallback xmlns="">
          <p:sp>
            <p:nvSpPr>
              <p:cNvPr id="335" name="Google Shape;335;g3cd8964b3c4_0_66"/>
              <p:cNvSpPr txBox="1">
                <a:spLocks noGrp="1" noRot="1" noChangeAspect="1" noMove="1" noResize="1" noEditPoints="1" noAdjustHandles="1" noChangeArrowheads="1" noChangeShapeType="1" noTextEdit="1"/>
              </p:cNvSpPr>
              <p:nvPr>
                <p:ph type="body" idx="1"/>
              </p:nvPr>
            </p:nvSpPr>
            <p:spPr>
              <a:xfrm>
                <a:off x="540000" y="1278000"/>
                <a:ext cx="10080000" cy="5040000"/>
              </a:xfrm>
              <a:prstGeom prst="rect">
                <a:avLst/>
              </a:prstGeom>
              <a:blipFill>
                <a:blip r:embed="rId3"/>
                <a:stretch>
                  <a:fillRect l="-1694" t="-1937" r="-2178"/>
                </a:stretch>
              </a:blipFill>
              <a:ln>
                <a:noFill/>
              </a:ln>
            </p:spPr>
            <p:txBody>
              <a:bodyPr/>
              <a:lstStyle/>
              <a:p>
                <a:r>
                  <a:rPr lang="en-US">
                    <a:noFill/>
                  </a:rPr>
                  <a:t> </a:t>
                </a:r>
              </a:p>
            </p:txBody>
          </p:sp>
        </mc:Fallback>
      </mc:AlternateContent>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340"/>
        <p:cNvGrpSpPr/>
        <p:nvPr/>
      </p:nvGrpSpPr>
      <p:grpSpPr>
        <a:xfrm>
          <a:off x="0" y="0"/>
          <a:ext cx="0" cy="0"/>
          <a:chOff x="0" y="0"/>
          <a:chExt cx="0" cy="0"/>
        </a:xfrm>
      </p:grpSpPr>
      <p:sp>
        <p:nvSpPr>
          <p:cNvPr id="341" name="Google Shape;341;g3cd8964b3c4_0_72"/>
          <p:cNvSpPr txBox="1">
            <a:spLocks noGrp="1"/>
          </p:cNvSpPr>
          <p:nvPr>
            <p:ph type="title"/>
          </p:nvPr>
        </p:nvSpPr>
        <p:spPr>
          <a:xfrm>
            <a:off x="540000" y="540000"/>
            <a:ext cx="10080000" cy="4407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SzPts val="3400"/>
              <a:buNone/>
            </a:pPr>
            <a:r>
              <a:rPr lang="en-GB" sz="2900"/>
              <a:t>Returning to the lesson question:</a:t>
            </a:r>
            <a:endParaRPr/>
          </a:p>
        </p:txBody>
      </p:sp>
      <mc:AlternateContent xmlns:mc="http://schemas.openxmlformats.org/markup-compatibility/2006" xmlns:a14="http://schemas.microsoft.com/office/drawing/2010/main">
        <mc:Choice Requires="a14">
          <p:sp>
            <p:nvSpPr>
              <p:cNvPr id="342" name="Google Shape;342;g3cd8964b3c4_0_72"/>
              <p:cNvSpPr txBox="1">
                <a:spLocks noGrp="1"/>
              </p:cNvSpPr>
              <p:nvPr>
                <p:ph type="body" idx="1"/>
              </p:nvPr>
            </p:nvSpPr>
            <p:spPr>
              <a:xfrm>
                <a:off x="593500" y="1257075"/>
                <a:ext cx="9666300" cy="5195000"/>
              </a:xfrm>
              <a:prstGeom prst="rect">
                <a:avLst/>
              </a:prstGeom>
              <a:noFill/>
              <a:ln>
                <a:noFill/>
              </a:ln>
            </p:spPr>
            <p:txBody>
              <a:bodyPr spcFirstLastPara="1" wrap="square" lIns="0" tIns="0" rIns="0" bIns="0" anchor="t" anchorCtr="0">
                <a:normAutofit/>
              </a:bodyPr>
              <a:lstStyle/>
              <a:p>
                <a:pPr marL="0" lvl="0" indent="0" algn="l" rtl="0">
                  <a:lnSpc>
                    <a:spcPct val="100000"/>
                  </a:lnSpc>
                  <a:spcBef>
                    <a:spcPts val="0"/>
                  </a:spcBef>
                  <a:spcAft>
                    <a:spcPts val="0"/>
                  </a:spcAft>
                  <a:buSzPts val="2750"/>
                  <a:buNone/>
                </a:pPr>
                <a:r>
                  <a:rPr lang="en-GB"/>
                  <a:t>A student wants to find the density of a block of pine wood. They measure the mass on a balance: 15.8 g.</a:t>
                </a:r>
                <a:endParaRPr/>
              </a:p>
              <a:p>
                <a:pPr marL="0" lvl="0" indent="0" algn="l" rtl="0">
                  <a:lnSpc>
                    <a:spcPct val="100000"/>
                  </a:lnSpc>
                  <a:spcBef>
                    <a:spcPts val="0"/>
                  </a:spcBef>
                  <a:spcAft>
                    <a:spcPts val="0"/>
                  </a:spcAft>
                  <a:buSzPts val="2750"/>
                  <a:buNone/>
                </a:pPr>
                <a:endParaRPr/>
              </a:p>
              <a:p>
                <a:pPr marL="0" lvl="0" indent="0" algn="l" rtl="0">
                  <a:lnSpc>
                    <a:spcPct val="100000"/>
                  </a:lnSpc>
                  <a:spcBef>
                    <a:spcPts val="0"/>
                  </a:spcBef>
                  <a:spcAft>
                    <a:spcPts val="0"/>
                  </a:spcAft>
                  <a:buSzPts val="2750"/>
                  <a:buNone/>
                </a:pPr>
                <a:r>
                  <a:rPr lang="en-GB"/>
                  <a:t>To find the volume, they lower the block into a eureka can filled with water and collect the displaced water in a measuring cylinder. The measuring cylinder reads 52.0 cm</a:t>
                </a:r>
                <a:r>
                  <a:rPr lang="en-GB" baseline="30000"/>
                  <a:t>3</a:t>
                </a:r>
                <a:r>
                  <a:rPr lang="en-GB"/>
                  <a:t>.</a:t>
                </a:r>
                <a:endParaRPr/>
              </a:p>
              <a:p>
                <a:pPr marL="0" lvl="0" indent="0" algn="l" rtl="0">
                  <a:lnSpc>
                    <a:spcPct val="100000"/>
                  </a:lnSpc>
                  <a:spcBef>
                    <a:spcPts val="0"/>
                  </a:spcBef>
                  <a:spcAft>
                    <a:spcPts val="0"/>
                  </a:spcAft>
                  <a:buSzPts val="2750"/>
                  <a:buNone/>
                </a:pPr>
                <a:endParaRPr/>
              </a:p>
              <a:p>
                <a:pPr marL="0" lvl="0" indent="0" algn="l" rtl="0">
                  <a:lnSpc>
                    <a:spcPct val="100000"/>
                  </a:lnSpc>
                  <a:spcBef>
                    <a:spcPts val="0"/>
                  </a:spcBef>
                  <a:spcAft>
                    <a:spcPts val="0"/>
                  </a:spcAft>
                  <a:buSzPts val="2750"/>
                  <a:buNone/>
                </a:pPr>
                <a:r>
                  <a:rPr lang="en-GB"/>
                  <a:t>They calculate the density using a calculator:</a:t>
                </a:r>
                <a:endParaRPr/>
              </a:p>
              <a:p>
                <a:pPr marL="0" lvl="0" indent="0" algn="l" rtl="0">
                  <a:lnSpc>
                    <a:spcPct val="100000"/>
                  </a:lnSpc>
                  <a:spcBef>
                    <a:spcPts val="0"/>
                  </a:spcBef>
                  <a:spcAft>
                    <a:spcPts val="0"/>
                  </a:spcAft>
                  <a:buSzPts val="2750"/>
                  <a:buNone/>
                </a:pPr>
                <a14:m>
                  <m:oMath xmlns:m="http://schemas.openxmlformats.org/officeDocument/2006/math">
                    <m:r>
                      <a:rPr lang="en-GB" i="1" dirty="0" smtClean="0">
                        <a:latin typeface="Cambria Math" panose="02040503050406030204" pitchFamily="18" charset="0"/>
                      </a:rPr>
                      <m:t>15.8 ÷ 52.0 = 0.30384615384</m:t>
                    </m:r>
                  </m:oMath>
                </a14:m>
                <a:r>
                  <a:rPr lang="en-GB"/>
                  <a:t> </a:t>
                </a:r>
              </a:p>
              <a:p>
                <a:pPr marL="0" lvl="0" indent="0" algn="l" rtl="0">
                  <a:lnSpc>
                    <a:spcPct val="100000"/>
                  </a:lnSpc>
                  <a:spcBef>
                    <a:spcPts val="0"/>
                  </a:spcBef>
                  <a:spcAft>
                    <a:spcPts val="0"/>
                  </a:spcAft>
                  <a:buSzPts val="2750"/>
                  <a:buNone/>
                </a:pPr>
                <a:endParaRPr/>
              </a:p>
              <a:p>
                <a:pPr marL="0" lvl="0" indent="0" algn="l" rtl="0">
                  <a:lnSpc>
                    <a:spcPct val="100000"/>
                  </a:lnSpc>
                  <a:spcBef>
                    <a:spcPts val="0"/>
                  </a:spcBef>
                  <a:spcAft>
                    <a:spcPts val="0"/>
                  </a:spcAft>
                  <a:buSzPts val="2750"/>
                  <a:buNone/>
                </a:pPr>
                <a:r>
                  <a:rPr lang="en-GB" b="1"/>
                  <a:t>How should the student record the density?</a:t>
                </a:r>
              </a:p>
              <a:p>
                <a:pPr marL="0" lvl="0" indent="0" algn="l" rtl="0">
                  <a:lnSpc>
                    <a:spcPct val="100000"/>
                  </a:lnSpc>
                  <a:spcBef>
                    <a:spcPts val="0"/>
                  </a:spcBef>
                  <a:spcAft>
                    <a:spcPts val="0"/>
                  </a:spcAft>
                  <a:buSzPts val="2750"/>
                  <a:buNone/>
                </a:pPr>
                <a:endParaRPr b="1"/>
              </a:p>
              <a:p>
                <a:pPr marL="0" lvl="0" indent="0" algn="l" rtl="0">
                  <a:lnSpc>
                    <a:spcPct val="100000"/>
                  </a:lnSpc>
                  <a:spcBef>
                    <a:spcPts val="0"/>
                  </a:spcBef>
                  <a:spcAft>
                    <a:spcPts val="0"/>
                  </a:spcAft>
                  <a:buSzPts val="2750"/>
                  <a:buNone/>
                </a:pPr>
                <a:r>
                  <a:rPr lang="en-GB" b="1"/>
                  <a:t>Explain why.</a:t>
                </a:r>
                <a:endParaRPr b="1"/>
              </a:p>
            </p:txBody>
          </p:sp>
        </mc:Choice>
        <mc:Fallback xmlns="">
          <p:sp>
            <p:nvSpPr>
              <p:cNvPr id="342" name="Google Shape;342;g3cd8964b3c4_0_72"/>
              <p:cNvSpPr txBox="1">
                <a:spLocks noGrp="1" noRot="1" noChangeAspect="1" noMove="1" noResize="1" noEditPoints="1" noAdjustHandles="1" noChangeArrowheads="1" noChangeShapeType="1" noTextEdit="1"/>
              </p:cNvSpPr>
              <p:nvPr>
                <p:ph type="body" idx="1"/>
              </p:nvPr>
            </p:nvSpPr>
            <p:spPr>
              <a:xfrm>
                <a:off x="593500" y="1257075"/>
                <a:ext cx="9666300" cy="5195000"/>
              </a:xfrm>
              <a:prstGeom prst="rect">
                <a:avLst/>
              </a:prstGeom>
              <a:blipFill>
                <a:blip r:embed="rId3"/>
                <a:stretch>
                  <a:fillRect l="-1765" t="-1761"/>
                </a:stretch>
              </a:blipFill>
              <a:ln>
                <a:noFill/>
              </a:ln>
            </p:spPr>
            <p:txBody>
              <a:bodyPr/>
              <a:lstStyle/>
              <a:p>
                <a:r>
                  <a:rPr lang="en-US">
                    <a:noFill/>
                  </a:rPr>
                  <a:t> </a:t>
                </a:r>
              </a:p>
            </p:txBody>
          </p:sp>
        </mc:Fallback>
      </mc:AlternateContent>
      <p:pic>
        <p:nvPicPr>
          <p:cNvPr id="2" name="Picture 1" descr="A diagram of a eureka can a beaker with a pipe that comes out the side and is angled down. Liquid in the can is exactly below the level of the pipe so if an object is placed into the liquid that volume of liquid will be displaced out of the can">
            <a:extLst>
              <a:ext uri="{FF2B5EF4-FFF2-40B4-BE49-F238E27FC236}">
                <a16:creationId xmlns:a16="http://schemas.microsoft.com/office/drawing/2014/main" id="{B6F8E5BD-166F-FFA7-D2BF-CD9A98606A7C}"/>
              </a:ext>
            </a:extLst>
          </p:cNvPr>
          <p:cNvPicPr>
            <a:picLocks noChangeAspect="1"/>
          </p:cNvPicPr>
          <p:nvPr/>
        </p:nvPicPr>
        <p:blipFill>
          <a:blip r:embed="rId4"/>
          <a:stretch>
            <a:fillRect/>
          </a:stretch>
        </p:blipFill>
        <p:spPr>
          <a:xfrm>
            <a:off x="7874800" y="4088431"/>
            <a:ext cx="2090597" cy="1882528"/>
          </a:xfrm>
          <a:prstGeom prst="rect">
            <a:avLst/>
          </a:prstGeom>
        </p:spPr>
      </p:pic>
      <p:sp>
        <p:nvSpPr>
          <p:cNvPr id="4" name="Google Shape;229;g3cc92dfdc06_0_12">
            <a:extLst>
              <a:ext uri="{FF2B5EF4-FFF2-40B4-BE49-F238E27FC236}">
                <a16:creationId xmlns:a16="http://schemas.microsoft.com/office/drawing/2014/main" id="{3468440E-0E48-39C5-26AB-3517A03D346E}"/>
              </a:ext>
            </a:extLst>
          </p:cNvPr>
          <p:cNvSpPr txBox="1"/>
          <p:nvPr/>
        </p:nvSpPr>
        <p:spPr>
          <a:xfrm rot="5400000">
            <a:off x="971700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a:solidFill>
                  <a:schemeClr val="lt1"/>
                </a:solidFill>
                <a:latin typeface="Century Gothic"/>
                <a:ea typeface="Century Gothic"/>
                <a:cs typeface="Century Gothic"/>
                <a:sym typeface="Century Gothic"/>
              </a:rPr>
              <a:t>Lesson question</a:t>
            </a:r>
            <a:endParaRPr sz="2200" b="1" i="0" u="none" strike="noStrike" cap="none">
              <a:solidFill>
                <a:schemeClr val="lt1"/>
              </a:solidFill>
              <a:latin typeface="Century Gothic"/>
              <a:ea typeface="Century Gothic"/>
              <a:cs typeface="Century Gothic"/>
              <a:sym typeface="Century Gothic"/>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340">
          <a:extLst>
            <a:ext uri="{FF2B5EF4-FFF2-40B4-BE49-F238E27FC236}">
              <a16:creationId xmlns:a16="http://schemas.microsoft.com/office/drawing/2014/main" id="{0B2CA405-2336-B376-55EF-B432B8E7B2F5}"/>
            </a:ext>
          </a:extLst>
        </p:cNvPr>
        <p:cNvGrpSpPr/>
        <p:nvPr/>
      </p:nvGrpSpPr>
      <p:grpSpPr>
        <a:xfrm>
          <a:off x="0" y="0"/>
          <a:ext cx="0" cy="0"/>
          <a:chOff x="0" y="0"/>
          <a:chExt cx="0" cy="0"/>
        </a:xfrm>
      </p:grpSpPr>
      <p:sp>
        <p:nvSpPr>
          <p:cNvPr id="341" name="Google Shape;341;g3cd8964b3c4_0_72">
            <a:extLst>
              <a:ext uri="{FF2B5EF4-FFF2-40B4-BE49-F238E27FC236}">
                <a16:creationId xmlns:a16="http://schemas.microsoft.com/office/drawing/2014/main" id="{892A9201-4500-CE7D-6B1C-580583E62E9D}"/>
              </a:ext>
            </a:extLst>
          </p:cNvPr>
          <p:cNvSpPr txBox="1">
            <a:spLocks noGrp="1"/>
          </p:cNvSpPr>
          <p:nvPr>
            <p:ph type="title"/>
          </p:nvPr>
        </p:nvSpPr>
        <p:spPr>
          <a:xfrm>
            <a:off x="540000" y="540000"/>
            <a:ext cx="10080000" cy="4407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SzPts val="3400"/>
              <a:buNone/>
            </a:pPr>
            <a:r>
              <a:rPr lang="en-GB" sz="2900"/>
              <a:t>Returning to the lesson question – answers </a:t>
            </a:r>
            <a:endParaRPr/>
          </a:p>
        </p:txBody>
      </p:sp>
      <p:sp>
        <p:nvSpPr>
          <p:cNvPr id="342" name="Google Shape;342;g3cd8964b3c4_0_72">
            <a:extLst>
              <a:ext uri="{FF2B5EF4-FFF2-40B4-BE49-F238E27FC236}">
                <a16:creationId xmlns:a16="http://schemas.microsoft.com/office/drawing/2014/main" id="{74616C3D-7828-2640-CC26-1DE59361A9D6}"/>
              </a:ext>
            </a:extLst>
          </p:cNvPr>
          <p:cNvSpPr txBox="1">
            <a:spLocks noGrp="1"/>
          </p:cNvSpPr>
          <p:nvPr>
            <p:ph type="body" idx="1"/>
          </p:nvPr>
        </p:nvSpPr>
        <p:spPr>
          <a:xfrm>
            <a:off x="593500" y="1257075"/>
            <a:ext cx="9666300" cy="5195000"/>
          </a:xfrm>
          <a:prstGeom prst="rect">
            <a:avLst/>
          </a:prstGeom>
          <a:noFill/>
          <a:ln>
            <a:noFill/>
          </a:ln>
        </p:spPr>
        <p:txBody>
          <a:bodyPr spcFirstLastPara="1" wrap="square" lIns="0" tIns="0" rIns="0" bIns="0" anchor="t" anchorCtr="0">
            <a:normAutofit/>
          </a:bodyPr>
          <a:lstStyle/>
          <a:p>
            <a:pPr marL="0" lvl="0" indent="0" algn="l" rtl="0">
              <a:lnSpc>
                <a:spcPct val="100000"/>
              </a:lnSpc>
              <a:spcBef>
                <a:spcPts val="0"/>
              </a:spcBef>
              <a:spcAft>
                <a:spcPts val="0"/>
              </a:spcAft>
              <a:buSzPts val="2750"/>
              <a:buNone/>
            </a:pPr>
            <a:r>
              <a:rPr lang="en-GB" b="1"/>
              <a:t>How should the student record the density?</a:t>
            </a:r>
          </a:p>
          <a:p>
            <a:pPr marL="0" lvl="0" indent="0" algn="l" rtl="0">
              <a:lnSpc>
                <a:spcPct val="100000"/>
              </a:lnSpc>
              <a:spcBef>
                <a:spcPts val="0"/>
              </a:spcBef>
              <a:spcAft>
                <a:spcPts val="0"/>
              </a:spcAft>
              <a:buSzPts val="2750"/>
              <a:buNone/>
            </a:pPr>
            <a:endParaRPr b="1"/>
          </a:p>
          <a:p>
            <a:pPr marL="0" lvl="0" indent="0" algn="l" rtl="0">
              <a:lnSpc>
                <a:spcPct val="100000"/>
              </a:lnSpc>
              <a:spcBef>
                <a:spcPts val="0"/>
              </a:spcBef>
              <a:spcAft>
                <a:spcPts val="0"/>
              </a:spcAft>
              <a:buSzPts val="2750"/>
              <a:buNone/>
            </a:pPr>
            <a:r>
              <a:rPr lang="en-GB" b="1"/>
              <a:t>Explain why.</a:t>
            </a:r>
          </a:p>
          <a:p>
            <a:pPr marL="0" lvl="0" indent="0" algn="l" rtl="0">
              <a:lnSpc>
                <a:spcPct val="100000"/>
              </a:lnSpc>
              <a:spcBef>
                <a:spcPts val="0"/>
              </a:spcBef>
              <a:spcAft>
                <a:spcPts val="0"/>
              </a:spcAft>
              <a:buSzPts val="2750"/>
              <a:buNone/>
            </a:pPr>
            <a:endParaRPr lang="en-GB" b="1"/>
          </a:p>
          <a:p>
            <a:pPr marL="0" lvl="0" indent="0">
              <a:buSzPts val="1400"/>
              <a:buNone/>
            </a:pPr>
            <a:r>
              <a:rPr lang="en-GB"/>
              <a:t>The correct answer is 0.304 g/cm³ (3 significant figures).</a:t>
            </a:r>
          </a:p>
          <a:p>
            <a:pPr marL="0" lvl="0" indent="0">
              <a:buSzPts val="1400"/>
              <a:buNone/>
            </a:pPr>
            <a:endParaRPr lang="en-GB"/>
          </a:p>
          <a:p>
            <a:pPr marL="0" lvl="0" indent="0">
              <a:buSzPts val="1400"/>
              <a:buNone/>
            </a:pPr>
            <a:r>
              <a:rPr lang="en-GB"/>
              <a:t>The answer should be given to 3 </a:t>
            </a:r>
            <a:r>
              <a:rPr lang="en-GB" err="1"/>
              <a:t>s.f.</a:t>
            </a:r>
            <a:r>
              <a:rPr lang="en-GB"/>
              <a:t> because this is a division and the rule is to match the least number of significant figures from the data. The mass (15.8 g) is 3 </a:t>
            </a:r>
            <a:r>
              <a:rPr lang="en-GB" err="1"/>
              <a:t>s.f.</a:t>
            </a:r>
            <a:r>
              <a:rPr lang="en-GB"/>
              <a:t> and the volume (52.0 cm³) is 3 </a:t>
            </a:r>
            <a:r>
              <a:rPr lang="en-GB" err="1"/>
              <a:t>s.f.</a:t>
            </a:r>
            <a:r>
              <a:rPr lang="en-GB"/>
              <a:t>, so the answer should be 3 </a:t>
            </a:r>
            <a:r>
              <a:rPr lang="en-GB" err="1"/>
              <a:t>s.f.</a:t>
            </a:r>
            <a:endParaRPr lang="en-GB"/>
          </a:p>
          <a:p>
            <a:pPr marL="0" lvl="0" indent="0">
              <a:buSzPts val="1400"/>
              <a:buNone/>
            </a:pPr>
            <a:endParaRPr lang="en-GB"/>
          </a:p>
          <a:p>
            <a:pPr marL="0" lvl="0" indent="0">
              <a:buSzPts val="1400"/>
              <a:buNone/>
            </a:pPr>
            <a:r>
              <a:rPr lang="en-GB"/>
              <a:t>To round 0.30384615384 to 3 </a:t>
            </a:r>
            <a:r>
              <a:rPr lang="en-GB" err="1"/>
              <a:t>s.f.</a:t>
            </a:r>
            <a:r>
              <a:rPr lang="en-GB"/>
              <a:t>: the first three significant figures are 3, 0 and 3 (leading zeros are not significant, but the trapped zero is). The decider digit is 8 (≥5), so round up to give 0.304 g/cm³.</a:t>
            </a:r>
          </a:p>
          <a:p>
            <a:pPr marL="0" lvl="0" indent="0" algn="l" rtl="0">
              <a:lnSpc>
                <a:spcPct val="100000"/>
              </a:lnSpc>
              <a:spcBef>
                <a:spcPts val="0"/>
              </a:spcBef>
              <a:spcAft>
                <a:spcPts val="0"/>
              </a:spcAft>
              <a:buSzPts val="2750"/>
              <a:buNone/>
            </a:pPr>
            <a:endParaRPr lang="en-GB" b="1"/>
          </a:p>
          <a:p>
            <a:pPr marL="0" lvl="0" indent="0" algn="l" rtl="0">
              <a:lnSpc>
                <a:spcPct val="100000"/>
              </a:lnSpc>
              <a:spcBef>
                <a:spcPts val="0"/>
              </a:spcBef>
              <a:spcAft>
                <a:spcPts val="0"/>
              </a:spcAft>
              <a:buSzPts val="2750"/>
              <a:buNone/>
            </a:pPr>
            <a:endParaRPr lang="en-GB" b="1"/>
          </a:p>
          <a:p>
            <a:pPr marL="0" lvl="0" indent="0" algn="l" rtl="0">
              <a:lnSpc>
                <a:spcPct val="100000"/>
              </a:lnSpc>
              <a:spcBef>
                <a:spcPts val="0"/>
              </a:spcBef>
              <a:spcAft>
                <a:spcPts val="0"/>
              </a:spcAft>
              <a:buSzPts val="2750"/>
              <a:buNone/>
            </a:pPr>
            <a:endParaRPr b="1"/>
          </a:p>
        </p:txBody>
      </p:sp>
      <p:sp>
        <p:nvSpPr>
          <p:cNvPr id="4" name="Google Shape;311;g3cd8964b3c4_0_46">
            <a:extLst>
              <a:ext uri="{FF2B5EF4-FFF2-40B4-BE49-F238E27FC236}">
                <a16:creationId xmlns:a16="http://schemas.microsoft.com/office/drawing/2014/main" id="{A24A3730-C125-639B-AE0E-E953155B0C2B}"/>
              </a:ext>
            </a:extLst>
          </p:cNvPr>
          <p:cNvSpPr txBox="1"/>
          <p:nvPr/>
        </p:nvSpPr>
        <p:spPr>
          <a:xfrm rot="5400000">
            <a:off x="971700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a:solidFill>
                  <a:schemeClr val="lt1"/>
                </a:solidFill>
                <a:latin typeface="Century Gothic"/>
                <a:ea typeface="Century Gothic"/>
                <a:cs typeface="Century Gothic"/>
                <a:sym typeface="Century Gothic"/>
              </a:rPr>
              <a:t>Answers</a:t>
            </a:r>
            <a:endParaRPr sz="2200" b="1" i="0" u="none" strike="noStrike" cap="none">
              <a:solidFill>
                <a:schemeClr val="lt1"/>
              </a:solidFill>
              <a:latin typeface="Century Gothic"/>
              <a:ea typeface="Century Gothic"/>
              <a:cs typeface="Century Gothic"/>
              <a:sym typeface="Century Gothic"/>
            </a:endParaRPr>
          </a:p>
        </p:txBody>
      </p:sp>
    </p:spTree>
    <p:extLst>
      <p:ext uri="{BB962C8B-B14F-4D97-AF65-F5344CB8AC3E}">
        <p14:creationId xmlns:p14="http://schemas.microsoft.com/office/powerpoint/2010/main" val="88656016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5F47D7-2F38-7ACB-9019-317C25DB7AE4}"/>
              </a:ext>
            </a:extLst>
          </p:cNvPr>
          <p:cNvSpPr>
            <a:spLocks noGrp="1"/>
          </p:cNvSpPr>
          <p:nvPr>
            <p:ph type="title"/>
          </p:nvPr>
        </p:nvSpPr>
        <p:spPr/>
        <p:txBody>
          <a:bodyPr/>
          <a:lstStyle/>
          <a:p>
            <a:r>
              <a:rPr lang="en-GB"/>
              <a:t>Acknowledgements</a:t>
            </a:r>
          </a:p>
        </p:txBody>
      </p:sp>
      <p:sp>
        <p:nvSpPr>
          <p:cNvPr id="3" name="Text Placeholder 2">
            <a:extLst>
              <a:ext uri="{FF2B5EF4-FFF2-40B4-BE49-F238E27FC236}">
                <a16:creationId xmlns:a16="http://schemas.microsoft.com/office/drawing/2014/main" id="{48FA70A4-CFC6-C11D-2E29-E3E153DB7270}"/>
              </a:ext>
            </a:extLst>
          </p:cNvPr>
          <p:cNvSpPr>
            <a:spLocks noGrp="1"/>
          </p:cNvSpPr>
          <p:nvPr>
            <p:ph type="body" idx="1"/>
          </p:nvPr>
        </p:nvSpPr>
        <p:spPr>
          <a:xfrm>
            <a:off x="540000" y="1432784"/>
            <a:ext cx="10080000" cy="5040000"/>
          </a:xfrm>
        </p:spPr>
        <p:txBody>
          <a:bodyPr/>
          <a:lstStyle/>
          <a:p>
            <a:pPr marL="53975" indent="0">
              <a:buNone/>
            </a:pPr>
            <a:r>
              <a:rPr lang="en-GB"/>
              <a:t>Image </a:t>
            </a:r>
            <a:r>
              <a:rPr lang="en-GB">
                <a:latin typeface="Century Gothic" panose="020B0502020202020204" pitchFamily="34" charset="0"/>
              </a:rPr>
              <a:t>on slide 3</a:t>
            </a:r>
            <a:r>
              <a:rPr lang="en-GB">
                <a:latin typeface="Century Gothic" panose="020B0502020202020204" pitchFamily="34" charset="0"/>
                <a:ea typeface="Arial"/>
                <a:cs typeface="Arial"/>
                <a:sym typeface="Arial"/>
              </a:rPr>
              <a:t> and 15 © Royal Society of Chemistry</a:t>
            </a:r>
          </a:p>
          <a:p>
            <a:pPr marL="53975" indent="0">
              <a:buNone/>
            </a:pPr>
            <a:r>
              <a:rPr lang="en-GB">
                <a:latin typeface="Century Gothic" panose="020B0502020202020204" pitchFamily="34" charset="0"/>
                <a:ea typeface="Arial"/>
                <a:cs typeface="Arial"/>
                <a:sym typeface="Arial"/>
              </a:rPr>
              <a:t>Image on slide 6 © S. Singha/Shutterstock</a:t>
            </a:r>
          </a:p>
          <a:p>
            <a:pPr marL="53975" indent="0">
              <a:buNone/>
            </a:pPr>
            <a:r>
              <a:rPr lang="en-GB">
                <a:highlight>
                  <a:srgbClr val="FFFF00"/>
                </a:highlight>
              </a:rPr>
              <a:t> </a:t>
            </a:r>
          </a:p>
        </p:txBody>
      </p:sp>
    </p:spTree>
    <p:extLst>
      <p:ext uri="{BB962C8B-B14F-4D97-AF65-F5344CB8AC3E}">
        <p14:creationId xmlns:p14="http://schemas.microsoft.com/office/powerpoint/2010/main" val="3340680403"/>
      </p:ext>
    </p:extLst>
  </p:cSld>
  <p:clrMapOvr>
    <a:masterClrMapping/>
  </p:clrMapOvr>
</p:sld>
</file>

<file path=ppt/theme/theme1.xml><?xml version="1.0" encoding="utf-8"?>
<a:theme xmlns:a="http://schemas.openxmlformats.org/drawingml/2006/main" name="Office Theme">
  <a:themeElements>
    <a:clrScheme name="Custom 1">
      <a:dk1>
        <a:srgbClr val="000000"/>
      </a:dk1>
      <a:lt1>
        <a:srgbClr val="FFFFFF"/>
      </a:lt1>
      <a:dk2>
        <a:srgbClr val="44546A"/>
      </a:dk2>
      <a:lt2>
        <a:srgbClr val="E7E6E6"/>
      </a:lt2>
      <a:accent1>
        <a:srgbClr val="004976"/>
      </a:accent1>
      <a:accent2>
        <a:srgbClr val="48A9C5"/>
      </a:accent2>
      <a:accent3>
        <a:srgbClr val="FF9E1B"/>
      </a:accent3>
      <a:accent4>
        <a:srgbClr val="991E66"/>
      </a:accent4>
      <a:accent5>
        <a:srgbClr val="006F62"/>
      </a:accent5>
      <a:accent6>
        <a:srgbClr val="54585A"/>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45D359969893149933A4D4A74E189F8" ma:contentTypeVersion="13" ma:contentTypeDescription="Create a new document." ma:contentTypeScope="" ma:versionID="c9ddbf677461f5ce946e84a24e793234">
  <xsd:schema xmlns:xsd="http://www.w3.org/2001/XMLSchema" xmlns:xs="http://www.w3.org/2001/XMLSchema" xmlns:p="http://schemas.microsoft.com/office/2006/metadata/properties" xmlns:ns2="5c7d88b2-bc5d-47d8-b067-5f30c82b40fb" xmlns:ns3="9e3c562f-56b0-4bc9-96c8-d04b09868558" targetNamespace="http://schemas.microsoft.com/office/2006/metadata/properties" ma:root="true" ma:fieldsID="cb9b30395463f778bee975073577cb94" ns2:_="" ns3:_="">
    <xsd:import namespace="5c7d88b2-bc5d-47d8-b067-5f30c82b40fb"/>
    <xsd:import namespace="9e3c562f-56b0-4bc9-96c8-d04b09868558"/>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element ref="ns2:MediaLengthInSeconds" minOccurs="0"/>
                <xsd:element ref="ns2:Editorialstag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7d88b2-bc5d-47d8-b067-5f30c82b40f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acd698d5-2c6c-40f3-87af-cb5c6c865f62"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Editorialstage" ma:index="20" nillable="true" ma:displayName="Editorial stage" ma:format="Dropdown" ma:internalName="Editorialstage">
      <xsd:simpleType>
        <xsd:restriction base="dms:Choice">
          <xsd:enumeration value="Published"/>
          <xsd:enumeration value="Ready for editor check"/>
          <xsd:enumeration value="QA review received"/>
          <xsd:enumeration value="Received from author"/>
          <xsd:enumeration value="Ready for QA"/>
        </xsd:restriction>
      </xsd:simpleType>
    </xsd:element>
  </xsd:schema>
  <xsd:schema xmlns:xsd="http://www.w3.org/2001/XMLSchema" xmlns:xs="http://www.w3.org/2001/XMLSchema" xmlns:dms="http://schemas.microsoft.com/office/2006/documentManagement/types" xmlns:pc="http://schemas.microsoft.com/office/infopath/2007/PartnerControls" targetNamespace="9e3c562f-56b0-4bc9-96c8-d04b09868558"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dc6a42d3-65da-48b4-a118-af479a0fa813}" ma:internalName="TaxCatchAll" ma:showField="CatchAllData" ma:web="9e3c562f-56b0-4bc9-96c8-d04b0986855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Editorialstage xmlns="5c7d88b2-bc5d-47d8-b067-5f30c82b40fb" xsi:nil="true"/>
    <lcf76f155ced4ddcb4097134ff3c332f xmlns="5c7d88b2-bc5d-47d8-b067-5f30c82b40fb">
      <Terms xmlns="http://schemas.microsoft.com/office/infopath/2007/PartnerControls"/>
    </lcf76f155ced4ddcb4097134ff3c332f>
    <TaxCatchAll xmlns="9e3c562f-56b0-4bc9-96c8-d04b09868558"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3385734-E5D6-46DC-A53E-B8D4563D1A6E}">
  <ds:schemaRefs>
    <ds:schemaRef ds:uri="5c7d88b2-bc5d-47d8-b067-5f30c82b40fb"/>
    <ds:schemaRef ds:uri="9e3c562f-56b0-4bc9-96c8-d04b09868558"/>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337E014B-FE45-48A4-9229-B3F261FC701E}">
  <ds:schemaRefs>
    <ds:schemaRef ds:uri="5c7d88b2-bc5d-47d8-b067-5f30c82b40fb"/>
    <ds:schemaRef ds:uri="http://purl.org/dc/elements/1.1/"/>
    <ds:schemaRef ds:uri="http://purl.org/dc/terms/"/>
    <ds:schemaRef ds:uri="9e3c562f-56b0-4bc9-96c8-d04b09868558"/>
    <ds:schemaRef ds:uri="http://www.w3.org/XML/1998/namespace"/>
    <ds:schemaRef ds:uri="http://purl.org/dc/dcmitype/"/>
    <ds:schemaRef ds:uri="http://schemas.microsoft.com/office/2006/documentManagement/types"/>
    <ds:schemaRef ds:uri="http://schemas.microsoft.com/office/infopath/2007/PartnerControls"/>
    <ds:schemaRef ds:uri="http://schemas.openxmlformats.org/package/2006/metadata/core-properties"/>
    <ds:schemaRef ds:uri="http://schemas.microsoft.com/office/2006/metadata/properties"/>
  </ds:schemaRefs>
</ds:datastoreItem>
</file>

<file path=customXml/itemProps3.xml><?xml version="1.0" encoding="utf-8"?>
<ds:datastoreItem xmlns:ds="http://schemas.openxmlformats.org/officeDocument/2006/customXml" ds:itemID="{A79B40C4-C098-458E-A638-44F1AF58E23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TotalTime>
  <Words>5448</Words>
  <Application>Microsoft Office PowerPoint</Application>
  <PresentationFormat>Widescreen</PresentationFormat>
  <Paragraphs>416</Paragraphs>
  <Slides>17</Slides>
  <Notes>16</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17</vt:i4>
      </vt:variant>
    </vt:vector>
  </HeadingPairs>
  <TitlesOfParts>
    <vt:vector size="22" baseType="lpstr">
      <vt:lpstr>Cambria Math</vt:lpstr>
      <vt:lpstr>Arial</vt:lpstr>
      <vt:lpstr>Century Gothic</vt:lpstr>
      <vt:lpstr>Calibri</vt:lpstr>
      <vt:lpstr>Office Theme</vt:lpstr>
      <vt:lpstr>Stage 1 </vt:lpstr>
      <vt:lpstr>Introduction</vt:lpstr>
      <vt:lpstr>Lesson question</vt:lpstr>
      <vt:lpstr>Rounding recap</vt:lpstr>
      <vt:lpstr>Rounding recap – answers </vt:lpstr>
      <vt:lpstr>The problem with decimal places in science</vt:lpstr>
      <vt:lpstr>What are significant figures?</vt:lpstr>
      <vt:lpstr>How many significant figures?</vt:lpstr>
      <vt:lpstr>How many significant figures? – Answers </vt:lpstr>
      <vt:lpstr>Worked example</vt:lpstr>
      <vt:lpstr>Worked example - answers</vt:lpstr>
      <vt:lpstr>Why do significant figures matter in chemistry?</vt:lpstr>
      <vt:lpstr>Do I use significant figures or decimal places?</vt:lpstr>
      <vt:lpstr>Recurring numbers </vt:lpstr>
      <vt:lpstr>Returning to the lesson question:</vt:lpstr>
      <vt:lpstr>Returning to the lesson question – answers </vt:lpstr>
      <vt:lpstr>Acknowledgements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Teacher led presentation understanding number: significant figures and rounding</dc:title>
  <dc:creator>Royal Society of Chemistry</dc:creator>
  <cp:keywords>Maths; maths skills; number; understanding number; maths in chemistry; lesson plan; significant figures; rounding; decimal places</cp:keywords>
  <dc:description>From https://rsc.li/4gbEt3p teacher guidance notes plus linked short activities and worksheet also available</dc:description>
  <cp:lastModifiedBy>Hannah Griffiths</cp:lastModifiedBy>
  <cp:revision>1</cp:revision>
  <dcterms:created xsi:type="dcterms:W3CDTF">2021-04-13T16:26:00Z</dcterms:created>
  <dcterms:modified xsi:type="dcterms:W3CDTF">2026-09-16T12:46:05Z</dcterms:modified>
  <cp:category>From https://rsc.li/4gbEt3p, teacher guidance notes plus activities and worksheet also available</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0x010100E45D359969893149933A4D4A74E189F8</vt:lpwstr>
  </property>
  <property fmtid="{D5CDD505-2E9C-101B-9397-08002B2CF9AE}" pid="3" name="MediaServiceImageTags">
    <vt:lpwstr/>
  </property>
  <property fmtid="{D5CDD505-2E9C-101B-9397-08002B2CF9AE}" pid="4" name="Document_x0020_Type">
    <vt:lpwstr/>
  </property>
  <property fmtid="{D5CDD505-2E9C-101B-9397-08002B2CF9AE}" pid="5" name="Document Type">
    <vt:lpwstr/>
  </property>
  <property fmtid="{D5CDD505-2E9C-101B-9397-08002B2CF9AE}" pid="6" name="Directorate_x002f_Team_x002f_Function">
    <vt:lpwstr/>
  </property>
  <property fmtid="{D5CDD505-2E9C-101B-9397-08002B2CF9AE}" pid="7" name="Project_x002f_Product">
    <vt:lpwstr/>
  </property>
  <property fmtid="{D5CDD505-2E9C-101B-9397-08002B2CF9AE}" pid="8" name="Project/Product">
    <vt:lpwstr/>
  </property>
  <property fmtid="{D5CDD505-2E9C-101B-9397-08002B2CF9AE}" pid="9" name="Platform_x002f_Software">
    <vt:lpwstr/>
  </property>
  <property fmtid="{D5CDD505-2E9C-101B-9397-08002B2CF9AE}" pid="10" name="Directorate/Team/Function">
    <vt:lpwstr/>
  </property>
  <property fmtid="{D5CDD505-2E9C-101B-9397-08002B2CF9AE}" pid="11" name="Watchword">
    <vt:lpwstr/>
  </property>
  <property fmtid="{D5CDD505-2E9C-101B-9397-08002B2CF9AE}" pid="12" name="Platform/Software">
    <vt:lpwstr/>
  </property>
</Properties>
</file>