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9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65EA01-4004-4C0B-8726-B3D16E1B7ADB}" v="5" dt="2026-06-11T09:35:21.9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79582" autoAdjust="0"/>
  </p:normalViewPr>
  <p:slideViewPr>
    <p:cSldViewPr snapToGrid="0" snapToObjects="1">
      <p:cViewPr varScale="1">
        <p:scale>
          <a:sx n="88" d="100"/>
          <a:sy n="88" d="100"/>
        </p:scale>
        <p:origin x="18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mod">
      <pc:chgData name="Hannah Griffiths" userId="9135852f-5aac-4f3f-97b0-55e569f13680" providerId="ADAL" clId="{79D2581E-2C64-4D7D-948E-B5DB5B650164}" dt="2026-06-11T09:35:03.716" v="0"/>
      <pc:docMkLst>
        <pc:docMk/>
      </pc:docMkLst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9FEE6-68B1-4863-9977-3A95633844E7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AEAF9-7482-4645-9523-1778CA738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348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 Defnyddiwch hwn fel man cychwyn gwersi wrth addysgu graffen ac alotropau carbon.</a:t>
            </a:r>
          </a:p>
          <a:p>
            <a:endParaRPr lang="en-GB" dirty="0"/>
          </a:p>
          <a:p>
            <a:r>
              <a:rPr lang="cy-GB"/>
              <a:t>Atebion: </a:t>
            </a:r>
          </a:p>
          <a:p>
            <a:pPr marL="228600" indent="-228600">
              <a:buAutoNum type="arabicPeriod"/>
            </a:pPr>
            <a:r>
              <a:rPr lang="cy-GB"/>
              <a:t>Mae graffen yn haen sengl o graffit – mae pob atom carbon yn ffurfio tri bond cofalent gyda thri atom carbon arall, gan ffurfio haenau o gylchoedd hecsagonol. </a:t>
            </a:r>
          </a:p>
          <a:p>
            <a:pPr marL="228600" indent="-228600">
              <a:buAutoNum type="arabicPeriod"/>
            </a:pPr>
            <a:r>
              <a:rPr lang="cy-GB" baseline="0"/>
              <a:t>Dim ond un atom o drwch yw graffen, felly mae golau’n gallu pasio drwodd. </a:t>
            </a:r>
          </a:p>
          <a:p>
            <a:pPr marL="228600" indent="-228600">
              <a:buAutoNum type="arabicPeriod"/>
            </a:pPr>
            <a:r>
              <a:rPr lang="cy-GB"/>
              <a:t>Mae un electron o bob atom carbon wedi’i ddadleoli. Mae’r electronau hyn wedi’u dadleoli yn caniatáu i graffen ddargludo trydan drwy’r adeiledd.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9AEAF9-7482-4645-9523-1778CA7384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78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05D642-4592-B14D-98B6-B60260A64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dxhfDw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g"/><Relationship Id="rId4" Type="http://schemas.openxmlformats.org/officeDocument/2006/relationships/hyperlink" Target="https://rsc.li/3OpFDu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100015"/>
            <a:ext cx="810000" cy="6657969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Newyddion am ymchwil gwyddoniaeth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270" y="255089"/>
            <a:ext cx="10080000" cy="440661"/>
          </a:xfrm>
        </p:spPr>
        <p:txBody>
          <a:bodyPr/>
          <a:lstStyle/>
          <a:p>
            <a:r>
              <a:rPr lang="cy-GB" dirty="0"/>
              <a:t>Defnyddio rholeri i greu graffen yn gyflym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2C49F36-B0B9-49E7-B398-03B87BDA45BB}"/>
              </a:ext>
            </a:extLst>
          </p:cNvPr>
          <p:cNvSpPr txBox="1">
            <a:spLocks/>
          </p:cNvSpPr>
          <p:nvPr/>
        </p:nvSpPr>
        <p:spPr>
          <a:xfrm>
            <a:off x="233270" y="807002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1600" dirty="0">
                <a:solidFill>
                  <a:schemeClr val="tx1"/>
                </a:solidFill>
              </a:rPr>
              <a:t>Sleid gan Neil Goalby. Ar gael yn </a:t>
            </a:r>
            <a:r>
              <a:rPr lang="cy-GB" sz="1600" dirty="0">
                <a:hlinkClick r:id="rId3"/>
              </a:rPr>
              <a:t>rsc.li/4dxhfDw</a:t>
            </a:r>
            <a:endParaRPr lang="cy-GB" sz="1600" dirty="0">
              <a:hlinkClick r:id="rId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489" y="1185581"/>
            <a:ext cx="6397325" cy="5232202"/>
          </a:xfrm>
        </p:spPr>
        <p:txBody>
          <a:bodyPr wrap="square">
            <a:spAutoFit/>
          </a:bodyPr>
          <a:lstStyle/>
          <a:p>
            <a:r>
              <a:rPr lang="cy-GB" dirty="0"/>
              <a:t>Mae technoleg newydd yn defnyddio tâp gludiog i gael fflawiau graffen yn rhad ac yn gyflym. Mae’n cynhyrchu nano-lenni graffen gyda phriodweddau trydanol ac optegol ardderchog. Byddai modd defnyddio’r graffen sy’n cael ei gynhyrchu mewn dyfeisiau hyblyg a synwyryddion cost effeithiol. </a:t>
            </a:r>
          </a:p>
          <a:p>
            <a:r>
              <a:rPr lang="cy-GB" dirty="0"/>
              <a:t>Mae’r dull yn defnyddio tâp gludiog wedi’i lapio o amgylch dwy roler sy’n troelli ac yn rhwbio yn erbyn ei gilydd pan fyddant yn cael eu troi. Mae fflawiau graffit yn cael eu hychwanegu at y rholeri. Ar ddiwedd y broses, mae’r tâp wedi’i orchuddio’n llwyr â graffen. Byddai modd awtomeiddio’r broses a’i hintegreiddio i linellau cydosod diwydiannol.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FFA1DA3-2756-4B86-87AD-EE87219503AB}"/>
              </a:ext>
            </a:extLst>
          </p:cNvPr>
          <p:cNvSpPr txBox="1">
            <a:spLocks/>
          </p:cNvSpPr>
          <p:nvPr/>
        </p:nvSpPr>
        <p:spPr>
          <a:xfrm>
            <a:off x="6796657" y="3705581"/>
            <a:ext cx="3755994" cy="5477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1600" i="1">
                <a:solidFill>
                  <a:srgbClr val="C8102E"/>
                </a:solidFill>
              </a:rPr>
              <a:t>Mae’r graffen wedi cael ei ddefnyddio’n llwyddiannus mewn transistorau a ffoto-ganfodyddion</a:t>
            </a: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EA1A01F-587E-4473-9318-709907EEC9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021599"/>
              </p:ext>
            </p:extLst>
          </p:nvPr>
        </p:nvGraphicFramePr>
        <p:xfrm>
          <a:off x="6796657" y="4673385"/>
          <a:ext cx="3755993" cy="2001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5993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</a:tblGrid>
              <a:tr h="307140">
                <a:tc>
                  <a:txBody>
                    <a:bodyPr/>
                    <a:lstStyle/>
                    <a:p>
                      <a:pPr algn="l"/>
                      <a:r>
                        <a:rPr lang="cy-GB" sz="1600" b="1" i="0" dirty="0">
                          <a:latin typeface="Century Gothic" panose="020B0502020202020204" pitchFamily="34" charset="0"/>
                        </a:rPr>
                        <a:t>Cwestiynau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666231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00000"/>
                        </a:lnSpc>
                        <a:buAutoNum type="arabicPeriod"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Disgrifiwch adeiledd graffen.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buAutoNum type="arabicPeriod"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Awgrymwch pam mae graffen yn dryloyw.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buAutoNum type="arabicPeriod"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Eglurwch pam mae gan graffen ddargludedd trydanol uchel.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75E2D19-E3DF-A450-9AB7-76B649665B4A}"/>
              </a:ext>
            </a:extLst>
          </p:cNvPr>
          <p:cNvSpPr txBox="1"/>
          <p:nvPr/>
        </p:nvSpPr>
        <p:spPr>
          <a:xfrm rot="16200000">
            <a:off x="9191685" y="2096702"/>
            <a:ext cx="30274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/>
              <a:t>© </a:t>
            </a:r>
            <a:r>
              <a:rPr lang="cy-GB" sz="800" b="0" i="0">
                <a:solidFill>
                  <a:srgbClr val="172B4D"/>
                </a:solidFill>
                <a:effectLst/>
                <a:latin typeface="-apple-system"/>
              </a:rPr>
              <a:t>Y Sozen et al, Small Methods, 2023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8B292F-C975-35D4-5788-36F543B9F4E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798643" y="1115784"/>
            <a:ext cx="3752019" cy="250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198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4FF2A0-C252-4A30-8EDD-02E4F295A9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E32765-0D1B-4967-A921-DBD855E7514C}">
  <ds:schemaRefs>
    <ds:schemaRef ds:uri="http://purl.org/dc/terms/"/>
    <ds:schemaRef ds:uri="http://purl.org/dc/dcmitype/"/>
    <ds:schemaRef ds:uri="9e3c562f-56b0-4bc9-96c8-d04b09868558"/>
    <ds:schemaRef ds:uri="http://schemas.microsoft.com/office/2006/documentManagement/types"/>
    <ds:schemaRef ds:uri="5c7d88b2-bc5d-47d8-b067-5f30c82b40fb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BB6D04D-D931-4F32-AFA4-A8CEC93FD2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272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-apple-system</vt:lpstr>
      <vt:lpstr>Arial</vt:lpstr>
      <vt:lpstr>Calibri</vt:lpstr>
      <vt:lpstr>Calibri Light</vt:lpstr>
      <vt:lpstr>Century Gothic</vt:lpstr>
      <vt:lpstr>Office Theme</vt:lpstr>
      <vt:lpstr>Defnyddio rholeri i greu graffen yn gyflym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Graphene fabrication gets rolling slides CYM</dc:title>
  <dc:creator>Royal Society of Chemistry</dc:creator>
  <cp:keywords>Science; research; news; teaching; context; secondary; graphene; carbon allotropes; carbon; sticky tape</cp:keywords>
  <dc:description>From Education in Chemistry Graphene fabrication gets rolling https://rsc.li/4dxhfDw</dc:description>
  <cp:lastModifiedBy>Hannah Griffiths</cp:lastModifiedBy>
  <cp:revision>1</cp:revision>
  <dcterms:created xsi:type="dcterms:W3CDTF">2022-07-21T16:12:38Z</dcterms:created>
  <dcterms:modified xsi:type="dcterms:W3CDTF">2026-06-11T09:35:36Z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