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6"/>
  </p:notesMasterIdLst>
  <p:sldIdLst>
    <p:sldId id="294"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102E"/>
    <a:srgbClr val="E6F1EF"/>
    <a:srgbClr val="006F62"/>
    <a:srgbClr val="EDF6F9"/>
    <a:srgbClr val="48A9C5"/>
    <a:srgbClr val="FAE7EA"/>
    <a:srgbClr val="F7DBE0"/>
    <a:srgbClr val="F4CFD5"/>
    <a:srgbClr val="FF9E1B"/>
    <a:srgbClr val="00497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2714602-323A-4BFB-8EC0-7A886EED9139}" v="11" dt="2026-06-11T09:03:53.4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998"/>
    <p:restoredTop sz="84724" autoAdjust="0"/>
  </p:normalViewPr>
  <p:slideViewPr>
    <p:cSldViewPr snapToGrid="0" snapToObjects="1">
      <p:cViewPr varScale="1">
        <p:scale>
          <a:sx n="94" d="100"/>
          <a:sy n="94" d="100"/>
        </p:scale>
        <p:origin x="1632" y="78"/>
      </p:cViewPr>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Griffiths" userId="9135852f-5aac-4f3f-97b0-55e569f13680" providerId="ADAL" clId="{79D2581E-2C64-4D7D-948E-B5DB5B650164}"/>
    <pc:docChg chg="mod modSld">
      <pc:chgData name="Hannah Griffiths" userId="9135852f-5aac-4f3f-97b0-55e569f13680" providerId="ADAL" clId="{79D2581E-2C64-4D7D-948E-B5DB5B650164}" dt="2026-06-11T09:04:39.419" v="1" actId="14100"/>
      <pc:docMkLst>
        <pc:docMk/>
      </pc:docMkLst>
      <pc:sldChg chg="modSp mod">
        <pc:chgData name="Hannah Griffiths" userId="9135852f-5aac-4f3f-97b0-55e569f13680" providerId="ADAL" clId="{79D2581E-2C64-4D7D-948E-B5DB5B650164}" dt="2026-06-11T09:04:39.419" v="1" actId="14100"/>
        <pc:sldMkLst>
          <pc:docMk/>
          <pc:sldMk cId="4064198182" sldId="294"/>
        </pc:sldMkLst>
        <pc:spChg chg="mod">
          <ac:chgData name="Hannah Griffiths" userId="9135852f-5aac-4f3f-97b0-55e569f13680" providerId="ADAL" clId="{79D2581E-2C64-4D7D-948E-B5DB5B650164}" dt="2026-06-11T09:04:39.419" v="1" actId="14100"/>
          <ac:spMkLst>
            <pc:docMk/>
            <pc:sldMk cId="4064198182" sldId="294"/>
            <ac:spMk id="4" creationId="{475E2D19-E3DF-A450-9AB7-76B649665B4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39FEE6-68B1-4863-9977-3A95633844E7}" type="datetimeFigureOut">
              <a:rPr lang="en-GB" smtClean="0"/>
              <a:t>11/06/2026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9AEAF9-7482-4645-9523-1778CA73848E}" type="slidenum">
              <a:rPr lang="en-GB" smtClean="0"/>
              <a:t>‹#›</a:t>
            </a:fld>
            <a:endParaRPr lang="en-GB"/>
          </a:p>
        </p:txBody>
      </p:sp>
    </p:spTree>
    <p:extLst>
      <p:ext uri="{BB962C8B-B14F-4D97-AF65-F5344CB8AC3E}">
        <p14:creationId xmlns:p14="http://schemas.microsoft.com/office/powerpoint/2010/main" val="26773481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GB"/>
              <a:t>Mae’r sleid hon yn crynhoi erthygl ddiweddar a gyhoeddwyd gan </a:t>
            </a:r>
            <a:r>
              <a:rPr lang="cy-GB" i="1"/>
              <a:t>Chemistry World</a:t>
            </a:r>
            <a:r>
              <a:rPr lang="cy-GB"/>
              <a:t>. Defnyddiwch hwn fel man cychwyn gwers wrth addysgu gwahanol ffurfiau ar garbon.</a:t>
            </a:r>
          </a:p>
          <a:p>
            <a:endParaRPr lang="en-GB" dirty="0"/>
          </a:p>
          <a:p>
            <a:r>
              <a:rPr lang="cy-GB"/>
              <a:t>Atebion</a:t>
            </a:r>
          </a:p>
          <a:p>
            <a:pPr marL="228600" indent="-228600">
              <a:buFont typeface="+mj-lt"/>
              <a:buAutoNum type="arabicPeriod"/>
            </a:pPr>
            <a:r>
              <a:rPr lang="cy-GB"/>
              <a:t>Mae graffen yn addas oherwydd:</a:t>
            </a:r>
          </a:p>
          <a:p>
            <a:pPr marL="685800" lvl="1" indent="-228600">
              <a:buFont typeface="+mj-lt"/>
              <a:buAutoNum type="arabicPeriod"/>
            </a:pPr>
            <a:r>
              <a:rPr lang="cy-GB"/>
              <a:t>mae’n dargludo trydan, </a:t>
            </a:r>
          </a:p>
          <a:p>
            <a:pPr marL="685800" lvl="1" indent="-228600">
              <a:buFont typeface="+mj-lt"/>
              <a:buAutoNum type="arabicPeriod"/>
            </a:pPr>
            <a:r>
              <a:rPr lang="cy-GB"/>
              <a:t>nid yw’n docsig,</a:t>
            </a:r>
          </a:p>
          <a:p>
            <a:pPr marL="685800" lvl="1" indent="-228600">
              <a:buFont typeface="+mj-lt"/>
              <a:buAutoNum type="arabicPeriod"/>
            </a:pPr>
            <a:r>
              <a:rPr lang="cy-GB"/>
              <a:t>mae’n denau,</a:t>
            </a:r>
          </a:p>
          <a:p>
            <a:pPr marL="685800" lvl="1" indent="-228600">
              <a:buFont typeface="+mj-lt"/>
              <a:buAutoNum type="arabicPeriod"/>
            </a:pPr>
            <a:r>
              <a:rPr lang="cy-GB"/>
              <a:t>mae’n dryloyw,</a:t>
            </a:r>
          </a:p>
          <a:p>
            <a:pPr marL="685800" lvl="1" indent="-228600">
              <a:buFont typeface="+mj-lt"/>
              <a:buAutoNum type="arabicPeriod"/>
            </a:pPr>
            <a:r>
              <a:rPr lang="cy-GB"/>
              <a:t>mae modd ei fowldio.</a:t>
            </a:r>
          </a:p>
          <a:p>
            <a:pPr marL="228600" indent="-228600">
              <a:buFont typeface="+mj-lt"/>
              <a:buAutoNum type="arabicPeriod"/>
            </a:pPr>
            <a:r>
              <a:rPr lang="cy-GB"/>
              <a:t>Mae graffen yn un haen o graffit gydag adeiledd hecsagonol, lle mae pob carbon wedi’i fondio â thri arall gan fondiau cofalent.</a:t>
            </a:r>
          </a:p>
          <a:p>
            <a:pPr marL="228600" indent="-228600">
              <a:buFont typeface="+mj-lt"/>
              <a:buAutoNum type="arabicPeriod"/>
            </a:pPr>
            <a:r>
              <a:rPr lang="cy-GB"/>
              <a:t>Mae un electron fesul atom carbon wedi’i ddadleoli. Mae’r electronau hyn yn gallu cario gwefr drwy’r adeiledd/haen.</a:t>
            </a:r>
          </a:p>
        </p:txBody>
      </p:sp>
      <p:sp>
        <p:nvSpPr>
          <p:cNvPr id="4" name="Slide Number Placeholder 3"/>
          <p:cNvSpPr>
            <a:spLocks noGrp="1"/>
          </p:cNvSpPr>
          <p:nvPr>
            <p:ph type="sldNum" sz="quarter" idx="5"/>
          </p:nvPr>
        </p:nvSpPr>
        <p:spPr/>
        <p:txBody>
          <a:bodyPr/>
          <a:lstStyle/>
          <a:p>
            <a:fld id="{659AEAF9-7482-4645-9523-1778CA73848E}" type="slidenum">
              <a:rPr lang="en-GB" smtClean="0"/>
              <a:t>1</a:t>
            </a:fld>
            <a:endParaRPr lang="en-GB"/>
          </a:p>
        </p:txBody>
      </p:sp>
    </p:spTree>
    <p:extLst>
      <p:ext uri="{BB962C8B-B14F-4D97-AF65-F5344CB8AC3E}">
        <p14:creationId xmlns:p14="http://schemas.microsoft.com/office/powerpoint/2010/main" val="671078817"/>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2UfBalB" TargetMode="Externa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2UfBalB" TargetMode="Externa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rsc.li/2UfBalB" TargetMode="Externa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16 years Title, single line, generic photo">
    <p:spTree>
      <p:nvGrpSpPr>
        <p:cNvPr id="1" name=""/>
        <p:cNvGrpSpPr/>
        <p:nvPr/>
      </p:nvGrpSpPr>
      <p:grpSpPr>
        <a:xfrm>
          <a:off x="0" y="0"/>
          <a:ext cx="0" cy="0"/>
          <a:chOff x="0" y="0"/>
          <a:chExt cx="0" cy="0"/>
        </a:xfrm>
      </p:grpSpPr>
      <p:pic>
        <p:nvPicPr>
          <p:cNvPr id="21" name="Picture 20">
            <a:extLst>
              <a:ext uri="{FF2B5EF4-FFF2-40B4-BE49-F238E27FC236}">
                <a16:creationId xmlns:a16="http://schemas.microsoft.com/office/drawing/2014/main" id="{38610100-38BC-194F-9079-8DDE723951FF}"/>
              </a:ext>
            </a:extLst>
          </p:cNvPr>
          <p:cNvPicPr>
            <a:picLocks/>
          </p:cNvPicPr>
          <p:nvPr userDrawn="1"/>
        </p:nvPicPr>
        <p:blipFill>
          <a:blip r:embed="rId2"/>
          <a:stretch>
            <a:fillRect/>
          </a:stretch>
        </p:blipFill>
        <p:spPr>
          <a:xfrm>
            <a:off x="823" y="0"/>
            <a:ext cx="12196800" cy="6856330"/>
          </a:xfrm>
          <a:prstGeom prst="rect">
            <a:avLst/>
          </a:prstGeom>
        </p:spPr>
      </p:pic>
      <p:pic>
        <p:nvPicPr>
          <p:cNvPr id="5" name="Picture 4">
            <a:extLst>
              <a:ext uri="{FF2B5EF4-FFF2-40B4-BE49-F238E27FC236}">
                <a16:creationId xmlns:a16="http://schemas.microsoft.com/office/drawing/2014/main" id="{BBA549A9-FDA4-D149-B497-B5121421C2DF}"/>
              </a:ext>
            </a:extLst>
          </p:cNvPr>
          <p:cNvPicPr>
            <a:picLocks noChangeAspect="1"/>
          </p:cNvPicPr>
          <p:nvPr userDrawn="1"/>
        </p:nvPicPr>
        <p:blipFill>
          <a:blip r:embed="rId3"/>
          <a:stretch>
            <a:fillRect/>
          </a:stretch>
        </p:blipFill>
        <p:spPr>
          <a:xfrm>
            <a:off x="5339623" y="0"/>
            <a:ext cx="6858000" cy="6858000"/>
          </a:xfrm>
          <a:prstGeom prst="rect">
            <a:avLst/>
          </a:prstGeom>
        </p:spPr>
      </p:pic>
      <p:pic>
        <p:nvPicPr>
          <p:cNvPr id="12" name="Picture 11">
            <a:extLst>
              <a:ext uri="{FF2B5EF4-FFF2-40B4-BE49-F238E27FC236}">
                <a16:creationId xmlns:a16="http://schemas.microsoft.com/office/drawing/2014/main" id="{4C3C2113-31B6-7F4D-83F0-729A1B46C583}"/>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25" name="Picture 24">
            <a:extLst>
              <a:ext uri="{FF2B5EF4-FFF2-40B4-BE49-F238E27FC236}">
                <a16:creationId xmlns:a16="http://schemas.microsoft.com/office/drawing/2014/main" id="{7AE3D22E-2B57-CE4A-B915-F81A74DD96F1}"/>
              </a:ext>
            </a:extLst>
          </p:cNvPr>
          <p:cNvPicPr>
            <a:picLocks noChangeAspect="1"/>
          </p:cNvPicPr>
          <p:nvPr userDrawn="1"/>
        </p:nvPicPr>
        <p:blipFill>
          <a:blip r:embed="rId5"/>
          <a:stretch>
            <a:fillRect/>
          </a:stretch>
        </p:blipFill>
        <p:spPr>
          <a:xfrm>
            <a:off x="3562957" y="0"/>
            <a:ext cx="3991277" cy="6861600"/>
          </a:xfrm>
          <a:prstGeom prst="rect">
            <a:avLst/>
          </a:prstGeom>
        </p:spPr>
      </p:pic>
      <p:pic>
        <p:nvPicPr>
          <p:cNvPr id="27" name="Picture 26">
            <a:extLst>
              <a:ext uri="{FF2B5EF4-FFF2-40B4-BE49-F238E27FC236}">
                <a16:creationId xmlns:a16="http://schemas.microsoft.com/office/drawing/2014/main" id="{E4983CAC-993B-784B-BDEA-00ABFD7B6D78}"/>
              </a:ext>
            </a:extLst>
          </p:cNvPr>
          <p:cNvPicPr>
            <a:picLocks/>
          </p:cNvPicPr>
          <p:nvPr userDrawn="1"/>
        </p:nvPicPr>
        <p:blipFill>
          <a:blip r:embed="rId6"/>
          <a:stretch>
            <a:fillRect/>
          </a:stretch>
        </p:blipFill>
        <p:spPr>
          <a:xfrm>
            <a:off x="4436982" y="0"/>
            <a:ext cx="3195988" cy="2815200"/>
          </a:xfrm>
          <a:prstGeom prst="rect">
            <a:avLst/>
          </a:prstGeom>
        </p:spPr>
      </p:pic>
      <p:sp>
        <p:nvSpPr>
          <p:cNvPr id="15" name="Title 1">
            <a:extLst>
              <a:ext uri="{FF2B5EF4-FFF2-40B4-BE49-F238E27FC236}">
                <a16:creationId xmlns:a16="http://schemas.microsoft.com/office/drawing/2014/main" id="{8E12F9B7-525F-0A4B-9E77-89C192EAFCBE}"/>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16" name="Subtitle 2">
            <a:extLst>
              <a:ext uri="{FF2B5EF4-FFF2-40B4-BE49-F238E27FC236}">
                <a16:creationId xmlns:a16="http://schemas.microsoft.com/office/drawing/2014/main" id="{4B3093CA-596C-304F-86CF-A159FB36541B}"/>
              </a:ext>
            </a:extLst>
          </p:cNvPr>
          <p:cNvSpPr>
            <a:spLocks noGrp="1"/>
          </p:cNvSpPr>
          <p:nvPr>
            <p:ph type="subTitle" idx="1" hasCustomPrompt="1"/>
          </p:nvPr>
        </p:nvSpPr>
        <p:spPr>
          <a:xfrm>
            <a:off x="540000" y="1980000"/>
            <a:ext cx="5220000" cy="713843"/>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Single line title</a:t>
            </a:r>
            <a:endParaRPr lang="en-US" dirty="0"/>
          </a:p>
        </p:txBody>
      </p:sp>
      <p:pic>
        <p:nvPicPr>
          <p:cNvPr id="17" name="Picture 16">
            <a:extLst>
              <a:ext uri="{FF2B5EF4-FFF2-40B4-BE49-F238E27FC236}">
                <a16:creationId xmlns:a16="http://schemas.microsoft.com/office/drawing/2014/main" id="{C921A4C6-5661-3A4E-8B85-9900DC479D2E}"/>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18" name="Picture 17">
            <a:extLst>
              <a:ext uri="{FF2B5EF4-FFF2-40B4-BE49-F238E27FC236}">
                <a16:creationId xmlns:a16="http://schemas.microsoft.com/office/drawing/2014/main" id="{CE05D642-4592-B14D-98B6-B60260A6476A}"/>
              </a:ext>
            </a:extLst>
          </p:cNvPr>
          <p:cNvPicPr>
            <a:picLocks noChangeAspect="1"/>
          </p:cNvPicPr>
          <p:nvPr userDrawn="1"/>
        </p:nvPicPr>
        <p:blipFill>
          <a:blip r:embed="rId8"/>
          <a:stretch>
            <a:fillRect/>
          </a:stretch>
        </p:blipFill>
        <p:spPr>
          <a:xfrm>
            <a:off x="3648960" y="5816600"/>
            <a:ext cx="1754412" cy="417717"/>
          </a:xfrm>
          <a:prstGeom prst="rect">
            <a:avLst/>
          </a:prstGeom>
        </p:spPr>
      </p:pic>
      <p:sp>
        <p:nvSpPr>
          <p:cNvPr id="13" name="Title 1">
            <a:extLst>
              <a:ext uri="{FF2B5EF4-FFF2-40B4-BE49-F238E27FC236}">
                <a16:creationId xmlns:a16="http://schemas.microsoft.com/office/drawing/2014/main" id="{A5BB0AE8-6DC8-9941-9AD4-FAD7BFF45B99}"/>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https://rsc.li/2UfBalB</a:t>
            </a:r>
            <a:endParaRPr lang="en-US" sz="1600" u="none" dirty="0">
              <a:solidFill>
                <a:schemeClr val="bg1"/>
              </a:solidFill>
            </a:endParaRPr>
          </a:p>
        </p:txBody>
      </p:sp>
    </p:spTree>
    <p:extLst>
      <p:ext uri="{BB962C8B-B14F-4D97-AF65-F5344CB8AC3E}">
        <p14:creationId xmlns:p14="http://schemas.microsoft.com/office/powerpoint/2010/main" val="41709657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16 years Title, double line, content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D691BC6-D72A-6741-958D-F420E148587A}"/>
              </a:ext>
            </a:extLst>
          </p:cNvPr>
          <p:cNvPicPr>
            <a:picLocks/>
          </p:cNvPicPr>
          <p:nvPr userDrawn="1"/>
        </p:nvPicPr>
        <p:blipFill>
          <a:blip r:embed="rId2"/>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E9E727C2-D80B-264D-94C3-9BC1E36809DC}"/>
              </a:ext>
            </a:extLst>
          </p:cNvPr>
          <p:cNvPicPr>
            <a:picLocks noChangeAspect="1"/>
          </p:cNvPicPr>
          <p:nvPr userDrawn="1"/>
        </p:nvPicPr>
        <p:blipFill>
          <a:blip r:embed="rId3"/>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F2C25AED-0875-2647-84A2-6621C0D4157D}"/>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61D0A769-27C5-794F-BB2C-54D8520DEA0A}"/>
              </a:ext>
            </a:extLst>
          </p:cNvPr>
          <p:cNvPicPr>
            <a:picLocks noChangeAspect="1"/>
          </p:cNvPicPr>
          <p:nvPr userDrawn="1"/>
        </p:nvPicPr>
        <p:blipFill>
          <a:blip r:embed="rId5"/>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A7ADC76F-BA8F-214E-B243-0EA627DD15EE}"/>
              </a:ext>
            </a:extLst>
          </p:cNvPr>
          <p:cNvPicPr>
            <a:picLocks/>
          </p:cNvPicPr>
          <p:nvPr userDrawn="1"/>
        </p:nvPicPr>
        <p:blipFill>
          <a:blip r:embed="rId6"/>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BB26D91E-C4B8-AA46-ABD6-429FEA0A917D}"/>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7D9DF858-8FC9-1C4F-9D6D-B98DF46EDE03}"/>
              </a:ext>
            </a:extLst>
          </p:cNvPr>
          <p:cNvSpPr>
            <a:spLocks noGrp="1"/>
          </p:cNvSpPr>
          <p:nvPr>
            <p:ph type="subTitle" idx="1" hasCustomPrompt="1"/>
          </p:nvPr>
        </p:nvSpPr>
        <p:spPr>
          <a:xfrm>
            <a:off x="540000" y="1980000"/>
            <a:ext cx="5220000" cy="1789112"/>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Double line title with turnover</a:t>
            </a:r>
            <a:endParaRPr lang="en-US" dirty="0"/>
          </a:p>
        </p:txBody>
      </p:sp>
      <p:pic>
        <p:nvPicPr>
          <p:cNvPr id="24" name="Picture 23">
            <a:extLst>
              <a:ext uri="{FF2B5EF4-FFF2-40B4-BE49-F238E27FC236}">
                <a16:creationId xmlns:a16="http://schemas.microsoft.com/office/drawing/2014/main" id="{D2E5BEC9-7686-2241-AE5C-CEEBC1DA495A}"/>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7C4DEFC6-320B-5246-85C1-E493344F5648}"/>
              </a:ext>
            </a:extLst>
          </p:cNvPr>
          <p:cNvPicPr>
            <a:picLocks noChangeAspect="1"/>
          </p:cNvPicPr>
          <p:nvPr userDrawn="1"/>
        </p:nvPicPr>
        <p:blipFill>
          <a:blip r:embed="rId8"/>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81CC5E98-2B71-6344-A937-ED75B3E16CA3}"/>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https://rsc.li/2UfBalB</a:t>
            </a:r>
            <a:endParaRPr lang="en-US" sz="1600" u="none" dirty="0">
              <a:solidFill>
                <a:schemeClr val="bg1"/>
              </a:solidFill>
            </a:endParaRPr>
          </a:p>
        </p:txBody>
      </p:sp>
    </p:spTree>
    <p:extLst>
      <p:ext uri="{BB962C8B-B14F-4D97-AF65-F5344CB8AC3E}">
        <p14:creationId xmlns:p14="http://schemas.microsoft.com/office/powerpoint/2010/main" val="132028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4-16 years Title, triple line, no photo">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9F2D102C-435D-1247-9482-FA39153AC15A}"/>
              </a:ext>
            </a:extLst>
          </p:cNvPr>
          <p:cNvPicPr>
            <a:picLocks/>
          </p:cNvPicPr>
          <p:nvPr userDrawn="1"/>
        </p:nvPicPr>
        <p:blipFill>
          <a:blip r:embed="rId2"/>
          <a:stretch>
            <a:fillRect/>
          </a:stretch>
        </p:blipFill>
        <p:spPr>
          <a:xfrm>
            <a:off x="823" y="0"/>
            <a:ext cx="12196800" cy="6856330"/>
          </a:xfrm>
          <a:prstGeom prst="rect">
            <a:avLst/>
          </a:prstGeom>
        </p:spPr>
      </p:pic>
      <p:pic>
        <p:nvPicPr>
          <p:cNvPr id="12" name="Picture 11">
            <a:extLst>
              <a:ext uri="{FF2B5EF4-FFF2-40B4-BE49-F238E27FC236}">
                <a16:creationId xmlns:a16="http://schemas.microsoft.com/office/drawing/2014/main" id="{17813B56-FDD1-0F40-B923-3F191328A33A}"/>
              </a:ext>
            </a:extLst>
          </p:cNvPr>
          <p:cNvPicPr>
            <a:picLocks noChangeAspect="1"/>
          </p:cNvPicPr>
          <p:nvPr userDrawn="1"/>
        </p:nvPicPr>
        <p:blipFill>
          <a:blip r:embed="rId3"/>
          <a:stretch>
            <a:fillRect/>
          </a:stretch>
        </p:blipFill>
        <p:spPr>
          <a:xfrm>
            <a:off x="5339623" y="0"/>
            <a:ext cx="6858000" cy="6858000"/>
          </a:xfrm>
          <a:prstGeom prst="rect">
            <a:avLst/>
          </a:prstGeom>
        </p:spPr>
      </p:pic>
      <p:pic>
        <p:nvPicPr>
          <p:cNvPr id="13" name="Picture 12">
            <a:extLst>
              <a:ext uri="{FF2B5EF4-FFF2-40B4-BE49-F238E27FC236}">
                <a16:creationId xmlns:a16="http://schemas.microsoft.com/office/drawing/2014/main" id="{20670BE4-3267-6144-9BEC-0A5842E71904}"/>
              </a:ext>
            </a:extLst>
          </p:cNvPr>
          <p:cNvPicPr>
            <a:picLocks noChangeAspect="1"/>
          </p:cNvPicPr>
          <p:nvPr userDrawn="1"/>
        </p:nvPicPr>
        <p:blipFill>
          <a:blip r:embed="rId4"/>
          <a:stretch>
            <a:fillRect/>
          </a:stretch>
        </p:blipFill>
        <p:spPr>
          <a:xfrm>
            <a:off x="0" y="0"/>
            <a:ext cx="7485972" cy="6858000"/>
          </a:xfrm>
          <a:prstGeom prst="rect">
            <a:avLst/>
          </a:prstGeom>
        </p:spPr>
      </p:pic>
      <p:pic>
        <p:nvPicPr>
          <p:cNvPr id="18" name="Picture 17">
            <a:extLst>
              <a:ext uri="{FF2B5EF4-FFF2-40B4-BE49-F238E27FC236}">
                <a16:creationId xmlns:a16="http://schemas.microsoft.com/office/drawing/2014/main" id="{1D271170-6657-144A-B313-197829316174}"/>
              </a:ext>
            </a:extLst>
          </p:cNvPr>
          <p:cNvPicPr>
            <a:picLocks noChangeAspect="1"/>
          </p:cNvPicPr>
          <p:nvPr userDrawn="1"/>
        </p:nvPicPr>
        <p:blipFill>
          <a:blip r:embed="rId5"/>
          <a:stretch>
            <a:fillRect/>
          </a:stretch>
        </p:blipFill>
        <p:spPr>
          <a:xfrm>
            <a:off x="3562957" y="0"/>
            <a:ext cx="3991277" cy="6861600"/>
          </a:xfrm>
          <a:prstGeom prst="rect">
            <a:avLst/>
          </a:prstGeom>
        </p:spPr>
      </p:pic>
      <p:pic>
        <p:nvPicPr>
          <p:cNvPr id="19" name="Picture 18">
            <a:extLst>
              <a:ext uri="{FF2B5EF4-FFF2-40B4-BE49-F238E27FC236}">
                <a16:creationId xmlns:a16="http://schemas.microsoft.com/office/drawing/2014/main" id="{F658CCC5-9B98-EA4E-B87D-06F4CFA1356F}"/>
              </a:ext>
            </a:extLst>
          </p:cNvPr>
          <p:cNvPicPr>
            <a:picLocks/>
          </p:cNvPicPr>
          <p:nvPr userDrawn="1"/>
        </p:nvPicPr>
        <p:blipFill>
          <a:blip r:embed="rId6"/>
          <a:stretch>
            <a:fillRect/>
          </a:stretch>
        </p:blipFill>
        <p:spPr>
          <a:xfrm>
            <a:off x="4436982" y="0"/>
            <a:ext cx="3195988" cy="2815200"/>
          </a:xfrm>
          <a:prstGeom prst="rect">
            <a:avLst/>
          </a:prstGeom>
        </p:spPr>
      </p:pic>
      <p:sp>
        <p:nvSpPr>
          <p:cNvPr id="20" name="Title 1">
            <a:extLst>
              <a:ext uri="{FF2B5EF4-FFF2-40B4-BE49-F238E27FC236}">
                <a16:creationId xmlns:a16="http://schemas.microsoft.com/office/drawing/2014/main" id="{1F49BB23-095E-0349-B695-0649F94B3898}"/>
              </a:ext>
            </a:extLst>
          </p:cNvPr>
          <p:cNvSpPr>
            <a:spLocks noGrp="1"/>
          </p:cNvSpPr>
          <p:nvPr>
            <p:ph type="ctrTitle" hasCustomPrompt="1"/>
          </p:nvPr>
        </p:nvSpPr>
        <p:spPr>
          <a:xfrm>
            <a:off x="540000" y="1238400"/>
            <a:ext cx="5220000" cy="336777"/>
          </a:xfrm>
        </p:spPr>
        <p:txBody>
          <a:bodyPr lIns="0" tIns="0" rIns="0" bIns="0" anchor="t" anchorCtr="0">
            <a:normAutofit/>
          </a:bodyPr>
          <a:lstStyle>
            <a:lvl1pPr algn="l">
              <a:defRPr sz="2400" b="1" i="0">
                <a:latin typeface="Century Gothic" panose="020B0502020202020204" pitchFamily="34" charset="0"/>
              </a:defRPr>
            </a:lvl1pPr>
          </a:lstStyle>
          <a:p>
            <a:r>
              <a:rPr lang="en-GB" dirty="0"/>
              <a:t>14–16 years</a:t>
            </a:r>
            <a:endParaRPr lang="en-US" dirty="0"/>
          </a:p>
        </p:txBody>
      </p:sp>
      <p:sp>
        <p:nvSpPr>
          <p:cNvPr id="23" name="Subtitle 2">
            <a:extLst>
              <a:ext uri="{FF2B5EF4-FFF2-40B4-BE49-F238E27FC236}">
                <a16:creationId xmlns:a16="http://schemas.microsoft.com/office/drawing/2014/main" id="{E8641A31-A6C0-CB44-B10F-BD75069256DD}"/>
              </a:ext>
            </a:extLst>
          </p:cNvPr>
          <p:cNvSpPr>
            <a:spLocks noGrp="1"/>
          </p:cNvSpPr>
          <p:nvPr>
            <p:ph type="subTitle" idx="1" hasCustomPrompt="1"/>
          </p:nvPr>
        </p:nvSpPr>
        <p:spPr>
          <a:xfrm>
            <a:off x="540000" y="1980000"/>
            <a:ext cx="5220000" cy="2447034"/>
          </a:xfrm>
        </p:spPr>
        <p:txBody>
          <a:bodyPr lIns="0" tIns="0" rIns="0" bIns="0">
            <a:noAutofit/>
          </a:bodyPr>
          <a:lstStyle>
            <a:lvl1pPr marL="0" indent="0" algn="l">
              <a:spcBef>
                <a:spcPts val="0"/>
              </a:spcBef>
              <a:buNone/>
              <a:defRPr sz="5000" b="1" i="0">
                <a:solidFill>
                  <a:srgbClr val="C8102E"/>
                </a:solidFill>
                <a:latin typeface="Century Gothic" panose="020B0502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Triple line title with turnover on three lines</a:t>
            </a:r>
            <a:endParaRPr lang="en-US" dirty="0"/>
          </a:p>
        </p:txBody>
      </p:sp>
      <p:pic>
        <p:nvPicPr>
          <p:cNvPr id="24" name="Picture 23">
            <a:extLst>
              <a:ext uri="{FF2B5EF4-FFF2-40B4-BE49-F238E27FC236}">
                <a16:creationId xmlns:a16="http://schemas.microsoft.com/office/drawing/2014/main" id="{9AE99957-780D-FD42-96A0-31CC12A11864}"/>
              </a:ext>
            </a:extLst>
          </p:cNvPr>
          <p:cNvPicPr>
            <a:picLocks noChangeAspect="1"/>
          </p:cNvPicPr>
          <p:nvPr userDrawn="1"/>
        </p:nvPicPr>
        <p:blipFill>
          <a:blip r:embed="rId7"/>
          <a:stretch>
            <a:fillRect/>
          </a:stretch>
        </p:blipFill>
        <p:spPr>
          <a:xfrm>
            <a:off x="540000" y="5640908"/>
            <a:ext cx="2568960" cy="716919"/>
          </a:xfrm>
          <a:prstGeom prst="rect">
            <a:avLst/>
          </a:prstGeom>
        </p:spPr>
      </p:pic>
      <p:pic>
        <p:nvPicPr>
          <p:cNvPr id="25" name="Picture 24">
            <a:extLst>
              <a:ext uri="{FF2B5EF4-FFF2-40B4-BE49-F238E27FC236}">
                <a16:creationId xmlns:a16="http://schemas.microsoft.com/office/drawing/2014/main" id="{157CCCE1-E878-7F47-B778-AE1FC8180F9C}"/>
              </a:ext>
            </a:extLst>
          </p:cNvPr>
          <p:cNvPicPr>
            <a:picLocks noChangeAspect="1"/>
          </p:cNvPicPr>
          <p:nvPr userDrawn="1"/>
        </p:nvPicPr>
        <p:blipFill>
          <a:blip r:embed="rId8"/>
          <a:stretch>
            <a:fillRect/>
          </a:stretch>
        </p:blipFill>
        <p:spPr>
          <a:xfrm>
            <a:off x="3648960" y="5816600"/>
            <a:ext cx="1754412" cy="417717"/>
          </a:xfrm>
          <a:prstGeom prst="rect">
            <a:avLst/>
          </a:prstGeom>
        </p:spPr>
      </p:pic>
      <p:sp>
        <p:nvSpPr>
          <p:cNvPr id="14" name="Title 1">
            <a:extLst>
              <a:ext uri="{FF2B5EF4-FFF2-40B4-BE49-F238E27FC236}">
                <a16:creationId xmlns:a16="http://schemas.microsoft.com/office/drawing/2014/main" id="{733B6428-7651-D44C-BAFC-EA24E6298D54}"/>
              </a:ext>
            </a:extLst>
          </p:cNvPr>
          <p:cNvSpPr txBox="1">
            <a:spLocks/>
          </p:cNvSpPr>
          <p:nvPr userDrawn="1"/>
        </p:nvSpPr>
        <p:spPr>
          <a:xfrm>
            <a:off x="9450000" y="5850000"/>
            <a:ext cx="2160000" cy="336777"/>
          </a:xfrm>
          <a:prstGeom prst="rect">
            <a:avLst/>
          </a:prstGeom>
        </p:spPr>
        <p:txBody>
          <a:bodyPr vert="horz" lIns="0" tIns="0" rIns="0" bIns="0" rtlCol="0" anchor="b" anchorCtr="0">
            <a:normAutofit/>
          </a:bodyPr>
          <a:lstStyle>
            <a:lvl1pPr algn="l" defTabSz="914400" rtl="0" eaLnBrk="1" latinLnBrk="0" hangingPunct="1">
              <a:lnSpc>
                <a:spcPct val="90000"/>
              </a:lnSpc>
              <a:spcBef>
                <a:spcPct val="0"/>
              </a:spcBef>
              <a:buNone/>
              <a:defRPr sz="2400" b="1" i="0" kern="1200">
                <a:solidFill>
                  <a:schemeClr val="tx1"/>
                </a:solidFill>
                <a:latin typeface="Century Gothic" panose="020B0502020202020204" pitchFamily="34" charset="0"/>
                <a:ea typeface="+mj-ea"/>
                <a:cs typeface="+mj-cs"/>
              </a:defRPr>
            </a:lvl1pPr>
          </a:lstStyle>
          <a:p>
            <a:pPr algn="r"/>
            <a:r>
              <a:rPr lang="en-GB" sz="1600" b="1" i="0" u="none" kern="1200" dirty="0">
                <a:solidFill>
                  <a:schemeClr val="bg1"/>
                </a:solidFill>
                <a:effectLst/>
                <a:latin typeface="Century Gothic" panose="020B0502020202020204" pitchFamily="34" charset="0"/>
                <a:ea typeface="+mj-ea"/>
                <a:cs typeface="+mj-cs"/>
                <a:hlinkClick r:id="rId9">
                  <a:extLst>
                    <a:ext uri="{A12FA001-AC4F-418D-AE19-62706E023703}">
                      <ahyp:hlinkClr xmlns:ahyp="http://schemas.microsoft.com/office/drawing/2018/hyperlinkcolor" val="tx"/>
                    </a:ext>
                  </a:extLst>
                </a:hlinkClick>
              </a:rPr>
              <a:t>https://rsc.li/2UfBalB</a:t>
            </a:r>
            <a:endParaRPr lang="en-US" sz="1600" u="none" dirty="0">
              <a:solidFill>
                <a:schemeClr val="bg1"/>
              </a:solidFill>
            </a:endParaRPr>
          </a:p>
        </p:txBody>
      </p:sp>
    </p:spTree>
    <p:extLst>
      <p:ext uri="{BB962C8B-B14F-4D97-AF65-F5344CB8AC3E}">
        <p14:creationId xmlns:p14="http://schemas.microsoft.com/office/powerpoint/2010/main" val="486097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ormal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10" name="Title 1">
            <a:extLst>
              <a:ext uri="{FF2B5EF4-FFF2-40B4-BE49-F238E27FC236}">
                <a16:creationId xmlns:a16="http://schemas.microsoft.com/office/drawing/2014/main" id="{85D72720-E5A5-3242-8856-378E7BAC1FA2}"/>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1" name="Content Placeholder 2">
            <a:extLst>
              <a:ext uri="{FF2B5EF4-FFF2-40B4-BE49-F238E27FC236}">
                <a16:creationId xmlns:a16="http://schemas.microsoft.com/office/drawing/2014/main" id="{A0988D83-F3D7-9D4F-AC03-6D180FF1A933}"/>
              </a:ext>
            </a:extLst>
          </p:cNvPr>
          <p:cNvSpPr>
            <a:spLocks noGrp="1"/>
          </p:cNvSpPr>
          <p:nvPr>
            <p:ph idx="1" hasCustomPrompt="1"/>
          </p:nvPr>
        </p:nvSpPr>
        <p:spPr>
          <a:xfrm>
            <a:off x="540000" y="1260000"/>
            <a:ext cx="1008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a:stretch>
            <a:fillRect/>
          </a:stretch>
        </p:blipFill>
        <p:spPr>
          <a:xfrm>
            <a:off x="10844226" y="4777211"/>
            <a:ext cx="1238261" cy="2080789"/>
          </a:xfrm>
          <a:prstGeom prst="rect">
            <a:avLst/>
          </a:prstGeom>
        </p:spPr>
      </p:pic>
    </p:spTree>
    <p:extLst>
      <p:ext uri="{BB962C8B-B14F-4D97-AF65-F5344CB8AC3E}">
        <p14:creationId xmlns:p14="http://schemas.microsoft.com/office/powerpoint/2010/main" val="160863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bullet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46F2C0A-6FEF-3A44-B379-1EDDEA6CD955}"/>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0E25749E-D8CB-D944-A298-64E999C3A81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6B8811BD-F50F-A84E-B39E-DC7C79CD5D27}"/>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6D21E9C2-01C9-7242-9C40-2EF3DCCAE5B2}"/>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D7371E1F-9A1C-8848-A2F7-FE022C5BB7DA}"/>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7E44F30F-ACCA-494A-92DE-CD0E2B3C5A32}"/>
              </a:ext>
            </a:extLst>
          </p:cNvPr>
          <p:cNvSpPr>
            <a:spLocks noGrp="1"/>
          </p:cNvSpPr>
          <p:nvPr>
            <p:ph idx="1" hasCustomPrompt="1"/>
          </p:nvPr>
        </p:nvSpPr>
        <p:spPr>
          <a:xfrm>
            <a:off x="540000" y="1260000"/>
            <a:ext cx="10080000" cy="5040000"/>
          </a:xfrm>
        </p:spPr>
        <p:txBody>
          <a:bodyPr lIns="0" tIns="0" rIns="0" bIns="0">
            <a:normAutofit/>
          </a:bodyPr>
          <a:lstStyle>
            <a:lvl1pPr marL="342900" indent="-342900">
              <a:lnSpc>
                <a:spcPct val="100000"/>
              </a:lnSpc>
              <a:spcBef>
                <a:spcPts val="0"/>
              </a:spcBef>
              <a:spcAft>
                <a:spcPts val="1200"/>
              </a:spcAft>
              <a:buClr>
                <a:srgbClr val="C8102E"/>
              </a:buClr>
              <a:buSzPct val="125000"/>
              <a:buFont typeface="Arial" panose="020B0604020202020204" pitchFamily="34" charset="0"/>
              <a:buChar char="•"/>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8498087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numbered lis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26F667C-BABD-E64D-A87B-FC8C55110839}"/>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8" name="Title 1">
            <a:extLst>
              <a:ext uri="{FF2B5EF4-FFF2-40B4-BE49-F238E27FC236}">
                <a16:creationId xmlns:a16="http://schemas.microsoft.com/office/drawing/2014/main" id="{7FC5948B-67D3-AC4F-890F-725332428FCA}"/>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10" name="Rectangle 9">
            <a:extLst>
              <a:ext uri="{FF2B5EF4-FFF2-40B4-BE49-F238E27FC236}">
                <a16:creationId xmlns:a16="http://schemas.microsoft.com/office/drawing/2014/main" id="{182690D6-31DD-8445-BDEA-5C196119A1D9}"/>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BAEE427C-0248-7F4C-8145-DF61B84F8A3F}"/>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3" name="Picture 12">
            <a:extLst>
              <a:ext uri="{FF2B5EF4-FFF2-40B4-BE49-F238E27FC236}">
                <a16:creationId xmlns:a16="http://schemas.microsoft.com/office/drawing/2014/main" id="{BA8DF516-E004-0343-8DCB-7D8B3A6B398D}"/>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1A5DC58F-EBD6-924E-8C77-CBCA410F81E1}"/>
              </a:ext>
            </a:extLst>
          </p:cNvPr>
          <p:cNvSpPr>
            <a:spLocks noGrp="1"/>
          </p:cNvSpPr>
          <p:nvPr>
            <p:ph idx="1" hasCustomPrompt="1"/>
          </p:nvPr>
        </p:nvSpPr>
        <p:spPr>
          <a:xfrm>
            <a:off x="540000" y="1260000"/>
            <a:ext cx="10080000" cy="5040000"/>
          </a:xfrm>
        </p:spPr>
        <p:txBody>
          <a:bodyPr lIns="0" tIns="0" rIns="0" bIns="0">
            <a:normAutofit/>
          </a:bodyPr>
          <a:lstStyle>
            <a:lvl1pPr marL="457200" indent="-457200">
              <a:lnSpc>
                <a:spcPct val="100000"/>
              </a:lnSpc>
              <a:spcBef>
                <a:spcPts val="0"/>
              </a:spcBef>
              <a:spcAft>
                <a:spcPts val="1200"/>
              </a:spcAft>
              <a:buClr>
                <a:srgbClr val="C8102E"/>
              </a:buClr>
              <a:buSzPct val="100000"/>
              <a:buFont typeface="+mj-lt"/>
              <a:buAutoNum type="arabicPeriod"/>
              <a:defRPr sz="2200" b="0" i="0">
                <a:latin typeface="Century Gothic" panose="020B0502020202020204" pitchFamily="34" charset="0"/>
              </a:defRPr>
            </a:lvl1pPr>
          </a:lstStyle>
          <a:p>
            <a:pPr lvl="0"/>
            <a:r>
              <a:rPr lang="en-GB" dirty="0"/>
              <a:t>Here is the text.</a:t>
            </a:r>
          </a:p>
        </p:txBody>
      </p:sp>
    </p:spTree>
    <p:extLst>
      <p:ext uri="{BB962C8B-B14F-4D97-AF65-F5344CB8AC3E}">
        <p14:creationId xmlns:p14="http://schemas.microsoft.com/office/powerpoint/2010/main" val="30473233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4-16 years Content - two columns/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A95B0693-64BD-8246-9D0D-0F1C12E8155A}"/>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9AA5D099-93EE-7B4C-B9DA-563093148325}"/>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F4338AF-FD94-6E4C-B45B-9288553FBDA3}"/>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6FCEA1DE-E905-1F44-8E1A-6F92FDAED5AC}"/>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9" name="Content Placeholder 2">
            <a:extLst>
              <a:ext uri="{FF2B5EF4-FFF2-40B4-BE49-F238E27FC236}">
                <a16:creationId xmlns:a16="http://schemas.microsoft.com/office/drawing/2014/main" id="{44CF73D6-3D48-1B45-A993-9ADA7101AA45}"/>
              </a:ext>
            </a:extLst>
          </p:cNvPr>
          <p:cNvSpPr>
            <a:spLocks noGrp="1"/>
          </p:cNvSpPr>
          <p:nvPr>
            <p:ph idx="1" hasCustomPrompt="1"/>
          </p:nvPr>
        </p:nvSpPr>
        <p:spPr>
          <a:xfrm>
            <a:off x="54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
        <p:nvSpPr>
          <p:cNvPr id="10" name="Content Placeholder 2">
            <a:extLst>
              <a:ext uri="{FF2B5EF4-FFF2-40B4-BE49-F238E27FC236}">
                <a16:creationId xmlns:a16="http://schemas.microsoft.com/office/drawing/2014/main" id="{D3DEFFEE-B12C-0C46-9DD2-0B32699A7C75}"/>
              </a:ext>
            </a:extLst>
          </p:cNvPr>
          <p:cNvSpPr>
            <a:spLocks noGrp="1"/>
          </p:cNvSpPr>
          <p:nvPr>
            <p:ph idx="10" hasCustomPrompt="1"/>
          </p:nvPr>
        </p:nvSpPr>
        <p:spPr>
          <a:xfrm>
            <a:off x="5850000" y="1260000"/>
            <a:ext cx="47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two-column text.</a:t>
            </a:r>
          </a:p>
        </p:txBody>
      </p:sp>
    </p:spTree>
    <p:extLst>
      <p:ext uri="{BB962C8B-B14F-4D97-AF65-F5344CB8AC3E}">
        <p14:creationId xmlns:p14="http://schemas.microsoft.com/office/powerpoint/2010/main" val="8307468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4-16 years Content plus image - single column/normal text">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55D6538-5671-7E47-8746-EF8E03552003}"/>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879C527B-D5B5-874C-8803-29B2EF7DBAB2}"/>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F09143BE-64DA-4048-A391-C081EE8F0D3D}"/>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4" name="Picture 13">
            <a:extLst>
              <a:ext uri="{FF2B5EF4-FFF2-40B4-BE49-F238E27FC236}">
                <a16:creationId xmlns:a16="http://schemas.microsoft.com/office/drawing/2014/main" id="{DE66297D-9236-F34E-A7A7-84947CD50579}"/>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2" name="Title 1">
            <a:extLst>
              <a:ext uri="{FF2B5EF4-FFF2-40B4-BE49-F238E27FC236}">
                <a16:creationId xmlns:a16="http://schemas.microsoft.com/office/drawing/2014/main" id="{34E509EB-9400-F246-80DD-17D9CB1342B4}"/>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
        <p:nvSpPr>
          <p:cNvPr id="3" name="Content Placeholder 2">
            <a:extLst>
              <a:ext uri="{FF2B5EF4-FFF2-40B4-BE49-F238E27FC236}">
                <a16:creationId xmlns:a16="http://schemas.microsoft.com/office/drawing/2014/main" id="{F6A7337C-FA52-FB46-8FA7-74A8AC54711C}"/>
              </a:ext>
            </a:extLst>
          </p:cNvPr>
          <p:cNvSpPr>
            <a:spLocks noGrp="1"/>
          </p:cNvSpPr>
          <p:nvPr>
            <p:ph idx="1" hasCustomPrompt="1"/>
          </p:nvPr>
        </p:nvSpPr>
        <p:spPr>
          <a:xfrm>
            <a:off x="540000" y="1260000"/>
            <a:ext cx="5670000" cy="5040000"/>
          </a:xfrm>
        </p:spPr>
        <p:txBody>
          <a:bodyPr lIns="0" tIns="0" rIns="0" bIns="0">
            <a:normAutofit/>
          </a:bodyPr>
          <a:lstStyle>
            <a:lvl1pPr marL="0" indent="0">
              <a:lnSpc>
                <a:spcPct val="100000"/>
              </a:lnSpc>
              <a:spcBef>
                <a:spcPts val="0"/>
              </a:spcBef>
              <a:spcAft>
                <a:spcPts val="1200"/>
              </a:spcAft>
              <a:buFontTx/>
              <a:buNone/>
              <a:defRPr sz="2200" b="0" i="0">
                <a:latin typeface="Century Gothic" panose="020B0502020202020204" pitchFamily="34" charset="0"/>
              </a:defRPr>
            </a:lvl1pPr>
          </a:lstStyle>
          <a:p>
            <a:pPr lvl="0"/>
            <a:r>
              <a:rPr lang="en-GB" dirty="0"/>
              <a:t>Here is the text.</a:t>
            </a:r>
          </a:p>
        </p:txBody>
      </p:sp>
      <p:sp>
        <p:nvSpPr>
          <p:cNvPr id="10" name="Content Placeholder 2">
            <a:extLst>
              <a:ext uri="{FF2B5EF4-FFF2-40B4-BE49-F238E27FC236}">
                <a16:creationId xmlns:a16="http://schemas.microsoft.com/office/drawing/2014/main" id="{BBDB531A-9234-7C46-9D42-ED30499DD1E7}"/>
              </a:ext>
            </a:extLst>
          </p:cNvPr>
          <p:cNvSpPr>
            <a:spLocks noGrp="1"/>
          </p:cNvSpPr>
          <p:nvPr>
            <p:ph idx="10" hasCustomPrompt="1"/>
          </p:nvPr>
        </p:nvSpPr>
        <p:spPr>
          <a:xfrm>
            <a:off x="6593800" y="1260000"/>
            <a:ext cx="40234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Image goes here.</a:t>
            </a:r>
          </a:p>
        </p:txBody>
      </p:sp>
    </p:spTree>
    <p:extLst>
      <p:ext uri="{BB962C8B-B14F-4D97-AF65-F5344CB8AC3E}">
        <p14:creationId xmlns:p14="http://schemas.microsoft.com/office/powerpoint/2010/main" val="2692259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4-16 years Tabl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583686F-22FD-2C41-A7CA-BC21FE71A1A0}"/>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12" name="Rectangle 11">
            <a:extLst>
              <a:ext uri="{FF2B5EF4-FFF2-40B4-BE49-F238E27FC236}">
                <a16:creationId xmlns:a16="http://schemas.microsoft.com/office/drawing/2014/main" id="{C2A8AE51-3ADC-DC40-BD2B-98B2216A4E0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7EFF6300-565F-2B49-B4C4-E3CDD55E32DE}"/>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9" name="Picture 18">
            <a:extLst>
              <a:ext uri="{FF2B5EF4-FFF2-40B4-BE49-F238E27FC236}">
                <a16:creationId xmlns:a16="http://schemas.microsoft.com/office/drawing/2014/main" id="{06AF348B-C532-AF44-9D34-EF7F36FFBDE3}"/>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14" name="Content Placeholder 2">
            <a:extLst>
              <a:ext uri="{FF2B5EF4-FFF2-40B4-BE49-F238E27FC236}">
                <a16:creationId xmlns:a16="http://schemas.microsoft.com/office/drawing/2014/main" id="{3856C763-F1AA-E649-B7C9-96967ACB3B2C}"/>
              </a:ext>
            </a:extLst>
          </p:cNvPr>
          <p:cNvSpPr>
            <a:spLocks noGrp="1"/>
          </p:cNvSpPr>
          <p:nvPr>
            <p:ph idx="1" hasCustomPrompt="1"/>
          </p:nvPr>
        </p:nvSpPr>
        <p:spPr>
          <a:xfrm>
            <a:off x="540000" y="1260000"/>
            <a:ext cx="10080000" cy="5040000"/>
          </a:xfrm>
        </p:spPr>
        <p:txBody>
          <a:bodyPr lIns="0" tIns="0" rIns="0" bIns="0" anchor="ctr" anchorCtr="0">
            <a:normAutofit/>
          </a:bodyPr>
          <a:lstStyle>
            <a:lvl1pPr marL="0" indent="0" algn="ctr">
              <a:lnSpc>
                <a:spcPct val="100000"/>
              </a:lnSpc>
              <a:spcBef>
                <a:spcPts val="0"/>
              </a:spcBef>
              <a:spcAft>
                <a:spcPts val="1200"/>
              </a:spcAft>
              <a:buFontTx/>
              <a:buNone/>
              <a:defRPr sz="1200" b="1" i="0">
                <a:latin typeface="Century Gothic" panose="020B0502020202020204" pitchFamily="34" charset="0"/>
              </a:defRPr>
            </a:lvl1pPr>
          </a:lstStyle>
          <a:p>
            <a:pPr lvl="0"/>
            <a:r>
              <a:rPr lang="en-GB" dirty="0"/>
              <a:t>Table goes here.</a:t>
            </a:r>
          </a:p>
        </p:txBody>
      </p:sp>
      <p:sp>
        <p:nvSpPr>
          <p:cNvPr id="8" name="Title 1">
            <a:extLst>
              <a:ext uri="{FF2B5EF4-FFF2-40B4-BE49-F238E27FC236}">
                <a16:creationId xmlns:a16="http://schemas.microsoft.com/office/drawing/2014/main" id="{6F0FA6AE-B2DA-2E40-8552-72071DEBE73F}"/>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Heading</a:t>
            </a:r>
            <a:endParaRPr lang="en-US" dirty="0"/>
          </a:p>
        </p:txBody>
      </p:sp>
    </p:spTree>
    <p:extLst>
      <p:ext uri="{BB962C8B-B14F-4D97-AF65-F5344CB8AC3E}">
        <p14:creationId xmlns:p14="http://schemas.microsoft.com/office/powerpoint/2010/main" val="2506970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4-16 years Content - single column/smaller text">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D6356E9-83DB-3846-875C-C5E5EC7EAC3A}"/>
              </a:ext>
            </a:extLst>
          </p:cNvPr>
          <p:cNvPicPr>
            <a:picLocks noChangeAspect="1"/>
          </p:cNvPicPr>
          <p:nvPr userDrawn="1"/>
        </p:nvPicPr>
        <p:blipFill>
          <a:blip r:embed="rId2"/>
          <a:stretch>
            <a:fillRect/>
          </a:stretch>
        </p:blipFill>
        <p:spPr>
          <a:xfrm>
            <a:off x="8603828" y="0"/>
            <a:ext cx="3584602" cy="6858000"/>
          </a:xfrm>
          <a:prstGeom prst="rect">
            <a:avLst/>
          </a:prstGeom>
        </p:spPr>
      </p:pic>
      <p:sp>
        <p:nvSpPr>
          <p:cNvPr id="7" name="Title 1">
            <a:extLst>
              <a:ext uri="{FF2B5EF4-FFF2-40B4-BE49-F238E27FC236}">
                <a16:creationId xmlns:a16="http://schemas.microsoft.com/office/drawing/2014/main" id="{13FA7FB9-7137-9A45-867D-BCE63D3F8DC1}"/>
              </a:ext>
            </a:extLst>
          </p:cNvPr>
          <p:cNvSpPr>
            <a:spLocks noGrp="1"/>
          </p:cNvSpPr>
          <p:nvPr>
            <p:ph type="title" hasCustomPrompt="1"/>
          </p:nvPr>
        </p:nvSpPr>
        <p:spPr>
          <a:xfrm>
            <a:off x="540000" y="540000"/>
            <a:ext cx="10080000" cy="440661"/>
          </a:xfrm>
        </p:spPr>
        <p:txBody>
          <a:bodyPr lIns="0" tIns="0" rIns="0" bIns="0" anchor="t" anchorCtr="0">
            <a:noAutofit/>
          </a:bodyPr>
          <a:lstStyle>
            <a:lvl1pPr>
              <a:defRPr sz="3400" b="1" i="0">
                <a:solidFill>
                  <a:srgbClr val="C8102E"/>
                </a:solidFill>
                <a:latin typeface="Century Gothic" panose="020B0502020202020204" pitchFamily="34" charset="0"/>
              </a:defRPr>
            </a:lvl1pPr>
          </a:lstStyle>
          <a:p>
            <a:r>
              <a:rPr lang="en-GB" dirty="0"/>
              <a:t>Acknowledgements</a:t>
            </a:r>
            <a:endParaRPr lang="en-US" dirty="0"/>
          </a:p>
        </p:txBody>
      </p:sp>
      <p:sp>
        <p:nvSpPr>
          <p:cNvPr id="8" name="Rectangle 7">
            <a:extLst>
              <a:ext uri="{FF2B5EF4-FFF2-40B4-BE49-F238E27FC236}">
                <a16:creationId xmlns:a16="http://schemas.microsoft.com/office/drawing/2014/main" id="{8BA6B8E1-696C-5E4F-9D45-7AC232FB1B33}"/>
              </a:ext>
            </a:extLst>
          </p:cNvPr>
          <p:cNvSpPr/>
          <p:nvPr userDrawn="1"/>
        </p:nvSpPr>
        <p:spPr>
          <a:xfrm>
            <a:off x="11382000" y="0"/>
            <a:ext cx="810000" cy="6858000"/>
          </a:xfrm>
          <a:prstGeom prst="rect">
            <a:avLst/>
          </a:prstGeom>
          <a:solidFill>
            <a:srgbClr val="C810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2D3B23A-8279-7E4D-B704-7EA3436F9DC4}"/>
              </a:ext>
            </a:extLst>
          </p:cNvPr>
          <p:cNvPicPr>
            <a:picLocks noChangeAspect="1"/>
          </p:cNvPicPr>
          <p:nvPr userDrawn="1"/>
        </p:nvPicPr>
        <p:blipFill>
          <a:blip r:embed="rId3"/>
          <a:stretch>
            <a:fillRect/>
          </a:stretch>
        </p:blipFill>
        <p:spPr>
          <a:xfrm>
            <a:off x="11029949" y="4643257"/>
            <a:ext cx="1158481" cy="2214743"/>
          </a:xfrm>
          <a:prstGeom prst="rect">
            <a:avLst/>
          </a:prstGeom>
        </p:spPr>
      </p:pic>
      <p:pic>
        <p:nvPicPr>
          <p:cNvPr id="10" name="Picture 9">
            <a:extLst>
              <a:ext uri="{FF2B5EF4-FFF2-40B4-BE49-F238E27FC236}">
                <a16:creationId xmlns:a16="http://schemas.microsoft.com/office/drawing/2014/main" id="{9A2D1C70-0A69-9541-B558-61D09370CE80}"/>
              </a:ext>
            </a:extLst>
          </p:cNvPr>
          <p:cNvPicPr>
            <a:picLocks noChangeAspect="1"/>
          </p:cNvPicPr>
          <p:nvPr userDrawn="1"/>
        </p:nvPicPr>
        <p:blipFill>
          <a:blip r:embed="rId4"/>
          <a:stretch>
            <a:fillRect/>
          </a:stretch>
        </p:blipFill>
        <p:spPr>
          <a:xfrm>
            <a:off x="10844226" y="4777211"/>
            <a:ext cx="1238261" cy="2080789"/>
          </a:xfrm>
          <a:prstGeom prst="rect">
            <a:avLst/>
          </a:prstGeom>
        </p:spPr>
      </p:pic>
      <p:sp>
        <p:nvSpPr>
          <p:cNvPr id="12" name="Content Placeholder 2">
            <a:extLst>
              <a:ext uri="{FF2B5EF4-FFF2-40B4-BE49-F238E27FC236}">
                <a16:creationId xmlns:a16="http://schemas.microsoft.com/office/drawing/2014/main" id="{4E92CBCD-F514-E94A-B0E6-0F1674066114}"/>
              </a:ext>
            </a:extLst>
          </p:cNvPr>
          <p:cNvSpPr>
            <a:spLocks noGrp="1"/>
          </p:cNvSpPr>
          <p:nvPr>
            <p:ph idx="1" hasCustomPrompt="1"/>
          </p:nvPr>
        </p:nvSpPr>
        <p:spPr>
          <a:xfrm>
            <a:off x="540000" y="1260000"/>
            <a:ext cx="10080000" cy="5040000"/>
          </a:xfrm>
        </p:spPr>
        <p:txBody>
          <a:bodyPr lIns="0" tIns="0" rIns="0" bIns="0">
            <a:normAutofit/>
          </a:bodyPr>
          <a:lstStyle>
            <a:lvl1pPr marL="230400" indent="-230400">
              <a:lnSpc>
                <a:spcPct val="100000"/>
              </a:lnSpc>
              <a:spcBef>
                <a:spcPts val="0"/>
              </a:spcBef>
              <a:spcAft>
                <a:spcPts val="1200"/>
              </a:spcAft>
              <a:buFontTx/>
              <a:buNone/>
              <a:defRPr sz="1800" b="0" i="0">
                <a:latin typeface="Century Gothic" panose="020B0502020202020204" pitchFamily="34" charset="0"/>
              </a:defRPr>
            </a:lvl1pPr>
          </a:lstStyle>
          <a:p>
            <a:r>
              <a:rPr lang="en-US" dirty="0"/>
              <a:t>Here is the text</a:t>
            </a:r>
          </a:p>
        </p:txBody>
      </p:sp>
    </p:spTree>
    <p:extLst>
      <p:ext uri="{BB962C8B-B14F-4D97-AF65-F5344CB8AC3E}">
        <p14:creationId xmlns:p14="http://schemas.microsoft.com/office/powerpoint/2010/main" val="3491710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FE5FE99-04D4-864B-A80A-C8A4E40F4D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3A6DAB5F-D1BC-0941-A323-571F519817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DCBC3C7-2FB0-4543-87F4-792C792E80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8D5C9B-1D41-4B4A-8E9D-54021847FEFA}" type="datetimeFigureOut">
              <a:rPr lang="en-US" smtClean="0"/>
              <a:t>6/11/2026</a:t>
            </a:fld>
            <a:endParaRPr lang="en-US"/>
          </a:p>
        </p:txBody>
      </p:sp>
      <p:sp>
        <p:nvSpPr>
          <p:cNvPr id="5" name="Footer Placeholder 4">
            <a:extLst>
              <a:ext uri="{FF2B5EF4-FFF2-40B4-BE49-F238E27FC236}">
                <a16:creationId xmlns:a16="http://schemas.microsoft.com/office/drawing/2014/main" id="{E0A315A7-5034-7B47-AC42-72B007F5CF4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48891DA-332A-A543-AACF-9B3ADDF221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4554D-C745-0D49-B311-95A2F21E8E70}" type="slidenum">
              <a:rPr lang="en-US" smtClean="0"/>
              <a:t>‹#›</a:t>
            </a:fld>
            <a:endParaRPr lang="en-US"/>
          </a:p>
        </p:txBody>
      </p:sp>
      <p:sp>
        <p:nvSpPr>
          <p:cNvPr id="7" name="Rectangle 6">
            <a:extLst>
              <a:ext uri="{FF2B5EF4-FFF2-40B4-BE49-F238E27FC236}">
                <a16:creationId xmlns:a16="http://schemas.microsoft.com/office/drawing/2014/main" id="{32B1A816-D175-C045-A883-B30BA8D52EAD}"/>
              </a:ext>
            </a:extLst>
          </p:cNvPr>
          <p:cNvSpPr/>
          <p:nvPr userDrawn="1"/>
        </p:nvSpPr>
        <p:spPr>
          <a:xfrm>
            <a:off x="0" y="0"/>
            <a:ext cx="12192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5364243"/>
      </p:ext>
    </p:extLst>
  </p:cSld>
  <p:clrMap bg1="lt1" tx1="dk1" bg2="lt2" tx2="dk2" accent1="accent1" accent2="accent2" accent3="accent3" accent4="accent4" accent5="accent5" accent6="accent6" hlink="hlink" folHlink="folHlink"/>
  <p:sldLayoutIdLst>
    <p:sldLayoutId id="2147483675" r:id="rId1"/>
    <p:sldLayoutId id="2147483661" r:id="rId2"/>
    <p:sldLayoutId id="2147483679" r:id="rId3"/>
    <p:sldLayoutId id="2147483662" r:id="rId4"/>
    <p:sldLayoutId id="2147483672" r:id="rId5"/>
    <p:sldLayoutId id="2147483668" r:id="rId6"/>
    <p:sldLayoutId id="2147483686" r:id="rId7"/>
    <p:sldLayoutId id="2147483689" r:id="rId8"/>
    <p:sldLayoutId id="2147483692" r:id="rId9"/>
    <p:sldLayoutId id="2147483683"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rsc.li/4nB1eRy" TargetMode="External"/><Relationship Id="rId2" Type="http://schemas.openxmlformats.org/officeDocument/2006/relationships/notesSlide" Target="../notesSlides/notesSlide1.xml"/><Relationship Id="rId1" Type="http://schemas.openxmlformats.org/officeDocument/2006/relationships/slideLayout" Target="../slideLayouts/slideLayout4.xml"/><Relationship Id="rId5" Type="http://schemas.openxmlformats.org/officeDocument/2006/relationships/image" Target="../media/image11.jpg"/><Relationship Id="rId4" Type="http://schemas.openxmlformats.org/officeDocument/2006/relationships/hyperlink" Target="https://rsc.li/3MNa2C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Vertical Title 1">
            <a:extLst>
              <a:ext uri="{FF2B5EF4-FFF2-40B4-BE49-F238E27FC236}">
                <a16:creationId xmlns:a16="http://schemas.microsoft.com/office/drawing/2014/main" id="{94DF5491-C51B-5546-8D63-8BD341C64B0A}"/>
              </a:ext>
            </a:extLst>
          </p:cNvPr>
          <p:cNvSpPr txBox="1">
            <a:spLocks/>
          </p:cNvSpPr>
          <p:nvPr/>
        </p:nvSpPr>
        <p:spPr>
          <a:xfrm>
            <a:off x="11382000" y="114698"/>
            <a:ext cx="810000" cy="6191306"/>
          </a:xfrm>
          <a:prstGeom prst="rect">
            <a:avLst/>
          </a:prstGeom>
        </p:spPr>
        <p:txBody>
          <a:bodyPr vert="eaVert" lIns="0" tIns="0" rIns="0" bIns="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2200" b="1" i="0" dirty="0">
                <a:solidFill>
                  <a:schemeClr val="bg1"/>
                </a:solidFill>
                <a:latin typeface="Century Gothic" panose="020B0502020202020204" pitchFamily="34" charset="0"/>
              </a:rPr>
              <a:t>Newyddion am ymchwil gwyddoniaeth</a:t>
            </a:r>
          </a:p>
        </p:txBody>
      </p:sp>
      <p:sp>
        <p:nvSpPr>
          <p:cNvPr id="2" name="Title 1">
            <a:extLst>
              <a:ext uri="{FF2B5EF4-FFF2-40B4-BE49-F238E27FC236}">
                <a16:creationId xmlns:a16="http://schemas.microsoft.com/office/drawing/2014/main" id="{F1D222CD-678A-0543-B7C7-C1E80F753B1E}"/>
              </a:ext>
            </a:extLst>
          </p:cNvPr>
          <p:cNvSpPr>
            <a:spLocks noGrp="1"/>
          </p:cNvSpPr>
          <p:nvPr>
            <p:ph type="title"/>
          </p:nvPr>
        </p:nvSpPr>
        <p:spPr>
          <a:xfrm>
            <a:off x="540000" y="447713"/>
            <a:ext cx="10080000" cy="440661"/>
          </a:xfrm>
        </p:spPr>
        <p:txBody>
          <a:bodyPr/>
          <a:lstStyle/>
          <a:p>
            <a:r>
              <a:rPr lang="cy-GB" dirty="0"/>
              <a:t>Rheoliadur graffen yw’r teneuaf eto</a:t>
            </a:r>
          </a:p>
        </p:txBody>
      </p:sp>
      <p:sp>
        <p:nvSpPr>
          <p:cNvPr id="10" name="Title 1">
            <a:extLst>
              <a:ext uri="{FF2B5EF4-FFF2-40B4-BE49-F238E27FC236}">
                <a16:creationId xmlns:a16="http://schemas.microsoft.com/office/drawing/2014/main" id="{52C49F36-B0B9-49E7-B398-03B87BDA45BB}"/>
              </a:ext>
            </a:extLst>
          </p:cNvPr>
          <p:cNvSpPr txBox="1">
            <a:spLocks/>
          </p:cNvSpPr>
          <p:nvPr/>
        </p:nvSpPr>
        <p:spPr>
          <a:xfrm>
            <a:off x="540000" y="959563"/>
            <a:ext cx="10080000" cy="440661"/>
          </a:xfrm>
          <a:prstGeom prst="rect">
            <a:avLst/>
          </a:prstGeom>
        </p:spPr>
        <p:txBody>
          <a:bodyPr vert="horz" lIns="0" tIns="0" rIns="0" bIns="0" rtlCol="0" anchor="t" anchorCtr="0">
            <a:noAutofit/>
          </a:bodyPr>
          <a:lstStyle>
            <a:lvl1pPr algn="l" defTabSz="914400" rtl="0" eaLnBrk="1" latinLnBrk="0" hangingPunct="1">
              <a:lnSpc>
                <a:spcPct val="90000"/>
              </a:lnSpc>
              <a:spcBef>
                <a:spcPct val="0"/>
              </a:spcBef>
              <a:buNone/>
              <a:defRPr sz="3400" b="1" i="0" kern="1200">
                <a:solidFill>
                  <a:srgbClr val="C8102E"/>
                </a:solidFill>
                <a:latin typeface="Century Gothic" panose="020B0502020202020204" pitchFamily="34" charset="0"/>
                <a:ea typeface="+mj-ea"/>
                <a:cs typeface="+mj-cs"/>
              </a:defRPr>
            </a:lvl1pPr>
          </a:lstStyle>
          <a:p>
            <a:r>
              <a:rPr lang="cy-GB" sz="1600" dirty="0">
                <a:solidFill>
                  <a:schemeClr val="tx1"/>
                </a:solidFill>
              </a:rPr>
              <a:t>Sleid gan Neil Goalby. Ar gael yn </a:t>
            </a:r>
            <a:r>
              <a:rPr lang="cy-GB" sz="1600" dirty="0">
                <a:hlinkClick r:id="rId3"/>
              </a:rPr>
              <a:t>rsc.li/4nB1eRy</a:t>
            </a:r>
            <a:endParaRPr lang="cy-GB" sz="1600" dirty="0">
              <a:hlinkClick r:id="rId4"/>
            </a:endParaRPr>
          </a:p>
        </p:txBody>
      </p:sp>
      <p:sp>
        <p:nvSpPr>
          <p:cNvPr id="3" name="Content Placeholder 2">
            <a:extLst>
              <a:ext uri="{FF2B5EF4-FFF2-40B4-BE49-F238E27FC236}">
                <a16:creationId xmlns:a16="http://schemas.microsoft.com/office/drawing/2014/main" id="{CC673AA7-0565-0C45-BCCD-847B36196BF5}"/>
              </a:ext>
            </a:extLst>
          </p:cNvPr>
          <p:cNvSpPr>
            <a:spLocks noGrp="1"/>
          </p:cNvSpPr>
          <p:nvPr>
            <p:ph idx="1"/>
          </p:nvPr>
        </p:nvSpPr>
        <p:spPr>
          <a:xfrm>
            <a:off x="540000" y="1305261"/>
            <a:ext cx="6092154" cy="5570756"/>
          </a:xfrm>
        </p:spPr>
        <p:txBody>
          <a:bodyPr>
            <a:spAutoFit/>
          </a:bodyPr>
          <a:lstStyle/>
          <a:p>
            <a:r>
              <a:rPr lang="cy-GB" dirty="0"/>
              <a:t>Mae ymchwilwyr wedi datblygu’r mewnblaniad cardiaidd cyntaf wedi’i wneud o graffen. Mae’r mewnblaniad cardiaidd teneuaf yn gweithio fel rheoliadur confensiynol – yn synhwyro afreoleidd-dra yng nghuriad y galon ac yna’n darparu impylsau trydanol i adfer rhythm mwy rheolaidd y galon. </a:t>
            </a:r>
          </a:p>
          <a:p>
            <a:r>
              <a:rPr lang="cy-GB" dirty="0"/>
              <a:t>Mae gan graffen lawer o briodweddau defnyddiol ar gyfer y defnydd hwn. Mae graffen yn dargludo trydan. Gan mai carbon yw sail bywyd, mae’n fiogydnaws ac nid yw’n docsig. Mae mor denau nes ei fod yn dryloyw, ac mae hefyd yn bosibl ei fowldio i feinwe cyhyrau meddal, gwlyb a symudol y galon. </a:t>
            </a:r>
          </a:p>
        </p:txBody>
      </p:sp>
      <p:pic>
        <p:nvPicPr>
          <p:cNvPr id="6" name="Picture 5">
            <a:extLst>
              <a:ext uri="{FF2B5EF4-FFF2-40B4-BE49-F238E27FC236}">
                <a16:creationId xmlns:a16="http://schemas.microsoft.com/office/drawing/2014/main" id="{1E8B292F-C975-35D4-5788-36F543B9F4E5}"/>
              </a:ext>
              <a:ext uri="{C183D7F6-B498-43B3-948B-1728B52AA6E4}">
                <adec:decorative xmlns:adec="http://schemas.microsoft.com/office/drawing/2017/decorative" val="1"/>
              </a:ext>
            </a:extLst>
          </p:cNvPr>
          <p:cNvPicPr>
            <a:picLocks noChangeAspect="1"/>
          </p:cNvPicPr>
          <p:nvPr/>
        </p:nvPicPr>
        <p:blipFill>
          <a:blip r:embed="rId5"/>
          <a:srcRect/>
          <a:stretch/>
        </p:blipFill>
        <p:spPr>
          <a:xfrm>
            <a:off x="6796656" y="1115766"/>
            <a:ext cx="3755994" cy="2501382"/>
          </a:xfrm>
          <a:prstGeom prst="rect">
            <a:avLst/>
          </a:prstGeom>
        </p:spPr>
      </p:pic>
      <p:sp>
        <p:nvSpPr>
          <p:cNvPr id="4" name="TextBox 3">
            <a:extLst>
              <a:ext uri="{FF2B5EF4-FFF2-40B4-BE49-F238E27FC236}">
                <a16:creationId xmlns:a16="http://schemas.microsoft.com/office/drawing/2014/main" id="{475E2D19-E3DF-A450-9AB7-76B649665B4A}"/>
              </a:ext>
              <a:ext uri="{C183D7F6-B498-43B3-948B-1728B52AA6E4}">
                <adec:decorative xmlns:adec="http://schemas.microsoft.com/office/drawing/2017/decorative" val="1"/>
              </a:ext>
            </a:extLst>
          </p:cNvPr>
          <p:cNvSpPr txBox="1"/>
          <p:nvPr/>
        </p:nvSpPr>
        <p:spPr>
          <a:xfrm rot="16200000">
            <a:off x="9404225" y="2247685"/>
            <a:ext cx="2602394" cy="338554"/>
          </a:xfrm>
          <a:prstGeom prst="rect">
            <a:avLst/>
          </a:prstGeom>
          <a:noFill/>
        </p:spPr>
        <p:txBody>
          <a:bodyPr wrap="square" rtlCol="0">
            <a:spAutoFit/>
          </a:bodyPr>
          <a:lstStyle/>
          <a:p>
            <a:r>
              <a:rPr lang="cy-GB" sz="800" dirty="0"/>
              <a:t>© 2023 Lin et al. Deunyddiau Uwch wedi’u cyhoeddi gan Wiley-VCH GmbH</a:t>
            </a:r>
          </a:p>
        </p:txBody>
      </p:sp>
      <p:sp>
        <p:nvSpPr>
          <p:cNvPr id="8" name="Content Placeholder 2">
            <a:extLst>
              <a:ext uri="{FF2B5EF4-FFF2-40B4-BE49-F238E27FC236}">
                <a16:creationId xmlns:a16="http://schemas.microsoft.com/office/drawing/2014/main" id="{DFFA1DA3-2756-4B86-87AD-EE87219503AB}"/>
              </a:ext>
            </a:extLst>
          </p:cNvPr>
          <p:cNvSpPr txBox="1">
            <a:spLocks/>
          </p:cNvSpPr>
          <p:nvPr/>
        </p:nvSpPr>
        <p:spPr>
          <a:xfrm>
            <a:off x="6796657" y="3705581"/>
            <a:ext cx="3755994" cy="547770"/>
          </a:xfrm>
          <a:prstGeom prst="rect">
            <a:avLst/>
          </a:prstGeom>
        </p:spPr>
        <p:txBody>
          <a:bodyPr vert="horz" lIns="0" tIns="0" rIns="0" bIns="0" rtlCol="0">
            <a:noAutofit/>
          </a:bodyPr>
          <a:lstStyle>
            <a:lvl1pPr marL="0" indent="0" algn="l" defTabSz="914400" rtl="0" eaLnBrk="1" latinLnBrk="0" hangingPunct="1">
              <a:lnSpc>
                <a:spcPct val="100000"/>
              </a:lnSpc>
              <a:spcBef>
                <a:spcPts val="0"/>
              </a:spcBef>
              <a:spcAft>
                <a:spcPts val="1200"/>
              </a:spcAft>
              <a:buFontTx/>
              <a:buNone/>
              <a:defRPr sz="2200" b="0" i="0" kern="1200">
                <a:solidFill>
                  <a:schemeClr val="tx1"/>
                </a:solidFill>
                <a:latin typeface="Century Gothic" panose="020B0502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y-GB" sz="1600" i="1">
                <a:solidFill>
                  <a:srgbClr val="C8102E"/>
                </a:solidFill>
              </a:rPr>
              <a:t>Y tatŵ graffen yw’r rheoliadur teneuaf erioed </a:t>
            </a:r>
          </a:p>
        </p:txBody>
      </p:sp>
      <p:graphicFrame>
        <p:nvGraphicFramePr>
          <p:cNvPr id="11" name="Table 4">
            <a:extLst>
              <a:ext uri="{FF2B5EF4-FFF2-40B4-BE49-F238E27FC236}">
                <a16:creationId xmlns:a16="http://schemas.microsoft.com/office/drawing/2014/main" id="{EEA1A01F-587E-4473-9318-709907EEC958}"/>
              </a:ext>
            </a:extLst>
          </p:cNvPr>
          <p:cNvGraphicFramePr>
            <a:graphicFrameLocks noGrp="1"/>
          </p:cNvGraphicFramePr>
          <p:nvPr>
            <p:extLst>
              <p:ext uri="{D42A27DB-BD31-4B8C-83A1-F6EECF244321}">
                <p14:modId xmlns:p14="http://schemas.microsoft.com/office/powerpoint/2010/main" val="1224818029"/>
              </p:ext>
            </p:extLst>
          </p:nvPr>
        </p:nvGraphicFramePr>
        <p:xfrm>
          <a:off x="6796657" y="4325729"/>
          <a:ext cx="3755993" cy="2283386"/>
        </p:xfrm>
        <a:graphic>
          <a:graphicData uri="http://schemas.openxmlformats.org/drawingml/2006/table">
            <a:tbl>
              <a:tblPr firstRow="1" bandRow="1">
                <a:tableStyleId>{5C22544A-7EE6-4342-B048-85BDC9FD1C3A}</a:tableStyleId>
              </a:tblPr>
              <a:tblGrid>
                <a:gridCol w="3755993">
                  <a:extLst>
                    <a:ext uri="{9D8B030D-6E8A-4147-A177-3AD203B41FA5}">
                      <a16:colId xmlns:a16="http://schemas.microsoft.com/office/drawing/2014/main" val="3287607563"/>
                    </a:ext>
                  </a:extLst>
                </a:gridCol>
              </a:tblGrid>
              <a:tr h="464496">
                <a:tc>
                  <a:txBody>
                    <a:bodyPr/>
                    <a:lstStyle/>
                    <a:p>
                      <a:pPr algn="l"/>
                      <a:r>
                        <a:rPr lang="cy-GB" sz="1600" b="1" i="0">
                          <a:latin typeface="Century Gothic" panose="020B0502020202020204" pitchFamily="34" charset="0"/>
                        </a:rPr>
                        <a:t>Cwestiynau</a:t>
                      </a:r>
                    </a:p>
                  </a:txBody>
                  <a:tcPr marL="72000" marR="72000"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C8102E"/>
                    </a:solidFill>
                  </a:tcPr>
                </a:tc>
                <a:extLst>
                  <a:ext uri="{0D108BD9-81ED-4DB2-BD59-A6C34878D82A}">
                    <a16:rowId xmlns:a16="http://schemas.microsoft.com/office/drawing/2014/main" val="1202464764"/>
                  </a:ext>
                </a:extLst>
              </a:tr>
              <a:tr h="1818890">
                <a:tc>
                  <a:txBody>
                    <a:bodyPr/>
                    <a:lstStyle/>
                    <a:p>
                      <a:pPr marL="342900" indent="-342900">
                        <a:lnSpc>
                          <a:spcPct val="100000"/>
                        </a:lnSpc>
                        <a:buAutoNum type="arabicPeriod"/>
                      </a:pPr>
                      <a:r>
                        <a:rPr lang="cy-GB" sz="1600" b="0" i="0">
                          <a:latin typeface="Century Gothic" panose="020B0502020202020204" pitchFamily="34" charset="0"/>
                        </a:rPr>
                        <a:t>Rhowch ddau reswm pam mae graffen yn addas ar gyfer creu mewnblaniad cardiaidd.</a:t>
                      </a:r>
                    </a:p>
                    <a:p>
                      <a:pPr marL="342900" indent="-342900">
                        <a:lnSpc>
                          <a:spcPct val="100000"/>
                        </a:lnSpc>
                        <a:buAutoNum type="arabicPeriod"/>
                      </a:pPr>
                      <a:r>
                        <a:rPr lang="cy-GB" sz="1600" b="0" i="0">
                          <a:latin typeface="Century Gothic" panose="020B0502020202020204" pitchFamily="34" charset="0"/>
                        </a:rPr>
                        <a:t>Disgrifiwch adeiledd graffen.</a:t>
                      </a:r>
                    </a:p>
                    <a:p>
                      <a:pPr marL="342900" indent="-342900">
                        <a:lnSpc>
                          <a:spcPct val="100000"/>
                        </a:lnSpc>
                        <a:buAutoNum type="arabicPeriod"/>
                      </a:pPr>
                      <a:r>
                        <a:rPr lang="cy-GB" sz="1600" b="0" i="0">
                          <a:latin typeface="Century Gothic" panose="020B0502020202020204" pitchFamily="34" charset="0"/>
                        </a:rPr>
                        <a:t>Eglurwch sut mae graffen yn dargludo trydan.</a:t>
                      </a:r>
                    </a:p>
                  </a:txBody>
                  <a:tcPr marL="72000" marR="72000">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AE7EA"/>
                    </a:solidFill>
                  </a:tcPr>
                </a:tc>
                <a:extLst>
                  <a:ext uri="{0D108BD9-81ED-4DB2-BD59-A6C34878D82A}">
                    <a16:rowId xmlns:a16="http://schemas.microsoft.com/office/drawing/2014/main" val="2824927119"/>
                  </a:ext>
                </a:extLst>
              </a:tr>
            </a:tbl>
          </a:graphicData>
        </a:graphic>
      </p:graphicFrame>
    </p:spTree>
    <p:extLst>
      <p:ext uri="{BB962C8B-B14F-4D97-AF65-F5344CB8AC3E}">
        <p14:creationId xmlns:p14="http://schemas.microsoft.com/office/powerpoint/2010/main" val="40641981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Editorialstage xmlns="5c7d88b2-bc5d-47d8-b067-5f30c82b40fb" xsi:nil="true"/>
    <lcf76f155ced4ddcb4097134ff3c332f xmlns="5c7d88b2-bc5d-47d8-b067-5f30c82b40fb">
      <Terms xmlns="http://schemas.microsoft.com/office/infopath/2007/PartnerControls"/>
    </lcf76f155ced4ddcb4097134ff3c332f>
    <TaxCatchAll xmlns="9e3c562f-56b0-4bc9-96c8-d04b0986855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45D359969893149933A4D4A74E189F8" ma:contentTypeVersion="13" ma:contentTypeDescription="Create a new document." ma:contentTypeScope="" ma:versionID="c9ddbf677461f5ce946e84a24e793234">
  <xsd:schema xmlns:xsd="http://www.w3.org/2001/XMLSchema" xmlns:xs="http://www.w3.org/2001/XMLSchema" xmlns:p="http://schemas.microsoft.com/office/2006/metadata/properties" xmlns:ns2="5c7d88b2-bc5d-47d8-b067-5f30c82b40fb" xmlns:ns3="9e3c562f-56b0-4bc9-96c8-d04b09868558" targetNamespace="http://schemas.microsoft.com/office/2006/metadata/properties" ma:root="true" ma:fieldsID="cb9b30395463f778bee975073577cb94" ns2:_="" ns3:_="">
    <xsd:import namespace="5c7d88b2-bc5d-47d8-b067-5f30c82b40fb"/>
    <xsd:import namespace="9e3c562f-56b0-4bc9-96c8-d04b09868558"/>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LengthInSeconds" minOccurs="0"/>
                <xsd:element ref="ns2:Editorialstag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7d88b2-bc5d-47d8-b067-5f30c82b40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cd698d5-2c6c-40f3-87af-cb5c6c865f6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Editorialstage" ma:index="20" nillable="true" ma:displayName="Editorial stage" ma:format="Dropdown" ma:internalName="Editorialstage">
      <xsd:simpleType>
        <xsd:restriction base="dms:Choice">
          <xsd:enumeration value="Published"/>
          <xsd:enumeration value="Ready for editor check"/>
          <xsd:enumeration value="QA review received"/>
          <xsd:enumeration value="Received from author"/>
          <xsd:enumeration value="Ready for QA"/>
        </xsd:restriction>
      </xsd:simpleType>
    </xsd:element>
  </xsd:schema>
  <xsd:schema xmlns:xsd="http://www.w3.org/2001/XMLSchema" xmlns:xs="http://www.w3.org/2001/XMLSchema" xmlns:dms="http://schemas.microsoft.com/office/2006/documentManagement/types" xmlns:pc="http://schemas.microsoft.com/office/infopath/2007/PartnerControls" targetNamespace="9e3c562f-56b0-4bc9-96c8-d04b0986855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c6a42d3-65da-48b4-a118-af479a0fa813}" ma:internalName="TaxCatchAll" ma:showField="CatchAllData" ma:web="9e3c562f-56b0-4bc9-96c8-d04b0986855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9F3EB8C-A43A-49C1-A8AA-F33B74375D4F}">
  <ds:schemaRefs>
    <ds:schemaRef ds:uri="http://schemas.microsoft.com/sharepoint/v3/contenttype/forms"/>
  </ds:schemaRefs>
</ds:datastoreItem>
</file>

<file path=customXml/itemProps2.xml><?xml version="1.0" encoding="utf-8"?>
<ds:datastoreItem xmlns:ds="http://schemas.openxmlformats.org/officeDocument/2006/customXml" ds:itemID="{1B72A4D7-BA4C-4B93-B51B-8C40D589DC25}">
  <ds:schemaRefs>
    <ds:schemaRef ds:uri="http://www.w3.org/XML/1998/namespace"/>
    <ds:schemaRef ds:uri="http://purl.org/dc/terms/"/>
    <ds:schemaRef ds:uri="9e3c562f-56b0-4bc9-96c8-d04b09868558"/>
    <ds:schemaRef ds:uri="http://schemas.microsoft.com/office/2006/documentManagement/types"/>
    <ds:schemaRef ds:uri="http://schemas.microsoft.com/office/2006/metadata/properties"/>
    <ds:schemaRef ds:uri="http://purl.org/dc/dcmitype/"/>
    <ds:schemaRef ds:uri="http://purl.org/dc/elements/1.1/"/>
    <ds:schemaRef ds:uri="http://schemas.microsoft.com/office/infopath/2007/PartnerControls"/>
    <ds:schemaRef ds:uri="http://schemas.openxmlformats.org/package/2006/metadata/core-properties"/>
    <ds:schemaRef ds:uri="5c7d88b2-bc5d-47d8-b067-5f30c82b40fb"/>
  </ds:schemaRefs>
</ds:datastoreItem>
</file>

<file path=customXml/itemProps3.xml><?xml version="1.0" encoding="utf-8"?>
<ds:datastoreItem xmlns:ds="http://schemas.openxmlformats.org/officeDocument/2006/customXml" ds:itemID="{72F01D2F-950F-48F0-86AC-11DEF1AB1C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7d88b2-bc5d-47d8-b067-5f30c82b40fb"/>
    <ds:schemaRef ds:uri="9e3c562f-56b0-4bc9-96c8-d04b0986855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269</Words>
  <Application>Microsoft Office PowerPoint</Application>
  <PresentationFormat>Widescreen</PresentationFormat>
  <Paragraphs>23</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Rheoliadur graffen yw’r teneuaf eto</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EiC summary slide graphene pace maker CYM</dc:title>
  <dc:creator>Royal Society of Chemistry</dc:creator>
  <cp:keywords>graphene; science research; medical; chemistry</cp:keywords>
  <dc:description>From Education in Chemistry Tattooing the heart with graphene electrodes https://rsc.li/4nB1eRy</dc:description>
  <cp:lastModifiedBy>Hannah Griffiths</cp:lastModifiedBy>
  <cp:revision>1</cp:revision>
  <dcterms:created xsi:type="dcterms:W3CDTF">2022-07-21T16:12:38Z</dcterms:created>
  <dcterms:modified xsi:type="dcterms:W3CDTF">2026-06-11T09:04:39Z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0x010100E45D359969893149933A4D4A74E189F8</vt:lpwstr>
  </property>
  <property fmtid="{D5CDD505-2E9C-101B-9397-08002B2CF9AE}" pid="3" name="MediaServiceImageTags">
    <vt:lpwstr/>
  </property>
</Properties>
</file>