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0"/>
  </p:notesMasterIdLst>
  <p:sldIdLst>
    <p:sldId id="256" r:id="rId5"/>
    <p:sldId id="257" r:id="rId6"/>
    <p:sldId id="258" r:id="rId7"/>
    <p:sldId id="265" r:id="rId8"/>
    <p:sldId id="259" r:id="rId9"/>
    <p:sldId id="266" r:id="rId10"/>
    <p:sldId id="260" r:id="rId11"/>
    <p:sldId id="267" r:id="rId12"/>
    <p:sldId id="261" r:id="rId13"/>
    <p:sldId id="268" r:id="rId14"/>
    <p:sldId id="262" r:id="rId15"/>
    <p:sldId id="264" r:id="rId16"/>
    <p:sldId id="270" r:id="rId17"/>
    <p:sldId id="263" r:id="rId18"/>
    <p:sldId id="271" r:id="rId19"/>
  </p:sldIdLst>
  <p:sldSz cx="12192000" cy="6858000"/>
  <p:notesSz cx="6858000" cy="9144000"/>
  <p:embeddedFontLst>
    <p:embeddedFont>
      <p:font typeface="Cambria Math" panose="02040503050406030204" pitchFamily="18" charset="0"/>
      <p:regular r:id="rId21"/>
    </p:embeddedFont>
    <p:embeddedFont>
      <p:font typeface="Century Gothic" panose="020B0502020202020204" pitchFamily="34"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gBygt15oLuOev8NLw3N3S096uECg=="/>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8B8EB6-8DD4-4779-A84B-096E1D11223C}" v="1" dt="2026-09-15T15:05:50.7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4044" autoAdjust="0"/>
  </p:normalViewPr>
  <p:slideViewPr>
    <p:cSldViewPr snapToGrid="0">
      <p:cViewPr varScale="1">
        <p:scale>
          <a:sx n="71" d="100"/>
          <a:sy n="71" d="100"/>
        </p:scale>
        <p:origin x="20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customschemas.google.com/relationships/presentationmetadata" Target="metadata"/><Relationship Id="rId3" Type="http://schemas.openxmlformats.org/officeDocument/2006/relationships/customXml" Target="../customXml/item3.xml"/><Relationship Id="rId21" Type="http://schemas.openxmlformats.org/officeDocument/2006/relationships/font" Target="fonts/font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undo custSel modSld">
      <pc:chgData name="Juliet Kennard" userId="171ce03e-ecb9-44f8-bcbb-a85643c4c66a" providerId="ADAL" clId="{B465C642-4312-474E-AB32-4E0013FDAC90}" dt="2026-09-13T15:54:27.688" v="782" actId="962"/>
      <pc:docMkLst>
        <pc:docMk/>
      </pc:docMkLst>
      <pc:sldChg chg="modSp mod modCm">
        <pc:chgData name="Juliet Kennard" userId="171ce03e-ecb9-44f8-bcbb-a85643c4c66a" providerId="ADAL" clId="{B465C642-4312-474E-AB32-4E0013FDAC90}" dt="2026-09-13T15:50:24.024" v="764" actId="962"/>
        <pc:sldMkLst>
          <pc:docMk/>
          <pc:sldMk cId="0" sldId="257"/>
        </pc:sldMkLst>
        <pc:spChg chg="mod">
          <ac:chgData name="Juliet Kennard" userId="171ce03e-ecb9-44f8-bcbb-a85643c4c66a" providerId="ADAL" clId="{B465C642-4312-474E-AB32-4E0013FDAC90}" dt="2026-09-13T15:16:28.495" v="11" actId="20577"/>
          <ac:spMkLst>
            <pc:docMk/>
            <pc:sldMk cId="0" sldId="257"/>
            <ac:spMk id="116" creationId="{00000000-0000-0000-0000-000000000000}"/>
          </ac:spMkLst>
        </pc:spChg>
        <pc:spChg chg="mod">
          <ac:chgData name="Juliet Kennard" userId="171ce03e-ecb9-44f8-bcbb-a85643c4c66a" providerId="ADAL" clId="{B465C642-4312-474E-AB32-4E0013FDAC90}" dt="2026-09-13T15:50:24.024" v="764" actId="962"/>
          <ac:spMkLst>
            <pc:docMk/>
            <pc:sldMk cId="0" sldId="257"/>
            <ac:spMk id="117" creationId="{00000000-0000-0000-0000-000000000000}"/>
          </ac:spMkLst>
        </pc:sp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9-13T15:16:28.495" v="11" actId="20577"/>
              <pc2:cmMkLst xmlns:pc2="http://schemas.microsoft.com/office/powerpoint/2019/9/main/command">
                <pc:docMk/>
                <pc:sldMk cId="0" sldId="257"/>
                <pc2:cmMk id="{EDA2C67E-6971-4B30-A6AE-6D168E836F92}"/>
              </pc2:cmMkLst>
            </pc226:cmChg>
          </p:ext>
        </pc:extLst>
      </pc:sldChg>
      <pc:sldChg chg="modSp mod">
        <pc:chgData name="Juliet Kennard" userId="171ce03e-ecb9-44f8-bcbb-a85643c4c66a" providerId="ADAL" clId="{B465C642-4312-474E-AB32-4E0013FDAC90}" dt="2026-09-13T15:52:39.769" v="765" actId="962"/>
        <pc:sldMkLst>
          <pc:docMk/>
          <pc:sldMk cId="0" sldId="258"/>
        </pc:sldMkLst>
        <pc:spChg chg="mod">
          <ac:chgData name="Juliet Kennard" userId="171ce03e-ecb9-44f8-bcbb-a85643c4c66a" providerId="ADAL" clId="{B465C642-4312-474E-AB32-4E0013FDAC90}" dt="2026-09-13T15:52:39.769" v="765" actId="962"/>
          <ac:spMkLst>
            <pc:docMk/>
            <pc:sldMk cId="0" sldId="258"/>
            <ac:spMk id="3" creationId="{51765517-11AE-53A4-7669-3C01AA86190E}"/>
          </ac:spMkLst>
        </pc:spChg>
      </pc:sldChg>
      <pc:sldChg chg="modSp mod">
        <pc:chgData name="Juliet Kennard" userId="171ce03e-ecb9-44f8-bcbb-a85643c4c66a" providerId="ADAL" clId="{B465C642-4312-474E-AB32-4E0013FDAC90}" dt="2026-09-13T15:52:50.056" v="767" actId="962"/>
        <pc:sldMkLst>
          <pc:docMk/>
          <pc:sldMk cId="0" sldId="259"/>
        </pc:sldMkLst>
        <pc:spChg chg="mod">
          <ac:chgData name="Juliet Kennard" userId="171ce03e-ecb9-44f8-bcbb-a85643c4c66a" providerId="ADAL" clId="{B465C642-4312-474E-AB32-4E0013FDAC90}" dt="2026-09-13T15:52:50.056" v="767" actId="962"/>
          <ac:spMkLst>
            <pc:docMk/>
            <pc:sldMk cId="0" sldId="259"/>
            <ac:spMk id="3" creationId="{B6238594-E028-19A4-DB31-9F519B5C5671}"/>
          </ac:spMkLst>
        </pc:spChg>
        <pc:spChg chg="mod">
          <ac:chgData name="Juliet Kennard" userId="171ce03e-ecb9-44f8-bcbb-a85643c4c66a" providerId="ADAL" clId="{B465C642-4312-474E-AB32-4E0013FDAC90}" dt="2026-09-13T15:20:13.765" v="138" actId="6549"/>
          <ac:spMkLst>
            <pc:docMk/>
            <pc:sldMk cId="0" sldId="259"/>
            <ac:spMk id="131" creationId="{00000000-0000-0000-0000-000000000000}"/>
          </ac:spMkLst>
        </pc:spChg>
      </pc:sldChg>
      <pc:sldChg chg="modSp mod">
        <pc:chgData name="Juliet Kennard" userId="171ce03e-ecb9-44f8-bcbb-a85643c4c66a" providerId="ADAL" clId="{B465C642-4312-474E-AB32-4E0013FDAC90}" dt="2026-09-13T15:53:10.562" v="769" actId="962"/>
        <pc:sldMkLst>
          <pc:docMk/>
          <pc:sldMk cId="0" sldId="260"/>
        </pc:sldMkLst>
        <pc:spChg chg="mod">
          <ac:chgData name="Juliet Kennard" userId="171ce03e-ecb9-44f8-bcbb-a85643c4c66a" providerId="ADAL" clId="{B465C642-4312-474E-AB32-4E0013FDAC90}" dt="2026-09-13T15:53:10.562" v="769" actId="962"/>
          <ac:spMkLst>
            <pc:docMk/>
            <pc:sldMk cId="0" sldId="260"/>
            <ac:spMk id="3" creationId="{3EE59185-8BC5-0024-CAF1-6B6E4704C806}"/>
          </ac:spMkLst>
        </pc:spChg>
        <pc:spChg chg="mod">
          <ac:chgData name="Juliet Kennard" userId="171ce03e-ecb9-44f8-bcbb-a85643c4c66a" providerId="ADAL" clId="{B465C642-4312-474E-AB32-4E0013FDAC90}" dt="2026-09-13T15:33:05.102" v="388" actId="20577"/>
          <ac:spMkLst>
            <pc:docMk/>
            <pc:sldMk cId="0" sldId="260"/>
            <ac:spMk id="137" creationId="{00000000-0000-0000-0000-000000000000}"/>
          </ac:spMkLst>
        </pc:spChg>
        <pc:spChg chg="mod">
          <ac:chgData name="Juliet Kennard" userId="171ce03e-ecb9-44f8-bcbb-a85643c4c66a" providerId="ADAL" clId="{B465C642-4312-474E-AB32-4E0013FDAC90}" dt="2026-09-13T15:28:43.359" v="290" actId="1076"/>
          <ac:spMkLst>
            <pc:docMk/>
            <pc:sldMk cId="0" sldId="260"/>
            <ac:spMk id="138" creationId="{00000000-0000-0000-0000-000000000000}"/>
          </ac:spMkLst>
        </pc:spChg>
      </pc:sldChg>
      <pc:sldChg chg="modSp mod modCm">
        <pc:chgData name="Juliet Kennard" userId="171ce03e-ecb9-44f8-bcbb-a85643c4c66a" providerId="ADAL" clId="{B465C642-4312-474E-AB32-4E0013FDAC90}" dt="2026-09-13T15:53:19.633" v="771" actId="962"/>
        <pc:sldMkLst>
          <pc:docMk/>
          <pc:sldMk cId="0" sldId="261"/>
        </pc:sldMkLst>
        <pc:spChg chg="mod">
          <ac:chgData name="Juliet Kennard" userId="171ce03e-ecb9-44f8-bcbb-a85643c4c66a" providerId="ADAL" clId="{B465C642-4312-474E-AB32-4E0013FDAC90}" dt="2026-09-13T15:53:19.633" v="771" actId="962"/>
          <ac:spMkLst>
            <pc:docMk/>
            <pc:sldMk cId="0" sldId="261"/>
            <ac:spMk id="3" creationId="{50472E4D-D664-9B54-049A-33A3E723B3C4}"/>
          </ac:spMkLst>
        </pc:spChg>
        <pc:spChg chg="mod">
          <ac:chgData name="Juliet Kennard" userId="171ce03e-ecb9-44f8-bcbb-a85643c4c66a" providerId="ADAL" clId="{B465C642-4312-474E-AB32-4E0013FDAC90}" dt="2026-09-13T15:32:56.463" v="375" actId="20577"/>
          <ac:spMkLst>
            <pc:docMk/>
            <pc:sldMk cId="0" sldId="261"/>
            <ac:spMk id="144" creationId="{00000000-0000-0000-0000-000000000000}"/>
          </ac:spMkLst>
        </pc:spChg>
        <pc:spChg chg="mod">
          <ac:chgData name="Juliet Kennard" userId="171ce03e-ecb9-44f8-bcbb-a85643c4c66a" providerId="ADAL" clId="{B465C642-4312-474E-AB32-4E0013FDAC90}" dt="2026-09-13T15:36:29.220" v="517" actId="20577"/>
          <ac:spMkLst>
            <pc:docMk/>
            <pc:sldMk cId="0" sldId="261"/>
            <ac:spMk id="145" creationId="{00000000-0000-0000-0000-000000000000}"/>
          </ac:spMkLst>
        </pc:sp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9-13T15:36:29.220" v="517" actId="20577"/>
              <pc2:cmMkLst xmlns:pc2="http://schemas.microsoft.com/office/powerpoint/2019/9/main/command">
                <pc:docMk/>
                <pc:sldMk cId="0" sldId="261"/>
                <pc2:cmMk id="{CE8552EA-756C-4AB8-B8B2-52C1BF558F0D}"/>
              </pc2:cmMkLst>
            </pc226:cmChg>
          </p:ext>
        </pc:extLst>
      </pc:sldChg>
      <pc:sldChg chg="modSp mod">
        <pc:chgData name="Juliet Kennard" userId="171ce03e-ecb9-44f8-bcbb-a85643c4c66a" providerId="ADAL" clId="{B465C642-4312-474E-AB32-4E0013FDAC90}" dt="2026-09-13T15:53:23.859" v="772" actId="962"/>
        <pc:sldMkLst>
          <pc:docMk/>
          <pc:sldMk cId="0" sldId="262"/>
        </pc:sldMkLst>
        <pc:spChg chg="mod">
          <ac:chgData name="Juliet Kennard" userId="171ce03e-ecb9-44f8-bcbb-a85643c4c66a" providerId="ADAL" clId="{B465C642-4312-474E-AB32-4E0013FDAC90}" dt="2026-09-13T15:53:23.859" v="772" actId="962"/>
          <ac:spMkLst>
            <pc:docMk/>
            <pc:sldMk cId="0" sldId="262"/>
            <ac:spMk id="3" creationId="{B3C3B65F-A385-0C51-6262-E38C302ED0A9}"/>
          </ac:spMkLst>
        </pc:spChg>
        <pc:spChg chg="mod">
          <ac:chgData name="Juliet Kennard" userId="171ce03e-ecb9-44f8-bcbb-a85643c4c66a" providerId="ADAL" clId="{B465C642-4312-474E-AB32-4E0013FDAC90}" dt="2026-09-13T15:41:15.924" v="584" actId="20577"/>
          <ac:spMkLst>
            <pc:docMk/>
            <pc:sldMk cId="0" sldId="262"/>
            <ac:spMk id="152" creationId="{00000000-0000-0000-0000-000000000000}"/>
          </ac:spMkLst>
        </pc:spChg>
      </pc:sldChg>
      <pc:sldChg chg="modSp mod">
        <pc:chgData name="Juliet Kennard" userId="171ce03e-ecb9-44f8-bcbb-a85643c4c66a" providerId="ADAL" clId="{B465C642-4312-474E-AB32-4E0013FDAC90}" dt="2026-09-13T15:49:50.416" v="763" actId="13244"/>
        <pc:sldMkLst>
          <pc:docMk/>
          <pc:sldMk cId="0" sldId="263"/>
        </pc:sldMkLst>
        <pc:spChg chg="ord">
          <ac:chgData name="Juliet Kennard" userId="171ce03e-ecb9-44f8-bcbb-a85643c4c66a" providerId="ADAL" clId="{B465C642-4312-474E-AB32-4E0013FDAC90}" dt="2026-09-13T15:49:50.416" v="763" actId="13244"/>
          <ac:spMkLst>
            <pc:docMk/>
            <pc:sldMk cId="0" sldId="263"/>
            <ac:spMk id="2" creationId="{7FEA4945-BCD4-EB4D-1A08-BBAE3E826ABE}"/>
          </ac:spMkLst>
        </pc:spChg>
        <pc:spChg chg="ord">
          <ac:chgData name="Juliet Kennard" userId="171ce03e-ecb9-44f8-bcbb-a85643c4c66a" providerId="ADAL" clId="{B465C642-4312-474E-AB32-4E0013FDAC90}" dt="2026-09-13T15:49:47.417" v="762" actId="13244"/>
          <ac:spMkLst>
            <pc:docMk/>
            <pc:sldMk cId="0" sldId="263"/>
            <ac:spMk id="3" creationId="{C982F6D7-E67E-A3C4-F923-728021B891D1}"/>
          </ac:spMkLst>
        </pc:spChg>
        <pc:spChg chg="ord">
          <ac:chgData name="Juliet Kennard" userId="171ce03e-ecb9-44f8-bcbb-a85643c4c66a" providerId="ADAL" clId="{B465C642-4312-474E-AB32-4E0013FDAC90}" dt="2026-09-13T15:49:44.192" v="761" actId="13244"/>
          <ac:spMkLst>
            <pc:docMk/>
            <pc:sldMk cId="0" sldId="263"/>
            <ac:spMk id="4" creationId="{CFC901E1-010A-6EF0-2429-9DF7F158FEB8}"/>
          </ac:spMkLst>
        </pc:spChg>
        <pc:spChg chg="mod">
          <ac:chgData name="Juliet Kennard" userId="171ce03e-ecb9-44f8-bcbb-a85643c4c66a" providerId="ADAL" clId="{B465C642-4312-474E-AB32-4E0013FDAC90}" dt="2026-09-13T15:49:41.362" v="760" actId="962"/>
          <ac:spMkLst>
            <pc:docMk/>
            <pc:sldMk cId="0" sldId="263"/>
            <ac:spMk id="6" creationId="{8C5BA972-7F4C-AA87-95A9-C00E1CA35931}"/>
          </ac:spMkLst>
        </pc:spChg>
        <pc:spChg chg="mod">
          <ac:chgData name="Juliet Kennard" userId="171ce03e-ecb9-44f8-bcbb-a85643c4c66a" providerId="ADAL" clId="{B465C642-4312-474E-AB32-4E0013FDAC90}" dt="2026-09-13T15:47:40.239" v="746" actId="6549"/>
          <ac:spMkLst>
            <pc:docMk/>
            <pc:sldMk cId="0" sldId="263"/>
            <ac:spMk id="159" creationId="{00000000-0000-0000-0000-000000000000}"/>
          </ac:spMkLst>
        </pc:spChg>
      </pc:sldChg>
      <pc:sldChg chg="modSp mod">
        <pc:chgData name="Juliet Kennard" userId="171ce03e-ecb9-44f8-bcbb-a85643c4c66a" providerId="ADAL" clId="{B465C642-4312-474E-AB32-4E0013FDAC90}" dt="2026-09-13T15:42:33.004" v="647" actId="947"/>
        <pc:sldMkLst>
          <pc:docMk/>
          <pc:sldMk cId="2028104036" sldId="264"/>
        </pc:sldMkLst>
        <pc:spChg chg="mod">
          <ac:chgData name="Juliet Kennard" userId="171ce03e-ecb9-44f8-bcbb-a85643c4c66a" providerId="ADAL" clId="{B465C642-4312-474E-AB32-4E0013FDAC90}" dt="2026-09-13T15:41:33.969" v="586" actId="20577"/>
          <ac:spMkLst>
            <pc:docMk/>
            <pc:sldMk cId="2028104036" sldId="264"/>
            <ac:spMk id="151" creationId="{F4CE4FF4-A9B6-16CB-710E-5CDAB3F03CC1}"/>
          </ac:spMkLst>
        </pc:spChg>
        <pc:spChg chg="mod">
          <ac:chgData name="Juliet Kennard" userId="171ce03e-ecb9-44f8-bcbb-a85643c4c66a" providerId="ADAL" clId="{B465C642-4312-474E-AB32-4E0013FDAC90}" dt="2026-09-13T15:42:33.004" v="647" actId="947"/>
          <ac:spMkLst>
            <pc:docMk/>
            <pc:sldMk cId="2028104036" sldId="264"/>
            <ac:spMk id="152" creationId="{8176E741-B5D8-54C9-58D0-7D781243E298}"/>
          </ac:spMkLst>
        </pc:spChg>
      </pc:sldChg>
      <pc:sldChg chg="modSp mod">
        <pc:chgData name="Juliet Kennard" userId="171ce03e-ecb9-44f8-bcbb-a85643c4c66a" providerId="ADAL" clId="{B465C642-4312-474E-AB32-4E0013FDAC90}" dt="2026-09-13T15:52:43.498" v="766" actId="962"/>
        <pc:sldMkLst>
          <pc:docMk/>
          <pc:sldMk cId="218651965" sldId="265"/>
        </pc:sldMkLst>
        <pc:spChg chg="mod">
          <ac:chgData name="Juliet Kennard" userId="171ce03e-ecb9-44f8-bcbb-a85643c4c66a" providerId="ADAL" clId="{B465C642-4312-474E-AB32-4E0013FDAC90}" dt="2026-09-13T15:52:43.498" v="766" actId="962"/>
          <ac:spMkLst>
            <pc:docMk/>
            <pc:sldMk cId="218651965" sldId="265"/>
            <ac:spMk id="3" creationId="{DB0BA3FE-C0A1-41DB-7C9E-7F37E38CAD09}"/>
          </ac:spMkLst>
        </pc:spChg>
        <pc:spChg chg="mod">
          <ac:chgData name="Juliet Kennard" userId="171ce03e-ecb9-44f8-bcbb-a85643c4c66a" providerId="ADAL" clId="{B465C642-4312-474E-AB32-4E0013FDAC90}" dt="2026-09-13T15:17:01.640" v="23" actId="5793"/>
          <ac:spMkLst>
            <pc:docMk/>
            <pc:sldMk cId="218651965" sldId="265"/>
            <ac:spMk id="123" creationId="{5CC042CF-9CE6-BB56-D510-941767EB4CE4}"/>
          </ac:spMkLst>
        </pc:spChg>
      </pc:sldChg>
      <pc:sldChg chg="modSp mod">
        <pc:chgData name="Juliet Kennard" userId="171ce03e-ecb9-44f8-bcbb-a85643c4c66a" providerId="ADAL" clId="{B465C642-4312-474E-AB32-4E0013FDAC90}" dt="2026-09-13T15:52:56.137" v="768" actId="962"/>
        <pc:sldMkLst>
          <pc:docMk/>
          <pc:sldMk cId="421189006" sldId="266"/>
        </pc:sldMkLst>
        <pc:spChg chg="mod">
          <ac:chgData name="Juliet Kennard" userId="171ce03e-ecb9-44f8-bcbb-a85643c4c66a" providerId="ADAL" clId="{B465C642-4312-474E-AB32-4E0013FDAC90}" dt="2026-09-13T15:52:56.137" v="768" actId="962"/>
          <ac:spMkLst>
            <pc:docMk/>
            <pc:sldMk cId="421189006" sldId="266"/>
            <ac:spMk id="3" creationId="{400A4EC2-2607-8EA3-747B-65704FEFFF55}"/>
          </ac:spMkLst>
        </pc:spChg>
        <pc:spChg chg="mod">
          <ac:chgData name="Juliet Kennard" userId="171ce03e-ecb9-44f8-bcbb-a85643c4c66a" providerId="ADAL" clId="{B465C642-4312-474E-AB32-4E0013FDAC90}" dt="2026-09-13T15:24:08.388" v="192" actId="20577"/>
          <ac:spMkLst>
            <pc:docMk/>
            <pc:sldMk cId="421189006" sldId="266"/>
            <ac:spMk id="4" creationId="{611972F2-1C32-4226-E67B-209A2766CBA6}"/>
          </ac:spMkLst>
        </pc:spChg>
        <pc:spChg chg="mod">
          <ac:chgData name="Juliet Kennard" userId="171ce03e-ecb9-44f8-bcbb-a85643c4c66a" providerId="ADAL" clId="{B465C642-4312-474E-AB32-4E0013FDAC90}" dt="2026-09-13T15:21:24.774" v="155" actId="5793"/>
          <ac:spMkLst>
            <pc:docMk/>
            <pc:sldMk cId="421189006" sldId="266"/>
            <ac:spMk id="130" creationId="{6F991375-4C10-06AB-8551-3BBC83AD3DA1}"/>
          </ac:spMkLst>
        </pc:spChg>
        <pc:spChg chg="mod">
          <ac:chgData name="Juliet Kennard" userId="171ce03e-ecb9-44f8-bcbb-a85643c4c66a" providerId="ADAL" clId="{B465C642-4312-474E-AB32-4E0013FDAC90}" dt="2026-09-13T15:23:18.945" v="176" actId="20577"/>
          <ac:spMkLst>
            <pc:docMk/>
            <pc:sldMk cId="421189006" sldId="266"/>
            <ac:spMk id="131" creationId="{857D619F-3711-E011-FF82-8F71B4057AEE}"/>
          </ac:spMkLst>
        </pc:spChg>
      </pc:sldChg>
      <pc:sldChg chg="modSp mod">
        <pc:chgData name="Juliet Kennard" userId="171ce03e-ecb9-44f8-bcbb-a85643c4c66a" providerId="ADAL" clId="{B465C642-4312-474E-AB32-4E0013FDAC90}" dt="2026-09-13T15:53:14.600" v="770" actId="962"/>
        <pc:sldMkLst>
          <pc:docMk/>
          <pc:sldMk cId="3083594565" sldId="267"/>
        </pc:sldMkLst>
        <pc:spChg chg="mod">
          <ac:chgData name="Juliet Kennard" userId="171ce03e-ecb9-44f8-bcbb-a85643c4c66a" providerId="ADAL" clId="{B465C642-4312-474E-AB32-4E0013FDAC90}" dt="2026-09-13T15:32:02.637" v="322" actId="179"/>
          <ac:spMkLst>
            <pc:docMk/>
            <pc:sldMk cId="3083594565" sldId="267"/>
            <ac:spMk id="2" creationId="{921C4543-5C26-8850-566A-F02796ACBEFA}"/>
          </ac:spMkLst>
        </pc:spChg>
        <pc:spChg chg="mod">
          <ac:chgData name="Juliet Kennard" userId="171ce03e-ecb9-44f8-bcbb-a85643c4c66a" providerId="ADAL" clId="{B465C642-4312-474E-AB32-4E0013FDAC90}" dt="2026-09-13T15:53:14.600" v="770" actId="962"/>
          <ac:spMkLst>
            <pc:docMk/>
            <pc:sldMk cId="3083594565" sldId="267"/>
            <ac:spMk id="3" creationId="{09F70ED5-2ECA-DC2D-8A35-F8F0CC9085BF}"/>
          </ac:spMkLst>
        </pc:spChg>
        <pc:spChg chg="mod">
          <ac:chgData name="Juliet Kennard" userId="171ce03e-ecb9-44f8-bcbb-a85643c4c66a" providerId="ADAL" clId="{B465C642-4312-474E-AB32-4E0013FDAC90}" dt="2026-09-13T15:33:31.328" v="400" actId="14100"/>
          <ac:spMkLst>
            <pc:docMk/>
            <pc:sldMk cId="3083594565" sldId="267"/>
            <ac:spMk id="137" creationId="{B52C0136-F872-CBDB-D468-3403A5ED6275}"/>
          </ac:spMkLst>
        </pc:spChg>
        <pc:spChg chg="mod">
          <ac:chgData name="Juliet Kennard" userId="171ce03e-ecb9-44f8-bcbb-a85643c4c66a" providerId="ADAL" clId="{B465C642-4312-474E-AB32-4E0013FDAC90}" dt="2026-09-13T15:31:16.406" v="316" actId="179"/>
          <ac:spMkLst>
            <pc:docMk/>
            <pc:sldMk cId="3083594565" sldId="267"/>
            <ac:spMk id="138" creationId="{978C13F6-13C5-B831-CF8D-7383833AB6D7}"/>
          </ac:spMkLst>
        </pc:spChg>
      </pc:sldChg>
      <pc:sldChg chg="modSp mod">
        <pc:chgData name="Juliet Kennard" userId="171ce03e-ecb9-44f8-bcbb-a85643c4c66a" providerId="ADAL" clId="{B465C642-4312-474E-AB32-4E0013FDAC90}" dt="2026-09-13T15:39:44.954" v="545" actId="179"/>
        <pc:sldMkLst>
          <pc:docMk/>
          <pc:sldMk cId="10701182" sldId="268"/>
        </pc:sldMkLst>
        <pc:spChg chg="mod">
          <ac:chgData name="Juliet Kennard" userId="171ce03e-ecb9-44f8-bcbb-a85643c4c66a" providerId="ADAL" clId="{B465C642-4312-474E-AB32-4E0013FDAC90}" dt="2026-09-13T15:39:44.954" v="545" actId="179"/>
          <ac:spMkLst>
            <pc:docMk/>
            <pc:sldMk cId="10701182" sldId="268"/>
            <ac:spMk id="2" creationId="{D32D49F1-A584-8D24-984C-2A348F450FC8}"/>
          </ac:spMkLst>
        </pc:spChg>
        <pc:spChg chg="mod">
          <ac:chgData name="Juliet Kennard" userId="171ce03e-ecb9-44f8-bcbb-a85643c4c66a" providerId="ADAL" clId="{B465C642-4312-474E-AB32-4E0013FDAC90}" dt="2026-09-13T15:33:53.895" v="414" actId="1076"/>
          <ac:spMkLst>
            <pc:docMk/>
            <pc:sldMk cId="10701182" sldId="268"/>
            <ac:spMk id="144" creationId="{CD0DB249-8DA3-51F7-BCE6-6F103393120C}"/>
          </ac:spMkLst>
        </pc:spChg>
        <pc:spChg chg="mod">
          <ac:chgData name="Juliet Kennard" userId="171ce03e-ecb9-44f8-bcbb-a85643c4c66a" providerId="ADAL" clId="{B465C642-4312-474E-AB32-4E0013FDAC90}" dt="2026-09-13T15:38:44.384" v="531" actId="179"/>
          <ac:spMkLst>
            <pc:docMk/>
            <pc:sldMk cId="10701182" sldId="268"/>
            <ac:spMk id="145" creationId="{87529B36-33B9-C9CE-3EDF-B369B71AE3DA}"/>
          </ac:spMkLst>
        </pc:spChg>
      </pc:sldChg>
      <pc:sldChg chg="modSp mod">
        <pc:chgData name="Juliet Kennard" userId="171ce03e-ecb9-44f8-bcbb-a85643c4c66a" providerId="ADAL" clId="{B465C642-4312-474E-AB32-4E0013FDAC90}" dt="2026-09-13T15:54:02.128" v="781" actId="20577"/>
        <pc:sldMkLst>
          <pc:docMk/>
          <pc:sldMk cId="2251614159" sldId="270"/>
        </pc:sldMkLst>
        <pc:spChg chg="mod">
          <ac:chgData name="Juliet Kennard" userId="171ce03e-ecb9-44f8-bcbb-a85643c4c66a" providerId="ADAL" clId="{B465C642-4312-474E-AB32-4E0013FDAC90}" dt="2026-09-13T15:47:07.158" v="712" actId="1076"/>
          <ac:spMkLst>
            <pc:docMk/>
            <pc:sldMk cId="2251614159" sldId="270"/>
            <ac:spMk id="2" creationId="{65F9A5FD-A2C6-1533-9847-A8E7F979356D}"/>
          </ac:spMkLst>
        </pc:spChg>
        <pc:spChg chg="mod">
          <ac:chgData name="Juliet Kennard" userId="171ce03e-ecb9-44f8-bcbb-a85643c4c66a" providerId="ADAL" clId="{B465C642-4312-474E-AB32-4E0013FDAC90}" dt="2026-09-13T15:53:26.938" v="773" actId="962"/>
          <ac:spMkLst>
            <pc:docMk/>
            <pc:sldMk cId="2251614159" sldId="270"/>
            <ac:spMk id="3" creationId="{81417EE8-ED6B-2F05-5BEB-EA689A7F7F4F}"/>
          </ac:spMkLst>
        </pc:spChg>
        <pc:spChg chg="mod">
          <ac:chgData name="Juliet Kennard" userId="171ce03e-ecb9-44f8-bcbb-a85643c4c66a" providerId="ADAL" clId="{B465C642-4312-474E-AB32-4E0013FDAC90}" dt="2026-09-13T15:41:42.450" v="598" actId="5793"/>
          <ac:spMkLst>
            <pc:docMk/>
            <pc:sldMk cId="2251614159" sldId="270"/>
            <ac:spMk id="151" creationId="{702FD5FE-DCF1-5299-0822-8622A960369F}"/>
          </ac:spMkLst>
        </pc:spChg>
        <pc:spChg chg="mod">
          <ac:chgData name="Juliet Kennard" userId="171ce03e-ecb9-44f8-bcbb-a85643c4c66a" providerId="ADAL" clId="{B465C642-4312-474E-AB32-4E0013FDAC90}" dt="2026-09-13T15:54:02.128" v="781" actId="20577"/>
          <ac:spMkLst>
            <pc:docMk/>
            <pc:sldMk cId="2251614159" sldId="270"/>
            <ac:spMk id="152" creationId="{47D27952-4F7A-3C7C-2898-31B1C534A6AC}"/>
          </ac:spMkLst>
        </pc:spChg>
      </pc:sldChg>
      <pc:sldChg chg="modSp mod">
        <pc:chgData name="Juliet Kennard" userId="171ce03e-ecb9-44f8-bcbb-a85643c4c66a" providerId="ADAL" clId="{B465C642-4312-474E-AB32-4E0013FDAC90}" dt="2026-09-13T15:54:27.688" v="782" actId="962"/>
        <pc:sldMkLst>
          <pc:docMk/>
          <pc:sldMk cId="1878448740" sldId="271"/>
        </pc:sldMkLst>
        <pc:spChg chg="mod">
          <ac:chgData name="Juliet Kennard" userId="171ce03e-ecb9-44f8-bcbb-a85643c4c66a" providerId="ADAL" clId="{B465C642-4312-474E-AB32-4E0013FDAC90}" dt="2026-09-13T15:48:09.007" v="759" actId="1076"/>
          <ac:spMkLst>
            <pc:docMk/>
            <pc:sldMk cId="1878448740" sldId="271"/>
            <ac:spMk id="3" creationId="{E3AB5F1D-D273-7D7B-AD22-306BC85DFF35}"/>
          </ac:spMkLst>
        </pc:spChg>
        <pc:spChg chg="mod">
          <ac:chgData name="Juliet Kennard" userId="171ce03e-ecb9-44f8-bcbb-a85643c4c66a" providerId="ADAL" clId="{B465C642-4312-474E-AB32-4E0013FDAC90}" dt="2026-09-13T15:54:27.688" v="782" actId="962"/>
          <ac:spMkLst>
            <pc:docMk/>
            <pc:sldMk cId="1878448740" sldId="271"/>
            <ac:spMk id="6" creationId="{297F9393-AFFF-7F4A-F71E-1E9F1FCFA787}"/>
          </ac:spMkLst>
        </pc:spChg>
        <pc:spChg chg="mod">
          <ac:chgData name="Juliet Kennard" userId="171ce03e-ecb9-44f8-bcbb-a85643c4c66a" providerId="ADAL" clId="{B465C642-4312-474E-AB32-4E0013FDAC90}" dt="2026-09-13T15:48:01.435" v="757" actId="5793"/>
          <ac:spMkLst>
            <pc:docMk/>
            <pc:sldMk cId="1878448740" sldId="271"/>
            <ac:spMk id="158" creationId="{0621946A-5A75-68A7-0BDF-B20E79EFD08B}"/>
          </ac:spMkLst>
        </pc:spChg>
        <pc:spChg chg="mod">
          <ac:chgData name="Juliet Kennard" userId="171ce03e-ecb9-44f8-bcbb-a85643c4c66a" providerId="ADAL" clId="{B465C642-4312-474E-AB32-4E0013FDAC90}" dt="2026-09-13T15:48:05.497" v="758" actId="1076"/>
          <ac:spMkLst>
            <pc:docMk/>
            <pc:sldMk cId="1878448740" sldId="271"/>
            <ac:spMk id="161" creationId="{0AC9FE64-4770-D995-04B8-3677E2AD11B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6" name="Google Shape;10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3cfd728be90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3" name="Google Shape;113;g3cfd728be90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cfd728be90_0_10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g3cfd728be90_0_10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Allow learners time to attempt each equation. Encourage them to draw an atom count table for each one and to check that all elements balance at the end.</a:t>
            </a:r>
          </a:p>
        </p:txBody>
      </p:sp>
      <p:sp>
        <p:nvSpPr>
          <p:cNvPr id="121" name="Google Shape;121;g3cfd728be90_0_10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a:extLst>
            <a:ext uri="{FF2B5EF4-FFF2-40B4-BE49-F238E27FC236}">
              <a16:creationId xmlns:a16="http://schemas.microsoft.com/office/drawing/2014/main" id="{1384FBED-7508-4F41-3FF8-33BA2890ED6F}"/>
            </a:ext>
          </a:extLst>
        </p:cNvPr>
        <p:cNvGrpSpPr/>
        <p:nvPr/>
      </p:nvGrpSpPr>
      <p:grpSpPr>
        <a:xfrm>
          <a:off x="0" y="0"/>
          <a:ext cx="0" cy="0"/>
          <a:chOff x="0" y="0"/>
          <a:chExt cx="0" cy="0"/>
        </a:xfrm>
      </p:grpSpPr>
      <p:sp>
        <p:nvSpPr>
          <p:cNvPr id="119" name="Google Shape;119;g3cfd728be90_0_101:notes">
            <a:extLst>
              <a:ext uri="{FF2B5EF4-FFF2-40B4-BE49-F238E27FC236}">
                <a16:creationId xmlns:a16="http://schemas.microsoft.com/office/drawing/2014/main" id="{C0214092-B845-33B8-2CDB-C2277432318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20" name="Google Shape;120;g3cfd728be90_0_101:notes">
                <a:extLst>
                  <a:ext uri="{FF2B5EF4-FFF2-40B4-BE49-F238E27FC236}">
                    <a16:creationId xmlns:a16="http://schemas.microsoft.com/office/drawing/2014/main" id="{E8E576BF-BA7A-FBC9-68F0-0D1259D0435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228600" marR="0" lvl="0" indent="-228600" algn="l" defTabSz="914400" rtl="0" eaLnBrk="1" fontAlgn="auto" latinLnBrk="0" hangingPunct="1">
                  <a:lnSpc>
                    <a:spcPct val="100000"/>
                  </a:lnSpc>
                  <a:spcBef>
                    <a:spcPts val="0"/>
                  </a:spcBef>
                  <a:spcAft>
                    <a:spcPts val="0"/>
                  </a:spcAft>
                  <a:buClr>
                    <a:srgbClr val="000000"/>
                  </a:buClr>
                  <a:buSzPct val="100000"/>
                  <a:buFont typeface="+mj-lt"/>
                  <a:buAutoNum type="arabicPeriod"/>
                  <a:tabLst/>
                  <a:defRPr/>
                </a:pPr>
                <a:r>
                  <a:rPr lang="en-GB" b="0" dirty="0">
                    <a:ea typeface="Cambria Math" panose="02040503050406030204" pitchFamily="18" charset="0"/>
                  </a:rPr>
                  <a:t>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Li</m:t>
                        </m:r>
                      </m:e>
                      <m:sub>
                        <m:r>
                          <a:rPr lang="ar-AE"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dirty="0"/>
                  <a:t> has </a:t>
                </a:r>
                <a14:m>
                  <m:oMath xmlns:m="http://schemas.openxmlformats.org/officeDocument/2006/math">
                    <m:r>
                      <a:rPr lang="en-GB" i="0" dirty="0" smtClean="0">
                        <a:latin typeface="Cambria Math" panose="02040503050406030204" pitchFamily="18" charset="0"/>
                      </a:rPr>
                      <m:t>2 </m:t>
                    </m:r>
                    <m:r>
                      <m:rPr>
                        <m:sty m:val="p"/>
                      </m:rPr>
                      <a:rPr lang="en-GB" i="0" dirty="0" smtClean="0">
                        <a:latin typeface="Cambria Math" panose="02040503050406030204" pitchFamily="18" charset="0"/>
                      </a:rPr>
                      <m:t>Li</m:t>
                    </m:r>
                  </m:oMath>
                </a14:m>
                <a:r>
                  <a:rPr lang="en-GB" dirty="0"/>
                  <a:t>, so we need </a:t>
                </a:r>
                <a14:m>
                  <m:oMath xmlns:m="http://schemas.openxmlformats.org/officeDocument/2006/math">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Li</m:t>
                        </m:r>
                      </m:e>
                      <m:sub>
                        <m:r>
                          <a:rPr lang="ar-AE"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dirty="0"/>
                  <a:t> to use both oxygens from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1" smtClean="0">
                            <a:latin typeface="Cambria Math" panose="02040503050406030204" pitchFamily="18" charset="0"/>
                          </a:rPr>
                          <m:t>2</m:t>
                        </m:r>
                      </m:sub>
                    </m:sSub>
                  </m:oMath>
                </a14:m>
                <a:r>
                  <a:rPr lang="en-GB" dirty="0"/>
                  <a:t> (giving </a:t>
                </a:r>
                <a14:m>
                  <m:oMath xmlns:m="http://schemas.openxmlformats.org/officeDocument/2006/math">
                    <m:r>
                      <a:rPr lang="en-GB" i="0" dirty="0" smtClean="0">
                        <a:latin typeface="Cambria Math" panose="02040503050406030204" pitchFamily="18" charset="0"/>
                      </a:rPr>
                      <m:t>2 </m:t>
                    </m:r>
                    <m:r>
                      <m:rPr>
                        <m:sty m:val="p"/>
                      </m:rPr>
                      <a:rPr lang="en-GB" i="0" dirty="0" smtClean="0">
                        <a:latin typeface="Cambria Math" panose="02040503050406030204" pitchFamily="18" charset="0"/>
                      </a:rPr>
                      <m:t>O</m:t>
                    </m:r>
                    <m:r>
                      <a:rPr lang="en-GB" i="0" dirty="0" smtClean="0">
                        <a:latin typeface="Cambria Math" panose="02040503050406030204" pitchFamily="18" charset="0"/>
                      </a:rPr>
                      <m:t> </m:t>
                    </m:r>
                  </m:oMath>
                </a14:m>
                <a:r>
                  <a:rPr lang="en-GB" dirty="0"/>
                  <a:t>on each side). Then</a:t>
                </a:r>
                <a:r>
                  <a:rPr lang="en-GB" baseline="0" dirty="0"/>
                  <a:t> </a:t>
                </a:r>
                <a14:m>
                  <m:oMath xmlns:m="http://schemas.openxmlformats.org/officeDocument/2006/math">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Li</m:t>
                        </m:r>
                      </m:e>
                      <m:sub>
                        <m:r>
                          <a:rPr lang="ar-AE"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dirty="0"/>
                  <a:t> needs </a:t>
                </a:r>
                <a14:m>
                  <m:oMath xmlns:m="http://schemas.openxmlformats.org/officeDocument/2006/math">
                    <m:r>
                      <a:rPr lang="en-GB" i="0" dirty="0" smtClean="0">
                        <a:latin typeface="Cambria Math" panose="02040503050406030204" pitchFamily="18" charset="0"/>
                      </a:rPr>
                      <m:t>4 </m:t>
                    </m:r>
                    <m:r>
                      <m:rPr>
                        <m:sty m:val="p"/>
                      </m:rPr>
                      <a:rPr lang="en-GB" i="0" dirty="0" smtClean="0">
                        <a:latin typeface="Cambria Math" panose="02040503050406030204" pitchFamily="18" charset="0"/>
                      </a:rPr>
                      <m:t>Li</m:t>
                    </m:r>
                    <m:r>
                      <a:rPr lang="en-GB" i="0" dirty="0" smtClean="0">
                        <a:latin typeface="Cambria Math" panose="02040503050406030204" pitchFamily="18" charset="0"/>
                      </a:rPr>
                      <m:t> </m:t>
                    </m:r>
                  </m:oMath>
                </a14:m>
                <a:r>
                  <a:rPr lang="en-GB" dirty="0"/>
                  <a:t>on the left. Check</a:t>
                </a:r>
                <a:r>
                  <a:rPr lang="en-GB" i="1" dirty="0"/>
                  <a:t>: </a:t>
                </a:r>
                <a14:m>
                  <m:oMath xmlns:m="http://schemas.openxmlformats.org/officeDocument/2006/math">
                    <m:r>
                      <m:rPr>
                        <m:sty m:val="p"/>
                      </m:rPr>
                      <a:rPr lang="en-GB" i="0" dirty="0" smtClean="0">
                        <a:latin typeface="Cambria Math" panose="02040503050406030204" pitchFamily="18" charset="0"/>
                      </a:rPr>
                      <m:t>Li</m:t>
                    </m:r>
                    <m:r>
                      <a:rPr lang="en-GB" i="0" dirty="0" smtClean="0">
                        <a:latin typeface="Cambria Math" panose="02040503050406030204" pitchFamily="18" charset="0"/>
                      </a:rPr>
                      <m:t>: 4 = 4,  </m:t>
                    </m:r>
                    <m:r>
                      <m:rPr>
                        <m:sty m:val="p"/>
                      </m:rPr>
                      <a:rPr lang="en-GB" i="0" dirty="0">
                        <a:latin typeface="Cambria Math" panose="02040503050406030204" pitchFamily="18" charset="0"/>
                      </a:rPr>
                      <m:t>O</m:t>
                    </m:r>
                    <m:r>
                      <a:rPr lang="en-GB" i="0" dirty="0">
                        <a:latin typeface="Cambria Math" panose="02040503050406030204" pitchFamily="18" charset="0"/>
                      </a:rPr>
                      <m:t>: 2 = 2</m:t>
                    </m:r>
                  </m:oMath>
                </a14:m>
                <a:endParaRPr lang="en-GB" dirty="0"/>
              </a:p>
              <a:p>
                <a:pPr marL="228600" lvl="0" indent="-228600" algn="l" rtl="0">
                  <a:lnSpc>
                    <a:spcPct val="100000"/>
                  </a:lnSpc>
                  <a:spcBef>
                    <a:spcPts val="0"/>
                  </a:spcBef>
                  <a:spcAft>
                    <a:spcPts val="0"/>
                  </a:spcAft>
                  <a:buSzPct val="100000"/>
                  <a:buFont typeface="+mj-lt"/>
                  <a:buAutoNum type="arabicPeriod" startAt="2"/>
                </a:pPr>
                <a:r>
                  <a:rPr lang="en-GB" dirty="0"/>
                  <a:t>Start with hydrogen: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Ca</m:t>
                        </m:r>
                        <m:r>
                          <a:rPr lang="en-GB" b="0" i="0" smtClean="0">
                            <a:latin typeface="Cambria Math" panose="02040503050406030204" pitchFamily="18" charset="0"/>
                            <a:ea typeface="Cambria Math" panose="02040503050406030204" pitchFamily="18" charset="0"/>
                          </a:rPr>
                          <m:t>(</m:t>
                        </m:r>
                        <m:r>
                          <m:rPr>
                            <m:sty m:val="p"/>
                          </m:rPr>
                          <a:rPr lang="en-GB" b="0" i="0" smtClean="0">
                            <a:latin typeface="Cambria Math" panose="02040503050406030204" pitchFamily="18" charset="0"/>
                            <a:ea typeface="Cambria Math" panose="02040503050406030204" pitchFamily="18" charset="0"/>
                          </a:rPr>
                          <m:t>OH</m:t>
                        </m:r>
                        <m:r>
                          <a:rPr lang="en-GB" b="0" i="0" smtClean="0">
                            <a:latin typeface="Cambria Math" panose="02040503050406030204" pitchFamily="18" charset="0"/>
                            <a:ea typeface="Cambria Math" panose="02040503050406030204" pitchFamily="18" charset="0"/>
                          </a:rPr>
                          <m:t>)</m:t>
                        </m:r>
                      </m:e>
                      <m:sub>
                        <m:r>
                          <a:rPr lang="en-GB" b="0" i="0" smtClean="0">
                            <a:latin typeface="Cambria Math" panose="02040503050406030204" pitchFamily="18" charset="0"/>
                            <a:ea typeface="Cambria Math" panose="02040503050406030204" pitchFamily="18" charset="0"/>
                          </a:rPr>
                          <m:t>2</m:t>
                        </m:r>
                      </m:sub>
                    </m:sSub>
                  </m:oMath>
                </a14:m>
                <a:r>
                  <a:rPr lang="en-GB" dirty="0"/>
                  <a:t>has </a:t>
                </a:r>
                <a14:m>
                  <m:oMath xmlns:m="http://schemas.openxmlformats.org/officeDocument/2006/math">
                    <m:r>
                      <a:rPr lang="en-GB" i="0" dirty="0" smtClean="0">
                        <a:latin typeface="Cambria Math" panose="02040503050406030204" pitchFamily="18" charset="0"/>
                      </a:rPr>
                      <m:t>2 </m:t>
                    </m:r>
                    <m:r>
                      <m:rPr>
                        <m:sty m:val="p"/>
                      </m:rPr>
                      <a:rPr lang="en-GB" i="0" dirty="0" smtClean="0">
                        <a:latin typeface="Cambria Math" panose="02040503050406030204" pitchFamily="18" charset="0"/>
                      </a:rPr>
                      <m:t>H</m:t>
                    </m:r>
                  </m:oMath>
                </a14:m>
                <a:r>
                  <a:rPr lang="en-GB" dirty="0"/>
                  <a:t> in the hydroxide groups, plus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oMath>
                </a14:m>
                <a:r>
                  <a:rPr lang="en-GB" dirty="0"/>
                  <a:t> has </a:t>
                </a:r>
                <a14:m>
                  <m:oMath xmlns:m="http://schemas.openxmlformats.org/officeDocument/2006/math">
                    <m:r>
                      <a:rPr lang="en-GB" i="0" dirty="0" smtClean="0">
                        <a:latin typeface="Cambria Math" panose="02040503050406030204" pitchFamily="18" charset="0"/>
                      </a:rPr>
                      <m:t>2 </m:t>
                    </m:r>
                    <m:r>
                      <m:rPr>
                        <m:sty m:val="p"/>
                      </m:rPr>
                      <a:rPr lang="en-GB" i="0" dirty="0" smtClean="0">
                        <a:latin typeface="Cambria Math" panose="02040503050406030204" pitchFamily="18" charset="0"/>
                      </a:rPr>
                      <m:t>H</m:t>
                    </m:r>
                    <m:r>
                      <a:rPr lang="en-GB" i="0" dirty="0" smtClean="0">
                        <a:latin typeface="Cambria Math" panose="02040503050406030204" pitchFamily="18" charset="0"/>
                      </a:rPr>
                      <m:t> </m:t>
                    </m:r>
                  </m:oMath>
                </a14:m>
                <a:r>
                  <a:rPr lang="en-GB" dirty="0"/>
                  <a:t>on the right. Total </a:t>
                </a:r>
                <a14:m>
                  <m:oMath xmlns:m="http://schemas.openxmlformats.org/officeDocument/2006/math">
                    <m:r>
                      <m:rPr>
                        <m:sty m:val="p"/>
                      </m:rPr>
                      <a:rPr lang="en-GB" i="0" dirty="0" smtClean="0">
                        <a:latin typeface="Cambria Math" panose="02040503050406030204" pitchFamily="18" charset="0"/>
                      </a:rPr>
                      <m:t>H</m:t>
                    </m:r>
                  </m:oMath>
                </a14:m>
                <a:r>
                  <a:rPr lang="en-GB" dirty="0"/>
                  <a:t> on right </a:t>
                </a:r>
                <a14:m>
                  <m:oMath xmlns:m="http://schemas.openxmlformats.org/officeDocument/2006/math">
                    <m:r>
                      <a:rPr lang="en-GB" i="1" dirty="0" smtClean="0">
                        <a:latin typeface="Cambria Math" panose="02040503050406030204" pitchFamily="18" charset="0"/>
                      </a:rPr>
                      <m:t>= 4</m:t>
                    </m:r>
                  </m:oMath>
                </a14:m>
                <a:r>
                  <a:rPr lang="en-GB" dirty="0"/>
                  <a:t>. So, we need </a:t>
                </a:r>
                <a14:m>
                  <m:oMath xmlns:m="http://schemas.openxmlformats.org/officeDocument/2006/math">
                    <m:sSub>
                      <m:sSubPr>
                        <m:ctrlPr>
                          <a:rPr lang="en-GB" b="0" i="0" smtClean="0">
                            <a:latin typeface="Cambria Math" panose="02040503050406030204" pitchFamily="18" charset="0"/>
                          </a:rPr>
                        </m:ctrlPr>
                      </m:sSubPr>
                      <m:e>
                        <m:r>
                          <a:rPr lang="en-GB" b="0" i="0" smtClean="0">
                            <a:latin typeface="Cambria Math" panose="02040503050406030204" pitchFamily="18" charset="0"/>
                          </a:rPr>
                          <m:t>2</m:t>
                        </m:r>
                        <m:r>
                          <m:rPr>
                            <m:sty m:val="p"/>
                          </m:rPr>
                          <a:rPr lang="en-GB" b="0" i="0" smtClean="0">
                            <a:latin typeface="Cambria Math" panose="02040503050406030204" pitchFamily="18" charset="0"/>
                          </a:rPr>
                          <m:t>H</m:t>
                        </m:r>
                      </m:e>
                      <m:sub>
                        <m:r>
                          <a:rPr lang="en-GB" b="0" i="0" smtClean="0">
                            <a:latin typeface="Cambria Math" panose="02040503050406030204" pitchFamily="18" charset="0"/>
                          </a:rPr>
                          <m:t>2</m:t>
                        </m:r>
                      </m:sub>
                    </m:sSub>
                    <m:r>
                      <m:rPr>
                        <m:sty m:val="p"/>
                      </m:rPr>
                      <a:rPr lang="en-GB" b="0" i="0" smtClean="0">
                        <a:latin typeface="Cambria Math" panose="02040503050406030204" pitchFamily="18" charset="0"/>
                      </a:rPr>
                      <m:t>O</m:t>
                    </m:r>
                    <m:r>
                      <a:rPr lang="en-GB" b="0" i="0" smtClean="0">
                        <a:latin typeface="Cambria Math" panose="02040503050406030204" pitchFamily="18" charset="0"/>
                      </a:rPr>
                      <m:t> </m:t>
                    </m:r>
                  </m:oMath>
                </a14:m>
                <a:r>
                  <a:rPr lang="en-GB" dirty="0"/>
                  <a:t>on the left (</a:t>
                </a:r>
                <a14:m>
                  <m:oMath xmlns:m="http://schemas.openxmlformats.org/officeDocument/2006/math">
                    <m:r>
                      <a:rPr lang="en-GB" i="0" dirty="0" smtClean="0">
                        <a:latin typeface="Cambria Math" panose="02040503050406030204" pitchFamily="18" charset="0"/>
                      </a:rPr>
                      <m:t>4 </m:t>
                    </m:r>
                    <m:r>
                      <m:rPr>
                        <m:sty m:val="p"/>
                      </m:rPr>
                      <a:rPr lang="en-GB" i="0" dirty="0" smtClean="0">
                        <a:latin typeface="Cambria Math" panose="02040503050406030204" pitchFamily="18" charset="0"/>
                      </a:rPr>
                      <m:t>H</m:t>
                    </m:r>
                    <m:r>
                      <a:rPr lang="en-GB" i="0" dirty="0" smtClean="0">
                        <a:latin typeface="Cambria Math" panose="02040503050406030204" pitchFamily="18" charset="0"/>
                      </a:rPr>
                      <m:t>, 2 </m:t>
                    </m:r>
                    <m:r>
                      <m:rPr>
                        <m:sty m:val="p"/>
                      </m:rPr>
                      <a:rPr lang="en-GB" i="0" dirty="0" smtClean="0">
                        <a:latin typeface="Cambria Math" panose="02040503050406030204" pitchFamily="18" charset="0"/>
                      </a:rPr>
                      <m:t>O</m:t>
                    </m:r>
                  </m:oMath>
                </a14:m>
                <a:r>
                  <a:rPr lang="en-GB" dirty="0"/>
                  <a:t>). Check: </a:t>
                </a:r>
                <a14:m>
                  <m:oMath xmlns:m="http://schemas.openxmlformats.org/officeDocument/2006/math">
                    <m:r>
                      <m:rPr>
                        <m:sty m:val="p"/>
                      </m:rPr>
                      <a:rPr lang="en-GB" i="0" dirty="0" smtClean="0">
                        <a:latin typeface="Cambria Math" panose="02040503050406030204" pitchFamily="18" charset="0"/>
                      </a:rPr>
                      <m:t>Ca</m:t>
                    </m:r>
                    <m:r>
                      <a:rPr lang="en-GB" i="0" dirty="0" smtClean="0">
                        <a:latin typeface="Cambria Math" panose="02040503050406030204" pitchFamily="18" charset="0"/>
                      </a:rPr>
                      <m:t>: 1 = 1,  </m:t>
                    </m:r>
                    <m:r>
                      <m:rPr>
                        <m:sty m:val="p"/>
                      </m:rPr>
                      <a:rPr lang="en-GB" i="0" dirty="0">
                        <a:latin typeface="Cambria Math" panose="02040503050406030204" pitchFamily="18" charset="0"/>
                      </a:rPr>
                      <m:t>H</m:t>
                    </m:r>
                    <m:r>
                      <a:rPr lang="en-GB" i="0" dirty="0">
                        <a:latin typeface="Cambria Math" panose="02040503050406030204" pitchFamily="18" charset="0"/>
                      </a:rPr>
                      <m:t>: 4 = 4,  </m:t>
                    </m:r>
                    <m:r>
                      <m:rPr>
                        <m:sty m:val="p"/>
                      </m:rPr>
                      <a:rPr lang="en-GB" i="0" dirty="0">
                        <a:latin typeface="Cambria Math" panose="02040503050406030204" pitchFamily="18" charset="0"/>
                      </a:rPr>
                      <m:t>O</m:t>
                    </m:r>
                    <m:r>
                      <a:rPr lang="en-GB" i="0" dirty="0">
                        <a:latin typeface="Cambria Math" panose="02040503050406030204" pitchFamily="18" charset="0"/>
                      </a:rPr>
                      <m:t>: 2 = 2</m:t>
                    </m:r>
                  </m:oMath>
                </a14:m>
                <a:endParaRPr lang="en-GB" dirty="0"/>
              </a:p>
              <a:p>
                <a:pPr marL="228600" lvl="0" indent="-228600" algn="l" rtl="0">
                  <a:lnSpc>
                    <a:spcPct val="100000"/>
                  </a:lnSpc>
                  <a:spcBef>
                    <a:spcPts val="0"/>
                  </a:spcBef>
                  <a:spcAft>
                    <a:spcPts val="0"/>
                  </a:spcAft>
                  <a:buSzPct val="100000"/>
                  <a:buFont typeface="+mj-lt"/>
                  <a:buAutoNum type="arabicPeriod" startAt="2"/>
                </a:pPr>
                <a:r>
                  <a:rPr lang="en-GB" dirty="0"/>
                  <a:t>Start with iron: </a:t>
                </a:r>
                <a14:m>
                  <m:oMath xmlns:m="http://schemas.openxmlformats.org/officeDocument/2006/math">
                    <m:sSub>
                      <m:sSubPr>
                        <m:ctrlPr>
                          <a:rPr lang="en-GB" b="0" i="0" smtClean="0">
                            <a:latin typeface="Cambria Math" panose="02040503050406030204" pitchFamily="18" charset="0"/>
                          </a:rPr>
                        </m:ctrlPr>
                      </m:sSubPr>
                      <m:e>
                        <m:r>
                          <a:rPr lang="en-GB" b="0" i="0" smtClean="0">
                            <a:latin typeface="Cambria Math" panose="02040503050406030204" pitchFamily="18" charset="0"/>
                          </a:rPr>
                          <m:t>2</m:t>
                        </m:r>
                        <m:r>
                          <m:rPr>
                            <m:sty m:val="p"/>
                          </m:rPr>
                          <a:rPr lang="en-GB" b="0" i="0" smtClean="0">
                            <a:latin typeface="Cambria Math" panose="02040503050406030204" pitchFamily="18" charset="0"/>
                          </a:rPr>
                          <m:t>Fe</m:t>
                        </m:r>
                      </m:e>
                      <m:sub>
                        <m:r>
                          <a:rPr lang="en-GB" b="0" i="0" smtClean="0">
                            <a:latin typeface="Cambria Math" panose="02040503050406030204" pitchFamily="18" charset="0"/>
                          </a:rPr>
                          <m:t>2</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3</m:t>
                        </m:r>
                      </m:sub>
                    </m:sSub>
                    <m:r>
                      <a:rPr lang="en-GB" b="0" i="1" smtClean="0">
                        <a:latin typeface="Cambria Math" panose="02040503050406030204" pitchFamily="18" charset="0"/>
                      </a:rPr>
                      <m:t> </m:t>
                    </m:r>
                  </m:oMath>
                </a14:m>
                <a:r>
                  <a:rPr lang="en-GB" dirty="0"/>
                  <a:t>gives </a:t>
                </a:r>
                <a14:m>
                  <m:oMath xmlns:m="http://schemas.openxmlformats.org/officeDocument/2006/math">
                    <m:r>
                      <a:rPr lang="en-GB" i="0" dirty="0" smtClean="0">
                        <a:latin typeface="Cambria Math" panose="02040503050406030204" pitchFamily="18" charset="0"/>
                      </a:rPr>
                      <m:t>4 </m:t>
                    </m:r>
                    <m:r>
                      <m:rPr>
                        <m:sty m:val="p"/>
                      </m:rPr>
                      <a:rPr lang="en-GB" i="0" dirty="0" smtClean="0">
                        <a:latin typeface="Cambria Math" panose="02040503050406030204" pitchFamily="18" charset="0"/>
                      </a:rPr>
                      <m:t>Fe</m:t>
                    </m:r>
                  </m:oMath>
                </a14:m>
                <a:r>
                  <a:rPr lang="en-GB" dirty="0"/>
                  <a:t>, so </a:t>
                </a:r>
                <a14:m>
                  <m:oMath xmlns:m="http://schemas.openxmlformats.org/officeDocument/2006/math">
                    <m:r>
                      <a:rPr lang="en-GB" i="0" dirty="0" smtClean="0">
                        <a:latin typeface="Cambria Math" panose="02040503050406030204" pitchFamily="18" charset="0"/>
                      </a:rPr>
                      <m:t>4</m:t>
                    </m:r>
                    <m:r>
                      <m:rPr>
                        <m:sty m:val="p"/>
                      </m:rPr>
                      <a:rPr lang="en-GB" i="0" dirty="0" smtClean="0">
                        <a:latin typeface="Cambria Math" panose="02040503050406030204" pitchFamily="18" charset="0"/>
                      </a:rPr>
                      <m:t>Fe</m:t>
                    </m:r>
                    <m:r>
                      <a:rPr lang="en-GB" i="0" dirty="0" smtClean="0">
                        <a:latin typeface="Cambria Math" panose="02040503050406030204" pitchFamily="18" charset="0"/>
                      </a:rPr>
                      <m:t> </m:t>
                    </m:r>
                  </m:oMath>
                </a14:m>
                <a:r>
                  <a:rPr lang="en-GB" dirty="0"/>
                  <a:t>on the right. Oxygen: </a:t>
                </a:r>
                <a14:m>
                  <m:oMath xmlns:m="http://schemas.openxmlformats.org/officeDocument/2006/math">
                    <m:sSub>
                      <m:sSubPr>
                        <m:ctrlPr>
                          <a:rPr lang="en-GB" b="0" i="0" smtClean="0">
                            <a:latin typeface="Cambria Math" panose="02040503050406030204" pitchFamily="18" charset="0"/>
                          </a:rPr>
                        </m:ctrlPr>
                      </m:sSubPr>
                      <m:e>
                        <m:r>
                          <a:rPr lang="en-GB" b="0" i="0" smtClean="0">
                            <a:latin typeface="Cambria Math" panose="02040503050406030204" pitchFamily="18" charset="0"/>
                          </a:rPr>
                          <m:t>2</m:t>
                        </m:r>
                        <m:r>
                          <m:rPr>
                            <m:sty m:val="p"/>
                          </m:rPr>
                          <a:rPr lang="en-GB" b="0" i="0" smtClean="0">
                            <a:latin typeface="Cambria Math" panose="02040503050406030204" pitchFamily="18" charset="0"/>
                          </a:rPr>
                          <m:t>Fe</m:t>
                        </m:r>
                      </m:e>
                      <m:sub>
                        <m:r>
                          <a:rPr lang="en-GB" b="0" i="0" smtClean="0">
                            <a:latin typeface="Cambria Math" panose="02040503050406030204" pitchFamily="18" charset="0"/>
                          </a:rPr>
                          <m:t>2</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3</m:t>
                        </m:r>
                      </m:sub>
                    </m:sSub>
                  </m:oMath>
                </a14:m>
                <a:r>
                  <a:rPr lang="en-GB" dirty="0"/>
                  <a:t> has </a:t>
                </a:r>
                <a14:m>
                  <m:oMath xmlns:m="http://schemas.openxmlformats.org/officeDocument/2006/math">
                    <m:r>
                      <a:rPr lang="en-GB" i="0" dirty="0" smtClean="0">
                        <a:latin typeface="Cambria Math" panose="02040503050406030204" pitchFamily="18" charset="0"/>
                      </a:rPr>
                      <m:t>6 </m:t>
                    </m:r>
                    <m:r>
                      <m:rPr>
                        <m:sty m:val="p"/>
                      </m:rPr>
                      <a:rPr lang="en-GB" i="0" dirty="0" smtClean="0">
                        <a:latin typeface="Cambria Math" panose="02040503050406030204" pitchFamily="18" charset="0"/>
                      </a:rPr>
                      <m:t>O</m:t>
                    </m:r>
                  </m:oMath>
                </a14:m>
                <a:r>
                  <a:rPr lang="en-GB" dirty="0"/>
                  <a:t>, so need </a:t>
                </a:r>
                <a14:m>
                  <m:oMath xmlns:m="http://schemas.openxmlformats.org/officeDocument/2006/math">
                    <m:r>
                      <a:rPr lang="en-GB" b="0" i="0" smtClean="0">
                        <a:latin typeface="Cambria Math" panose="02040503050406030204" pitchFamily="18" charset="0"/>
                        <a:ea typeface="Cambria Math" panose="02040503050406030204" pitchFamily="18" charset="0"/>
                      </a:rPr>
                      <m:t>3</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1" smtClean="0">
                            <a:latin typeface="Cambria Math" panose="02040503050406030204" pitchFamily="18" charset="0"/>
                            <a:ea typeface="Cambria Math" panose="02040503050406030204" pitchFamily="18" charset="0"/>
                          </a:rPr>
                          <m:t>2</m:t>
                        </m:r>
                      </m:sub>
                    </m:sSub>
                    <m:r>
                      <a:rPr lang="en-GB" b="0" i="1" smtClean="0">
                        <a:latin typeface="Cambria Math" panose="02040503050406030204" pitchFamily="18" charset="0"/>
                        <a:ea typeface="Cambria Math" panose="02040503050406030204" pitchFamily="18" charset="0"/>
                      </a:rPr>
                      <m:t> (6 </m:t>
                    </m:r>
                    <m:r>
                      <m:rPr>
                        <m:sty m:val="p"/>
                      </m:rPr>
                      <a:rPr lang="en-GB" b="0" i="0" smtClean="0">
                        <a:latin typeface="Cambria Math" panose="02040503050406030204" pitchFamily="18" charset="0"/>
                        <a:ea typeface="Cambria Math" panose="02040503050406030204" pitchFamily="18" charset="0"/>
                      </a:rPr>
                      <m:t>O</m:t>
                    </m:r>
                    <m:r>
                      <a:rPr lang="en-GB" b="0" i="1" smtClean="0">
                        <a:latin typeface="Cambria Math" panose="02040503050406030204" pitchFamily="18" charset="0"/>
                        <a:ea typeface="Cambria Math" panose="02040503050406030204" pitchFamily="18" charset="0"/>
                      </a:rPr>
                      <m:t>)</m:t>
                    </m:r>
                  </m:oMath>
                </a14:m>
                <a:r>
                  <a:rPr lang="en-GB" dirty="0"/>
                  <a:t> on the right. Carbon: </a:t>
                </a:r>
                <a14:m>
                  <m:oMath xmlns:m="http://schemas.openxmlformats.org/officeDocument/2006/math">
                    <m:r>
                      <a:rPr lang="en-GB" i="1" dirty="0" smtClean="0">
                        <a:latin typeface="Cambria Math" panose="02040503050406030204" pitchFamily="18" charset="0"/>
                      </a:rPr>
                      <m:t>3</m:t>
                    </m:r>
                  </m:oMath>
                </a14:m>
                <a:r>
                  <a:rPr lang="en-GB" dirty="0"/>
                  <a:t> on each side. Check: </a:t>
                </a:r>
                <a14:m>
                  <m:oMath xmlns:m="http://schemas.openxmlformats.org/officeDocument/2006/math">
                    <m:r>
                      <m:rPr>
                        <m:sty m:val="p"/>
                      </m:rPr>
                      <a:rPr lang="en-GB" i="0" dirty="0" smtClean="0">
                        <a:latin typeface="Cambria Math" panose="02040503050406030204" pitchFamily="18" charset="0"/>
                      </a:rPr>
                      <m:t>Fe</m:t>
                    </m:r>
                    <m:r>
                      <a:rPr lang="en-GB" i="0" dirty="0" smtClean="0">
                        <a:latin typeface="Cambria Math" panose="02040503050406030204" pitchFamily="18" charset="0"/>
                      </a:rPr>
                      <m:t>: 4 = 4,  </m:t>
                    </m:r>
                    <m:r>
                      <m:rPr>
                        <m:sty m:val="p"/>
                      </m:rPr>
                      <a:rPr lang="en-GB" i="0" dirty="0">
                        <a:latin typeface="Cambria Math" panose="02040503050406030204" pitchFamily="18" charset="0"/>
                      </a:rPr>
                      <m:t>O</m:t>
                    </m:r>
                    <m:r>
                      <a:rPr lang="en-GB" i="0" dirty="0">
                        <a:latin typeface="Cambria Math" panose="02040503050406030204" pitchFamily="18" charset="0"/>
                      </a:rPr>
                      <m:t>: 6 = 6,  </m:t>
                    </m:r>
                    <m:r>
                      <m:rPr>
                        <m:sty m:val="p"/>
                      </m:rPr>
                      <a:rPr lang="en-GB" i="0" dirty="0">
                        <a:latin typeface="Cambria Math" panose="02040503050406030204" pitchFamily="18" charset="0"/>
                      </a:rPr>
                      <m:t>C</m:t>
                    </m:r>
                    <m:r>
                      <a:rPr lang="en-GB" i="0" dirty="0">
                        <a:latin typeface="Cambria Math" panose="02040503050406030204" pitchFamily="18" charset="0"/>
                      </a:rPr>
                      <m:t>: 3 = 3</m:t>
                    </m:r>
                  </m:oMath>
                </a14:m>
                <a:endParaRPr lang="en-GB" dirty="0"/>
              </a:p>
              <a:p>
                <a:pPr marL="228600" lvl="0" indent="-228600" algn="l" rtl="0">
                  <a:lnSpc>
                    <a:spcPct val="100000"/>
                  </a:lnSpc>
                  <a:spcBef>
                    <a:spcPts val="0"/>
                  </a:spcBef>
                  <a:spcAft>
                    <a:spcPts val="0"/>
                  </a:spcAft>
                  <a:buSzPct val="100000"/>
                  <a:buFont typeface="+mj-lt"/>
                  <a:buAutoNum type="arabicPeriod" startAt="2"/>
                </a:pPr>
                <a:r>
                  <a:rPr lang="en-GB" dirty="0"/>
                  <a:t>Carbon: </a:t>
                </a:r>
                <a14:m>
                  <m:oMath xmlns:m="http://schemas.openxmlformats.org/officeDocument/2006/math">
                    <m:r>
                      <a:rPr lang="en-GB" i="1" dirty="0" smtClean="0">
                        <a:latin typeface="Cambria Math" panose="02040503050406030204" pitchFamily="18" charset="0"/>
                      </a:rPr>
                      <m:t>1</m:t>
                    </m:r>
                  </m:oMath>
                </a14:m>
                <a:r>
                  <a:rPr lang="en-GB" dirty="0"/>
                  <a:t> on each side. Hydrogen: </a:t>
                </a:r>
                <a14:m>
                  <m:oMath xmlns:m="http://schemas.openxmlformats.org/officeDocument/2006/math">
                    <m:r>
                      <a:rPr lang="en-GB" i="1" dirty="0" smtClean="0">
                        <a:latin typeface="Cambria Math" panose="02040503050406030204" pitchFamily="18" charset="0"/>
                      </a:rPr>
                      <m:t>4</m:t>
                    </m:r>
                  </m:oMath>
                </a14:m>
                <a:r>
                  <a:rPr lang="en-GB" dirty="0"/>
                  <a:t> in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CH</m:t>
                        </m:r>
                      </m:e>
                      <m:sub>
                        <m:r>
                          <a:rPr lang="en-GB" b="0" i="0" smtClean="0">
                            <a:latin typeface="Cambria Math" panose="02040503050406030204" pitchFamily="18" charset="0"/>
                          </a:rPr>
                          <m:t>4</m:t>
                        </m:r>
                      </m:sub>
                    </m:sSub>
                  </m:oMath>
                </a14:m>
                <a:r>
                  <a:rPr lang="en-GB" dirty="0"/>
                  <a:t>, so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a:rPr lang="en-GB" b="0" i="0"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dirty="0"/>
                  <a:t> on the right. Oxygen on the right: </a:t>
                </a:r>
                <a14:m>
                  <m:oMath xmlns:m="http://schemas.openxmlformats.org/officeDocument/2006/math">
                    <m:r>
                      <a:rPr lang="en-GB" i="1" dirty="0" smtClean="0">
                        <a:latin typeface="Cambria Math" panose="02040503050406030204" pitchFamily="18" charset="0"/>
                      </a:rPr>
                      <m:t>2</m:t>
                    </m:r>
                  </m:oMath>
                </a14:m>
                <a:r>
                  <a:rPr lang="en-GB" dirty="0"/>
                  <a:t> (from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oMath>
                </a14:m>
                <a:r>
                  <a:rPr lang="en-GB" dirty="0"/>
                  <a:t>) </a:t>
                </a:r>
                <a14:m>
                  <m:oMath xmlns:m="http://schemas.openxmlformats.org/officeDocument/2006/math">
                    <m:r>
                      <a:rPr lang="en-GB" i="1" dirty="0" smtClean="0">
                        <a:latin typeface="Cambria Math" panose="02040503050406030204" pitchFamily="18" charset="0"/>
                      </a:rPr>
                      <m:t>+ 2</m:t>
                    </m:r>
                  </m:oMath>
                </a14:m>
                <a:r>
                  <a:rPr lang="en-GB" dirty="0"/>
                  <a:t> (from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a:rPr lang="en-GB" b="0" i="0"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dirty="0"/>
                  <a:t>) </a:t>
                </a:r>
                <a14:m>
                  <m:oMath xmlns:m="http://schemas.openxmlformats.org/officeDocument/2006/math">
                    <m:r>
                      <a:rPr lang="en-GB" i="1" dirty="0" smtClean="0">
                        <a:latin typeface="Cambria Math" panose="02040503050406030204" pitchFamily="18" charset="0"/>
                      </a:rPr>
                      <m:t>= 4</m:t>
                    </m:r>
                  </m:oMath>
                </a14:m>
                <a:r>
                  <a:rPr lang="en-GB" dirty="0"/>
                  <a:t>, so </a:t>
                </a:r>
                <a14:m>
                  <m:oMath xmlns:m="http://schemas.openxmlformats.org/officeDocument/2006/math">
                    <m:sSub>
                      <m:sSubPr>
                        <m:ctrlPr>
                          <a:rPr lang="en-GB" b="0" i="0" smtClean="0">
                            <a:latin typeface="Cambria Math" panose="02040503050406030204" pitchFamily="18" charset="0"/>
                          </a:rPr>
                        </m:ctrlPr>
                      </m:sSubPr>
                      <m:e>
                        <m:r>
                          <a:rPr lang="en-GB" b="0" i="0" smtClean="0">
                            <a:latin typeface="Cambria Math" panose="02040503050406030204" pitchFamily="18" charset="0"/>
                          </a:rPr>
                          <m:t>2</m:t>
                        </m:r>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oMath>
                </a14:m>
                <a:r>
                  <a:rPr lang="en-GB" dirty="0"/>
                  <a:t> on the left. Check: </a:t>
                </a:r>
                <a14:m>
                  <m:oMath xmlns:m="http://schemas.openxmlformats.org/officeDocument/2006/math">
                    <m:r>
                      <m:rPr>
                        <m:sty m:val="p"/>
                      </m:rPr>
                      <a:rPr lang="en-GB" i="0" dirty="0" smtClean="0">
                        <a:latin typeface="Cambria Math" panose="02040503050406030204" pitchFamily="18" charset="0"/>
                      </a:rPr>
                      <m:t>C</m:t>
                    </m:r>
                    <m:r>
                      <a:rPr lang="en-GB" i="0" dirty="0" smtClean="0">
                        <a:latin typeface="Cambria Math" panose="02040503050406030204" pitchFamily="18" charset="0"/>
                      </a:rPr>
                      <m:t>: 1 = 1,  </m:t>
                    </m:r>
                    <m:r>
                      <m:rPr>
                        <m:sty m:val="p"/>
                      </m:rPr>
                      <a:rPr lang="en-GB" i="0" dirty="0">
                        <a:latin typeface="Cambria Math" panose="02040503050406030204" pitchFamily="18" charset="0"/>
                      </a:rPr>
                      <m:t>H</m:t>
                    </m:r>
                    <m:r>
                      <a:rPr lang="en-GB" i="0" dirty="0">
                        <a:latin typeface="Cambria Math" panose="02040503050406030204" pitchFamily="18" charset="0"/>
                      </a:rPr>
                      <m:t>: 4 = 4,  </m:t>
                    </m:r>
                    <m:r>
                      <m:rPr>
                        <m:sty m:val="p"/>
                      </m:rPr>
                      <a:rPr lang="en-GB" i="0" dirty="0">
                        <a:latin typeface="Cambria Math" panose="02040503050406030204" pitchFamily="18" charset="0"/>
                      </a:rPr>
                      <m:t>O</m:t>
                    </m:r>
                    <m:r>
                      <a:rPr lang="en-GB" i="0" dirty="0">
                        <a:latin typeface="Cambria Math" panose="02040503050406030204" pitchFamily="18" charset="0"/>
                      </a:rPr>
                      <m:t>: 4 = 4</m:t>
                    </m:r>
                  </m:oMath>
                </a14:m>
                <a:r>
                  <a:rPr lang="en-GB" dirty="0"/>
                  <a:t>. This is the combustion of methane (natural gas).</a:t>
                </a:r>
              </a:p>
              <a:p>
                <a:pPr marL="228600" lvl="0" indent="-228600" algn="l" rtl="0">
                  <a:lnSpc>
                    <a:spcPct val="100000"/>
                  </a:lnSpc>
                  <a:spcBef>
                    <a:spcPts val="0"/>
                  </a:spcBef>
                  <a:spcAft>
                    <a:spcPts val="0"/>
                  </a:spcAft>
                  <a:buSzPct val="100000"/>
                  <a:buFont typeface="+mj-lt"/>
                  <a:buAutoNum type="arabicPeriod" startAt="2"/>
                </a:pPr>
                <a:r>
                  <a:rPr lang="en-GB" dirty="0"/>
                  <a:t>Carbon: </a:t>
                </a:r>
                <a14:m>
                  <m:oMath xmlns:m="http://schemas.openxmlformats.org/officeDocument/2006/math">
                    <m:r>
                      <a:rPr lang="en-GB" i="1" dirty="0" smtClean="0">
                        <a:latin typeface="Cambria Math" panose="02040503050406030204" pitchFamily="18" charset="0"/>
                      </a:rPr>
                      <m:t>3</m:t>
                    </m:r>
                  </m:oMath>
                </a14:m>
                <a:r>
                  <a:rPr lang="en-GB" dirty="0"/>
                  <a:t> in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m:t>
                        </m:r>
                      </m:e>
                      <m:sub>
                        <m:r>
                          <a:rPr lang="en-GB" b="0" i="0" smtClean="0">
                            <a:latin typeface="Cambria Math" panose="02040503050406030204" pitchFamily="18" charset="0"/>
                          </a:rPr>
                          <m:t>3</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8</m:t>
                        </m:r>
                      </m:sub>
                    </m:sSub>
                  </m:oMath>
                </a14:m>
                <a:r>
                  <a:rPr lang="en-GB" dirty="0"/>
                  <a:t>, so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a:rPr lang="en-GB" b="0" i="0" smtClean="0">
                            <a:latin typeface="Cambria Math" panose="02040503050406030204" pitchFamily="18" charset="0"/>
                            <a:ea typeface="Cambria Math" panose="02040503050406030204" pitchFamily="18" charset="0"/>
                          </a:rPr>
                          <m:t>3</m:t>
                        </m:r>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oMath>
                </a14:m>
                <a:r>
                  <a:rPr lang="en-GB" dirty="0"/>
                  <a:t>. Hydrogen: </a:t>
                </a:r>
                <a14:m>
                  <m:oMath xmlns:m="http://schemas.openxmlformats.org/officeDocument/2006/math">
                    <m:r>
                      <a:rPr lang="en-GB" i="1" dirty="0" smtClean="0">
                        <a:latin typeface="Cambria Math" panose="02040503050406030204" pitchFamily="18" charset="0"/>
                      </a:rPr>
                      <m:t>8</m:t>
                    </m:r>
                  </m:oMath>
                </a14:m>
                <a:r>
                  <a:rPr lang="en-GB" dirty="0"/>
                  <a:t> in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m:t>
                        </m:r>
                      </m:e>
                      <m:sub>
                        <m:r>
                          <a:rPr lang="en-GB" b="0" i="0" smtClean="0">
                            <a:latin typeface="Cambria Math" panose="02040503050406030204" pitchFamily="18" charset="0"/>
                          </a:rPr>
                          <m:t>3</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8</m:t>
                        </m:r>
                      </m:sub>
                    </m:sSub>
                  </m:oMath>
                </a14:m>
                <a:r>
                  <a:rPr lang="en-GB" dirty="0"/>
                  <a:t>, so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a:rPr lang="en-GB" b="0" i="0" smtClean="0">
                            <a:latin typeface="Cambria Math" panose="02040503050406030204" pitchFamily="18" charset="0"/>
                            <a:ea typeface="Cambria Math" panose="02040503050406030204" pitchFamily="18" charset="0"/>
                          </a:rPr>
                          <m:t>4</m:t>
                        </m:r>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dirty="0"/>
                  <a:t> Oxygen on the right: </a:t>
                </a:r>
                <a14:m>
                  <m:oMath xmlns:m="http://schemas.openxmlformats.org/officeDocument/2006/math">
                    <m:r>
                      <a:rPr lang="en-GB" i="1" dirty="0" smtClean="0">
                        <a:latin typeface="Cambria Math" panose="02040503050406030204" pitchFamily="18" charset="0"/>
                      </a:rPr>
                      <m:t>6</m:t>
                    </m:r>
                  </m:oMath>
                </a14:m>
                <a:r>
                  <a:rPr lang="en-GB" dirty="0"/>
                  <a:t> (from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a:rPr lang="en-GB" b="0" i="0" smtClean="0">
                            <a:latin typeface="Cambria Math" panose="02040503050406030204" pitchFamily="18" charset="0"/>
                            <a:ea typeface="Cambria Math" panose="02040503050406030204" pitchFamily="18" charset="0"/>
                          </a:rPr>
                          <m:t>3</m:t>
                        </m:r>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oMath>
                </a14:m>
                <a:r>
                  <a:rPr lang="en-GB" dirty="0"/>
                  <a:t>) + </a:t>
                </a:r>
                <a14:m>
                  <m:oMath xmlns:m="http://schemas.openxmlformats.org/officeDocument/2006/math">
                    <m:r>
                      <a:rPr lang="en-GB" i="1" dirty="0" smtClean="0">
                        <a:latin typeface="Cambria Math" panose="02040503050406030204" pitchFamily="18" charset="0"/>
                      </a:rPr>
                      <m:t>4</m:t>
                    </m:r>
                  </m:oMath>
                </a14:m>
                <a:r>
                  <a:rPr lang="en-GB" dirty="0"/>
                  <a:t> (from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a:rPr lang="en-GB" b="0" i="0" smtClean="0">
                            <a:latin typeface="Cambria Math" panose="02040503050406030204" pitchFamily="18" charset="0"/>
                            <a:ea typeface="Cambria Math" panose="02040503050406030204" pitchFamily="18" charset="0"/>
                          </a:rPr>
                          <m:t>4</m:t>
                        </m:r>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dirty="0"/>
                  <a:t>) </a:t>
                </a:r>
                <a14:m>
                  <m:oMath xmlns:m="http://schemas.openxmlformats.org/officeDocument/2006/math">
                    <m:r>
                      <a:rPr lang="en-GB" i="1" dirty="0" smtClean="0">
                        <a:latin typeface="Cambria Math" panose="02040503050406030204" pitchFamily="18" charset="0"/>
                      </a:rPr>
                      <m:t>= 10</m:t>
                    </m:r>
                  </m:oMath>
                </a14:m>
                <a:r>
                  <a:rPr lang="en-GB" dirty="0"/>
                  <a:t>, so </a:t>
                </a:r>
                <a14:m>
                  <m:oMath xmlns:m="http://schemas.openxmlformats.org/officeDocument/2006/math">
                    <m:sSub>
                      <m:sSubPr>
                        <m:ctrlPr>
                          <a:rPr lang="en-GB" b="0" i="0" smtClean="0">
                            <a:latin typeface="Cambria Math" panose="02040503050406030204" pitchFamily="18" charset="0"/>
                          </a:rPr>
                        </m:ctrlPr>
                      </m:sSubPr>
                      <m:e>
                        <m:r>
                          <a:rPr lang="en-GB" b="0" i="0" smtClean="0">
                            <a:latin typeface="Cambria Math" panose="02040503050406030204" pitchFamily="18" charset="0"/>
                          </a:rPr>
                          <m:t>5</m:t>
                        </m:r>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oMath>
                </a14:m>
                <a:r>
                  <a:rPr lang="en-GB" dirty="0"/>
                  <a:t> on the left. Check: </a:t>
                </a:r>
                <a14:m>
                  <m:oMath xmlns:m="http://schemas.openxmlformats.org/officeDocument/2006/math">
                    <m:r>
                      <m:rPr>
                        <m:sty m:val="p"/>
                      </m:rPr>
                      <a:rPr lang="en-GB" i="0" dirty="0" smtClean="0">
                        <a:latin typeface="Cambria Math" panose="02040503050406030204" pitchFamily="18" charset="0"/>
                      </a:rPr>
                      <m:t>C</m:t>
                    </m:r>
                    <m:r>
                      <a:rPr lang="en-GB" i="0" dirty="0" smtClean="0">
                        <a:latin typeface="Cambria Math" panose="02040503050406030204" pitchFamily="18" charset="0"/>
                      </a:rPr>
                      <m:t>: 3 = 3,  </m:t>
                    </m:r>
                    <m:r>
                      <m:rPr>
                        <m:sty m:val="p"/>
                      </m:rPr>
                      <a:rPr lang="en-GB" i="0" dirty="0">
                        <a:latin typeface="Cambria Math" panose="02040503050406030204" pitchFamily="18" charset="0"/>
                      </a:rPr>
                      <m:t>H</m:t>
                    </m:r>
                    <m:r>
                      <a:rPr lang="en-GB" i="0" dirty="0">
                        <a:latin typeface="Cambria Math" panose="02040503050406030204" pitchFamily="18" charset="0"/>
                      </a:rPr>
                      <m:t>: 8 = 8,  </m:t>
                    </m:r>
                    <m:r>
                      <m:rPr>
                        <m:sty m:val="p"/>
                      </m:rPr>
                      <a:rPr lang="en-GB" i="0" dirty="0">
                        <a:latin typeface="Cambria Math" panose="02040503050406030204" pitchFamily="18" charset="0"/>
                      </a:rPr>
                      <m:t>O</m:t>
                    </m:r>
                    <m:r>
                      <a:rPr lang="en-GB" i="0" dirty="0">
                        <a:latin typeface="Cambria Math" panose="02040503050406030204" pitchFamily="18" charset="0"/>
                      </a:rPr>
                      <m:t>: 10 = 10</m:t>
                    </m:r>
                  </m:oMath>
                </a14:m>
                <a:r>
                  <a:rPr lang="en-GB" dirty="0"/>
                  <a:t>. This is the combustion of propane. </a:t>
                </a:r>
                <a:r>
                  <a:rPr lang="en-GB" b="0" dirty="0"/>
                  <a:t>Remind learners </a:t>
                </a:r>
                <a:r>
                  <a:rPr lang="en-GB" dirty="0"/>
                  <a:t>to balance oxygen last in combustion equations as it appears in both products.</a:t>
                </a:r>
                <a:endParaRPr dirty="0"/>
              </a:p>
            </p:txBody>
          </p:sp>
        </mc:Choice>
        <mc:Fallback xmlns="">
          <p:sp>
            <p:nvSpPr>
              <p:cNvPr id="120" name="Google Shape;120;g3cfd728be90_0_101:notes">
                <a:extLst>
                  <a:ext uri="{FF2B5EF4-FFF2-40B4-BE49-F238E27FC236}">
                    <a16:creationId xmlns:a16="http://schemas.microsoft.com/office/drawing/2014/main" id="{E8E576BF-BA7A-FBC9-68F0-0D1259D0435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228600" marR="0" lvl="0" indent="-228600" algn="l" defTabSz="914400" rtl="0" eaLnBrk="1" fontAlgn="auto" latinLnBrk="0" hangingPunct="1">
                  <a:lnSpc>
                    <a:spcPct val="100000"/>
                  </a:lnSpc>
                  <a:spcBef>
                    <a:spcPts val="0"/>
                  </a:spcBef>
                  <a:spcAft>
                    <a:spcPts val="0"/>
                  </a:spcAft>
                  <a:buClr>
                    <a:srgbClr val="000000"/>
                  </a:buClr>
                  <a:buSzPct val="100000"/>
                  <a:buFont typeface="+mj-lt"/>
                  <a:buAutoNum type="arabicPeriod"/>
                  <a:tabLst/>
                  <a:defRPr/>
                </a:pPr>
                <a:r>
                  <a:rPr lang="en-GB" b="0" dirty="0">
                    <a:ea typeface="Cambria Math" panose="02040503050406030204" pitchFamily="18" charset="0"/>
                  </a:rPr>
                  <a:t> </a:t>
                </a:r>
                <a:r>
                  <a:rPr lang="en-GB" b="0" i="0">
                    <a:latin typeface="Cambria Math" panose="02040503050406030204" pitchFamily="18" charset="0"/>
                    <a:ea typeface="Cambria Math" panose="02040503050406030204" pitchFamily="18" charset="0"/>
                  </a:rPr>
                  <a:t>Li</a:t>
                </a:r>
                <a:r>
                  <a:rPr lang="ar-AE" b="0" i="0">
                    <a:latin typeface="Cambria Math" panose="02040503050406030204" pitchFamily="18" charset="0"/>
                    <a:ea typeface="Cambria Math" panose="02040503050406030204" pitchFamily="18" charset="0"/>
                  </a:rPr>
                  <a:t>_2</a:t>
                </a:r>
                <a:r>
                  <a:rPr lang="en-GB" b="0" i="0">
                    <a:latin typeface="Cambria Math" panose="02040503050406030204" pitchFamily="18" charset="0"/>
                    <a:ea typeface="Cambria Math" panose="02040503050406030204" pitchFamily="18" charset="0"/>
                  </a:rPr>
                  <a:t> O</a:t>
                </a:r>
                <a:r>
                  <a:rPr lang="en-GB" dirty="0"/>
                  <a:t> has </a:t>
                </a:r>
                <a:r>
                  <a:rPr lang="en-GB" i="0" dirty="0">
                    <a:latin typeface="Cambria Math" panose="02040503050406030204" pitchFamily="18" charset="0"/>
                  </a:rPr>
                  <a:t>2 Li</a:t>
                </a:r>
                <a:r>
                  <a:rPr lang="en-GB" dirty="0"/>
                  <a:t>, so we need </a:t>
                </a:r>
                <a:r>
                  <a:rPr lang="ar-AE" b="0" i="0">
                    <a:latin typeface="Cambria Math" panose="02040503050406030204" pitchFamily="18" charset="0"/>
                    <a:ea typeface="Cambria Math" panose="02040503050406030204" pitchFamily="18" charset="0"/>
                  </a:rPr>
                  <a:t>〖</a:t>
                </a:r>
                <a:r>
                  <a:rPr lang="en-GB" b="0" i="0">
                    <a:latin typeface="Cambria Math" panose="02040503050406030204" pitchFamily="18" charset="0"/>
                    <a:ea typeface="Cambria Math" panose="02040503050406030204" pitchFamily="18" charset="0"/>
                  </a:rPr>
                  <a:t>2Li</a:t>
                </a:r>
                <a:r>
                  <a:rPr lang="ar-AE" b="0" i="0">
                    <a:latin typeface="Cambria Math" panose="02040503050406030204" pitchFamily="18" charset="0"/>
                    <a:ea typeface="Cambria Math" panose="02040503050406030204" pitchFamily="18" charset="0"/>
                  </a:rPr>
                  <a:t>〗_2</a:t>
                </a:r>
                <a:r>
                  <a:rPr lang="en-GB" b="0" i="0">
                    <a:latin typeface="Cambria Math" panose="02040503050406030204" pitchFamily="18" charset="0"/>
                    <a:ea typeface="Cambria Math" panose="02040503050406030204" pitchFamily="18" charset="0"/>
                  </a:rPr>
                  <a:t> O</a:t>
                </a:r>
                <a:r>
                  <a:rPr lang="en-GB" dirty="0"/>
                  <a:t> to use both oxygens from </a:t>
                </a:r>
                <a:r>
                  <a:rPr lang="en-GB" b="0" i="0">
                    <a:latin typeface="Cambria Math" panose="02040503050406030204" pitchFamily="18" charset="0"/>
                  </a:rPr>
                  <a:t>O_2</a:t>
                </a:r>
                <a:r>
                  <a:rPr lang="en-GB" dirty="0"/>
                  <a:t> (giving </a:t>
                </a:r>
                <a:r>
                  <a:rPr lang="en-GB" i="0" dirty="0">
                    <a:latin typeface="Cambria Math" panose="02040503050406030204" pitchFamily="18" charset="0"/>
                  </a:rPr>
                  <a:t>2 O </a:t>
                </a:r>
                <a:r>
                  <a:rPr lang="en-GB" dirty="0"/>
                  <a:t>on each side). Then</a:t>
                </a:r>
                <a:r>
                  <a:rPr lang="en-GB" baseline="0" dirty="0"/>
                  <a:t> </a:t>
                </a:r>
                <a:r>
                  <a:rPr lang="ar-AE" b="0" i="0">
                    <a:latin typeface="Cambria Math" panose="02040503050406030204" pitchFamily="18" charset="0"/>
                    <a:ea typeface="Cambria Math" panose="02040503050406030204" pitchFamily="18" charset="0"/>
                  </a:rPr>
                  <a:t>〖</a:t>
                </a:r>
                <a:r>
                  <a:rPr lang="en-GB" b="0" i="0">
                    <a:latin typeface="Cambria Math" panose="02040503050406030204" pitchFamily="18" charset="0"/>
                    <a:ea typeface="Cambria Math" panose="02040503050406030204" pitchFamily="18" charset="0"/>
                  </a:rPr>
                  <a:t>2Li</a:t>
                </a:r>
                <a:r>
                  <a:rPr lang="ar-AE" b="0" i="0">
                    <a:latin typeface="Cambria Math" panose="02040503050406030204" pitchFamily="18" charset="0"/>
                    <a:ea typeface="Cambria Math" panose="02040503050406030204" pitchFamily="18" charset="0"/>
                  </a:rPr>
                  <a:t>〗_2</a:t>
                </a:r>
                <a:r>
                  <a:rPr lang="en-GB" b="0" i="0">
                    <a:latin typeface="Cambria Math" panose="02040503050406030204" pitchFamily="18" charset="0"/>
                    <a:ea typeface="Cambria Math" panose="02040503050406030204" pitchFamily="18" charset="0"/>
                  </a:rPr>
                  <a:t> O</a:t>
                </a:r>
                <a:r>
                  <a:rPr lang="en-GB" dirty="0"/>
                  <a:t> needs </a:t>
                </a:r>
                <a:r>
                  <a:rPr lang="en-GB" i="0" dirty="0">
                    <a:latin typeface="Cambria Math" panose="02040503050406030204" pitchFamily="18" charset="0"/>
                  </a:rPr>
                  <a:t>4 Li </a:t>
                </a:r>
                <a:r>
                  <a:rPr lang="en-GB" dirty="0"/>
                  <a:t>on the left. Check</a:t>
                </a:r>
                <a:r>
                  <a:rPr lang="en-GB" i="1" dirty="0"/>
                  <a:t>: </a:t>
                </a:r>
                <a:r>
                  <a:rPr lang="en-GB" i="0" dirty="0">
                    <a:latin typeface="Cambria Math" panose="02040503050406030204" pitchFamily="18" charset="0"/>
                  </a:rPr>
                  <a:t>Li: 4 = 4, </a:t>
                </a:r>
                <a:r>
                  <a:rPr lang="en-GB" b="0" i="0" dirty="0">
                    <a:latin typeface="Cambria Math" panose="02040503050406030204" pitchFamily="18" charset="0"/>
                  </a:rPr>
                  <a:t> </a:t>
                </a:r>
                <a:r>
                  <a:rPr lang="en-GB" i="0" dirty="0">
                    <a:latin typeface="Cambria Math" panose="02040503050406030204" pitchFamily="18" charset="0"/>
                  </a:rPr>
                  <a:t>O: 2 = 2</a:t>
                </a:r>
                <a:endParaRPr lang="en-GB" dirty="0"/>
              </a:p>
              <a:p>
                <a:pPr marL="228600" lvl="0" indent="-228600" algn="l" rtl="0">
                  <a:lnSpc>
                    <a:spcPct val="100000"/>
                  </a:lnSpc>
                  <a:spcBef>
                    <a:spcPts val="0"/>
                  </a:spcBef>
                  <a:spcAft>
                    <a:spcPts val="0"/>
                  </a:spcAft>
                  <a:buSzPct val="100000"/>
                  <a:buFont typeface="+mj-lt"/>
                  <a:buAutoNum type="arabicPeriod" startAt="2"/>
                </a:pPr>
                <a:r>
                  <a:rPr lang="en-GB" dirty="0"/>
                  <a:t>Start with hydrogen: </a:t>
                </a:r>
                <a:r>
                  <a:rPr lang="en-GB" b="0" i="0">
                    <a:latin typeface="Cambria Math" panose="02040503050406030204" pitchFamily="18" charset="0"/>
                    <a:ea typeface="Cambria Math" panose="02040503050406030204" pitchFamily="18" charset="0"/>
                  </a:rPr>
                  <a:t>〖Ca(OH)〗_2</a:t>
                </a:r>
                <a:r>
                  <a:rPr lang="en-GB" dirty="0"/>
                  <a:t>has </a:t>
                </a:r>
                <a:r>
                  <a:rPr lang="en-GB" i="0" dirty="0">
                    <a:latin typeface="Cambria Math" panose="02040503050406030204" pitchFamily="18" charset="0"/>
                  </a:rPr>
                  <a:t>2 H</a:t>
                </a:r>
                <a:r>
                  <a:rPr lang="en-GB" dirty="0"/>
                  <a:t> in the hydroxide groups, plus </a:t>
                </a:r>
                <a:r>
                  <a:rPr lang="en-GB" b="0" i="0">
                    <a:latin typeface="Cambria Math" panose="02040503050406030204" pitchFamily="18" charset="0"/>
                    <a:ea typeface="Cambria Math" panose="02040503050406030204" pitchFamily="18" charset="0"/>
                  </a:rPr>
                  <a:t>H_2</a:t>
                </a:r>
                <a:r>
                  <a:rPr lang="en-GB" dirty="0"/>
                  <a:t> has </a:t>
                </a:r>
                <a:r>
                  <a:rPr lang="en-GB" i="0" dirty="0">
                    <a:latin typeface="Cambria Math" panose="02040503050406030204" pitchFamily="18" charset="0"/>
                  </a:rPr>
                  <a:t>2 H </a:t>
                </a:r>
                <a:r>
                  <a:rPr lang="en-GB" dirty="0"/>
                  <a:t>on the right. Total </a:t>
                </a:r>
                <a:r>
                  <a:rPr lang="en-GB" i="0" dirty="0">
                    <a:latin typeface="Cambria Math" panose="02040503050406030204" pitchFamily="18" charset="0"/>
                  </a:rPr>
                  <a:t>H</a:t>
                </a:r>
                <a:r>
                  <a:rPr lang="en-GB" dirty="0"/>
                  <a:t> on right </a:t>
                </a:r>
                <a:r>
                  <a:rPr lang="en-GB" i="0" dirty="0">
                    <a:latin typeface="Cambria Math" panose="02040503050406030204" pitchFamily="18" charset="0"/>
                  </a:rPr>
                  <a:t>= 4</a:t>
                </a:r>
                <a:r>
                  <a:rPr lang="en-GB" dirty="0"/>
                  <a:t>. So, we need </a:t>
                </a:r>
                <a:r>
                  <a:rPr lang="en-GB" b="0" i="0">
                    <a:latin typeface="Cambria Math" panose="02040503050406030204" pitchFamily="18" charset="0"/>
                  </a:rPr>
                  <a:t>〖2H〗_2 O </a:t>
                </a:r>
                <a:r>
                  <a:rPr lang="en-GB" dirty="0"/>
                  <a:t>on the left (</a:t>
                </a:r>
                <a:r>
                  <a:rPr lang="en-GB" i="0" dirty="0">
                    <a:latin typeface="Cambria Math" panose="02040503050406030204" pitchFamily="18" charset="0"/>
                  </a:rPr>
                  <a:t>4 H, 2 O</a:t>
                </a:r>
                <a:r>
                  <a:rPr lang="en-GB" dirty="0"/>
                  <a:t>). Check: </a:t>
                </a:r>
                <a:r>
                  <a:rPr lang="en-GB" i="0" dirty="0">
                    <a:latin typeface="Cambria Math" panose="02040503050406030204" pitchFamily="18" charset="0"/>
                  </a:rPr>
                  <a:t>Ca: 1 = 1,  H: 4 = 4,  O: 2 = 2</a:t>
                </a:r>
                <a:endParaRPr lang="en-GB" dirty="0"/>
              </a:p>
              <a:p>
                <a:pPr marL="228600" lvl="0" indent="-228600" algn="l" rtl="0">
                  <a:lnSpc>
                    <a:spcPct val="100000"/>
                  </a:lnSpc>
                  <a:spcBef>
                    <a:spcPts val="0"/>
                  </a:spcBef>
                  <a:spcAft>
                    <a:spcPts val="0"/>
                  </a:spcAft>
                  <a:buSzPct val="100000"/>
                  <a:buFont typeface="+mj-lt"/>
                  <a:buAutoNum type="arabicPeriod" startAt="2"/>
                </a:pPr>
                <a:r>
                  <a:rPr lang="en-GB" dirty="0"/>
                  <a:t>Start with iron: </a:t>
                </a:r>
                <a:r>
                  <a:rPr lang="en-GB" i="0">
                    <a:latin typeface="Cambria Math" panose="02040503050406030204" pitchFamily="18" charset="0"/>
                  </a:rPr>
                  <a:t>〖</a:t>
                </a:r>
                <a:r>
                  <a:rPr lang="en-GB" b="0" i="0">
                    <a:latin typeface="Cambria Math" panose="02040503050406030204" pitchFamily="18" charset="0"/>
                  </a:rPr>
                  <a:t>2Fe〗_2 O_3  </a:t>
                </a:r>
                <a:r>
                  <a:rPr lang="en-GB" dirty="0"/>
                  <a:t>gives </a:t>
                </a:r>
                <a:r>
                  <a:rPr lang="en-GB" i="0" dirty="0">
                    <a:latin typeface="Cambria Math" panose="02040503050406030204" pitchFamily="18" charset="0"/>
                  </a:rPr>
                  <a:t>4 Fe</a:t>
                </a:r>
                <a:r>
                  <a:rPr lang="en-GB" dirty="0"/>
                  <a:t>, so </a:t>
                </a:r>
                <a:r>
                  <a:rPr lang="en-GB" i="0" dirty="0">
                    <a:latin typeface="Cambria Math" panose="02040503050406030204" pitchFamily="18" charset="0"/>
                  </a:rPr>
                  <a:t>4Fe </a:t>
                </a:r>
                <a:r>
                  <a:rPr lang="en-GB" dirty="0"/>
                  <a:t>on the right. Oxygen: </a:t>
                </a:r>
                <a:r>
                  <a:rPr lang="en-GB" i="0">
                    <a:latin typeface="Cambria Math" panose="02040503050406030204" pitchFamily="18" charset="0"/>
                  </a:rPr>
                  <a:t>〖</a:t>
                </a:r>
                <a:r>
                  <a:rPr lang="en-GB" b="0" i="0">
                    <a:latin typeface="Cambria Math" panose="02040503050406030204" pitchFamily="18" charset="0"/>
                  </a:rPr>
                  <a:t>2Fe〗_2 O_3</a:t>
                </a:r>
                <a:r>
                  <a:rPr lang="en-GB" dirty="0"/>
                  <a:t> has </a:t>
                </a:r>
                <a:r>
                  <a:rPr lang="en-GB" i="0" dirty="0">
                    <a:latin typeface="Cambria Math" panose="02040503050406030204" pitchFamily="18" charset="0"/>
                  </a:rPr>
                  <a:t>6 O</a:t>
                </a:r>
                <a:r>
                  <a:rPr lang="en-GB" dirty="0"/>
                  <a:t>, so need </a:t>
                </a:r>
                <a:r>
                  <a:rPr lang="en-GB" b="0" i="0">
                    <a:latin typeface="Cambria Math" panose="02040503050406030204" pitchFamily="18" charset="0"/>
                    <a:ea typeface="Cambria Math" panose="02040503050406030204" pitchFamily="18" charset="0"/>
                  </a:rPr>
                  <a:t>3CO_2  (6 O)</a:t>
                </a:r>
                <a:r>
                  <a:rPr lang="en-GB" dirty="0"/>
                  <a:t> on the right. Carbon: </a:t>
                </a:r>
                <a:r>
                  <a:rPr lang="en-GB" i="0" dirty="0">
                    <a:latin typeface="Cambria Math" panose="02040503050406030204" pitchFamily="18" charset="0"/>
                  </a:rPr>
                  <a:t>3</a:t>
                </a:r>
                <a:r>
                  <a:rPr lang="en-GB" dirty="0"/>
                  <a:t> on each side. Check: </a:t>
                </a:r>
                <a:r>
                  <a:rPr lang="en-GB" i="0" dirty="0">
                    <a:latin typeface="Cambria Math" panose="02040503050406030204" pitchFamily="18" charset="0"/>
                  </a:rPr>
                  <a:t>Fe: 4 = 4,  O: 6 = 6,  C: 3 = 3</a:t>
                </a:r>
                <a:endParaRPr lang="en-GB" dirty="0"/>
              </a:p>
              <a:p>
                <a:pPr marL="228600" lvl="0" indent="-228600" algn="l" rtl="0">
                  <a:lnSpc>
                    <a:spcPct val="100000"/>
                  </a:lnSpc>
                  <a:spcBef>
                    <a:spcPts val="0"/>
                  </a:spcBef>
                  <a:spcAft>
                    <a:spcPts val="0"/>
                  </a:spcAft>
                  <a:buSzPct val="100000"/>
                  <a:buFont typeface="+mj-lt"/>
                  <a:buAutoNum type="arabicPeriod" startAt="2"/>
                </a:pPr>
                <a:r>
                  <a:rPr lang="en-GB" dirty="0"/>
                  <a:t>Carbon: </a:t>
                </a:r>
                <a:r>
                  <a:rPr lang="en-GB" i="0" dirty="0">
                    <a:latin typeface="Cambria Math" panose="02040503050406030204" pitchFamily="18" charset="0"/>
                  </a:rPr>
                  <a:t>1</a:t>
                </a:r>
                <a:r>
                  <a:rPr lang="en-GB" dirty="0"/>
                  <a:t> on each side. Hydrogen: </a:t>
                </a:r>
                <a:r>
                  <a:rPr lang="en-GB" i="0" dirty="0">
                    <a:latin typeface="Cambria Math" panose="02040503050406030204" pitchFamily="18" charset="0"/>
                  </a:rPr>
                  <a:t>4</a:t>
                </a:r>
                <a:r>
                  <a:rPr lang="en-GB" dirty="0"/>
                  <a:t> in </a:t>
                </a:r>
                <a:r>
                  <a:rPr lang="en-GB" b="0" i="0">
                    <a:latin typeface="Cambria Math" panose="02040503050406030204" pitchFamily="18" charset="0"/>
                  </a:rPr>
                  <a:t>CH_4</a:t>
                </a:r>
                <a:r>
                  <a:rPr lang="en-GB" dirty="0"/>
                  <a:t>, so </a:t>
                </a:r>
                <a:r>
                  <a:rPr lang="en-GB" b="0" i="0">
                    <a:latin typeface="Cambria Math" panose="02040503050406030204" pitchFamily="18" charset="0"/>
                    <a:ea typeface="Cambria Math" panose="02040503050406030204" pitchFamily="18" charset="0"/>
                  </a:rPr>
                  <a:t>〖2H〗_2 O</a:t>
                </a:r>
                <a:r>
                  <a:rPr lang="en-GB" dirty="0"/>
                  <a:t> on the right. Oxygen on the right: </a:t>
                </a:r>
                <a:r>
                  <a:rPr lang="en-GB" i="0" dirty="0">
                    <a:latin typeface="Cambria Math" panose="02040503050406030204" pitchFamily="18" charset="0"/>
                  </a:rPr>
                  <a:t>2</a:t>
                </a:r>
                <a:r>
                  <a:rPr lang="en-GB" dirty="0"/>
                  <a:t> (from </a:t>
                </a:r>
                <a:r>
                  <a:rPr lang="en-GB" b="0" i="0">
                    <a:latin typeface="Cambria Math" panose="02040503050406030204" pitchFamily="18" charset="0"/>
                    <a:ea typeface="Cambria Math" panose="02040503050406030204" pitchFamily="18" charset="0"/>
                  </a:rPr>
                  <a:t>CO_2</a:t>
                </a:r>
                <a:r>
                  <a:rPr lang="en-GB" dirty="0"/>
                  <a:t>) </a:t>
                </a:r>
                <a:r>
                  <a:rPr lang="en-GB" i="0" dirty="0">
                    <a:latin typeface="Cambria Math" panose="02040503050406030204" pitchFamily="18" charset="0"/>
                  </a:rPr>
                  <a:t>+ 2</a:t>
                </a:r>
                <a:r>
                  <a:rPr lang="en-GB" dirty="0"/>
                  <a:t> (from </a:t>
                </a:r>
                <a:r>
                  <a:rPr lang="en-GB" b="0" i="0">
                    <a:latin typeface="Cambria Math" panose="02040503050406030204" pitchFamily="18" charset="0"/>
                    <a:ea typeface="Cambria Math" panose="02040503050406030204" pitchFamily="18" charset="0"/>
                  </a:rPr>
                  <a:t>〖2H〗_2 O</a:t>
                </a:r>
                <a:r>
                  <a:rPr lang="en-GB" dirty="0"/>
                  <a:t>) </a:t>
                </a:r>
                <a:r>
                  <a:rPr lang="en-GB" i="0" dirty="0">
                    <a:latin typeface="Cambria Math" panose="02040503050406030204" pitchFamily="18" charset="0"/>
                  </a:rPr>
                  <a:t>= 4</a:t>
                </a:r>
                <a:r>
                  <a:rPr lang="en-GB" dirty="0"/>
                  <a:t>, so </a:t>
                </a:r>
                <a:r>
                  <a:rPr lang="en-GB" b="0" i="0">
                    <a:latin typeface="Cambria Math" panose="02040503050406030204" pitchFamily="18" charset="0"/>
                  </a:rPr>
                  <a:t>〖2O〗_2</a:t>
                </a:r>
                <a:r>
                  <a:rPr lang="en-GB" dirty="0"/>
                  <a:t> on the left. Check: </a:t>
                </a:r>
                <a:r>
                  <a:rPr lang="en-GB" i="0" dirty="0">
                    <a:latin typeface="Cambria Math" panose="02040503050406030204" pitchFamily="18" charset="0"/>
                  </a:rPr>
                  <a:t>C: 1 = 1,  H: 4 = 4,  O: 4 = 4</a:t>
                </a:r>
                <a:r>
                  <a:rPr lang="en-GB" dirty="0"/>
                  <a:t>. This is the combustion of methane (natural gas).</a:t>
                </a:r>
              </a:p>
              <a:p>
                <a:pPr marL="228600" lvl="0" indent="-228600" algn="l" rtl="0">
                  <a:lnSpc>
                    <a:spcPct val="100000"/>
                  </a:lnSpc>
                  <a:spcBef>
                    <a:spcPts val="0"/>
                  </a:spcBef>
                  <a:spcAft>
                    <a:spcPts val="0"/>
                  </a:spcAft>
                  <a:buSzPct val="100000"/>
                  <a:buFont typeface="+mj-lt"/>
                  <a:buAutoNum type="arabicPeriod" startAt="2"/>
                </a:pPr>
                <a:r>
                  <a:rPr lang="en-GB" dirty="0"/>
                  <a:t>Carbon: </a:t>
                </a:r>
                <a:r>
                  <a:rPr lang="en-GB" i="0" dirty="0">
                    <a:latin typeface="Cambria Math" panose="02040503050406030204" pitchFamily="18" charset="0"/>
                  </a:rPr>
                  <a:t>3</a:t>
                </a:r>
                <a:r>
                  <a:rPr lang="en-GB" dirty="0"/>
                  <a:t> in </a:t>
                </a:r>
                <a:r>
                  <a:rPr lang="en-GB" b="0" i="0">
                    <a:latin typeface="Cambria Math" panose="02040503050406030204" pitchFamily="18" charset="0"/>
                  </a:rPr>
                  <a:t>C_3 H_8</a:t>
                </a:r>
                <a:r>
                  <a:rPr lang="en-GB" dirty="0"/>
                  <a:t>, so </a:t>
                </a:r>
                <a:r>
                  <a:rPr lang="en-GB" b="0" i="0">
                    <a:latin typeface="Cambria Math" panose="02040503050406030204" pitchFamily="18" charset="0"/>
                    <a:ea typeface="Cambria Math" panose="02040503050406030204" pitchFamily="18" charset="0"/>
                  </a:rPr>
                  <a:t>〖3CO〗_2</a:t>
                </a:r>
                <a:r>
                  <a:rPr lang="en-GB" dirty="0"/>
                  <a:t>. Hydrogen: </a:t>
                </a:r>
                <a:r>
                  <a:rPr lang="en-GB" i="0" dirty="0">
                    <a:latin typeface="Cambria Math" panose="02040503050406030204" pitchFamily="18" charset="0"/>
                  </a:rPr>
                  <a:t>8</a:t>
                </a:r>
                <a:r>
                  <a:rPr lang="en-GB" dirty="0"/>
                  <a:t> in </a:t>
                </a:r>
                <a:r>
                  <a:rPr lang="en-GB" b="0" i="0">
                    <a:latin typeface="Cambria Math" panose="02040503050406030204" pitchFamily="18" charset="0"/>
                  </a:rPr>
                  <a:t>C_3 H_8</a:t>
                </a:r>
                <a:r>
                  <a:rPr lang="en-GB" dirty="0"/>
                  <a:t>, so </a:t>
                </a:r>
                <a:r>
                  <a:rPr lang="en-GB" b="0" i="0">
                    <a:latin typeface="Cambria Math" panose="02040503050406030204" pitchFamily="18" charset="0"/>
                    <a:ea typeface="Cambria Math" panose="02040503050406030204" pitchFamily="18" charset="0"/>
                  </a:rPr>
                  <a:t>〖4H〗_2 O</a:t>
                </a:r>
                <a:r>
                  <a:rPr lang="en-GB" dirty="0"/>
                  <a:t> Oxygen on the right: </a:t>
                </a:r>
                <a:r>
                  <a:rPr lang="en-GB" i="0" dirty="0">
                    <a:latin typeface="Cambria Math" panose="02040503050406030204" pitchFamily="18" charset="0"/>
                  </a:rPr>
                  <a:t>6</a:t>
                </a:r>
                <a:r>
                  <a:rPr lang="en-GB" dirty="0"/>
                  <a:t> (from </a:t>
                </a:r>
                <a:r>
                  <a:rPr lang="en-GB" b="0" i="0">
                    <a:latin typeface="Cambria Math" panose="02040503050406030204" pitchFamily="18" charset="0"/>
                    <a:ea typeface="Cambria Math" panose="02040503050406030204" pitchFamily="18" charset="0"/>
                  </a:rPr>
                  <a:t>〖3CO〗_2</a:t>
                </a:r>
                <a:r>
                  <a:rPr lang="en-GB" dirty="0"/>
                  <a:t>) + </a:t>
                </a:r>
                <a:r>
                  <a:rPr lang="en-GB" i="0" dirty="0">
                    <a:latin typeface="Cambria Math" panose="02040503050406030204" pitchFamily="18" charset="0"/>
                  </a:rPr>
                  <a:t>4</a:t>
                </a:r>
                <a:r>
                  <a:rPr lang="en-GB" dirty="0"/>
                  <a:t> (from </a:t>
                </a:r>
                <a:r>
                  <a:rPr lang="en-GB" b="0" i="0">
                    <a:latin typeface="Cambria Math" panose="02040503050406030204" pitchFamily="18" charset="0"/>
                    <a:ea typeface="Cambria Math" panose="02040503050406030204" pitchFamily="18" charset="0"/>
                  </a:rPr>
                  <a:t>〖4H〗_2 O</a:t>
                </a:r>
                <a:r>
                  <a:rPr lang="en-GB" dirty="0"/>
                  <a:t>) </a:t>
                </a:r>
                <a:r>
                  <a:rPr lang="en-GB" i="0" dirty="0">
                    <a:latin typeface="Cambria Math" panose="02040503050406030204" pitchFamily="18" charset="0"/>
                  </a:rPr>
                  <a:t>= 10</a:t>
                </a:r>
                <a:r>
                  <a:rPr lang="en-GB" dirty="0"/>
                  <a:t>, so </a:t>
                </a:r>
                <a:r>
                  <a:rPr lang="en-GB" b="0" i="0">
                    <a:latin typeface="Cambria Math" panose="02040503050406030204" pitchFamily="18" charset="0"/>
                  </a:rPr>
                  <a:t>〖5O〗_2</a:t>
                </a:r>
                <a:r>
                  <a:rPr lang="en-GB" dirty="0"/>
                  <a:t> on the left. Check: </a:t>
                </a:r>
                <a:r>
                  <a:rPr lang="en-GB" i="0" dirty="0">
                    <a:latin typeface="Cambria Math" panose="02040503050406030204" pitchFamily="18" charset="0"/>
                  </a:rPr>
                  <a:t>C: 3 = 3,  H: 8 = 8,  O: 10 = 10</a:t>
                </a:r>
                <a:r>
                  <a:rPr lang="en-GB" dirty="0"/>
                  <a:t>. This is the combustion of propane. </a:t>
                </a:r>
                <a:r>
                  <a:rPr lang="en-GB" b="0" dirty="0"/>
                  <a:t>Remind learners </a:t>
                </a:r>
                <a:r>
                  <a:rPr lang="en-GB" dirty="0"/>
                  <a:t>to balance oxygen last in combustion equations as it appears in both products.</a:t>
                </a:r>
                <a:endParaRPr dirty="0"/>
              </a:p>
            </p:txBody>
          </p:sp>
        </mc:Fallback>
      </mc:AlternateContent>
      <p:sp>
        <p:nvSpPr>
          <p:cNvPr id="121" name="Google Shape;121;g3cfd728be90_0_101:notes">
            <a:extLst>
              <a:ext uri="{FF2B5EF4-FFF2-40B4-BE49-F238E27FC236}">
                <a16:creationId xmlns:a16="http://schemas.microsoft.com/office/drawing/2014/main" id="{64645A06-B9E5-B24F-32EB-2D20D9E927DC}"/>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4</a:t>
            </a:fld>
            <a:endParaRPr/>
          </a:p>
        </p:txBody>
      </p:sp>
    </p:spTree>
    <p:extLst>
      <p:ext uri="{BB962C8B-B14F-4D97-AF65-F5344CB8AC3E}">
        <p14:creationId xmlns:p14="http://schemas.microsoft.com/office/powerpoint/2010/main" val="717567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3cfd728be90_0_10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7" name="Google Shape;127;g3cfd728be90_0_10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Allow learners time to attempt each question using the four-step method: write the formula, substitute, solve, units.</a:t>
            </a:r>
          </a:p>
        </p:txBody>
      </p:sp>
      <p:sp>
        <p:nvSpPr>
          <p:cNvPr id="128" name="Google Shape;128;g3cfd728be90_0_10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a:extLst>
            <a:ext uri="{FF2B5EF4-FFF2-40B4-BE49-F238E27FC236}">
              <a16:creationId xmlns:a16="http://schemas.microsoft.com/office/drawing/2014/main" id="{DF7AE434-5537-6D2E-F21F-A847B4864EBA}"/>
            </a:ext>
          </a:extLst>
        </p:cNvPr>
        <p:cNvGrpSpPr/>
        <p:nvPr/>
      </p:nvGrpSpPr>
      <p:grpSpPr>
        <a:xfrm>
          <a:off x="0" y="0"/>
          <a:ext cx="0" cy="0"/>
          <a:chOff x="0" y="0"/>
          <a:chExt cx="0" cy="0"/>
        </a:xfrm>
      </p:grpSpPr>
      <p:sp>
        <p:nvSpPr>
          <p:cNvPr id="126" name="Google Shape;126;g3cfd728be90_0_107:notes">
            <a:extLst>
              <a:ext uri="{FF2B5EF4-FFF2-40B4-BE49-F238E27FC236}">
                <a16:creationId xmlns:a16="http://schemas.microsoft.com/office/drawing/2014/main" id="{1D0F270E-C6D2-5A7E-DDB9-AF48E4F58BA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27" name="Google Shape;127;g3cfd728be90_0_107:notes">
                <a:extLst>
                  <a:ext uri="{FF2B5EF4-FFF2-40B4-BE49-F238E27FC236}">
                    <a16:creationId xmlns:a16="http://schemas.microsoft.com/office/drawing/2014/main" id="{CC98853D-CDC8-5845-1BE1-6E14D4FB08BE}"/>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SzPts val="1400"/>
                  <a:buFont typeface="+mj-lt"/>
                  <a:buAutoNum type="arabicPeriod"/>
                </a:pPr>
                <a:r>
                  <a:rPr lang="en-GB" dirty="0"/>
                  <a:t>This is close to the actual density of copper (</a:t>
                </a:r>
                <a14:m>
                  <m:oMath xmlns:m="http://schemas.openxmlformats.org/officeDocument/2006/math">
                    <m:r>
                      <a:rPr lang="en-GB" b="0" i="0" smtClean="0">
                        <a:latin typeface="Cambria Math" panose="02040503050406030204" pitchFamily="18" charset="0"/>
                      </a:rPr>
                      <m:t>8.96 </m:t>
                    </m:r>
                    <m:sSup>
                      <m:sSupPr>
                        <m:ctrlPr>
                          <a:rPr lang="en-GB" b="0" i="0" smtClean="0">
                            <a:latin typeface="Cambria Math" panose="02040503050406030204" pitchFamily="18" charset="0"/>
                          </a:rPr>
                        </m:ctrlPr>
                      </m:sSupPr>
                      <m:e>
                        <m:r>
                          <m:rPr>
                            <m:sty m:val="p"/>
                          </m:rPr>
                          <a:rPr lang="en-GB" b="0" i="0" smtClean="0">
                            <a:latin typeface="Cambria Math" panose="02040503050406030204" pitchFamily="18" charset="0"/>
                          </a:rPr>
                          <m:t>g</m:t>
                        </m:r>
                        <m:r>
                          <a:rPr lang="en-GB" b="0" i="0" smtClean="0">
                            <a:latin typeface="Cambria Math" panose="02040503050406030204" pitchFamily="18" charset="0"/>
                          </a:rPr>
                          <m:t>/</m:t>
                        </m:r>
                        <m:r>
                          <m:rPr>
                            <m:sty m:val="p"/>
                          </m:rPr>
                          <a:rPr lang="en-GB" b="0" i="0" smtClean="0">
                            <a:latin typeface="Cambria Math" panose="02040503050406030204" pitchFamily="18" charset="0"/>
                          </a:rPr>
                          <m:t>cm</m:t>
                        </m:r>
                      </m:e>
                      <m:sup>
                        <m:r>
                          <a:rPr lang="en-GB" b="0" i="0" smtClean="0">
                            <a:latin typeface="Cambria Math" panose="02040503050406030204" pitchFamily="18" charset="0"/>
                          </a:rPr>
                          <m:t>3</m:t>
                        </m:r>
                      </m:sup>
                    </m:sSup>
                  </m:oMath>
                </a14:m>
                <a:r>
                  <a:rPr lang="en-GB" dirty="0"/>
                  <a:t>). Ask learners: what metal do you think this is?</a:t>
                </a:r>
              </a:p>
              <a:p>
                <a:pPr marL="228600" marR="0" lvl="0" indent="-228600" algn="l" defTabSz="914400" rtl="0" eaLnBrk="1" fontAlgn="auto" latinLnBrk="0" hangingPunct="1">
                  <a:lnSpc>
                    <a:spcPct val="100000"/>
                  </a:lnSpc>
                  <a:spcBef>
                    <a:spcPts val="0"/>
                  </a:spcBef>
                  <a:spcAft>
                    <a:spcPts val="0"/>
                  </a:spcAft>
                  <a:buClr>
                    <a:srgbClr val="000000"/>
                  </a:buClr>
                  <a:buSzPct val="100000"/>
                  <a:buFont typeface="+mj-lt"/>
                  <a:buAutoNum type="arabicPeriod" startAt="3"/>
                  <a:tabLst/>
                  <a:defRPr/>
                </a:pPr>
                <a:r>
                  <a:rPr lang="en-GB" dirty="0"/>
                  <a:t>Ask: where do the units come from? Volume is in </a:t>
                </a:r>
                <a14:m>
                  <m:oMath xmlns:m="http://schemas.openxmlformats.org/officeDocument/2006/math">
                    <m:sSup>
                      <m:sSupPr>
                        <m:ctrlPr>
                          <a:rPr lang="en-GB" b="0" i="0" smtClean="0">
                            <a:latin typeface="Cambria Math" panose="02040503050406030204" pitchFamily="18" charset="0"/>
                          </a:rPr>
                        </m:ctrlPr>
                      </m:sSupPr>
                      <m:e>
                        <m:r>
                          <m:rPr>
                            <m:sty m:val="p"/>
                          </m:rPr>
                          <a:rPr lang="en-GB" b="0" i="0" smtClean="0">
                            <a:latin typeface="Cambria Math" panose="02040503050406030204" pitchFamily="18" charset="0"/>
                          </a:rPr>
                          <m:t>cm</m:t>
                        </m:r>
                      </m:e>
                      <m:sup>
                        <m:r>
                          <a:rPr lang="en-GB" b="0" i="0" smtClean="0">
                            <a:latin typeface="Cambria Math" panose="02040503050406030204" pitchFamily="18" charset="0"/>
                          </a:rPr>
                          <m:t>3</m:t>
                        </m:r>
                      </m:sup>
                    </m:sSup>
                  </m:oMath>
                </a14:m>
                <a:r>
                  <a:rPr lang="en-GB" dirty="0"/>
                  <a:t> and time is in seconds (s), so the rate is </a:t>
                </a:r>
                <a14:m>
                  <m:oMath xmlns:m="http://schemas.openxmlformats.org/officeDocument/2006/math">
                    <m:sSup>
                      <m:sSupPr>
                        <m:ctrlPr>
                          <a:rPr lang="en-GB" b="0" i="0" smtClean="0">
                            <a:latin typeface="Cambria Math" panose="02040503050406030204" pitchFamily="18" charset="0"/>
                          </a:rPr>
                        </m:ctrlPr>
                      </m:sSupPr>
                      <m:e>
                        <m:r>
                          <a:rPr lang="en-GB" b="0" i="0" smtClean="0">
                            <a:latin typeface="Cambria Math" panose="02040503050406030204" pitchFamily="18" charset="0"/>
                          </a:rPr>
                          <m:t> </m:t>
                        </m:r>
                        <m:r>
                          <m:rPr>
                            <m:sty m:val="p"/>
                          </m:rPr>
                          <a:rPr lang="en-GB" b="0" i="0" smtClean="0">
                            <a:latin typeface="Cambria Math" panose="02040503050406030204" pitchFamily="18" charset="0"/>
                          </a:rPr>
                          <m:t>cm</m:t>
                        </m:r>
                      </m:e>
                      <m:sup>
                        <m:r>
                          <a:rPr lang="en-GB" b="0" i="0" smtClean="0">
                            <a:latin typeface="Cambria Math" panose="02040503050406030204" pitchFamily="18" charset="0"/>
                          </a:rPr>
                          <m:t>3</m:t>
                        </m:r>
                      </m:sup>
                    </m:sSup>
                    <m:r>
                      <a:rPr lang="en-GB" b="0" i="0" smtClean="0">
                        <a:latin typeface="Cambria Math" panose="02040503050406030204" pitchFamily="18" charset="0"/>
                      </a:rPr>
                      <m:t>/</m:t>
                    </m:r>
                    <m:r>
                      <m:rPr>
                        <m:sty m:val="p"/>
                      </m:rPr>
                      <a:rPr lang="en-GB" b="0" i="0" smtClean="0">
                        <a:latin typeface="Cambria Math" panose="02040503050406030204" pitchFamily="18" charset="0"/>
                      </a:rPr>
                      <m:t>s</m:t>
                    </m:r>
                  </m:oMath>
                </a14:m>
                <a:r>
                  <a:rPr lang="en-GB" dirty="0"/>
                  <a:t>. The units follow from the formula.</a:t>
                </a:r>
              </a:p>
              <a:p>
                <a:pPr marL="228600" marR="0" lvl="0" indent="-228600" algn="l" defTabSz="914400" rtl="0" eaLnBrk="1" fontAlgn="auto" latinLnBrk="0" hangingPunct="1">
                  <a:lnSpc>
                    <a:spcPct val="100000"/>
                  </a:lnSpc>
                  <a:spcBef>
                    <a:spcPts val="0"/>
                  </a:spcBef>
                  <a:spcAft>
                    <a:spcPts val="0"/>
                  </a:spcAft>
                  <a:buClr>
                    <a:srgbClr val="000000"/>
                  </a:buClr>
                  <a:buSzPct val="100000"/>
                  <a:buFont typeface="+mj-lt"/>
                  <a:buAutoNum type="arabicPeriod" startAt="3"/>
                  <a:tabLst/>
                  <a:defRPr/>
                </a:pPr>
                <a:r>
                  <a:rPr lang="en-GB" dirty="0"/>
                  <a:t>This question uses multiplication rather than division. Some learners may recognise that this is the same formula as Q2 rearranged. </a:t>
                </a:r>
                <a:r>
                  <a:rPr lang="en-GB" b="0" dirty="0"/>
                  <a:t>Discuss: </a:t>
                </a:r>
                <a:r>
                  <a:rPr lang="en-GB" dirty="0"/>
                  <a:t>these are not two different formulas; they are the same relationship written differently. This links to the ‘changing the subject’ slides (the next slides in this PowerPoint). </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a:t>
                </a:r>
                <a:r>
                  <a:rPr lang="en-GB" dirty="0"/>
                  <a:t> learners: which questions used division and which used multiplication? Q1, Q2 and Q3 use division. Q4 uses multiplication. The four-step method works the same way for both.</a:t>
                </a:r>
                <a:endParaRPr dirty="0"/>
              </a:p>
            </p:txBody>
          </p:sp>
        </mc:Choice>
        <mc:Fallback xmlns="">
          <p:sp>
            <p:nvSpPr>
              <p:cNvPr id="127" name="Google Shape;127;g3cfd728be90_0_107:notes">
                <a:extLst>
                  <a:ext uri="{FF2B5EF4-FFF2-40B4-BE49-F238E27FC236}">
                    <a16:creationId xmlns:a16="http://schemas.microsoft.com/office/drawing/2014/main" id="{CC98853D-CDC8-5845-1BE1-6E14D4FB08BE}"/>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SzPts val="1400"/>
                  <a:buFont typeface="+mj-lt"/>
                  <a:buAutoNum type="arabicPeriod"/>
                </a:pPr>
                <a:r>
                  <a:rPr lang="en-GB" dirty="0"/>
                  <a:t>This is close to the actual density of copper (</a:t>
                </a:r>
                <a:r>
                  <a:rPr lang="en-GB" b="0" i="0">
                    <a:latin typeface="Cambria Math" panose="02040503050406030204" pitchFamily="18" charset="0"/>
                  </a:rPr>
                  <a:t>8.96 〖g/cm〗^3</a:t>
                </a:r>
                <a:r>
                  <a:rPr lang="en-GB" dirty="0"/>
                  <a:t>). Ask learners: what metal do you think this is?</a:t>
                </a:r>
              </a:p>
              <a:p>
                <a:pPr marL="228600" marR="0" lvl="0" indent="-228600" algn="l" defTabSz="914400" rtl="0" eaLnBrk="1" fontAlgn="auto" latinLnBrk="0" hangingPunct="1">
                  <a:lnSpc>
                    <a:spcPct val="100000"/>
                  </a:lnSpc>
                  <a:spcBef>
                    <a:spcPts val="0"/>
                  </a:spcBef>
                  <a:spcAft>
                    <a:spcPts val="0"/>
                  </a:spcAft>
                  <a:buClr>
                    <a:srgbClr val="000000"/>
                  </a:buClr>
                  <a:buSzPct val="100000"/>
                  <a:buFont typeface="+mj-lt"/>
                  <a:buAutoNum type="arabicPeriod" startAt="3"/>
                  <a:tabLst/>
                  <a:defRPr/>
                </a:pPr>
                <a:r>
                  <a:rPr lang="en-GB" dirty="0"/>
                  <a:t>Ask: where do the units come from? Volume is in </a:t>
                </a:r>
                <a:r>
                  <a:rPr lang="en-GB" b="0" i="0">
                    <a:latin typeface="Cambria Math" panose="02040503050406030204" pitchFamily="18" charset="0"/>
                  </a:rPr>
                  <a:t>cm^3</a:t>
                </a:r>
                <a:r>
                  <a:rPr lang="en-GB" dirty="0"/>
                  <a:t> and time is in seconds, so the rate is </a:t>
                </a:r>
                <a:r>
                  <a:rPr lang="en-GB" b="0" i="0">
                    <a:latin typeface="Cambria Math" panose="02040503050406030204" pitchFamily="18" charset="0"/>
                  </a:rPr>
                  <a:t>〖 cm〗^3/s</a:t>
                </a:r>
                <a:r>
                  <a:rPr lang="en-GB" dirty="0"/>
                  <a:t>. The units follow from the formula.</a:t>
                </a:r>
              </a:p>
              <a:p>
                <a:pPr marL="228600" marR="0" lvl="0" indent="-228600" algn="l" defTabSz="914400" rtl="0" eaLnBrk="1" fontAlgn="auto" latinLnBrk="0" hangingPunct="1">
                  <a:lnSpc>
                    <a:spcPct val="100000"/>
                  </a:lnSpc>
                  <a:spcBef>
                    <a:spcPts val="0"/>
                  </a:spcBef>
                  <a:spcAft>
                    <a:spcPts val="0"/>
                  </a:spcAft>
                  <a:buClr>
                    <a:srgbClr val="000000"/>
                  </a:buClr>
                  <a:buSzPct val="100000"/>
                  <a:buFont typeface="+mj-lt"/>
                  <a:buAutoNum type="arabicPeriod" startAt="3"/>
                  <a:tabLst/>
                  <a:defRPr/>
                </a:pPr>
                <a:r>
                  <a:rPr lang="en-GB" dirty="0"/>
                  <a:t>This question uses multiplication rather than division. Some learners may recognise that this is the same formula as Q2 rearranged. </a:t>
                </a:r>
                <a:r>
                  <a:rPr lang="en-GB" b="0" dirty="0"/>
                  <a:t>Discuss: </a:t>
                </a:r>
                <a:r>
                  <a:rPr lang="en-GB" dirty="0"/>
                  <a:t>these are not two different formulas; they are the same relationship written differently. This links to the ‘changing the subject’ slides (the next slides in this PowerPoint). </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a:t>
                </a:r>
                <a:r>
                  <a:rPr lang="en-GB" dirty="0"/>
                  <a:t> learners: which questions used division and which used multiplication? Q1, Q2 and Q3 use division. Q4 uses multiplication. The four-step method works the same way for both.</a:t>
                </a:r>
                <a:endParaRPr dirty="0"/>
              </a:p>
            </p:txBody>
          </p:sp>
        </mc:Fallback>
      </mc:AlternateContent>
      <p:sp>
        <p:nvSpPr>
          <p:cNvPr id="128" name="Google Shape;128;g3cfd728be90_0_107:notes">
            <a:extLst>
              <a:ext uri="{FF2B5EF4-FFF2-40B4-BE49-F238E27FC236}">
                <a16:creationId xmlns:a16="http://schemas.microsoft.com/office/drawing/2014/main" id="{802B3C62-14FA-9151-14B4-24F86CF2A056}"/>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6</a:t>
            </a:fld>
            <a:endParaRPr/>
          </a:p>
        </p:txBody>
      </p:sp>
    </p:spTree>
    <p:extLst>
      <p:ext uri="{BB962C8B-B14F-4D97-AF65-F5344CB8AC3E}">
        <p14:creationId xmlns:p14="http://schemas.microsoft.com/office/powerpoint/2010/main" val="8989032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3cfd728be90_0_1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4" name="Google Shape;134;g3cfd728be90_0_11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These questions all have the unknown on the top of the division, so only one step is needed to change the subject. Allow learners time to attempt each one. Remind them to substitute first, then rearrange.</a:t>
            </a:r>
          </a:p>
          <a:p>
            <a:pPr marL="0" lvl="0" indent="0" algn="l" rtl="0">
              <a:lnSpc>
                <a:spcPct val="100000"/>
              </a:lnSpc>
              <a:spcBef>
                <a:spcPts val="0"/>
              </a:spcBef>
              <a:spcAft>
                <a:spcPts val="0"/>
              </a:spcAft>
              <a:buSzPts val="1400"/>
              <a:buNone/>
            </a:pPr>
            <a:endParaRPr lang="en-GB" dirty="0"/>
          </a:p>
        </p:txBody>
      </p:sp>
      <p:sp>
        <p:nvSpPr>
          <p:cNvPr id="135" name="Google Shape;135;g3cfd728be90_0_11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a:extLst>
            <a:ext uri="{FF2B5EF4-FFF2-40B4-BE49-F238E27FC236}">
              <a16:creationId xmlns:a16="http://schemas.microsoft.com/office/drawing/2014/main" id="{C3CD43F2-59A1-9A1F-BE79-9230DA770D61}"/>
            </a:ext>
          </a:extLst>
        </p:cNvPr>
        <p:cNvGrpSpPr/>
        <p:nvPr/>
      </p:nvGrpSpPr>
      <p:grpSpPr>
        <a:xfrm>
          <a:off x="0" y="0"/>
          <a:ext cx="0" cy="0"/>
          <a:chOff x="0" y="0"/>
          <a:chExt cx="0" cy="0"/>
        </a:xfrm>
      </p:grpSpPr>
      <p:sp>
        <p:nvSpPr>
          <p:cNvPr id="133" name="Google Shape;133;g3cfd728be90_0_113:notes">
            <a:extLst>
              <a:ext uri="{FF2B5EF4-FFF2-40B4-BE49-F238E27FC236}">
                <a16:creationId xmlns:a16="http://schemas.microsoft.com/office/drawing/2014/main" id="{1F29577F-7C4C-0D6C-E12E-7C8A6D1B8DB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34" name="Google Shape;134;g3cfd728be90_0_113:notes">
                <a:extLst>
                  <a:ext uri="{FF2B5EF4-FFF2-40B4-BE49-F238E27FC236}">
                    <a16:creationId xmlns:a16="http://schemas.microsoft.com/office/drawing/2014/main" id="{50D36D58-5C70-EB9C-28B6-699DA3A1703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b="0" dirty="0"/>
                  <a:t>Ask</a:t>
                </a:r>
                <a:r>
                  <a:rPr lang="en-GB" dirty="0"/>
                  <a:t> learners: how can you tell this is the one-step type? After substituting, the unknown is being divided by a number (e.g. </a:t>
                </a:r>
                <a14:m>
                  <m:oMath xmlns:m="http://schemas.openxmlformats.org/officeDocument/2006/math">
                    <m:r>
                      <m:rPr>
                        <m:sty m:val="p"/>
                      </m:rPr>
                      <a:rPr lang="en-GB" i="0" dirty="0" smtClean="0">
                        <a:latin typeface="Cambria Math" panose="02040503050406030204" pitchFamily="18" charset="0"/>
                      </a:rPr>
                      <m:t>m</m:t>
                    </m:r>
                    <m:r>
                      <m:rPr>
                        <m:sty m:val="p"/>
                      </m:rPr>
                      <a:rPr lang="en-GB" b="0" i="0" dirty="0" smtClean="0">
                        <a:latin typeface="Cambria Math" panose="02040503050406030204" pitchFamily="18" charset="0"/>
                      </a:rPr>
                      <m:t>ass</m:t>
                    </m:r>
                    <m:r>
                      <a:rPr lang="en-GB" i="0" dirty="0" smtClean="0">
                        <a:latin typeface="Cambria Math" panose="02040503050406030204" pitchFamily="18" charset="0"/>
                      </a:rPr>
                      <m:t> ÷ 8.0</m:t>
                    </m:r>
                  </m:oMath>
                </a14:m>
                <a:r>
                  <a:rPr lang="en-GB" dirty="0"/>
                  <a:t>). The unknown is on the top, so one multiplication gets it on its own.</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Discuss: </a:t>
                </a:r>
                <a:r>
                  <a:rPr lang="en-GB" dirty="0"/>
                  <a:t>compare these with the substitution questions on slide 5. The algebra is slightly harder because the unknown is not already the subject of the formula. But the process is the same: substitute, then use an inverse operation.</a:t>
                </a:r>
              </a:p>
            </p:txBody>
          </p:sp>
        </mc:Choice>
        <mc:Fallback xmlns="">
          <p:sp>
            <p:nvSpPr>
              <p:cNvPr id="134" name="Google Shape;134;g3cfd728be90_0_113:notes">
                <a:extLst>
                  <a:ext uri="{FF2B5EF4-FFF2-40B4-BE49-F238E27FC236}">
                    <a16:creationId xmlns:a16="http://schemas.microsoft.com/office/drawing/2014/main" id="{50D36D58-5C70-EB9C-28B6-699DA3A1703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b="0" dirty="0"/>
                  <a:t>Ask</a:t>
                </a:r>
                <a:r>
                  <a:rPr lang="en-GB" dirty="0"/>
                  <a:t> learners: how can you tell this is the one-step type? After substituting, the unknown is being divided by a number (e.g. </a:t>
                </a:r>
                <a:r>
                  <a:rPr lang="en-GB" i="0" dirty="0">
                    <a:latin typeface="Cambria Math" panose="02040503050406030204" pitchFamily="18" charset="0"/>
                  </a:rPr>
                  <a:t>m</a:t>
                </a:r>
                <a:r>
                  <a:rPr lang="en-GB" b="0" i="0" dirty="0">
                    <a:latin typeface="Cambria Math" panose="02040503050406030204" pitchFamily="18" charset="0"/>
                  </a:rPr>
                  <a:t>ass</a:t>
                </a:r>
                <a:r>
                  <a:rPr lang="en-GB" i="0" dirty="0">
                    <a:latin typeface="Cambria Math" panose="02040503050406030204" pitchFamily="18" charset="0"/>
                  </a:rPr>
                  <a:t> ÷ 8.0</a:t>
                </a:r>
                <a:r>
                  <a:rPr lang="en-GB" dirty="0"/>
                  <a:t>). The unknown is on the top, so one multiplication gets it on its own.</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Discuss: </a:t>
                </a:r>
                <a:r>
                  <a:rPr lang="en-GB" dirty="0"/>
                  <a:t>compare these with the substitution questions on slide 5. The algebra is slightly harder because the unknown is not already the subject of the formula. But the process is the same: substitute, then use an inverse operation.</a:t>
                </a:r>
              </a:p>
            </p:txBody>
          </p:sp>
        </mc:Fallback>
      </mc:AlternateContent>
      <p:sp>
        <p:nvSpPr>
          <p:cNvPr id="135" name="Google Shape;135;g3cfd728be90_0_113:notes">
            <a:extLst>
              <a:ext uri="{FF2B5EF4-FFF2-40B4-BE49-F238E27FC236}">
                <a16:creationId xmlns:a16="http://schemas.microsoft.com/office/drawing/2014/main" id="{D7EE3AC9-408D-EA26-838E-F26EF32DDC9D}"/>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8</a:t>
            </a:fld>
            <a:endParaRPr/>
          </a:p>
        </p:txBody>
      </p:sp>
    </p:spTree>
    <p:extLst>
      <p:ext uri="{BB962C8B-B14F-4D97-AF65-F5344CB8AC3E}">
        <p14:creationId xmlns:p14="http://schemas.microsoft.com/office/powerpoint/2010/main" val="654855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3cfd728be90_0_1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g3cfd728be90_0_1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These questions all have the unknown on the bottom of the division, so two steps are needed. Allow learners time to attempt each one. Remind them to substitute first, then use two inverse operations to change the subject.</a:t>
            </a:r>
          </a:p>
        </p:txBody>
      </p:sp>
      <p:sp>
        <p:nvSpPr>
          <p:cNvPr id="142" name="Google Shape;142;g3cfd728be90_0_1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a:extLst>
            <a:ext uri="{FF2B5EF4-FFF2-40B4-BE49-F238E27FC236}">
              <a16:creationId xmlns:a16="http://schemas.microsoft.com/office/drawing/2014/main" id="{4C57A008-AF79-5466-11C9-FADDAAC61751}"/>
            </a:ext>
          </a:extLst>
        </p:cNvPr>
        <p:cNvGrpSpPr/>
        <p:nvPr/>
      </p:nvGrpSpPr>
      <p:grpSpPr>
        <a:xfrm>
          <a:off x="0" y="0"/>
          <a:ext cx="0" cy="0"/>
          <a:chOff x="0" y="0"/>
          <a:chExt cx="0" cy="0"/>
        </a:xfrm>
      </p:grpSpPr>
      <p:sp>
        <p:nvSpPr>
          <p:cNvPr id="140" name="Google Shape;140;g3cfd728be90_0_119:notes">
            <a:extLst>
              <a:ext uri="{FF2B5EF4-FFF2-40B4-BE49-F238E27FC236}">
                <a16:creationId xmlns:a16="http://schemas.microsoft.com/office/drawing/2014/main" id="{F8F34527-3EEB-A3FF-7277-2AD7B92CE7D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41" name="Google Shape;141;g3cfd728be90_0_119:notes">
                <a:extLst>
                  <a:ext uri="{FF2B5EF4-FFF2-40B4-BE49-F238E27FC236}">
                    <a16:creationId xmlns:a16="http://schemas.microsoft.com/office/drawing/2014/main" id="{8317BE25-4612-8B36-4913-A34F95E4EBF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b="0" dirty="0"/>
                  <a:t>Ask learners</a:t>
                </a:r>
                <a:r>
                  <a:rPr lang="en-GB" dirty="0"/>
                  <a:t>: how can you tell this is the two-step type? After substituting, the unknown is the letter that the number is being divided by (e.g. </a:t>
                </a:r>
                <a14:m>
                  <m:oMath xmlns:m="http://schemas.openxmlformats.org/officeDocument/2006/math">
                    <m:r>
                      <a:rPr lang="en-GB" i="1" dirty="0" smtClean="0">
                        <a:latin typeface="Cambria Math" panose="02040503050406030204" pitchFamily="18" charset="0"/>
                      </a:rPr>
                      <m:t>36.0÷</m:t>
                    </m:r>
                    <m:r>
                      <m:rPr>
                        <m:sty m:val="p"/>
                      </m:rPr>
                      <a:rPr lang="en-GB" b="0" i="0" dirty="0" smtClean="0">
                        <a:latin typeface="Cambria Math" panose="02040503050406030204" pitchFamily="18" charset="0"/>
                      </a:rPr>
                      <m:t>volume</m:t>
                    </m:r>
                  </m:oMath>
                </a14:m>
                <a:r>
                  <a:rPr lang="en-GB" dirty="0"/>
                  <a:t>). The unknown is on the bottom, so you need to multiply both sides by the unknown first to bring it to the top, then divide to get it on its own.</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Discuss: compare </a:t>
                </a:r>
                <a:r>
                  <a:rPr lang="en-GB" dirty="0"/>
                  <a:t>these with the one-step questions on slide 7. Ask learners: what is the key difference? In slide 7, the unknown was on the top (being divided by a number). Here, the unknown is on the bottom (a number is being divided by it). Recognising which type a question is before starting helps learners plan their working.</a:t>
                </a:r>
                <a:endParaRPr dirty="0"/>
              </a:p>
            </p:txBody>
          </p:sp>
        </mc:Choice>
        <mc:Fallback xmlns="">
          <p:sp>
            <p:nvSpPr>
              <p:cNvPr id="141" name="Google Shape;141;g3cfd728be90_0_119:notes">
                <a:extLst>
                  <a:ext uri="{FF2B5EF4-FFF2-40B4-BE49-F238E27FC236}">
                    <a16:creationId xmlns:a16="http://schemas.microsoft.com/office/drawing/2014/main" id="{8317BE25-4612-8B36-4913-A34F95E4EBF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b="0" dirty="0"/>
                  <a:t>Ask learners</a:t>
                </a:r>
                <a:r>
                  <a:rPr lang="en-GB" dirty="0"/>
                  <a:t>: how can you tell this is the two-step type? After substituting, the unknown is the letter that the number is being divided by (e.g. </a:t>
                </a:r>
                <a:r>
                  <a:rPr lang="en-GB" i="0" dirty="0">
                    <a:latin typeface="Cambria Math" panose="02040503050406030204" pitchFamily="18" charset="0"/>
                  </a:rPr>
                  <a:t>36.0÷</a:t>
                </a:r>
                <a:r>
                  <a:rPr lang="en-GB" b="0" i="0" dirty="0">
                    <a:latin typeface="Cambria Math" panose="02040503050406030204" pitchFamily="18" charset="0"/>
                  </a:rPr>
                  <a:t>volume</a:t>
                </a:r>
                <a:r>
                  <a:rPr lang="en-GB" dirty="0"/>
                  <a:t>). The unknown is on the bottom, so you need to multiply both sides by the unknown first to bring it to the top, then divide to get it on its own.</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Discuss: compare </a:t>
                </a:r>
                <a:r>
                  <a:rPr lang="en-GB" dirty="0"/>
                  <a:t>these with the one-step questions on slide 7. Ask learners: what is the key difference? In slide 7, the unknown was on the top (being divided by a number). Here, the unknown is on the bottom (a number is being divided by it). Recognising which type a question is before starting helps learners plan their working.</a:t>
                </a:r>
                <a:endParaRPr dirty="0"/>
              </a:p>
            </p:txBody>
          </p:sp>
        </mc:Fallback>
      </mc:AlternateContent>
      <p:sp>
        <p:nvSpPr>
          <p:cNvPr id="142" name="Google Shape;142;g3cfd728be90_0_119:notes">
            <a:extLst>
              <a:ext uri="{FF2B5EF4-FFF2-40B4-BE49-F238E27FC236}">
                <a16:creationId xmlns:a16="http://schemas.microsoft.com/office/drawing/2014/main" id="{FFEDC941-78D3-1B07-8306-71F3DC4C4DC8}"/>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10</a:t>
            </a:fld>
            <a:endParaRPr/>
          </a:p>
        </p:txBody>
      </p:sp>
    </p:spTree>
    <p:extLst>
      <p:ext uri="{BB962C8B-B14F-4D97-AF65-F5344CB8AC3E}">
        <p14:creationId xmlns:p14="http://schemas.microsoft.com/office/powerpoint/2010/main" val="10324067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3cfd728be90_0_1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g3cfd728be90_0_12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This question combines multiple skills. Allow learners time to attempt each one. Encourage them to identify which skills are needed before starting.</a:t>
            </a:r>
          </a:p>
          <a:p>
            <a:pPr marL="0" lvl="0" indent="0" algn="l" rtl="0">
              <a:lnSpc>
                <a:spcPct val="100000"/>
              </a:lnSpc>
              <a:spcBef>
                <a:spcPts val="0"/>
              </a:spcBef>
              <a:spcAft>
                <a:spcPts val="0"/>
              </a:spcAft>
              <a:buSzPts val="1400"/>
              <a:buNone/>
            </a:pPr>
            <a:endParaRPr lang="en-GB" b="0" i="0" dirty="0"/>
          </a:p>
          <a:p>
            <a:pPr marL="0" lvl="0" indent="0" algn="l" rtl="0">
              <a:lnSpc>
                <a:spcPct val="100000"/>
              </a:lnSpc>
              <a:spcBef>
                <a:spcPts val="0"/>
              </a:spcBef>
              <a:spcAft>
                <a:spcPts val="0"/>
              </a:spcAft>
              <a:buSzPts val="1400"/>
              <a:buNone/>
            </a:pPr>
            <a:endParaRPr dirty="0"/>
          </a:p>
        </p:txBody>
      </p:sp>
      <p:sp>
        <p:nvSpPr>
          <p:cNvPr id="149" name="Google Shape;149;g3cfd728be90_0_12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a:extLst>
            <a:ext uri="{FF2B5EF4-FFF2-40B4-BE49-F238E27FC236}">
              <a16:creationId xmlns:a16="http://schemas.microsoft.com/office/drawing/2014/main" id="{43D7DEC5-0A7A-081A-87E6-3C4C5FE054B9}"/>
            </a:ext>
          </a:extLst>
        </p:cNvPr>
        <p:cNvGrpSpPr/>
        <p:nvPr/>
      </p:nvGrpSpPr>
      <p:grpSpPr>
        <a:xfrm>
          <a:off x="0" y="0"/>
          <a:ext cx="0" cy="0"/>
          <a:chOff x="0" y="0"/>
          <a:chExt cx="0" cy="0"/>
        </a:xfrm>
      </p:grpSpPr>
      <p:sp>
        <p:nvSpPr>
          <p:cNvPr id="147" name="Google Shape;147;g3cfd728be90_0_125:notes">
            <a:extLst>
              <a:ext uri="{FF2B5EF4-FFF2-40B4-BE49-F238E27FC236}">
                <a16:creationId xmlns:a16="http://schemas.microsoft.com/office/drawing/2014/main" id="{6855B806-5EE7-A1BE-9636-C094AC74B19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48" name="Google Shape;148;g3cfd728be90_0_125:notes">
                <a:extLst>
                  <a:ext uri="{FF2B5EF4-FFF2-40B4-BE49-F238E27FC236}">
                    <a16:creationId xmlns:a16="http://schemas.microsoft.com/office/drawing/2014/main" id="{75F9B4DC-BA92-219D-D163-976301A2ADA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This question combines multiple skills. Allow learners time to attempt each one. Encourage them to identify which skills are needed before starting.</a:t>
                </a:r>
              </a:p>
              <a:p>
                <a:pPr marL="0" lvl="0" indent="0" algn="l" rtl="0">
                  <a:lnSpc>
                    <a:spcPct val="100000"/>
                  </a:lnSpc>
                  <a:spcBef>
                    <a:spcPts val="0"/>
                  </a:spcBef>
                  <a:spcAft>
                    <a:spcPts val="0"/>
                  </a:spcAft>
                  <a:buSzPts val="1400"/>
                  <a:buNone/>
                </a:pPr>
                <a:endParaRPr lang="en-GB" dirty="0"/>
              </a:p>
            </p:txBody>
          </p:sp>
        </mc:Choice>
        <mc:Fallback xmlns="">
          <p:sp>
            <p:nvSpPr>
              <p:cNvPr id="148" name="Google Shape;148;g3cfd728be90_0_125:notes">
                <a:extLst>
                  <a:ext uri="{FF2B5EF4-FFF2-40B4-BE49-F238E27FC236}">
                    <a16:creationId xmlns:a16="http://schemas.microsoft.com/office/drawing/2014/main" id="{75F9B4DC-BA92-219D-D163-976301A2ADA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This question combines multiple skills. Allow learners time to attempt each one. Encourage them to identify which skills are needed before starting.</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1" dirty="0"/>
                  <a:t>Answer:</a:t>
                </a:r>
              </a:p>
              <a:p>
                <a:pPr marL="228600" lvl="0" indent="-228600" algn="l" rtl="0">
                  <a:lnSpc>
                    <a:spcPct val="100000"/>
                  </a:lnSpc>
                  <a:spcBef>
                    <a:spcPts val="0"/>
                  </a:spcBef>
                  <a:spcAft>
                    <a:spcPts val="0"/>
                  </a:spcAft>
                  <a:buSzPct val="100000"/>
                  <a:buFont typeface="+mj-lt"/>
                  <a:buAutoNum type="alphaLcParenR"/>
                </a:pPr>
                <a:r>
                  <a:rPr lang="en-GB" dirty="0"/>
                  <a:t>Yes, the equation is already balanced. Count each element: </a:t>
                </a:r>
                <a:r>
                  <a:rPr lang="en-GB" i="0" dirty="0">
                    <a:latin typeface="Cambria Math" panose="02040503050406030204" pitchFamily="18" charset="0"/>
                  </a:rPr>
                  <a:t>Ca: 1 = 1, </a:t>
                </a:r>
                <a:r>
                  <a:rPr lang="en-GB" b="0" i="0" dirty="0">
                    <a:latin typeface="Cambria Math" panose="02040503050406030204" pitchFamily="18" charset="0"/>
                  </a:rPr>
                  <a:t> </a:t>
                </a:r>
                <a:r>
                  <a:rPr lang="en-GB" i="0" dirty="0">
                    <a:latin typeface="Cambria Math" panose="02040503050406030204" pitchFamily="18" charset="0"/>
                  </a:rPr>
                  <a:t>C: 1 = 1, </a:t>
                </a:r>
                <a:r>
                  <a:rPr lang="en-GB" b="0" i="0" dirty="0">
                    <a:latin typeface="Cambria Math" panose="02040503050406030204" pitchFamily="18" charset="0"/>
                  </a:rPr>
                  <a:t> </a:t>
                </a:r>
                <a:r>
                  <a:rPr lang="en-GB" i="0" dirty="0">
                    <a:latin typeface="Cambria Math" panose="02040503050406030204" pitchFamily="18" charset="0"/>
                  </a:rPr>
                  <a:t>O: 3 = 2 + 1 = 3</a:t>
                </a:r>
                <a:r>
                  <a:rPr lang="en-GB" dirty="0"/>
                  <a:t>. All elements have the same number on each side.</a:t>
                </a:r>
              </a:p>
              <a:p>
                <a:pPr marL="228600" lvl="0" indent="-228600" algn="l" rtl="0">
                  <a:lnSpc>
                    <a:spcPct val="100000"/>
                  </a:lnSpc>
                  <a:spcBef>
                    <a:spcPts val="0"/>
                  </a:spcBef>
                  <a:spcAft>
                    <a:spcPts val="0"/>
                  </a:spcAft>
                  <a:buSzPct val="100000"/>
                  <a:buFont typeface="+mj-lt"/>
                  <a:buAutoNum type="alphaLcParenR"/>
                </a:pPr>
                <a:r>
                  <a:rPr lang="en-GB" dirty="0"/>
                  <a:t>mass of reactants = mass of products</a:t>
                </a:r>
              </a:p>
              <a:p>
                <a:pPr marL="0" lvl="0" indent="0" algn="l" rtl="0">
                  <a:lnSpc>
                    <a:spcPct val="100000"/>
                  </a:lnSpc>
                  <a:spcBef>
                    <a:spcPts val="0"/>
                  </a:spcBef>
                  <a:spcAft>
                    <a:spcPts val="0"/>
                  </a:spcAft>
                  <a:buSzPct val="100000"/>
                  <a:buFont typeface="+mj-lt"/>
                  <a:buNone/>
                </a:pPr>
                <a:r>
                  <a:rPr lang="en-GB" baseline="0" dirty="0"/>
                  <a:t> </a:t>
                </a:r>
                <a:r>
                  <a:rPr lang="en-GB" i="0" dirty="0">
                    <a:latin typeface="Cambria Math" panose="02040503050406030204" pitchFamily="18" charset="0"/>
                  </a:rPr>
                  <a:t>40.0 = 22.4 + mass of </a:t>
                </a:r>
                <a:r>
                  <a:rPr lang="en-GB" b="0" i="0" dirty="0">
                    <a:latin typeface="Cambria Math" panose="02040503050406030204" pitchFamily="18" charset="0"/>
                  </a:rPr>
                  <a:t>CO_2</a:t>
                </a:r>
                <a:endParaRPr lang="en-GB" i="0" dirty="0">
                  <a:latin typeface="Cambria Math" panose="02040503050406030204" pitchFamily="18" charset="0"/>
                </a:endParaRPr>
              </a:p>
              <a:p>
                <a:pPr marL="0" lvl="0" indent="0" algn="l" rtl="0">
                  <a:lnSpc>
                    <a:spcPct val="100000"/>
                  </a:lnSpc>
                  <a:spcBef>
                    <a:spcPts val="0"/>
                  </a:spcBef>
                  <a:spcAft>
                    <a:spcPts val="0"/>
                  </a:spcAft>
                  <a:buSzPct val="100000"/>
                  <a:buFont typeface="+mj-lt"/>
                  <a:buNone/>
                </a:pPr>
                <a:r>
                  <a:rPr lang="en-GB" dirty="0"/>
                  <a:t> </a:t>
                </a:r>
                <a:r>
                  <a:rPr lang="en-GB" i="0" dirty="0">
                    <a:latin typeface="Cambria Math" panose="02040503050406030204" pitchFamily="18" charset="0"/>
                  </a:rPr>
                  <a:t>mass of </a:t>
                </a:r>
                <a:r>
                  <a:rPr lang="en-GB" b="0" i="0" dirty="0">
                    <a:latin typeface="Cambria Math" panose="02040503050406030204" pitchFamily="18" charset="0"/>
                  </a:rPr>
                  <a:t>CO_2</a:t>
                </a:r>
                <a:r>
                  <a:rPr lang="en-GB" i="0" dirty="0">
                    <a:latin typeface="Cambria Math" panose="02040503050406030204" pitchFamily="18" charset="0"/>
                  </a:rPr>
                  <a:t>= 40.0 − 22.4</a:t>
                </a:r>
                <a:endParaRPr lang="en-GB" dirty="0"/>
              </a:p>
              <a:p>
                <a:pPr marL="0" lvl="0" indent="0" algn="l" rtl="0">
                  <a:lnSpc>
                    <a:spcPct val="100000"/>
                  </a:lnSpc>
                  <a:spcBef>
                    <a:spcPts val="0"/>
                  </a:spcBef>
                  <a:spcAft>
                    <a:spcPts val="0"/>
                  </a:spcAft>
                  <a:buSzPts val="1400"/>
                  <a:buNone/>
                </a:pPr>
                <a:r>
                  <a:rPr lang="en-GB" dirty="0"/>
                  <a:t> </a:t>
                </a:r>
                <a:r>
                  <a:rPr lang="en-GB" i="0" dirty="0">
                    <a:latin typeface="Cambria Math" panose="02040503050406030204" pitchFamily="18" charset="0"/>
                  </a:rPr>
                  <a:t>mass of </a:t>
                </a:r>
                <a:r>
                  <a:rPr lang="en-GB" b="0" i="0" dirty="0">
                    <a:latin typeface="Cambria Math" panose="02040503050406030204" pitchFamily="18" charset="0"/>
                  </a:rPr>
                  <a:t>CO_2</a:t>
                </a:r>
                <a:r>
                  <a:rPr lang="en-GB" i="0" dirty="0">
                    <a:latin typeface="Cambria Math" panose="02040503050406030204" pitchFamily="18" charset="0"/>
                  </a:rPr>
                  <a:t>= 17.6 g</a:t>
                </a:r>
              </a:p>
              <a:p>
                <a:pPr marL="228600" lvl="0" indent="-228600" algn="l" rtl="0">
                  <a:lnSpc>
                    <a:spcPct val="100000"/>
                  </a:lnSpc>
                  <a:spcBef>
                    <a:spcPts val="0"/>
                  </a:spcBef>
                  <a:spcAft>
                    <a:spcPts val="0"/>
                  </a:spcAft>
                  <a:buSzPct val="100000"/>
                  <a:buFont typeface="+mj-lt"/>
                  <a:buAutoNum type="alphaLcParenR" startAt="3"/>
                </a:pPr>
                <a:r>
                  <a:rPr lang="en-GB" dirty="0"/>
                  <a:t> </a:t>
                </a:r>
                <a:r>
                  <a:rPr lang="en-GB" i="0">
                    <a:latin typeface="Cambria Math" panose="02040503050406030204" pitchFamily="18" charset="0"/>
                  </a:rPr>
                  <a:t>density=mass/volume</a:t>
                </a:r>
                <a:endParaRPr lang="en-GB" dirty="0"/>
              </a:p>
              <a:p>
                <a:pPr marL="0" lvl="0" indent="0" algn="l" rtl="0">
                  <a:lnSpc>
                    <a:spcPct val="100000"/>
                  </a:lnSpc>
                  <a:spcBef>
                    <a:spcPts val="0"/>
                  </a:spcBef>
                  <a:spcAft>
                    <a:spcPts val="0"/>
                  </a:spcAft>
                  <a:buSzPts val="1400"/>
                  <a:buNone/>
                </a:pPr>
                <a:r>
                  <a:rPr lang="en-GB" dirty="0"/>
                  <a:t> </a:t>
                </a:r>
                <a:r>
                  <a:rPr lang="en-GB" b="0" i="0" dirty="0">
                    <a:latin typeface="Cambria Math" panose="02040503050406030204" pitchFamily="18" charset="0"/>
                  </a:rPr>
                  <a:t>density </a:t>
                </a:r>
                <a:r>
                  <a:rPr lang="en-GB" i="0" dirty="0">
                    <a:latin typeface="Cambria Math" panose="02040503050406030204" pitchFamily="18" charset="0"/>
                  </a:rPr>
                  <a:t>= </a:t>
                </a:r>
                <a:r>
                  <a:rPr lang="en-GB" b="0" i="0" dirty="0">
                    <a:latin typeface="Cambria Math" panose="02040503050406030204" pitchFamily="18" charset="0"/>
                  </a:rPr>
                  <a:t> 17.6/8.0</a:t>
                </a:r>
                <a:endParaRPr lang="en-GB" dirty="0"/>
              </a:p>
              <a:p>
                <a:pPr marL="0" lvl="0" indent="0" algn="l" rtl="0">
                  <a:lnSpc>
                    <a:spcPct val="100000"/>
                  </a:lnSpc>
                  <a:spcBef>
                    <a:spcPts val="0"/>
                  </a:spcBef>
                  <a:spcAft>
                    <a:spcPts val="0"/>
                  </a:spcAft>
                  <a:buSzPts val="1400"/>
                  <a:buNone/>
                </a:pPr>
                <a:r>
                  <a:rPr lang="en-GB" dirty="0"/>
                  <a:t> </a:t>
                </a:r>
                <a:r>
                  <a:rPr lang="en-GB" i="0" dirty="0">
                    <a:latin typeface="Cambria Math" panose="02040503050406030204" pitchFamily="18" charset="0"/>
                  </a:rPr>
                  <a:t>density</a:t>
                </a:r>
                <a:r>
                  <a:rPr lang="en-GB" b="0" i="0" dirty="0">
                    <a:latin typeface="Cambria Math" panose="02040503050406030204" pitchFamily="18" charset="0"/>
                  </a:rPr>
                  <a:t>=2.2 g/dm^3 </a:t>
                </a:r>
                <a:endParaRPr lang="en-GB" b="0" dirty="0"/>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1" dirty="0"/>
                  <a:t>Discuss:</a:t>
                </a:r>
                <a:r>
                  <a:rPr lang="en-GB" dirty="0"/>
                  <a:t> Question 2 is a multi-step problem. Part (b) uses conservation of mass from Level 1. Part (c) uses the answer from part (b) as the mass in the density formula. Ask learners: what would happen if they got part (b) wrong? Their answer to part (c) would also be wrong, even if they used the formula correctly. This is why showing working is important, as examiners can award marks for correct method even if an earlier error carries through.</a:t>
                </a:r>
                <a:endParaRPr dirty="0"/>
              </a:p>
            </p:txBody>
          </p:sp>
        </mc:Fallback>
      </mc:AlternateContent>
      <p:sp>
        <p:nvSpPr>
          <p:cNvPr id="149" name="Google Shape;149;g3cfd728be90_0_125:notes">
            <a:extLst>
              <a:ext uri="{FF2B5EF4-FFF2-40B4-BE49-F238E27FC236}">
                <a16:creationId xmlns:a16="http://schemas.microsoft.com/office/drawing/2014/main" id="{7E99E15C-8208-A639-392A-7324A0CE9637}"/>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12</a:t>
            </a:fld>
            <a:endParaRPr/>
          </a:p>
        </p:txBody>
      </p:sp>
    </p:spTree>
    <p:extLst>
      <p:ext uri="{BB962C8B-B14F-4D97-AF65-F5344CB8AC3E}">
        <p14:creationId xmlns:p14="http://schemas.microsoft.com/office/powerpoint/2010/main" val="16241214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a:extLst>
            <a:ext uri="{FF2B5EF4-FFF2-40B4-BE49-F238E27FC236}">
              <a16:creationId xmlns:a16="http://schemas.microsoft.com/office/drawing/2014/main" id="{4F84FCF1-10A0-B053-D80E-79CE25259A65}"/>
            </a:ext>
          </a:extLst>
        </p:cNvPr>
        <p:cNvGrpSpPr/>
        <p:nvPr/>
      </p:nvGrpSpPr>
      <p:grpSpPr>
        <a:xfrm>
          <a:off x="0" y="0"/>
          <a:ext cx="0" cy="0"/>
          <a:chOff x="0" y="0"/>
          <a:chExt cx="0" cy="0"/>
        </a:xfrm>
      </p:grpSpPr>
      <p:sp>
        <p:nvSpPr>
          <p:cNvPr id="147" name="Google Shape;147;g3cfd728be90_0_125:notes">
            <a:extLst>
              <a:ext uri="{FF2B5EF4-FFF2-40B4-BE49-F238E27FC236}">
                <a16:creationId xmlns:a16="http://schemas.microsoft.com/office/drawing/2014/main" id="{DCEE703D-2779-C132-AA14-34FA06A5A1F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g3cfd728be90_0_125:notes">
            <a:extLst>
              <a:ext uri="{FF2B5EF4-FFF2-40B4-BE49-F238E27FC236}">
                <a16:creationId xmlns:a16="http://schemas.microsoft.com/office/drawing/2014/main" id="{2F7582BC-7C09-E0D5-0369-24E35D15C55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Dis</a:t>
            </a:r>
            <a:r>
              <a:rPr lang="en-GB" b="0" dirty="0"/>
              <a:t>cuss: question </a:t>
            </a:r>
            <a:r>
              <a:rPr lang="en-GB" dirty="0"/>
              <a:t>2 is a multi-step problem. Part (b) uses conservation of mass from stage 1. Part (c) uses the answer from part (b) as the mass in the density formula. Ask learners: what would happen if they got part (b) wrong? Their answer to part (c) would also be wrong, even if they used the formula correctly. This is why showing working is important, as examiners can award marks for correct method even if an earlier error carries through.</a:t>
            </a:r>
          </a:p>
          <a:p>
            <a:pPr marL="0" lvl="0" indent="0" algn="l" rtl="0">
              <a:lnSpc>
                <a:spcPct val="100000"/>
              </a:lnSpc>
              <a:spcBef>
                <a:spcPts val="0"/>
              </a:spcBef>
              <a:spcAft>
                <a:spcPts val="0"/>
              </a:spcAft>
              <a:buSzPts val="1400"/>
              <a:buNone/>
            </a:pPr>
            <a:endParaRPr dirty="0"/>
          </a:p>
        </p:txBody>
      </p:sp>
      <p:sp>
        <p:nvSpPr>
          <p:cNvPr id="149" name="Google Shape;149;g3cfd728be90_0_125:notes">
            <a:extLst>
              <a:ext uri="{FF2B5EF4-FFF2-40B4-BE49-F238E27FC236}">
                <a16:creationId xmlns:a16="http://schemas.microsoft.com/office/drawing/2014/main" id="{00F47634-86C1-DAEA-0814-3FCB14996C63}"/>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13</a:t>
            </a:fld>
            <a:endParaRPr/>
          </a:p>
        </p:txBody>
      </p:sp>
    </p:spTree>
    <p:extLst>
      <p:ext uri="{BB962C8B-B14F-4D97-AF65-F5344CB8AC3E}">
        <p14:creationId xmlns:p14="http://schemas.microsoft.com/office/powerpoint/2010/main" val="17286457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3cfd728be90_0_1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5" name="Google Shape;155;g3cfd728be90_0_13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Ask learners to work through each learner's answer, in pairs or on mini whiteboards, before revealing which is correct.</a:t>
            </a:r>
          </a:p>
        </p:txBody>
      </p:sp>
      <p:sp>
        <p:nvSpPr>
          <p:cNvPr id="156" name="Google Shape;156;g3cfd728be90_0_13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a:extLst>
            <a:ext uri="{FF2B5EF4-FFF2-40B4-BE49-F238E27FC236}">
              <a16:creationId xmlns:a16="http://schemas.microsoft.com/office/drawing/2014/main" id="{BB67A2E6-93BA-3038-5A2B-AB6075F3A9A9}"/>
            </a:ext>
          </a:extLst>
        </p:cNvPr>
        <p:cNvGrpSpPr/>
        <p:nvPr/>
      </p:nvGrpSpPr>
      <p:grpSpPr>
        <a:xfrm>
          <a:off x="0" y="0"/>
          <a:ext cx="0" cy="0"/>
          <a:chOff x="0" y="0"/>
          <a:chExt cx="0" cy="0"/>
        </a:xfrm>
      </p:grpSpPr>
      <p:sp>
        <p:nvSpPr>
          <p:cNvPr id="154" name="Google Shape;154;g3cfd728be90_0_139:notes">
            <a:extLst>
              <a:ext uri="{FF2B5EF4-FFF2-40B4-BE49-F238E27FC236}">
                <a16:creationId xmlns:a16="http://schemas.microsoft.com/office/drawing/2014/main" id="{59C30E2A-6E58-27D1-93B4-09C4604DE57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55" name="Google Shape;155;g3cfd728be90_0_139:notes">
                <a:extLst>
                  <a:ext uri="{FF2B5EF4-FFF2-40B4-BE49-F238E27FC236}">
                    <a16:creationId xmlns:a16="http://schemas.microsoft.com/office/drawing/2014/main" id="{261B95F1-F4DC-9B38-1A9E-AFD778F23F0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GB" b="0" dirty="0"/>
                  <a:t>Learner B is correct.</a:t>
                </a:r>
              </a:p>
              <a:p>
                <a:pPr marL="0" marR="0" lvl="0" indent="0" algn="l" rtl="0">
                  <a:lnSpc>
                    <a:spcPct val="100000"/>
                  </a:lnSpc>
                  <a:spcBef>
                    <a:spcPts val="0"/>
                  </a:spcBef>
                  <a:spcAft>
                    <a:spcPts val="0"/>
                  </a:spcAft>
                  <a:buClr>
                    <a:srgbClr val="000000"/>
                  </a:buClr>
                  <a:buSzPts val="2400"/>
                  <a:buFont typeface="Arial"/>
                  <a:buNone/>
                </a:pPr>
                <a14:m>
                  <m:oMath xmlns:m="http://schemas.openxmlformats.org/officeDocument/2006/math">
                    <m:r>
                      <a:rPr lang="en-GB" sz="1200" b="0" i="1" u="none" strike="noStrike" cap="none" dirty="0" smtClean="0">
                        <a:solidFill>
                          <a:srgbClr val="000000"/>
                        </a:solidFill>
                        <a:latin typeface="Cambria Math" panose="02040503050406030204" pitchFamily="18" charset="0"/>
                        <a:ea typeface="Calibri"/>
                        <a:cs typeface="Calibri"/>
                        <a:sym typeface="Calibri"/>
                      </a:rPr>
                      <m:t>𝑉</m:t>
                    </m:r>
                    <m:r>
                      <a:rPr lang="en-GB" sz="1200" b="0" i="0" u="none" strike="noStrike" cap="none" dirty="0" smtClean="0">
                        <a:solidFill>
                          <a:srgbClr val="000000"/>
                        </a:solidFill>
                        <a:latin typeface="Cambria Math" panose="02040503050406030204" pitchFamily="18" charset="0"/>
                        <a:ea typeface="Calibri"/>
                        <a:cs typeface="Calibri"/>
                        <a:sym typeface="Calibri"/>
                      </a:rPr>
                      <m:t> = </m:t>
                    </m:r>
                    <m:f>
                      <m:fPr>
                        <m:ctrlPr>
                          <a:rPr lang="ar-AE" sz="1200" b="0" i="1" u="none" strike="noStrike" cap="none" dirty="0" smtClean="0">
                            <a:solidFill>
                              <a:srgbClr val="000000"/>
                            </a:solidFill>
                            <a:latin typeface="Cambria Math" panose="02040503050406030204" pitchFamily="18" charset="0"/>
                            <a:ea typeface="Calibri"/>
                            <a:cs typeface="Calibri"/>
                            <a:sym typeface="Calibri"/>
                          </a:rPr>
                        </m:ctrlPr>
                      </m:fPr>
                      <m:num>
                        <m:r>
                          <a:rPr lang="ar-AE" sz="1200" b="0" i="1" u="none" strike="noStrike" cap="none" dirty="0" smtClean="0">
                            <a:solidFill>
                              <a:srgbClr val="000000"/>
                            </a:solidFill>
                            <a:latin typeface="Cambria Math" panose="02040503050406030204" pitchFamily="18" charset="0"/>
                            <a:ea typeface="Calibri"/>
                            <a:cs typeface="Calibri"/>
                            <a:sym typeface="Calibri"/>
                          </a:rPr>
                          <m:t>156</m:t>
                        </m:r>
                      </m:num>
                      <m:den>
                        <m:r>
                          <a:rPr lang="ar-AE" sz="1200" b="0" i="1" u="none" strike="noStrike" cap="none" dirty="0" smtClean="0">
                            <a:solidFill>
                              <a:srgbClr val="000000"/>
                            </a:solidFill>
                            <a:latin typeface="Cambria Math" panose="02040503050406030204" pitchFamily="18" charset="0"/>
                            <a:ea typeface="Calibri"/>
                            <a:cs typeface="Calibri"/>
                            <a:sym typeface="Calibri"/>
                          </a:rPr>
                          <m:t>7.8</m:t>
                        </m:r>
                      </m:den>
                    </m:f>
                  </m:oMath>
                </a14:m>
                <a:r>
                  <a:rPr lang="ar-AE" sz="1200" b="0" u="none" strike="noStrike" cap="none" dirty="0">
                    <a:solidFill>
                      <a:srgbClr val="000000"/>
                    </a:solidFill>
                    <a:ea typeface="Calibri"/>
                    <a:cs typeface="Calibri"/>
                    <a:sym typeface="Calibri"/>
                  </a:rPr>
                  <a:t> </a:t>
                </a:r>
              </a:p>
              <a:p>
                <a:pPr marL="0" marR="0" lvl="0" indent="0" algn="l" rtl="0">
                  <a:lnSpc>
                    <a:spcPct val="100000"/>
                  </a:lnSpc>
                  <a:spcBef>
                    <a:spcPts val="0"/>
                  </a:spcBef>
                  <a:spcAft>
                    <a:spcPts val="0"/>
                  </a:spcAft>
                  <a:buClr>
                    <a:srgbClr val="000000"/>
                  </a:buClr>
                  <a:buSzPts val="2400"/>
                  <a:buFont typeface="Arial"/>
                  <a:buNone/>
                </a:pPr>
                <a14:m>
                  <m:oMathPara xmlns:m="http://schemas.openxmlformats.org/officeDocument/2006/math">
                    <m:oMathParaPr>
                      <m:jc m:val="left"/>
                    </m:oMathParaPr>
                    <m:oMath>
                      <m:sSup>
                        <m:sSupPr>
                          <m:ctrlPr>
                            <a:rPr lang="en-GB" sz="1200" b="0" i="1" smtClean="0">
                              <a:latin typeface="Cambria Math" panose="02040503050406030204" pitchFamily="18" charset="0"/>
                              <a:ea typeface="Calibri"/>
                              <a:cs typeface="Calibri"/>
                              <a:sym typeface="Calibri"/>
                            </a:rPr>
                          </m:ctrlPr>
                        </m:sSupPr>
                        <m:e>
                          <m:r>
                            <a:rPr lang="en-GB" sz="1200" b="0" i="1" smtClean="0">
                              <a:latin typeface="Cambria Math" panose="02040503050406030204" pitchFamily="18" charset="0"/>
                              <a:ea typeface="Calibri"/>
                              <a:cs typeface="Calibri"/>
                              <a:sym typeface="Calibri"/>
                            </a:rPr>
                            <m:t>𝑉</m:t>
                          </m:r>
                          <m:r>
                            <a:rPr lang="en-GB" sz="1200" b="0" i="0" smtClean="0">
                              <a:latin typeface="Cambria Math" panose="02040503050406030204" pitchFamily="18" charset="0"/>
                              <a:ea typeface="Calibri"/>
                              <a:cs typeface="Calibri"/>
                              <a:sym typeface="Calibri"/>
                            </a:rPr>
                            <m:t>=20 </m:t>
                          </m:r>
                          <m:r>
                            <m:rPr>
                              <m:sty m:val="p"/>
                            </m:rPr>
                            <a:rPr lang="en-GB" sz="1200">
                              <a:latin typeface="Cambria Math" panose="02040503050406030204" pitchFamily="18" charset="0"/>
                              <a:ea typeface="Calibri"/>
                              <a:cs typeface="Calibri"/>
                              <a:sym typeface="Calibri"/>
                            </a:rPr>
                            <m:t>cm</m:t>
                          </m:r>
                        </m:e>
                        <m:sup>
                          <m:r>
                            <a:rPr lang="ar-AE" sz="1200">
                              <a:latin typeface="Cambria Math" panose="02040503050406030204" pitchFamily="18" charset="0"/>
                              <a:ea typeface="Calibri"/>
                              <a:cs typeface="Calibri"/>
                              <a:sym typeface="Calibri"/>
                            </a:rPr>
                            <m:t>3</m:t>
                          </m:r>
                        </m:sup>
                      </m:sSup>
                    </m:oMath>
                  </m:oMathPara>
                </a14:m>
                <a:endParaRPr lang="ar-AE" sz="1200" b="0" u="none" strike="noStrike" cap="none" dirty="0">
                  <a:solidFill>
                    <a:srgbClr val="000000"/>
                  </a:solidFill>
                  <a:ea typeface="Calibri"/>
                  <a:cs typeface="Calibri"/>
                  <a:sym typeface="Calibri"/>
                </a:endParaRPr>
              </a:p>
              <a:p>
                <a:pPr marL="0" lvl="0" indent="0" algn="l" rtl="0">
                  <a:lnSpc>
                    <a:spcPct val="100000"/>
                  </a:lnSpc>
                  <a:spcBef>
                    <a:spcPts val="0"/>
                  </a:spcBef>
                  <a:spcAft>
                    <a:spcPts val="0"/>
                  </a:spcAft>
                  <a:buSzPts val="1400"/>
                  <a:buNone/>
                </a:pPr>
                <a:endParaRPr lang="ar-AE" dirty="0"/>
              </a:p>
              <a:p>
                <a:pPr marL="0" lvl="0" indent="0" algn="l" rtl="0">
                  <a:lnSpc>
                    <a:spcPct val="100000"/>
                  </a:lnSpc>
                  <a:spcBef>
                    <a:spcPts val="0"/>
                  </a:spcBef>
                  <a:spcAft>
                    <a:spcPts val="0"/>
                  </a:spcAft>
                  <a:buSzPts val="1400"/>
                  <a:buNone/>
                </a:pPr>
                <a:r>
                  <a:rPr lang="en-GB" b="0" dirty="0"/>
                  <a:t>Learner A is incorrect </a:t>
                </a:r>
                <a:r>
                  <a:rPr lang="en-GB" dirty="0"/>
                  <a:t>because they used the wrong inverse operation. They correctly substituted (</a:t>
                </a:r>
                <a14:m>
                  <m:oMath xmlns:m="http://schemas.openxmlformats.org/officeDocument/2006/math">
                    <m:r>
                      <a:rPr lang="en-GB" i="0" dirty="0" smtClean="0">
                        <a:latin typeface="Cambria Math" panose="02040503050406030204" pitchFamily="18" charset="0"/>
                      </a:rPr>
                      <m:t>7.8 = 156 ÷ </m:t>
                    </m:r>
                    <m:r>
                      <a:rPr lang="en-GB" i="1" dirty="0" smtClean="0">
                        <a:latin typeface="Cambria Math" panose="02040503050406030204" pitchFamily="18" charset="0"/>
                      </a:rPr>
                      <m:t>𝑉</m:t>
                    </m:r>
                  </m:oMath>
                </a14:m>
                <a:r>
                  <a:rPr lang="en-GB" dirty="0"/>
                  <a:t>) and correctly multiplied both sides by </a:t>
                </a:r>
                <a14:m>
                  <m:oMath xmlns:m="http://schemas.openxmlformats.org/officeDocument/2006/math">
                    <m:r>
                      <a:rPr lang="en-GB" i="1" dirty="0" smtClean="0">
                        <a:latin typeface="Cambria Math" panose="02040503050406030204" pitchFamily="18" charset="0"/>
                      </a:rPr>
                      <m:t>𝑉</m:t>
                    </m:r>
                  </m:oMath>
                </a14:m>
                <a:r>
                  <a:rPr lang="en-GB" dirty="0"/>
                  <a:t> (</a:t>
                </a:r>
                <a14:m>
                  <m:oMath xmlns:m="http://schemas.openxmlformats.org/officeDocument/2006/math">
                    <m:r>
                      <a:rPr lang="en-GB" i="0" dirty="0" smtClean="0">
                        <a:latin typeface="Cambria Math" panose="02040503050406030204" pitchFamily="18" charset="0"/>
                      </a:rPr>
                      <m:t>7.8 × </m:t>
                    </m:r>
                    <m:r>
                      <a:rPr lang="en-GB" i="1" dirty="0" smtClean="0">
                        <a:latin typeface="Cambria Math" panose="02040503050406030204" pitchFamily="18" charset="0"/>
                      </a:rPr>
                      <m:t>𝑉</m:t>
                    </m:r>
                    <m:r>
                      <a:rPr lang="en-GB" i="0" dirty="0" smtClean="0">
                        <a:latin typeface="Cambria Math" panose="02040503050406030204" pitchFamily="18" charset="0"/>
                      </a:rPr>
                      <m:t> = 156</m:t>
                    </m:r>
                  </m:oMath>
                </a14:m>
                <a:r>
                  <a:rPr lang="en-GB" dirty="0"/>
                  <a:t>). But then they multiplied </a:t>
                </a:r>
                <a14:m>
                  <m:oMath xmlns:m="http://schemas.openxmlformats.org/officeDocument/2006/math">
                    <m:r>
                      <a:rPr lang="en-GB" i="1" dirty="0" smtClean="0">
                        <a:latin typeface="Cambria Math" panose="02040503050406030204" pitchFamily="18" charset="0"/>
                      </a:rPr>
                      <m:t>156</m:t>
                    </m:r>
                  </m:oMath>
                </a14:m>
                <a:r>
                  <a:rPr lang="en-GB" dirty="0"/>
                  <a:t> by </a:t>
                </a:r>
                <a14:m>
                  <m:oMath xmlns:m="http://schemas.openxmlformats.org/officeDocument/2006/math">
                    <m:r>
                      <a:rPr lang="en-GB" i="1" dirty="0" smtClean="0">
                        <a:latin typeface="Cambria Math" panose="02040503050406030204" pitchFamily="18" charset="0"/>
                      </a:rPr>
                      <m:t>7.8 </m:t>
                    </m:r>
                  </m:oMath>
                </a14:m>
                <a:r>
                  <a:rPr lang="en-GB" dirty="0"/>
                  <a:t>instead of dividing. They confused the second step. Ask learners: after </a:t>
                </a:r>
                <a14:m>
                  <m:oMath xmlns:m="http://schemas.openxmlformats.org/officeDocument/2006/math">
                    <m:r>
                      <a:rPr lang="en-GB" i="0" dirty="0" smtClean="0">
                        <a:latin typeface="Cambria Math" panose="02040503050406030204" pitchFamily="18" charset="0"/>
                      </a:rPr>
                      <m:t>7.8 × </m:t>
                    </m:r>
                    <m:r>
                      <a:rPr lang="en-GB" i="1" dirty="0" smtClean="0">
                        <a:latin typeface="Cambria Math" panose="02040503050406030204" pitchFamily="18" charset="0"/>
                      </a:rPr>
                      <m:t>𝑉</m:t>
                    </m:r>
                    <m:r>
                      <a:rPr lang="en-GB" i="1" dirty="0" smtClean="0">
                        <a:latin typeface="Cambria Math" panose="02040503050406030204" pitchFamily="18" charset="0"/>
                      </a:rPr>
                      <m:t> = 156</m:t>
                    </m:r>
                  </m:oMath>
                </a14:m>
                <a:r>
                  <a:rPr lang="en-GB" dirty="0"/>
                  <a:t>, what do we need to do to get </a:t>
                </a:r>
                <a14:m>
                  <m:oMath xmlns:m="http://schemas.openxmlformats.org/officeDocument/2006/math">
                    <m:r>
                      <a:rPr lang="en-GB" i="1" dirty="0" smtClean="0">
                        <a:latin typeface="Cambria Math" panose="02040503050406030204" pitchFamily="18" charset="0"/>
                      </a:rPr>
                      <m:t>𝑉</m:t>
                    </m:r>
                  </m:oMath>
                </a14:m>
                <a:r>
                  <a:rPr lang="en-GB" dirty="0"/>
                  <a:t> on its own? Divide both sides by </a:t>
                </a:r>
                <a14:m>
                  <m:oMath xmlns:m="http://schemas.openxmlformats.org/officeDocument/2006/math">
                    <m:r>
                      <a:rPr lang="en-GB" i="1" dirty="0" smtClean="0">
                        <a:latin typeface="Cambria Math" panose="02040503050406030204" pitchFamily="18" charset="0"/>
                      </a:rPr>
                      <m:t>7.8, </m:t>
                    </m:r>
                  </m:oMath>
                </a14:m>
                <a:r>
                  <a:rPr lang="en-GB" dirty="0"/>
                  <a:t>not multiply.</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Learner C is incorrect </a:t>
                </a:r>
                <a:r>
                  <a:rPr lang="en-GB" dirty="0"/>
                  <a:t>because they substituted the values the wrong way round. They wrote </a:t>
                </a:r>
                <a14:m>
                  <m:oMath xmlns:m="http://schemas.openxmlformats.org/officeDocument/2006/math">
                    <m:r>
                      <a:rPr lang="en-GB" i="0" dirty="0" smtClean="0">
                        <a:latin typeface="Cambria Math" panose="02040503050406030204" pitchFamily="18" charset="0"/>
                      </a:rPr>
                      <m:t>7.8 = </m:t>
                    </m:r>
                    <m:r>
                      <a:rPr lang="en-GB" i="1" dirty="0" smtClean="0">
                        <a:latin typeface="Cambria Math" panose="02040503050406030204" pitchFamily="18" charset="0"/>
                      </a:rPr>
                      <m:t>𝑉</m:t>
                    </m:r>
                    <m:r>
                      <a:rPr lang="en-GB" i="0" dirty="0" smtClean="0">
                        <a:latin typeface="Cambria Math" panose="02040503050406030204" pitchFamily="18" charset="0"/>
                      </a:rPr>
                      <m:t> ÷ 156 </m:t>
                    </m:r>
                  </m:oMath>
                </a14:m>
                <a:r>
                  <a:rPr lang="en-GB" dirty="0"/>
                  <a:t>instead of </a:t>
                </a:r>
                <a14:m>
                  <m:oMath xmlns:m="http://schemas.openxmlformats.org/officeDocument/2006/math">
                    <m:r>
                      <a:rPr lang="en-GB" i="0" dirty="0" smtClean="0">
                        <a:latin typeface="Cambria Math" panose="02040503050406030204" pitchFamily="18" charset="0"/>
                      </a:rPr>
                      <m:t>7.8 = 156 ÷ </m:t>
                    </m:r>
                    <m:r>
                      <a:rPr lang="en-GB" i="1" dirty="0" smtClean="0">
                        <a:latin typeface="Cambria Math" panose="02040503050406030204" pitchFamily="18" charset="0"/>
                      </a:rPr>
                      <m:t>𝑉</m:t>
                    </m:r>
                  </m:oMath>
                </a14:m>
                <a:r>
                  <a:rPr lang="en-GB" dirty="0"/>
                  <a:t>. The formula says </a:t>
                </a:r>
                <a14:m>
                  <m:oMath xmlns:m="http://schemas.openxmlformats.org/officeDocument/2006/math">
                    <m:r>
                      <m:rPr>
                        <m:sty m:val="p"/>
                      </m:rPr>
                      <a:rPr lang="en-GB" i="0" dirty="0" smtClean="0">
                        <a:latin typeface="Cambria Math" panose="02040503050406030204" pitchFamily="18" charset="0"/>
                      </a:rPr>
                      <m:t>density</m:t>
                    </m:r>
                    <m:r>
                      <a:rPr lang="en-GB" i="0" dirty="0" smtClean="0">
                        <a:latin typeface="Cambria Math" panose="02040503050406030204" pitchFamily="18" charset="0"/>
                      </a:rPr>
                      <m:t> = </m:t>
                    </m:r>
                    <m:r>
                      <m:rPr>
                        <m:sty m:val="p"/>
                      </m:rPr>
                      <a:rPr lang="en-GB" i="0" dirty="0" smtClean="0">
                        <a:latin typeface="Cambria Math" panose="02040503050406030204" pitchFamily="18" charset="0"/>
                      </a:rPr>
                      <m:t>mass</m:t>
                    </m:r>
                    <m:r>
                      <a:rPr lang="en-GB" i="0" dirty="0" smtClean="0">
                        <a:latin typeface="Cambria Math" panose="02040503050406030204" pitchFamily="18" charset="0"/>
                      </a:rPr>
                      <m:t> ÷ </m:t>
                    </m:r>
                    <m:r>
                      <m:rPr>
                        <m:sty m:val="p"/>
                      </m:rPr>
                      <a:rPr lang="en-GB" i="0" dirty="0" smtClean="0">
                        <a:latin typeface="Cambria Math" panose="02040503050406030204" pitchFamily="18" charset="0"/>
                      </a:rPr>
                      <m:t>volume</m:t>
                    </m:r>
                  </m:oMath>
                </a14:m>
                <a:r>
                  <a:rPr lang="en-GB" dirty="0"/>
                  <a:t>, so mass goes on the top and volume on the bottom. Learner C put volume on the top and mass on the bottom. Remind learners to look at the formula carefully before substituting.</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Discuss: both </a:t>
                </a:r>
                <a:r>
                  <a:rPr lang="en-GB" dirty="0"/>
                  <a:t>Learner A and Learner</a:t>
                </a:r>
                <a:r>
                  <a:rPr lang="en-GB" baseline="0" dirty="0"/>
                  <a:t> </a:t>
                </a:r>
                <a:r>
                  <a:rPr lang="en-GB" dirty="0"/>
                  <a:t>C got the same wrong answer (</a:t>
                </a:r>
                <a14:m>
                  <m:oMath xmlns:m="http://schemas.openxmlformats.org/officeDocument/2006/math">
                    <m:r>
                      <a:rPr lang="en-GB" sz="1200" b="0" i="0" u="none" strike="noStrike" cap="none" smtClean="0">
                        <a:solidFill>
                          <a:srgbClr val="000000"/>
                        </a:solidFill>
                        <a:latin typeface="Cambria Math" panose="02040503050406030204" pitchFamily="18" charset="0"/>
                        <a:ea typeface="Calibri"/>
                        <a:cs typeface="Calibri"/>
                        <a:sym typeface="Calibri"/>
                      </a:rPr>
                      <m:t>1216.8 </m:t>
                    </m:r>
                    <m:sSup>
                      <m:sSupPr>
                        <m:ctrlPr>
                          <a:rPr lang="en-GB" sz="1200" b="0" i="0" u="none" strike="noStrike" cap="none" smtClean="0">
                            <a:solidFill>
                              <a:srgbClr val="000000"/>
                            </a:solidFill>
                            <a:latin typeface="Cambria Math" panose="02040503050406030204" pitchFamily="18" charset="0"/>
                            <a:ea typeface="Calibri"/>
                            <a:cs typeface="Calibri"/>
                            <a:sym typeface="Calibri"/>
                          </a:rPr>
                        </m:ctrlPr>
                      </m:sSupPr>
                      <m:e>
                        <m:r>
                          <m:rPr>
                            <m:sty m:val="p"/>
                          </m:rPr>
                          <a:rPr lang="en-GB" sz="1200" b="0" i="0" u="none" strike="noStrike" cap="none" smtClean="0">
                            <a:solidFill>
                              <a:srgbClr val="000000"/>
                            </a:solidFill>
                            <a:latin typeface="Cambria Math" panose="02040503050406030204" pitchFamily="18" charset="0"/>
                            <a:ea typeface="Calibri"/>
                            <a:cs typeface="Calibri"/>
                            <a:sym typeface="Calibri"/>
                          </a:rPr>
                          <m:t>cm</m:t>
                        </m:r>
                      </m:e>
                      <m:sup>
                        <m:r>
                          <a:rPr lang="ar-AE" sz="1200" b="0" i="0" u="none" strike="noStrike" cap="none" smtClean="0">
                            <a:solidFill>
                              <a:srgbClr val="000000"/>
                            </a:solidFill>
                            <a:latin typeface="Cambria Math" panose="02040503050406030204" pitchFamily="18" charset="0"/>
                            <a:ea typeface="Calibri"/>
                            <a:cs typeface="Calibri"/>
                            <a:sym typeface="Calibri"/>
                          </a:rPr>
                          <m:t>3</m:t>
                        </m:r>
                      </m:sup>
                    </m:sSup>
                    <m:r>
                      <a:rPr lang="en-US" sz="1200" b="0" i="0" u="none" strike="noStrike" cap="none" smtClean="0">
                        <a:solidFill>
                          <a:srgbClr val="000000"/>
                        </a:solidFill>
                        <a:latin typeface="Cambria Math" panose="02040503050406030204" pitchFamily="18" charset="0"/>
                        <a:ea typeface="Calibri"/>
                        <a:cs typeface="Calibri"/>
                        <a:sym typeface="Calibri"/>
                      </a:rPr>
                      <m:t>)</m:t>
                    </m:r>
                  </m:oMath>
                </a14:m>
                <a:r>
                  <a:rPr lang="en-GB" dirty="0"/>
                  <a:t> but for completely different reasons. Ask learners: how could they have spotted the error? A density of </a:t>
                </a:r>
                <a14:m>
                  <m:oMath xmlns:m="http://schemas.openxmlformats.org/officeDocument/2006/math">
                    <m:r>
                      <a:rPr lang="en-GB" i="0" dirty="0" smtClean="0">
                        <a:latin typeface="Cambria Math" panose="02040503050406030204" pitchFamily="18" charset="0"/>
                      </a:rPr>
                      <m:t>7.8 </m:t>
                    </m:r>
                    <m:r>
                      <m:rPr>
                        <m:sty m:val="p"/>
                      </m:rPr>
                      <a:rPr lang="en-GB" i="0" dirty="0" smtClean="0">
                        <a:latin typeface="Cambria Math" panose="02040503050406030204" pitchFamily="18" charset="0"/>
                      </a:rPr>
                      <m:t>g</m:t>
                    </m:r>
                    <m:r>
                      <a:rPr lang="en-GB" i="0" dirty="0" smtClean="0">
                        <a:latin typeface="Cambria Math" panose="02040503050406030204" pitchFamily="18" charset="0"/>
                      </a:rPr>
                      <m:t>/</m:t>
                    </m:r>
                    <m:sSup>
                      <m:sSupPr>
                        <m:ctrlPr>
                          <a:rPr lang="ar-AE" b="0" i="0" dirty="0" smtClean="0">
                            <a:latin typeface="Cambria Math" panose="02040503050406030204" pitchFamily="18" charset="0"/>
                          </a:rPr>
                        </m:ctrlPr>
                      </m:sSupPr>
                      <m:e>
                        <m:r>
                          <m:rPr>
                            <m:sty m:val="p"/>
                          </m:rPr>
                          <a:rPr lang="ar-AE" b="0" i="0" dirty="0" smtClean="0">
                            <a:latin typeface="Cambria Math" panose="02040503050406030204" pitchFamily="18" charset="0"/>
                          </a:rPr>
                          <m:t>c</m:t>
                        </m:r>
                        <m:r>
                          <m:rPr>
                            <m:sty m:val="p"/>
                          </m:rPr>
                          <a:rPr lang="en-GB" b="0" i="0" dirty="0" smtClean="0">
                            <a:latin typeface="Cambria Math" panose="02040503050406030204" pitchFamily="18" charset="0"/>
                          </a:rPr>
                          <m:t>m</m:t>
                        </m:r>
                      </m:e>
                      <m:sup>
                        <m:r>
                          <a:rPr lang="en-GB" b="0" i="1" dirty="0" smtClean="0">
                            <a:latin typeface="Cambria Math" panose="02040503050406030204" pitchFamily="18" charset="0"/>
                          </a:rPr>
                          <m:t>3</m:t>
                        </m:r>
                      </m:sup>
                    </m:sSup>
                    <m:r>
                      <a:rPr lang="ar-AE" i="0" dirty="0" smtClean="0">
                        <a:latin typeface="Cambria Math" panose="02040503050406030204" pitchFamily="18" charset="0"/>
                      </a:rPr>
                      <m:t> </m:t>
                    </m:r>
                  </m:oMath>
                </a14:m>
                <a:r>
                  <a:rPr lang="en-GB" dirty="0"/>
                  <a:t>is quite high, like the density of iron. A volume of </a:t>
                </a:r>
                <a14:m>
                  <m:oMath xmlns:m="http://schemas.openxmlformats.org/officeDocument/2006/math">
                    <m:r>
                      <a:rPr lang="en-GB" sz="1200" b="0" i="0" u="none" strike="noStrike" cap="none" smtClean="0">
                        <a:solidFill>
                          <a:srgbClr val="000000"/>
                        </a:solidFill>
                        <a:latin typeface="Cambria Math" panose="02040503050406030204" pitchFamily="18" charset="0"/>
                        <a:ea typeface="Calibri"/>
                        <a:cs typeface="Calibri"/>
                        <a:sym typeface="Calibri"/>
                      </a:rPr>
                      <m:t>1216.8 </m:t>
                    </m:r>
                    <m:sSup>
                      <m:sSupPr>
                        <m:ctrlPr>
                          <a:rPr lang="en-GB" sz="1200" b="0" i="0" u="none" strike="noStrike" cap="none" smtClean="0">
                            <a:solidFill>
                              <a:srgbClr val="000000"/>
                            </a:solidFill>
                            <a:latin typeface="Cambria Math" panose="02040503050406030204" pitchFamily="18" charset="0"/>
                            <a:ea typeface="Calibri"/>
                            <a:cs typeface="Calibri"/>
                            <a:sym typeface="Calibri"/>
                          </a:rPr>
                        </m:ctrlPr>
                      </m:sSupPr>
                      <m:e>
                        <m:r>
                          <m:rPr>
                            <m:sty m:val="p"/>
                          </m:rPr>
                          <a:rPr lang="en-GB" sz="1200" b="0" i="0" u="none" strike="noStrike" cap="none" smtClean="0">
                            <a:solidFill>
                              <a:srgbClr val="000000"/>
                            </a:solidFill>
                            <a:latin typeface="Cambria Math" panose="02040503050406030204" pitchFamily="18" charset="0"/>
                            <a:ea typeface="Calibri"/>
                            <a:cs typeface="Calibri"/>
                            <a:sym typeface="Calibri"/>
                          </a:rPr>
                          <m:t>cm</m:t>
                        </m:r>
                      </m:e>
                      <m:sup>
                        <m:r>
                          <a:rPr lang="ar-AE" sz="1200" b="0" i="0" u="none" strike="noStrike" cap="none" smtClean="0">
                            <a:solidFill>
                              <a:srgbClr val="000000"/>
                            </a:solidFill>
                            <a:latin typeface="Cambria Math" panose="02040503050406030204" pitchFamily="18" charset="0"/>
                            <a:ea typeface="Calibri"/>
                            <a:cs typeface="Calibri"/>
                            <a:sym typeface="Calibri"/>
                          </a:rPr>
                          <m:t>3</m:t>
                        </m:r>
                      </m:sup>
                    </m:sSup>
                  </m:oMath>
                </a14:m>
                <a:r>
                  <a:rPr lang="ar-AE" dirty="0"/>
                  <a:t> </a:t>
                </a:r>
                <a:r>
                  <a:rPr lang="en-GB" dirty="0"/>
                  <a:t>for </a:t>
                </a:r>
                <a14:m>
                  <m:oMath xmlns:m="http://schemas.openxmlformats.org/officeDocument/2006/math">
                    <m:r>
                      <a:rPr lang="en-GB" i="0" dirty="0" smtClean="0">
                        <a:latin typeface="Cambria Math" panose="02040503050406030204" pitchFamily="18" charset="0"/>
                      </a:rPr>
                      <m:t>156 </m:t>
                    </m:r>
                    <m:r>
                      <m:rPr>
                        <m:sty m:val="p"/>
                      </m:rPr>
                      <a:rPr lang="en-GB" i="0" dirty="0" smtClean="0">
                        <a:latin typeface="Cambria Math" panose="02040503050406030204" pitchFamily="18" charset="0"/>
                      </a:rPr>
                      <m:t>g</m:t>
                    </m:r>
                    <m:r>
                      <a:rPr lang="en-GB" i="0" dirty="0" smtClean="0">
                        <a:latin typeface="Cambria Math" panose="02040503050406030204" pitchFamily="18" charset="0"/>
                      </a:rPr>
                      <m:t> </m:t>
                    </m:r>
                  </m:oMath>
                </a14:m>
                <a:r>
                  <a:rPr lang="en-GB" dirty="0"/>
                  <a:t>of a dense metal doesn't make sense. That would be over a litre. Checking whether an answer is reasonable is a good habit.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 </a:t>
                </a:r>
                <a:r>
                  <a:rPr lang="en-GB" dirty="0"/>
                  <a:t>which type of rearrangement is this? The unknown (</a:t>
                </a:r>
                <a14:m>
                  <m:oMath xmlns:m="http://schemas.openxmlformats.org/officeDocument/2006/math">
                    <m:r>
                      <a:rPr lang="en-GB" i="1" dirty="0" smtClean="0">
                        <a:latin typeface="Cambria Math" panose="02040503050406030204" pitchFamily="18" charset="0"/>
                      </a:rPr>
                      <m:t>𝑉</m:t>
                    </m:r>
                  </m:oMath>
                </a14:m>
                <a:r>
                  <a:rPr lang="en-GB" dirty="0"/>
                  <a:t>) is on the bottom of the division, so it is the two-step type from slide 4. Learner B correctly used both steps.</a:t>
                </a:r>
                <a:endParaRPr dirty="0"/>
              </a:p>
            </p:txBody>
          </p:sp>
        </mc:Choice>
        <mc:Fallback xmlns="">
          <p:sp>
            <p:nvSpPr>
              <p:cNvPr id="155" name="Google Shape;155;g3cfd728be90_0_139:notes">
                <a:extLst>
                  <a:ext uri="{FF2B5EF4-FFF2-40B4-BE49-F238E27FC236}">
                    <a16:creationId xmlns:a16="http://schemas.microsoft.com/office/drawing/2014/main" id="{261B95F1-F4DC-9B38-1A9E-AFD778F23F0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GB" b="0" dirty="0"/>
                  <a:t>Learner B is correct.</a:t>
                </a:r>
              </a:p>
              <a:p>
                <a:pPr marL="0" marR="0" lvl="0" indent="0" algn="l" rtl="0">
                  <a:lnSpc>
                    <a:spcPct val="100000"/>
                  </a:lnSpc>
                  <a:spcBef>
                    <a:spcPts val="0"/>
                  </a:spcBef>
                  <a:spcAft>
                    <a:spcPts val="0"/>
                  </a:spcAft>
                  <a:buClr>
                    <a:srgbClr val="000000"/>
                  </a:buClr>
                  <a:buSzPts val="2400"/>
                  <a:buFont typeface="Arial"/>
                  <a:buNone/>
                </a:pPr>
                <a:r>
                  <a:rPr lang="en-GB" sz="1200" b="0" i="0" u="none" strike="noStrike" cap="none" dirty="0">
                    <a:solidFill>
                      <a:srgbClr val="000000"/>
                    </a:solidFill>
                    <a:latin typeface="Cambria Math" panose="02040503050406030204" pitchFamily="18" charset="0"/>
                    <a:ea typeface="Calibri"/>
                    <a:cs typeface="Calibri"/>
                    <a:sym typeface="Calibri"/>
                  </a:rPr>
                  <a:t>𝑉 = </a:t>
                </a:r>
                <a:r>
                  <a:rPr lang="ar-AE" sz="1200" b="0" i="0" u="none" strike="noStrike" cap="none" dirty="0">
                    <a:solidFill>
                      <a:srgbClr val="000000"/>
                    </a:solidFill>
                    <a:latin typeface="Cambria Math" panose="02040503050406030204" pitchFamily="18" charset="0"/>
                    <a:ea typeface="Calibri"/>
                    <a:cs typeface="Calibri"/>
                    <a:sym typeface="Calibri"/>
                  </a:rPr>
                  <a:t> 156/7.8</a:t>
                </a:r>
                <a:r>
                  <a:rPr lang="ar-AE" sz="1200" b="0" u="none" strike="noStrike" cap="none" dirty="0">
                    <a:solidFill>
                      <a:srgbClr val="000000"/>
                    </a:solidFill>
                    <a:ea typeface="Calibri"/>
                    <a:cs typeface="Calibri"/>
                    <a:sym typeface="Calibri"/>
                  </a:rPr>
                  <a:t> </a:t>
                </a:r>
              </a:p>
              <a:p>
                <a:pPr marL="0" marR="0" lvl="0" indent="0" algn="l" rtl="0">
                  <a:lnSpc>
                    <a:spcPct val="100000"/>
                  </a:lnSpc>
                  <a:spcBef>
                    <a:spcPts val="0"/>
                  </a:spcBef>
                  <a:spcAft>
                    <a:spcPts val="0"/>
                  </a:spcAft>
                  <a:buClr>
                    <a:srgbClr val="000000"/>
                  </a:buClr>
                  <a:buSzPts val="2400"/>
                  <a:buFont typeface="Arial"/>
                  <a:buNone/>
                </a:pPr>
                <a:r>
                  <a:rPr lang="ar-AE" sz="1200" i="0">
                    <a:latin typeface="Cambria Math" panose="02040503050406030204" pitchFamily="18" charset="0"/>
                    <a:ea typeface="Calibri"/>
                    <a:cs typeface="Calibri"/>
                    <a:sym typeface="Calibri"/>
                  </a:rPr>
                  <a:t>〖</a:t>
                </a:r>
                <a:r>
                  <a:rPr lang="en-GB" sz="1200" b="0" i="0">
                    <a:latin typeface="Cambria Math" panose="02040503050406030204" pitchFamily="18" charset="0"/>
                    <a:ea typeface="Calibri"/>
                    <a:cs typeface="Calibri"/>
                    <a:sym typeface="Calibri"/>
                  </a:rPr>
                  <a:t>𝑉=20 </a:t>
                </a:r>
                <a:r>
                  <a:rPr lang="en-GB" sz="1200" i="0">
                    <a:latin typeface="Cambria Math" panose="02040503050406030204" pitchFamily="18" charset="0"/>
                    <a:ea typeface="Calibri"/>
                    <a:cs typeface="Calibri"/>
                    <a:sym typeface="Calibri"/>
                  </a:rPr>
                  <a:t>cm</a:t>
                </a:r>
                <a:r>
                  <a:rPr lang="ar-AE" sz="1200" i="0">
                    <a:latin typeface="Cambria Math" panose="02040503050406030204" pitchFamily="18" charset="0"/>
                    <a:ea typeface="Calibri"/>
                    <a:cs typeface="Calibri"/>
                    <a:sym typeface="Calibri"/>
                  </a:rPr>
                  <a:t>〗^3</a:t>
                </a:r>
                <a:endParaRPr lang="ar-AE" sz="1200" b="0" u="none" strike="noStrike" cap="none" dirty="0">
                  <a:solidFill>
                    <a:srgbClr val="000000"/>
                  </a:solidFill>
                  <a:ea typeface="Calibri"/>
                  <a:cs typeface="Calibri"/>
                  <a:sym typeface="Calibri"/>
                </a:endParaRPr>
              </a:p>
              <a:p>
                <a:pPr marL="0" lvl="0" indent="0" algn="l" rtl="0">
                  <a:lnSpc>
                    <a:spcPct val="100000"/>
                  </a:lnSpc>
                  <a:spcBef>
                    <a:spcPts val="0"/>
                  </a:spcBef>
                  <a:spcAft>
                    <a:spcPts val="0"/>
                  </a:spcAft>
                  <a:buSzPts val="1400"/>
                  <a:buNone/>
                </a:pPr>
                <a:endParaRPr lang="ar-AE" dirty="0"/>
              </a:p>
              <a:p>
                <a:pPr marL="0" lvl="0" indent="0" algn="l" rtl="0">
                  <a:lnSpc>
                    <a:spcPct val="100000"/>
                  </a:lnSpc>
                  <a:spcBef>
                    <a:spcPts val="0"/>
                  </a:spcBef>
                  <a:spcAft>
                    <a:spcPts val="0"/>
                  </a:spcAft>
                  <a:buSzPts val="1400"/>
                  <a:buNone/>
                </a:pPr>
                <a:r>
                  <a:rPr lang="en-GB" b="0" dirty="0"/>
                  <a:t>Learner A is incorrect </a:t>
                </a:r>
                <a:r>
                  <a:rPr lang="en-GB" dirty="0"/>
                  <a:t>because they used the wrong inverse operation. They correctly substituted (</a:t>
                </a:r>
                <a:r>
                  <a:rPr lang="en-GB" i="0" dirty="0">
                    <a:latin typeface="Cambria Math" panose="02040503050406030204" pitchFamily="18" charset="0"/>
                  </a:rPr>
                  <a:t>7.8 = 156 ÷ 𝑉</a:t>
                </a:r>
                <a:r>
                  <a:rPr lang="en-GB" dirty="0"/>
                  <a:t>) and correctly multiplied both sides by </a:t>
                </a:r>
                <a:r>
                  <a:rPr lang="en-GB" i="0" dirty="0">
                    <a:latin typeface="Cambria Math" panose="02040503050406030204" pitchFamily="18" charset="0"/>
                  </a:rPr>
                  <a:t>𝑉</a:t>
                </a:r>
                <a:r>
                  <a:rPr lang="en-GB" dirty="0"/>
                  <a:t> (</a:t>
                </a:r>
                <a:r>
                  <a:rPr lang="en-GB" i="0" dirty="0">
                    <a:latin typeface="Cambria Math" panose="02040503050406030204" pitchFamily="18" charset="0"/>
                  </a:rPr>
                  <a:t>7.8 × 𝑉 = 156</a:t>
                </a:r>
                <a:r>
                  <a:rPr lang="en-GB" dirty="0"/>
                  <a:t>). But then they multiplied </a:t>
                </a:r>
                <a:r>
                  <a:rPr lang="en-GB" i="0" dirty="0">
                    <a:latin typeface="Cambria Math" panose="02040503050406030204" pitchFamily="18" charset="0"/>
                  </a:rPr>
                  <a:t>156</a:t>
                </a:r>
                <a:r>
                  <a:rPr lang="en-GB" dirty="0"/>
                  <a:t> by </a:t>
                </a:r>
                <a:r>
                  <a:rPr lang="en-GB" i="0" dirty="0">
                    <a:latin typeface="Cambria Math" panose="02040503050406030204" pitchFamily="18" charset="0"/>
                  </a:rPr>
                  <a:t>7.8 </a:t>
                </a:r>
                <a:r>
                  <a:rPr lang="en-GB" dirty="0"/>
                  <a:t>instead of dividing. They confused the second step. Ask learners: after </a:t>
                </a:r>
                <a:r>
                  <a:rPr lang="en-GB" i="0" dirty="0">
                    <a:latin typeface="Cambria Math" panose="02040503050406030204" pitchFamily="18" charset="0"/>
                  </a:rPr>
                  <a:t>7.8 × 𝑉 = 156</a:t>
                </a:r>
                <a:r>
                  <a:rPr lang="en-GB" dirty="0"/>
                  <a:t>, what do we need to do to get </a:t>
                </a:r>
                <a:r>
                  <a:rPr lang="en-GB" i="0" dirty="0">
                    <a:latin typeface="Cambria Math" panose="02040503050406030204" pitchFamily="18" charset="0"/>
                  </a:rPr>
                  <a:t>𝑉</a:t>
                </a:r>
                <a:r>
                  <a:rPr lang="en-GB" dirty="0"/>
                  <a:t> on its own? Divide both sides by </a:t>
                </a:r>
                <a:r>
                  <a:rPr lang="en-GB" i="0" dirty="0">
                    <a:latin typeface="Cambria Math" panose="02040503050406030204" pitchFamily="18" charset="0"/>
                  </a:rPr>
                  <a:t>7.8, </a:t>
                </a:r>
                <a:r>
                  <a:rPr lang="en-GB" dirty="0"/>
                  <a:t>not multiply.</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Learner C is incorrect </a:t>
                </a:r>
                <a:r>
                  <a:rPr lang="en-GB" dirty="0"/>
                  <a:t>because they substituted the values the wrong way round. They wrote </a:t>
                </a:r>
                <a:r>
                  <a:rPr lang="en-GB" i="0" dirty="0">
                    <a:latin typeface="Cambria Math" panose="02040503050406030204" pitchFamily="18" charset="0"/>
                  </a:rPr>
                  <a:t>7.8 = 𝑉 ÷ 156 </a:t>
                </a:r>
                <a:r>
                  <a:rPr lang="en-GB" dirty="0"/>
                  <a:t>instead of </a:t>
                </a:r>
                <a:r>
                  <a:rPr lang="en-GB" i="0" dirty="0">
                    <a:latin typeface="Cambria Math" panose="02040503050406030204" pitchFamily="18" charset="0"/>
                  </a:rPr>
                  <a:t>7.8 = 156 ÷ 𝑉</a:t>
                </a:r>
                <a:r>
                  <a:rPr lang="en-GB" dirty="0"/>
                  <a:t>. The formula says </a:t>
                </a:r>
                <a:r>
                  <a:rPr lang="en-GB" i="0" dirty="0">
                    <a:latin typeface="Cambria Math" panose="02040503050406030204" pitchFamily="18" charset="0"/>
                  </a:rPr>
                  <a:t>density = mass ÷ volume</a:t>
                </a:r>
                <a:r>
                  <a:rPr lang="en-GB" dirty="0"/>
                  <a:t>, so mass goes on the top and volume on the bottom. Learner C put volume on the top and mass on the bottom. Remind learners to look at the formula carefully before substituting.</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Discuss: both </a:t>
                </a:r>
                <a:r>
                  <a:rPr lang="en-GB" dirty="0"/>
                  <a:t>Learner A and Learner</a:t>
                </a:r>
                <a:r>
                  <a:rPr lang="en-GB" baseline="0" dirty="0"/>
                  <a:t> </a:t>
                </a:r>
                <a:r>
                  <a:rPr lang="en-GB" dirty="0"/>
                  <a:t>C got the same wrong answer (</a:t>
                </a:r>
                <a:r>
                  <a:rPr lang="en-GB" sz="1200" b="0" i="0" u="none" strike="noStrike" cap="none">
                    <a:solidFill>
                      <a:srgbClr val="000000"/>
                    </a:solidFill>
                    <a:latin typeface="Cambria Math" panose="02040503050406030204" pitchFamily="18" charset="0"/>
                    <a:ea typeface="Calibri"/>
                    <a:cs typeface="Calibri"/>
                    <a:sym typeface="Calibri"/>
                  </a:rPr>
                  <a:t>1216.8 cm</a:t>
                </a:r>
                <a:r>
                  <a:rPr lang="ar-AE" sz="1200" b="0" i="0" u="none" strike="noStrike" cap="none">
                    <a:solidFill>
                      <a:srgbClr val="000000"/>
                    </a:solidFill>
                    <a:latin typeface="Cambria Math" panose="02040503050406030204" pitchFamily="18" charset="0"/>
                    <a:ea typeface="Calibri"/>
                    <a:cs typeface="Calibri"/>
                    <a:sym typeface="Calibri"/>
                  </a:rPr>
                  <a:t>^3</a:t>
                </a:r>
                <a:r>
                  <a:rPr lang="en-US" sz="1200" b="0" i="0" u="none" strike="noStrike" cap="none">
                    <a:solidFill>
                      <a:srgbClr val="000000"/>
                    </a:solidFill>
                    <a:latin typeface="Cambria Math" panose="02040503050406030204" pitchFamily="18" charset="0"/>
                    <a:ea typeface="Calibri"/>
                    <a:cs typeface="Calibri"/>
                    <a:sym typeface="Calibri"/>
                  </a:rPr>
                  <a:t>)</a:t>
                </a:r>
                <a:r>
                  <a:rPr lang="en-GB" dirty="0"/>
                  <a:t> but for completely different reasons. Ask learners: how could they have spotted the error? A density of </a:t>
                </a:r>
                <a:r>
                  <a:rPr lang="en-GB" i="0" dirty="0">
                    <a:latin typeface="Cambria Math" panose="02040503050406030204" pitchFamily="18" charset="0"/>
                  </a:rPr>
                  <a:t>7.8 g/</a:t>
                </a:r>
                <a:r>
                  <a:rPr lang="ar-AE" b="0" i="0" dirty="0">
                    <a:latin typeface="Cambria Math" panose="02040503050406030204" pitchFamily="18" charset="0"/>
                  </a:rPr>
                  <a:t>c</a:t>
                </a:r>
                <a:r>
                  <a:rPr lang="en-GB" b="0" i="0" dirty="0">
                    <a:latin typeface="Cambria Math" panose="02040503050406030204" pitchFamily="18" charset="0"/>
                  </a:rPr>
                  <a:t>m</a:t>
                </a:r>
                <a:r>
                  <a:rPr lang="ar-AE" b="0" i="0" dirty="0">
                    <a:latin typeface="Cambria Math" panose="02040503050406030204" pitchFamily="18" charset="0"/>
                  </a:rPr>
                  <a:t>^</a:t>
                </a:r>
                <a:r>
                  <a:rPr lang="en-GB" b="0" i="0" dirty="0">
                    <a:latin typeface="Cambria Math" panose="02040503050406030204" pitchFamily="18" charset="0"/>
                  </a:rPr>
                  <a:t>3</a:t>
                </a:r>
                <a:r>
                  <a:rPr lang="ar-AE" b="0" i="0" dirty="0">
                    <a:latin typeface="Cambria Math" panose="02040503050406030204" pitchFamily="18" charset="0"/>
                  </a:rPr>
                  <a:t> </a:t>
                </a:r>
                <a:r>
                  <a:rPr lang="ar-AE" i="0" dirty="0">
                    <a:latin typeface="Cambria Math" panose="02040503050406030204" pitchFamily="18" charset="0"/>
                  </a:rPr>
                  <a:t> </a:t>
                </a:r>
                <a:r>
                  <a:rPr lang="en-GB" dirty="0"/>
                  <a:t>is quite high, like the density of iron. A volume of </a:t>
                </a:r>
                <a:r>
                  <a:rPr lang="en-GB" sz="1200" b="0" i="0" u="none" strike="noStrike" cap="none">
                    <a:solidFill>
                      <a:srgbClr val="000000"/>
                    </a:solidFill>
                    <a:latin typeface="Cambria Math" panose="02040503050406030204" pitchFamily="18" charset="0"/>
                    <a:ea typeface="Calibri"/>
                    <a:cs typeface="Calibri"/>
                    <a:sym typeface="Calibri"/>
                  </a:rPr>
                  <a:t>1216.8 cm</a:t>
                </a:r>
                <a:r>
                  <a:rPr lang="ar-AE" sz="1200" b="0" i="0" u="none" strike="noStrike" cap="none">
                    <a:solidFill>
                      <a:srgbClr val="000000"/>
                    </a:solidFill>
                    <a:latin typeface="Cambria Math" panose="02040503050406030204" pitchFamily="18" charset="0"/>
                    <a:ea typeface="Calibri"/>
                    <a:cs typeface="Calibri"/>
                    <a:sym typeface="Calibri"/>
                  </a:rPr>
                  <a:t>^3</a:t>
                </a:r>
                <a:r>
                  <a:rPr lang="ar-AE" dirty="0"/>
                  <a:t> </a:t>
                </a:r>
                <a:r>
                  <a:rPr lang="en-GB" dirty="0"/>
                  <a:t>for </a:t>
                </a:r>
                <a:r>
                  <a:rPr lang="en-GB" i="0" dirty="0">
                    <a:latin typeface="Cambria Math" panose="02040503050406030204" pitchFamily="18" charset="0"/>
                  </a:rPr>
                  <a:t>156 g </a:t>
                </a:r>
                <a:r>
                  <a:rPr lang="en-GB" dirty="0"/>
                  <a:t>of a dense metal doesn't make sense. That would be over a litre. Checking whether an answer is reasonable is a good habit.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 </a:t>
                </a:r>
                <a:r>
                  <a:rPr lang="en-GB" dirty="0"/>
                  <a:t>which type of rearrangement is this? The unknown (</a:t>
                </a:r>
                <a:r>
                  <a:rPr lang="en-GB" i="0" dirty="0">
                    <a:latin typeface="Cambria Math" panose="02040503050406030204" pitchFamily="18" charset="0"/>
                  </a:rPr>
                  <a:t>𝑉</a:t>
                </a:r>
                <a:r>
                  <a:rPr lang="en-GB" dirty="0"/>
                  <a:t>) is on the bottom of the division, so it is the two-step type from slide 4. Learner B correctly used both steps.</a:t>
                </a:r>
                <a:endParaRPr dirty="0"/>
              </a:p>
            </p:txBody>
          </p:sp>
        </mc:Fallback>
      </mc:AlternateContent>
      <p:sp>
        <p:nvSpPr>
          <p:cNvPr id="156" name="Google Shape;156;g3cfd728be90_0_139:notes">
            <a:extLst>
              <a:ext uri="{FF2B5EF4-FFF2-40B4-BE49-F238E27FC236}">
                <a16:creationId xmlns:a16="http://schemas.microsoft.com/office/drawing/2014/main" id="{F8A7AD54-D11A-BC09-697A-7F58F169593C}"/>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15</a:t>
            </a:fld>
            <a:endParaRPr/>
          </a:p>
        </p:txBody>
      </p:sp>
    </p:spTree>
    <p:extLst>
      <p:ext uri="{BB962C8B-B14F-4D97-AF65-F5344CB8AC3E}">
        <p14:creationId xmlns:p14="http://schemas.microsoft.com/office/powerpoint/2010/main" val="23415979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1-14 years Title, double line, content photo">
  <p:cSld name="11-14 years Title, double line, content photo">
    <p:spTree>
      <p:nvGrpSpPr>
        <p:cNvPr id="1" name="Shape 16"/>
        <p:cNvGrpSpPr/>
        <p:nvPr/>
      </p:nvGrpSpPr>
      <p:grpSpPr>
        <a:xfrm>
          <a:off x="0" y="0"/>
          <a:ext cx="0" cy="0"/>
          <a:chOff x="0" y="0"/>
          <a:chExt cx="0" cy="0"/>
        </a:xfrm>
      </p:grpSpPr>
      <p:pic>
        <p:nvPicPr>
          <p:cNvPr id="17" name="Google Shape;17;p17"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18" name="Google Shape;18;p17"/>
          <p:cNvGrpSpPr/>
          <p:nvPr/>
        </p:nvGrpSpPr>
        <p:grpSpPr>
          <a:xfrm>
            <a:off x="0" y="-1670"/>
            <a:ext cx="7622497" cy="6859670"/>
            <a:chOff x="0" y="-1670"/>
            <a:chExt cx="7622497" cy="6859670"/>
          </a:xfrm>
        </p:grpSpPr>
        <p:pic>
          <p:nvPicPr>
            <p:cNvPr id="19" name="Google Shape;19;p17"/>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20" name="Google Shape;20;p17"/>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21" name="Google Shape;21;p17"/>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22" name="Google Shape;22;p17"/>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7"/>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24" name="Google Shape;24;p17"/>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25" name="Google Shape;25;p17"/>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1-14 years Content - single column/bulleted list">
  <p:cSld name="11-14 years Content - single column/bulleted list">
    <p:spTree>
      <p:nvGrpSpPr>
        <p:cNvPr id="1" name="Shape 26"/>
        <p:cNvGrpSpPr/>
        <p:nvPr/>
      </p:nvGrpSpPr>
      <p:grpSpPr>
        <a:xfrm>
          <a:off x="0" y="0"/>
          <a:ext cx="0" cy="0"/>
          <a:chOff x="0" y="0"/>
          <a:chExt cx="0" cy="0"/>
        </a:xfrm>
      </p:grpSpPr>
      <p:pic>
        <p:nvPicPr>
          <p:cNvPr id="27" name="Google Shape;27;p20"/>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28" name="Google Shape;28;p20"/>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0"/>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20"/>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31" name="Google Shape;31;p20"/>
          <p:cNvPicPr preferRelativeResize="0"/>
          <p:nvPr/>
        </p:nvPicPr>
        <p:blipFill rotWithShape="1">
          <a:blip r:embed="rId4">
            <a:alphaModFix/>
          </a:blip>
          <a:srcRect/>
          <a:stretch/>
        </p:blipFill>
        <p:spPr>
          <a:xfrm>
            <a:off x="10734280" y="4726412"/>
            <a:ext cx="1574800" cy="2131588"/>
          </a:xfrm>
          <a:prstGeom prst="rect">
            <a:avLst/>
          </a:prstGeom>
          <a:noFill/>
          <a:ln>
            <a:noFill/>
          </a:ln>
        </p:spPr>
      </p:pic>
      <p:sp>
        <p:nvSpPr>
          <p:cNvPr id="32" name="Google Shape;32;p2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lvl1pPr marL="457200" lvl="0" indent="-403225" algn="l">
              <a:lnSpc>
                <a:spcPct val="100000"/>
              </a:lnSpc>
              <a:spcBef>
                <a:spcPts val="0"/>
              </a:spcBef>
              <a:spcAft>
                <a:spcPts val="0"/>
              </a:spcAft>
              <a:buClr>
                <a:schemeClr val="accent4"/>
              </a:buClr>
              <a:buSzPts val="2750"/>
              <a:buFont typeface="Arial"/>
              <a:buChar char="•"/>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1-14 years Title, single line, generic photo">
  <p:cSld name="11-14 years Title, single line, generic photo">
    <p:spTree>
      <p:nvGrpSpPr>
        <p:cNvPr id="1" name="Shape 33"/>
        <p:cNvGrpSpPr/>
        <p:nvPr/>
      </p:nvGrpSpPr>
      <p:grpSpPr>
        <a:xfrm>
          <a:off x="0" y="0"/>
          <a:ext cx="0" cy="0"/>
          <a:chOff x="0" y="0"/>
          <a:chExt cx="0" cy="0"/>
        </a:xfrm>
      </p:grpSpPr>
      <p:pic>
        <p:nvPicPr>
          <p:cNvPr id="34" name="Google Shape;34;p16" descr="A purple and pink gradient with circles and squares"/>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35" name="Google Shape;35;p16"/>
          <p:cNvGrpSpPr/>
          <p:nvPr/>
        </p:nvGrpSpPr>
        <p:grpSpPr>
          <a:xfrm>
            <a:off x="0" y="-1670"/>
            <a:ext cx="7622497" cy="6859670"/>
            <a:chOff x="0" y="-1670"/>
            <a:chExt cx="7622497" cy="6859670"/>
          </a:xfrm>
        </p:grpSpPr>
        <p:pic>
          <p:nvPicPr>
            <p:cNvPr id="36" name="Google Shape;36;p16"/>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37" name="Google Shape;37;p16"/>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38" name="Google Shape;38;p16"/>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39" name="Google Shape;39;p16"/>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6"/>
          <p:cNvSpPr txBox="1">
            <a:spLocks noGrp="1"/>
          </p:cNvSpPr>
          <p:nvPr>
            <p:ph type="subTitle" idx="1"/>
          </p:nvPr>
        </p:nvSpPr>
        <p:spPr>
          <a:xfrm>
            <a:off x="540000" y="1980000"/>
            <a:ext cx="5220000" cy="713843"/>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41" name="Google Shape;41;p16"/>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42" name="Google Shape;42;p16"/>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1-14 years Title, triple line, no photo">
  <p:cSld name="11-14 years Title, triple line, no photo">
    <p:spTree>
      <p:nvGrpSpPr>
        <p:cNvPr id="1" name="Shape 43"/>
        <p:cNvGrpSpPr/>
        <p:nvPr/>
      </p:nvGrpSpPr>
      <p:grpSpPr>
        <a:xfrm>
          <a:off x="0" y="0"/>
          <a:ext cx="0" cy="0"/>
          <a:chOff x="0" y="0"/>
          <a:chExt cx="0" cy="0"/>
        </a:xfrm>
      </p:grpSpPr>
      <p:pic>
        <p:nvPicPr>
          <p:cNvPr id="44" name="Google Shape;44;p18"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45" name="Google Shape;45;p18"/>
          <p:cNvGrpSpPr/>
          <p:nvPr/>
        </p:nvGrpSpPr>
        <p:grpSpPr>
          <a:xfrm>
            <a:off x="0" y="-1670"/>
            <a:ext cx="7622497" cy="6859670"/>
            <a:chOff x="0" y="-1670"/>
            <a:chExt cx="7622497" cy="6859670"/>
          </a:xfrm>
        </p:grpSpPr>
        <p:pic>
          <p:nvPicPr>
            <p:cNvPr id="46" name="Google Shape;46;p18"/>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47" name="Google Shape;47;p18"/>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48" name="Google Shape;48;p18"/>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49" name="Google Shape;49;p18"/>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8"/>
          <p:cNvSpPr txBox="1">
            <a:spLocks noGrp="1"/>
          </p:cNvSpPr>
          <p:nvPr>
            <p:ph type="subTitle" idx="1"/>
          </p:nvPr>
        </p:nvSpPr>
        <p:spPr>
          <a:xfrm>
            <a:off x="540000" y="1979999"/>
            <a:ext cx="5220000" cy="2579677"/>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51" name="Google Shape;51;p18"/>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52" name="Google Shape;52;p18"/>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1-14 years Content - single column/normal text">
  <p:cSld name="11-14 years Content - single column/normal text">
    <p:spTree>
      <p:nvGrpSpPr>
        <p:cNvPr id="1" name="Shape 53"/>
        <p:cNvGrpSpPr/>
        <p:nvPr/>
      </p:nvGrpSpPr>
      <p:grpSpPr>
        <a:xfrm>
          <a:off x="0" y="0"/>
          <a:ext cx="0" cy="0"/>
          <a:chOff x="0" y="0"/>
          <a:chExt cx="0" cy="0"/>
        </a:xfrm>
      </p:grpSpPr>
      <p:pic>
        <p:nvPicPr>
          <p:cNvPr id="54" name="Google Shape;54;p19"/>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55" name="Google Shape;55;p19"/>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9"/>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 name="Google Shape;57;p19"/>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accent4"/>
              </a:solidFill>
              <a:latin typeface="Calibri"/>
              <a:ea typeface="Calibri"/>
              <a:cs typeface="Calibri"/>
              <a:sym typeface="Calibri"/>
            </a:endParaRPr>
          </a:p>
        </p:txBody>
      </p:sp>
      <p:grpSp>
        <p:nvGrpSpPr>
          <p:cNvPr id="58" name="Google Shape;58;p19"/>
          <p:cNvGrpSpPr/>
          <p:nvPr/>
        </p:nvGrpSpPr>
        <p:grpSpPr>
          <a:xfrm>
            <a:off x="10734280" y="4546600"/>
            <a:ext cx="1574800" cy="2311400"/>
            <a:chOff x="10734280" y="4546600"/>
            <a:chExt cx="1574800" cy="2311400"/>
          </a:xfrm>
        </p:grpSpPr>
        <p:pic>
          <p:nvPicPr>
            <p:cNvPr id="59" name="Google Shape;59;p19"/>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0" name="Google Shape;60;p19"/>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
        <p:nvSpPr>
          <p:cNvPr id="61" name="Google Shape;61;p19"/>
          <p:cNvSpPr txBox="1"/>
          <p:nvPr/>
        </p:nvSpPr>
        <p:spPr>
          <a:xfrm rot="5400000">
            <a:off x="9726395" y="2195605"/>
            <a:ext cx="4121210" cy="8100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14 years Table">
  <p:cSld name="11-14 years Table">
    <p:spTree>
      <p:nvGrpSpPr>
        <p:cNvPr id="1" name="Shape 62"/>
        <p:cNvGrpSpPr/>
        <p:nvPr/>
      </p:nvGrpSpPr>
      <p:grpSpPr>
        <a:xfrm>
          <a:off x="0" y="0"/>
          <a:ext cx="0" cy="0"/>
          <a:chOff x="0" y="0"/>
          <a:chExt cx="0" cy="0"/>
        </a:xfrm>
      </p:grpSpPr>
      <p:pic>
        <p:nvPicPr>
          <p:cNvPr id="63" name="Google Shape;63;p21"/>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64" name="Google Shape;64;p21"/>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5" name="Google Shape;65;p21"/>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 name="Google Shape;66;p21"/>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67" name="Google Shape;67;p21"/>
          <p:cNvGrpSpPr/>
          <p:nvPr/>
        </p:nvGrpSpPr>
        <p:grpSpPr>
          <a:xfrm>
            <a:off x="10734280" y="4546600"/>
            <a:ext cx="1574800" cy="2311400"/>
            <a:chOff x="10734280" y="4546600"/>
            <a:chExt cx="1574800" cy="2311400"/>
          </a:xfrm>
        </p:grpSpPr>
        <p:pic>
          <p:nvPicPr>
            <p:cNvPr id="68" name="Google Shape;68;p21"/>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9" name="Google Shape;69;p21"/>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1-14 years Content - single column/numbered list">
  <p:cSld name="11-14 years Content - single column/numbered list">
    <p:spTree>
      <p:nvGrpSpPr>
        <p:cNvPr id="1" name="Shape 70"/>
        <p:cNvGrpSpPr/>
        <p:nvPr/>
      </p:nvGrpSpPr>
      <p:grpSpPr>
        <a:xfrm>
          <a:off x="0" y="0"/>
          <a:ext cx="0" cy="0"/>
          <a:chOff x="0" y="0"/>
          <a:chExt cx="0" cy="0"/>
        </a:xfrm>
      </p:grpSpPr>
      <p:pic>
        <p:nvPicPr>
          <p:cNvPr id="71" name="Google Shape;71;p22"/>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72" name="Google Shape;72;p22"/>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2"/>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22"/>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368300" algn="l">
              <a:lnSpc>
                <a:spcPct val="100000"/>
              </a:lnSpc>
              <a:spcBef>
                <a:spcPts val="0"/>
              </a:spcBef>
              <a:spcAft>
                <a:spcPts val="0"/>
              </a:spcAft>
              <a:buClr>
                <a:srgbClr val="006F62"/>
              </a:buClr>
              <a:buSzPts val="2200"/>
              <a:buFont typeface="Calibri"/>
              <a:buAutoNum type="arabicPeriod"/>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75" name="Google Shape;75;p22"/>
          <p:cNvGrpSpPr/>
          <p:nvPr/>
        </p:nvGrpSpPr>
        <p:grpSpPr>
          <a:xfrm>
            <a:off x="10734280" y="4546600"/>
            <a:ext cx="1574800" cy="2311400"/>
            <a:chOff x="10734280" y="4546600"/>
            <a:chExt cx="1574800" cy="2311400"/>
          </a:xfrm>
        </p:grpSpPr>
        <p:pic>
          <p:nvPicPr>
            <p:cNvPr id="76" name="Google Shape;76;p22"/>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77" name="Google Shape;77;p22"/>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1-14 years Content - two columns/normal text">
  <p:cSld name="11-14 years Content - two columns/normal text">
    <p:spTree>
      <p:nvGrpSpPr>
        <p:cNvPr id="1" name="Shape 78"/>
        <p:cNvGrpSpPr/>
        <p:nvPr/>
      </p:nvGrpSpPr>
      <p:grpSpPr>
        <a:xfrm>
          <a:off x="0" y="0"/>
          <a:ext cx="0" cy="0"/>
          <a:chOff x="0" y="0"/>
          <a:chExt cx="0" cy="0"/>
        </a:xfrm>
      </p:grpSpPr>
      <p:pic>
        <p:nvPicPr>
          <p:cNvPr id="79" name="Google Shape;79;p23"/>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0" name="Google Shape;80;p23"/>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3"/>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2" name="Google Shape;82;p23"/>
          <p:cNvSpPr txBox="1">
            <a:spLocks noGrp="1"/>
          </p:cNvSpPr>
          <p:nvPr>
            <p:ph type="body" idx="1"/>
          </p:nvPr>
        </p:nvSpPr>
        <p:spPr>
          <a:xfrm>
            <a:off x="54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23"/>
          <p:cNvSpPr txBox="1">
            <a:spLocks noGrp="1"/>
          </p:cNvSpPr>
          <p:nvPr>
            <p:ph type="body" idx="2"/>
          </p:nvPr>
        </p:nvSpPr>
        <p:spPr>
          <a:xfrm>
            <a:off x="585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84" name="Google Shape;84;p23"/>
          <p:cNvGrpSpPr/>
          <p:nvPr/>
        </p:nvGrpSpPr>
        <p:grpSpPr>
          <a:xfrm>
            <a:off x="10734280" y="4546600"/>
            <a:ext cx="1574800" cy="2311400"/>
            <a:chOff x="10734280" y="4546600"/>
            <a:chExt cx="1574800" cy="2311400"/>
          </a:xfrm>
        </p:grpSpPr>
        <p:pic>
          <p:nvPicPr>
            <p:cNvPr id="85" name="Google Shape;85;p23"/>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86" name="Google Shape;86;p23"/>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1-14 years Content plus image - single column/normal text">
  <p:cSld name="11-14 years Content plus image - single column/normal text">
    <p:spTree>
      <p:nvGrpSpPr>
        <p:cNvPr id="1" name="Shape 87"/>
        <p:cNvGrpSpPr/>
        <p:nvPr/>
      </p:nvGrpSpPr>
      <p:grpSpPr>
        <a:xfrm>
          <a:off x="0" y="0"/>
          <a:ext cx="0" cy="0"/>
          <a:chOff x="0" y="0"/>
          <a:chExt cx="0" cy="0"/>
        </a:xfrm>
      </p:grpSpPr>
      <p:pic>
        <p:nvPicPr>
          <p:cNvPr id="88" name="Google Shape;88;p24"/>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9" name="Google Shape;89;p24"/>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24"/>
          <p:cNvSpPr txBox="1">
            <a:spLocks noGrp="1"/>
          </p:cNvSpPr>
          <p:nvPr>
            <p:ph type="body" idx="1"/>
          </p:nvPr>
        </p:nvSpPr>
        <p:spPr>
          <a:xfrm>
            <a:off x="540000" y="1260000"/>
            <a:ext cx="56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4"/>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24"/>
          <p:cNvSpPr txBox="1">
            <a:spLocks noGrp="1"/>
          </p:cNvSpPr>
          <p:nvPr>
            <p:ph type="body" idx="2"/>
          </p:nvPr>
        </p:nvSpPr>
        <p:spPr>
          <a:xfrm>
            <a:off x="6593800" y="1260000"/>
            <a:ext cx="40234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93" name="Google Shape;93;p24"/>
          <p:cNvGrpSpPr/>
          <p:nvPr/>
        </p:nvGrpSpPr>
        <p:grpSpPr>
          <a:xfrm>
            <a:off x="10734280" y="4546600"/>
            <a:ext cx="1574800" cy="2311400"/>
            <a:chOff x="10734280" y="4546600"/>
            <a:chExt cx="1574800" cy="2311400"/>
          </a:xfrm>
        </p:grpSpPr>
        <p:pic>
          <p:nvPicPr>
            <p:cNvPr id="94" name="Google Shape;94;p24"/>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95" name="Google Shape;95;p24"/>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1-14 years Content - single column/smaller text">
  <p:cSld name="11-14 years Content - single column/smaller text">
    <p:spTree>
      <p:nvGrpSpPr>
        <p:cNvPr id="1" name="Shape 96"/>
        <p:cNvGrpSpPr/>
        <p:nvPr/>
      </p:nvGrpSpPr>
      <p:grpSpPr>
        <a:xfrm>
          <a:off x="0" y="0"/>
          <a:ext cx="0" cy="0"/>
          <a:chOff x="0" y="0"/>
          <a:chExt cx="0" cy="0"/>
        </a:xfrm>
      </p:grpSpPr>
      <p:pic>
        <p:nvPicPr>
          <p:cNvPr id="97" name="Google Shape;97;p25"/>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98" name="Google Shape;98;p2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25"/>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 name="Google Shape;100;p25"/>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1800"/>
              <a:buFont typeface="Century Gothic"/>
              <a:buNone/>
              <a:defRPr sz="18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101" name="Google Shape;101;p25"/>
          <p:cNvGrpSpPr/>
          <p:nvPr/>
        </p:nvGrpSpPr>
        <p:grpSpPr>
          <a:xfrm>
            <a:off x="10734280" y="4546600"/>
            <a:ext cx="1574800" cy="2311400"/>
            <a:chOff x="10734280" y="4546600"/>
            <a:chExt cx="1574800" cy="2311400"/>
          </a:xfrm>
        </p:grpSpPr>
        <p:pic>
          <p:nvPicPr>
            <p:cNvPr id="102" name="Google Shape;102;p25"/>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103" name="Google Shape;103;p25"/>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15"/>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4wqEoip"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40.png"/><Relationship Id="rId5" Type="http://schemas.openxmlformats.org/officeDocument/2006/relationships/image" Target="../media/image230.png"/><Relationship Id="rId4" Type="http://schemas.openxmlformats.org/officeDocument/2006/relationships/image" Target="../media/image220.png"/></Relationships>
</file>

<file path=ppt/slides/_rels/slide15.xml.rels><?xml version="1.0" encoding="UTF-8" standalone="yes"?>
<Relationships xmlns="http://schemas.openxmlformats.org/package/2006/relationships"><Relationship Id="rId3" Type="http://schemas.openxmlformats.org/officeDocument/2006/relationships/image" Target="../media/image250.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2400"/>
              <a:buFont typeface="Century Gothic"/>
              <a:buNone/>
            </a:pPr>
            <a:r>
              <a:rPr lang="en-GB"/>
              <a:t>Stage</a:t>
            </a:r>
            <a:r>
              <a:rPr lang="en-GB">
                <a:latin typeface="Century Gothic"/>
                <a:ea typeface="Century Gothic"/>
                <a:cs typeface="Century Gothic"/>
                <a:sym typeface="Century Gothic"/>
              </a:rPr>
              <a:t> 2</a:t>
            </a:r>
            <a:endParaRPr dirty="0"/>
          </a:p>
        </p:txBody>
      </p:sp>
      <p:sp>
        <p:nvSpPr>
          <p:cNvPr id="109" name="Google Shape;109;p2"/>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5000"/>
              <a:buNone/>
            </a:pPr>
            <a:r>
              <a:rPr lang="en-GB" dirty="0"/>
              <a:t>Algebra and equations</a:t>
            </a:r>
            <a:endParaRPr dirty="0"/>
          </a:p>
        </p:txBody>
      </p:sp>
      <p:sp>
        <p:nvSpPr>
          <p:cNvPr id="110" name="Google Shape;110;p2"/>
          <p:cNvSpPr txBox="1"/>
          <p:nvPr/>
        </p:nvSpPr>
        <p:spPr>
          <a:xfrm>
            <a:off x="7490567" y="6050025"/>
            <a:ext cx="4320000" cy="336777"/>
          </a:xfrm>
          <a:prstGeom prst="rect">
            <a:avLst/>
          </a:prstGeom>
          <a:noFill/>
          <a:ln>
            <a:noFill/>
          </a:ln>
        </p:spPr>
        <p:txBody>
          <a:bodyPr spcFirstLastPara="1" wrap="square" lIns="0" tIns="0" rIns="0" bIns="0" anchor="b" anchorCtr="0">
            <a:normAutofit/>
          </a:bodyPr>
          <a:lstStyle/>
          <a:p>
            <a:pPr lvl="0" algn="r">
              <a:lnSpc>
                <a:spcPct val="90000"/>
              </a:lnSpc>
              <a:buClr>
                <a:schemeClr val="lt1"/>
              </a:buClr>
              <a:buSzPts val="1600"/>
            </a:pPr>
            <a:r>
              <a:rPr lang="en-GB" sz="1600" b="1" i="0" u="none" strike="noStrike" cap="none" dirty="0">
                <a:solidFill>
                  <a:schemeClr val="lt1"/>
                </a:solidFill>
                <a:latin typeface="Century Gothic"/>
                <a:ea typeface="Century Gothic"/>
                <a:cs typeface="Century Gothic"/>
                <a:sym typeface="Century Gothic"/>
              </a:rPr>
              <a:t>Downloaded </a:t>
            </a:r>
            <a:r>
              <a:rPr lang="en-GB" sz="1600" b="1" i="0" u="none" strike="noStrike" cap="none" dirty="0">
                <a:solidFill>
                  <a:schemeClr val="bg1"/>
                </a:solidFill>
                <a:latin typeface="Century Gothic" panose="020B0502020202020204" pitchFamily="34" charset="0"/>
                <a:ea typeface="Century Gothic"/>
                <a:cs typeface="Century Gothic"/>
                <a:sym typeface="Century Gothic"/>
              </a:rPr>
              <a:t>from: </a:t>
            </a:r>
            <a:r>
              <a:rPr lang="en-GB" sz="1600" b="1" u="sng" dirty="0">
                <a:solidFill>
                  <a:schemeClr val="bg1"/>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rsc.li/4wqEoi</a:t>
            </a:r>
            <a:endParaRPr sz="1600" b="1" i="0" u="sng" strike="noStrike" cap="none" dirty="0">
              <a:solidFill>
                <a:schemeClr val="bg1"/>
              </a:solidFill>
              <a:latin typeface="Century Gothic" panose="020B0502020202020204" pitchFamily="34" charset="0"/>
              <a:ea typeface="Century Gothic"/>
              <a:cs typeface="Century Gothic"/>
              <a:sym typeface="Century Gothic"/>
            </a:endParaRPr>
          </a:p>
        </p:txBody>
      </p:sp>
      <p:pic>
        <p:nvPicPr>
          <p:cNvPr id="5" name="Picture 4">
            <a:extLst>
              <a:ext uri="{FF2B5EF4-FFF2-40B4-BE49-F238E27FC236}">
                <a16:creationId xmlns:a16="http://schemas.microsoft.com/office/drawing/2014/main" id="{4A9C21B7-D6C0-69EA-E172-FD7444C60616}"/>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800779" y="1201213"/>
            <a:ext cx="411277" cy="411277"/>
          </a:xfrm>
          <a:prstGeom prst="rect">
            <a:avLst/>
          </a:prstGeom>
        </p:spPr>
      </p:pic>
      <p:pic>
        <p:nvPicPr>
          <p:cNvPr id="9" name="Picture 8">
            <a:extLst>
              <a:ext uri="{FF2B5EF4-FFF2-40B4-BE49-F238E27FC236}">
                <a16:creationId xmlns:a16="http://schemas.microsoft.com/office/drawing/2014/main" id="{0FAD843B-F587-0326-9B97-5CC55E0D4D3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265704" y="1201149"/>
            <a:ext cx="411277" cy="41127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g3cfd728be90_0_0"/>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dirty="0"/>
              <a:t>Introduction</a:t>
            </a:r>
            <a:endParaRPr dirty="0"/>
          </a:p>
        </p:txBody>
      </p:sp>
      <p:sp>
        <p:nvSpPr>
          <p:cNvPr id="116" name="Google Shape;116;g3cfd728be90_0_0"/>
          <p:cNvSpPr txBox="1">
            <a:spLocks noGrp="1"/>
          </p:cNvSpPr>
          <p:nvPr>
            <p:ph type="body" idx="1"/>
          </p:nvPr>
        </p:nvSpPr>
        <p:spPr>
          <a:xfrm>
            <a:off x="593500" y="1399325"/>
            <a:ext cx="10080000" cy="53871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dirty="0"/>
              <a:t>In maths, you have learned how to substitute values into equations and solve for unknowns. In chemistry, we use the same algebra – with formulas for quantities like concentration, density and moles. This session builds on those maths skills and applies them to chemical calculations.</a:t>
            </a:r>
            <a:endParaRPr dirty="0"/>
          </a:p>
          <a:p>
            <a:pPr marL="0" lvl="0" indent="0" algn="l" rtl="0">
              <a:lnSpc>
                <a:spcPct val="100000"/>
              </a:lnSpc>
              <a:spcBef>
                <a:spcPts val="0"/>
              </a:spcBef>
              <a:spcAft>
                <a:spcPts val="0"/>
              </a:spcAft>
              <a:buSzPts val="2750"/>
              <a:buNone/>
            </a:pPr>
            <a:r>
              <a:rPr lang="en-GB" dirty="0"/>
              <a:t> </a:t>
            </a:r>
            <a:endParaRPr dirty="0"/>
          </a:p>
          <a:p>
            <a:pPr marL="0" lvl="0" indent="0" algn="l" rtl="0">
              <a:lnSpc>
                <a:spcPct val="100000"/>
              </a:lnSpc>
              <a:spcBef>
                <a:spcPts val="0"/>
              </a:spcBef>
              <a:spcAft>
                <a:spcPts val="0"/>
              </a:spcAft>
              <a:buSzPts val="2750"/>
              <a:buNone/>
            </a:pPr>
            <a:r>
              <a:rPr lang="en-GB" sz="3400" b="1" dirty="0">
                <a:solidFill>
                  <a:schemeClr val="accent4"/>
                </a:solidFill>
              </a:rPr>
              <a:t>Learning objectives</a:t>
            </a:r>
            <a:endParaRPr sz="3400" b="1" dirty="0">
              <a:solidFill>
                <a:schemeClr val="accent4"/>
              </a:solidFill>
            </a:endParaRPr>
          </a:p>
          <a:p>
            <a:pPr lvl="0" indent="-457200" algn="l" rtl="0">
              <a:lnSpc>
                <a:spcPct val="100000"/>
              </a:lnSpc>
              <a:spcBef>
                <a:spcPts val="1200"/>
              </a:spcBef>
              <a:spcAft>
                <a:spcPts val="0"/>
              </a:spcAft>
              <a:buSzPct val="100000"/>
              <a:buFont typeface="+mj-lt"/>
              <a:buAutoNum type="arabicPeriod"/>
            </a:pPr>
            <a:r>
              <a:rPr lang="en-GB" dirty="0"/>
              <a:t>Understand the algebra needed for balancing chemical equations.</a:t>
            </a:r>
            <a:endParaRPr dirty="0"/>
          </a:p>
          <a:p>
            <a:pPr lvl="0" indent="-457200" algn="l" rtl="0">
              <a:lnSpc>
                <a:spcPct val="100000"/>
              </a:lnSpc>
              <a:spcBef>
                <a:spcPts val="1200"/>
              </a:spcBef>
              <a:spcAft>
                <a:spcPts val="0"/>
              </a:spcAft>
              <a:buSzPct val="100000"/>
              <a:buFont typeface="+mj-lt"/>
              <a:buAutoNum type="arabicPeriod"/>
            </a:pPr>
            <a:r>
              <a:rPr lang="en-GB" dirty="0"/>
              <a:t>Substitute numerical values into formulas and expressions using appropriate units.</a:t>
            </a:r>
            <a:endParaRPr dirty="0"/>
          </a:p>
          <a:p>
            <a:pPr lvl="0" indent="-457200" algn="l" rtl="0">
              <a:lnSpc>
                <a:spcPct val="100000"/>
              </a:lnSpc>
              <a:spcBef>
                <a:spcPts val="1200"/>
              </a:spcBef>
              <a:spcAft>
                <a:spcPts val="0"/>
              </a:spcAft>
              <a:buSzPct val="100000"/>
              <a:buFont typeface="+mj-lt"/>
              <a:buAutoNum type="arabicPeriod"/>
            </a:pPr>
            <a:r>
              <a:rPr lang="en-GB" dirty="0"/>
              <a:t>Change the subject of an equation.</a:t>
            </a:r>
            <a:endParaRPr dirty="0"/>
          </a:p>
          <a:p>
            <a:pPr lvl="0" indent="-457200" algn="l" rtl="0">
              <a:lnSpc>
                <a:spcPct val="100000"/>
              </a:lnSpc>
              <a:spcBef>
                <a:spcPts val="1200"/>
              </a:spcBef>
              <a:spcAft>
                <a:spcPts val="0"/>
              </a:spcAft>
              <a:buSzPct val="100000"/>
              <a:buFont typeface="+mj-lt"/>
              <a:buAutoNum type="arabicPeriod"/>
            </a:pPr>
            <a:r>
              <a:rPr lang="en-GB" dirty="0"/>
              <a:t>Solve for unknowns in chemical equations and stoichiometry problems.</a:t>
            </a:r>
            <a:endParaRPr dirty="0"/>
          </a:p>
        </p:txBody>
      </p:sp>
      <p:sp>
        <p:nvSpPr>
          <p:cNvPr id="117" name="Google Shape;117;g3cfd728be90_0_0">
            <a:extLs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Introduction</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g3cfd728be90_0_101"/>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Balancing chemical equations</a:t>
            </a:r>
            <a:endParaRPr dirty="0"/>
          </a:p>
        </p:txBody>
      </p:sp>
      <mc:AlternateContent xmlns:mc="http://schemas.openxmlformats.org/markup-compatibility/2006" xmlns:a14="http://schemas.microsoft.com/office/drawing/2010/main">
        <mc:Choice Requires="a14">
          <p:sp>
            <p:nvSpPr>
              <p:cNvPr id="124" name="Google Shape;124;g3cfd728be90_0_101"/>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457200" lvl="0" indent="-403225" algn="l" rtl="0">
                  <a:lnSpc>
                    <a:spcPct val="100000"/>
                  </a:lnSpc>
                  <a:spcBef>
                    <a:spcPts val="0"/>
                  </a:spcBef>
                  <a:spcAft>
                    <a:spcPts val="0"/>
                  </a:spcAft>
                  <a:buSzPct val="100000"/>
                  <a:buAutoNum type="arabicPeriod"/>
                </a:pPr>
                <a:r>
                  <a:rPr lang="en-GB" dirty="0"/>
                  <a:t> </a:t>
                </a:r>
                <a14:m>
                  <m:oMath xmlns:m="http://schemas.openxmlformats.org/officeDocument/2006/math">
                    <m:r>
                      <m:rPr>
                        <m:sty m:val="p"/>
                      </m:rPr>
                      <a:rPr lang="en-GB" b="0" i="0" smtClean="0">
                        <a:latin typeface="Cambria Math" panose="02040503050406030204" pitchFamily="18" charset="0"/>
                      </a:rPr>
                      <m:t>Li</m:t>
                    </m:r>
                    <m:r>
                      <a:rPr lang="en-GB" b="0" i="0" smtClean="0">
                        <a:latin typeface="Cambria Math" panose="02040503050406030204" pitchFamily="18" charset="0"/>
                      </a:rPr>
                      <m:t>+ </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Li</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endParaRPr lang="en-GB" dirty="0"/>
              </a:p>
              <a:p>
                <a:pPr marL="457200" lvl="0" indent="0" algn="l" rtl="0">
                  <a:lnSpc>
                    <a:spcPct val="100000"/>
                  </a:lnSpc>
                  <a:spcBef>
                    <a:spcPts val="1200"/>
                  </a:spcBef>
                  <a:spcAft>
                    <a:spcPts val="0"/>
                  </a:spcAft>
                  <a:buSzPts val="2750"/>
                  <a:buNone/>
                </a:pPr>
                <a:endParaRPr lang="en-GB" dirty="0"/>
              </a:p>
              <a:p>
                <a:pPr marL="511175" lvl="0" indent="-457200" algn="l" rtl="0">
                  <a:lnSpc>
                    <a:spcPct val="100000"/>
                  </a:lnSpc>
                  <a:spcBef>
                    <a:spcPts val="1200"/>
                  </a:spcBef>
                  <a:spcAft>
                    <a:spcPts val="0"/>
                  </a:spcAft>
                  <a:buSzPct val="100000"/>
                  <a:buFont typeface="+mj-lt"/>
                  <a:buAutoNum type="arabicPeriod" startAt="2"/>
                </a:pPr>
                <a:r>
                  <a:rPr lang="en-GB" b="0" dirty="0"/>
                  <a:t> </a:t>
                </a:r>
                <a14:m>
                  <m:oMath xmlns:m="http://schemas.openxmlformats.org/officeDocument/2006/math">
                    <m:r>
                      <m:rPr>
                        <m:sty m:val="p"/>
                      </m:rPr>
                      <a:rPr lang="en-GB" b="0" i="0" smtClean="0">
                        <a:latin typeface="Cambria Math" panose="02040503050406030204" pitchFamily="18" charset="0"/>
                      </a:rPr>
                      <m:t>Ca</m:t>
                    </m:r>
                    <m:r>
                      <a:rPr lang="en-GB" b="0" i="0" smtClean="0">
                        <a:latin typeface="Cambria Math" panose="02040503050406030204" pitchFamily="18" charset="0"/>
                      </a:rPr>
                      <m:t>+ </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2</m:t>
                        </m:r>
                      </m:sub>
                    </m:sSub>
                    <m:r>
                      <m:rPr>
                        <m:sty m:val="p"/>
                      </m:rPr>
                      <a:rPr lang="en-GB" b="0" i="0" smtClean="0">
                        <a:latin typeface="Cambria Math" panose="02040503050406030204" pitchFamily="18" charset="0"/>
                      </a:rPr>
                      <m:t>O</m:t>
                    </m:r>
                    <m:r>
                      <a:rPr lang="en-GB" b="0" i="0" smtClean="0">
                        <a:latin typeface="Cambria Math" panose="02040503050406030204" pitchFamily="18" charset="0"/>
                      </a:rPr>
                      <m:t> →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Ca</m:t>
                        </m:r>
                        <m:r>
                          <a:rPr lang="en-GB" b="0" i="0" smtClean="0">
                            <a:latin typeface="Cambria Math" panose="02040503050406030204" pitchFamily="18" charset="0"/>
                            <a:ea typeface="Cambria Math" panose="02040503050406030204" pitchFamily="18" charset="0"/>
                          </a:rPr>
                          <m:t>(</m:t>
                        </m:r>
                        <m:r>
                          <m:rPr>
                            <m:sty m:val="p"/>
                          </m:rPr>
                          <a:rPr lang="en-GB" b="0" i="0" smtClean="0">
                            <a:latin typeface="Cambria Math" panose="02040503050406030204" pitchFamily="18" charset="0"/>
                            <a:ea typeface="Cambria Math" panose="02040503050406030204" pitchFamily="18" charset="0"/>
                          </a:rPr>
                          <m:t>OH</m:t>
                        </m:r>
                        <m:r>
                          <a:rPr lang="en-GB" b="0" i="0" smtClean="0">
                            <a:latin typeface="Cambria Math" panose="02040503050406030204" pitchFamily="18" charset="0"/>
                            <a:ea typeface="Cambria Math" panose="02040503050406030204" pitchFamily="18" charset="0"/>
                          </a:rPr>
                          <m:t>)</m:t>
                        </m:r>
                      </m:e>
                      <m:sub>
                        <m:r>
                          <a:rPr lang="en-GB" b="0" i="0" smtClean="0">
                            <a:latin typeface="Cambria Math" panose="02040503050406030204" pitchFamily="18" charset="0"/>
                            <a:ea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oMath>
                </a14:m>
                <a:endParaRPr lang="en-GB" dirty="0"/>
              </a:p>
              <a:p>
                <a:pPr marL="457200" lvl="0" indent="0" algn="l" rtl="0">
                  <a:lnSpc>
                    <a:spcPct val="100000"/>
                  </a:lnSpc>
                  <a:spcBef>
                    <a:spcPts val="1200"/>
                  </a:spcBef>
                  <a:spcAft>
                    <a:spcPts val="0"/>
                  </a:spcAft>
                  <a:buSzPts val="2750"/>
                  <a:buNone/>
                </a:pPr>
                <a:endParaRPr lang="en-GB" dirty="0"/>
              </a:p>
              <a:p>
                <a:pPr marL="511175" lvl="0" indent="-457200" algn="l" rtl="0">
                  <a:lnSpc>
                    <a:spcPct val="100000"/>
                  </a:lnSpc>
                  <a:spcBef>
                    <a:spcPts val="1200"/>
                  </a:spcBef>
                  <a:spcAft>
                    <a:spcPts val="0"/>
                  </a:spcAft>
                  <a:buSzPct val="100000"/>
                  <a:buFont typeface="+mj-lt"/>
                  <a:buAutoNum type="arabicPeriod" startAt="3"/>
                </a:pPr>
                <a:r>
                  <a:rPr lang="en-GB" dirty="0"/>
                  <a:t>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Fe</m:t>
                        </m:r>
                      </m:e>
                      <m:sub>
                        <m:r>
                          <a:rPr lang="en-GB" b="0" i="0" smtClean="0">
                            <a:latin typeface="Cambria Math" panose="02040503050406030204" pitchFamily="18" charset="0"/>
                          </a:rPr>
                          <m:t>2</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3</m:t>
                        </m:r>
                      </m:sub>
                    </m:sSub>
                    <m:r>
                      <a:rPr lang="en-GB" b="0" i="0" smtClean="0">
                        <a:latin typeface="Cambria Math" panose="02040503050406030204" pitchFamily="18" charset="0"/>
                      </a:rPr>
                      <m:t>+</m:t>
                    </m:r>
                    <m:r>
                      <m:rPr>
                        <m:sty m:val="p"/>
                      </m:rPr>
                      <a:rPr lang="en-GB" b="0" i="0" smtClean="0">
                        <a:latin typeface="Cambria Math" panose="02040503050406030204" pitchFamily="18" charset="0"/>
                      </a:rPr>
                      <m:t>C</m:t>
                    </m:r>
                    <m:r>
                      <a:rPr lang="en-GB" b="0" i="0" smtClean="0">
                        <a:latin typeface="Cambria Math" panose="02040503050406030204" pitchFamily="18" charset="0"/>
                      </a:rPr>
                      <m:t> →</m:t>
                    </m:r>
                    <m:r>
                      <m:rPr>
                        <m:sty m:val="p"/>
                      </m:rPr>
                      <a:rPr lang="en-GB" b="0" i="0" smtClean="0">
                        <a:latin typeface="Cambria Math" panose="02040503050406030204" pitchFamily="18" charset="0"/>
                        <a:ea typeface="Cambria Math" panose="02040503050406030204" pitchFamily="18" charset="0"/>
                      </a:rPr>
                      <m:t>Fe</m:t>
                    </m:r>
                    <m:r>
                      <a:rPr lang="en-GB" b="0" i="0" smtClean="0">
                        <a:latin typeface="Cambria Math" panose="02040503050406030204" pitchFamily="18" charset="0"/>
                        <a:ea typeface="Cambria Math" panose="02040503050406030204" pitchFamily="18" charset="0"/>
                      </a:rPr>
                      <m:t>+</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1" smtClean="0">
                            <a:latin typeface="Cambria Math" panose="02040503050406030204" pitchFamily="18" charset="0"/>
                            <a:ea typeface="Cambria Math" panose="02040503050406030204" pitchFamily="18" charset="0"/>
                          </a:rPr>
                          <m:t>2</m:t>
                        </m:r>
                      </m:sub>
                    </m:sSub>
                  </m:oMath>
                </a14:m>
                <a:endParaRPr lang="en-GB" dirty="0"/>
              </a:p>
              <a:p>
                <a:pPr marL="457200" lvl="0" indent="0" algn="l" rtl="0">
                  <a:lnSpc>
                    <a:spcPct val="100000"/>
                  </a:lnSpc>
                  <a:spcBef>
                    <a:spcPts val="1200"/>
                  </a:spcBef>
                  <a:spcAft>
                    <a:spcPts val="0"/>
                  </a:spcAft>
                  <a:buSzPts val="2750"/>
                  <a:buNone/>
                </a:pPr>
                <a:endParaRPr lang="en-GB" dirty="0"/>
              </a:p>
              <a:p>
                <a:pPr marL="511175" lvl="0" indent="-457200" algn="l" rtl="0">
                  <a:lnSpc>
                    <a:spcPct val="100000"/>
                  </a:lnSpc>
                  <a:spcBef>
                    <a:spcPts val="1200"/>
                  </a:spcBef>
                  <a:spcAft>
                    <a:spcPts val="0"/>
                  </a:spcAft>
                  <a:buSzPct val="100000"/>
                  <a:buFont typeface="+mj-lt"/>
                  <a:buAutoNum type="arabicPeriod" startAt="4"/>
                </a:pPr>
                <a:r>
                  <a:rPr lang="en-GB" dirty="0"/>
                  <a:t>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CH</m:t>
                        </m:r>
                      </m:e>
                      <m:sub>
                        <m:r>
                          <a:rPr lang="en-GB" b="0" i="0" smtClean="0">
                            <a:latin typeface="Cambria Math" panose="02040503050406030204" pitchFamily="18" charset="0"/>
                          </a:rPr>
                          <m:t>4</m:t>
                        </m:r>
                      </m:sub>
                    </m:sSub>
                    <m:r>
                      <a:rPr lang="en-GB" b="0" i="0" smtClean="0">
                        <a:latin typeface="Cambria Math" panose="02040503050406030204" pitchFamily="18" charset="0"/>
                      </a:rPr>
                      <m:t>+ </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endParaRPr lang="en-GB" dirty="0"/>
              </a:p>
              <a:p>
                <a:pPr marL="457200" lvl="0" indent="0" algn="l" rtl="0">
                  <a:lnSpc>
                    <a:spcPct val="100000"/>
                  </a:lnSpc>
                  <a:spcBef>
                    <a:spcPts val="1200"/>
                  </a:spcBef>
                  <a:spcAft>
                    <a:spcPts val="0"/>
                  </a:spcAft>
                  <a:buSzPts val="2750"/>
                  <a:buNone/>
                </a:pPr>
                <a:endParaRPr lang="en-GB" dirty="0"/>
              </a:p>
              <a:p>
                <a:pPr marL="511175" lvl="0" indent="-457200" algn="l" rtl="0">
                  <a:lnSpc>
                    <a:spcPct val="100000"/>
                  </a:lnSpc>
                  <a:spcBef>
                    <a:spcPts val="1200"/>
                  </a:spcBef>
                  <a:spcAft>
                    <a:spcPts val="0"/>
                  </a:spcAft>
                  <a:buSzPct val="100000"/>
                  <a:buFont typeface="+mj-lt"/>
                  <a:buAutoNum type="arabicPeriod" startAt="5"/>
                </a:pPr>
                <a:r>
                  <a:rPr lang="en-GB" dirty="0"/>
                  <a:t>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m:t>
                        </m:r>
                      </m:e>
                      <m:sub>
                        <m:r>
                          <a:rPr lang="en-GB" b="0" i="0" smtClean="0">
                            <a:latin typeface="Cambria Math" panose="02040503050406030204" pitchFamily="18" charset="0"/>
                          </a:rPr>
                          <m:t>3</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8</m:t>
                        </m:r>
                      </m:sub>
                    </m:sSub>
                    <m:r>
                      <a:rPr lang="en-GB" b="0" i="0" smtClean="0">
                        <a:latin typeface="Cambria Math" panose="02040503050406030204" pitchFamily="18" charset="0"/>
                      </a:rPr>
                      <m:t>+ </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r>
                      <a:rPr lang="en-GB" i="0">
                        <a:latin typeface="Cambria Math" panose="02040503050406030204" pitchFamily="18" charset="0"/>
                        <a:ea typeface="Cambria Math" panose="02040503050406030204" pitchFamily="18" charset="0"/>
                      </a:rPr>
                      <m:t>→</m:t>
                    </m:r>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endParaRPr dirty="0"/>
              </a:p>
            </p:txBody>
          </p:sp>
        </mc:Choice>
        <mc:Fallback xmlns="">
          <p:sp>
            <p:nvSpPr>
              <p:cNvPr id="124" name="Google Shape;124;g3cfd728be90_0_101"/>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149" t="-1816"/>
                </a:stretch>
              </a:blipFill>
              <a:ln>
                <a:noFill/>
              </a:ln>
            </p:spPr>
            <p:txBody>
              <a:bodyPr/>
              <a:lstStyle/>
              <a:p>
                <a:r>
                  <a:rPr lang="en-GB">
                    <a:noFill/>
                  </a:rPr>
                  <a:t> </a:t>
                </a:r>
              </a:p>
            </p:txBody>
          </p:sp>
        </mc:Fallback>
      </mc:AlternateContent>
      <p:sp>
        <p:nvSpPr>
          <p:cNvPr id="3" name="Google Shape;117;g3cfd728be90_0_0">
            <a:extLst>
              <a:ext uri="{FF2B5EF4-FFF2-40B4-BE49-F238E27FC236}">
                <a16:creationId xmlns:a16="http://schemas.microsoft.com/office/drawing/2014/main" id="{51765517-11AE-53A4-7669-3C01AA86190E}"/>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2">
          <a:extLst>
            <a:ext uri="{FF2B5EF4-FFF2-40B4-BE49-F238E27FC236}">
              <a16:creationId xmlns:a16="http://schemas.microsoft.com/office/drawing/2014/main" id="{613FC1B1-0211-D46C-FB9D-43146767534A}"/>
            </a:ext>
          </a:extLst>
        </p:cNvPr>
        <p:cNvGrpSpPr/>
        <p:nvPr/>
      </p:nvGrpSpPr>
      <p:grpSpPr>
        <a:xfrm>
          <a:off x="0" y="0"/>
          <a:ext cx="0" cy="0"/>
          <a:chOff x="0" y="0"/>
          <a:chExt cx="0" cy="0"/>
        </a:xfrm>
      </p:grpSpPr>
      <p:sp>
        <p:nvSpPr>
          <p:cNvPr id="123" name="Google Shape;123;g3cfd728be90_0_101">
            <a:extLst>
              <a:ext uri="{FF2B5EF4-FFF2-40B4-BE49-F238E27FC236}">
                <a16:creationId xmlns:a16="http://schemas.microsoft.com/office/drawing/2014/main" id="{5CC042CF-9CE6-BB56-D510-941767EB4CE4}"/>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Balancing chemical equations – answers </a:t>
            </a:r>
            <a:endParaRPr dirty="0"/>
          </a:p>
        </p:txBody>
      </p:sp>
      <mc:AlternateContent xmlns:mc="http://schemas.openxmlformats.org/markup-compatibility/2006" xmlns:a14="http://schemas.microsoft.com/office/drawing/2010/main">
        <mc:Choice Requires="a14">
          <p:sp>
            <p:nvSpPr>
              <p:cNvPr id="124" name="Google Shape;124;g3cfd728be90_0_101">
                <a:extLst>
                  <a:ext uri="{FF2B5EF4-FFF2-40B4-BE49-F238E27FC236}">
                    <a16:creationId xmlns:a16="http://schemas.microsoft.com/office/drawing/2014/main" id="{61063382-684C-42ED-D711-48FB4C783140}"/>
                  </a:ext>
                </a:extLst>
              </p:cNvPr>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a:buSzPct val="100000"/>
                  <a:buFont typeface="Arial"/>
                  <a:buAutoNum type="arabicPeriod"/>
                </a:pPr>
                <a:r>
                  <a:rPr lang="en-GB" dirty="0"/>
                  <a:t> </a:t>
                </a:r>
                <a14:m>
                  <m:oMath xmlns:m="http://schemas.openxmlformats.org/officeDocument/2006/math">
                    <m:r>
                      <a:rPr lang="en-GB">
                        <a:latin typeface="Cambria Math" panose="02040503050406030204" pitchFamily="18" charset="0"/>
                      </a:rPr>
                      <m:t>4</m:t>
                    </m:r>
                    <m:r>
                      <m:rPr>
                        <m:sty m:val="p"/>
                      </m:rPr>
                      <a:rPr lang="en-GB">
                        <a:latin typeface="Cambria Math" panose="02040503050406030204" pitchFamily="18" charset="0"/>
                      </a:rPr>
                      <m:t>Li</m:t>
                    </m:r>
                    <m:r>
                      <a:rPr lang="en-GB">
                        <a:latin typeface="Cambria Math" panose="02040503050406030204" pitchFamily="18" charset="0"/>
                      </a:rPr>
                      <m:t>+ </m:t>
                    </m:r>
                    <m:sSub>
                      <m:sSubPr>
                        <m:ctrlPr>
                          <a:rPr lang="en-GB">
                            <a:latin typeface="Cambria Math" panose="02040503050406030204" pitchFamily="18" charset="0"/>
                          </a:rPr>
                        </m:ctrlPr>
                      </m:sSubPr>
                      <m:e>
                        <m:r>
                          <m:rPr>
                            <m:sty m:val="p"/>
                          </m:rPr>
                          <a:rPr lang="en-GB">
                            <a:latin typeface="Cambria Math" panose="02040503050406030204" pitchFamily="18" charset="0"/>
                          </a:rPr>
                          <m:t>O</m:t>
                        </m:r>
                      </m:e>
                      <m:sub>
                        <m:r>
                          <a:rPr lang="ar-AE">
                            <a:latin typeface="Cambria Math" panose="02040503050406030204" pitchFamily="18" charset="0"/>
                          </a:rPr>
                          <m:t>2</m:t>
                        </m:r>
                      </m:sub>
                    </m:sSub>
                    <m:r>
                      <a:rPr lang="ar-AE">
                        <a:latin typeface="Cambria Math" panose="02040503050406030204" pitchFamily="18" charset="0"/>
                        <a:ea typeface="Cambria Math" panose="02040503050406030204" pitchFamily="18" charset="0"/>
                      </a:rPr>
                      <m:t>→ </m:t>
                    </m:r>
                    <m:sSub>
                      <m:sSubPr>
                        <m:ctrlPr>
                          <a:rPr lang="en-GB" i="1">
                            <a:latin typeface="Cambria Math" panose="02040503050406030204" pitchFamily="18" charset="0"/>
                            <a:ea typeface="Cambria Math" panose="02040503050406030204" pitchFamily="18" charset="0"/>
                          </a:rPr>
                        </m:ctrlPr>
                      </m:sSubPr>
                      <m:e>
                        <m:r>
                          <a:rPr lang="en-GB" i="1">
                            <a:latin typeface="Cambria Math" panose="02040503050406030204" pitchFamily="18" charset="0"/>
                            <a:ea typeface="Cambria Math" panose="02040503050406030204" pitchFamily="18" charset="0"/>
                          </a:rPr>
                          <m:t>2</m:t>
                        </m:r>
                        <m:r>
                          <m:rPr>
                            <m:sty m:val="p"/>
                          </m:rPr>
                          <a:rPr lang="en-GB">
                            <a:latin typeface="Cambria Math" panose="02040503050406030204" pitchFamily="18" charset="0"/>
                            <a:ea typeface="Cambria Math" panose="02040503050406030204" pitchFamily="18" charset="0"/>
                          </a:rPr>
                          <m:t>Li</m:t>
                        </m:r>
                      </m:e>
                      <m:sub>
                        <m:r>
                          <a:rPr lang="ar-AE">
                            <a:latin typeface="Cambria Math" panose="02040503050406030204" pitchFamily="18" charset="0"/>
                            <a:ea typeface="Cambria Math" panose="02040503050406030204" pitchFamily="18" charset="0"/>
                          </a:rPr>
                          <m:t>2</m:t>
                        </m:r>
                      </m:sub>
                    </m:sSub>
                    <m:r>
                      <m:rPr>
                        <m:sty m:val="p"/>
                      </m:rPr>
                      <a:rPr lang="en-GB">
                        <a:latin typeface="Cambria Math" panose="02040503050406030204" pitchFamily="18" charset="0"/>
                        <a:ea typeface="Cambria Math" panose="02040503050406030204" pitchFamily="18" charset="0"/>
                      </a:rPr>
                      <m:t>O</m:t>
                    </m:r>
                  </m:oMath>
                </a14:m>
                <a:endParaRPr lang="en-GB" dirty="0"/>
              </a:p>
              <a:p>
                <a:pPr marL="457200" lvl="0" indent="0" algn="l" rtl="0">
                  <a:lnSpc>
                    <a:spcPct val="100000"/>
                  </a:lnSpc>
                  <a:spcBef>
                    <a:spcPts val="1200"/>
                  </a:spcBef>
                  <a:spcAft>
                    <a:spcPts val="0"/>
                  </a:spcAft>
                  <a:buSzPts val="2750"/>
                  <a:buNone/>
                </a:pPr>
                <a:endParaRPr lang="en-GB" dirty="0"/>
              </a:p>
              <a:p>
                <a:pPr marL="511175" indent="-457200">
                  <a:spcBef>
                    <a:spcPts val="1200"/>
                  </a:spcBef>
                  <a:buSzPct val="100000"/>
                  <a:buFont typeface="+mj-lt"/>
                  <a:buAutoNum type="arabicPeriod" startAt="2"/>
                </a:pPr>
                <a:r>
                  <a:rPr lang="en-GB" dirty="0"/>
                  <a:t> </a:t>
                </a:r>
                <a14:m>
                  <m:oMath xmlns:m="http://schemas.openxmlformats.org/officeDocument/2006/math">
                    <m:r>
                      <m:rPr>
                        <m:sty m:val="p"/>
                      </m:rPr>
                      <a:rPr lang="en-GB">
                        <a:latin typeface="Cambria Math" panose="02040503050406030204" pitchFamily="18" charset="0"/>
                      </a:rPr>
                      <m:t>Ca</m:t>
                    </m:r>
                    <m:r>
                      <a:rPr lang="en-GB">
                        <a:latin typeface="Cambria Math" panose="02040503050406030204" pitchFamily="18" charset="0"/>
                      </a:rPr>
                      <m:t>+ </m:t>
                    </m:r>
                    <m:sSub>
                      <m:sSubPr>
                        <m:ctrlPr>
                          <a:rPr lang="en-GB">
                            <a:latin typeface="Cambria Math" panose="02040503050406030204" pitchFamily="18" charset="0"/>
                          </a:rPr>
                        </m:ctrlPr>
                      </m:sSubPr>
                      <m:e>
                        <m:r>
                          <a:rPr lang="en-GB">
                            <a:latin typeface="Cambria Math" panose="02040503050406030204" pitchFamily="18" charset="0"/>
                          </a:rPr>
                          <m:t>2</m:t>
                        </m:r>
                        <m:r>
                          <m:rPr>
                            <m:sty m:val="p"/>
                          </m:rPr>
                          <a:rPr lang="en-GB">
                            <a:latin typeface="Cambria Math" panose="02040503050406030204" pitchFamily="18" charset="0"/>
                          </a:rPr>
                          <m:t>H</m:t>
                        </m:r>
                      </m:e>
                      <m:sub>
                        <m:r>
                          <a:rPr lang="en-GB">
                            <a:latin typeface="Cambria Math" panose="02040503050406030204" pitchFamily="18" charset="0"/>
                          </a:rPr>
                          <m:t>2</m:t>
                        </m:r>
                      </m:sub>
                    </m:sSub>
                    <m:r>
                      <m:rPr>
                        <m:sty m:val="p"/>
                      </m:rPr>
                      <a:rPr lang="en-GB">
                        <a:latin typeface="Cambria Math" panose="02040503050406030204" pitchFamily="18" charset="0"/>
                      </a:rPr>
                      <m:t>O</m:t>
                    </m:r>
                    <m:r>
                      <a:rPr lang="en-GB">
                        <a:latin typeface="Cambria Math" panose="02040503050406030204" pitchFamily="18" charset="0"/>
                      </a:rPr>
                      <m:t> → </m:t>
                    </m:r>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Ca</m:t>
                        </m:r>
                        <m:r>
                          <a:rPr lang="en-GB">
                            <a:latin typeface="Cambria Math" panose="02040503050406030204" pitchFamily="18" charset="0"/>
                            <a:ea typeface="Cambria Math" panose="02040503050406030204" pitchFamily="18" charset="0"/>
                          </a:rPr>
                          <m:t>(</m:t>
                        </m:r>
                        <m:r>
                          <m:rPr>
                            <m:sty m:val="p"/>
                          </m:rPr>
                          <a:rPr lang="en-GB">
                            <a:latin typeface="Cambria Math" panose="02040503050406030204" pitchFamily="18" charset="0"/>
                            <a:ea typeface="Cambria Math" panose="02040503050406030204" pitchFamily="18" charset="0"/>
                          </a:rPr>
                          <m:t>OH</m:t>
                        </m:r>
                        <m:r>
                          <a:rPr lang="en-GB">
                            <a:latin typeface="Cambria Math" panose="02040503050406030204" pitchFamily="18" charset="0"/>
                            <a:ea typeface="Cambria Math" panose="02040503050406030204" pitchFamily="18" charset="0"/>
                          </a:rPr>
                          <m:t>)</m:t>
                        </m:r>
                      </m:e>
                      <m:sub>
                        <m:r>
                          <a:rPr lang="en-GB">
                            <a:latin typeface="Cambria Math" panose="02040503050406030204" pitchFamily="18" charset="0"/>
                            <a:ea typeface="Cambria Math" panose="02040503050406030204" pitchFamily="18" charset="0"/>
                          </a:rPr>
                          <m:t>2</m:t>
                        </m:r>
                      </m:sub>
                    </m:sSub>
                    <m:r>
                      <a:rPr lang="en-GB">
                        <a:latin typeface="Cambria Math" panose="02040503050406030204" pitchFamily="18" charset="0"/>
                        <a:ea typeface="Cambria Math" panose="02040503050406030204" pitchFamily="18" charset="0"/>
                      </a:rPr>
                      <m:t>+ </m:t>
                    </m:r>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H</m:t>
                        </m:r>
                      </m:e>
                      <m:sub>
                        <m:r>
                          <a:rPr lang="en-GB">
                            <a:latin typeface="Cambria Math" panose="02040503050406030204" pitchFamily="18" charset="0"/>
                            <a:ea typeface="Cambria Math" panose="02040503050406030204" pitchFamily="18" charset="0"/>
                          </a:rPr>
                          <m:t>2</m:t>
                        </m:r>
                      </m:sub>
                    </m:sSub>
                  </m:oMath>
                </a14:m>
                <a:endParaRPr lang="en-GB" dirty="0"/>
              </a:p>
              <a:p>
                <a:pPr marL="457200" lvl="0" indent="0" algn="l" rtl="0">
                  <a:lnSpc>
                    <a:spcPct val="100000"/>
                  </a:lnSpc>
                  <a:spcBef>
                    <a:spcPts val="1200"/>
                  </a:spcBef>
                  <a:spcAft>
                    <a:spcPts val="0"/>
                  </a:spcAft>
                  <a:buSzPts val="2750"/>
                  <a:buNone/>
                </a:pPr>
                <a:endParaRPr lang="en-GB" dirty="0"/>
              </a:p>
              <a:p>
                <a:pPr marL="511175" lvl="0" indent="-457200">
                  <a:spcBef>
                    <a:spcPts val="1200"/>
                  </a:spcBef>
                  <a:buSzPct val="100000"/>
                  <a:buFont typeface="+mj-lt"/>
                  <a:buAutoNum type="arabicPeriod" startAt="3"/>
                </a:pPr>
                <a:r>
                  <a:rPr lang="en-GB" dirty="0"/>
                  <a:t> </a:t>
                </a:r>
                <a14:m>
                  <m:oMath xmlns:m="http://schemas.openxmlformats.org/officeDocument/2006/math">
                    <m:sSub>
                      <m:sSubPr>
                        <m:ctrlPr>
                          <a:rPr lang="en-GB">
                            <a:latin typeface="Cambria Math" panose="02040503050406030204" pitchFamily="18" charset="0"/>
                          </a:rPr>
                        </m:ctrlPr>
                      </m:sSubPr>
                      <m:e>
                        <m:r>
                          <a:rPr lang="en-GB">
                            <a:latin typeface="Cambria Math" panose="02040503050406030204" pitchFamily="18" charset="0"/>
                          </a:rPr>
                          <m:t>2</m:t>
                        </m:r>
                        <m:r>
                          <m:rPr>
                            <m:sty m:val="p"/>
                          </m:rPr>
                          <a:rPr lang="en-GB">
                            <a:latin typeface="Cambria Math" panose="02040503050406030204" pitchFamily="18" charset="0"/>
                          </a:rPr>
                          <m:t>Fe</m:t>
                        </m:r>
                      </m:e>
                      <m:sub>
                        <m:r>
                          <a:rPr lang="en-GB">
                            <a:latin typeface="Cambria Math" panose="02040503050406030204" pitchFamily="18" charset="0"/>
                          </a:rPr>
                          <m:t>2</m:t>
                        </m:r>
                      </m:sub>
                    </m:sSub>
                    <m:sSub>
                      <m:sSubPr>
                        <m:ctrlPr>
                          <a:rPr lang="en-GB">
                            <a:latin typeface="Cambria Math" panose="02040503050406030204" pitchFamily="18" charset="0"/>
                          </a:rPr>
                        </m:ctrlPr>
                      </m:sSubPr>
                      <m:e>
                        <m:r>
                          <m:rPr>
                            <m:sty m:val="p"/>
                          </m:rPr>
                          <a:rPr lang="en-GB">
                            <a:latin typeface="Cambria Math" panose="02040503050406030204" pitchFamily="18" charset="0"/>
                          </a:rPr>
                          <m:t>O</m:t>
                        </m:r>
                      </m:e>
                      <m:sub>
                        <m:r>
                          <a:rPr lang="en-GB">
                            <a:latin typeface="Cambria Math" panose="02040503050406030204" pitchFamily="18" charset="0"/>
                          </a:rPr>
                          <m:t>3</m:t>
                        </m:r>
                      </m:sub>
                    </m:sSub>
                    <m:r>
                      <a:rPr lang="en-GB">
                        <a:latin typeface="Cambria Math" panose="02040503050406030204" pitchFamily="18" charset="0"/>
                      </a:rPr>
                      <m:t>+3</m:t>
                    </m:r>
                    <m:r>
                      <m:rPr>
                        <m:sty m:val="p"/>
                      </m:rPr>
                      <a:rPr lang="en-GB">
                        <a:latin typeface="Cambria Math" panose="02040503050406030204" pitchFamily="18" charset="0"/>
                      </a:rPr>
                      <m:t>C</m:t>
                    </m:r>
                    <m:r>
                      <a:rPr lang="en-GB">
                        <a:latin typeface="Cambria Math" panose="02040503050406030204" pitchFamily="18" charset="0"/>
                      </a:rPr>
                      <m:t> →4</m:t>
                    </m:r>
                    <m:r>
                      <m:rPr>
                        <m:sty m:val="p"/>
                      </m:rPr>
                      <a:rPr lang="en-GB">
                        <a:latin typeface="Cambria Math" panose="02040503050406030204" pitchFamily="18" charset="0"/>
                        <a:ea typeface="Cambria Math" panose="02040503050406030204" pitchFamily="18" charset="0"/>
                      </a:rPr>
                      <m:t>Fe</m:t>
                    </m:r>
                    <m:r>
                      <a:rPr lang="en-GB">
                        <a:latin typeface="Cambria Math" panose="02040503050406030204" pitchFamily="18" charset="0"/>
                        <a:ea typeface="Cambria Math" panose="02040503050406030204" pitchFamily="18" charset="0"/>
                      </a:rPr>
                      <m:t>+3</m:t>
                    </m:r>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CO</m:t>
                        </m:r>
                      </m:e>
                      <m:sub>
                        <m:r>
                          <a:rPr lang="en-GB" i="1">
                            <a:latin typeface="Cambria Math" panose="02040503050406030204" pitchFamily="18" charset="0"/>
                            <a:ea typeface="Cambria Math" panose="02040503050406030204" pitchFamily="18" charset="0"/>
                          </a:rPr>
                          <m:t>2</m:t>
                        </m:r>
                      </m:sub>
                    </m:sSub>
                  </m:oMath>
                </a14:m>
                <a:endParaRPr lang="en-GB" dirty="0">
                  <a:ea typeface="Cambria Math" panose="02040503050406030204" pitchFamily="18" charset="0"/>
                </a:endParaRPr>
              </a:p>
              <a:p>
                <a:pPr marL="511175" lvl="0" indent="-457200">
                  <a:spcBef>
                    <a:spcPts val="1200"/>
                  </a:spcBef>
                  <a:buSzPct val="100000"/>
                  <a:buFont typeface="+mj-lt"/>
                  <a:buAutoNum type="arabicPeriod" startAt="3"/>
                </a:pPr>
                <a:endParaRPr lang="en-GB" dirty="0"/>
              </a:p>
              <a:p>
                <a:pPr marL="511175" indent="-457200">
                  <a:spcBef>
                    <a:spcPts val="1200"/>
                  </a:spcBef>
                  <a:buSzPct val="100000"/>
                  <a:buFont typeface="+mj-lt"/>
                  <a:buAutoNum type="arabicPeriod" startAt="4"/>
                </a:pPr>
                <a:r>
                  <a:rPr lang="en-GB" dirty="0"/>
                  <a:t> </a:t>
                </a:r>
                <a14:m>
                  <m:oMath xmlns:m="http://schemas.openxmlformats.org/officeDocument/2006/math">
                    <m:sSub>
                      <m:sSubPr>
                        <m:ctrlPr>
                          <a:rPr lang="en-GB">
                            <a:latin typeface="Cambria Math" panose="02040503050406030204" pitchFamily="18" charset="0"/>
                          </a:rPr>
                        </m:ctrlPr>
                      </m:sSubPr>
                      <m:e>
                        <m:r>
                          <m:rPr>
                            <m:sty m:val="p"/>
                          </m:rPr>
                          <a:rPr lang="en-GB">
                            <a:latin typeface="Cambria Math" panose="02040503050406030204" pitchFamily="18" charset="0"/>
                          </a:rPr>
                          <m:t>CH</m:t>
                        </m:r>
                      </m:e>
                      <m:sub>
                        <m:r>
                          <a:rPr lang="en-GB">
                            <a:latin typeface="Cambria Math" panose="02040503050406030204" pitchFamily="18" charset="0"/>
                          </a:rPr>
                          <m:t>4</m:t>
                        </m:r>
                      </m:sub>
                    </m:sSub>
                    <m:r>
                      <a:rPr lang="en-GB">
                        <a:latin typeface="Cambria Math" panose="02040503050406030204" pitchFamily="18" charset="0"/>
                      </a:rPr>
                      <m:t>+ </m:t>
                    </m:r>
                    <m:sSub>
                      <m:sSubPr>
                        <m:ctrlPr>
                          <a:rPr lang="en-GB">
                            <a:latin typeface="Cambria Math" panose="02040503050406030204" pitchFamily="18" charset="0"/>
                          </a:rPr>
                        </m:ctrlPr>
                      </m:sSubPr>
                      <m:e>
                        <m:r>
                          <a:rPr lang="en-GB">
                            <a:latin typeface="Cambria Math" panose="02040503050406030204" pitchFamily="18" charset="0"/>
                          </a:rPr>
                          <m:t>2</m:t>
                        </m:r>
                        <m:r>
                          <m:rPr>
                            <m:sty m:val="p"/>
                          </m:rPr>
                          <a:rPr lang="en-GB">
                            <a:latin typeface="Cambria Math" panose="02040503050406030204" pitchFamily="18" charset="0"/>
                          </a:rPr>
                          <m:t>O</m:t>
                        </m:r>
                      </m:e>
                      <m:sub>
                        <m:r>
                          <a:rPr lang="en-GB">
                            <a:latin typeface="Cambria Math" panose="02040503050406030204" pitchFamily="18" charset="0"/>
                          </a:rPr>
                          <m:t>2</m:t>
                        </m:r>
                      </m:sub>
                    </m:sSub>
                    <m:r>
                      <a:rPr lang="en-GB">
                        <a:latin typeface="Cambria Math" panose="02040503050406030204" pitchFamily="18" charset="0"/>
                        <a:ea typeface="Cambria Math" panose="02040503050406030204" pitchFamily="18" charset="0"/>
                      </a:rPr>
                      <m:t>→ </m:t>
                    </m:r>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CO</m:t>
                        </m:r>
                      </m:e>
                      <m:sub>
                        <m:r>
                          <a:rPr lang="en-GB">
                            <a:latin typeface="Cambria Math" panose="02040503050406030204" pitchFamily="18" charset="0"/>
                            <a:ea typeface="Cambria Math" panose="02040503050406030204" pitchFamily="18" charset="0"/>
                          </a:rPr>
                          <m:t>2</m:t>
                        </m:r>
                      </m:sub>
                    </m:sSub>
                    <m:r>
                      <a:rPr lang="en-GB">
                        <a:latin typeface="Cambria Math" panose="02040503050406030204" pitchFamily="18" charset="0"/>
                        <a:ea typeface="Cambria Math" panose="02040503050406030204" pitchFamily="18" charset="0"/>
                      </a:rPr>
                      <m:t>+ </m:t>
                    </m:r>
                    <m:sSub>
                      <m:sSubPr>
                        <m:ctrlPr>
                          <a:rPr lang="en-GB">
                            <a:latin typeface="Cambria Math" panose="02040503050406030204" pitchFamily="18" charset="0"/>
                            <a:ea typeface="Cambria Math" panose="02040503050406030204" pitchFamily="18" charset="0"/>
                          </a:rPr>
                        </m:ctrlPr>
                      </m:sSubPr>
                      <m:e>
                        <m:r>
                          <a:rPr lang="en-GB">
                            <a:latin typeface="Cambria Math" panose="02040503050406030204" pitchFamily="18" charset="0"/>
                            <a:ea typeface="Cambria Math" panose="02040503050406030204" pitchFamily="18" charset="0"/>
                          </a:rPr>
                          <m:t>2</m:t>
                        </m:r>
                        <m:r>
                          <m:rPr>
                            <m:sty m:val="p"/>
                          </m:rPr>
                          <a:rPr lang="en-GB">
                            <a:latin typeface="Cambria Math" panose="02040503050406030204" pitchFamily="18" charset="0"/>
                            <a:ea typeface="Cambria Math" panose="02040503050406030204" pitchFamily="18" charset="0"/>
                          </a:rPr>
                          <m:t>H</m:t>
                        </m:r>
                      </m:e>
                      <m:sub>
                        <m:r>
                          <a:rPr lang="en-GB">
                            <a:latin typeface="Cambria Math" panose="02040503050406030204" pitchFamily="18" charset="0"/>
                            <a:ea typeface="Cambria Math" panose="02040503050406030204" pitchFamily="18" charset="0"/>
                          </a:rPr>
                          <m:t>2</m:t>
                        </m:r>
                      </m:sub>
                    </m:sSub>
                    <m:r>
                      <m:rPr>
                        <m:sty m:val="p"/>
                      </m:rPr>
                      <a:rPr lang="en-GB">
                        <a:latin typeface="Cambria Math" panose="02040503050406030204" pitchFamily="18" charset="0"/>
                        <a:ea typeface="Cambria Math" panose="02040503050406030204" pitchFamily="18" charset="0"/>
                      </a:rPr>
                      <m:t>O</m:t>
                    </m:r>
                  </m:oMath>
                </a14:m>
                <a:endParaRPr lang="en-GB" dirty="0"/>
              </a:p>
              <a:p>
                <a:pPr marL="511175" indent="-457200">
                  <a:spcBef>
                    <a:spcPts val="1200"/>
                  </a:spcBef>
                  <a:buSzPct val="100000"/>
                  <a:buFont typeface="+mj-lt"/>
                  <a:buAutoNum type="arabicPeriod" startAt="4"/>
                </a:pPr>
                <a:endParaRPr lang="en-GB" dirty="0"/>
              </a:p>
              <a:p>
                <a:pPr marL="511175" indent="-457200">
                  <a:spcBef>
                    <a:spcPts val="1200"/>
                  </a:spcBef>
                  <a:buSzPct val="100000"/>
                  <a:buFont typeface="+mj-lt"/>
                  <a:buAutoNum type="arabicPeriod" startAt="5"/>
                </a:pPr>
                <a:r>
                  <a:rPr lang="en-GB" dirty="0"/>
                  <a:t> </a:t>
                </a:r>
                <a14:m>
                  <m:oMath xmlns:m="http://schemas.openxmlformats.org/officeDocument/2006/math">
                    <m:sSub>
                      <m:sSubPr>
                        <m:ctrlPr>
                          <a:rPr lang="en-GB">
                            <a:latin typeface="Cambria Math" panose="02040503050406030204" pitchFamily="18" charset="0"/>
                          </a:rPr>
                        </m:ctrlPr>
                      </m:sSubPr>
                      <m:e>
                        <m:r>
                          <m:rPr>
                            <m:sty m:val="p"/>
                          </m:rPr>
                          <a:rPr lang="en-GB">
                            <a:latin typeface="Cambria Math" panose="02040503050406030204" pitchFamily="18" charset="0"/>
                          </a:rPr>
                          <m:t>C</m:t>
                        </m:r>
                      </m:e>
                      <m:sub>
                        <m:r>
                          <a:rPr lang="en-GB">
                            <a:latin typeface="Cambria Math" panose="02040503050406030204" pitchFamily="18" charset="0"/>
                          </a:rPr>
                          <m:t>3</m:t>
                        </m:r>
                      </m:sub>
                    </m:sSub>
                    <m:sSub>
                      <m:sSubPr>
                        <m:ctrlPr>
                          <a:rPr lang="en-GB">
                            <a:latin typeface="Cambria Math" panose="02040503050406030204" pitchFamily="18" charset="0"/>
                          </a:rPr>
                        </m:ctrlPr>
                      </m:sSubPr>
                      <m:e>
                        <m:r>
                          <m:rPr>
                            <m:sty m:val="p"/>
                          </m:rPr>
                          <a:rPr lang="en-GB">
                            <a:latin typeface="Cambria Math" panose="02040503050406030204" pitchFamily="18" charset="0"/>
                          </a:rPr>
                          <m:t>H</m:t>
                        </m:r>
                      </m:e>
                      <m:sub>
                        <m:r>
                          <a:rPr lang="en-GB">
                            <a:latin typeface="Cambria Math" panose="02040503050406030204" pitchFamily="18" charset="0"/>
                          </a:rPr>
                          <m:t>8</m:t>
                        </m:r>
                      </m:sub>
                    </m:sSub>
                    <m:r>
                      <a:rPr lang="en-GB">
                        <a:latin typeface="Cambria Math" panose="02040503050406030204" pitchFamily="18" charset="0"/>
                      </a:rPr>
                      <m:t>+ </m:t>
                    </m:r>
                    <m:sSub>
                      <m:sSubPr>
                        <m:ctrlPr>
                          <a:rPr lang="en-GB">
                            <a:latin typeface="Cambria Math" panose="02040503050406030204" pitchFamily="18" charset="0"/>
                          </a:rPr>
                        </m:ctrlPr>
                      </m:sSubPr>
                      <m:e>
                        <m:r>
                          <a:rPr lang="en-GB">
                            <a:latin typeface="Cambria Math" panose="02040503050406030204" pitchFamily="18" charset="0"/>
                          </a:rPr>
                          <m:t>5</m:t>
                        </m:r>
                        <m:r>
                          <m:rPr>
                            <m:sty m:val="p"/>
                          </m:rPr>
                          <a:rPr lang="en-GB">
                            <a:latin typeface="Cambria Math" panose="02040503050406030204" pitchFamily="18" charset="0"/>
                          </a:rPr>
                          <m:t>O</m:t>
                        </m:r>
                      </m:e>
                      <m:sub>
                        <m:r>
                          <a:rPr lang="en-GB">
                            <a:latin typeface="Cambria Math" panose="02040503050406030204" pitchFamily="18" charset="0"/>
                          </a:rPr>
                          <m:t>2</m:t>
                        </m:r>
                      </m:sub>
                    </m:sSub>
                    <m:r>
                      <a:rPr lang="en-GB">
                        <a:latin typeface="Cambria Math" panose="02040503050406030204" pitchFamily="18" charset="0"/>
                        <a:ea typeface="Cambria Math" panose="02040503050406030204" pitchFamily="18" charset="0"/>
                      </a:rPr>
                      <m:t>→ </m:t>
                    </m:r>
                    <m:sSub>
                      <m:sSubPr>
                        <m:ctrlPr>
                          <a:rPr lang="en-GB">
                            <a:latin typeface="Cambria Math" panose="02040503050406030204" pitchFamily="18" charset="0"/>
                            <a:ea typeface="Cambria Math" panose="02040503050406030204" pitchFamily="18" charset="0"/>
                          </a:rPr>
                        </m:ctrlPr>
                      </m:sSubPr>
                      <m:e>
                        <m:r>
                          <a:rPr lang="en-GB">
                            <a:latin typeface="Cambria Math" panose="02040503050406030204" pitchFamily="18" charset="0"/>
                            <a:ea typeface="Cambria Math" panose="02040503050406030204" pitchFamily="18" charset="0"/>
                          </a:rPr>
                          <m:t>3</m:t>
                        </m:r>
                        <m:r>
                          <m:rPr>
                            <m:sty m:val="p"/>
                          </m:rPr>
                          <a:rPr lang="en-GB">
                            <a:latin typeface="Cambria Math" panose="02040503050406030204" pitchFamily="18" charset="0"/>
                            <a:ea typeface="Cambria Math" panose="02040503050406030204" pitchFamily="18" charset="0"/>
                          </a:rPr>
                          <m:t>CO</m:t>
                        </m:r>
                      </m:e>
                      <m:sub>
                        <m:r>
                          <a:rPr lang="en-GB">
                            <a:latin typeface="Cambria Math" panose="02040503050406030204" pitchFamily="18" charset="0"/>
                            <a:ea typeface="Cambria Math" panose="02040503050406030204" pitchFamily="18" charset="0"/>
                          </a:rPr>
                          <m:t>2</m:t>
                        </m:r>
                      </m:sub>
                    </m:sSub>
                    <m:r>
                      <a:rPr lang="en-GB">
                        <a:latin typeface="Cambria Math" panose="02040503050406030204" pitchFamily="18" charset="0"/>
                        <a:ea typeface="Cambria Math" panose="02040503050406030204" pitchFamily="18" charset="0"/>
                      </a:rPr>
                      <m:t>+ </m:t>
                    </m:r>
                    <m:sSub>
                      <m:sSubPr>
                        <m:ctrlPr>
                          <a:rPr lang="en-GB">
                            <a:latin typeface="Cambria Math" panose="02040503050406030204" pitchFamily="18" charset="0"/>
                            <a:ea typeface="Cambria Math" panose="02040503050406030204" pitchFamily="18" charset="0"/>
                          </a:rPr>
                        </m:ctrlPr>
                      </m:sSubPr>
                      <m:e>
                        <m:r>
                          <a:rPr lang="en-GB">
                            <a:latin typeface="Cambria Math" panose="02040503050406030204" pitchFamily="18" charset="0"/>
                            <a:ea typeface="Cambria Math" panose="02040503050406030204" pitchFamily="18" charset="0"/>
                          </a:rPr>
                          <m:t>4</m:t>
                        </m:r>
                        <m:r>
                          <m:rPr>
                            <m:sty m:val="p"/>
                          </m:rPr>
                          <a:rPr lang="en-GB">
                            <a:latin typeface="Cambria Math" panose="02040503050406030204" pitchFamily="18" charset="0"/>
                            <a:ea typeface="Cambria Math" panose="02040503050406030204" pitchFamily="18" charset="0"/>
                          </a:rPr>
                          <m:t>H</m:t>
                        </m:r>
                      </m:e>
                      <m:sub>
                        <m:r>
                          <a:rPr lang="en-GB">
                            <a:latin typeface="Cambria Math" panose="02040503050406030204" pitchFamily="18" charset="0"/>
                            <a:ea typeface="Cambria Math" panose="02040503050406030204" pitchFamily="18" charset="0"/>
                          </a:rPr>
                          <m:t>2</m:t>
                        </m:r>
                      </m:sub>
                    </m:sSub>
                    <m:r>
                      <m:rPr>
                        <m:sty m:val="p"/>
                      </m:rPr>
                      <a:rPr lang="en-GB">
                        <a:latin typeface="Cambria Math" panose="02040503050406030204" pitchFamily="18" charset="0"/>
                        <a:ea typeface="Cambria Math" panose="02040503050406030204" pitchFamily="18" charset="0"/>
                      </a:rPr>
                      <m:t>O</m:t>
                    </m:r>
                  </m:oMath>
                </a14:m>
                <a:endParaRPr lang="en-GB" dirty="0"/>
              </a:p>
              <a:p>
                <a:pPr marL="53975" lvl="0" indent="0" algn="l" rtl="0">
                  <a:lnSpc>
                    <a:spcPct val="100000"/>
                  </a:lnSpc>
                  <a:spcBef>
                    <a:spcPts val="1200"/>
                  </a:spcBef>
                  <a:spcAft>
                    <a:spcPts val="0"/>
                  </a:spcAft>
                  <a:buSzPct val="100000"/>
                  <a:buNone/>
                </a:pPr>
                <a:endParaRPr dirty="0"/>
              </a:p>
            </p:txBody>
          </p:sp>
        </mc:Choice>
        <mc:Fallback xmlns="">
          <p:sp>
            <p:nvSpPr>
              <p:cNvPr id="124" name="Google Shape;124;g3cfd728be90_0_101">
                <a:extLst>
                  <a:ext uri="{FF2B5EF4-FFF2-40B4-BE49-F238E27FC236}">
                    <a16:creationId xmlns:a16="http://schemas.microsoft.com/office/drawing/2014/main" id="{61063382-684C-42ED-D711-48FB4C783140}"/>
                  </a:ext>
                </a:extLst>
              </p:cNvPr>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149" t="-1816"/>
                </a:stretch>
              </a:blipFill>
              <a:ln>
                <a:noFill/>
              </a:ln>
            </p:spPr>
            <p:txBody>
              <a:bodyPr/>
              <a:lstStyle/>
              <a:p>
                <a:r>
                  <a:rPr lang="en-GB">
                    <a:noFill/>
                  </a:rPr>
                  <a:t> </a:t>
                </a:r>
              </a:p>
            </p:txBody>
          </p:sp>
        </mc:Fallback>
      </mc:AlternateContent>
      <p:sp>
        <p:nvSpPr>
          <p:cNvPr id="3" name="Google Shape;117;g3cfd728be90_0_0">
            <a:extLst>
              <a:ext uri="{FF2B5EF4-FFF2-40B4-BE49-F238E27FC236}">
                <a16:creationId xmlns:a16="http://schemas.microsoft.com/office/drawing/2014/main" id="{DB0BA3FE-C0A1-41DB-7C9E-7F37E38CAD09}"/>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18651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g3cfd728be90_0_107"/>
          <p:cNvSpPr txBox="1">
            <a:spLocks noGrp="1"/>
          </p:cNvSpPr>
          <p:nvPr>
            <p:ph type="title"/>
          </p:nvPr>
        </p:nvSpPr>
        <p:spPr>
          <a:xfrm>
            <a:off x="497136"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Substitution into formulas</a:t>
            </a:r>
            <a:endParaRPr dirty="0"/>
          </a:p>
        </p:txBody>
      </p:sp>
      <mc:AlternateContent xmlns:mc="http://schemas.openxmlformats.org/markup-compatibility/2006" xmlns:a14="http://schemas.microsoft.com/office/drawing/2010/main">
        <mc:Choice Requires="a14">
          <p:sp>
            <p:nvSpPr>
              <p:cNvPr id="131" name="Google Shape;131;g3cfd728be90_0_107"/>
              <p:cNvSpPr txBox="1">
                <a:spLocks noGrp="1"/>
              </p:cNvSpPr>
              <p:nvPr>
                <p:ph type="body" idx="1"/>
              </p:nvPr>
            </p:nvSpPr>
            <p:spPr>
              <a:xfrm>
                <a:off x="497136" y="1213587"/>
                <a:ext cx="10648200" cy="5458675"/>
              </a:xfrm>
              <a:prstGeom prst="rect">
                <a:avLst/>
              </a:prstGeom>
              <a:noFill/>
              <a:ln>
                <a:noFill/>
              </a:ln>
            </p:spPr>
            <p:txBody>
              <a:bodyPr spcFirstLastPara="1" wrap="square" lIns="0" tIns="0" rIns="0" bIns="0" anchor="t" anchorCtr="0">
                <a:normAutofit fontScale="92500"/>
              </a:bodyPr>
              <a:lstStyle/>
              <a:p>
                <a:pPr marL="511175" lvl="0" indent="-457200">
                  <a:spcAft>
                    <a:spcPts val="600"/>
                  </a:spcAft>
                  <a:buSzPct val="100000"/>
                  <a:buFont typeface="+mj-lt"/>
                  <a:buAutoNum type="arabicPeriod"/>
                </a:pPr>
                <a:r>
                  <a:rPr lang="en-GB" dirty="0"/>
                  <a:t>A piece of copper has a mass of 89.0 g and a volume of 10.0 cm</a:t>
                </a:r>
                <a:r>
                  <a:rPr lang="en-GB" baseline="30000" dirty="0"/>
                  <a:t>3</a:t>
                </a:r>
                <a:r>
                  <a:rPr lang="en-GB" dirty="0"/>
                  <a:t>. Calculate its density. </a:t>
                </a:r>
              </a:p>
              <a:p>
                <a:pPr marL="53975" lvl="0" indent="0" algn="l" rtl="0">
                  <a:lnSpc>
                    <a:spcPct val="100000"/>
                  </a:lnSpc>
                  <a:spcBef>
                    <a:spcPts val="0"/>
                  </a:spcBef>
                  <a:spcAft>
                    <a:spcPts val="600"/>
                  </a:spcAft>
                  <a:buSzPct val="100000"/>
                  <a:buNone/>
                </a:pPr>
                <a14:m>
                  <m:oMathPara xmlns:m="http://schemas.openxmlformats.org/officeDocument/2006/math">
                    <m:oMath>
                      <m:r>
                        <m:rPr>
                          <m:sty m:val="p"/>
                        </m:rPr>
                        <a:rPr lang="en-GB" b="0" i="0" smtClean="0">
                          <a:latin typeface="Cambria Math" panose="02040503050406030204" pitchFamily="18" charset="0"/>
                        </a:rPr>
                        <m:t>density</m:t>
                      </m:r>
                      <m:r>
                        <a:rPr lang="en-GB" b="0" i="0" smtClean="0">
                          <a:latin typeface="Cambria Math" panose="02040503050406030204" pitchFamily="18" charset="0"/>
                        </a:rPr>
                        <m:t>= </m:t>
                      </m:r>
                      <m:f>
                        <m:fPr>
                          <m:ctrlPr>
                            <a:rPr lang="en-GB" b="0" i="0" smtClean="0">
                              <a:latin typeface="Cambria Math" panose="02040503050406030204" pitchFamily="18" charset="0"/>
                            </a:rPr>
                          </m:ctrlPr>
                        </m:fPr>
                        <m:num>
                          <m:r>
                            <m:rPr>
                              <m:sty m:val="p"/>
                            </m:rPr>
                            <a:rPr lang="en-GB" b="0" i="0" smtClean="0">
                              <a:latin typeface="Cambria Math" panose="02040503050406030204" pitchFamily="18" charset="0"/>
                            </a:rPr>
                            <m:t>mass</m:t>
                          </m:r>
                        </m:num>
                        <m:den>
                          <m:r>
                            <m:rPr>
                              <m:sty m:val="p"/>
                            </m:rPr>
                            <a:rPr lang="en-GB" b="0" i="0" smtClean="0">
                              <a:latin typeface="Cambria Math" panose="02040503050406030204" pitchFamily="18" charset="0"/>
                            </a:rPr>
                            <m:t>volume</m:t>
                          </m:r>
                        </m:den>
                      </m:f>
                    </m:oMath>
                  </m:oMathPara>
                </a14:m>
                <a:endParaRPr lang="en-GB" dirty="0"/>
              </a:p>
              <a:p>
                <a:pPr marL="511175" lvl="0" indent="-457200">
                  <a:spcBef>
                    <a:spcPts val="1200"/>
                  </a:spcBef>
                  <a:spcAft>
                    <a:spcPts val="600"/>
                  </a:spcAft>
                  <a:buSzPct val="100000"/>
                  <a:buFont typeface="+mj-lt"/>
                  <a:buAutoNum type="arabicPeriod" startAt="2"/>
                </a:pPr>
                <a:r>
                  <a:rPr lang="en-GB" dirty="0"/>
                  <a:t>A learner dissolves 5.0 g of sodium chloride in water to make 2.0 dm</a:t>
                </a:r>
                <a:r>
                  <a:rPr lang="en-GB" baseline="30000" dirty="0"/>
                  <a:t>3</a:t>
                </a:r>
                <a:r>
                  <a:rPr lang="en-GB" dirty="0"/>
                  <a:t> of solution. Calculate the concentration in g/dm</a:t>
                </a:r>
                <a:r>
                  <a:rPr lang="en-GB" baseline="30000" dirty="0"/>
                  <a:t>3</a:t>
                </a:r>
                <a:r>
                  <a:rPr lang="en-GB" dirty="0"/>
                  <a:t>. </a:t>
                </a:r>
                <a:endParaRPr lang="en-GB" b="0" i="0" dirty="0">
                  <a:latin typeface="Cambria Math" panose="02040503050406030204" pitchFamily="18" charset="0"/>
                </a:endParaRPr>
              </a:p>
              <a:p>
                <a:pPr marL="53975" lvl="0" indent="0">
                  <a:spcBef>
                    <a:spcPts val="1200"/>
                  </a:spcBef>
                  <a:spcAft>
                    <a:spcPts val="600"/>
                  </a:spcAft>
                  <a:buSzPct val="100000"/>
                  <a:buNone/>
                </a:pPr>
                <a14:m>
                  <m:oMathPara xmlns:m="http://schemas.openxmlformats.org/officeDocument/2006/math">
                    <m:oMath>
                      <m:r>
                        <m:rPr>
                          <m:sty m:val="p"/>
                        </m:rPr>
                        <a:rPr lang="en-GB" b="0" i="0" smtClean="0">
                          <a:latin typeface="Cambria Math" panose="02040503050406030204" pitchFamily="18" charset="0"/>
                        </a:rPr>
                        <m:t>concentration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m:oMathPara>
                </a14:m>
                <a:endParaRPr lang="en-GB" dirty="0"/>
              </a:p>
              <a:p>
                <a:pPr marL="511175" lvl="0" indent="-457200">
                  <a:spcBef>
                    <a:spcPts val="1200"/>
                  </a:spcBef>
                  <a:spcAft>
                    <a:spcPts val="600"/>
                  </a:spcAft>
                  <a:buSzPct val="100000"/>
                  <a:buFont typeface="+mj-lt"/>
                  <a:buAutoNum type="arabicPeriod" startAt="3"/>
                </a:pPr>
                <a:r>
                  <a:rPr lang="en-GB" dirty="0"/>
                  <a:t>A reaction produces 45 cm</a:t>
                </a:r>
                <a:r>
                  <a:rPr lang="en-GB" baseline="30000" dirty="0"/>
                  <a:t>3</a:t>
                </a:r>
                <a:r>
                  <a:rPr lang="en-GB" dirty="0"/>
                  <a:t> of gas in </a:t>
                </a:r>
                <a:r>
                  <a:rPr lang="en-GB" dirty="0">
                    <a:latin typeface="Cambria Math" panose="02040503050406030204" pitchFamily="18" charset="0"/>
                    <a:ea typeface="Cambria Math" panose="02040503050406030204" pitchFamily="18" charset="0"/>
                  </a:rPr>
                  <a:t>9</a:t>
                </a:r>
                <a:r>
                  <a:rPr lang="en-GB" dirty="0"/>
                  <a:t> seconds. Calculate the mean rate of reaction. </a:t>
                </a:r>
              </a:p>
              <a:p>
                <a:pPr marL="53975" lvl="0" indent="0">
                  <a:spcBef>
                    <a:spcPts val="1200"/>
                  </a:spcBef>
                  <a:spcAft>
                    <a:spcPts val="600"/>
                  </a:spcAft>
                  <a:buSzPct val="100000"/>
                  <a:buNone/>
                </a:pPr>
                <a14:m>
                  <m:oMathPara xmlns:m="http://schemas.openxmlformats.org/officeDocument/2006/math">
                    <m:oMath>
                      <m:r>
                        <m:rPr>
                          <m:sty m:val="p"/>
                        </m:rPr>
                        <a:rPr lang="en-GB" b="0" i="0" smtClean="0">
                          <a:latin typeface="Cambria Math" panose="02040503050406030204" pitchFamily="18" charset="0"/>
                        </a:rPr>
                        <m:t>mean</m:t>
                      </m:r>
                      <m:r>
                        <a:rPr lang="en-GB" b="0" i="0" smtClean="0">
                          <a:latin typeface="Cambria Math" panose="02040503050406030204" pitchFamily="18" charset="0"/>
                        </a:rPr>
                        <m:t> </m:t>
                      </m:r>
                      <m:r>
                        <m:rPr>
                          <m:sty m:val="p"/>
                        </m:rPr>
                        <a:rPr lang="en-GB" b="0" i="0" smtClean="0">
                          <a:latin typeface="Cambria Math" panose="02040503050406030204" pitchFamily="18" charset="0"/>
                        </a:rPr>
                        <m:t>rate</m:t>
                      </m:r>
                      <m:r>
                        <a:rPr lang="en-GB">
                          <a:latin typeface="Cambria Math" panose="02040503050406030204" pitchFamily="18" charset="0"/>
                        </a:rPr>
                        <m:t>= </m:t>
                      </m:r>
                      <m:f>
                        <m:fPr>
                          <m:ctrlPr>
                            <a:rPr lang="en-GB" b="0" i="0" smtClean="0">
                              <a:latin typeface="Cambria Math" panose="02040503050406030204" pitchFamily="18" charset="0"/>
                            </a:rPr>
                          </m:ctrlPr>
                        </m:fPr>
                        <m:num>
                          <m:r>
                            <m:rPr>
                              <m:sty m:val="p"/>
                            </m:rPr>
                            <a:rPr lang="en-GB" b="0" i="0" smtClean="0">
                              <a:latin typeface="Cambria Math" panose="02040503050406030204" pitchFamily="18" charset="0"/>
                            </a:rPr>
                            <m:t>volume</m:t>
                          </m:r>
                          <m:r>
                            <a:rPr lang="en-GB" b="0" i="0" smtClean="0">
                              <a:latin typeface="Cambria Math" panose="02040503050406030204" pitchFamily="18" charset="0"/>
                            </a:rPr>
                            <m:t> </m:t>
                          </m:r>
                          <m:r>
                            <m:rPr>
                              <m:sty m:val="p"/>
                            </m:rPr>
                            <a:rPr lang="en-GB" b="0" i="0" smtClean="0">
                              <a:latin typeface="Cambria Math" panose="02040503050406030204" pitchFamily="18" charset="0"/>
                            </a:rPr>
                            <m:t>of</m:t>
                          </m:r>
                          <m:r>
                            <a:rPr lang="en-GB" b="0" i="0" smtClean="0">
                              <a:latin typeface="Cambria Math" panose="02040503050406030204" pitchFamily="18" charset="0"/>
                            </a:rPr>
                            <m:t> </m:t>
                          </m:r>
                          <m:r>
                            <m:rPr>
                              <m:sty m:val="p"/>
                            </m:rPr>
                            <a:rPr lang="en-GB" b="0" i="0" smtClean="0">
                              <a:latin typeface="Cambria Math" panose="02040503050406030204" pitchFamily="18" charset="0"/>
                            </a:rPr>
                            <m:t>gas</m:t>
                          </m:r>
                        </m:num>
                        <m:den>
                          <m:r>
                            <m:rPr>
                              <m:sty m:val="p"/>
                            </m:rPr>
                            <a:rPr lang="en-GB" b="0" i="0" smtClean="0">
                              <a:latin typeface="Cambria Math" panose="02040503050406030204" pitchFamily="18" charset="0"/>
                            </a:rPr>
                            <m:t>time</m:t>
                          </m:r>
                        </m:den>
                      </m:f>
                    </m:oMath>
                  </m:oMathPara>
                </a14:m>
                <a:endParaRPr lang="en-GB" dirty="0"/>
              </a:p>
              <a:p>
                <a:pPr marL="511175" lvl="0" indent="-457200">
                  <a:spcBef>
                    <a:spcPts val="1200"/>
                  </a:spcBef>
                  <a:spcAft>
                    <a:spcPts val="600"/>
                  </a:spcAft>
                  <a:buSzPct val="100000"/>
                  <a:buFont typeface="+mj-lt"/>
                  <a:buAutoNum type="arabicPeriod" startAt="4"/>
                </a:pPr>
                <a:r>
                  <a:rPr lang="en-GB" dirty="0"/>
                  <a:t>A solution has a concentration of 12.0 g/dm</a:t>
                </a:r>
                <a:r>
                  <a:rPr lang="en-GB" baseline="30000" dirty="0"/>
                  <a:t>3</a:t>
                </a:r>
                <a:r>
                  <a:rPr lang="en-GB" dirty="0"/>
                  <a:t> and a volume of 0.25 dm</a:t>
                </a:r>
                <a:r>
                  <a:rPr lang="en-GB" baseline="30000" dirty="0"/>
                  <a:t>3</a:t>
                </a:r>
                <a:r>
                  <a:rPr lang="en-GB" dirty="0"/>
                  <a:t>. Calculate the mass of solute dissolved. </a:t>
                </a:r>
                <a:endParaRPr lang="en-US" i="0" dirty="0">
                  <a:latin typeface="Cambria Math" panose="02040503050406030204" pitchFamily="18" charset="0"/>
                </a:endParaRPr>
              </a:p>
              <a:p>
                <a:pPr marL="53975" lvl="0" indent="0">
                  <a:spcBef>
                    <a:spcPts val="1200"/>
                  </a:spcBef>
                  <a:spcAft>
                    <a:spcPts val="600"/>
                  </a:spcAft>
                  <a:buSzPct val="100000"/>
                  <a:buNone/>
                </a:pPr>
                <a14:m>
                  <m:oMathPara xmlns:m="http://schemas.openxmlformats.org/officeDocument/2006/math">
                    <m:oMath>
                      <m:r>
                        <m:rPr>
                          <m:sty m:val="p"/>
                        </m:rPr>
                        <a:rPr lang="en-GB" i="0" dirty="0" smtClean="0">
                          <a:latin typeface="Cambria Math" panose="02040503050406030204" pitchFamily="18" charset="0"/>
                        </a:rPr>
                        <m:t>mass</m:t>
                      </m:r>
                      <m:r>
                        <a:rPr lang="en-GB" i="0" dirty="0" smtClean="0">
                          <a:latin typeface="Cambria Math" panose="02040503050406030204" pitchFamily="18" charset="0"/>
                        </a:rPr>
                        <m:t> = </m:t>
                      </m:r>
                      <m:r>
                        <m:rPr>
                          <m:sty m:val="p"/>
                        </m:rPr>
                        <a:rPr lang="en-GB" i="0" dirty="0" smtClean="0">
                          <a:latin typeface="Cambria Math" panose="02040503050406030204" pitchFamily="18" charset="0"/>
                        </a:rPr>
                        <m:t>concentration</m:t>
                      </m:r>
                      <m:r>
                        <a:rPr lang="en-GB" i="0" dirty="0" smtClean="0">
                          <a:latin typeface="Cambria Math" panose="02040503050406030204" pitchFamily="18" charset="0"/>
                        </a:rPr>
                        <m:t> × </m:t>
                      </m:r>
                      <m:r>
                        <m:rPr>
                          <m:sty m:val="p"/>
                        </m:rPr>
                        <a:rPr lang="en-GB" i="0" dirty="0" smtClean="0">
                          <a:latin typeface="Cambria Math" panose="02040503050406030204" pitchFamily="18" charset="0"/>
                        </a:rPr>
                        <m:t>volume</m:t>
                      </m:r>
                    </m:oMath>
                  </m:oMathPara>
                </a14:m>
                <a:endParaRPr dirty="0"/>
              </a:p>
            </p:txBody>
          </p:sp>
        </mc:Choice>
        <mc:Fallback xmlns="">
          <p:sp>
            <p:nvSpPr>
              <p:cNvPr id="131" name="Google Shape;131;g3cfd728be90_0_107"/>
              <p:cNvSpPr txBox="1">
                <a:spLocks noGrp="1" noRot="1" noChangeAspect="1" noMove="1" noResize="1" noEditPoints="1" noAdjustHandles="1" noChangeArrowheads="1" noChangeShapeType="1" noTextEdit="1"/>
              </p:cNvSpPr>
              <p:nvPr>
                <p:ph type="body" idx="1"/>
              </p:nvPr>
            </p:nvSpPr>
            <p:spPr>
              <a:xfrm>
                <a:off x="497136" y="1213587"/>
                <a:ext cx="10648200" cy="5458675"/>
              </a:xfrm>
              <a:prstGeom prst="rect">
                <a:avLst/>
              </a:prstGeom>
              <a:blipFill>
                <a:blip r:embed="rId3"/>
                <a:stretch>
                  <a:fillRect l="-974" t="-1451" r="-2005"/>
                </a:stretch>
              </a:blipFill>
              <a:ln>
                <a:noFill/>
              </a:ln>
            </p:spPr>
            <p:txBody>
              <a:bodyPr/>
              <a:lstStyle/>
              <a:p>
                <a:r>
                  <a:rPr lang="en-GB">
                    <a:noFill/>
                  </a:rPr>
                  <a:t> </a:t>
                </a:r>
              </a:p>
            </p:txBody>
          </p:sp>
        </mc:Fallback>
      </mc:AlternateContent>
      <p:sp>
        <p:nvSpPr>
          <p:cNvPr id="3" name="Google Shape;117;g3cfd728be90_0_0">
            <a:extLst>
              <a:ext uri="{FF2B5EF4-FFF2-40B4-BE49-F238E27FC236}">
                <a16:creationId xmlns:a16="http://schemas.microsoft.com/office/drawing/2014/main" id="{B6238594-E028-19A4-DB31-9F519B5C5671}"/>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a:extLst>
            <a:ext uri="{FF2B5EF4-FFF2-40B4-BE49-F238E27FC236}">
              <a16:creationId xmlns:a16="http://schemas.microsoft.com/office/drawing/2014/main" id="{A8BFF2ED-F989-90EA-E0EB-92DBBE7DC64E}"/>
            </a:ext>
          </a:extLst>
        </p:cNvPr>
        <p:cNvGrpSpPr/>
        <p:nvPr/>
      </p:nvGrpSpPr>
      <p:grpSpPr>
        <a:xfrm>
          <a:off x="0" y="0"/>
          <a:ext cx="0" cy="0"/>
          <a:chOff x="0" y="0"/>
          <a:chExt cx="0" cy="0"/>
        </a:xfrm>
      </p:grpSpPr>
      <p:sp>
        <p:nvSpPr>
          <p:cNvPr id="130" name="Google Shape;130;g3cfd728be90_0_107">
            <a:extLst>
              <a:ext uri="{FF2B5EF4-FFF2-40B4-BE49-F238E27FC236}">
                <a16:creationId xmlns:a16="http://schemas.microsoft.com/office/drawing/2014/main" id="{6F991375-4C10-06AB-8551-3BBC83AD3DA1}"/>
              </a:ext>
            </a:extLst>
          </p:cNvPr>
          <p:cNvSpPr txBox="1">
            <a:spLocks noGrp="1"/>
          </p:cNvSpPr>
          <p:nvPr>
            <p:ph type="title"/>
          </p:nvPr>
        </p:nvSpPr>
        <p:spPr>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Substitution into formulas – answers </a:t>
            </a:r>
            <a:endParaRPr dirty="0"/>
          </a:p>
        </p:txBody>
      </p:sp>
      <mc:AlternateContent xmlns:mc="http://schemas.openxmlformats.org/markup-compatibility/2006" xmlns:a14="http://schemas.microsoft.com/office/drawing/2010/main">
        <mc:Choice Requires="a14">
          <p:sp>
            <p:nvSpPr>
              <p:cNvPr id="131" name="Google Shape;131;g3cfd728be90_0_107">
                <a:extLst>
                  <a:ext uri="{FF2B5EF4-FFF2-40B4-BE49-F238E27FC236}">
                    <a16:creationId xmlns:a16="http://schemas.microsoft.com/office/drawing/2014/main" id="{857D619F-3711-E011-FF82-8F71B4057AEE}"/>
                  </a:ext>
                </a:extLst>
              </p:cNvPr>
              <p:cNvSpPr txBox="1">
                <a:spLocks noGrp="1"/>
              </p:cNvSpPr>
              <p:nvPr>
                <p:ph type="body" idx="1"/>
              </p:nvPr>
            </p:nvSpPr>
            <p:spPr>
              <a:prstGeom prst="rect">
                <a:avLst/>
              </a:prstGeom>
              <a:noFill/>
              <a:ln>
                <a:noFill/>
              </a:ln>
            </p:spPr>
            <p:txBody>
              <a:bodyPr spcFirstLastPara="1" wrap="square" lIns="0" tIns="0" rIns="0" bIns="0" anchor="t" anchorCtr="0">
                <a:noAutofit/>
              </a:bodyPr>
              <a:lstStyle/>
              <a:p>
                <a:pPr marL="271463" lvl="0" indent="-271463">
                  <a:lnSpc>
                    <a:spcPct val="110000"/>
                  </a:lnSpc>
                  <a:buClr>
                    <a:schemeClr val="accent4"/>
                  </a:buClr>
                  <a:buSzPct val="100000"/>
                  <a:buFont typeface="+mj-lt"/>
                  <a:buAutoNum type="arabicPeriod"/>
                </a:pPr>
                <a:r>
                  <a:rPr lang="en-GB" dirty="0"/>
                  <a:t> </a:t>
                </a:r>
                <a14:m>
                  <m:oMath xmlns:m="http://schemas.openxmlformats.org/officeDocument/2006/math">
                    <m:r>
                      <m:rPr>
                        <m:sty m:val="p"/>
                      </m:rPr>
                      <a:rPr lang="en-GB">
                        <a:latin typeface="Cambria Math" panose="02040503050406030204" pitchFamily="18" charset="0"/>
                      </a:rPr>
                      <m:t>density</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ar-AE" dirty="0"/>
              </a:p>
              <a:p>
                <a:pPr marL="271463" lvl="0" indent="-271463">
                  <a:lnSpc>
                    <a:spcPct val="110000"/>
                  </a:lnSpc>
                  <a:buSzPts val="1400"/>
                  <a:buNone/>
                </a:pPr>
                <a:r>
                  <a:rPr lang="en-GB" dirty="0"/>
                  <a:t> 	 </a:t>
                </a:r>
                <a14:m>
                  <m:oMath xmlns:m="http://schemas.openxmlformats.org/officeDocument/2006/math">
                    <m:r>
                      <m:rPr>
                        <m:sty m:val="p"/>
                      </m:rPr>
                      <a:rPr lang="en-GB">
                        <a:latin typeface="Cambria Math" panose="02040503050406030204" pitchFamily="18" charset="0"/>
                      </a:rPr>
                      <m:t>density</m:t>
                    </m:r>
                    <m:r>
                      <a:rPr lang="en-GB" i="1">
                        <a:latin typeface="Cambria Math" panose="02040503050406030204" pitchFamily="18" charset="0"/>
                      </a:rPr>
                      <m:t>= </m:t>
                    </m:r>
                    <m:f>
                      <m:fPr>
                        <m:ctrlPr>
                          <a:rPr lang="en-GB" i="1">
                            <a:latin typeface="Cambria Math" panose="02040503050406030204" pitchFamily="18" charset="0"/>
                          </a:rPr>
                        </m:ctrlPr>
                      </m:fPr>
                      <m:num>
                        <m:r>
                          <a:rPr lang="en-GB" i="1">
                            <a:latin typeface="Cambria Math" panose="02040503050406030204" pitchFamily="18" charset="0"/>
                          </a:rPr>
                          <m:t>89.0</m:t>
                        </m:r>
                      </m:num>
                      <m:den>
                        <m:r>
                          <a:rPr lang="en-GB" i="1">
                            <a:latin typeface="Cambria Math" panose="02040503050406030204" pitchFamily="18" charset="0"/>
                          </a:rPr>
                          <m:t>10.0</m:t>
                        </m:r>
                      </m:den>
                    </m:f>
                  </m:oMath>
                </a14:m>
                <a:endParaRPr lang="en-GB" dirty="0"/>
              </a:p>
              <a:p>
                <a:pPr marL="271463" lvl="0" indent="-271463">
                  <a:lnSpc>
                    <a:spcPct val="110000"/>
                  </a:lnSpc>
                  <a:buSzPts val="1400"/>
                  <a:buNone/>
                </a:pPr>
                <a:r>
                  <a:rPr lang="en-GB" dirty="0"/>
                  <a:t> </a:t>
                </a:r>
                <a14:m>
                  <m:oMath xmlns:m="http://schemas.openxmlformats.org/officeDocument/2006/math">
                    <m:r>
                      <a:rPr lang="en-GB" b="0" i="0" smtClean="0">
                        <a:latin typeface="Cambria Math" panose="02040503050406030204" pitchFamily="18" charset="0"/>
                      </a:rPr>
                      <m:t>    </m:t>
                    </m:r>
                    <m:r>
                      <m:rPr>
                        <m:sty m:val="p"/>
                      </m:rPr>
                      <a:rPr lang="en-GB">
                        <a:latin typeface="Cambria Math" panose="02040503050406030204" pitchFamily="18" charset="0"/>
                      </a:rPr>
                      <m:t>density</m:t>
                    </m:r>
                    <m:r>
                      <a:rPr lang="en-GB" i="1">
                        <a:latin typeface="Cambria Math" panose="02040503050406030204" pitchFamily="18" charset="0"/>
                      </a:rPr>
                      <m:t>=</m:t>
                    </m:r>
                    <m:r>
                      <a:rPr lang="en-GB">
                        <a:latin typeface="Cambria Math" panose="02040503050406030204" pitchFamily="18" charset="0"/>
                      </a:rPr>
                      <m:t>8.9 </m:t>
                    </m:r>
                    <m:sSup>
                      <m:sSupPr>
                        <m:ctrlPr>
                          <a:rPr lang="en-GB">
                            <a:latin typeface="Cambria Math" panose="02040503050406030204" pitchFamily="18" charset="0"/>
                          </a:rPr>
                        </m:ctrlPr>
                      </m:sSupPr>
                      <m:e>
                        <m:r>
                          <m:rPr>
                            <m:sty m:val="p"/>
                          </m:rPr>
                          <a:rPr lang="en-GB">
                            <a:latin typeface="Cambria Math" panose="02040503050406030204" pitchFamily="18" charset="0"/>
                          </a:rPr>
                          <m:t>g</m:t>
                        </m:r>
                        <m:r>
                          <a:rPr lang="en-GB">
                            <a:latin typeface="Cambria Math" panose="02040503050406030204" pitchFamily="18" charset="0"/>
                          </a:rPr>
                          <m:t>/</m:t>
                        </m:r>
                        <m:r>
                          <m:rPr>
                            <m:sty m:val="p"/>
                          </m:rPr>
                          <a:rPr lang="en-GB">
                            <a:latin typeface="Cambria Math" panose="02040503050406030204" pitchFamily="18" charset="0"/>
                          </a:rPr>
                          <m:t>cm</m:t>
                        </m:r>
                      </m:e>
                      <m:sup>
                        <m:r>
                          <a:rPr lang="en-GB">
                            <a:latin typeface="Cambria Math" panose="02040503050406030204" pitchFamily="18" charset="0"/>
                          </a:rPr>
                          <m:t>3</m:t>
                        </m:r>
                      </m:sup>
                    </m:sSup>
                  </m:oMath>
                </a14:m>
                <a:r>
                  <a:rPr lang="en-GB" dirty="0"/>
                  <a:t> </a:t>
                </a:r>
              </a:p>
              <a:p>
                <a:pPr marL="271463" lvl="0" indent="-271463">
                  <a:lnSpc>
                    <a:spcPct val="110000"/>
                  </a:lnSpc>
                  <a:buSzPct val="100000"/>
                </a:pPr>
                <a:endParaRPr lang="en-GB" dirty="0"/>
              </a:p>
              <a:p>
                <a:pPr marL="271463" lvl="0" indent="-271463">
                  <a:lnSpc>
                    <a:spcPct val="110000"/>
                  </a:lnSpc>
                  <a:buClr>
                    <a:schemeClr val="accent4"/>
                  </a:buClr>
                  <a:buSzPct val="100000"/>
                  <a:buFont typeface="+mj-lt"/>
                  <a:buAutoNum type="arabicPeriod" startAt="2"/>
                </a:pPr>
                <a:r>
                  <a:rPr lang="en-GB" dirty="0"/>
                  <a:t> </a:t>
                </a:r>
                <a14:m>
                  <m:oMath xmlns:m="http://schemas.openxmlformats.org/officeDocument/2006/math">
                    <m:r>
                      <m:rPr>
                        <m:sty m:val="p"/>
                      </m:rPr>
                      <a:rPr lang="en-GB">
                        <a:latin typeface="Cambria Math" panose="02040503050406030204" pitchFamily="18" charset="0"/>
                      </a:rPr>
                      <m:t>concentration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en-GB" dirty="0"/>
              </a:p>
              <a:p>
                <a:pPr marL="271463" lvl="0" indent="-271463">
                  <a:lnSpc>
                    <a:spcPct val="110000"/>
                  </a:lnSpc>
                  <a:buSzPct val="100000"/>
                </a:pPr>
                <a:r>
                  <a:rPr lang="en-GB" dirty="0"/>
                  <a:t> 	 </a:t>
                </a:r>
                <a14:m>
                  <m:oMath xmlns:m="http://schemas.openxmlformats.org/officeDocument/2006/math">
                    <m:r>
                      <m:rPr>
                        <m:sty m:val="p"/>
                      </m:rPr>
                      <a:rPr lang="en-GB">
                        <a:latin typeface="Cambria Math" panose="02040503050406030204" pitchFamily="18" charset="0"/>
                      </a:rPr>
                      <m:t>concentration</m:t>
                    </m:r>
                    <m:r>
                      <a:rPr lang="en-GB" i="1">
                        <a:latin typeface="Cambria Math" panose="02040503050406030204" pitchFamily="18" charset="0"/>
                      </a:rPr>
                      <m:t>= </m:t>
                    </m:r>
                    <m:f>
                      <m:fPr>
                        <m:ctrlPr>
                          <a:rPr lang="en-GB" i="1">
                            <a:latin typeface="Cambria Math" panose="02040503050406030204" pitchFamily="18" charset="0"/>
                          </a:rPr>
                        </m:ctrlPr>
                      </m:fPr>
                      <m:num>
                        <m:r>
                          <a:rPr lang="en-GB" i="1">
                            <a:latin typeface="Cambria Math" panose="02040503050406030204" pitchFamily="18" charset="0"/>
                          </a:rPr>
                          <m:t>5.0</m:t>
                        </m:r>
                      </m:num>
                      <m:den>
                        <m:r>
                          <a:rPr lang="en-GB" i="1">
                            <a:latin typeface="Cambria Math" panose="02040503050406030204" pitchFamily="18" charset="0"/>
                          </a:rPr>
                          <m:t>2.0</m:t>
                        </m:r>
                      </m:den>
                    </m:f>
                  </m:oMath>
                </a14:m>
                <a:endParaRPr lang="en-GB" dirty="0"/>
              </a:p>
              <a:p>
                <a:pPr marL="271463" lvl="0" indent="-271463">
                  <a:lnSpc>
                    <a:spcPct val="110000"/>
                  </a:lnSpc>
                  <a:buClr>
                    <a:srgbClr val="000000"/>
                  </a:buClr>
                  <a:buSzPts val="1400"/>
                  <a:defRPr/>
                </a:pPr>
                <a:r>
                  <a:rPr lang="en-GB" dirty="0"/>
                  <a:t> 	 </a:t>
                </a:r>
                <a14:m>
                  <m:oMath xmlns:m="http://schemas.openxmlformats.org/officeDocument/2006/math">
                    <m:r>
                      <m:rPr>
                        <m:sty m:val="p"/>
                      </m:rPr>
                      <a:rPr lang="en-GB">
                        <a:latin typeface="Cambria Math" panose="02040503050406030204" pitchFamily="18" charset="0"/>
                      </a:rPr>
                      <m:t>concentration</m:t>
                    </m:r>
                    <m:r>
                      <a:rPr lang="en-GB" i="1">
                        <a:latin typeface="Cambria Math" panose="02040503050406030204" pitchFamily="18" charset="0"/>
                      </a:rPr>
                      <m:t>=</m:t>
                    </m:r>
                    <m:r>
                      <a:rPr lang="en-GB">
                        <a:latin typeface="Cambria Math" panose="02040503050406030204" pitchFamily="18" charset="0"/>
                      </a:rPr>
                      <m:t>2.5 </m:t>
                    </m:r>
                    <m:sSup>
                      <m:sSupPr>
                        <m:ctrlPr>
                          <a:rPr lang="en-GB">
                            <a:latin typeface="Cambria Math" panose="02040503050406030204" pitchFamily="18" charset="0"/>
                          </a:rPr>
                        </m:ctrlPr>
                      </m:sSupPr>
                      <m:e>
                        <m:r>
                          <m:rPr>
                            <m:sty m:val="p"/>
                          </m:rPr>
                          <a:rPr lang="en-GB">
                            <a:latin typeface="Cambria Math" panose="02040503050406030204" pitchFamily="18" charset="0"/>
                          </a:rPr>
                          <m:t>g</m:t>
                        </m:r>
                        <m:r>
                          <a:rPr lang="en-GB">
                            <a:latin typeface="Cambria Math" panose="02040503050406030204" pitchFamily="18" charset="0"/>
                          </a:rPr>
                          <m:t>/</m:t>
                        </m:r>
                        <m:r>
                          <m:rPr>
                            <m:sty m:val="p"/>
                          </m:rPr>
                          <a:rPr lang="en-GB">
                            <a:latin typeface="Cambria Math" panose="02040503050406030204" pitchFamily="18" charset="0"/>
                          </a:rPr>
                          <m:t>dm</m:t>
                        </m:r>
                      </m:e>
                      <m:sup>
                        <m:r>
                          <a:rPr lang="en-GB">
                            <a:latin typeface="Cambria Math" panose="02040503050406030204" pitchFamily="18" charset="0"/>
                          </a:rPr>
                          <m:t>3</m:t>
                        </m:r>
                      </m:sup>
                    </m:sSup>
                  </m:oMath>
                </a14:m>
                <a:endParaRPr lang="en-GB" dirty="0"/>
              </a:p>
              <a:p>
                <a:pPr marL="271463" lvl="0" indent="-271463">
                  <a:lnSpc>
                    <a:spcPct val="110000"/>
                  </a:lnSpc>
                  <a:buClr>
                    <a:srgbClr val="000000"/>
                  </a:buClr>
                  <a:buSzPts val="1400"/>
                  <a:defRPr/>
                </a:pPr>
                <a:endParaRPr lang="en-GB" dirty="0"/>
              </a:p>
              <a:p>
                <a:pPr marL="271463" lvl="0" indent="-271463">
                  <a:lnSpc>
                    <a:spcPct val="110000"/>
                  </a:lnSpc>
                  <a:buClr>
                    <a:schemeClr val="accent4"/>
                  </a:buClr>
                  <a:buSzPct val="100000"/>
                  <a:buFont typeface="+mj-lt"/>
                  <a:buAutoNum type="arabicPeriod" startAt="3"/>
                  <a:defRPr/>
                </a:pPr>
                <a:r>
                  <a:rPr lang="en-GB" dirty="0"/>
                  <a:t> </a:t>
                </a:r>
                <a14:m>
                  <m:oMath xmlns:m="http://schemas.openxmlformats.org/officeDocument/2006/math">
                    <m:r>
                      <m:rPr>
                        <m:sty m:val="p"/>
                      </m:rPr>
                      <a:rPr lang="en-GB">
                        <a:latin typeface="Cambria Math" panose="02040503050406030204" pitchFamily="18" charset="0"/>
                      </a:rPr>
                      <m:t>mean</m:t>
                    </m:r>
                    <m:r>
                      <a:rPr lang="en-GB">
                        <a:latin typeface="Cambria Math" panose="02040503050406030204" pitchFamily="18" charset="0"/>
                      </a:rPr>
                      <m:t> </m:t>
                    </m:r>
                    <m:r>
                      <m:rPr>
                        <m:sty m:val="p"/>
                      </m:rPr>
                      <a:rPr lang="en-GB">
                        <a:latin typeface="Cambria Math" panose="02040503050406030204" pitchFamily="18" charset="0"/>
                      </a:rPr>
                      <m:t>rate</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volume</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gas</m:t>
                        </m:r>
                      </m:num>
                      <m:den>
                        <m:r>
                          <m:rPr>
                            <m:sty m:val="p"/>
                          </m:rPr>
                          <a:rPr lang="en-GB">
                            <a:latin typeface="Cambria Math" panose="02040503050406030204" pitchFamily="18" charset="0"/>
                          </a:rPr>
                          <m:t>time</m:t>
                        </m:r>
                      </m:den>
                    </m:f>
                  </m:oMath>
                </a14:m>
                <a:endParaRPr lang="en-GB" dirty="0"/>
              </a:p>
              <a:p>
                <a:pPr marL="271463" lvl="0" indent="-271463">
                  <a:lnSpc>
                    <a:spcPct val="110000"/>
                  </a:lnSpc>
                  <a:buSzPts val="1400"/>
                </a:pPr>
                <a:r>
                  <a:rPr lang="en-GB" dirty="0"/>
                  <a:t> 	 </a:t>
                </a:r>
                <a14:m>
                  <m:oMath xmlns:m="http://schemas.openxmlformats.org/officeDocument/2006/math">
                    <m:r>
                      <m:rPr>
                        <m:sty m:val="p"/>
                      </m:rPr>
                      <a:rPr lang="en-GB">
                        <a:latin typeface="Cambria Math" panose="02040503050406030204" pitchFamily="18" charset="0"/>
                      </a:rPr>
                      <m:t>mean</m:t>
                    </m:r>
                    <m:r>
                      <a:rPr lang="en-GB">
                        <a:latin typeface="Cambria Math" panose="02040503050406030204" pitchFamily="18" charset="0"/>
                      </a:rPr>
                      <m:t> </m:t>
                    </m:r>
                    <m:r>
                      <m:rPr>
                        <m:sty m:val="p"/>
                      </m:rPr>
                      <a:rPr lang="en-GB">
                        <a:latin typeface="Cambria Math" panose="02040503050406030204" pitchFamily="18" charset="0"/>
                      </a:rPr>
                      <m:t>rate</m:t>
                    </m:r>
                    <m:r>
                      <a:rPr lang="en-GB" i="1">
                        <a:latin typeface="Cambria Math" panose="02040503050406030204" pitchFamily="18" charset="0"/>
                      </a:rPr>
                      <m:t>= </m:t>
                    </m:r>
                    <m:f>
                      <m:fPr>
                        <m:ctrlPr>
                          <a:rPr lang="en-GB" i="1">
                            <a:latin typeface="Cambria Math" panose="02040503050406030204" pitchFamily="18" charset="0"/>
                          </a:rPr>
                        </m:ctrlPr>
                      </m:fPr>
                      <m:num>
                        <m:r>
                          <a:rPr lang="en-GB" i="1">
                            <a:latin typeface="Cambria Math" panose="02040503050406030204" pitchFamily="18" charset="0"/>
                          </a:rPr>
                          <m:t>45</m:t>
                        </m:r>
                      </m:num>
                      <m:den>
                        <m:r>
                          <a:rPr lang="en-GB" i="1">
                            <a:latin typeface="Cambria Math" panose="02040503050406030204" pitchFamily="18" charset="0"/>
                          </a:rPr>
                          <m:t>9</m:t>
                        </m:r>
                      </m:den>
                    </m:f>
                  </m:oMath>
                </a14:m>
                <a:endParaRPr lang="en-GB" dirty="0"/>
              </a:p>
              <a:p>
                <a:pPr marL="271463" lvl="0" indent="-271463">
                  <a:lnSpc>
                    <a:spcPct val="110000"/>
                  </a:lnSpc>
                  <a:buSzPts val="1400"/>
                </a:pPr>
                <a:r>
                  <a:rPr lang="en-GB" dirty="0"/>
                  <a:t> 	 </a:t>
                </a:r>
                <a14:m>
                  <m:oMath xmlns:m="http://schemas.openxmlformats.org/officeDocument/2006/math">
                    <m:r>
                      <m:rPr>
                        <m:sty m:val="p"/>
                      </m:rPr>
                      <a:rPr lang="en-GB">
                        <a:latin typeface="Cambria Math" panose="02040503050406030204" pitchFamily="18" charset="0"/>
                      </a:rPr>
                      <m:t>mean</m:t>
                    </m:r>
                    <m:r>
                      <a:rPr lang="en-GB">
                        <a:latin typeface="Cambria Math" panose="02040503050406030204" pitchFamily="18" charset="0"/>
                      </a:rPr>
                      <m:t> </m:t>
                    </m:r>
                    <m:r>
                      <m:rPr>
                        <m:sty m:val="p"/>
                      </m:rPr>
                      <a:rPr lang="en-GB">
                        <a:latin typeface="Cambria Math" panose="02040503050406030204" pitchFamily="18" charset="0"/>
                      </a:rPr>
                      <m:t>rate</m:t>
                    </m:r>
                    <m:r>
                      <a:rPr lang="en-GB">
                        <a:latin typeface="Cambria Math" panose="02040503050406030204" pitchFamily="18" charset="0"/>
                      </a:rPr>
                      <m:t>=5</m:t>
                    </m:r>
                    <m:sSup>
                      <m:sSupPr>
                        <m:ctrlPr>
                          <a:rPr lang="en-GB">
                            <a:latin typeface="Cambria Math" panose="02040503050406030204" pitchFamily="18" charset="0"/>
                          </a:rPr>
                        </m:ctrlPr>
                      </m:sSupPr>
                      <m:e>
                        <m:r>
                          <a:rPr lang="en-GB">
                            <a:latin typeface="Cambria Math" panose="02040503050406030204" pitchFamily="18" charset="0"/>
                          </a:rPr>
                          <m:t> </m:t>
                        </m:r>
                        <m:r>
                          <m:rPr>
                            <m:sty m:val="p"/>
                          </m:rPr>
                          <a:rPr lang="en-GB">
                            <a:latin typeface="Cambria Math" panose="02040503050406030204" pitchFamily="18" charset="0"/>
                          </a:rPr>
                          <m:t>cm</m:t>
                        </m:r>
                      </m:e>
                      <m:sup>
                        <m:r>
                          <a:rPr lang="en-GB">
                            <a:latin typeface="Cambria Math" panose="02040503050406030204" pitchFamily="18" charset="0"/>
                          </a:rPr>
                          <m:t>3</m:t>
                        </m:r>
                      </m:sup>
                    </m:sSup>
                    <m:r>
                      <a:rPr lang="en-GB">
                        <a:latin typeface="Cambria Math" panose="02040503050406030204" pitchFamily="18" charset="0"/>
                      </a:rPr>
                      <m:t>/</m:t>
                    </m:r>
                    <m:r>
                      <m:rPr>
                        <m:sty m:val="p"/>
                      </m:rPr>
                      <a:rPr lang="en-GB">
                        <a:latin typeface="Cambria Math" panose="02040503050406030204" pitchFamily="18" charset="0"/>
                      </a:rPr>
                      <m:t>s</m:t>
                    </m:r>
                  </m:oMath>
                </a14:m>
                <a:endParaRPr lang="en-GB" dirty="0"/>
              </a:p>
              <a:p>
                <a:pPr marL="0" lvl="0" indent="0">
                  <a:buClr>
                    <a:srgbClr val="000000"/>
                  </a:buClr>
                  <a:buSzPts val="1400"/>
                  <a:defRPr/>
                </a:pPr>
                <a:r>
                  <a:rPr lang="en-GB" dirty="0"/>
                  <a:t> </a:t>
                </a:r>
              </a:p>
              <a:p>
                <a:pPr marL="0" lvl="0" indent="0">
                  <a:buClr>
                    <a:srgbClr val="000000"/>
                  </a:buClr>
                  <a:buSzPts val="1400"/>
                  <a:defRPr/>
                </a:pPr>
                <a:endParaRPr lang="en-GB" dirty="0"/>
              </a:p>
              <a:p>
                <a:pPr marL="0" lvl="0" indent="0">
                  <a:buClr>
                    <a:srgbClr val="000000"/>
                  </a:buClr>
                  <a:buSzPts val="1400"/>
                  <a:defRPr/>
                </a:pPr>
                <a:endParaRPr lang="en-GB" dirty="0"/>
              </a:p>
              <a:p>
                <a:pPr marL="53975" lvl="0" indent="0" algn="l" rtl="0">
                  <a:lnSpc>
                    <a:spcPct val="100000"/>
                  </a:lnSpc>
                  <a:spcBef>
                    <a:spcPts val="0"/>
                  </a:spcBef>
                  <a:spcAft>
                    <a:spcPts val="600"/>
                  </a:spcAft>
                  <a:buSzPct val="100000"/>
                </a:pPr>
                <a:endParaRPr lang="en-GB" dirty="0"/>
              </a:p>
              <a:p>
                <a:pPr marL="53975" lvl="0" indent="0" algn="l" rtl="0">
                  <a:lnSpc>
                    <a:spcPct val="100000"/>
                  </a:lnSpc>
                  <a:spcBef>
                    <a:spcPts val="0"/>
                  </a:spcBef>
                  <a:spcAft>
                    <a:spcPts val="600"/>
                  </a:spcAft>
                  <a:buSzPct val="100000"/>
                </a:pPr>
                <a:endParaRPr lang="en-GB" dirty="0"/>
              </a:p>
            </p:txBody>
          </p:sp>
        </mc:Choice>
        <mc:Fallback xmlns="">
          <p:sp>
            <p:nvSpPr>
              <p:cNvPr id="131" name="Google Shape;131;g3cfd728be90_0_107">
                <a:extLst>
                  <a:ext uri="{FF2B5EF4-FFF2-40B4-BE49-F238E27FC236}">
                    <a16:creationId xmlns:a16="http://schemas.microsoft.com/office/drawing/2014/main" id="{857D619F-3711-E011-FF82-8F71B4057AEE}"/>
                  </a:ext>
                </a:extLst>
              </p:cNvPr>
              <p:cNvSpPr txBox="1">
                <a:spLocks noGrp="1" noRot="1" noChangeAspect="1" noMove="1" noResize="1" noEditPoints="1" noAdjustHandles="1" noChangeArrowheads="1" noChangeShapeType="1" noTextEdit="1"/>
              </p:cNvSpPr>
              <p:nvPr>
                <p:ph type="body" idx="1"/>
              </p:nvPr>
            </p:nvSpPr>
            <p:spPr>
              <a:prstGeom prst="rect">
                <a:avLst/>
              </a:prstGeom>
              <a:blipFill>
                <a:blip r:embed="rId3"/>
                <a:stretch>
                  <a:fillRect l="-3581" t="-242" b="-363"/>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611972F2-1C32-4226-E67B-209A2766CBA6}"/>
                  </a:ext>
                </a:extLst>
              </p:cNvPr>
              <p:cNvSpPr>
                <a:spLocks noGrp="1"/>
              </p:cNvSpPr>
              <p:nvPr>
                <p:ph type="body" idx="2"/>
              </p:nvPr>
            </p:nvSpPr>
            <p:spPr>
              <a:xfrm>
                <a:off x="5835712" y="1260000"/>
                <a:ext cx="4770000" cy="5040000"/>
              </a:xfrm>
            </p:spPr>
            <p:txBody>
              <a:bodyPr/>
              <a:lstStyle/>
              <a:p>
                <a:pPr marL="357188" lvl="0" indent="-357188">
                  <a:lnSpc>
                    <a:spcPct val="110000"/>
                  </a:lnSpc>
                  <a:buClr>
                    <a:schemeClr val="accent4"/>
                  </a:buClr>
                  <a:buSzPct val="100000"/>
                  <a:buFont typeface="+mj-lt"/>
                  <a:buAutoNum type="arabicPeriod" startAt="4"/>
                </a:pPr>
                <a14:m>
                  <m:oMath xmlns:m="http://schemas.openxmlformats.org/officeDocument/2006/math">
                    <m:r>
                      <m:rPr>
                        <m:sty m:val="p"/>
                      </m:rPr>
                      <a:rPr lang="en-GB" dirty="0" smtClean="0">
                        <a:latin typeface="Cambria Math" panose="02040503050406030204" pitchFamily="18" charset="0"/>
                      </a:rPr>
                      <m:t>mass</m:t>
                    </m:r>
                    <m:r>
                      <a:rPr lang="en-GB" dirty="0" smtClean="0">
                        <a:latin typeface="Cambria Math" panose="02040503050406030204" pitchFamily="18" charset="0"/>
                      </a:rPr>
                      <m:t> = </m:t>
                    </m:r>
                    <m:r>
                      <m:rPr>
                        <m:sty m:val="p"/>
                      </m:rPr>
                      <a:rPr lang="en-GB" dirty="0" smtClean="0">
                        <a:latin typeface="Cambria Math" panose="02040503050406030204" pitchFamily="18" charset="0"/>
                      </a:rPr>
                      <m:t>concentration</m:t>
                    </m:r>
                    <m:r>
                      <a:rPr lang="en-GB" dirty="0" smtClean="0">
                        <a:latin typeface="Cambria Math" panose="02040503050406030204" pitchFamily="18" charset="0"/>
                      </a:rPr>
                      <m:t> × </m:t>
                    </m:r>
                    <m:r>
                      <m:rPr>
                        <m:sty m:val="p"/>
                      </m:rPr>
                      <a:rPr lang="en-GB" dirty="0" smtClean="0">
                        <a:latin typeface="Cambria Math" panose="02040503050406030204" pitchFamily="18" charset="0"/>
                      </a:rPr>
                      <m:t>volume</m:t>
                    </m:r>
                  </m:oMath>
                </a14:m>
                <a:endParaRPr lang="en-GB" dirty="0"/>
              </a:p>
              <a:p>
                <a:pPr marL="0" lvl="0" indent="0">
                  <a:lnSpc>
                    <a:spcPct val="110000"/>
                  </a:lnSpc>
                  <a:buSzPts val="1400"/>
                  <a:tabLst>
                    <a:tab pos="271463" algn="l"/>
                  </a:tabLst>
                </a:pPr>
                <a:r>
                  <a:rPr lang="en-GB" dirty="0"/>
                  <a:t> 	 </a:t>
                </a:r>
                <a14:m>
                  <m:oMath xmlns:m="http://schemas.openxmlformats.org/officeDocument/2006/math">
                    <m:r>
                      <m:rPr>
                        <m:sty m:val="p"/>
                      </m:rPr>
                      <a:rPr lang="en-GB" dirty="0">
                        <a:latin typeface="Cambria Math" panose="02040503050406030204" pitchFamily="18" charset="0"/>
                      </a:rPr>
                      <m:t>mass</m:t>
                    </m:r>
                    <m:r>
                      <a:rPr lang="en-GB" b="0" i="0" dirty="0" smtClean="0">
                        <a:latin typeface="Cambria Math" panose="02040503050406030204" pitchFamily="18" charset="0"/>
                      </a:rPr>
                      <m:t> </m:t>
                    </m:r>
                    <m:r>
                      <a:rPr lang="en-GB" i="1" dirty="0">
                        <a:latin typeface="Cambria Math" panose="02040503050406030204" pitchFamily="18" charset="0"/>
                      </a:rPr>
                      <m:t>= 12.0 × 0.25 </m:t>
                    </m:r>
                  </m:oMath>
                </a14:m>
                <a:endParaRPr lang="en-GB" dirty="0"/>
              </a:p>
              <a:p>
                <a:pPr marL="0" lvl="0" indent="0" defTabSz="357188">
                  <a:lnSpc>
                    <a:spcPct val="110000"/>
                  </a:lnSpc>
                  <a:buSzPts val="1400"/>
                </a:pPr>
                <a:r>
                  <a:rPr lang="en-GB" dirty="0"/>
                  <a:t> 	</a:t>
                </a:r>
                <a14:m>
                  <m:oMath xmlns:m="http://schemas.openxmlformats.org/officeDocument/2006/math">
                    <m:r>
                      <m:rPr>
                        <m:sty m:val="p"/>
                      </m:rPr>
                      <a:rPr lang="en-GB" dirty="0">
                        <a:latin typeface="Cambria Math" panose="02040503050406030204" pitchFamily="18" charset="0"/>
                      </a:rPr>
                      <m:t>mass</m:t>
                    </m:r>
                    <m:r>
                      <a:rPr lang="en-GB" b="0" i="0" dirty="0" smtClean="0">
                        <a:latin typeface="Cambria Math" panose="02040503050406030204" pitchFamily="18" charset="0"/>
                      </a:rPr>
                      <m:t> </m:t>
                    </m:r>
                    <m:r>
                      <a:rPr lang="en-GB" dirty="0">
                        <a:latin typeface="Cambria Math" panose="02040503050406030204" pitchFamily="18" charset="0"/>
                      </a:rPr>
                      <m:t>= 3.0 </m:t>
                    </m:r>
                    <m:r>
                      <m:rPr>
                        <m:sty m:val="p"/>
                      </m:rPr>
                      <a:rPr lang="en-GB" dirty="0">
                        <a:latin typeface="Cambria Math" panose="02040503050406030204" pitchFamily="18" charset="0"/>
                      </a:rPr>
                      <m:t>g</m:t>
                    </m:r>
                  </m:oMath>
                </a14:m>
                <a:endParaRPr lang="en-GB" dirty="0"/>
              </a:p>
              <a:p>
                <a:endParaRPr lang="en-GB" dirty="0"/>
              </a:p>
            </p:txBody>
          </p:sp>
        </mc:Choice>
        <mc:Fallback xmlns="">
          <p:sp>
            <p:nvSpPr>
              <p:cNvPr id="4" name="Text Placeholder 3">
                <a:extLst>
                  <a:ext uri="{FF2B5EF4-FFF2-40B4-BE49-F238E27FC236}">
                    <a16:creationId xmlns:a16="http://schemas.microsoft.com/office/drawing/2014/main" id="{611972F2-1C32-4226-E67B-209A2766CBA6}"/>
                  </a:ext>
                </a:extLst>
              </p:cNvPr>
              <p:cNvSpPr>
                <a:spLocks noGrp="1" noRot="1" noChangeAspect="1" noMove="1" noResize="1" noEditPoints="1" noAdjustHandles="1" noChangeArrowheads="1" noChangeShapeType="1" noTextEdit="1"/>
              </p:cNvSpPr>
              <p:nvPr>
                <p:ph type="body" idx="2"/>
              </p:nvPr>
            </p:nvSpPr>
            <p:spPr>
              <a:xfrm>
                <a:off x="5835712" y="1260000"/>
                <a:ext cx="4770000" cy="5040000"/>
              </a:xfrm>
              <a:blipFill>
                <a:blip r:embed="rId4"/>
                <a:stretch>
                  <a:fillRect l="-3448" t="-1574"/>
                </a:stretch>
              </a:blipFill>
            </p:spPr>
            <p:txBody>
              <a:bodyPr/>
              <a:lstStyle/>
              <a:p>
                <a:r>
                  <a:rPr lang="en-GB">
                    <a:noFill/>
                  </a:rPr>
                  <a:t> </a:t>
                </a:r>
              </a:p>
            </p:txBody>
          </p:sp>
        </mc:Fallback>
      </mc:AlternateContent>
      <p:sp>
        <p:nvSpPr>
          <p:cNvPr id="3" name="Google Shape;117;g3cfd728be90_0_0">
            <a:extLst>
              <a:ext uri="{FF2B5EF4-FFF2-40B4-BE49-F238E27FC236}">
                <a16:creationId xmlns:a16="http://schemas.microsoft.com/office/drawing/2014/main" id="{400A4EC2-2607-8EA3-747B-65704FEFFF55}"/>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421189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g3cfd728be90_0_113"/>
          <p:cNvSpPr txBox="1">
            <a:spLocks noGrp="1"/>
          </p:cNvSpPr>
          <p:nvPr>
            <p:ph type="title"/>
          </p:nvPr>
        </p:nvSpPr>
        <p:spPr>
          <a:xfrm>
            <a:off x="540000" y="4257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Changing the subject − one calculation</a:t>
            </a:r>
            <a:endParaRPr dirty="0"/>
          </a:p>
        </p:txBody>
      </p:sp>
      <mc:AlternateContent xmlns:mc="http://schemas.openxmlformats.org/markup-compatibility/2006" xmlns:a14="http://schemas.microsoft.com/office/drawing/2010/main">
        <mc:Choice Requires="a14">
          <p:sp>
            <p:nvSpPr>
              <p:cNvPr id="138" name="Google Shape;138;g3cfd728be90_0_113"/>
              <p:cNvSpPr txBox="1">
                <a:spLocks noGrp="1"/>
              </p:cNvSpPr>
              <p:nvPr>
                <p:ph type="body" idx="1"/>
              </p:nvPr>
            </p:nvSpPr>
            <p:spPr>
              <a:xfrm>
                <a:off x="540000" y="1077976"/>
                <a:ext cx="102555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dirty="0"/>
                  <a:t>Substitute first, then change the subject to find the unknown. Show your working.</a:t>
                </a:r>
              </a:p>
              <a:p>
                <a:pPr marL="628650" lvl="0" indent="-628650" algn="l" rtl="0">
                  <a:lnSpc>
                    <a:spcPct val="100000"/>
                  </a:lnSpc>
                  <a:spcBef>
                    <a:spcPts val="1200"/>
                  </a:spcBef>
                  <a:spcAft>
                    <a:spcPts val="0"/>
                  </a:spcAft>
                  <a:buSzPct val="100000"/>
                  <a:buFont typeface="+mj-lt"/>
                  <a:buAutoNum type="arabicPeriod"/>
                </a:pPr>
                <a:r>
                  <a:rPr lang="en-GB" dirty="0"/>
                  <a:t> </a:t>
                </a:r>
                <a14:m>
                  <m:oMath xmlns:m="http://schemas.openxmlformats.org/officeDocument/2006/math">
                    <m:r>
                      <m:rPr>
                        <m:sty m:val="p"/>
                      </m:rPr>
                      <a:rPr lang="en-GB" b="0" i="0" smtClean="0">
                        <a:latin typeface="Cambria Math" panose="02040503050406030204" pitchFamily="18" charset="0"/>
                      </a:rPr>
                      <m:t>density</m:t>
                    </m:r>
                    <m:r>
                      <a:rPr lang="en-GB" b="0" i="0" smtClean="0">
                        <a:latin typeface="Cambria Math" panose="02040503050406030204" pitchFamily="18" charset="0"/>
                      </a:rPr>
                      <m:t>=</m:t>
                    </m:r>
                    <m:f>
                      <m:fPr>
                        <m:ctrlPr>
                          <a:rPr lang="en-GB" b="0" i="0" smtClean="0">
                            <a:latin typeface="Cambria Math" panose="02040503050406030204" pitchFamily="18" charset="0"/>
                          </a:rPr>
                        </m:ctrlPr>
                      </m:fPr>
                      <m:num>
                        <m:r>
                          <m:rPr>
                            <m:sty m:val="p"/>
                          </m:rPr>
                          <a:rPr lang="en-GB" b="0" i="0" smtClean="0">
                            <a:latin typeface="Cambria Math" panose="02040503050406030204" pitchFamily="18" charset="0"/>
                          </a:rPr>
                          <m:t>mass</m:t>
                        </m:r>
                      </m:num>
                      <m:den>
                        <m:r>
                          <m:rPr>
                            <m:sty m:val="p"/>
                          </m:rPr>
                          <a:rPr lang="en-GB" b="0" i="0" smtClean="0">
                            <a:latin typeface="Cambria Math" panose="02040503050406030204" pitchFamily="18" charset="0"/>
                          </a:rPr>
                          <m:t>volume</m:t>
                        </m:r>
                      </m:den>
                    </m:f>
                  </m:oMath>
                </a14:m>
                <a:endParaRPr lang="en-GB" dirty="0"/>
              </a:p>
              <a:p>
                <a:pPr marL="628650" lvl="0" indent="-628650">
                  <a:spcBef>
                    <a:spcPts val="1200"/>
                  </a:spcBef>
                  <a:buSzPct val="100000"/>
                  <a:buNone/>
                </a:pPr>
                <a:r>
                  <a:rPr lang="en-GB" dirty="0"/>
                  <a:t>A substance has a density of 3.5 g/cm</a:t>
                </a:r>
                <a:r>
                  <a:rPr lang="en-GB" baseline="30000" dirty="0"/>
                  <a:t>3</a:t>
                </a:r>
                <a:r>
                  <a:rPr lang="en-GB" dirty="0"/>
                  <a:t> and a volume of 8.0 cm</a:t>
                </a:r>
                <a:r>
                  <a:rPr lang="en-GB" baseline="30000" dirty="0"/>
                  <a:t>3</a:t>
                </a:r>
                <a:r>
                  <a:rPr lang="en-GB" dirty="0"/>
                  <a:t>. </a:t>
                </a:r>
              </a:p>
              <a:p>
                <a:pPr marL="628650" lvl="0" indent="-628650" algn="l" rtl="0">
                  <a:lnSpc>
                    <a:spcPct val="100000"/>
                  </a:lnSpc>
                  <a:spcBef>
                    <a:spcPts val="1200"/>
                  </a:spcBef>
                  <a:spcAft>
                    <a:spcPts val="0"/>
                  </a:spcAft>
                  <a:buSzPct val="100000"/>
                  <a:buNone/>
                </a:pPr>
                <a:r>
                  <a:rPr lang="en-GB" dirty="0"/>
                  <a:t>Find the mass.</a:t>
                </a:r>
              </a:p>
              <a:p>
                <a:pPr marL="628650" lvl="0" indent="-628650">
                  <a:spcBef>
                    <a:spcPts val="1200"/>
                  </a:spcBef>
                  <a:buSzPct val="100000"/>
                  <a:buFont typeface="+mj-lt"/>
                  <a:buAutoNum type="arabicPeriod" startAt="2"/>
                </a:pPr>
                <a:r>
                  <a:rPr lang="en-GB" dirty="0"/>
                  <a:t> </a:t>
                </a:r>
                <a14:m>
                  <m:oMath xmlns:m="http://schemas.openxmlformats.org/officeDocument/2006/math">
                    <m:r>
                      <m:rPr>
                        <m:sty m:val="p"/>
                      </m:rPr>
                      <a:rPr lang="en-GB" b="0" i="0" smtClean="0">
                        <a:latin typeface="Cambria Math" panose="02040503050406030204" pitchFamily="18" charset="0"/>
                      </a:rPr>
                      <m:t>concentration</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en-GB" dirty="0"/>
              </a:p>
              <a:p>
                <a:pPr marL="628650" lvl="0" indent="-628650">
                  <a:spcBef>
                    <a:spcPts val="1200"/>
                  </a:spcBef>
                  <a:buSzPct val="100000"/>
                  <a:buNone/>
                </a:pPr>
                <a:r>
                  <a:rPr lang="en-GB" dirty="0"/>
                  <a:t>A solution has a concentration of 4.0 g/dm</a:t>
                </a:r>
                <a:r>
                  <a:rPr lang="en-GB" baseline="30000" dirty="0"/>
                  <a:t>3</a:t>
                </a:r>
                <a:r>
                  <a:rPr lang="en-GB" dirty="0"/>
                  <a:t> and a volume of 1.5 dm</a:t>
                </a:r>
                <a:r>
                  <a:rPr lang="en-GB" baseline="30000" dirty="0"/>
                  <a:t>3</a:t>
                </a:r>
                <a:r>
                  <a:rPr lang="en-GB" dirty="0"/>
                  <a:t>. </a:t>
                </a:r>
              </a:p>
              <a:p>
                <a:pPr marL="628650" lvl="0" indent="-628650" algn="l" rtl="0">
                  <a:lnSpc>
                    <a:spcPct val="100000"/>
                  </a:lnSpc>
                  <a:spcBef>
                    <a:spcPts val="1200"/>
                  </a:spcBef>
                  <a:spcAft>
                    <a:spcPts val="0"/>
                  </a:spcAft>
                  <a:buSzPct val="100000"/>
                  <a:buNone/>
                </a:pPr>
                <a:r>
                  <a:rPr lang="en-GB" dirty="0"/>
                  <a:t>Find the mass of solute dissolved.</a:t>
                </a:r>
              </a:p>
              <a:p>
                <a:pPr marL="628650" lvl="0" indent="-628650">
                  <a:spcBef>
                    <a:spcPts val="1200"/>
                  </a:spcBef>
                  <a:buSzPct val="100000"/>
                  <a:buFont typeface="+mj-lt"/>
                  <a:buAutoNum type="arabicPeriod" startAt="3"/>
                </a:pPr>
                <a:r>
                  <a:rPr lang="en-GB" dirty="0"/>
                  <a:t> </a:t>
                </a:r>
                <a14:m>
                  <m:oMath xmlns:m="http://schemas.openxmlformats.org/officeDocument/2006/math">
                    <m:r>
                      <m:rPr>
                        <m:sty m:val="p"/>
                      </m:rPr>
                      <a:rPr lang="en-GB" smtClean="0">
                        <a:latin typeface="Cambria Math" panose="02040503050406030204" pitchFamily="18" charset="0"/>
                      </a:rPr>
                      <m:t>mean</m:t>
                    </m:r>
                    <m:r>
                      <a:rPr lang="en-GB" smtClean="0">
                        <a:latin typeface="Cambria Math" panose="02040503050406030204" pitchFamily="18" charset="0"/>
                      </a:rPr>
                      <m:t> </m:t>
                    </m:r>
                    <m:r>
                      <m:rPr>
                        <m:sty m:val="p"/>
                      </m:rPr>
                      <a:rPr lang="en-GB" smtClean="0">
                        <a:latin typeface="Cambria Math" panose="02040503050406030204" pitchFamily="18" charset="0"/>
                      </a:rPr>
                      <m:t>rate</m:t>
                    </m:r>
                    <m:r>
                      <a:rPr lang="en-GB" smtClean="0">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volume</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gas</m:t>
                        </m:r>
                      </m:num>
                      <m:den>
                        <m:r>
                          <m:rPr>
                            <m:sty m:val="p"/>
                          </m:rPr>
                          <a:rPr lang="en-GB">
                            <a:latin typeface="Cambria Math" panose="02040503050406030204" pitchFamily="18" charset="0"/>
                          </a:rPr>
                          <m:t>time</m:t>
                        </m:r>
                      </m:den>
                    </m:f>
                  </m:oMath>
                </a14:m>
                <a:r>
                  <a:rPr lang="en-GB" dirty="0"/>
                  <a:t> </a:t>
                </a:r>
              </a:p>
              <a:p>
                <a:pPr marL="628650" indent="-628650">
                  <a:spcBef>
                    <a:spcPts val="1200"/>
                  </a:spcBef>
                  <a:buSzPct val="100000"/>
                  <a:buNone/>
                </a:pPr>
                <a:r>
                  <a:rPr lang="en-GB" dirty="0"/>
                  <a:t>A reaction has a mean rate of 6.0 cm</a:t>
                </a:r>
                <a:r>
                  <a:rPr lang="en-GB" baseline="30000" dirty="0"/>
                  <a:t>3</a:t>
                </a:r>
                <a:r>
                  <a:rPr lang="en-GB" dirty="0"/>
                  <a:t>/s and produces gas for 15</a:t>
                </a:r>
                <a:r>
                  <a:rPr lang="en-GB" dirty="0">
                    <a:latin typeface="Cambria Math" panose="02040503050406030204" pitchFamily="18" charset="0"/>
                    <a:ea typeface="Cambria Math" panose="02040503050406030204" pitchFamily="18" charset="0"/>
                  </a:rPr>
                  <a:t> </a:t>
                </a:r>
                <a:r>
                  <a:rPr lang="en-GB" dirty="0"/>
                  <a:t>seconds.</a:t>
                </a:r>
              </a:p>
              <a:p>
                <a:pPr marL="628650" lvl="0" indent="-628650" algn="l" rtl="0">
                  <a:lnSpc>
                    <a:spcPct val="100000"/>
                  </a:lnSpc>
                  <a:spcBef>
                    <a:spcPts val="1200"/>
                  </a:spcBef>
                  <a:spcAft>
                    <a:spcPts val="0"/>
                  </a:spcAft>
                  <a:buSzPct val="100000"/>
                  <a:buNone/>
                </a:pPr>
                <a:r>
                  <a:rPr lang="en-GB" dirty="0"/>
                  <a:t>Find the total volume of gas produced.</a:t>
                </a:r>
                <a:endParaRPr dirty="0"/>
              </a:p>
            </p:txBody>
          </p:sp>
        </mc:Choice>
        <mc:Fallback xmlns="">
          <p:sp>
            <p:nvSpPr>
              <p:cNvPr id="138" name="Google Shape;138;g3cfd728be90_0_113"/>
              <p:cNvSpPr txBox="1">
                <a:spLocks noGrp="1" noRot="1" noChangeAspect="1" noMove="1" noResize="1" noEditPoints="1" noAdjustHandles="1" noChangeArrowheads="1" noChangeShapeType="1" noTextEdit="1"/>
              </p:cNvSpPr>
              <p:nvPr>
                <p:ph type="body" idx="1"/>
              </p:nvPr>
            </p:nvSpPr>
            <p:spPr>
              <a:xfrm>
                <a:off x="540000" y="1077976"/>
                <a:ext cx="10255500" cy="5040000"/>
              </a:xfrm>
              <a:prstGeom prst="rect">
                <a:avLst/>
              </a:prstGeom>
              <a:blipFill>
                <a:blip r:embed="rId3"/>
                <a:stretch>
                  <a:fillRect l="-1665" t="-1693" b="-11366"/>
                </a:stretch>
              </a:blipFill>
              <a:ln>
                <a:noFill/>
              </a:ln>
            </p:spPr>
            <p:txBody>
              <a:bodyPr/>
              <a:lstStyle/>
              <a:p>
                <a:r>
                  <a:rPr lang="en-GB">
                    <a:noFill/>
                  </a:rPr>
                  <a:t> </a:t>
                </a:r>
              </a:p>
            </p:txBody>
          </p:sp>
        </mc:Fallback>
      </mc:AlternateContent>
      <p:sp>
        <p:nvSpPr>
          <p:cNvPr id="3" name="Google Shape;117;g3cfd728be90_0_0">
            <a:extLst>
              <a:ext uri="{FF2B5EF4-FFF2-40B4-BE49-F238E27FC236}">
                <a16:creationId xmlns:a16="http://schemas.microsoft.com/office/drawing/2014/main" id="{3EE59185-8BC5-0024-CAF1-6B6E4704C806}"/>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6">
          <a:extLst>
            <a:ext uri="{FF2B5EF4-FFF2-40B4-BE49-F238E27FC236}">
              <a16:creationId xmlns:a16="http://schemas.microsoft.com/office/drawing/2014/main" id="{0CEA549E-70C9-7F6F-A626-53AB05725E66}"/>
            </a:ext>
          </a:extLst>
        </p:cNvPr>
        <p:cNvGrpSpPr/>
        <p:nvPr/>
      </p:nvGrpSpPr>
      <p:grpSpPr>
        <a:xfrm>
          <a:off x="0" y="0"/>
          <a:ext cx="0" cy="0"/>
          <a:chOff x="0" y="0"/>
          <a:chExt cx="0" cy="0"/>
        </a:xfrm>
      </p:grpSpPr>
      <p:sp>
        <p:nvSpPr>
          <p:cNvPr id="137" name="Google Shape;137;g3cfd728be90_0_113">
            <a:extLst>
              <a:ext uri="{FF2B5EF4-FFF2-40B4-BE49-F238E27FC236}">
                <a16:creationId xmlns:a16="http://schemas.microsoft.com/office/drawing/2014/main" id="{B52C0136-F872-CBDB-D468-3403A5ED6275}"/>
              </a:ext>
            </a:extLst>
          </p:cNvPr>
          <p:cNvSpPr txBox="1">
            <a:spLocks noGrp="1"/>
          </p:cNvSpPr>
          <p:nvPr>
            <p:ph type="title"/>
          </p:nvPr>
        </p:nvSpPr>
        <p:spPr>
          <a:xfrm>
            <a:off x="540000" y="540000"/>
            <a:ext cx="10547100" cy="440661"/>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Changing the subject − one calculation – answers </a:t>
            </a:r>
            <a:endParaRPr dirty="0"/>
          </a:p>
        </p:txBody>
      </p:sp>
      <mc:AlternateContent xmlns:mc="http://schemas.openxmlformats.org/markup-compatibility/2006" xmlns:a14="http://schemas.microsoft.com/office/drawing/2010/main">
        <mc:Choice Requires="a14">
          <p:sp>
            <p:nvSpPr>
              <p:cNvPr id="138" name="Google Shape;138;g3cfd728be90_0_113">
                <a:extLst>
                  <a:ext uri="{FF2B5EF4-FFF2-40B4-BE49-F238E27FC236}">
                    <a16:creationId xmlns:a16="http://schemas.microsoft.com/office/drawing/2014/main" id="{978C13F6-13C5-B831-CF8D-7383833AB6D7}"/>
                  </a:ext>
                </a:extLst>
              </p:cNvPr>
              <p:cNvSpPr txBox="1">
                <a:spLocks noGrp="1"/>
              </p:cNvSpPr>
              <p:nvPr>
                <p:ph type="body" idx="1"/>
              </p:nvPr>
            </p:nvSpPr>
            <p:spPr>
              <a:prstGeom prst="rect">
                <a:avLst/>
              </a:prstGeom>
              <a:noFill/>
              <a:ln>
                <a:noFill/>
              </a:ln>
            </p:spPr>
            <p:txBody>
              <a:bodyPr spcFirstLastPara="1" wrap="square" lIns="0" tIns="0" rIns="0" bIns="0" anchor="t" anchorCtr="0">
                <a:noAutofit/>
              </a:bodyPr>
              <a:lstStyle/>
              <a:p>
                <a:pPr marL="357188" lvl="0" indent="-357188">
                  <a:lnSpc>
                    <a:spcPct val="120000"/>
                  </a:lnSpc>
                  <a:buClr>
                    <a:schemeClr val="accent4"/>
                  </a:buClr>
                  <a:buSzPct val="100000"/>
                  <a:buFont typeface="+mj-lt"/>
                  <a:buAutoNum type="arabicPeriod"/>
                </a:pPr>
                <a:r>
                  <a:rPr lang="en-GB" dirty="0"/>
                  <a:t> </a:t>
                </a:r>
                <a14:m>
                  <m:oMath xmlns:m="http://schemas.openxmlformats.org/officeDocument/2006/math">
                    <m:r>
                      <m:rPr>
                        <m:sty m:val="p"/>
                      </m:rPr>
                      <a:rPr lang="en-GB">
                        <a:latin typeface="Cambria Math" panose="02040503050406030204" pitchFamily="18" charset="0"/>
                      </a:rPr>
                      <m:t>density</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ar-AE" dirty="0"/>
              </a:p>
              <a:p>
                <a:pPr marL="357188" lvl="0" indent="-357188">
                  <a:lnSpc>
                    <a:spcPct val="120000"/>
                  </a:lnSpc>
                  <a:buSzPts val="1400"/>
                </a:pPr>
                <a:r>
                  <a:rPr lang="en-GB" dirty="0"/>
                  <a:t>	 Substitute: </a:t>
                </a:r>
                <a14:m>
                  <m:oMath xmlns:m="http://schemas.openxmlformats.org/officeDocument/2006/math">
                    <m:r>
                      <a:rPr lang="en-GB" i="1">
                        <a:latin typeface="Cambria Math" panose="02040503050406030204" pitchFamily="18" charset="0"/>
                      </a:rPr>
                      <m:t>3.5=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a:rPr lang="ar-AE" i="1">
                            <a:latin typeface="Cambria Math" panose="02040503050406030204" pitchFamily="18" charset="0"/>
                          </a:rPr>
                          <m:t>8.0</m:t>
                        </m:r>
                      </m:den>
                    </m:f>
                  </m:oMath>
                </a14:m>
                <a:endParaRPr lang="ar-AE" dirty="0"/>
              </a:p>
              <a:p>
                <a:pPr marL="357188" lvl="0" indent="-357188">
                  <a:lnSpc>
                    <a:spcPct val="120000"/>
                  </a:lnSpc>
                  <a:buSzPts val="1400"/>
                </a:pPr>
                <a:r>
                  <a:rPr lang="en-GB" dirty="0"/>
                  <a:t>	 Multiply both sides by 8.0: </a:t>
                </a:r>
              </a:p>
              <a:p>
                <a:pPr marL="357188" lvl="0" indent="-357188">
                  <a:lnSpc>
                    <a:spcPct val="120000"/>
                  </a:lnSpc>
                  <a:buSzPts val="1400"/>
                </a:pPr>
                <a:r>
                  <a:rPr lang="en-GB" dirty="0"/>
                  <a:t> 	 </a:t>
                </a:r>
                <a14:m>
                  <m:oMath xmlns:m="http://schemas.openxmlformats.org/officeDocument/2006/math">
                    <m:r>
                      <m:rPr>
                        <m:sty m:val="p"/>
                      </m:rPr>
                      <a:rPr lang="en-GB">
                        <a:latin typeface="Cambria Math" panose="02040503050406030204" pitchFamily="18" charset="0"/>
                      </a:rPr>
                      <m:t>mass</m:t>
                    </m:r>
                    <m:r>
                      <a:rPr lang="en-GB" i="1">
                        <a:latin typeface="Cambria Math" panose="02040503050406030204" pitchFamily="18" charset="0"/>
                      </a:rPr>
                      <m:t>=3.5 ×</m:t>
                    </m:r>
                    <m:r>
                      <a:rPr lang="en-GB" i="1">
                        <a:latin typeface="Cambria Math" panose="02040503050406030204" pitchFamily="18" charset="0"/>
                        <a:ea typeface="Cambria Math" panose="02040503050406030204" pitchFamily="18" charset="0"/>
                      </a:rPr>
                      <m:t>8.0</m:t>
                    </m:r>
                    <m:r>
                      <a:rPr lang="en-GB">
                        <a:latin typeface="Cambria Math" panose="02040503050406030204" pitchFamily="18" charset="0"/>
                        <a:ea typeface="Cambria Math" panose="02040503050406030204" pitchFamily="18" charset="0"/>
                      </a:rPr>
                      <m:t> </m:t>
                    </m:r>
                  </m:oMath>
                </a14:m>
                <a:endParaRPr lang="en-GB" dirty="0">
                  <a:latin typeface="Cambria Math" panose="02040503050406030204" pitchFamily="18" charset="0"/>
                  <a:ea typeface="Cambria Math" panose="02040503050406030204" pitchFamily="18" charset="0"/>
                </a:endParaRPr>
              </a:p>
              <a:p>
                <a:pPr marL="357188" lvl="0" indent="-357188">
                  <a:lnSpc>
                    <a:spcPct val="120000"/>
                  </a:lnSpc>
                  <a:buSzPts val="1400"/>
                </a:pPr>
                <a:r>
                  <a:rPr lang="en-GB" dirty="0"/>
                  <a:t> 	 </a:t>
                </a:r>
                <a14:m>
                  <m:oMath xmlns:m="http://schemas.openxmlformats.org/officeDocument/2006/math">
                    <m:r>
                      <m:rPr>
                        <m:sty m:val="p"/>
                      </m:rPr>
                      <a:rPr lang="en-GB">
                        <a:latin typeface="Cambria Math" panose="02040503050406030204" pitchFamily="18" charset="0"/>
                      </a:rPr>
                      <m:t>mass</m:t>
                    </m:r>
                    <m:r>
                      <a:rPr lang="en-GB">
                        <a:latin typeface="Cambria Math" panose="02040503050406030204" pitchFamily="18" charset="0"/>
                      </a:rPr>
                      <m:t>=28.0 </m:t>
                    </m:r>
                    <m:r>
                      <m:rPr>
                        <m:sty m:val="p"/>
                      </m:rPr>
                      <a:rPr lang="en-GB">
                        <a:latin typeface="Cambria Math" panose="02040503050406030204" pitchFamily="18" charset="0"/>
                      </a:rPr>
                      <m:t>g</m:t>
                    </m:r>
                  </m:oMath>
                </a14:m>
                <a:endParaRPr lang="en-GB" dirty="0"/>
              </a:p>
              <a:p>
                <a:pPr marL="0" lvl="0" indent="0">
                  <a:lnSpc>
                    <a:spcPct val="120000"/>
                  </a:lnSpc>
                  <a:buSzPts val="1400"/>
                </a:pPr>
                <a:endParaRPr lang="en-GB" dirty="0"/>
              </a:p>
              <a:p>
                <a:pPr marL="0" lvl="0">
                  <a:lnSpc>
                    <a:spcPct val="120000"/>
                  </a:lnSpc>
                  <a:buClr>
                    <a:schemeClr val="accent4"/>
                  </a:buClr>
                  <a:buSzPct val="100000"/>
                  <a:buFont typeface="+mj-lt"/>
                  <a:buAutoNum type="arabicPeriod" startAt="2"/>
                </a:pPr>
                <a:r>
                  <a:rPr lang="en-GB" dirty="0"/>
                  <a:t> </a:t>
                </a:r>
                <a14:m>
                  <m:oMath xmlns:m="http://schemas.openxmlformats.org/officeDocument/2006/math">
                    <m:r>
                      <m:rPr>
                        <m:sty m:val="p"/>
                      </m:rPr>
                      <a:rPr lang="en-GB">
                        <a:latin typeface="Cambria Math" panose="02040503050406030204" pitchFamily="18" charset="0"/>
                      </a:rPr>
                      <m:t>concentration</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ar-AE" dirty="0"/>
              </a:p>
              <a:p>
                <a:pPr marL="0" lvl="0" indent="0" defTabSz="357188">
                  <a:lnSpc>
                    <a:spcPct val="120000"/>
                  </a:lnSpc>
                  <a:buSzPts val="1400"/>
                </a:pPr>
                <a:r>
                  <a:rPr lang="en-GB" dirty="0"/>
                  <a:t>	Substitute: </a:t>
                </a:r>
                <a14:m>
                  <m:oMath xmlns:m="http://schemas.openxmlformats.org/officeDocument/2006/math">
                    <m:r>
                      <a:rPr lang="en-GB" i="1">
                        <a:latin typeface="Cambria Math" panose="02040503050406030204" pitchFamily="18" charset="0"/>
                      </a:rPr>
                      <m:t>4.0=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a:rPr lang="ar-AE" i="1">
                            <a:latin typeface="Cambria Math" panose="02040503050406030204" pitchFamily="18" charset="0"/>
                          </a:rPr>
                          <m:t>1.5</m:t>
                        </m:r>
                      </m:den>
                    </m:f>
                  </m:oMath>
                </a14:m>
                <a:endParaRPr lang="ar-AE" dirty="0"/>
              </a:p>
              <a:p>
                <a:pPr marL="0" lvl="0" indent="0" defTabSz="357188">
                  <a:lnSpc>
                    <a:spcPct val="120000"/>
                  </a:lnSpc>
                  <a:buClr>
                    <a:srgbClr val="000000"/>
                  </a:buClr>
                  <a:buSzPts val="1400"/>
                  <a:defRPr/>
                </a:pPr>
                <a:r>
                  <a:rPr lang="en-GB" dirty="0"/>
                  <a:t>	Multiply both sides by 1.5: </a:t>
                </a:r>
              </a:p>
              <a:p>
                <a:pPr marL="0" lvl="0" indent="0" defTabSz="357188">
                  <a:lnSpc>
                    <a:spcPct val="120000"/>
                  </a:lnSpc>
                  <a:buClr>
                    <a:srgbClr val="000000"/>
                  </a:buClr>
                  <a:buSzPts val="1400"/>
                  <a:defRPr/>
                </a:pPr>
                <a:r>
                  <a:rPr lang="en-GB" dirty="0"/>
                  <a:t>	</a:t>
                </a:r>
                <a14:m>
                  <m:oMath xmlns:m="http://schemas.openxmlformats.org/officeDocument/2006/math">
                    <m:r>
                      <m:rPr>
                        <m:sty m:val="p"/>
                      </m:rPr>
                      <a:rPr lang="en-GB">
                        <a:latin typeface="Cambria Math" panose="02040503050406030204" pitchFamily="18" charset="0"/>
                      </a:rPr>
                      <m:t>mass</m:t>
                    </m:r>
                    <m:r>
                      <a:rPr lang="en-GB" i="1">
                        <a:latin typeface="Cambria Math" panose="02040503050406030204" pitchFamily="18" charset="0"/>
                      </a:rPr>
                      <m:t>=4.0 ×</m:t>
                    </m:r>
                    <m:r>
                      <a:rPr lang="en-GB" i="1">
                        <a:latin typeface="Cambria Math" panose="02040503050406030204" pitchFamily="18" charset="0"/>
                        <a:ea typeface="Cambria Math" panose="02040503050406030204" pitchFamily="18" charset="0"/>
                      </a:rPr>
                      <m:t>1.5</m:t>
                    </m:r>
                  </m:oMath>
                </a14:m>
                <a:endParaRPr lang="en-GB" i="1" dirty="0">
                  <a:latin typeface="Cambria Math" panose="02040503050406030204" pitchFamily="18" charset="0"/>
                  <a:ea typeface="Cambria Math" panose="02040503050406030204" pitchFamily="18" charset="0"/>
                </a:endParaRPr>
              </a:p>
              <a:p>
                <a:pPr marL="0" lvl="0" indent="0" defTabSz="357188">
                  <a:lnSpc>
                    <a:spcPct val="120000"/>
                  </a:lnSpc>
                  <a:buClr>
                    <a:srgbClr val="000000"/>
                  </a:buClr>
                  <a:buSzPts val="1400"/>
                  <a:defRPr/>
                </a:pPr>
                <a:r>
                  <a:rPr lang="en-GB" dirty="0"/>
                  <a:t>	</a:t>
                </a:r>
                <a14:m>
                  <m:oMath xmlns:m="http://schemas.openxmlformats.org/officeDocument/2006/math">
                    <m:r>
                      <m:rPr>
                        <m:sty m:val="p"/>
                      </m:rPr>
                      <a:rPr lang="en-GB">
                        <a:latin typeface="Cambria Math" panose="02040503050406030204" pitchFamily="18" charset="0"/>
                      </a:rPr>
                      <m:t>mass</m:t>
                    </m:r>
                    <m:r>
                      <a:rPr lang="en-GB">
                        <a:latin typeface="Cambria Math" panose="02040503050406030204" pitchFamily="18" charset="0"/>
                      </a:rPr>
                      <m:t>=6.0 </m:t>
                    </m:r>
                    <m:r>
                      <m:rPr>
                        <m:sty m:val="p"/>
                      </m:rPr>
                      <a:rPr lang="en-GB">
                        <a:latin typeface="Cambria Math" panose="02040503050406030204" pitchFamily="18" charset="0"/>
                      </a:rPr>
                      <m:t>g</m:t>
                    </m:r>
                  </m:oMath>
                </a14:m>
                <a:endParaRPr lang="en-GB" dirty="0"/>
              </a:p>
              <a:p>
                <a:pPr marL="0" lvl="0" indent="0">
                  <a:buSzPts val="1400"/>
                </a:pPr>
                <a:endParaRPr lang="en-GB" dirty="0"/>
              </a:p>
              <a:p>
                <a:pPr marL="0" lvl="0" indent="0">
                  <a:buSzPts val="1400"/>
                </a:pPr>
                <a:endParaRPr lang="en-GB" dirty="0"/>
              </a:p>
              <a:p>
                <a:pPr marL="53975" lvl="0" indent="0" algn="l" rtl="0">
                  <a:lnSpc>
                    <a:spcPct val="100000"/>
                  </a:lnSpc>
                  <a:spcBef>
                    <a:spcPts val="1200"/>
                  </a:spcBef>
                  <a:spcAft>
                    <a:spcPts val="0"/>
                  </a:spcAft>
                  <a:buSzPct val="100000"/>
                  <a:buNone/>
                </a:pPr>
                <a:endParaRPr dirty="0"/>
              </a:p>
            </p:txBody>
          </p:sp>
        </mc:Choice>
        <mc:Fallback xmlns="">
          <p:sp>
            <p:nvSpPr>
              <p:cNvPr id="138" name="Google Shape;138;g3cfd728be90_0_113">
                <a:extLst>
                  <a:ext uri="{FF2B5EF4-FFF2-40B4-BE49-F238E27FC236}">
                    <a16:creationId xmlns:a16="http://schemas.microsoft.com/office/drawing/2014/main" id="{978C13F6-13C5-B831-CF8D-7383833AB6D7}"/>
                  </a:ext>
                </a:extLst>
              </p:cNvPr>
              <p:cNvSpPr txBox="1">
                <a:spLocks noGrp="1" noRot="1" noChangeAspect="1" noMove="1" noResize="1" noEditPoints="1" noAdjustHandles="1" noChangeArrowheads="1" noChangeShapeType="1" noTextEdit="1"/>
              </p:cNvSpPr>
              <p:nvPr>
                <p:ph type="body" idx="1"/>
              </p:nvPr>
            </p:nvSpPr>
            <p:spPr>
              <a:prstGeom prst="rect">
                <a:avLst/>
              </a:prstGeom>
              <a:blipFill>
                <a:blip r:embed="rId3"/>
                <a:stretch>
                  <a:fillRect l="-3581"/>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921C4543-5C26-8850-566A-F02796ACBEFA}"/>
                  </a:ext>
                </a:extLst>
              </p:cNvPr>
              <p:cNvSpPr>
                <a:spLocks noGrp="1"/>
              </p:cNvSpPr>
              <p:nvPr>
                <p:ph type="body" idx="2"/>
              </p:nvPr>
            </p:nvSpPr>
            <p:spPr/>
            <p:txBody>
              <a:bodyPr>
                <a:normAutofit/>
              </a:bodyPr>
              <a:lstStyle/>
              <a:p>
                <a:pPr marL="228600" lvl="0">
                  <a:lnSpc>
                    <a:spcPct val="120000"/>
                  </a:lnSpc>
                  <a:buClr>
                    <a:schemeClr val="accent4"/>
                  </a:buClr>
                  <a:buSzPct val="100000"/>
                  <a:buFont typeface="+mj-lt"/>
                  <a:buAutoNum type="arabicPeriod" startAt="3"/>
                </a:pPr>
                <a:r>
                  <a:rPr lang="en-GB" dirty="0"/>
                  <a:t> </a:t>
                </a:r>
                <a14:m>
                  <m:oMath xmlns:m="http://schemas.openxmlformats.org/officeDocument/2006/math">
                    <m:r>
                      <m:rPr>
                        <m:sty m:val="p"/>
                      </m:rPr>
                      <a:rPr lang="en-GB">
                        <a:latin typeface="Cambria Math" panose="02040503050406030204" pitchFamily="18" charset="0"/>
                      </a:rPr>
                      <m:t>mean</m:t>
                    </m:r>
                    <m:r>
                      <a:rPr lang="en-GB">
                        <a:latin typeface="Cambria Math" panose="02040503050406030204" pitchFamily="18" charset="0"/>
                      </a:rPr>
                      <m:t> </m:t>
                    </m:r>
                    <m:r>
                      <m:rPr>
                        <m:sty m:val="p"/>
                      </m:rPr>
                      <a:rPr lang="en-GB">
                        <a:latin typeface="Cambria Math" panose="02040503050406030204" pitchFamily="18" charset="0"/>
                      </a:rPr>
                      <m:t>rate</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volume</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gas</m:t>
                        </m:r>
                      </m:num>
                      <m:den>
                        <m:r>
                          <m:rPr>
                            <m:sty m:val="p"/>
                          </m:rPr>
                          <a:rPr lang="en-GB">
                            <a:latin typeface="Cambria Math" panose="02040503050406030204" pitchFamily="18" charset="0"/>
                          </a:rPr>
                          <m:t>time</m:t>
                        </m:r>
                      </m:den>
                    </m:f>
                  </m:oMath>
                </a14:m>
                <a:r>
                  <a:rPr lang="ar-AE" dirty="0"/>
                  <a:t> </a:t>
                </a:r>
              </a:p>
              <a:p>
                <a:pPr marL="0" lvl="0" indent="0" defTabSz="357188">
                  <a:lnSpc>
                    <a:spcPct val="120000"/>
                  </a:lnSpc>
                  <a:buSzPts val="1400"/>
                </a:pPr>
                <a:r>
                  <a:rPr lang="en-GB" dirty="0"/>
                  <a:t>	Substitute: </a:t>
                </a:r>
                <a14:m>
                  <m:oMath xmlns:m="http://schemas.openxmlformats.org/officeDocument/2006/math">
                    <m:r>
                      <a:rPr lang="en-GB" i="1">
                        <a:latin typeface="Cambria Math" panose="02040503050406030204" pitchFamily="18" charset="0"/>
                      </a:rPr>
                      <m:t>6.0= </m:t>
                    </m:r>
                    <m:f>
                      <m:fPr>
                        <m:ctrlPr>
                          <a:rPr lang="en-GB">
                            <a:latin typeface="Cambria Math" panose="02040503050406030204" pitchFamily="18" charset="0"/>
                          </a:rPr>
                        </m:ctrlPr>
                      </m:fPr>
                      <m:num>
                        <m:r>
                          <m:rPr>
                            <m:sty m:val="p"/>
                          </m:rPr>
                          <a:rPr lang="en-GB">
                            <a:latin typeface="Cambria Math" panose="02040503050406030204" pitchFamily="18" charset="0"/>
                          </a:rPr>
                          <m:t>volume</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gas</m:t>
                        </m:r>
                      </m:num>
                      <m:den>
                        <m:r>
                          <a:rPr lang="ar-AE">
                            <a:latin typeface="Cambria Math" panose="02040503050406030204" pitchFamily="18" charset="0"/>
                          </a:rPr>
                          <m:t>15</m:t>
                        </m:r>
                      </m:den>
                    </m:f>
                  </m:oMath>
                </a14:m>
                <a:endParaRPr lang="ar-AE" dirty="0"/>
              </a:p>
              <a:p>
                <a:pPr marL="0" lvl="0" indent="0" defTabSz="357188">
                  <a:lnSpc>
                    <a:spcPct val="120000"/>
                  </a:lnSpc>
                  <a:buClr>
                    <a:srgbClr val="000000"/>
                  </a:buClr>
                  <a:buSzPts val="1400"/>
                  <a:defRPr/>
                </a:pPr>
                <a:r>
                  <a:rPr lang="en-GB" dirty="0"/>
                  <a:t>	Multiply both sides by 15: </a:t>
                </a:r>
              </a:p>
              <a:p>
                <a:pPr marL="0" lvl="0" indent="0" defTabSz="357188">
                  <a:lnSpc>
                    <a:spcPct val="120000"/>
                  </a:lnSpc>
                  <a:buClr>
                    <a:srgbClr val="000000"/>
                  </a:buClr>
                  <a:buSzPts val="1400"/>
                  <a:defRPr/>
                </a:pPr>
                <a:r>
                  <a:rPr lang="en-GB" b="0" dirty="0"/>
                  <a:t>	</a:t>
                </a:r>
                <a14:m>
                  <m:oMath xmlns:m="http://schemas.openxmlformats.org/officeDocument/2006/math">
                    <m:r>
                      <m:rPr>
                        <m:sty m:val="p"/>
                      </m:rPr>
                      <a:rPr lang="en-GB" b="0" i="0" smtClean="0">
                        <a:latin typeface="Cambria Math" panose="02040503050406030204" pitchFamily="18" charset="0"/>
                      </a:rPr>
                      <m:t>volume</m:t>
                    </m:r>
                    <m:r>
                      <a:rPr lang="en-GB" b="0" i="0" smtClean="0">
                        <a:latin typeface="Cambria Math" panose="02040503050406030204" pitchFamily="18" charset="0"/>
                      </a:rPr>
                      <m:t> </m:t>
                    </m:r>
                    <m:r>
                      <m:rPr>
                        <m:sty m:val="p"/>
                      </m:rPr>
                      <a:rPr lang="en-GB" b="0" i="0" smtClean="0">
                        <a:latin typeface="Cambria Math" panose="02040503050406030204" pitchFamily="18" charset="0"/>
                      </a:rPr>
                      <m:t>of</m:t>
                    </m:r>
                    <m:r>
                      <a:rPr lang="en-GB" b="0" i="0" smtClean="0">
                        <a:latin typeface="Cambria Math" panose="02040503050406030204" pitchFamily="18" charset="0"/>
                      </a:rPr>
                      <m:t> </m:t>
                    </m:r>
                    <m:r>
                      <m:rPr>
                        <m:sty m:val="p"/>
                      </m:rPr>
                      <a:rPr lang="en-GB" b="0" i="0" smtClean="0">
                        <a:latin typeface="Cambria Math" panose="02040503050406030204" pitchFamily="18" charset="0"/>
                      </a:rPr>
                      <m:t>gas</m:t>
                    </m:r>
                    <m:r>
                      <a:rPr lang="en-GB" i="1">
                        <a:latin typeface="Cambria Math" panose="02040503050406030204" pitchFamily="18" charset="0"/>
                      </a:rPr>
                      <m:t>=6.0 ×</m:t>
                    </m:r>
                    <m:r>
                      <a:rPr lang="en-GB" i="1">
                        <a:latin typeface="Cambria Math" panose="02040503050406030204" pitchFamily="18" charset="0"/>
                        <a:ea typeface="Cambria Math" panose="02040503050406030204" pitchFamily="18" charset="0"/>
                      </a:rPr>
                      <m:t>15</m:t>
                    </m:r>
                  </m:oMath>
                </a14:m>
                <a:endParaRPr lang="en-GB" i="1" dirty="0">
                  <a:latin typeface="Cambria Math" panose="02040503050406030204" pitchFamily="18" charset="0"/>
                  <a:ea typeface="Cambria Math" panose="02040503050406030204" pitchFamily="18" charset="0"/>
                </a:endParaRPr>
              </a:p>
              <a:p>
                <a:pPr marL="0" lvl="0" indent="0" defTabSz="357188">
                  <a:lnSpc>
                    <a:spcPct val="120000"/>
                  </a:lnSpc>
                  <a:buClr>
                    <a:srgbClr val="000000"/>
                  </a:buClr>
                  <a:buSzPts val="1400"/>
                  <a:defRPr/>
                </a:pPr>
                <a:r>
                  <a:rPr lang="en-GB" dirty="0"/>
                  <a:t>	</a:t>
                </a:r>
                <a14:m>
                  <m:oMath xmlns:m="http://schemas.openxmlformats.org/officeDocument/2006/math">
                    <m:r>
                      <m:rPr>
                        <m:sty m:val="p"/>
                      </m:rPr>
                      <a:rPr lang="en-GB">
                        <a:latin typeface="Cambria Math" panose="02040503050406030204" pitchFamily="18" charset="0"/>
                      </a:rPr>
                      <m:t>volume</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gas</m:t>
                    </m:r>
                    <m:r>
                      <a:rPr lang="en-GB">
                        <a:latin typeface="Cambria Math" panose="02040503050406030204" pitchFamily="18" charset="0"/>
                      </a:rPr>
                      <m:t>=90 </m:t>
                    </m:r>
                    <m:sSup>
                      <m:sSupPr>
                        <m:ctrlPr>
                          <a:rPr lang="en-GB">
                            <a:latin typeface="Cambria Math" panose="02040503050406030204" pitchFamily="18" charset="0"/>
                          </a:rPr>
                        </m:ctrlPr>
                      </m:sSupPr>
                      <m:e>
                        <m:r>
                          <m:rPr>
                            <m:sty m:val="p"/>
                          </m:rPr>
                          <a:rPr lang="en-GB">
                            <a:latin typeface="Cambria Math" panose="02040503050406030204" pitchFamily="18" charset="0"/>
                          </a:rPr>
                          <m:t>cm</m:t>
                        </m:r>
                      </m:e>
                      <m:sup>
                        <m:r>
                          <a:rPr lang="ar-AE" i="1">
                            <a:latin typeface="Cambria Math" panose="02040503050406030204" pitchFamily="18" charset="0"/>
                          </a:rPr>
                          <m:t>3</m:t>
                        </m:r>
                      </m:sup>
                    </m:sSup>
                  </m:oMath>
                </a14:m>
                <a:endParaRPr lang="en-GB" dirty="0"/>
              </a:p>
            </p:txBody>
          </p:sp>
        </mc:Choice>
        <mc:Fallback xmlns="">
          <p:sp>
            <p:nvSpPr>
              <p:cNvPr id="2" name="Text Placeholder 1">
                <a:extLst>
                  <a:ext uri="{FF2B5EF4-FFF2-40B4-BE49-F238E27FC236}">
                    <a16:creationId xmlns:a16="http://schemas.microsoft.com/office/drawing/2014/main" id="{921C4543-5C26-8850-566A-F02796ACBEFA}"/>
                  </a:ext>
                </a:extLst>
              </p:cNvPr>
              <p:cNvSpPr>
                <a:spLocks noGrp="1" noRot="1" noChangeAspect="1" noMove="1" noResize="1" noEditPoints="1" noAdjustHandles="1" noChangeArrowheads="1" noChangeShapeType="1" noTextEdit="1"/>
              </p:cNvSpPr>
              <p:nvPr>
                <p:ph type="body" idx="2"/>
              </p:nvPr>
            </p:nvSpPr>
            <p:spPr>
              <a:blipFill>
                <a:blip r:embed="rId4"/>
                <a:stretch>
                  <a:fillRect l="-3581"/>
                </a:stretch>
              </a:blipFill>
            </p:spPr>
            <p:txBody>
              <a:bodyPr/>
              <a:lstStyle/>
              <a:p>
                <a:r>
                  <a:rPr lang="en-GB">
                    <a:noFill/>
                  </a:rPr>
                  <a:t> </a:t>
                </a:r>
              </a:p>
            </p:txBody>
          </p:sp>
        </mc:Fallback>
      </mc:AlternateContent>
      <p:sp>
        <p:nvSpPr>
          <p:cNvPr id="3" name="Google Shape;117;g3cfd728be90_0_0">
            <a:extLst>
              <a:ext uri="{FF2B5EF4-FFF2-40B4-BE49-F238E27FC236}">
                <a16:creationId xmlns:a16="http://schemas.microsoft.com/office/drawing/2014/main" id="{09F70ED5-2ECA-DC2D-8A35-F8F0CC9085BF}"/>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0835945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g3cfd728be90_0_119"/>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Changing the subject − two calculations</a:t>
            </a:r>
            <a:endParaRPr dirty="0"/>
          </a:p>
        </p:txBody>
      </p:sp>
      <mc:AlternateContent xmlns:mc="http://schemas.openxmlformats.org/markup-compatibility/2006" xmlns:a14="http://schemas.microsoft.com/office/drawing/2010/main">
        <mc:Choice Requires="a14">
          <p:sp>
            <p:nvSpPr>
              <p:cNvPr id="145" name="Google Shape;145;g3cfd728be90_0_119"/>
              <p:cNvSpPr txBox="1">
                <a:spLocks noGrp="1"/>
              </p:cNvSpPr>
              <p:nvPr>
                <p:ph type="body" idx="1"/>
              </p:nvPr>
            </p:nvSpPr>
            <p:spPr>
              <a:xfrm>
                <a:off x="540000" y="1278000"/>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dirty="0"/>
                  <a:t>Substitute first, then change the subject to find the unknown. These need two calculations. Show your working.</a:t>
                </a:r>
              </a:p>
              <a:p>
                <a:pPr lvl="0">
                  <a:spcBef>
                    <a:spcPts val="1200"/>
                  </a:spcBef>
                  <a:buSzPct val="100000"/>
                  <a:buAutoNum type="arabicPeriod"/>
                </a:pPr>
                <a:r>
                  <a:rPr lang="en-GB" dirty="0"/>
                  <a:t> </a:t>
                </a:r>
                <a14:m>
                  <m:oMath xmlns:m="http://schemas.openxmlformats.org/officeDocument/2006/math">
                    <m:r>
                      <m:rPr>
                        <m:sty m:val="p"/>
                      </m:rPr>
                      <a:rPr lang="en-GB">
                        <a:latin typeface="Cambria Math" panose="02040503050406030204" pitchFamily="18" charset="0"/>
                      </a:rPr>
                      <m:t>density</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r>
                      <a:rPr lang="ar-AE" i="1">
                        <a:latin typeface="Cambria Math" panose="02040503050406030204" pitchFamily="18" charset="0"/>
                      </a:rPr>
                      <m:t> </m:t>
                    </m:r>
                  </m:oMath>
                </a14:m>
                <a:endParaRPr lang="ar-AE" dirty="0"/>
              </a:p>
              <a:p>
                <a:pPr marL="53975" lvl="0" indent="0" defTabSz="542925">
                  <a:spcBef>
                    <a:spcPts val="1200"/>
                  </a:spcBef>
                  <a:buSzPct val="100000"/>
                  <a:buNone/>
                </a:pPr>
                <a:r>
                  <a:rPr lang="en-GB" dirty="0"/>
                  <a:t>	A liquid has a density of 1.2 g/cm</a:t>
                </a:r>
                <a:r>
                  <a:rPr lang="en-GB" baseline="30000" dirty="0"/>
                  <a:t>3</a:t>
                </a:r>
                <a:r>
                  <a:rPr lang="en-GB" dirty="0"/>
                  <a:t> and a mass of 36.0 g. Find the 	volume.</a:t>
                </a:r>
              </a:p>
              <a:p>
                <a:pPr marL="511175" lvl="0" indent="-457200">
                  <a:spcBef>
                    <a:spcPts val="1200"/>
                  </a:spcBef>
                  <a:buSzPct val="100000"/>
                  <a:buFont typeface="+mj-lt"/>
                  <a:buAutoNum type="arabicPeriod" startAt="2"/>
                </a:pPr>
                <a:r>
                  <a:rPr lang="en-GB" dirty="0"/>
                  <a:t> </a:t>
                </a:r>
                <a14:m>
                  <m:oMath xmlns:m="http://schemas.openxmlformats.org/officeDocument/2006/math">
                    <m:r>
                      <m:rPr>
                        <m:sty m:val="p"/>
                      </m:rPr>
                      <a:rPr lang="en-GB">
                        <a:latin typeface="Cambria Math" panose="02040503050406030204" pitchFamily="18" charset="0"/>
                      </a:rPr>
                      <m:t>concentration</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en-GB" dirty="0"/>
              </a:p>
              <a:p>
                <a:pPr lvl="0" indent="0">
                  <a:spcBef>
                    <a:spcPts val="1200"/>
                  </a:spcBef>
                  <a:buNone/>
                </a:pPr>
                <a:r>
                  <a:rPr lang="en-GB" dirty="0"/>
                  <a:t>A solution has a concentration of 6.5 g/dm</a:t>
                </a:r>
                <a:r>
                  <a:rPr lang="en-GB" baseline="30000" dirty="0"/>
                  <a:t>3</a:t>
                </a:r>
                <a:r>
                  <a:rPr lang="en-GB" dirty="0"/>
                  <a:t> and contains 19.5 g of solute. Find the volume of the solution.</a:t>
                </a:r>
              </a:p>
              <a:p>
                <a:pPr marL="511175" lvl="0" indent="-457200">
                  <a:spcBef>
                    <a:spcPts val="1200"/>
                  </a:spcBef>
                  <a:buSzPct val="100000"/>
                  <a:buFont typeface="+mj-lt"/>
                  <a:buAutoNum type="arabicPeriod" startAt="3"/>
                </a:pPr>
                <a:r>
                  <a:rPr lang="en-GB" dirty="0"/>
                  <a:t> </a:t>
                </a:r>
                <a14:m>
                  <m:oMath xmlns:m="http://schemas.openxmlformats.org/officeDocument/2006/math">
                    <m:r>
                      <m:rPr>
                        <m:sty m:val="p"/>
                      </m:rPr>
                      <a:rPr lang="en-GB">
                        <a:latin typeface="Cambria Math" panose="02040503050406030204" pitchFamily="18" charset="0"/>
                      </a:rPr>
                      <m:t>mean</m:t>
                    </m:r>
                    <m:r>
                      <a:rPr lang="en-GB">
                        <a:latin typeface="Cambria Math" panose="02040503050406030204" pitchFamily="18" charset="0"/>
                      </a:rPr>
                      <m:t> </m:t>
                    </m:r>
                    <m:r>
                      <m:rPr>
                        <m:sty m:val="p"/>
                      </m:rPr>
                      <a:rPr lang="en-GB">
                        <a:latin typeface="Cambria Math" panose="02040503050406030204" pitchFamily="18" charset="0"/>
                      </a:rPr>
                      <m:t>rate</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volume</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gas</m:t>
                        </m:r>
                      </m:num>
                      <m:den>
                        <m:r>
                          <m:rPr>
                            <m:sty m:val="p"/>
                          </m:rPr>
                          <a:rPr lang="en-GB">
                            <a:latin typeface="Cambria Math" panose="02040503050406030204" pitchFamily="18" charset="0"/>
                          </a:rPr>
                          <m:t>time</m:t>
                        </m:r>
                      </m:den>
                    </m:f>
                  </m:oMath>
                </a14:m>
                <a:endParaRPr lang="en-GB" dirty="0"/>
              </a:p>
              <a:p>
                <a:pPr lvl="0" indent="0">
                  <a:spcBef>
                    <a:spcPts val="1200"/>
                  </a:spcBef>
                  <a:buNone/>
                </a:pPr>
                <a:r>
                  <a:rPr lang="en-GB" dirty="0"/>
                  <a:t>A reaction has a mean rate of 8.0 cm</a:t>
                </a:r>
                <a:r>
                  <a:rPr lang="en-GB" baseline="30000" dirty="0"/>
                  <a:t>3</a:t>
                </a:r>
                <a:r>
                  <a:rPr lang="en-GB" dirty="0"/>
                  <a:t>/s and produces 200 cm</a:t>
                </a:r>
                <a:r>
                  <a:rPr lang="en-GB" baseline="30000" dirty="0"/>
                  <a:t>3</a:t>
                </a:r>
                <a:r>
                  <a:rPr lang="en-GB" dirty="0"/>
                  <a:t> of gas. How long does the reaction take?</a:t>
                </a:r>
                <a:endParaRPr dirty="0"/>
              </a:p>
            </p:txBody>
          </p:sp>
        </mc:Choice>
        <mc:Fallback xmlns="">
          <p:sp>
            <p:nvSpPr>
              <p:cNvPr id="145" name="Google Shape;145;g3cfd728be90_0_119"/>
              <p:cNvSpPr txBox="1">
                <a:spLocks noGrp="1" noRot="1" noChangeAspect="1" noMove="1" noResize="1" noEditPoints="1" noAdjustHandles="1" noChangeArrowheads="1" noChangeShapeType="1" noTextEdit="1"/>
              </p:cNvSpPr>
              <p:nvPr>
                <p:ph type="body" idx="1"/>
              </p:nvPr>
            </p:nvSpPr>
            <p:spPr>
              <a:xfrm>
                <a:off x="540000" y="1278000"/>
                <a:ext cx="10080000" cy="5040000"/>
              </a:xfrm>
              <a:prstGeom prst="rect">
                <a:avLst/>
              </a:prstGeom>
              <a:blipFill>
                <a:blip r:embed="rId3"/>
                <a:stretch>
                  <a:fillRect l="-1694" t="-1816" r="-1996" b="-2421"/>
                </a:stretch>
              </a:blipFill>
              <a:ln>
                <a:noFill/>
              </a:ln>
            </p:spPr>
            <p:txBody>
              <a:bodyPr/>
              <a:lstStyle/>
              <a:p>
                <a:r>
                  <a:rPr lang="en-GB">
                    <a:noFill/>
                  </a:rPr>
                  <a:t> </a:t>
                </a:r>
              </a:p>
            </p:txBody>
          </p:sp>
        </mc:Fallback>
      </mc:AlternateContent>
      <p:sp>
        <p:nvSpPr>
          <p:cNvPr id="3" name="Google Shape;117;g3cfd728be90_0_0">
            <a:extLst>
              <a:ext uri="{FF2B5EF4-FFF2-40B4-BE49-F238E27FC236}">
                <a16:creationId xmlns:a16="http://schemas.microsoft.com/office/drawing/2014/main" id="{50472E4D-D664-9B54-049A-33A3E723B3C4}"/>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a:t>
            </a:r>
            <a:r>
              <a:rPr lang="en-GB" sz="2200" b="1" dirty="0">
                <a:solidFill>
                  <a:schemeClr val="lt1"/>
                </a:solidFill>
                <a:latin typeface="Century Gothic"/>
                <a:ea typeface="Century Gothic"/>
                <a:cs typeface="Century Gothic"/>
                <a:sym typeface="Century Gothic"/>
              </a:rPr>
              <a:t>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4C11BB60-9E89-59B9-18F8-54733C20DE67}"/>
            </a:ext>
          </a:extLst>
        </p:cNvPr>
        <p:cNvGrpSpPr/>
        <p:nvPr/>
      </p:nvGrpSpPr>
      <p:grpSpPr>
        <a:xfrm>
          <a:off x="0" y="0"/>
          <a:ext cx="0" cy="0"/>
          <a:chOff x="0" y="0"/>
          <a:chExt cx="0" cy="0"/>
        </a:xfrm>
      </p:grpSpPr>
      <p:sp>
        <p:nvSpPr>
          <p:cNvPr id="144" name="Google Shape;144;g3cfd728be90_0_119">
            <a:extLst>
              <a:ext uri="{FF2B5EF4-FFF2-40B4-BE49-F238E27FC236}">
                <a16:creationId xmlns:a16="http://schemas.microsoft.com/office/drawing/2014/main" id="{CD0DB249-8DA3-51F7-BCE6-6F103393120C}"/>
              </a:ext>
            </a:extLst>
          </p:cNvPr>
          <p:cNvSpPr txBox="1">
            <a:spLocks noGrp="1"/>
          </p:cNvSpPr>
          <p:nvPr>
            <p:ph type="title"/>
          </p:nvPr>
        </p:nvSpPr>
        <p:spPr>
          <a:xfrm>
            <a:off x="436620" y="522787"/>
            <a:ext cx="10826760" cy="440661"/>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Changing the subject − two calculations – answers </a:t>
            </a:r>
            <a:endParaRPr dirty="0"/>
          </a:p>
        </p:txBody>
      </p:sp>
      <mc:AlternateContent xmlns:mc="http://schemas.openxmlformats.org/markup-compatibility/2006" xmlns:a14="http://schemas.microsoft.com/office/drawing/2010/main">
        <mc:Choice Requires="a14">
          <p:sp>
            <p:nvSpPr>
              <p:cNvPr id="145" name="Google Shape;145;g3cfd728be90_0_119">
                <a:extLst>
                  <a:ext uri="{FF2B5EF4-FFF2-40B4-BE49-F238E27FC236}">
                    <a16:creationId xmlns:a16="http://schemas.microsoft.com/office/drawing/2014/main" id="{87529B36-33B9-C9CE-3EDF-B369B71AE3DA}"/>
                  </a:ext>
                </a:extLst>
              </p:cNvPr>
              <p:cNvSpPr txBox="1">
                <a:spLocks noGrp="1"/>
              </p:cNvSpPr>
              <p:nvPr>
                <p:ph type="body" idx="1"/>
              </p:nvPr>
            </p:nvSpPr>
            <p:spPr>
              <a:xfrm>
                <a:off x="436620" y="1074263"/>
                <a:ext cx="4770000" cy="5040000"/>
              </a:xfrm>
              <a:prstGeom prst="rect">
                <a:avLst/>
              </a:prstGeom>
              <a:noFill/>
              <a:ln>
                <a:noFill/>
              </a:ln>
            </p:spPr>
            <p:txBody>
              <a:bodyPr spcFirstLastPara="1" wrap="square" lIns="0" tIns="0" rIns="0" bIns="0" anchor="t" anchorCtr="0">
                <a:noAutofit/>
              </a:bodyPr>
              <a:lstStyle/>
              <a:p>
                <a:pPr marL="228600" lvl="0">
                  <a:lnSpc>
                    <a:spcPct val="120000"/>
                  </a:lnSpc>
                  <a:buClr>
                    <a:schemeClr val="accent4"/>
                  </a:buClr>
                  <a:buSzPct val="100000"/>
                  <a:buFont typeface="+mj-lt"/>
                  <a:buAutoNum type="arabicPeriod"/>
                </a:pPr>
                <a:r>
                  <a:rPr lang="en-GB" sz="2000" dirty="0"/>
                  <a:t> </a:t>
                </a:r>
                <a14:m>
                  <m:oMath xmlns:m="http://schemas.openxmlformats.org/officeDocument/2006/math">
                    <m:r>
                      <m:rPr>
                        <m:sty m:val="p"/>
                      </m:rPr>
                      <a:rPr lang="en-GB" sz="2000">
                        <a:latin typeface="Cambria Math" panose="02040503050406030204" pitchFamily="18" charset="0"/>
                      </a:rPr>
                      <m:t>density</m:t>
                    </m:r>
                    <m:r>
                      <a:rPr lang="en-GB" sz="2000">
                        <a:latin typeface="Cambria Math" panose="02040503050406030204" pitchFamily="18" charset="0"/>
                      </a:rPr>
                      <m:t>=</m:t>
                    </m:r>
                    <m:f>
                      <m:fPr>
                        <m:ctrlPr>
                          <a:rPr lang="en-GB" sz="2000">
                            <a:latin typeface="Cambria Math" panose="02040503050406030204" pitchFamily="18" charset="0"/>
                          </a:rPr>
                        </m:ctrlPr>
                      </m:fPr>
                      <m:num>
                        <m:r>
                          <m:rPr>
                            <m:sty m:val="p"/>
                          </m:rPr>
                          <a:rPr lang="en-GB" sz="2000">
                            <a:latin typeface="Cambria Math" panose="02040503050406030204" pitchFamily="18" charset="0"/>
                          </a:rPr>
                          <m:t>mass</m:t>
                        </m:r>
                      </m:num>
                      <m:den>
                        <m:r>
                          <m:rPr>
                            <m:sty m:val="p"/>
                          </m:rPr>
                          <a:rPr lang="en-GB" sz="2000">
                            <a:latin typeface="Cambria Math" panose="02040503050406030204" pitchFamily="18" charset="0"/>
                          </a:rPr>
                          <m:t>volume</m:t>
                        </m:r>
                      </m:den>
                    </m:f>
                  </m:oMath>
                </a14:m>
                <a:endParaRPr lang="ar-AE" sz="2000" dirty="0"/>
              </a:p>
              <a:p>
                <a:pPr marL="0" lvl="0" indent="0" defTabSz="271463">
                  <a:lnSpc>
                    <a:spcPct val="120000"/>
                  </a:lnSpc>
                  <a:buSzPts val="1400"/>
                </a:pPr>
                <a:r>
                  <a:rPr lang="en-GB" sz="2000" dirty="0"/>
                  <a:t>	Substitute: </a:t>
                </a:r>
                <a14:m>
                  <m:oMath xmlns:m="http://schemas.openxmlformats.org/officeDocument/2006/math">
                    <m:r>
                      <a:rPr lang="en-GB" sz="2000" i="1">
                        <a:latin typeface="Cambria Math" panose="02040503050406030204" pitchFamily="18" charset="0"/>
                      </a:rPr>
                      <m:t>1.2= </m:t>
                    </m:r>
                    <m:f>
                      <m:fPr>
                        <m:ctrlPr>
                          <a:rPr lang="en-GB" sz="2000">
                            <a:latin typeface="Cambria Math" panose="02040503050406030204" pitchFamily="18" charset="0"/>
                          </a:rPr>
                        </m:ctrlPr>
                      </m:fPr>
                      <m:num>
                        <m:r>
                          <a:rPr lang="en-GB" sz="2000">
                            <a:latin typeface="Cambria Math" panose="02040503050406030204" pitchFamily="18" charset="0"/>
                          </a:rPr>
                          <m:t>36.0</m:t>
                        </m:r>
                      </m:num>
                      <m:den>
                        <m:r>
                          <m:rPr>
                            <m:sty m:val="p"/>
                          </m:rPr>
                          <a:rPr lang="en-GB" sz="2000">
                            <a:latin typeface="Cambria Math" panose="02040503050406030204" pitchFamily="18" charset="0"/>
                          </a:rPr>
                          <m:t>volume</m:t>
                        </m:r>
                      </m:den>
                    </m:f>
                  </m:oMath>
                </a14:m>
                <a:endParaRPr lang="ar-AE" sz="2000" dirty="0"/>
              </a:p>
              <a:p>
                <a:pPr marL="0" lvl="0" indent="0" defTabSz="271463">
                  <a:lnSpc>
                    <a:spcPct val="120000"/>
                  </a:lnSpc>
                  <a:buSzPts val="1400"/>
                </a:pPr>
                <a:r>
                  <a:rPr lang="en-GB" sz="2000" dirty="0"/>
                  <a:t>	Multiply both sides by volume: </a:t>
                </a:r>
              </a:p>
              <a:p>
                <a:pPr marL="0" lvl="0" indent="0" defTabSz="271463">
                  <a:lnSpc>
                    <a:spcPct val="120000"/>
                  </a:lnSpc>
                  <a:buSzPts val="1400"/>
                </a:pPr>
                <a:r>
                  <a:rPr lang="en-GB" sz="2000" dirty="0"/>
                  <a:t>	</a:t>
                </a:r>
                <a14:m>
                  <m:oMath xmlns:m="http://schemas.openxmlformats.org/officeDocument/2006/math">
                    <m:r>
                      <a:rPr lang="en-GB" sz="2000" i="1">
                        <a:latin typeface="Cambria Math" panose="02040503050406030204" pitchFamily="18" charset="0"/>
                      </a:rPr>
                      <m:t>1.2 </m:t>
                    </m:r>
                    <m:r>
                      <a:rPr lang="en-GB" sz="2000">
                        <a:latin typeface="Cambria Math" panose="02040503050406030204" pitchFamily="18" charset="0"/>
                        <a:ea typeface="Cambria Math" panose="02040503050406030204" pitchFamily="18" charset="0"/>
                      </a:rPr>
                      <m:t>×</m:t>
                    </m:r>
                    <m:r>
                      <m:rPr>
                        <m:sty m:val="p"/>
                      </m:rPr>
                      <a:rPr lang="en-GB" sz="2000">
                        <a:latin typeface="Cambria Math" panose="02040503050406030204" pitchFamily="18" charset="0"/>
                        <a:ea typeface="Cambria Math" panose="02040503050406030204" pitchFamily="18" charset="0"/>
                      </a:rPr>
                      <m:t>volume</m:t>
                    </m:r>
                    <m:r>
                      <a:rPr lang="en-GB" sz="2000">
                        <a:latin typeface="Cambria Math" panose="02040503050406030204" pitchFamily="18" charset="0"/>
                        <a:ea typeface="Cambria Math" panose="02040503050406030204" pitchFamily="18" charset="0"/>
                      </a:rPr>
                      <m:t>=36.0</m:t>
                    </m:r>
                  </m:oMath>
                </a14:m>
                <a:endParaRPr lang="en-GB" sz="2000" dirty="0">
                  <a:latin typeface="Cambria Math" panose="02040503050406030204" pitchFamily="18" charset="0"/>
                  <a:ea typeface="Cambria Math" panose="02040503050406030204" pitchFamily="18" charset="0"/>
                </a:endParaRPr>
              </a:p>
              <a:p>
                <a:pPr marL="0" lvl="0" indent="0" defTabSz="271463">
                  <a:lnSpc>
                    <a:spcPct val="120000"/>
                  </a:lnSpc>
                  <a:buClr>
                    <a:srgbClr val="000000"/>
                  </a:buClr>
                  <a:buSzPts val="1400"/>
                  <a:defRPr/>
                </a:pPr>
                <a:r>
                  <a:rPr lang="en-GB" sz="2000" dirty="0"/>
                  <a:t>	Divide both slides by 1.2: </a:t>
                </a:r>
              </a:p>
              <a:p>
                <a:pPr marL="0" lvl="0" indent="0" defTabSz="271463">
                  <a:lnSpc>
                    <a:spcPct val="120000"/>
                  </a:lnSpc>
                  <a:buClr>
                    <a:srgbClr val="000000"/>
                  </a:buClr>
                  <a:buSzPts val="1400"/>
                  <a:defRPr/>
                </a:pPr>
                <a:r>
                  <a:rPr lang="en-GB" sz="2000" dirty="0"/>
                  <a:t>	</a:t>
                </a:r>
                <a14:m>
                  <m:oMath xmlns:m="http://schemas.openxmlformats.org/officeDocument/2006/math">
                    <m:r>
                      <m:rPr>
                        <m:sty m:val="p"/>
                      </m:rPr>
                      <a:rPr lang="en-GB" sz="2000">
                        <a:latin typeface="Cambria Math" panose="02040503050406030204" pitchFamily="18" charset="0"/>
                      </a:rPr>
                      <m:t>volume</m:t>
                    </m:r>
                    <m:r>
                      <a:rPr lang="en-GB" sz="2000">
                        <a:latin typeface="Cambria Math" panose="02040503050406030204" pitchFamily="18" charset="0"/>
                      </a:rPr>
                      <m:t> = </m:t>
                    </m:r>
                    <m:f>
                      <m:fPr>
                        <m:ctrlPr>
                          <a:rPr lang="en-GB" sz="2000">
                            <a:latin typeface="Cambria Math" panose="02040503050406030204" pitchFamily="18" charset="0"/>
                          </a:rPr>
                        </m:ctrlPr>
                      </m:fPr>
                      <m:num>
                        <m:r>
                          <a:rPr lang="en-GB" sz="2000">
                            <a:latin typeface="Cambria Math" panose="02040503050406030204" pitchFamily="18" charset="0"/>
                          </a:rPr>
                          <m:t>36.0</m:t>
                        </m:r>
                      </m:num>
                      <m:den>
                        <m:r>
                          <a:rPr lang="en-GB" sz="2000">
                            <a:latin typeface="Cambria Math" panose="02040503050406030204" pitchFamily="18" charset="0"/>
                          </a:rPr>
                          <m:t>1.2</m:t>
                        </m:r>
                      </m:den>
                    </m:f>
                  </m:oMath>
                </a14:m>
                <a:endParaRPr lang="en-GB" sz="2000" dirty="0">
                  <a:latin typeface="Cambria Math" panose="02040503050406030204" pitchFamily="18" charset="0"/>
                  <a:ea typeface="Cambria Math" panose="02040503050406030204" pitchFamily="18" charset="0"/>
                </a:endParaRPr>
              </a:p>
              <a:p>
                <a:pPr marL="0" lvl="0" indent="0" defTabSz="271463">
                  <a:lnSpc>
                    <a:spcPct val="120000"/>
                  </a:lnSpc>
                  <a:buSzPts val="1400"/>
                </a:pPr>
                <a:r>
                  <a:rPr lang="en-GB" sz="2000" dirty="0"/>
                  <a:t>	</a:t>
                </a:r>
                <a14:m>
                  <m:oMath xmlns:m="http://schemas.openxmlformats.org/officeDocument/2006/math">
                    <m:r>
                      <m:rPr>
                        <m:sty m:val="p"/>
                      </m:rPr>
                      <a:rPr lang="en-GB" sz="2000">
                        <a:latin typeface="Cambria Math" panose="02040503050406030204" pitchFamily="18" charset="0"/>
                      </a:rPr>
                      <m:t>volume</m:t>
                    </m:r>
                    <m:r>
                      <a:rPr lang="en-GB" sz="2000">
                        <a:latin typeface="Cambria Math" panose="02040503050406030204" pitchFamily="18" charset="0"/>
                      </a:rPr>
                      <m:t>=30.0</m:t>
                    </m:r>
                    <m:sSup>
                      <m:sSupPr>
                        <m:ctrlPr>
                          <a:rPr lang="en-GB" sz="2000">
                            <a:latin typeface="Cambria Math" panose="02040503050406030204" pitchFamily="18" charset="0"/>
                          </a:rPr>
                        </m:ctrlPr>
                      </m:sSupPr>
                      <m:e>
                        <m:r>
                          <a:rPr lang="en-GB" sz="2000">
                            <a:latin typeface="Cambria Math" panose="02040503050406030204" pitchFamily="18" charset="0"/>
                          </a:rPr>
                          <m:t> </m:t>
                        </m:r>
                        <m:r>
                          <m:rPr>
                            <m:sty m:val="p"/>
                          </m:rPr>
                          <a:rPr lang="en-GB" sz="2000">
                            <a:latin typeface="Cambria Math" panose="02040503050406030204" pitchFamily="18" charset="0"/>
                          </a:rPr>
                          <m:t>cm</m:t>
                        </m:r>
                      </m:e>
                      <m:sup>
                        <m:r>
                          <a:rPr lang="en-GB" sz="2000">
                            <a:latin typeface="Cambria Math" panose="02040503050406030204" pitchFamily="18" charset="0"/>
                          </a:rPr>
                          <m:t>3</m:t>
                        </m:r>
                      </m:sup>
                    </m:sSup>
                  </m:oMath>
                </a14:m>
                <a:endParaRPr lang="en-GB" sz="2000" dirty="0"/>
              </a:p>
              <a:p>
                <a:pPr marL="0" lvl="0" indent="0" defTabSz="271463">
                  <a:lnSpc>
                    <a:spcPct val="120000"/>
                  </a:lnSpc>
                  <a:buSzPts val="1400"/>
                </a:pPr>
                <a:endParaRPr lang="en-GB" sz="2000" dirty="0"/>
              </a:p>
              <a:p>
                <a:pPr marL="228600" lvl="0" defTabSz="271463">
                  <a:lnSpc>
                    <a:spcPct val="120000"/>
                  </a:lnSpc>
                  <a:buClr>
                    <a:schemeClr val="accent4"/>
                  </a:buClr>
                  <a:buSzPct val="100000"/>
                  <a:buFont typeface="+mj-lt"/>
                  <a:buAutoNum type="arabicPeriod" startAt="2"/>
                </a:pPr>
                <a:r>
                  <a:rPr lang="en-GB" sz="2000" dirty="0"/>
                  <a:t> </a:t>
                </a:r>
                <a14:m>
                  <m:oMath xmlns:m="http://schemas.openxmlformats.org/officeDocument/2006/math">
                    <m:r>
                      <m:rPr>
                        <m:sty m:val="p"/>
                      </m:rPr>
                      <a:rPr lang="en-GB" sz="2000">
                        <a:latin typeface="Cambria Math" panose="02040503050406030204" pitchFamily="18" charset="0"/>
                      </a:rPr>
                      <m:t>concentration</m:t>
                    </m:r>
                    <m:r>
                      <a:rPr lang="en-GB" sz="2000">
                        <a:latin typeface="Cambria Math" panose="02040503050406030204" pitchFamily="18" charset="0"/>
                      </a:rPr>
                      <m:t>=</m:t>
                    </m:r>
                    <m:f>
                      <m:fPr>
                        <m:ctrlPr>
                          <a:rPr lang="en-GB" sz="2000">
                            <a:latin typeface="Cambria Math" panose="02040503050406030204" pitchFamily="18" charset="0"/>
                          </a:rPr>
                        </m:ctrlPr>
                      </m:fPr>
                      <m:num>
                        <m:r>
                          <m:rPr>
                            <m:sty m:val="p"/>
                          </m:rPr>
                          <a:rPr lang="en-GB" sz="2000">
                            <a:latin typeface="Cambria Math" panose="02040503050406030204" pitchFamily="18" charset="0"/>
                          </a:rPr>
                          <m:t>mass</m:t>
                        </m:r>
                      </m:num>
                      <m:den>
                        <m:r>
                          <m:rPr>
                            <m:sty m:val="p"/>
                          </m:rPr>
                          <a:rPr lang="en-GB" sz="2000">
                            <a:latin typeface="Cambria Math" panose="02040503050406030204" pitchFamily="18" charset="0"/>
                          </a:rPr>
                          <m:t>volume</m:t>
                        </m:r>
                      </m:den>
                    </m:f>
                  </m:oMath>
                </a14:m>
                <a:endParaRPr lang="en-GB" sz="2000" dirty="0"/>
              </a:p>
              <a:p>
                <a:pPr marL="0" lvl="0" indent="0" defTabSz="271463">
                  <a:lnSpc>
                    <a:spcPct val="120000"/>
                  </a:lnSpc>
                  <a:buSzPts val="1400"/>
                </a:pPr>
                <a:r>
                  <a:rPr lang="en-GB" sz="2000" dirty="0"/>
                  <a:t>	Substitute: </a:t>
                </a:r>
                <a14:m>
                  <m:oMath xmlns:m="http://schemas.openxmlformats.org/officeDocument/2006/math">
                    <m:r>
                      <a:rPr lang="en-GB" sz="2000" i="1">
                        <a:latin typeface="Cambria Math" panose="02040503050406030204" pitchFamily="18" charset="0"/>
                      </a:rPr>
                      <m:t>6.5= </m:t>
                    </m:r>
                    <m:f>
                      <m:fPr>
                        <m:ctrlPr>
                          <a:rPr lang="en-GB" sz="2000">
                            <a:latin typeface="Cambria Math" panose="02040503050406030204" pitchFamily="18" charset="0"/>
                          </a:rPr>
                        </m:ctrlPr>
                      </m:fPr>
                      <m:num>
                        <m:r>
                          <a:rPr lang="en-GB" sz="2000">
                            <a:latin typeface="Cambria Math" panose="02040503050406030204" pitchFamily="18" charset="0"/>
                          </a:rPr>
                          <m:t>19.5</m:t>
                        </m:r>
                      </m:num>
                      <m:den>
                        <m:r>
                          <m:rPr>
                            <m:sty m:val="p"/>
                          </m:rPr>
                          <a:rPr lang="en-GB" sz="2000">
                            <a:latin typeface="Cambria Math" panose="02040503050406030204" pitchFamily="18" charset="0"/>
                          </a:rPr>
                          <m:t>volume</m:t>
                        </m:r>
                      </m:den>
                    </m:f>
                  </m:oMath>
                </a14:m>
                <a:endParaRPr lang="en-GB" sz="2000" dirty="0"/>
              </a:p>
              <a:p>
                <a:pPr marL="0" lvl="0" indent="0" defTabSz="271463">
                  <a:lnSpc>
                    <a:spcPct val="120000"/>
                  </a:lnSpc>
                  <a:buClr>
                    <a:srgbClr val="000000"/>
                  </a:buClr>
                  <a:buSzPts val="1400"/>
                  <a:defRPr/>
                </a:pPr>
                <a:r>
                  <a:rPr lang="en-GB" sz="2000" dirty="0"/>
                  <a:t>	Multiply both sides by volume: </a:t>
                </a:r>
              </a:p>
              <a:p>
                <a:pPr marL="0" lvl="0" indent="0" defTabSz="271463">
                  <a:lnSpc>
                    <a:spcPct val="120000"/>
                  </a:lnSpc>
                  <a:buClr>
                    <a:srgbClr val="000000"/>
                  </a:buClr>
                  <a:buSzPts val="1400"/>
                  <a:defRPr/>
                </a:pPr>
                <a:r>
                  <a:rPr lang="en-GB" sz="2000" dirty="0"/>
                  <a:t>	</a:t>
                </a:r>
                <a14:m>
                  <m:oMath xmlns:m="http://schemas.openxmlformats.org/officeDocument/2006/math">
                    <m:r>
                      <a:rPr lang="en-GB" sz="2000" i="1">
                        <a:latin typeface="Cambria Math" panose="02040503050406030204" pitchFamily="18" charset="0"/>
                      </a:rPr>
                      <m:t>6.5 </m:t>
                    </m:r>
                    <m:r>
                      <a:rPr lang="en-GB" sz="2000">
                        <a:latin typeface="Cambria Math" panose="02040503050406030204" pitchFamily="18" charset="0"/>
                        <a:ea typeface="Cambria Math" panose="02040503050406030204" pitchFamily="18" charset="0"/>
                      </a:rPr>
                      <m:t>×</m:t>
                    </m:r>
                    <m:r>
                      <m:rPr>
                        <m:sty m:val="p"/>
                      </m:rPr>
                      <a:rPr lang="en-GB" sz="2000">
                        <a:latin typeface="Cambria Math" panose="02040503050406030204" pitchFamily="18" charset="0"/>
                        <a:ea typeface="Cambria Math" panose="02040503050406030204" pitchFamily="18" charset="0"/>
                      </a:rPr>
                      <m:t>volume</m:t>
                    </m:r>
                    <m:r>
                      <a:rPr lang="en-GB" sz="2000" i="1">
                        <a:latin typeface="Cambria Math" panose="02040503050406030204" pitchFamily="18" charset="0"/>
                        <a:ea typeface="Cambria Math" panose="02040503050406030204" pitchFamily="18" charset="0"/>
                      </a:rPr>
                      <m:t>=19.5</m:t>
                    </m:r>
                  </m:oMath>
                </a14:m>
                <a:endParaRPr lang="en-GB" sz="2000" dirty="0"/>
              </a:p>
              <a:p>
                <a:pPr marL="0" lvl="0" indent="0" algn="l" rtl="0">
                  <a:lnSpc>
                    <a:spcPct val="100000"/>
                  </a:lnSpc>
                  <a:spcBef>
                    <a:spcPts val="0"/>
                  </a:spcBef>
                  <a:spcAft>
                    <a:spcPts val="0"/>
                  </a:spcAft>
                  <a:buSzPts val="2750"/>
                  <a:buNone/>
                </a:pPr>
                <a:endParaRPr lang="en-GB" dirty="0"/>
              </a:p>
            </p:txBody>
          </p:sp>
        </mc:Choice>
        <mc:Fallback xmlns="">
          <p:sp>
            <p:nvSpPr>
              <p:cNvPr id="145" name="Google Shape;145;g3cfd728be90_0_119">
                <a:extLst>
                  <a:ext uri="{FF2B5EF4-FFF2-40B4-BE49-F238E27FC236}">
                    <a16:creationId xmlns:a16="http://schemas.microsoft.com/office/drawing/2014/main" id="{87529B36-33B9-C9CE-3EDF-B369B71AE3DA}"/>
                  </a:ext>
                </a:extLst>
              </p:cNvPr>
              <p:cNvSpPr txBox="1">
                <a:spLocks noGrp="1" noRot="1" noChangeAspect="1" noMove="1" noResize="1" noEditPoints="1" noAdjustHandles="1" noChangeArrowheads="1" noChangeShapeType="1" noTextEdit="1"/>
              </p:cNvSpPr>
              <p:nvPr>
                <p:ph type="body" idx="1"/>
              </p:nvPr>
            </p:nvSpPr>
            <p:spPr>
              <a:xfrm>
                <a:off x="436620" y="1074263"/>
                <a:ext cx="4770000" cy="5040000"/>
              </a:xfrm>
              <a:prstGeom prst="rect">
                <a:avLst/>
              </a:prstGeom>
              <a:blipFill>
                <a:blip r:embed="rId3"/>
                <a:stretch>
                  <a:fillRect l="-3325" b="-1209"/>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D32D49F1-A584-8D24-984C-2A348F450FC8}"/>
                  </a:ext>
                </a:extLst>
              </p:cNvPr>
              <p:cNvSpPr>
                <a:spLocks noGrp="1"/>
              </p:cNvSpPr>
              <p:nvPr>
                <p:ph type="body" idx="2"/>
              </p:nvPr>
            </p:nvSpPr>
            <p:spPr/>
            <p:txBody>
              <a:bodyPr>
                <a:normAutofit fontScale="92500"/>
              </a:bodyPr>
              <a:lstStyle/>
              <a:p>
                <a:pPr marL="0" lvl="0" indent="0">
                  <a:lnSpc>
                    <a:spcPct val="120000"/>
                  </a:lnSpc>
                  <a:buClr>
                    <a:srgbClr val="000000"/>
                  </a:buClr>
                  <a:buSzPts val="1400"/>
                  <a:tabLst>
                    <a:tab pos="271463" algn="l"/>
                  </a:tabLst>
                  <a:defRPr/>
                </a:pPr>
                <a:r>
                  <a:rPr lang="en-GB" dirty="0"/>
                  <a:t>	Divide both sides by 6.5: </a:t>
                </a:r>
              </a:p>
              <a:p>
                <a:pPr marL="0" lvl="0" indent="0">
                  <a:lnSpc>
                    <a:spcPct val="120000"/>
                  </a:lnSpc>
                  <a:buClr>
                    <a:srgbClr val="000000"/>
                  </a:buClr>
                  <a:buSzPts val="1400"/>
                  <a:tabLst>
                    <a:tab pos="271463" algn="l"/>
                  </a:tabLst>
                  <a:defRPr/>
                </a:pPr>
                <a:r>
                  <a:rPr lang="en-GB" dirty="0"/>
                  <a:t>	</a:t>
                </a:r>
                <a14:m>
                  <m:oMath xmlns:m="http://schemas.openxmlformats.org/officeDocument/2006/math">
                    <m:r>
                      <m:rPr>
                        <m:sty m:val="p"/>
                      </m:rPr>
                      <a:rPr lang="en-GB">
                        <a:latin typeface="Cambria Math" panose="02040503050406030204" pitchFamily="18" charset="0"/>
                      </a:rPr>
                      <m:t>volume</m:t>
                    </m:r>
                    <m:r>
                      <a:rPr lang="en-GB">
                        <a:latin typeface="Cambria Math" panose="02040503050406030204" pitchFamily="18" charset="0"/>
                      </a:rPr>
                      <m:t> = </m:t>
                    </m:r>
                    <m:f>
                      <m:fPr>
                        <m:ctrlPr>
                          <a:rPr lang="en-GB" i="1">
                            <a:latin typeface="Cambria Math" panose="02040503050406030204" pitchFamily="18" charset="0"/>
                          </a:rPr>
                        </m:ctrlPr>
                      </m:fPr>
                      <m:num>
                        <m:r>
                          <a:rPr lang="en-GB" i="1">
                            <a:latin typeface="Cambria Math" panose="02040503050406030204" pitchFamily="18" charset="0"/>
                          </a:rPr>
                          <m:t>19.5</m:t>
                        </m:r>
                      </m:num>
                      <m:den>
                        <m:r>
                          <a:rPr lang="en-GB">
                            <a:latin typeface="Cambria Math" panose="02040503050406030204" pitchFamily="18" charset="0"/>
                          </a:rPr>
                          <m:t>6.5</m:t>
                        </m:r>
                      </m:den>
                    </m:f>
                  </m:oMath>
                </a14:m>
                <a:endParaRPr lang="en-GB" dirty="0"/>
              </a:p>
              <a:p>
                <a:pPr marL="0" lvl="0" indent="0">
                  <a:lnSpc>
                    <a:spcPct val="120000"/>
                  </a:lnSpc>
                  <a:buClr>
                    <a:srgbClr val="000000"/>
                  </a:buClr>
                  <a:buSzPts val="1400"/>
                  <a:tabLst>
                    <a:tab pos="271463" algn="l"/>
                  </a:tabLst>
                  <a:defRPr/>
                </a:pPr>
                <a:r>
                  <a:rPr lang="en-GB" dirty="0"/>
                  <a:t>	</a:t>
                </a:r>
                <a14:m>
                  <m:oMath xmlns:m="http://schemas.openxmlformats.org/officeDocument/2006/math">
                    <m:r>
                      <m:rPr>
                        <m:sty m:val="p"/>
                      </m:rPr>
                      <a:rPr lang="en-GB">
                        <a:latin typeface="Cambria Math" panose="02040503050406030204" pitchFamily="18" charset="0"/>
                      </a:rPr>
                      <m:t>volume</m:t>
                    </m:r>
                    <m:r>
                      <a:rPr lang="en-GB">
                        <a:latin typeface="Cambria Math" panose="02040503050406030204" pitchFamily="18" charset="0"/>
                      </a:rPr>
                      <m:t>=3.0</m:t>
                    </m:r>
                    <m:sSup>
                      <m:sSupPr>
                        <m:ctrlPr>
                          <a:rPr lang="en-GB">
                            <a:latin typeface="Cambria Math" panose="02040503050406030204" pitchFamily="18" charset="0"/>
                          </a:rPr>
                        </m:ctrlPr>
                      </m:sSupPr>
                      <m:e>
                        <m:r>
                          <a:rPr lang="en-GB">
                            <a:latin typeface="Cambria Math" panose="02040503050406030204" pitchFamily="18" charset="0"/>
                          </a:rPr>
                          <m:t> </m:t>
                        </m:r>
                        <m:r>
                          <m:rPr>
                            <m:sty m:val="p"/>
                          </m:rPr>
                          <a:rPr lang="en-GB">
                            <a:latin typeface="Cambria Math" panose="02040503050406030204" pitchFamily="18" charset="0"/>
                          </a:rPr>
                          <m:t>dm</m:t>
                        </m:r>
                      </m:e>
                      <m:sup>
                        <m:r>
                          <a:rPr lang="en-GB">
                            <a:latin typeface="Cambria Math" panose="02040503050406030204" pitchFamily="18" charset="0"/>
                          </a:rPr>
                          <m:t>3</m:t>
                        </m:r>
                      </m:sup>
                    </m:sSup>
                  </m:oMath>
                </a14:m>
                <a:endParaRPr lang="en-GB" dirty="0"/>
              </a:p>
              <a:p>
                <a:pPr marL="0" lvl="0" indent="0">
                  <a:lnSpc>
                    <a:spcPct val="120000"/>
                  </a:lnSpc>
                  <a:buSzPct val="100000"/>
                  <a:tabLst>
                    <a:tab pos="271463" algn="l"/>
                  </a:tabLst>
                </a:pPr>
                <a:endParaRPr lang="en-GB" dirty="0">
                  <a:latin typeface="Cambria Math" panose="02040503050406030204" pitchFamily="18" charset="0"/>
                </a:endParaRPr>
              </a:p>
              <a:p>
                <a:pPr marL="228600" lvl="0">
                  <a:lnSpc>
                    <a:spcPct val="120000"/>
                  </a:lnSpc>
                  <a:buSzPct val="100000"/>
                  <a:buFont typeface="+mj-lt"/>
                  <a:buAutoNum type="arabicPeriod" startAt="3"/>
                  <a:tabLst>
                    <a:tab pos="271463" algn="l"/>
                  </a:tabLst>
                </a:pPr>
                <a:endParaRPr lang="en-GB" dirty="0">
                  <a:latin typeface="Cambria Math" panose="02040503050406030204" pitchFamily="18" charset="0"/>
                </a:endParaRPr>
              </a:p>
              <a:p>
                <a:pPr marL="228600" lvl="0">
                  <a:lnSpc>
                    <a:spcPct val="120000"/>
                  </a:lnSpc>
                  <a:buClr>
                    <a:schemeClr val="accent4"/>
                  </a:buClr>
                  <a:buSzPct val="100000"/>
                  <a:buFont typeface="+mj-lt"/>
                  <a:buAutoNum type="arabicPeriod" startAt="3"/>
                  <a:tabLst>
                    <a:tab pos="271463" algn="l"/>
                  </a:tabLst>
                </a:pPr>
                <a:r>
                  <a:rPr lang="en-GB" b="0" dirty="0"/>
                  <a:t> </a:t>
                </a:r>
                <a14:m>
                  <m:oMath xmlns:m="http://schemas.openxmlformats.org/officeDocument/2006/math">
                    <m:r>
                      <m:rPr>
                        <m:sty m:val="p"/>
                      </m:rPr>
                      <a:rPr lang="en-GB" b="0" i="0" smtClean="0">
                        <a:latin typeface="Cambria Math" panose="02040503050406030204" pitchFamily="18" charset="0"/>
                      </a:rPr>
                      <m:t>m</m:t>
                    </m:r>
                    <m:r>
                      <m:rPr>
                        <m:sty m:val="p"/>
                      </m:rPr>
                      <a:rPr lang="en-GB">
                        <a:latin typeface="Cambria Math" panose="02040503050406030204" pitchFamily="18" charset="0"/>
                      </a:rPr>
                      <m:t>ean</m:t>
                    </m:r>
                    <m:r>
                      <a:rPr lang="en-GB">
                        <a:latin typeface="Cambria Math" panose="02040503050406030204" pitchFamily="18" charset="0"/>
                      </a:rPr>
                      <m:t> </m:t>
                    </m:r>
                    <m:r>
                      <m:rPr>
                        <m:sty m:val="p"/>
                      </m:rPr>
                      <a:rPr lang="en-GB">
                        <a:latin typeface="Cambria Math" panose="02040503050406030204" pitchFamily="18" charset="0"/>
                      </a:rPr>
                      <m:t>rate</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volume</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gas</m:t>
                        </m:r>
                      </m:num>
                      <m:den>
                        <m:r>
                          <m:rPr>
                            <m:sty m:val="p"/>
                          </m:rPr>
                          <a:rPr lang="en-GB">
                            <a:latin typeface="Cambria Math" panose="02040503050406030204" pitchFamily="18" charset="0"/>
                          </a:rPr>
                          <m:t>time</m:t>
                        </m:r>
                      </m:den>
                    </m:f>
                  </m:oMath>
                </a14:m>
                <a:r>
                  <a:rPr lang="en-GB" dirty="0"/>
                  <a:t> </a:t>
                </a:r>
              </a:p>
              <a:p>
                <a:pPr marL="0" lvl="0" indent="0">
                  <a:lnSpc>
                    <a:spcPct val="120000"/>
                  </a:lnSpc>
                  <a:buSzPts val="1400"/>
                  <a:tabLst>
                    <a:tab pos="271463" algn="l"/>
                  </a:tabLst>
                </a:pPr>
                <a:r>
                  <a:rPr lang="en-GB" dirty="0"/>
                  <a:t>	Substitute: </a:t>
                </a:r>
                <a14:m>
                  <m:oMath xmlns:m="http://schemas.openxmlformats.org/officeDocument/2006/math">
                    <m:r>
                      <a:rPr lang="en-GB" i="1">
                        <a:latin typeface="Cambria Math" panose="02040503050406030204" pitchFamily="18" charset="0"/>
                      </a:rPr>
                      <m:t>8.0= </m:t>
                    </m:r>
                    <m:f>
                      <m:fPr>
                        <m:ctrlPr>
                          <a:rPr lang="en-GB" i="1">
                            <a:latin typeface="Cambria Math" panose="02040503050406030204" pitchFamily="18" charset="0"/>
                          </a:rPr>
                        </m:ctrlPr>
                      </m:fPr>
                      <m:num>
                        <m:r>
                          <a:rPr lang="en-GB" i="1">
                            <a:latin typeface="Cambria Math" panose="02040503050406030204" pitchFamily="18" charset="0"/>
                          </a:rPr>
                          <m:t>200</m:t>
                        </m:r>
                      </m:num>
                      <m:den>
                        <m:r>
                          <m:rPr>
                            <m:sty m:val="p"/>
                          </m:rPr>
                          <a:rPr lang="en-GB">
                            <a:latin typeface="Cambria Math" panose="02040503050406030204" pitchFamily="18" charset="0"/>
                          </a:rPr>
                          <m:t>time</m:t>
                        </m:r>
                      </m:den>
                    </m:f>
                  </m:oMath>
                </a14:m>
                <a:endParaRPr lang="en-GB" dirty="0"/>
              </a:p>
              <a:p>
                <a:pPr marL="0" lvl="0" indent="0">
                  <a:lnSpc>
                    <a:spcPct val="120000"/>
                  </a:lnSpc>
                  <a:buClr>
                    <a:srgbClr val="000000"/>
                  </a:buClr>
                  <a:buSzPts val="1400"/>
                  <a:tabLst>
                    <a:tab pos="271463" algn="l"/>
                  </a:tabLst>
                  <a:defRPr/>
                </a:pPr>
                <a:r>
                  <a:rPr lang="en-GB" dirty="0"/>
                  <a:t>	Multiply both sides by time: </a:t>
                </a:r>
              </a:p>
              <a:p>
                <a:pPr marL="0" lvl="0" indent="0">
                  <a:lnSpc>
                    <a:spcPct val="120000"/>
                  </a:lnSpc>
                  <a:buClr>
                    <a:srgbClr val="000000"/>
                  </a:buClr>
                  <a:buSzPts val="1400"/>
                  <a:tabLst>
                    <a:tab pos="271463" algn="l"/>
                  </a:tabLst>
                  <a:defRPr/>
                </a:pPr>
                <a:r>
                  <a:rPr lang="en-GB" dirty="0">
                    <a:ea typeface="Cambria Math" panose="02040503050406030204" pitchFamily="18" charset="0"/>
                  </a:rPr>
                  <a:t>	</a:t>
                </a:r>
                <a14:m>
                  <m:oMath xmlns:m="http://schemas.openxmlformats.org/officeDocument/2006/math">
                    <m:r>
                      <a:rPr lang="en-GB">
                        <a:latin typeface="Cambria Math" panose="02040503050406030204" pitchFamily="18" charset="0"/>
                        <a:ea typeface="Cambria Math" panose="02040503050406030204" pitchFamily="18" charset="0"/>
                      </a:rPr>
                      <m:t>8.0</m:t>
                    </m:r>
                    <m:r>
                      <a:rPr lang="en-GB" i="1">
                        <a:latin typeface="Cambria Math" panose="02040503050406030204" pitchFamily="18" charset="0"/>
                        <a:ea typeface="Cambria Math" panose="02040503050406030204" pitchFamily="18" charset="0"/>
                      </a:rPr>
                      <m:t>×</m:t>
                    </m:r>
                    <m:r>
                      <m:rPr>
                        <m:sty m:val="p"/>
                      </m:rPr>
                      <a:rPr lang="en-GB">
                        <a:latin typeface="Cambria Math" panose="02040503050406030204" pitchFamily="18" charset="0"/>
                        <a:ea typeface="Cambria Math" panose="02040503050406030204" pitchFamily="18" charset="0"/>
                      </a:rPr>
                      <m:t>time</m:t>
                    </m:r>
                    <m:r>
                      <a:rPr lang="en-GB" i="1">
                        <a:latin typeface="Cambria Math" panose="02040503050406030204" pitchFamily="18" charset="0"/>
                        <a:ea typeface="Cambria Math" panose="02040503050406030204" pitchFamily="18" charset="0"/>
                      </a:rPr>
                      <m:t>=200</m:t>
                    </m:r>
                  </m:oMath>
                </a14:m>
                <a:endParaRPr lang="en-GB" dirty="0"/>
              </a:p>
              <a:p>
                <a:pPr marL="0" lvl="0" indent="0">
                  <a:lnSpc>
                    <a:spcPct val="120000"/>
                  </a:lnSpc>
                  <a:buClr>
                    <a:srgbClr val="000000"/>
                  </a:buClr>
                  <a:buSzPts val="1400"/>
                  <a:tabLst>
                    <a:tab pos="271463" algn="l"/>
                  </a:tabLst>
                  <a:defRPr/>
                </a:pPr>
                <a:r>
                  <a:rPr lang="en-GB" dirty="0"/>
                  <a:t>	Divide both sides by 8.0:</a:t>
                </a:r>
              </a:p>
              <a:p>
                <a:pPr marL="0" lvl="0" indent="0">
                  <a:lnSpc>
                    <a:spcPct val="120000"/>
                  </a:lnSpc>
                  <a:buClr>
                    <a:srgbClr val="000000"/>
                  </a:buClr>
                  <a:buSzPts val="1400"/>
                  <a:tabLst>
                    <a:tab pos="271463" algn="l"/>
                  </a:tabLst>
                  <a:defRPr/>
                </a:pPr>
                <a:r>
                  <a:rPr lang="en-GB" dirty="0"/>
                  <a:t>	</a:t>
                </a:r>
                <a14:m>
                  <m:oMath xmlns:m="http://schemas.openxmlformats.org/officeDocument/2006/math">
                    <m:r>
                      <m:rPr>
                        <m:sty m:val="p"/>
                      </m:rPr>
                      <a:rPr lang="en-GB">
                        <a:latin typeface="Cambria Math" panose="02040503050406030204" pitchFamily="18" charset="0"/>
                      </a:rPr>
                      <m:t>time</m:t>
                    </m:r>
                    <m:r>
                      <a:rPr lang="en-GB" i="1">
                        <a:latin typeface="Cambria Math" panose="02040503050406030204" pitchFamily="18" charset="0"/>
                      </a:rPr>
                      <m:t>=</m:t>
                    </m:r>
                    <m:f>
                      <m:fPr>
                        <m:ctrlPr>
                          <a:rPr lang="en-GB" i="1">
                            <a:latin typeface="Cambria Math" panose="02040503050406030204" pitchFamily="18" charset="0"/>
                          </a:rPr>
                        </m:ctrlPr>
                      </m:fPr>
                      <m:num>
                        <m:r>
                          <a:rPr lang="en-GB" i="1">
                            <a:latin typeface="Cambria Math" panose="02040503050406030204" pitchFamily="18" charset="0"/>
                          </a:rPr>
                          <m:t>200</m:t>
                        </m:r>
                      </m:num>
                      <m:den>
                        <m:r>
                          <a:rPr lang="en-GB" i="1">
                            <a:latin typeface="Cambria Math" panose="02040503050406030204" pitchFamily="18" charset="0"/>
                          </a:rPr>
                          <m:t>8.0</m:t>
                        </m:r>
                      </m:den>
                    </m:f>
                  </m:oMath>
                </a14:m>
                <a:endParaRPr lang="en-GB" dirty="0"/>
              </a:p>
              <a:p>
                <a:pPr marL="0" lvl="0" indent="0">
                  <a:lnSpc>
                    <a:spcPct val="120000"/>
                  </a:lnSpc>
                  <a:buClr>
                    <a:srgbClr val="000000"/>
                  </a:buClr>
                  <a:buSzPts val="1400"/>
                  <a:tabLst>
                    <a:tab pos="271463" algn="l"/>
                  </a:tabLst>
                  <a:defRPr/>
                </a:pPr>
                <a:r>
                  <a:rPr lang="en-GB" dirty="0"/>
                  <a:t>	</a:t>
                </a:r>
                <a14:m>
                  <m:oMath xmlns:m="http://schemas.openxmlformats.org/officeDocument/2006/math">
                    <m:r>
                      <m:rPr>
                        <m:sty m:val="p"/>
                      </m:rPr>
                      <a:rPr lang="en-GB">
                        <a:latin typeface="Cambria Math" panose="02040503050406030204" pitchFamily="18" charset="0"/>
                      </a:rPr>
                      <m:t>time</m:t>
                    </m:r>
                    <m:r>
                      <a:rPr lang="en-GB">
                        <a:latin typeface="Cambria Math" panose="02040503050406030204" pitchFamily="18" charset="0"/>
                      </a:rPr>
                      <m:t>=25 </m:t>
                    </m:r>
                    <m:r>
                      <m:rPr>
                        <m:sty m:val="p"/>
                      </m:rPr>
                      <a:rPr lang="en-GB">
                        <a:latin typeface="Cambria Math" panose="02040503050406030204" pitchFamily="18" charset="0"/>
                      </a:rPr>
                      <m:t>s</m:t>
                    </m:r>
                    <m:r>
                      <a:rPr lang="en-GB">
                        <a:latin typeface="Cambria Math" panose="02040503050406030204" pitchFamily="18" charset="0"/>
                      </a:rPr>
                      <m:t> </m:t>
                    </m:r>
                  </m:oMath>
                </a14:m>
                <a:endParaRPr lang="en-GB" dirty="0"/>
              </a:p>
              <a:p>
                <a:endParaRPr lang="en-GB" dirty="0"/>
              </a:p>
            </p:txBody>
          </p:sp>
        </mc:Choice>
        <mc:Fallback xmlns="">
          <p:sp>
            <p:nvSpPr>
              <p:cNvPr id="2" name="Text Placeholder 1">
                <a:extLst>
                  <a:ext uri="{FF2B5EF4-FFF2-40B4-BE49-F238E27FC236}">
                    <a16:creationId xmlns:a16="http://schemas.microsoft.com/office/drawing/2014/main" id="{D32D49F1-A584-8D24-984C-2A348F450FC8}"/>
                  </a:ext>
                </a:extLst>
              </p:cNvPr>
              <p:cNvSpPr>
                <a:spLocks noGrp="1" noRot="1" noChangeAspect="1" noMove="1" noResize="1" noEditPoints="1" noAdjustHandles="1" noChangeArrowheads="1" noChangeShapeType="1" noTextEdit="1"/>
              </p:cNvSpPr>
              <p:nvPr>
                <p:ph type="body" idx="2"/>
              </p:nvPr>
            </p:nvSpPr>
            <p:spPr>
              <a:blipFill>
                <a:blip r:embed="rId4"/>
                <a:stretch>
                  <a:fillRect l="-3325" t="-1090"/>
                </a:stretch>
              </a:blipFill>
            </p:spPr>
            <p:txBody>
              <a:bodyPr/>
              <a:lstStyle/>
              <a:p>
                <a:r>
                  <a:rPr lang="en-GB">
                    <a:noFill/>
                  </a:rPr>
                  <a:t> </a:t>
                </a:r>
              </a:p>
            </p:txBody>
          </p:sp>
        </mc:Fallback>
      </mc:AlternateContent>
      <p:sp>
        <p:nvSpPr>
          <p:cNvPr id="3" name="Google Shape;117;g3cfd728be90_0_0">
            <a:extLst>
              <a:ext uri="{FF2B5EF4-FFF2-40B4-BE49-F238E27FC236}">
                <a16:creationId xmlns:a16="http://schemas.microsoft.com/office/drawing/2014/main" id="{F7284ACA-6127-A726-7096-128342F6DA43}"/>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0701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g3cfd728be90_0_125"/>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Putting it all together</a:t>
            </a:r>
            <a:endParaRPr/>
          </a:p>
        </p:txBody>
      </p:sp>
      <mc:AlternateContent xmlns:mc="http://schemas.openxmlformats.org/markup-compatibility/2006" xmlns:a14="http://schemas.microsoft.com/office/drawing/2010/main">
        <mc:Choice Requires="a14">
          <p:sp>
            <p:nvSpPr>
              <p:cNvPr id="152" name="Google Shape;152;g3cfd728be90_0_125"/>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600"/>
                  </a:spcAft>
                  <a:buSzPct val="147059"/>
                  <a:buNone/>
                </a:pPr>
                <a:r>
                  <a:rPr lang="en-GB" dirty="0"/>
                  <a:t>The next two questions combine balancing, substitution and changing the subject.</a:t>
                </a:r>
              </a:p>
              <a:p>
                <a:pPr marL="0" lvl="0" indent="0" algn="l" rtl="0">
                  <a:lnSpc>
                    <a:spcPct val="100000"/>
                  </a:lnSpc>
                  <a:spcBef>
                    <a:spcPts val="0"/>
                  </a:spcBef>
                  <a:spcAft>
                    <a:spcPts val="600"/>
                  </a:spcAft>
                  <a:buSzPct val="147059"/>
                  <a:buNone/>
                </a:pPr>
                <a:endParaRPr lang="en-GB" dirty="0"/>
              </a:p>
              <a:p>
                <a:pPr marL="457200" lvl="0" indent="-377031" algn="l" rtl="0">
                  <a:lnSpc>
                    <a:spcPct val="100000"/>
                  </a:lnSpc>
                  <a:spcBef>
                    <a:spcPts val="1200"/>
                  </a:spcBef>
                  <a:spcAft>
                    <a:spcPts val="600"/>
                  </a:spcAft>
                  <a:buSzPct val="100000"/>
                  <a:buAutoNum type="arabicPeriod"/>
                </a:pPr>
                <a:r>
                  <a:rPr lang="en-GB" dirty="0"/>
                  <a:t>Magnesium reacts with hydrochloric acid:</a:t>
                </a:r>
              </a:p>
              <a:p>
                <a:pPr marL="457200" lvl="0" indent="0" algn="l" rtl="0">
                  <a:lnSpc>
                    <a:spcPct val="100000"/>
                  </a:lnSpc>
                  <a:spcBef>
                    <a:spcPts val="1200"/>
                  </a:spcBef>
                  <a:spcAft>
                    <a:spcPts val="600"/>
                  </a:spcAft>
                  <a:buSzPct val="147059"/>
                  <a:buNone/>
                </a:pPr>
                <a14:m>
                  <m:oMathPara xmlns:m="http://schemas.openxmlformats.org/officeDocument/2006/math">
                    <m:oMath>
                      <m:r>
                        <m:rPr>
                          <m:sty m:val="p"/>
                        </m:rPr>
                        <a:rPr lang="en-GB" b="0" i="0" smtClean="0">
                          <a:latin typeface="Cambria Math" panose="02040503050406030204" pitchFamily="18" charset="0"/>
                        </a:rPr>
                        <m:t>Mg</m:t>
                      </m:r>
                      <m:r>
                        <a:rPr lang="en-GB" b="0" i="0" smtClean="0">
                          <a:latin typeface="Cambria Math" panose="02040503050406030204" pitchFamily="18" charset="0"/>
                        </a:rPr>
                        <m:t>+</m:t>
                      </m:r>
                      <m:r>
                        <m:rPr>
                          <m:sty m:val="p"/>
                        </m:rPr>
                        <a:rPr lang="en-GB" b="0" i="0" smtClean="0">
                          <a:latin typeface="Cambria Math" panose="02040503050406030204" pitchFamily="18" charset="0"/>
                        </a:rPr>
                        <m:t>HCl</m:t>
                      </m:r>
                      <m:r>
                        <a:rPr lang="en-GB" b="0" i="0" smtClean="0">
                          <a:latin typeface="Cambria Math" panose="02040503050406030204" pitchFamily="18" charset="0"/>
                          <a:ea typeface="Cambria Math" panose="02040503050406030204" pitchFamily="18" charset="0"/>
                        </a:rPr>
                        <m:t>→</m:t>
                      </m:r>
                      <m:r>
                        <m:rPr>
                          <m:sty m:val="p"/>
                        </m:rPr>
                        <a:rPr lang="en-GB" b="0" i="0" smtClean="0">
                          <a:latin typeface="Cambria Math" panose="02040503050406030204" pitchFamily="18" charset="0"/>
                          <a:ea typeface="Cambria Math" panose="02040503050406030204" pitchFamily="18" charset="0"/>
                        </a:rPr>
                        <m:t>Mg</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Cl</m:t>
                          </m:r>
                        </m:e>
                        <m:sub>
                          <m:r>
                            <a:rPr lang="en-GB" b="0" i="0" smtClean="0">
                              <a:latin typeface="Cambria Math" panose="02040503050406030204" pitchFamily="18" charset="0"/>
                              <a:ea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oMath>
                  </m:oMathPara>
                </a14:m>
                <a:endParaRPr lang="en-GB" dirty="0"/>
              </a:p>
              <a:p>
                <a:pPr marL="537369" lvl="0" indent="-457200" algn="l" rtl="0">
                  <a:lnSpc>
                    <a:spcPct val="100000"/>
                  </a:lnSpc>
                  <a:spcBef>
                    <a:spcPts val="1200"/>
                  </a:spcBef>
                  <a:spcAft>
                    <a:spcPts val="600"/>
                  </a:spcAft>
                  <a:buSzPct val="100000"/>
                  <a:buFont typeface="+mj-lt"/>
                  <a:buAutoNum type="alphaLcParenR"/>
                </a:pPr>
                <a:r>
                  <a:rPr lang="en-GB" dirty="0"/>
                  <a:t>Balance this equation.</a:t>
                </a:r>
              </a:p>
              <a:p>
                <a:pPr marL="537369" lvl="0" indent="-457200">
                  <a:spcAft>
                    <a:spcPts val="600"/>
                  </a:spcAft>
                  <a:buSzPct val="100000"/>
                  <a:buFont typeface="+mj-lt"/>
                  <a:buAutoNum type="alphaLcParenR"/>
                </a:pPr>
                <a:r>
                  <a:rPr lang="en-GB" dirty="0"/>
                  <a:t>A learner uses 4.86 g of magnesium chloride (</a:t>
                </a:r>
                <a14:m>
                  <m:oMath xmlns:m="http://schemas.openxmlformats.org/officeDocument/2006/math">
                    <m:r>
                      <m:rPr>
                        <m:sty m:val="p"/>
                      </m:rPr>
                      <a:rPr lang="en-GB">
                        <a:latin typeface="Cambria Math" panose="02040503050406030204" pitchFamily="18" charset="0"/>
                        <a:ea typeface="Cambria Math" panose="02040503050406030204" pitchFamily="18" charset="0"/>
                      </a:rPr>
                      <m:t>Mg</m:t>
                    </m:r>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Cl</m:t>
                        </m:r>
                      </m:e>
                      <m:sub>
                        <m:r>
                          <a:rPr lang="en-GB">
                            <a:latin typeface="Cambria Math" panose="02040503050406030204" pitchFamily="18" charset="0"/>
                            <a:ea typeface="Cambria Math" panose="02040503050406030204" pitchFamily="18" charset="0"/>
                          </a:rPr>
                          <m:t>2</m:t>
                        </m:r>
                      </m:sub>
                    </m:sSub>
                  </m:oMath>
                </a14:m>
                <a:r>
                  <a:rPr lang="en-GB" dirty="0"/>
                  <a:t>) dissolved in 0.6 dm</a:t>
                </a:r>
                <a:r>
                  <a:rPr lang="en-GB" baseline="30000" dirty="0"/>
                  <a:t>3</a:t>
                </a:r>
                <a:r>
                  <a:rPr lang="en-GB" dirty="0"/>
                  <a:t> of water. Calculate the concentration in g/dm</a:t>
                </a:r>
                <a:r>
                  <a:rPr lang="en-GB" baseline="30000" dirty="0"/>
                  <a:t>3</a:t>
                </a:r>
                <a:r>
                  <a:rPr lang="en-GB" dirty="0"/>
                  <a:t>. </a:t>
                </a:r>
                <a:endParaRPr lang="en-GB" dirty="0">
                  <a:latin typeface="Cambria Math" panose="02040503050406030204" pitchFamily="18" charset="0"/>
                </a:endParaRPr>
              </a:p>
              <a:p>
                <a:pPr marL="80169" lvl="0" indent="0">
                  <a:spcAft>
                    <a:spcPts val="600"/>
                  </a:spcAft>
                  <a:buSzPct val="100000"/>
                  <a:buNone/>
                </a:pPr>
                <a14:m>
                  <m:oMathPara xmlns:m="http://schemas.openxmlformats.org/officeDocument/2006/math">
                    <m:oMath>
                      <m:r>
                        <m:rPr>
                          <m:sty m:val="p"/>
                        </m:rPr>
                        <a:rPr lang="en-GB">
                          <a:latin typeface="Cambria Math" panose="02040503050406030204" pitchFamily="18" charset="0"/>
                        </a:rPr>
                        <m:t>concentration</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r>
                        <a:rPr lang="en-GB" i="1">
                          <a:latin typeface="Cambria Math" panose="02040503050406030204" pitchFamily="18" charset="0"/>
                        </a:rPr>
                        <m:t> </m:t>
                      </m:r>
                    </m:oMath>
                  </m:oMathPara>
                </a14:m>
                <a:endParaRPr lang="en-GB" dirty="0"/>
              </a:p>
              <a:p>
                <a:pPr marL="80169" lvl="0" indent="0">
                  <a:buSzPct val="100000"/>
                  <a:buNone/>
                </a:pPr>
                <a:endParaRPr dirty="0"/>
              </a:p>
            </p:txBody>
          </p:sp>
        </mc:Choice>
        <mc:Fallback xmlns="">
          <p:sp>
            <p:nvSpPr>
              <p:cNvPr id="152" name="Google Shape;152;g3cfd728be90_0_125"/>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t="-1816" r="-1814"/>
                </a:stretch>
              </a:blipFill>
              <a:ln>
                <a:noFill/>
              </a:ln>
            </p:spPr>
            <p:txBody>
              <a:bodyPr/>
              <a:lstStyle/>
              <a:p>
                <a:r>
                  <a:rPr lang="en-GB">
                    <a:noFill/>
                  </a:rPr>
                  <a:t> </a:t>
                </a:r>
              </a:p>
            </p:txBody>
          </p:sp>
        </mc:Fallback>
      </mc:AlternateContent>
      <p:sp>
        <p:nvSpPr>
          <p:cNvPr id="3" name="Google Shape;117;g3cfd728be90_0_0">
            <a:extLst>
              <a:ext uri="{FF2B5EF4-FFF2-40B4-BE49-F238E27FC236}">
                <a16:creationId xmlns:a16="http://schemas.microsoft.com/office/drawing/2014/main" id="{B3C3B65F-A385-0C51-6262-E38C302ED0A9}"/>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a:t>
            </a:r>
            <a:r>
              <a:rPr lang="en-GB" sz="2200" b="1" dirty="0">
                <a:solidFill>
                  <a:schemeClr val="lt1"/>
                </a:solidFill>
                <a:latin typeface="Century Gothic"/>
                <a:ea typeface="Century Gothic"/>
                <a:cs typeface="Century Gothic"/>
                <a:sym typeface="Century Gothic"/>
              </a:rPr>
              <a:t>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0">
          <a:extLst>
            <a:ext uri="{FF2B5EF4-FFF2-40B4-BE49-F238E27FC236}">
              <a16:creationId xmlns:a16="http://schemas.microsoft.com/office/drawing/2014/main" id="{B65F1FEC-6728-6A9C-7981-B49F145B977D}"/>
            </a:ext>
          </a:extLst>
        </p:cNvPr>
        <p:cNvGrpSpPr/>
        <p:nvPr/>
      </p:nvGrpSpPr>
      <p:grpSpPr>
        <a:xfrm>
          <a:off x="0" y="0"/>
          <a:ext cx="0" cy="0"/>
          <a:chOff x="0" y="0"/>
          <a:chExt cx="0" cy="0"/>
        </a:xfrm>
      </p:grpSpPr>
      <p:sp>
        <p:nvSpPr>
          <p:cNvPr id="151" name="Google Shape;151;g3cfd728be90_0_125">
            <a:extLst>
              <a:ext uri="{FF2B5EF4-FFF2-40B4-BE49-F238E27FC236}">
                <a16:creationId xmlns:a16="http://schemas.microsoft.com/office/drawing/2014/main" id="{F4CE4FF4-A9B6-16CB-710E-5CDAB3F03CC1}"/>
              </a:ext>
            </a:extLst>
          </p:cNvPr>
          <p:cNvSpPr txBox="1">
            <a:spLocks noGrp="1"/>
          </p:cNvSpPr>
          <p:nvPr>
            <p:ph type="title"/>
          </p:nvPr>
        </p:nvSpPr>
        <p:spPr>
          <a:xfrm>
            <a:off x="593498" y="556475"/>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Putting it all together 2</a:t>
            </a:r>
            <a:endParaRPr dirty="0"/>
          </a:p>
        </p:txBody>
      </p:sp>
      <mc:AlternateContent xmlns:mc="http://schemas.openxmlformats.org/markup-compatibility/2006" xmlns:a14="http://schemas.microsoft.com/office/drawing/2010/main">
        <mc:Choice Requires="a14">
          <p:sp>
            <p:nvSpPr>
              <p:cNvPr id="152" name="Google Shape;152;g3cfd728be90_0_125">
                <a:extLst>
                  <a:ext uri="{FF2B5EF4-FFF2-40B4-BE49-F238E27FC236}">
                    <a16:creationId xmlns:a16="http://schemas.microsoft.com/office/drawing/2014/main" id="{8176E741-B5D8-54C9-58D0-7D781243E298}"/>
                  </a:ext>
                </a:extLst>
              </p:cNvPr>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600"/>
                  </a:spcAft>
                  <a:buSzPct val="147059"/>
                  <a:buNone/>
                </a:pPr>
                <a:r>
                  <a:rPr lang="en-GB" dirty="0"/>
                  <a:t>This question combines balancing, substitution and changing the subject.</a:t>
                </a:r>
              </a:p>
              <a:p>
                <a:pPr marL="0" lvl="0" indent="0" algn="l" rtl="0">
                  <a:lnSpc>
                    <a:spcPct val="100000"/>
                  </a:lnSpc>
                  <a:spcBef>
                    <a:spcPts val="0"/>
                  </a:spcBef>
                  <a:spcAft>
                    <a:spcPts val="600"/>
                  </a:spcAft>
                  <a:buSzPct val="147059"/>
                  <a:buNone/>
                </a:pPr>
                <a:endParaRPr lang="en-GB" dirty="0"/>
              </a:p>
              <a:p>
                <a:pPr marL="537369" lvl="0" indent="-457200" algn="l" rtl="0">
                  <a:lnSpc>
                    <a:spcPct val="100000"/>
                  </a:lnSpc>
                  <a:spcBef>
                    <a:spcPts val="0"/>
                  </a:spcBef>
                  <a:spcAft>
                    <a:spcPts val="600"/>
                  </a:spcAft>
                  <a:buSzPct val="100000"/>
                  <a:buFont typeface="+mj-lt"/>
                  <a:buAutoNum type="arabicPeriod" startAt="2"/>
                </a:pPr>
                <a:r>
                  <a:rPr lang="en-GB" dirty="0"/>
                  <a:t>Calcium carbonate decomposes when heated:</a:t>
                </a:r>
              </a:p>
              <a:p>
                <a:pPr marL="80169" lvl="0" indent="0" algn="ctr" rtl="0">
                  <a:lnSpc>
                    <a:spcPct val="100000"/>
                  </a:lnSpc>
                  <a:spcBef>
                    <a:spcPts val="0"/>
                  </a:spcBef>
                  <a:spcAft>
                    <a:spcPts val="600"/>
                  </a:spcAft>
                  <a:buSzPct val="100000"/>
                  <a:buNone/>
                </a:pPr>
                <a14:m>
                  <m:oMath xmlns:m="http://schemas.openxmlformats.org/officeDocument/2006/math">
                    <m:r>
                      <m:rPr>
                        <m:sty m:val="p"/>
                      </m:rPr>
                      <a:rPr lang="en-GB" b="0" i="0" smtClean="0">
                        <a:latin typeface="Cambria Math" panose="02040503050406030204" pitchFamily="18" charset="0"/>
                      </a:rPr>
                      <m:t>Ca</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CO</m:t>
                        </m:r>
                      </m:e>
                      <m:sub>
                        <m:r>
                          <a:rPr lang="en-GB" b="0" i="0" smtClean="0">
                            <a:latin typeface="Cambria Math" panose="02040503050406030204" pitchFamily="18" charset="0"/>
                          </a:rPr>
                          <m:t>3</m:t>
                        </m:r>
                      </m:sub>
                    </m:sSub>
                    <m:r>
                      <a:rPr lang="en-GB" b="0" i="0" smtClean="0">
                        <a:latin typeface="Cambria Math" panose="02040503050406030204" pitchFamily="18" charset="0"/>
                        <a:ea typeface="Cambria Math" panose="02040503050406030204" pitchFamily="18" charset="0"/>
                      </a:rPr>
                      <m:t>→</m:t>
                    </m:r>
                    <m:r>
                      <m:rPr>
                        <m:sty m:val="p"/>
                      </m:rPr>
                      <a:rPr lang="en-GB" b="0" i="0" smtClean="0">
                        <a:latin typeface="Cambria Math" panose="02040503050406030204" pitchFamily="18" charset="0"/>
                        <a:ea typeface="Cambria Math" panose="02040503050406030204" pitchFamily="18" charset="0"/>
                      </a:rPr>
                      <m:t>CaO</m:t>
                    </m:r>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oMath>
                </a14:m>
                <a:r>
                  <a:rPr lang="en-GB" dirty="0"/>
                  <a:t> </a:t>
                </a:r>
              </a:p>
              <a:p>
                <a:pPr marL="537369" lvl="0" indent="-457200" algn="l" rtl="0">
                  <a:lnSpc>
                    <a:spcPct val="100000"/>
                  </a:lnSpc>
                  <a:spcBef>
                    <a:spcPts val="1200"/>
                  </a:spcBef>
                  <a:spcAft>
                    <a:spcPts val="600"/>
                  </a:spcAft>
                  <a:buSzPct val="100000"/>
                  <a:buFont typeface="+mj-lt"/>
                  <a:buAutoNum type="alphaLcParenR"/>
                </a:pPr>
                <a:r>
                  <a:rPr lang="en-GB" dirty="0"/>
                  <a:t>Is this equation already balanced? Explain how you know.</a:t>
                </a:r>
              </a:p>
              <a:p>
                <a:pPr marL="537369" lvl="0" indent="-457200" algn="l" rtl="0">
                  <a:lnSpc>
                    <a:spcPct val="100000"/>
                  </a:lnSpc>
                  <a:spcBef>
                    <a:spcPts val="0"/>
                  </a:spcBef>
                  <a:spcAft>
                    <a:spcPts val="600"/>
                  </a:spcAft>
                  <a:buSzPct val="100000"/>
                  <a:buFont typeface="+mj-lt"/>
                  <a:buAutoNum type="alphaLcParenR"/>
                </a:pPr>
                <a:r>
                  <a:rPr lang="en-GB" dirty="0"/>
                  <a:t>A learner heats 40.0 g of calcium carbonate. The calcium oxide produced has a mass of 22.4 g. Calculate the mass of carbon dioxide produced. Remember: </a:t>
                </a:r>
                <a:r>
                  <a:rPr lang="en-GB" b="1" dirty="0"/>
                  <a:t>mass of reactants = mass of products</a:t>
                </a:r>
              </a:p>
              <a:p>
                <a:pPr marL="537369" lvl="0" indent="-457200">
                  <a:spcAft>
                    <a:spcPts val="600"/>
                  </a:spcAft>
                  <a:buSzPct val="100000"/>
                  <a:buFont typeface="+mj-lt"/>
                  <a:buAutoNum type="alphaLcParenR"/>
                </a:pPr>
                <a:r>
                  <a:rPr lang="en-GB" dirty="0"/>
                  <a:t>The carbon dioxide occupies a volume of 8.0 dm</a:t>
                </a:r>
                <a:r>
                  <a:rPr lang="en-GB" baseline="30000" dirty="0"/>
                  <a:t>3</a:t>
                </a:r>
                <a:r>
                  <a:rPr lang="en-GB" dirty="0"/>
                  <a:t>.  Calculate its density. </a:t>
                </a:r>
              </a:p>
              <a:p>
                <a:pPr marL="80169" lvl="0" indent="0">
                  <a:spcAft>
                    <a:spcPts val="600"/>
                  </a:spcAft>
                  <a:buSzPct val="100000"/>
                  <a:buNone/>
                </a:pPr>
                <a14:m>
                  <m:oMathPara xmlns:m="http://schemas.openxmlformats.org/officeDocument/2006/math">
                    <m:oMath>
                      <m:r>
                        <m:rPr>
                          <m:sty m:val="p"/>
                        </m:rPr>
                        <a:rPr lang="en-GB">
                          <a:latin typeface="Cambria Math" panose="02040503050406030204" pitchFamily="18" charset="0"/>
                        </a:rPr>
                        <m:t>density</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m:oMathPara>
                </a14:m>
                <a:endParaRPr dirty="0"/>
              </a:p>
            </p:txBody>
          </p:sp>
        </mc:Choice>
        <mc:Fallback xmlns="">
          <p:sp>
            <p:nvSpPr>
              <p:cNvPr id="152" name="Google Shape;152;g3cfd728be90_0_125">
                <a:extLst>
                  <a:ext uri="{FF2B5EF4-FFF2-40B4-BE49-F238E27FC236}">
                    <a16:creationId xmlns:a16="http://schemas.microsoft.com/office/drawing/2014/main" id="{8176E741-B5D8-54C9-58D0-7D781243E298}"/>
                  </a:ext>
                </a:extLst>
              </p:cNvPr>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t="-1816" r="-1330"/>
                </a:stretch>
              </a:blipFill>
              <a:ln>
                <a:noFill/>
              </a:ln>
            </p:spPr>
            <p:txBody>
              <a:bodyPr/>
              <a:lstStyle/>
              <a:p>
                <a:r>
                  <a:rPr lang="en-GB">
                    <a:noFill/>
                  </a:rPr>
                  <a:t> </a:t>
                </a:r>
              </a:p>
            </p:txBody>
          </p:sp>
        </mc:Fallback>
      </mc:AlternateContent>
      <p:sp>
        <p:nvSpPr>
          <p:cNvPr id="3" name="Google Shape;117;g3cfd728be90_0_0">
            <a:extLst>
              <a:ext uri="{FF2B5EF4-FFF2-40B4-BE49-F238E27FC236}">
                <a16:creationId xmlns:a16="http://schemas.microsoft.com/office/drawing/2014/main" id="{70EDA6BE-EDEE-CD79-47E2-EC58A75ECDF8}"/>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a:t>
            </a:r>
            <a:r>
              <a:rPr lang="en-GB" sz="2200" b="1" dirty="0">
                <a:solidFill>
                  <a:schemeClr val="lt1"/>
                </a:solidFill>
                <a:latin typeface="Century Gothic"/>
                <a:ea typeface="Century Gothic"/>
                <a:cs typeface="Century Gothic"/>
                <a:sym typeface="Century Gothic"/>
              </a:rPr>
              <a:t>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0281040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0">
          <a:extLst>
            <a:ext uri="{FF2B5EF4-FFF2-40B4-BE49-F238E27FC236}">
              <a16:creationId xmlns:a16="http://schemas.microsoft.com/office/drawing/2014/main" id="{7DF2D837-FCAD-B3DE-2AB2-8534374D3A04}"/>
            </a:ext>
          </a:extLst>
        </p:cNvPr>
        <p:cNvGrpSpPr/>
        <p:nvPr/>
      </p:nvGrpSpPr>
      <p:grpSpPr>
        <a:xfrm>
          <a:off x="0" y="0"/>
          <a:ext cx="0" cy="0"/>
          <a:chOff x="0" y="0"/>
          <a:chExt cx="0" cy="0"/>
        </a:xfrm>
      </p:grpSpPr>
      <p:sp>
        <p:nvSpPr>
          <p:cNvPr id="151" name="Google Shape;151;g3cfd728be90_0_125">
            <a:extLst>
              <a:ext uri="{FF2B5EF4-FFF2-40B4-BE49-F238E27FC236}">
                <a16:creationId xmlns:a16="http://schemas.microsoft.com/office/drawing/2014/main" id="{702FD5FE-DCF1-5299-0822-8622A960369F}"/>
              </a:ext>
            </a:extLst>
          </p:cNvPr>
          <p:cNvSpPr txBox="1">
            <a:spLocks noGrp="1"/>
          </p:cNvSpPr>
          <p:nvPr>
            <p:ph type="title"/>
          </p:nvPr>
        </p:nvSpPr>
        <p:spPr>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Putting it all together – answers </a:t>
            </a:r>
            <a:endParaRPr dirty="0"/>
          </a:p>
        </p:txBody>
      </p:sp>
      <mc:AlternateContent xmlns:mc="http://schemas.openxmlformats.org/markup-compatibility/2006" xmlns:a14="http://schemas.microsoft.com/office/drawing/2010/main">
        <mc:Choice Requires="a14">
          <p:sp>
            <p:nvSpPr>
              <p:cNvPr id="152" name="Google Shape;152;g3cfd728be90_0_125">
                <a:extLst>
                  <a:ext uri="{FF2B5EF4-FFF2-40B4-BE49-F238E27FC236}">
                    <a16:creationId xmlns:a16="http://schemas.microsoft.com/office/drawing/2014/main" id="{47D27952-4F7A-3C7C-2898-31B1C534A6AC}"/>
                  </a:ext>
                </a:extLst>
              </p:cNvPr>
              <p:cNvSpPr txBox="1">
                <a:spLocks noGrp="1"/>
              </p:cNvSpPr>
              <p:nvPr>
                <p:ph type="body" idx="1"/>
              </p:nvPr>
            </p:nvSpPr>
            <p:spPr>
              <a:xfrm>
                <a:off x="539999" y="1260000"/>
                <a:ext cx="4860675" cy="5040000"/>
              </a:xfrm>
              <a:prstGeom prst="rect">
                <a:avLst/>
              </a:prstGeom>
              <a:noFill/>
              <a:ln>
                <a:noFill/>
              </a:ln>
            </p:spPr>
            <p:txBody>
              <a:bodyPr spcFirstLastPara="1" wrap="square" lIns="0" tIns="0" rIns="0" bIns="0" anchor="t" anchorCtr="0">
                <a:noAutofit/>
              </a:bodyPr>
              <a:lstStyle/>
              <a:p>
                <a:pPr marL="0" lvl="0" indent="0">
                  <a:lnSpc>
                    <a:spcPct val="108000"/>
                  </a:lnSpc>
                  <a:buSzPct val="100000"/>
                  <a:buNone/>
                </a:pPr>
                <a:r>
                  <a:rPr lang="en-GB" b="1" dirty="0">
                    <a:solidFill>
                      <a:schemeClr val="accent4"/>
                    </a:solidFill>
                  </a:rPr>
                  <a:t>Question 1</a:t>
                </a:r>
              </a:p>
              <a:p>
                <a:pPr marL="357188" lvl="0" indent="-357188">
                  <a:lnSpc>
                    <a:spcPct val="108000"/>
                  </a:lnSpc>
                  <a:buClr>
                    <a:schemeClr val="accent4"/>
                  </a:buClr>
                  <a:buSzPct val="100000"/>
                  <a:buFont typeface="+mj-lt"/>
                  <a:buAutoNum type="alphaLcParenR"/>
                </a:pPr>
                <a:r>
                  <a:rPr lang="en-GB" dirty="0"/>
                  <a:t> </a:t>
                </a:r>
                <a14:m>
                  <m:oMath xmlns:m="http://schemas.openxmlformats.org/officeDocument/2006/math">
                    <m:r>
                      <m:rPr>
                        <m:sty m:val="p"/>
                      </m:rPr>
                      <a:rPr lang="en-GB">
                        <a:latin typeface="Cambria Math" panose="02040503050406030204" pitchFamily="18" charset="0"/>
                      </a:rPr>
                      <m:t>Mg</m:t>
                    </m:r>
                    <m:r>
                      <a:rPr lang="en-GB">
                        <a:latin typeface="Cambria Math" panose="02040503050406030204" pitchFamily="18" charset="0"/>
                      </a:rPr>
                      <m:t>+2</m:t>
                    </m:r>
                    <m:r>
                      <m:rPr>
                        <m:sty m:val="p"/>
                      </m:rPr>
                      <a:rPr lang="en-GB">
                        <a:latin typeface="Cambria Math" panose="02040503050406030204" pitchFamily="18" charset="0"/>
                      </a:rPr>
                      <m:t>HCl</m:t>
                    </m:r>
                    <m:r>
                      <a:rPr lang="en-GB">
                        <a:latin typeface="Cambria Math" panose="02040503050406030204" pitchFamily="18" charset="0"/>
                        <a:ea typeface="Cambria Math" panose="02040503050406030204" pitchFamily="18" charset="0"/>
                      </a:rPr>
                      <m:t>→</m:t>
                    </m:r>
                    <m:r>
                      <m:rPr>
                        <m:sty m:val="p"/>
                      </m:rPr>
                      <a:rPr lang="en-GB">
                        <a:latin typeface="Cambria Math" panose="02040503050406030204" pitchFamily="18" charset="0"/>
                        <a:ea typeface="Cambria Math" panose="02040503050406030204" pitchFamily="18" charset="0"/>
                      </a:rPr>
                      <m:t>Mg</m:t>
                    </m:r>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Cl</m:t>
                        </m:r>
                      </m:e>
                      <m:sub>
                        <m:r>
                          <a:rPr lang="ar-AE">
                            <a:latin typeface="Cambria Math" panose="02040503050406030204" pitchFamily="18" charset="0"/>
                            <a:ea typeface="Cambria Math" panose="02040503050406030204" pitchFamily="18" charset="0"/>
                          </a:rPr>
                          <m:t>2</m:t>
                        </m:r>
                      </m:sub>
                    </m:sSub>
                    <m:r>
                      <a:rPr lang="ar-AE">
                        <a:latin typeface="Cambria Math" panose="02040503050406030204" pitchFamily="18" charset="0"/>
                        <a:ea typeface="Cambria Math" panose="02040503050406030204" pitchFamily="18" charset="0"/>
                      </a:rPr>
                      <m:t>+ </m:t>
                    </m:r>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H</m:t>
                        </m:r>
                      </m:e>
                      <m:sub>
                        <m:r>
                          <a:rPr lang="ar-AE">
                            <a:latin typeface="Cambria Math" panose="02040503050406030204" pitchFamily="18" charset="0"/>
                            <a:ea typeface="Cambria Math" panose="02040503050406030204" pitchFamily="18" charset="0"/>
                          </a:rPr>
                          <m:t>2</m:t>
                        </m:r>
                      </m:sub>
                    </m:sSub>
                  </m:oMath>
                </a14:m>
                <a:endParaRPr lang="ar-AE" dirty="0"/>
              </a:p>
              <a:p>
                <a:pPr marL="357188" lvl="0" indent="-357188">
                  <a:lnSpc>
                    <a:spcPct val="108000"/>
                  </a:lnSpc>
                  <a:buSzPts val="1400"/>
                  <a:buNone/>
                </a:pPr>
                <a:r>
                  <a:rPr lang="en-GB" dirty="0">
                    <a:ea typeface="Cambria Math" panose="02040503050406030204" pitchFamily="18" charset="0"/>
                  </a:rPr>
                  <a:t>	 </a:t>
                </a:r>
                <a14:m>
                  <m:oMath xmlns:m="http://schemas.openxmlformats.org/officeDocument/2006/math">
                    <m:r>
                      <m:rPr>
                        <m:sty m:val="p"/>
                      </m:rPr>
                      <a:rPr lang="en-GB">
                        <a:latin typeface="Cambria Math" panose="02040503050406030204" pitchFamily="18" charset="0"/>
                        <a:ea typeface="Cambria Math" panose="02040503050406030204" pitchFamily="18" charset="0"/>
                      </a:rPr>
                      <m:t>Mg</m:t>
                    </m:r>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Cl</m:t>
                        </m:r>
                      </m:e>
                      <m:sub>
                        <m:r>
                          <a:rPr lang="ar-AE">
                            <a:latin typeface="Cambria Math" panose="02040503050406030204" pitchFamily="18" charset="0"/>
                            <a:ea typeface="Cambria Math" panose="02040503050406030204" pitchFamily="18" charset="0"/>
                          </a:rPr>
                          <m:t>2</m:t>
                        </m:r>
                      </m:sub>
                    </m:sSub>
                  </m:oMath>
                </a14:m>
                <a:r>
                  <a:rPr lang="en-GB" dirty="0"/>
                  <a:t> has 2</a:t>
                </a:r>
                <a14:m>
                  <m:oMath xmlns:m="http://schemas.openxmlformats.org/officeDocument/2006/math">
                    <m:r>
                      <a:rPr lang="en-GB" dirty="0">
                        <a:latin typeface="Cambria Math" panose="02040503050406030204" pitchFamily="18" charset="0"/>
                      </a:rPr>
                      <m:t> </m:t>
                    </m:r>
                    <m:r>
                      <m:rPr>
                        <m:sty m:val="p"/>
                      </m:rPr>
                      <a:rPr lang="en-GB" dirty="0">
                        <a:latin typeface="Cambria Math" panose="02040503050406030204" pitchFamily="18" charset="0"/>
                      </a:rPr>
                      <m:t>Cl</m:t>
                    </m:r>
                  </m:oMath>
                </a14:m>
                <a:r>
                  <a:rPr lang="en-GB" dirty="0"/>
                  <a:t>, so we need </a:t>
                </a:r>
                <a14:m>
                  <m:oMath xmlns:m="http://schemas.openxmlformats.org/officeDocument/2006/math">
                    <m:r>
                      <a:rPr lang="en-GB" b="0" i="0" smtClean="0">
                        <a:latin typeface="Cambria Math" panose="02040503050406030204" pitchFamily="18" charset="0"/>
                      </a:rPr>
                      <m:t> </m:t>
                    </m:r>
                    <m:r>
                      <a:rPr lang="en-GB">
                        <a:latin typeface="Cambria Math" panose="02040503050406030204" pitchFamily="18" charset="0"/>
                      </a:rPr>
                      <m:t>2</m:t>
                    </m:r>
                    <m:r>
                      <m:rPr>
                        <m:sty m:val="p"/>
                      </m:rPr>
                      <a:rPr lang="en-GB">
                        <a:latin typeface="Cambria Math" panose="02040503050406030204" pitchFamily="18" charset="0"/>
                      </a:rPr>
                      <m:t>HCl</m:t>
                    </m:r>
                    <m:r>
                      <a:rPr lang="en-GB">
                        <a:latin typeface="Cambria Math" panose="02040503050406030204" pitchFamily="18" charset="0"/>
                      </a:rPr>
                      <m:t> </m:t>
                    </m:r>
                  </m:oMath>
                </a14:m>
                <a:r>
                  <a:rPr lang="en-GB" dirty="0"/>
                  <a:t>on the left.</a:t>
                </a:r>
              </a:p>
              <a:p>
                <a:pPr marL="357188" lvl="0" indent="-357188">
                  <a:lnSpc>
                    <a:spcPct val="108000"/>
                  </a:lnSpc>
                  <a:buSzPts val="1400"/>
                  <a:buNone/>
                </a:pPr>
                <a:r>
                  <a:rPr lang="en-GB" dirty="0"/>
                  <a:t>	 Check: </a:t>
                </a:r>
                <a14:m>
                  <m:oMath xmlns:m="http://schemas.openxmlformats.org/officeDocument/2006/math">
                    <m:r>
                      <m:rPr>
                        <m:sty m:val="p"/>
                      </m:rPr>
                      <a:rPr lang="en-GB" dirty="0">
                        <a:latin typeface="Cambria Math" panose="02040503050406030204" pitchFamily="18" charset="0"/>
                      </a:rPr>
                      <m:t>Mg</m:t>
                    </m:r>
                    <m:r>
                      <a:rPr lang="en-GB" dirty="0">
                        <a:latin typeface="Cambria Math" panose="02040503050406030204" pitchFamily="18" charset="0"/>
                      </a:rPr>
                      <m:t>: 1 = 1,  </m:t>
                    </m:r>
                    <m:r>
                      <m:rPr>
                        <m:sty m:val="p"/>
                      </m:rPr>
                      <a:rPr lang="en-GB" dirty="0">
                        <a:latin typeface="Cambria Math" panose="02040503050406030204" pitchFamily="18" charset="0"/>
                      </a:rPr>
                      <m:t>H</m:t>
                    </m:r>
                    <m:r>
                      <a:rPr lang="en-GB" dirty="0">
                        <a:latin typeface="Cambria Math" panose="02040503050406030204" pitchFamily="18" charset="0"/>
                      </a:rPr>
                      <m:t>: 2  =2, </m:t>
                    </m:r>
                    <m:r>
                      <m:rPr>
                        <m:sty m:val="p"/>
                      </m:rPr>
                      <a:rPr lang="en-GB" dirty="0">
                        <a:latin typeface="Cambria Math" panose="02040503050406030204" pitchFamily="18" charset="0"/>
                      </a:rPr>
                      <m:t>Cl</m:t>
                    </m:r>
                    <m:r>
                      <a:rPr lang="en-GB" dirty="0">
                        <a:latin typeface="Cambria Math" panose="02040503050406030204" pitchFamily="18" charset="0"/>
                      </a:rPr>
                      <m:t>: 2 = 2</m:t>
                    </m:r>
                  </m:oMath>
                </a14:m>
                <a:endParaRPr lang="en-GB" dirty="0"/>
              </a:p>
              <a:p>
                <a:pPr marL="357188" lvl="0" indent="-357188">
                  <a:lnSpc>
                    <a:spcPct val="108000"/>
                  </a:lnSpc>
                  <a:buSzPts val="1400"/>
                  <a:buNone/>
                </a:pPr>
                <a:endParaRPr lang="en-GB" dirty="0"/>
              </a:p>
              <a:p>
                <a:pPr marL="357188" lvl="0" indent="-357188">
                  <a:lnSpc>
                    <a:spcPct val="108000"/>
                  </a:lnSpc>
                  <a:buClr>
                    <a:schemeClr val="accent4"/>
                  </a:buClr>
                  <a:buSzPct val="100000"/>
                  <a:buFont typeface="+mj-lt"/>
                  <a:buAutoNum type="alphaLcParenR" startAt="2"/>
                </a:pPr>
                <a:r>
                  <a:rPr lang="en-GB" dirty="0"/>
                  <a:t> </a:t>
                </a:r>
                <a14:m>
                  <m:oMath xmlns:m="http://schemas.openxmlformats.org/officeDocument/2006/math">
                    <m:r>
                      <m:rPr>
                        <m:sty m:val="p"/>
                      </m:rPr>
                      <a:rPr lang="en-GB">
                        <a:latin typeface="Cambria Math" panose="02040503050406030204" pitchFamily="18" charset="0"/>
                      </a:rPr>
                      <m:t>concentration</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en-GB" dirty="0"/>
              </a:p>
              <a:p>
                <a:pPr marL="357188" lvl="0" indent="-357188">
                  <a:lnSpc>
                    <a:spcPct val="108000"/>
                  </a:lnSpc>
                  <a:buSzPts val="1400"/>
                </a:pPr>
                <a:r>
                  <a:rPr lang="en-GB" dirty="0"/>
                  <a:t>	 </a:t>
                </a:r>
                <a14:m>
                  <m:oMath xmlns:m="http://schemas.openxmlformats.org/officeDocument/2006/math">
                    <m:r>
                      <m:rPr>
                        <m:sty m:val="p"/>
                      </m:rPr>
                      <a:rPr lang="en-GB">
                        <a:latin typeface="Cambria Math" panose="02040503050406030204" pitchFamily="18" charset="0"/>
                      </a:rPr>
                      <m:t>concentration</m:t>
                    </m:r>
                    <m:r>
                      <a:rPr lang="en-GB" i="1">
                        <a:latin typeface="Cambria Math" panose="02040503050406030204" pitchFamily="18" charset="0"/>
                      </a:rPr>
                      <m:t>= </m:t>
                    </m:r>
                    <m:f>
                      <m:fPr>
                        <m:ctrlPr>
                          <a:rPr lang="en-GB" i="1">
                            <a:latin typeface="Cambria Math" panose="02040503050406030204" pitchFamily="18" charset="0"/>
                          </a:rPr>
                        </m:ctrlPr>
                      </m:fPr>
                      <m:num>
                        <m:r>
                          <a:rPr lang="en-GB" i="1">
                            <a:latin typeface="Cambria Math" panose="02040503050406030204" pitchFamily="18" charset="0"/>
                          </a:rPr>
                          <m:t>4.86</m:t>
                        </m:r>
                      </m:num>
                      <m:den>
                        <m:r>
                          <a:rPr lang="en-GB" i="1">
                            <a:latin typeface="Cambria Math" panose="02040503050406030204" pitchFamily="18" charset="0"/>
                          </a:rPr>
                          <m:t>0.6</m:t>
                        </m:r>
                      </m:den>
                    </m:f>
                  </m:oMath>
                </a14:m>
                <a:r>
                  <a:rPr lang="en-GB" dirty="0"/>
                  <a:t> </a:t>
                </a:r>
              </a:p>
              <a:p>
                <a:pPr marL="357188" lvl="0" indent="-357188">
                  <a:lnSpc>
                    <a:spcPct val="108000"/>
                  </a:lnSpc>
                  <a:buSzPts val="1400"/>
                </a:pPr>
                <a:r>
                  <a:rPr lang="en-GB" dirty="0"/>
                  <a:t> 	 </a:t>
                </a:r>
                <a14:m>
                  <m:oMath xmlns:m="http://schemas.openxmlformats.org/officeDocument/2006/math">
                    <m:r>
                      <m:rPr>
                        <m:sty m:val="p"/>
                      </m:rPr>
                      <a:rPr lang="en-GB">
                        <a:latin typeface="Cambria Math" panose="02040503050406030204" pitchFamily="18" charset="0"/>
                      </a:rPr>
                      <m:t>concentration</m:t>
                    </m:r>
                    <m:r>
                      <a:rPr lang="en-GB">
                        <a:latin typeface="Cambria Math" panose="02040503050406030204" pitchFamily="18" charset="0"/>
                      </a:rPr>
                      <m:t>=8.1 </m:t>
                    </m:r>
                    <m:r>
                      <m:rPr>
                        <m:sty m:val="p"/>
                      </m:rPr>
                      <a:rPr lang="en-GB">
                        <a:latin typeface="Cambria Math" panose="02040503050406030204" pitchFamily="18" charset="0"/>
                      </a:rPr>
                      <m:t>g</m:t>
                    </m:r>
                    <m:r>
                      <a:rPr lang="en-GB">
                        <a:latin typeface="Cambria Math" panose="02040503050406030204" pitchFamily="18" charset="0"/>
                      </a:rPr>
                      <m:t>/</m:t>
                    </m:r>
                    <m:sSup>
                      <m:sSupPr>
                        <m:ctrlPr>
                          <a:rPr lang="en-GB">
                            <a:latin typeface="Cambria Math" panose="02040503050406030204" pitchFamily="18" charset="0"/>
                          </a:rPr>
                        </m:ctrlPr>
                      </m:sSupPr>
                      <m:e>
                        <m:r>
                          <m:rPr>
                            <m:sty m:val="p"/>
                          </m:rPr>
                          <a:rPr lang="en-GB">
                            <a:latin typeface="Cambria Math" panose="02040503050406030204" pitchFamily="18" charset="0"/>
                          </a:rPr>
                          <m:t>dm</m:t>
                        </m:r>
                      </m:e>
                      <m:sup>
                        <m:r>
                          <a:rPr lang="en-GB">
                            <a:latin typeface="Cambria Math" panose="02040503050406030204" pitchFamily="18" charset="0"/>
                          </a:rPr>
                          <m:t>3</m:t>
                        </m:r>
                      </m:sup>
                    </m:sSup>
                  </m:oMath>
                </a14:m>
                <a:endParaRPr lang="en-GB" dirty="0"/>
              </a:p>
            </p:txBody>
          </p:sp>
        </mc:Choice>
        <mc:Fallback xmlns="">
          <p:sp>
            <p:nvSpPr>
              <p:cNvPr id="152" name="Google Shape;152;g3cfd728be90_0_125">
                <a:extLst>
                  <a:ext uri="{FF2B5EF4-FFF2-40B4-BE49-F238E27FC236}">
                    <a16:creationId xmlns:a16="http://schemas.microsoft.com/office/drawing/2014/main" id="{47D27952-4F7A-3C7C-2898-31B1C534A6AC}"/>
                  </a:ext>
                </a:extLst>
              </p:cNvPr>
              <p:cNvSpPr txBox="1">
                <a:spLocks noGrp="1" noRot="1" noChangeAspect="1" noMove="1" noResize="1" noEditPoints="1" noAdjustHandles="1" noChangeArrowheads="1" noChangeShapeType="1" noTextEdit="1"/>
              </p:cNvSpPr>
              <p:nvPr>
                <p:ph type="body" idx="1"/>
              </p:nvPr>
            </p:nvSpPr>
            <p:spPr>
              <a:xfrm>
                <a:off x="539999" y="1260000"/>
                <a:ext cx="4860675" cy="5040000"/>
              </a:xfrm>
              <a:prstGeom prst="rect">
                <a:avLst/>
              </a:prstGeom>
              <a:blipFill>
                <a:blip r:embed="rId3"/>
                <a:stretch>
                  <a:fillRect l="-3513" t="-1816"/>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65F9A5FD-A2C6-1533-9847-A8E7F979356D}"/>
                  </a:ext>
                </a:extLst>
              </p:cNvPr>
              <p:cNvSpPr>
                <a:spLocks noGrp="1"/>
              </p:cNvSpPr>
              <p:nvPr>
                <p:ph type="body" idx="2"/>
              </p:nvPr>
            </p:nvSpPr>
            <p:spPr>
              <a:xfrm>
                <a:off x="6096000" y="1260000"/>
                <a:ext cx="5251388" cy="5040000"/>
              </a:xfrm>
            </p:spPr>
            <p:txBody>
              <a:bodyPr/>
              <a:lstStyle/>
              <a:p>
                <a:pPr marL="0" indent="0">
                  <a:lnSpc>
                    <a:spcPct val="108000"/>
                  </a:lnSpc>
                </a:pPr>
                <a:r>
                  <a:rPr lang="en-GB" b="1" dirty="0">
                    <a:solidFill>
                      <a:schemeClr val="accent4"/>
                    </a:solidFill>
                  </a:rPr>
                  <a:t>Question 2</a:t>
                </a:r>
              </a:p>
              <a:p>
                <a:pPr marL="357188" indent="-357188">
                  <a:lnSpc>
                    <a:spcPct val="108000"/>
                  </a:lnSpc>
                  <a:buClr>
                    <a:schemeClr val="accent4"/>
                  </a:buClr>
                  <a:buFont typeface="+mj-lt"/>
                  <a:buAutoNum type="alphaLcParenR"/>
                </a:pPr>
                <a:r>
                  <a:rPr lang="en-GB" dirty="0"/>
                  <a:t>Yes, the equation is already balanced.</a:t>
                </a:r>
              </a:p>
              <a:p>
                <a:pPr marL="357188" lvl="0" indent="-357188">
                  <a:lnSpc>
                    <a:spcPct val="108000"/>
                  </a:lnSpc>
                  <a:buClr>
                    <a:schemeClr val="accent4"/>
                  </a:buClr>
                  <a:buSzPct val="100000"/>
                  <a:buFont typeface="+mj-lt"/>
                  <a:buAutoNum type="alphaLcParenR"/>
                </a:pPr>
                <a:r>
                  <a:rPr lang="en-GB" dirty="0"/>
                  <a:t>mass of reactants = mass of products</a:t>
                </a:r>
              </a:p>
              <a:p>
                <a:pPr marL="357188" lvl="0" indent="-357188">
                  <a:lnSpc>
                    <a:spcPct val="108000"/>
                  </a:lnSpc>
                  <a:buSzPct val="100000"/>
                </a:pPr>
                <a:r>
                  <a:rPr lang="en-GB" dirty="0"/>
                  <a:t> 	</a:t>
                </a:r>
                <a14:m>
                  <m:oMath xmlns:m="http://schemas.openxmlformats.org/officeDocument/2006/math">
                    <m:r>
                      <a:rPr lang="en-GB" i="1" dirty="0">
                        <a:latin typeface="Cambria Math" panose="02040503050406030204" pitchFamily="18" charset="0"/>
                      </a:rPr>
                      <m:t>40.0 = 22.4 </m:t>
                    </m:r>
                    <m:r>
                      <a:rPr lang="en-GB" dirty="0">
                        <a:latin typeface="Cambria Math" panose="02040503050406030204" pitchFamily="18" charset="0"/>
                      </a:rPr>
                      <m:t>+ </m:t>
                    </m:r>
                    <m:r>
                      <m:rPr>
                        <m:sty m:val="p"/>
                      </m:rPr>
                      <a:rPr lang="en-GB" dirty="0">
                        <a:latin typeface="Cambria Math" panose="02040503050406030204" pitchFamily="18" charset="0"/>
                      </a:rPr>
                      <m:t>mass</m:t>
                    </m:r>
                    <m:r>
                      <a:rPr lang="en-GB" dirty="0">
                        <a:latin typeface="Cambria Math" panose="02040503050406030204" pitchFamily="18" charset="0"/>
                      </a:rPr>
                      <m:t> </m:t>
                    </m:r>
                    <m:r>
                      <m:rPr>
                        <m:sty m:val="p"/>
                      </m:rPr>
                      <a:rPr lang="en-GB" dirty="0">
                        <a:latin typeface="Cambria Math" panose="02040503050406030204" pitchFamily="18" charset="0"/>
                      </a:rPr>
                      <m:t>of</m:t>
                    </m:r>
                    <m:r>
                      <a:rPr lang="en-GB" dirty="0">
                        <a:latin typeface="Cambria Math" panose="02040503050406030204" pitchFamily="18" charset="0"/>
                      </a:rPr>
                      <m:t> </m:t>
                    </m:r>
                    <m:sSub>
                      <m:sSubPr>
                        <m:ctrlPr>
                          <a:rPr lang="en-GB" dirty="0">
                            <a:latin typeface="Cambria Math" panose="02040503050406030204" pitchFamily="18" charset="0"/>
                          </a:rPr>
                        </m:ctrlPr>
                      </m:sSubPr>
                      <m:e>
                        <m:r>
                          <m:rPr>
                            <m:sty m:val="p"/>
                          </m:rPr>
                          <a:rPr lang="en-GB" dirty="0">
                            <a:latin typeface="Cambria Math" panose="02040503050406030204" pitchFamily="18" charset="0"/>
                          </a:rPr>
                          <m:t>CO</m:t>
                        </m:r>
                      </m:e>
                      <m:sub>
                        <m:r>
                          <a:rPr lang="ar-AE" dirty="0">
                            <a:latin typeface="Cambria Math" panose="02040503050406030204" pitchFamily="18" charset="0"/>
                          </a:rPr>
                          <m:t>2</m:t>
                        </m:r>
                      </m:sub>
                    </m:sSub>
                  </m:oMath>
                </a14:m>
                <a:endParaRPr lang="ar-AE" dirty="0">
                  <a:latin typeface="Cambria Math" panose="02040503050406030204" pitchFamily="18" charset="0"/>
                </a:endParaRPr>
              </a:p>
              <a:p>
                <a:pPr marL="357188" lvl="0" indent="-357188">
                  <a:lnSpc>
                    <a:spcPct val="108000"/>
                  </a:lnSpc>
                  <a:buSzPct val="100000"/>
                </a:pPr>
                <a:r>
                  <a:rPr lang="ar-AE" dirty="0"/>
                  <a:t> </a:t>
                </a:r>
                <a:r>
                  <a:rPr lang="en-GB" dirty="0"/>
                  <a:t>	</a:t>
                </a:r>
                <a14:m>
                  <m:oMath xmlns:m="http://schemas.openxmlformats.org/officeDocument/2006/math">
                    <m:r>
                      <m:rPr>
                        <m:sty m:val="p"/>
                      </m:rPr>
                      <a:rPr lang="en-GB" dirty="0">
                        <a:latin typeface="Cambria Math" panose="02040503050406030204" pitchFamily="18" charset="0"/>
                      </a:rPr>
                      <m:t>mass</m:t>
                    </m:r>
                    <m:r>
                      <a:rPr lang="en-GB" dirty="0">
                        <a:latin typeface="Cambria Math" panose="02040503050406030204" pitchFamily="18" charset="0"/>
                      </a:rPr>
                      <m:t> </m:t>
                    </m:r>
                    <m:r>
                      <m:rPr>
                        <m:sty m:val="p"/>
                      </m:rPr>
                      <a:rPr lang="en-GB" dirty="0">
                        <a:latin typeface="Cambria Math" panose="02040503050406030204" pitchFamily="18" charset="0"/>
                      </a:rPr>
                      <m:t>of</m:t>
                    </m:r>
                    <m:r>
                      <a:rPr lang="en-GB" dirty="0">
                        <a:latin typeface="Cambria Math" panose="02040503050406030204" pitchFamily="18" charset="0"/>
                      </a:rPr>
                      <m:t> </m:t>
                    </m:r>
                    <m:sSub>
                      <m:sSubPr>
                        <m:ctrlPr>
                          <a:rPr lang="en-GB" dirty="0">
                            <a:latin typeface="Cambria Math" panose="02040503050406030204" pitchFamily="18" charset="0"/>
                          </a:rPr>
                        </m:ctrlPr>
                      </m:sSubPr>
                      <m:e>
                        <m:r>
                          <m:rPr>
                            <m:sty m:val="p"/>
                          </m:rPr>
                          <a:rPr lang="en-GB" dirty="0">
                            <a:latin typeface="Cambria Math" panose="02040503050406030204" pitchFamily="18" charset="0"/>
                          </a:rPr>
                          <m:t>CO</m:t>
                        </m:r>
                      </m:e>
                      <m:sub>
                        <m:r>
                          <a:rPr lang="ar-AE" dirty="0">
                            <a:latin typeface="Cambria Math" panose="02040503050406030204" pitchFamily="18" charset="0"/>
                          </a:rPr>
                          <m:t>2</m:t>
                        </m:r>
                      </m:sub>
                    </m:sSub>
                    <m:r>
                      <a:rPr lang="ar-AE" i="1" dirty="0">
                        <a:latin typeface="Cambria Math" panose="02040503050406030204" pitchFamily="18" charset="0"/>
                      </a:rPr>
                      <m:t>= 40.0 − 22.4</m:t>
                    </m:r>
                  </m:oMath>
                </a14:m>
                <a:endParaRPr lang="ar-AE" dirty="0"/>
              </a:p>
              <a:p>
                <a:pPr marL="357188" lvl="0" indent="-357188">
                  <a:lnSpc>
                    <a:spcPct val="108000"/>
                  </a:lnSpc>
                  <a:buSzPts val="1400"/>
                </a:pPr>
                <a:r>
                  <a:rPr lang="ar-AE" dirty="0"/>
                  <a:t> </a:t>
                </a:r>
                <a:r>
                  <a:rPr lang="en-GB" dirty="0"/>
                  <a:t>	</a:t>
                </a:r>
                <a14:m>
                  <m:oMath xmlns:m="http://schemas.openxmlformats.org/officeDocument/2006/math">
                    <m:r>
                      <m:rPr>
                        <m:sty m:val="p"/>
                      </m:rPr>
                      <a:rPr lang="en-GB" dirty="0">
                        <a:latin typeface="Cambria Math" panose="02040503050406030204" pitchFamily="18" charset="0"/>
                      </a:rPr>
                      <m:t>mass</m:t>
                    </m:r>
                    <m:r>
                      <a:rPr lang="en-GB" dirty="0">
                        <a:latin typeface="Cambria Math" panose="02040503050406030204" pitchFamily="18" charset="0"/>
                      </a:rPr>
                      <m:t> </m:t>
                    </m:r>
                    <m:r>
                      <m:rPr>
                        <m:sty m:val="p"/>
                      </m:rPr>
                      <a:rPr lang="en-GB" dirty="0">
                        <a:latin typeface="Cambria Math" panose="02040503050406030204" pitchFamily="18" charset="0"/>
                      </a:rPr>
                      <m:t>of</m:t>
                    </m:r>
                    <m:r>
                      <a:rPr lang="en-GB" dirty="0">
                        <a:latin typeface="Cambria Math" panose="02040503050406030204" pitchFamily="18" charset="0"/>
                      </a:rPr>
                      <m:t> </m:t>
                    </m:r>
                    <m:sSub>
                      <m:sSubPr>
                        <m:ctrlPr>
                          <a:rPr lang="en-GB" dirty="0">
                            <a:latin typeface="Cambria Math" panose="02040503050406030204" pitchFamily="18" charset="0"/>
                          </a:rPr>
                        </m:ctrlPr>
                      </m:sSubPr>
                      <m:e>
                        <m:r>
                          <m:rPr>
                            <m:sty m:val="p"/>
                          </m:rPr>
                          <a:rPr lang="en-GB" dirty="0">
                            <a:latin typeface="Cambria Math" panose="02040503050406030204" pitchFamily="18" charset="0"/>
                          </a:rPr>
                          <m:t>CO</m:t>
                        </m:r>
                      </m:e>
                      <m:sub>
                        <m:r>
                          <a:rPr lang="ar-AE" dirty="0">
                            <a:latin typeface="Cambria Math" panose="02040503050406030204" pitchFamily="18" charset="0"/>
                          </a:rPr>
                          <m:t>2</m:t>
                        </m:r>
                      </m:sub>
                    </m:sSub>
                    <m:r>
                      <a:rPr lang="ar-AE" i="1" dirty="0">
                        <a:latin typeface="Cambria Math" panose="02040503050406030204" pitchFamily="18" charset="0"/>
                      </a:rPr>
                      <m:t>= 17.6 </m:t>
                    </m:r>
                    <m:r>
                      <m:rPr>
                        <m:sty m:val="p"/>
                      </m:rPr>
                      <a:rPr lang="en-GB" dirty="0">
                        <a:latin typeface="Cambria Math" panose="02040503050406030204" pitchFamily="18" charset="0"/>
                      </a:rPr>
                      <m:t>g</m:t>
                    </m:r>
                  </m:oMath>
                </a14:m>
                <a:endParaRPr lang="en-GB" dirty="0"/>
              </a:p>
              <a:p>
                <a:pPr marL="357188" lvl="0" indent="-357188">
                  <a:lnSpc>
                    <a:spcPct val="108000"/>
                  </a:lnSpc>
                  <a:buClr>
                    <a:schemeClr val="accent4"/>
                  </a:buClr>
                  <a:buSzPct val="100000"/>
                  <a:buFont typeface="+mj-lt"/>
                  <a:buAutoNum type="alphaLcParenR" startAt="3"/>
                </a:pPr>
                <a:r>
                  <a:rPr lang="en-GB" dirty="0"/>
                  <a:t> </a:t>
                </a:r>
                <a14:m>
                  <m:oMath xmlns:m="http://schemas.openxmlformats.org/officeDocument/2006/math">
                    <m:r>
                      <m:rPr>
                        <m:sty m:val="p"/>
                      </m:rPr>
                      <a:rPr lang="en-GB">
                        <a:latin typeface="Cambria Math" panose="02040503050406030204" pitchFamily="18" charset="0"/>
                      </a:rPr>
                      <m:t>density</m:t>
                    </m:r>
                    <m:r>
                      <a:rPr lang="en-GB" b="0" i="0" smtClean="0">
                        <a:latin typeface="Cambria Math" panose="02040503050406030204" pitchFamily="18" charset="0"/>
                      </a:rPr>
                      <m:t> </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ar-AE" dirty="0"/>
              </a:p>
              <a:p>
                <a:pPr marL="357188" lvl="0" indent="-357188">
                  <a:lnSpc>
                    <a:spcPct val="108000"/>
                  </a:lnSpc>
                  <a:buSzPts val="1400"/>
                </a:pPr>
                <a:r>
                  <a:rPr lang="ar-AE" dirty="0"/>
                  <a:t> </a:t>
                </a:r>
                <a:r>
                  <a:rPr lang="en-GB" dirty="0"/>
                  <a:t>	 </a:t>
                </a:r>
                <a14:m>
                  <m:oMath xmlns:m="http://schemas.openxmlformats.org/officeDocument/2006/math">
                    <m:r>
                      <m:rPr>
                        <m:sty m:val="p"/>
                      </m:rPr>
                      <a:rPr lang="en-GB" dirty="0">
                        <a:latin typeface="Cambria Math" panose="02040503050406030204" pitchFamily="18" charset="0"/>
                      </a:rPr>
                      <m:t>density</m:t>
                    </m:r>
                    <m:r>
                      <a:rPr lang="en-GB" dirty="0">
                        <a:latin typeface="Cambria Math" panose="02040503050406030204" pitchFamily="18" charset="0"/>
                      </a:rPr>
                      <m:t> = </m:t>
                    </m:r>
                    <m:f>
                      <m:fPr>
                        <m:ctrlPr>
                          <a:rPr lang="ar-AE" i="1" dirty="0">
                            <a:latin typeface="Cambria Math" panose="02040503050406030204" pitchFamily="18" charset="0"/>
                          </a:rPr>
                        </m:ctrlPr>
                      </m:fPr>
                      <m:num>
                        <m:r>
                          <a:rPr lang="ar-AE" i="1" dirty="0">
                            <a:latin typeface="Cambria Math" panose="02040503050406030204" pitchFamily="18" charset="0"/>
                          </a:rPr>
                          <m:t>17.6</m:t>
                        </m:r>
                      </m:num>
                      <m:den>
                        <m:r>
                          <a:rPr lang="ar-AE" i="1" dirty="0">
                            <a:latin typeface="Cambria Math" panose="02040503050406030204" pitchFamily="18" charset="0"/>
                          </a:rPr>
                          <m:t>8.0</m:t>
                        </m:r>
                      </m:den>
                    </m:f>
                  </m:oMath>
                </a14:m>
                <a:endParaRPr lang="ar-AE" dirty="0"/>
              </a:p>
              <a:p>
                <a:pPr marL="357188" lvl="0" indent="-357188">
                  <a:lnSpc>
                    <a:spcPct val="108000"/>
                  </a:lnSpc>
                  <a:buSzPts val="1400"/>
                </a:pPr>
                <a:r>
                  <a:rPr lang="ar-AE" dirty="0"/>
                  <a:t> </a:t>
                </a:r>
                <a:r>
                  <a:rPr lang="en-GB" dirty="0"/>
                  <a:t>	 </a:t>
                </a:r>
                <a14:m>
                  <m:oMath xmlns:m="http://schemas.openxmlformats.org/officeDocument/2006/math">
                    <m:r>
                      <m:rPr>
                        <m:sty m:val="p"/>
                      </m:rPr>
                      <a:rPr lang="en-GB" dirty="0">
                        <a:latin typeface="Cambria Math" panose="02040503050406030204" pitchFamily="18" charset="0"/>
                      </a:rPr>
                      <m:t>density</m:t>
                    </m:r>
                    <m:r>
                      <a:rPr lang="en-GB" b="0" i="0" dirty="0" smtClean="0">
                        <a:latin typeface="Cambria Math" panose="02040503050406030204" pitchFamily="18" charset="0"/>
                      </a:rPr>
                      <m:t> </m:t>
                    </m:r>
                    <m:r>
                      <a:rPr lang="en-GB" dirty="0">
                        <a:latin typeface="Cambria Math" panose="02040503050406030204" pitchFamily="18" charset="0"/>
                      </a:rPr>
                      <m:t>=</m:t>
                    </m:r>
                    <m:r>
                      <a:rPr lang="en-GB" dirty="0">
                        <a:latin typeface="Cambria Math" panose="02040503050406030204" pitchFamily="18" charset="0"/>
                        <a:ea typeface="Cambria Math" panose="02040503050406030204" pitchFamily="18" charset="0"/>
                      </a:rPr>
                      <m:t>2.2 </m:t>
                    </m:r>
                    <m:r>
                      <m:rPr>
                        <m:sty m:val="p"/>
                      </m:rPr>
                      <a:rPr lang="en-GB" dirty="0">
                        <a:latin typeface="Cambria Math" panose="02040503050406030204" pitchFamily="18" charset="0"/>
                        <a:ea typeface="Cambria Math" panose="02040503050406030204" pitchFamily="18" charset="0"/>
                      </a:rPr>
                      <m:t>g</m:t>
                    </m:r>
                    <m:r>
                      <a:rPr lang="en-GB" dirty="0">
                        <a:latin typeface="Cambria Math" panose="02040503050406030204" pitchFamily="18" charset="0"/>
                        <a:ea typeface="Cambria Math" panose="02040503050406030204" pitchFamily="18" charset="0"/>
                      </a:rPr>
                      <m:t>/</m:t>
                    </m:r>
                    <m:sSup>
                      <m:sSupPr>
                        <m:ctrlPr>
                          <a:rPr lang="en-GB" dirty="0">
                            <a:latin typeface="Cambria Math" panose="02040503050406030204" pitchFamily="18" charset="0"/>
                            <a:ea typeface="Cambria Math" panose="02040503050406030204" pitchFamily="18" charset="0"/>
                          </a:rPr>
                        </m:ctrlPr>
                      </m:sSupPr>
                      <m:e>
                        <m:r>
                          <m:rPr>
                            <m:sty m:val="p"/>
                          </m:rPr>
                          <a:rPr lang="en-GB" dirty="0">
                            <a:latin typeface="Cambria Math" panose="02040503050406030204" pitchFamily="18" charset="0"/>
                            <a:ea typeface="Cambria Math" panose="02040503050406030204" pitchFamily="18" charset="0"/>
                          </a:rPr>
                          <m:t>dm</m:t>
                        </m:r>
                      </m:e>
                      <m:sup>
                        <m:r>
                          <a:rPr lang="ar-AE" dirty="0">
                            <a:latin typeface="Cambria Math" panose="02040503050406030204" pitchFamily="18" charset="0"/>
                            <a:ea typeface="Cambria Math" panose="02040503050406030204" pitchFamily="18" charset="0"/>
                          </a:rPr>
                          <m:t>3</m:t>
                        </m:r>
                      </m:sup>
                    </m:sSup>
                  </m:oMath>
                </a14:m>
                <a:endParaRPr lang="en-GB" dirty="0"/>
              </a:p>
              <a:p>
                <a:pPr marL="230400" indent="-230400">
                  <a:buClr>
                    <a:schemeClr val="accent4"/>
                  </a:buClr>
                  <a:buFont typeface="+mj-lt"/>
                  <a:buAutoNum type="alphaLcParenR"/>
                </a:pPr>
                <a:endParaRPr lang="en-GB" dirty="0"/>
              </a:p>
            </p:txBody>
          </p:sp>
        </mc:Choice>
        <mc:Fallback xmlns="">
          <p:sp>
            <p:nvSpPr>
              <p:cNvPr id="2" name="Text Placeholder 1">
                <a:extLst>
                  <a:ext uri="{FF2B5EF4-FFF2-40B4-BE49-F238E27FC236}">
                    <a16:creationId xmlns:a16="http://schemas.microsoft.com/office/drawing/2014/main" id="{65F9A5FD-A2C6-1533-9847-A8E7F979356D}"/>
                  </a:ext>
                </a:extLst>
              </p:cNvPr>
              <p:cNvSpPr>
                <a:spLocks noGrp="1" noRot="1" noChangeAspect="1" noMove="1" noResize="1" noEditPoints="1" noAdjustHandles="1" noChangeArrowheads="1" noChangeShapeType="1" noTextEdit="1"/>
              </p:cNvSpPr>
              <p:nvPr>
                <p:ph type="body" idx="2"/>
              </p:nvPr>
            </p:nvSpPr>
            <p:spPr>
              <a:xfrm>
                <a:off x="6096000" y="1260000"/>
                <a:ext cx="5251388" cy="5040000"/>
              </a:xfrm>
              <a:blipFill>
                <a:blip r:embed="rId4"/>
                <a:stretch>
                  <a:fillRect l="-3368" t="-1816"/>
                </a:stretch>
              </a:blipFill>
            </p:spPr>
            <p:txBody>
              <a:bodyPr/>
              <a:lstStyle/>
              <a:p>
                <a:r>
                  <a:rPr lang="en-GB">
                    <a:noFill/>
                  </a:rPr>
                  <a:t> </a:t>
                </a:r>
              </a:p>
            </p:txBody>
          </p:sp>
        </mc:Fallback>
      </mc:AlternateContent>
      <p:sp>
        <p:nvSpPr>
          <p:cNvPr id="3" name="Google Shape;117;g3cfd728be90_0_0">
            <a:extLst>
              <a:ext uri="{FF2B5EF4-FFF2-40B4-BE49-F238E27FC236}">
                <a16:creationId xmlns:a16="http://schemas.microsoft.com/office/drawing/2014/main" id="{81417EE8-ED6B-2F05-5BEB-EA689A7F7F4F}"/>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2516141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g3cfd728be90_0_139"/>
          <p:cNvSpPr txBox="1">
            <a:spLocks noGrp="1"/>
          </p:cNvSpPr>
          <p:nvPr>
            <p:ph type="title"/>
          </p:nvPr>
        </p:nvSpPr>
        <p:spPr>
          <a:xfrm>
            <a:off x="556431" y="434072"/>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Discussing algebra in chemistry</a:t>
            </a:r>
            <a:endParaRPr dirty="0"/>
          </a:p>
        </p:txBody>
      </p:sp>
      <mc:AlternateContent xmlns:mc="http://schemas.openxmlformats.org/markup-compatibility/2006" xmlns:a14="http://schemas.microsoft.com/office/drawing/2010/main">
        <mc:Choice Requires="a14">
          <p:sp>
            <p:nvSpPr>
              <p:cNvPr id="159" name="Google Shape;159;g3cfd728be90_0_139"/>
              <p:cNvSpPr txBox="1">
                <a:spLocks noGrp="1"/>
              </p:cNvSpPr>
              <p:nvPr>
                <p:ph type="body" idx="1"/>
              </p:nvPr>
            </p:nvSpPr>
            <p:spPr>
              <a:xfrm>
                <a:off x="605438" y="1128086"/>
                <a:ext cx="10080000" cy="5040000"/>
              </a:xfrm>
              <a:prstGeom prst="rect">
                <a:avLst/>
              </a:prstGeom>
              <a:noFill/>
              <a:ln>
                <a:noFill/>
              </a:ln>
            </p:spPr>
            <p:txBody>
              <a:bodyPr spcFirstLastPara="1" wrap="square" lIns="0" tIns="0" rIns="0" bIns="0" anchor="t" anchorCtr="0">
                <a:normAutofit/>
              </a:bodyPr>
              <a:lstStyle/>
              <a:p>
                <a:pPr marL="0" lvl="0" indent="0">
                  <a:buNone/>
                </a:pPr>
                <a:r>
                  <a:rPr lang="en-GB" dirty="0"/>
                  <a:t>A piece of metal has a mass of 156 g. Its density is 7.8 g/cm</a:t>
                </a:r>
                <a:r>
                  <a:rPr lang="en-GB" baseline="30000" dirty="0"/>
                  <a:t>3</a:t>
                </a:r>
                <a:r>
                  <a:rPr lang="ar-AE" dirty="0"/>
                  <a:t>.</a:t>
                </a:r>
              </a:p>
              <a:p>
                <a:pPr marL="0" indent="0">
                  <a:spcBef>
                    <a:spcPts val="1200"/>
                  </a:spcBef>
                  <a:buNone/>
                </a:pPr>
                <a:r>
                  <a:rPr lang="en-GB" dirty="0"/>
                  <a:t>Three learners are calculating the volume. </a:t>
                </a:r>
                <a14:m>
                  <m:oMath xmlns:m="http://schemas.openxmlformats.org/officeDocument/2006/math">
                    <m:r>
                      <m:rPr>
                        <m:sty m:val="p"/>
                      </m:rPr>
                      <a:rPr lang="en-GB">
                        <a:latin typeface="Cambria Math" panose="02040503050406030204" pitchFamily="18" charset="0"/>
                      </a:rPr>
                      <m:t>density</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r>
                      <a:rPr lang="ar-AE" i="1">
                        <a:latin typeface="Cambria Math" panose="02040503050406030204" pitchFamily="18" charset="0"/>
                      </a:rPr>
                      <m:t> </m:t>
                    </m:r>
                  </m:oMath>
                </a14:m>
                <a:endParaRPr lang="en-GB" dirty="0"/>
              </a:p>
              <a:p>
                <a:pPr marL="0" lvl="0" indent="0" algn="l" rtl="0">
                  <a:lnSpc>
                    <a:spcPct val="100000"/>
                  </a:lnSpc>
                  <a:spcBef>
                    <a:spcPts val="1200"/>
                  </a:spcBef>
                  <a:spcAft>
                    <a:spcPts val="0"/>
                  </a:spcAft>
                  <a:buSzPts val="2750"/>
                  <a:buNone/>
                </a:pPr>
                <a:r>
                  <a:rPr lang="en-GB" dirty="0"/>
                  <a:t>Which learner has answered correctly? Explain why the other two learners are wrong.</a:t>
                </a:r>
                <a:endParaRPr dirty="0"/>
              </a:p>
            </p:txBody>
          </p:sp>
        </mc:Choice>
        <mc:Fallback xmlns="">
          <p:sp>
            <p:nvSpPr>
              <p:cNvPr id="159" name="Google Shape;159;g3cfd728be90_0_139"/>
              <p:cNvSpPr txBox="1">
                <a:spLocks noGrp="1" noRot="1" noChangeAspect="1" noMove="1" noResize="1" noEditPoints="1" noAdjustHandles="1" noChangeArrowheads="1" noChangeShapeType="1" noTextEdit="1"/>
              </p:cNvSpPr>
              <p:nvPr>
                <p:ph type="body" idx="1"/>
              </p:nvPr>
            </p:nvSpPr>
            <p:spPr>
              <a:xfrm>
                <a:off x="605438" y="1128086"/>
                <a:ext cx="10080000" cy="5040000"/>
              </a:xfrm>
              <a:prstGeom prst="rect">
                <a:avLst/>
              </a:prstGeom>
              <a:blipFill>
                <a:blip r:embed="rId3"/>
                <a:stretch>
                  <a:fillRect l="-1693" t="-1693" r="-1149"/>
                </a:stretch>
              </a:blipFill>
              <a:ln>
                <a:noFill/>
              </a:ln>
            </p:spPr>
            <p:txBody>
              <a:bodyPr/>
              <a:lstStyle/>
              <a:p>
                <a:r>
                  <a:rPr lang="en-GB">
                    <a:noFill/>
                  </a:rPr>
                  <a:t> </a:t>
                </a:r>
              </a:p>
            </p:txBody>
          </p:sp>
        </mc:Fallback>
      </mc:AlternateContent>
      <p:sp>
        <p:nvSpPr>
          <p:cNvPr id="2" name="TextBox 1">
            <a:extLst>
              <a:ext uri="{FF2B5EF4-FFF2-40B4-BE49-F238E27FC236}">
                <a16:creationId xmlns:a16="http://schemas.microsoft.com/office/drawing/2014/main" id="{7FEA4945-BCD4-EB4D-1A08-BBAE3E826ABE}"/>
              </a:ext>
            </a:extLst>
          </p:cNvPr>
          <p:cNvSpPr txBox="1"/>
          <p:nvPr/>
        </p:nvSpPr>
        <p:spPr>
          <a:xfrm>
            <a:off x="486502" y="3298113"/>
            <a:ext cx="1500732" cy="430887"/>
          </a:xfrm>
          <a:prstGeom prst="rect">
            <a:avLst/>
          </a:prstGeom>
          <a:noFill/>
        </p:spPr>
        <p:txBody>
          <a:bodyPr wrap="none" rtlCol="0">
            <a:spAutoFit/>
          </a:bodyPr>
          <a:lstStyle/>
          <a:p>
            <a:r>
              <a:rPr lang="en-GB" sz="2200" b="1" dirty="0">
                <a:solidFill>
                  <a:schemeClr val="accent4"/>
                </a:solidFill>
                <a:latin typeface="Century Gothic" panose="020B0502020202020204" pitchFamily="34" charset="0"/>
              </a:rPr>
              <a:t>Learner A</a:t>
            </a:r>
          </a:p>
        </p:txBody>
      </p:sp>
      <mc:AlternateContent xmlns:mc="http://schemas.openxmlformats.org/markup-compatibility/2006" xmlns:a14="http://schemas.microsoft.com/office/drawing/2010/main">
        <mc:Choice Requires="a14">
          <p:sp>
            <p:nvSpPr>
              <p:cNvPr id="160" name="Google Shape;160;g3cfd728be90_0_139"/>
              <p:cNvSpPr/>
              <p:nvPr/>
            </p:nvSpPr>
            <p:spPr>
              <a:xfrm>
                <a:off x="486502" y="3860465"/>
                <a:ext cx="3109500" cy="2447400"/>
              </a:xfrm>
              <a:prstGeom prst="wedgeRectCallout">
                <a:avLst>
                  <a:gd name="adj1" fmla="val -20833"/>
                  <a:gd name="adj2" fmla="val 6250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lvl="0" algn="ctr">
                  <a:spcAft>
                    <a:spcPts val="600"/>
                  </a:spcAft>
                  <a:buSzPts val="2400"/>
                </a:pPr>
                <a14:m>
                  <m:oMathPara xmlns:m="http://schemas.openxmlformats.org/officeDocument/2006/math">
                    <m:oMath>
                      <m:r>
                        <a:rPr lang="en-GB" sz="2400" i="1" dirty="0">
                          <a:latin typeface="Cambria Math" panose="02040503050406030204" pitchFamily="18" charset="0"/>
                          <a:ea typeface="Calibri"/>
                          <a:cs typeface="Calibri"/>
                          <a:sym typeface="Calibri"/>
                        </a:rPr>
                        <m:t>𝑑</m:t>
                      </m:r>
                      <m:r>
                        <a:rPr lang="en-GB" sz="2400" dirty="0">
                          <a:latin typeface="Cambria Math" panose="02040503050406030204" pitchFamily="18" charset="0"/>
                          <a:ea typeface="Calibri"/>
                          <a:cs typeface="Calibri"/>
                          <a:sym typeface="Calibri"/>
                        </a:rPr>
                        <m:t> = </m:t>
                      </m:r>
                      <m:f>
                        <m:fPr>
                          <m:ctrlPr>
                            <a:rPr lang="en-GB" sz="2400" i="1" dirty="0">
                              <a:latin typeface="Cambria Math" panose="02040503050406030204" pitchFamily="18" charset="0"/>
                              <a:ea typeface="Calibri"/>
                              <a:cs typeface="Calibri"/>
                              <a:sym typeface="Calibri"/>
                            </a:rPr>
                          </m:ctrlPr>
                        </m:fPr>
                        <m:num>
                          <m:r>
                            <a:rPr lang="en-GB" sz="2400" i="1" dirty="0">
                              <a:latin typeface="Cambria Math" panose="02040503050406030204" pitchFamily="18" charset="0"/>
                              <a:ea typeface="Calibri"/>
                              <a:cs typeface="Calibri"/>
                              <a:sym typeface="Calibri"/>
                            </a:rPr>
                            <m:t>𝑚</m:t>
                          </m:r>
                        </m:num>
                        <m:den>
                          <m:r>
                            <a:rPr lang="en-GB" sz="2400" i="1" dirty="0">
                              <a:latin typeface="Cambria Math" panose="02040503050406030204" pitchFamily="18" charset="0"/>
                              <a:ea typeface="Calibri"/>
                              <a:cs typeface="Calibri"/>
                              <a:sym typeface="Calibri"/>
                            </a:rPr>
                            <m:t>𝑉</m:t>
                          </m:r>
                        </m:den>
                      </m:f>
                    </m:oMath>
                  </m:oMathPara>
                </a14:m>
                <a:endParaRPr lang="en-US" sz="2400" b="0" i="1" u="none" strike="noStrike" cap="none" dirty="0">
                  <a:solidFill>
                    <a:srgbClr val="000000"/>
                  </a:solidFill>
                  <a:latin typeface="Cambria Math" panose="02040503050406030204" pitchFamily="18" charset="0"/>
                  <a:ea typeface="Calibri"/>
                  <a:cs typeface="Calibri"/>
                  <a:sym typeface="Calibri"/>
                </a:endParaRPr>
              </a:p>
              <a:p>
                <a:pPr marL="0" marR="0" lvl="0" indent="0" algn="ctr" rtl="0">
                  <a:lnSpc>
                    <a:spcPct val="100000"/>
                  </a:lnSpc>
                  <a:spcBef>
                    <a:spcPts val="0"/>
                  </a:spcBef>
                  <a:spcAft>
                    <a:spcPts val="600"/>
                  </a:spcAft>
                  <a:buClr>
                    <a:srgbClr val="000000"/>
                  </a:buClr>
                  <a:buSzPts val="2400"/>
                  <a:buFont typeface="Arial"/>
                  <a:buNone/>
                </a:pPr>
                <a14:m>
                  <m:oMathPara xmlns:m="http://schemas.openxmlformats.org/officeDocument/2006/math">
                    <m:oMath>
                      <m:r>
                        <a:rPr lang="en-GB" sz="2400" b="0" i="1" u="none" strike="noStrike" cap="none" dirty="0" smtClean="0">
                          <a:solidFill>
                            <a:srgbClr val="000000"/>
                          </a:solidFill>
                          <a:latin typeface="Cambria Math" panose="02040503050406030204" pitchFamily="18" charset="0"/>
                          <a:ea typeface="Calibri"/>
                          <a:cs typeface="Calibri"/>
                          <a:sym typeface="Calibri"/>
                        </a:rPr>
                        <m:t>7.8 = </m:t>
                      </m:r>
                      <m:f>
                        <m:fPr>
                          <m:ctrlPr>
                            <a:rPr lang="en-GB" sz="2400" b="0" i="0" u="none" strike="noStrike" cap="none" dirty="0" smtClean="0">
                              <a:solidFill>
                                <a:srgbClr val="000000"/>
                              </a:solidFill>
                              <a:latin typeface="Cambria Math" panose="02040503050406030204" pitchFamily="18" charset="0"/>
                              <a:ea typeface="Calibri"/>
                              <a:cs typeface="Calibri"/>
                              <a:sym typeface="Calibri"/>
                            </a:rPr>
                          </m:ctrlPr>
                        </m:fPr>
                        <m:num>
                          <m:r>
                            <a:rPr lang="en-GB" sz="2400" b="0" i="0" u="none" strike="noStrike" cap="none" dirty="0" smtClean="0">
                              <a:solidFill>
                                <a:srgbClr val="000000"/>
                              </a:solidFill>
                              <a:latin typeface="Cambria Math" panose="02040503050406030204" pitchFamily="18" charset="0"/>
                              <a:ea typeface="Calibri"/>
                              <a:cs typeface="Calibri"/>
                              <a:sym typeface="Calibri"/>
                            </a:rPr>
                            <m:t>156</m:t>
                          </m:r>
                        </m:num>
                        <m:den>
                          <m:r>
                            <a:rPr lang="en-GB" sz="2400" b="0" i="1" u="none" strike="noStrike" cap="none" dirty="0" smtClean="0">
                              <a:solidFill>
                                <a:srgbClr val="000000"/>
                              </a:solidFill>
                              <a:latin typeface="Cambria Math" panose="02040503050406030204" pitchFamily="18" charset="0"/>
                              <a:ea typeface="Calibri"/>
                              <a:cs typeface="Calibri"/>
                              <a:sym typeface="Calibri"/>
                            </a:rPr>
                            <m:t>𝑉</m:t>
                          </m:r>
                        </m:den>
                      </m:f>
                    </m:oMath>
                  </m:oMathPara>
                </a14:m>
                <a:endParaRPr lang="en-GB" sz="2400" b="0" i="0" u="none" strike="noStrike" cap="none" dirty="0">
                  <a:solidFill>
                    <a:srgbClr val="000000"/>
                  </a:solidFill>
                  <a:latin typeface="Calibri"/>
                  <a:ea typeface="Calibri"/>
                  <a:cs typeface="Calibri"/>
                  <a:sym typeface="Calibri"/>
                </a:endParaRPr>
              </a:p>
              <a:p>
                <a:pPr marL="0" marR="0" lvl="0" indent="0" algn="ctr" rtl="0">
                  <a:lnSpc>
                    <a:spcPct val="100000"/>
                  </a:lnSpc>
                  <a:spcBef>
                    <a:spcPts val="0"/>
                  </a:spcBef>
                  <a:spcAft>
                    <a:spcPts val="600"/>
                  </a:spcAft>
                  <a:buClr>
                    <a:srgbClr val="000000"/>
                  </a:buClr>
                  <a:buSzPts val="2400"/>
                  <a:buFont typeface="Arial"/>
                  <a:buNone/>
                </a:pPr>
                <a14:m>
                  <m:oMathPara xmlns:m="http://schemas.openxmlformats.org/officeDocument/2006/math">
                    <m:oMath>
                      <m:r>
                        <a:rPr lang="en-GB" sz="2400" b="0" i="1" u="none" strike="noStrike" cap="none" smtClean="0">
                          <a:solidFill>
                            <a:srgbClr val="000000"/>
                          </a:solidFill>
                          <a:latin typeface="Cambria Math" panose="02040503050406030204" pitchFamily="18" charset="0"/>
                          <a:ea typeface="Calibri"/>
                          <a:cs typeface="Calibri"/>
                          <a:sym typeface="Calibri"/>
                        </a:rPr>
                        <m:t>𝑉</m:t>
                      </m:r>
                      <m:r>
                        <a:rPr lang="en-GB" sz="2400" b="0" i="0" u="none" strike="noStrike" cap="none" smtClean="0">
                          <a:solidFill>
                            <a:srgbClr val="000000"/>
                          </a:solidFill>
                          <a:latin typeface="Cambria Math" panose="02040503050406030204" pitchFamily="18" charset="0"/>
                          <a:ea typeface="Calibri"/>
                          <a:cs typeface="Calibri"/>
                          <a:sym typeface="Calibri"/>
                        </a:rPr>
                        <m:t>=156 ×</m:t>
                      </m:r>
                      <m:r>
                        <a:rPr lang="en-GB" sz="2400" b="0" i="0" u="none" strike="noStrike" cap="none" smtClean="0">
                          <a:solidFill>
                            <a:srgbClr val="000000"/>
                          </a:solidFill>
                          <a:latin typeface="Cambria Math" panose="02040503050406030204" pitchFamily="18" charset="0"/>
                          <a:ea typeface="Cambria Math" panose="02040503050406030204" pitchFamily="18" charset="0"/>
                          <a:cs typeface="Calibri"/>
                          <a:sym typeface="Calibri"/>
                        </a:rPr>
                        <m:t>7.8</m:t>
                      </m:r>
                    </m:oMath>
                  </m:oMathPara>
                </a14:m>
                <a:endParaRPr lang="en-GB" sz="2400" b="0" u="none" strike="noStrike" cap="none" dirty="0">
                  <a:solidFill>
                    <a:srgbClr val="000000"/>
                  </a:solidFill>
                  <a:latin typeface="Calibri"/>
                  <a:ea typeface="Calibri"/>
                  <a:cs typeface="Calibri"/>
                  <a:sym typeface="Calibri"/>
                </a:endParaRPr>
              </a:p>
              <a:p>
                <a:pPr marL="0" marR="0" lvl="0" indent="0" algn="ctr" rtl="0">
                  <a:lnSpc>
                    <a:spcPct val="100000"/>
                  </a:lnSpc>
                  <a:spcBef>
                    <a:spcPts val="0"/>
                  </a:spcBef>
                  <a:spcAft>
                    <a:spcPts val="600"/>
                  </a:spcAft>
                  <a:buClr>
                    <a:srgbClr val="000000"/>
                  </a:buClr>
                  <a:buSzPts val="2400"/>
                  <a:buFont typeface="Arial"/>
                  <a:buNone/>
                </a:pPr>
                <a14:m>
                  <m:oMathPara xmlns:m="http://schemas.openxmlformats.org/officeDocument/2006/math">
                    <m:oMath>
                      <m:r>
                        <a:rPr lang="en-GB" sz="2400" b="0" i="1" u="none" strike="noStrike" cap="none" smtClean="0">
                          <a:solidFill>
                            <a:srgbClr val="000000"/>
                          </a:solidFill>
                          <a:latin typeface="Cambria Math" panose="02040503050406030204" pitchFamily="18" charset="0"/>
                          <a:ea typeface="Calibri"/>
                          <a:cs typeface="Calibri"/>
                          <a:sym typeface="Calibri"/>
                        </a:rPr>
                        <m:t>𝑉</m:t>
                      </m:r>
                      <m:r>
                        <a:rPr lang="en-GB" sz="2400" b="0" i="0" u="none" strike="noStrike" cap="none" smtClean="0">
                          <a:solidFill>
                            <a:srgbClr val="000000"/>
                          </a:solidFill>
                          <a:latin typeface="Cambria Math" panose="02040503050406030204" pitchFamily="18" charset="0"/>
                          <a:ea typeface="Calibri"/>
                          <a:cs typeface="Calibri"/>
                          <a:sym typeface="Calibri"/>
                        </a:rPr>
                        <m:t>=1216.8 </m:t>
                      </m:r>
                      <m:sSup>
                        <m:sSupPr>
                          <m:ctrlPr>
                            <a:rPr lang="en-GB" sz="2400" b="0" i="0" u="none" strike="noStrike" cap="none" smtClean="0">
                              <a:solidFill>
                                <a:srgbClr val="000000"/>
                              </a:solidFill>
                              <a:latin typeface="Cambria Math" panose="02040503050406030204" pitchFamily="18" charset="0"/>
                              <a:ea typeface="Calibri"/>
                              <a:cs typeface="Calibri"/>
                              <a:sym typeface="Calibri"/>
                            </a:rPr>
                          </m:ctrlPr>
                        </m:sSupPr>
                        <m:e>
                          <m:r>
                            <m:rPr>
                              <m:sty m:val="p"/>
                            </m:rPr>
                            <a:rPr lang="en-GB" sz="2400" b="0" i="0" u="none" strike="noStrike" cap="none" smtClean="0">
                              <a:solidFill>
                                <a:srgbClr val="000000"/>
                              </a:solidFill>
                              <a:latin typeface="Cambria Math" panose="02040503050406030204" pitchFamily="18" charset="0"/>
                              <a:ea typeface="Calibri"/>
                              <a:cs typeface="Calibri"/>
                              <a:sym typeface="Calibri"/>
                            </a:rPr>
                            <m:t>cm</m:t>
                          </m:r>
                        </m:e>
                        <m:sup>
                          <m:r>
                            <a:rPr lang="en-GB" sz="2400" b="0" i="0" u="none" strike="noStrike" cap="none" smtClean="0">
                              <a:solidFill>
                                <a:srgbClr val="000000"/>
                              </a:solidFill>
                              <a:latin typeface="Cambria Math" panose="02040503050406030204" pitchFamily="18" charset="0"/>
                              <a:ea typeface="Calibri"/>
                              <a:cs typeface="Calibri"/>
                              <a:sym typeface="Calibri"/>
                            </a:rPr>
                            <m:t>3</m:t>
                          </m:r>
                        </m:sup>
                      </m:sSup>
                    </m:oMath>
                  </m:oMathPara>
                </a14:m>
                <a:endParaRPr lang="en-GB" sz="2400" b="0" u="none" strike="noStrike" cap="none" dirty="0">
                  <a:solidFill>
                    <a:srgbClr val="000000"/>
                  </a:solidFill>
                  <a:latin typeface="Calibri"/>
                  <a:ea typeface="Calibri"/>
                  <a:cs typeface="Calibri"/>
                  <a:sym typeface="Calibri"/>
                </a:endParaRPr>
              </a:p>
            </p:txBody>
          </p:sp>
        </mc:Choice>
        <mc:Fallback xmlns="">
          <p:sp>
            <p:nvSpPr>
              <p:cNvPr id="160" name="Google Shape;160;g3cfd728be90_0_139"/>
              <p:cNvSpPr>
                <a:spLocks noRot="1" noChangeAspect="1" noMove="1" noResize="1" noEditPoints="1" noAdjustHandles="1" noChangeArrowheads="1" noChangeShapeType="1" noTextEdit="1"/>
              </p:cNvSpPr>
              <p:nvPr/>
            </p:nvSpPr>
            <p:spPr>
              <a:xfrm>
                <a:off x="486502" y="3860465"/>
                <a:ext cx="3109500" cy="2447400"/>
              </a:xfrm>
              <a:prstGeom prst="wedgeRectCallout">
                <a:avLst>
                  <a:gd name="adj1" fmla="val -20833"/>
                  <a:gd name="adj2" fmla="val 62500"/>
                </a:avLst>
              </a:prstGeom>
              <a:blipFill>
                <a:blip r:embed="rId4"/>
                <a:stretch>
                  <a:fillRect/>
                </a:stretch>
              </a:blipFill>
              <a:ln w="9525" cap="flat" cmpd="sng">
                <a:solidFill>
                  <a:srgbClr val="44546A"/>
                </a:solidFill>
                <a:prstDash val="solid"/>
                <a:round/>
                <a:headEnd type="none" w="sm" len="sm"/>
                <a:tailEnd type="none" w="sm" len="sm"/>
              </a:ln>
            </p:spPr>
            <p:txBody>
              <a:bodyPr/>
              <a:lstStyle/>
              <a:p>
                <a:r>
                  <a:rPr lang="en-GB">
                    <a:noFill/>
                  </a:rPr>
                  <a:t> </a:t>
                </a:r>
              </a:p>
            </p:txBody>
          </p:sp>
        </mc:Fallback>
      </mc:AlternateContent>
      <p:sp>
        <p:nvSpPr>
          <p:cNvPr id="3" name="TextBox 2">
            <a:extLst>
              <a:ext uri="{FF2B5EF4-FFF2-40B4-BE49-F238E27FC236}">
                <a16:creationId xmlns:a16="http://schemas.microsoft.com/office/drawing/2014/main" id="{C982F6D7-E67E-A3C4-F923-728021B891D1}"/>
              </a:ext>
            </a:extLst>
          </p:cNvPr>
          <p:cNvSpPr txBox="1"/>
          <p:nvPr/>
        </p:nvSpPr>
        <p:spPr>
          <a:xfrm>
            <a:off x="4648168" y="2788220"/>
            <a:ext cx="1447832" cy="430887"/>
          </a:xfrm>
          <a:prstGeom prst="rect">
            <a:avLst/>
          </a:prstGeom>
          <a:noFill/>
        </p:spPr>
        <p:txBody>
          <a:bodyPr wrap="none" rtlCol="0">
            <a:spAutoFit/>
          </a:bodyPr>
          <a:lstStyle/>
          <a:p>
            <a:r>
              <a:rPr lang="en-GB" sz="2200" b="1" dirty="0">
                <a:solidFill>
                  <a:schemeClr val="accent4"/>
                </a:solidFill>
                <a:latin typeface="Century Gothic" panose="020B0502020202020204" pitchFamily="34" charset="0"/>
              </a:rPr>
              <a:t>Learner B</a:t>
            </a:r>
          </a:p>
        </p:txBody>
      </p:sp>
      <mc:AlternateContent xmlns:mc="http://schemas.openxmlformats.org/markup-compatibility/2006" xmlns:a14="http://schemas.microsoft.com/office/drawing/2010/main">
        <mc:Choice Requires="a14">
          <p:sp>
            <p:nvSpPr>
              <p:cNvPr id="161" name="Google Shape;161;g3cfd728be90_0_139"/>
              <p:cNvSpPr/>
              <p:nvPr/>
            </p:nvSpPr>
            <p:spPr>
              <a:xfrm>
                <a:off x="4002098" y="3212978"/>
                <a:ext cx="2961300" cy="3222312"/>
              </a:xfrm>
              <a:prstGeom prst="wedgeRoundRectCallout">
                <a:avLst>
                  <a:gd name="adj1" fmla="val -20833"/>
                  <a:gd name="adj2" fmla="val 62500"/>
                  <a:gd name="adj3" fmla="val 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algn="ctr">
                  <a:buSzPts val="2400"/>
                </a:pPr>
                <a:endParaRPr lang="en-GB" sz="2400" dirty="0">
                  <a:latin typeface="Cambria Math" panose="02040503050406030204" pitchFamily="18" charset="0"/>
                  <a:ea typeface="Calibri"/>
                  <a:cs typeface="Calibri"/>
                  <a:sym typeface="Calibri"/>
                </a:endParaRPr>
              </a:p>
              <a:p>
                <a:pPr algn="ctr">
                  <a:buSzPts val="2400"/>
                </a:pPr>
                <a:endParaRPr lang="en-GB" sz="2400" dirty="0">
                  <a:latin typeface="Cambria Math" panose="02040503050406030204" pitchFamily="18" charset="0"/>
                  <a:ea typeface="Calibri"/>
                  <a:cs typeface="Calibri"/>
                  <a:sym typeface="Calibri"/>
                </a:endParaRPr>
              </a:p>
              <a:p>
                <a:pPr algn="ctr">
                  <a:buSzPts val="2400"/>
                </a:pPr>
                <a:endParaRPr lang="en-GB" sz="2400" i="1" dirty="0">
                  <a:latin typeface="Cambria Math" panose="02040503050406030204" pitchFamily="18" charset="0"/>
                  <a:ea typeface="Calibri"/>
                  <a:cs typeface="Calibri"/>
                  <a:sym typeface="Calibri"/>
                </a:endParaRPr>
              </a:p>
              <a:p>
                <a:pPr algn="ctr">
                  <a:spcAft>
                    <a:spcPts val="600"/>
                  </a:spcAft>
                  <a:buSzPts val="2400"/>
                </a:pPr>
                <a14:m>
                  <m:oMathPara xmlns:m="http://schemas.openxmlformats.org/officeDocument/2006/math">
                    <m:oMath>
                      <m:r>
                        <a:rPr lang="en-GB" sz="2400" i="1" dirty="0" smtClean="0">
                          <a:latin typeface="Cambria Math" panose="02040503050406030204" pitchFamily="18" charset="0"/>
                          <a:ea typeface="Calibri"/>
                          <a:cs typeface="Calibri"/>
                          <a:sym typeface="Calibri"/>
                        </a:rPr>
                        <m:t>𝑑</m:t>
                      </m:r>
                      <m:r>
                        <a:rPr lang="en-GB" sz="2400" dirty="0" smtClean="0">
                          <a:latin typeface="Cambria Math" panose="02040503050406030204" pitchFamily="18" charset="0"/>
                          <a:ea typeface="Calibri"/>
                          <a:cs typeface="Calibri"/>
                          <a:sym typeface="Calibri"/>
                        </a:rPr>
                        <m:t> = </m:t>
                      </m:r>
                      <m:f>
                        <m:fPr>
                          <m:ctrlPr>
                            <a:rPr lang="en-GB" sz="2400" i="1" dirty="0">
                              <a:latin typeface="Cambria Math" panose="02040503050406030204" pitchFamily="18" charset="0"/>
                              <a:ea typeface="Calibri"/>
                              <a:cs typeface="Calibri"/>
                              <a:sym typeface="Calibri"/>
                            </a:rPr>
                          </m:ctrlPr>
                        </m:fPr>
                        <m:num>
                          <m:r>
                            <a:rPr lang="en-GB" sz="2400" i="1" dirty="0">
                              <a:latin typeface="Cambria Math" panose="02040503050406030204" pitchFamily="18" charset="0"/>
                              <a:ea typeface="Calibri"/>
                              <a:cs typeface="Calibri"/>
                              <a:sym typeface="Calibri"/>
                            </a:rPr>
                            <m:t>𝑚</m:t>
                          </m:r>
                        </m:num>
                        <m:den>
                          <m:r>
                            <a:rPr lang="en-GB" sz="2400" i="1" dirty="0">
                              <a:latin typeface="Cambria Math" panose="02040503050406030204" pitchFamily="18" charset="0"/>
                              <a:ea typeface="Calibri"/>
                              <a:cs typeface="Calibri"/>
                              <a:sym typeface="Calibri"/>
                            </a:rPr>
                            <m:t>𝑉</m:t>
                          </m:r>
                        </m:den>
                      </m:f>
                    </m:oMath>
                  </m:oMathPara>
                </a14:m>
                <a:endParaRPr lang="ar-AE" sz="2400" b="0" i="0" u="none" strike="noStrike" cap="none" dirty="0">
                  <a:solidFill>
                    <a:srgbClr val="000000"/>
                  </a:solidFill>
                  <a:latin typeface="Calibri"/>
                  <a:ea typeface="Calibri"/>
                  <a:cs typeface="Calibri"/>
                  <a:sym typeface="Calibri"/>
                </a:endParaRPr>
              </a:p>
              <a:p>
                <a:pPr lvl="0" algn="ctr">
                  <a:spcAft>
                    <a:spcPts val="600"/>
                  </a:spcAft>
                  <a:buSzPts val="2400"/>
                </a:pPr>
                <a14:m>
                  <m:oMathPara xmlns:m="http://schemas.openxmlformats.org/officeDocument/2006/math">
                    <m:oMath>
                      <m:r>
                        <a:rPr lang="ar-AE" sz="2400" i="1" dirty="0">
                          <a:latin typeface="Cambria Math" panose="02040503050406030204" pitchFamily="18" charset="0"/>
                          <a:ea typeface="Calibri"/>
                          <a:cs typeface="Calibri"/>
                          <a:sym typeface="Calibri"/>
                        </a:rPr>
                        <m:t>7.8 = </m:t>
                      </m:r>
                      <m:f>
                        <m:fPr>
                          <m:ctrlPr>
                            <a:rPr lang="ar-AE" sz="2400" dirty="0">
                              <a:latin typeface="Cambria Math" panose="02040503050406030204" pitchFamily="18" charset="0"/>
                              <a:ea typeface="Calibri"/>
                              <a:cs typeface="Calibri"/>
                              <a:sym typeface="Calibri"/>
                            </a:rPr>
                          </m:ctrlPr>
                        </m:fPr>
                        <m:num>
                          <m:r>
                            <a:rPr lang="ar-AE" sz="2400" dirty="0">
                              <a:latin typeface="Cambria Math" panose="02040503050406030204" pitchFamily="18" charset="0"/>
                              <a:ea typeface="Calibri"/>
                              <a:cs typeface="Calibri"/>
                              <a:sym typeface="Calibri"/>
                            </a:rPr>
                            <m:t>156</m:t>
                          </m:r>
                        </m:num>
                        <m:den>
                          <m:r>
                            <a:rPr lang="en-GB" sz="2400" i="1" dirty="0">
                              <a:latin typeface="Cambria Math" panose="02040503050406030204" pitchFamily="18" charset="0"/>
                              <a:ea typeface="Calibri"/>
                              <a:cs typeface="Calibri"/>
                              <a:sym typeface="Calibri"/>
                            </a:rPr>
                            <m:t>𝑉</m:t>
                          </m:r>
                        </m:den>
                      </m:f>
                    </m:oMath>
                  </m:oMathPara>
                </a14:m>
                <a:endParaRPr lang="en-US" sz="2400" b="0" i="0" u="none" strike="noStrike" cap="none" dirty="0">
                  <a:solidFill>
                    <a:srgbClr val="000000"/>
                  </a:solidFill>
                  <a:latin typeface="Calibri"/>
                  <a:ea typeface="Calibri"/>
                  <a:cs typeface="Calibri"/>
                  <a:sym typeface="Calibri"/>
                </a:endParaRPr>
              </a:p>
              <a:p>
                <a:pPr lvl="0" algn="ctr">
                  <a:spcAft>
                    <a:spcPts val="600"/>
                  </a:spcAft>
                  <a:buSzPts val="2400"/>
                </a:pPr>
                <a14:m>
                  <m:oMathPara xmlns:m="http://schemas.openxmlformats.org/officeDocument/2006/math">
                    <m:oMath>
                      <m:r>
                        <a:rPr lang="ar-AE" sz="2400" dirty="0">
                          <a:latin typeface="Cambria Math" panose="02040503050406030204" pitchFamily="18" charset="0"/>
                          <a:ea typeface="Calibri"/>
                          <a:cs typeface="Calibri"/>
                          <a:sym typeface="Calibri"/>
                        </a:rPr>
                        <m:t>7.8 × </m:t>
                      </m:r>
                      <m:r>
                        <a:rPr lang="en-GB" sz="2400" i="1" dirty="0">
                          <a:latin typeface="Cambria Math" panose="02040503050406030204" pitchFamily="18" charset="0"/>
                          <a:ea typeface="Calibri"/>
                          <a:cs typeface="Calibri"/>
                          <a:sym typeface="Calibri"/>
                        </a:rPr>
                        <m:t>𝑉</m:t>
                      </m:r>
                      <m:r>
                        <a:rPr lang="en-GB" sz="2400" dirty="0">
                          <a:latin typeface="Cambria Math" panose="02040503050406030204" pitchFamily="18" charset="0"/>
                          <a:ea typeface="Calibri"/>
                          <a:cs typeface="Calibri"/>
                          <a:sym typeface="Calibri"/>
                        </a:rPr>
                        <m:t> = 156</m:t>
                      </m:r>
                    </m:oMath>
                  </m:oMathPara>
                </a14:m>
                <a:endParaRPr lang="ar-AE" sz="2400" b="0" i="0" u="none" strike="noStrike" cap="none" dirty="0">
                  <a:solidFill>
                    <a:srgbClr val="000000"/>
                  </a:solidFill>
                  <a:latin typeface="Calibri"/>
                  <a:ea typeface="Calibri"/>
                  <a:cs typeface="Calibri"/>
                  <a:sym typeface="Calibri"/>
                </a:endParaRPr>
              </a:p>
              <a:p>
                <a:pPr lvl="0" algn="ctr">
                  <a:spcAft>
                    <a:spcPts val="600"/>
                  </a:spcAft>
                  <a:buSzPts val="2400"/>
                </a:pPr>
                <a14:m>
                  <m:oMathPara xmlns:m="http://schemas.openxmlformats.org/officeDocument/2006/math">
                    <m:oMath>
                      <m:r>
                        <a:rPr lang="en-GB" sz="2400" i="1" dirty="0">
                          <a:latin typeface="Cambria Math" panose="02040503050406030204" pitchFamily="18" charset="0"/>
                          <a:ea typeface="Calibri"/>
                          <a:cs typeface="Calibri"/>
                          <a:sym typeface="Calibri"/>
                        </a:rPr>
                        <m:t>𝑉</m:t>
                      </m:r>
                      <m:r>
                        <a:rPr lang="en-GB" sz="2400" dirty="0">
                          <a:latin typeface="Cambria Math" panose="02040503050406030204" pitchFamily="18" charset="0"/>
                          <a:ea typeface="Calibri"/>
                          <a:cs typeface="Calibri"/>
                          <a:sym typeface="Calibri"/>
                        </a:rPr>
                        <m:t> = </m:t>
                      </m:r>
                      <m:f>
                        <m:fPr>
                          <m:ctrlPr>
                            <a:rPr lang="ar-AE" sz="2400" i="1" dirty="0">
                              <a:latin typeface="Cambria Math" panose="02040503050406030204" pitchFamily="18" charset="0"/>
                              <a:ea typeface="Calibri"/>
                              <a:cs typeface="Calibri"/>
                              <a:sym typeface="Calibri"/>
                            </a:rPr>
                          </m:ctrlPr>
                        </m:fPr>
                        <m:num>
                          <m:r>
                            <a:rPr lang="ar-AE" sz="2400" i="1" dirty="0">
                              <a:latin typeface="Cambria Math" panose="02040503050406030204" pitchFamily="18" charset="0"/>
                              <a:ea typeface="Calibri"/>
                              <a:cs typeface="Calibri"/>
                              <a:sym typeface="Calibri"/>
                            </a:rPr>
                            <m:t>1</m:t>
                          </m:r>
                          <m:r>
                            <a:rPr lang="en-GB" sz="2400" i="1" dirty="0">
                              <a:latin typeface="Cambria Math" panose="02040503050406030204" pitchFamily="18" charset="0"/>
                              <a:ea typeface="Calibri"/>
                              <a:cs typeface="Calibri"/>
                              <a:sym typeface="Calibri"/>
                            </a:rPr>
                            <m:t>56</m:t>
                          </m:r>
                        </m:num>
                        <m:den>
                          <m:r>
                            <a:rPr lang="en-GB" sz="2400" i="1" dirty="0">
                              <a:latin typeface="Cambria Math" panose="02040503050406030204" pitchFamily="18" charset="0"/>
                              <a:ea typeface="Calibri"/>
                              <a:cs typeface="Calibri"/>
                              <a:sym typeface="Calibri"/>
                            </a:rPr>
                            <m:t>7.8</m:t>
                          </m:r>
                        </m:den>
                      </m:f>
                    </m:oMath>
                  </m:oMathPara>
                </a14:m>
                <a:endParaRPr lang="en-GB" sz="2400" i="1" dirty="0">
                  <a:latin typeface="Cambria Math" panose="02040503050406030204" pitchFamily="18" charset="0"/>
                  <a:ea typeface="Calibri"/>
                  <a:cs typeface="Calibri"/>
                  <a:sym typeface="Calibri"/>
                </a:endParaRPr>
              </a:p>
              <a:p>
                <a:pPr marL="0" marR="0" lvl="0" indent="0" algn="ctr" rtl="0">
                  <a:lnSpc>
                    <a:spcPct val="100000"/>
                  </a:lnSpc>
                  <a:spcBef>
                    <a:spcPts val="0"/>
                  </a:spcBef>
                  <a:spcAft>
                    <a:spcPts val="600"/>
                  </a:spcAft>
                  <a:buClr>
                    <a:srgbClr val="000000"/>
                  </a:buClr>
                  <a:buSzPts val="2400"/>
                  <a:buFont typeface="Arial"/>
                  <a:buNone/>
                </a:pPr>
                <a14:m>
                  <m:oMathPara xmlns:m="http://schemas.openxmlformats.org/officeDocument/2006/math">
                    <m:oMath>
                      <m:sSup>
                        <m:sSupPr>
                          <m:ctrlPr>
                            <a:rPr lang="en-GB" sz="2400" b="0" i="1" smtClean="0">
                              <a:latin typeface="Cambria Math" panose="02040503050406030204" pitchFamily="18" charset="0"/>
                              <a:ea typeface="Calibri"/>
                              <a:cs typeface="Calibri"/>
                              <a:sym typeface="Calibri"/>
                            </a:rPr>
                          </m:ctrlPr>
                        </m:sSupPr>
                        <m:e>
                          <m:r>
                            <a:rPr lang="en-GB" sz="2400" b="0" i="1" smtClean="0">
                              <a:latin typeface="Cambria Math" panose="02040503050406030204" pitchFamily="18" charset="0"/>
                              <a:ea typeface="Calibri"/>
                              <a:cs typeface="Calibri"/>
                              <a:sym typeface="Calibri"/>
                            </a:rPr>
                            <m:t>𝑉</m:t>
                          </m:r>
                          <m:r>
                            <a:rPr lang="en-GB" sz="2400" b="0" i="0" smtClean="0">
                              <a:latin typeface="Cambria Math" panose="02040503050406030204" pitchFamily="18" charset="0"/>
                              <a:ea typeface="Calibri"/>
                              <a:cs typeface="Calibri"/>
                              <a:sym typeface="Calibri"/>
                            </a:rPr>
                            <m:t>=20 </m:t>
                          </m:r>
                          <m:r>
                            <m:rPr>
                              <m:sty m:val="p"/>
                            </m:rPr>
                            <a:rPr lang="en-GB" sz="2400">
                              <a:latin typeface="Cambria Math" panose="02040503050406030204" pitchFamily="18" charset="0"/>
                              <a:ea typeface="Calibri"/>
                              <a:cs typeface="Calibri"/>
                              <a:sym typeface="Calibri"/>
                            </a:rPr>
                            <m:t>cm</m:t>
                          </m:r>
                        </m:e>
                        <m:sup>
                          <m:r>
                            <a:rPr lang="en-GB" sz="2400">
                              <a:latin typeface="Cambria Math" panose="02040503050406030204" pitchFamily="18" charset="0"/>
                              <a:ea typeface="Calibri"/>
                              <a:cs typeface="Calibri"/>
                              <a:sym typeface="Calibri"/>
                            </a:rPr>
                            <m:t>3</m:t>
                          </m:r>
                        </m:sup>
                      </m:sSup>
                    </m:oMath>
                  </m:oMathPara>
                </a14:m>
                <a:endParaRPr lang="en-US" sz="2400" i="1" dirty="0">
                  <a:latin typeface="Cambria Math" panose="02040503050406030204" pitchFamily="18" charset="0"/>
                  <a:ea typeface="Calibri"/>
                  <a:cs typeface="Calibri"/>
                  <a:sym typeface="Calibri"/>
                </a:endParaRPr>
              </a:p>
              <a:p>
                <a:pPr marL="0" marR="0" lvl="0" indent="0" algn="ctr" rtl="0">
                  <a:lnSpc>
                    <a:spcPct val="100000"/>
                  </a:lnSpc>
                  <a:spcBef>
                    <a:spcPts val="0"/>
                  </a:spcBef>
                  <a:spcAft>
                    <a:spcPts val="0"/>
                  </a:spcAft>
                  <a:buClr>
                    <a:srgbClr val="000000"/>
                  </a:buClr>
                  <a:buSzPts val="2400"/>
                  <a:buFont typeface="Arial"/>
                  <a:buNone/>
                </a:pPr>
                <a:endParaRPr lang="ar-AE" sz="2400" b="0" i="0" u="none" strike="noStrike" cap="none" dirty="0">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2400"/>
                  <a:buFont typeface="Arial"/>
                  <a:buNone/>
                </a:pPr>
                <a:endParaRPr lang="ar-AE" sz="2400" b="0" i="0" u="none" strike="noStrike" cap="none" dirty="0">
                  <a:solidFill>
                    <a:srgbClr val="000000"/>
                  </a:solidFill>
                  <a:latin typeface="Calibri"/>
                  <a:ea typeface="Calibri"/>
                  <a:cs typeface="Calibri"/>
                  <a:sym typeface="Calibri"/>
                </a:endParaRPr>
              </a:p>
              <a:p>
                <a:pPr lvl="0" algn="ctr">
                  <a:buSzPts val="2400"/>
                </a:pPr>
                <a:endParaRPr lang="en-GB" sz="2400" b="0" i="0" u="none" strike="noStrike" cap="none" dirty="0">
                  <a:solidFill>
                    <a:srgbClr val="000000"/>
                  </a:solidFill>
                  <a:latin typeface="Calibri"/>
                  <a:ea typeface="Calibri"/>
                  <a:cs typeface="Calibri"/>
                  <a:sym typeface="Calibri"/>
                </a:endParaRPr>
              </a:p>
            </p:txBody>
          </p:sp>
        </mc:Choice>
        <mc:Fallback xmlns="">
          <p:sp>
            <p:nvSpPr>
              <p:cNvPr id="161" name="Google Shape;161;g3cfd728be90_0_139"/>
              <p:cNvSpPr>
                <a:spLocks noRot="1" noChangeAspect="1" noMove="1" noResize="1" noEditPoints="1" noAdjustHandles="1" noChangeArrowheads="1" noChangeShapeType="1" noTextEdit="1"/>
              </p:cNvSpPr>
              <p:nvPr/>
            </p:nvSpPr>
            <p:spPr>
              <a:xfrm>
                <a:off x="4002098" y="3212978"/>
                <a:ext cx="2961300" cy="3222312"/>
              </a:xfrm>
              <a:prstGeom prst="wedgeRoundRectCallout">
                <a:avLst>
                  <a:gd name="adj1" fmla="val -20833"/>
                  <a:gd name="adj2" fmla="val 62500"/>
                  <a:gd name="adj3" fmla="val 0"/>
                </a:avLst>
              </a:prstGeom>
              <a:blipFill>
                <a:blip r:embed="rId5"/>
                <a:stretch>
                  <a:fillRect b="-12375"/>
                </a:stretch>
              </a:blipFill>
              <a:ln w="9525" cap="flat" cmpd="sng">
                <a:solidFill>
                  <a:srgbClr val="44546A"/>
                </a:solidFill>
                <a:prstDash val="solid"/>
                <a:round/>
                <a:headEnd type="none" w="sm" len="sm"/>
                <a:tailEnd type="none" w="sm" len="sm"/>
              </a:ln>
            </p:spPr>
            <p:txBody>
              <a:bodyPr/>
              <a:lstStyle/>
              <a:p>
                <a:r>
                  <a:rPr lang="en-GB">
                    <a:noFill/>
                  </a:rPr>
                  <a:t> </a:t>
                </a:r>
              </a:p>
            </p:txBody>
          </p:sp>
        </mc:Fallback>
      </mc:AlternateContent>
      <p:sp>
        <p:nvSpPr>
          <p:cNvPr id="4" name="TextBox 3">
            <a:extLst>
              <a:ext uri="{FF2B5EF4-FFF2-40B4-BE49-F238E27FC236}">
                <a16:creationId xmlns:a16="http://schemas.microsoft.com/office/drawing/2014/main" id="{CFC901E1-010A-6EF0-2429-9DF7F158FEB8}"/>
              </a:ext>
            </a:extLst>
          </p:cNvPr>
          <p:cNvSpPr txBox="1"/>
          <p:nvPr/>
        </p:nvSpPr>
        <p:spPr>
          <a:xfrm>
            <a:off x="8500178" y="2867226"/>
            <a:ext cx="1503938" cy="430887"/>
          </a:xfrm>
          <a:prstGeom prst="rect">
            <a:avLst/>
          </a:prstGeom>
          <a:noFill/>
        </p:spPr>
        <p:txBody>
          <a:bodyPr wrap="none" rtlCol="0">
            <a:spAutoFit/>
          </a:bodyPr>
          <a:lstStyle/>
          <a:p>
            <a:r>
              <a:rPr lang="en-GB" sz="2200" b="1" dirty="0">
                <a:solidFill>
                  <a:schemeClr val="accent4"/>
                </a:solidFill>
                <a:latin typeface="Century Gothic" panose="020B0502020202020204" pitchFamily="34" charset="0"/>
              </a:rPr>
              <a:t>Learner C</a:t>
            </a:r>
          </a:p>
        </p:txBody>
      </p:sp>
      <mc:AlternateContent xmlns:mc="http://schemas.openxmlformats.org/markup-compatibility/2006" xmlns:a14="http://schemas.microsoft.com/office/drawing/2010/main">
        <mc:Choice Requires="a14">
          <p:sp>
            <p:nvSpPr>
              <p:cNvPr id="162" name="Google Shape;162;g3cfd728be90_0_139"/>
              <p:cNvSpPr/>
              <p:nvPr/>
            </p:nvSpPr>
            <p:spPr>
              <a:xfrm>
                <a:off x="7353956" y="3429001"/>
                <a:ext cx="3890447" cy="2889000"/>
              </a:xfrm>
              <a:prstGeom prst="wedgeEllipseCallout">
                <a:avLst>
                  <a:gd name="adj1" fmla="val -20833"/>
                  <a:gd name="adj2" fmla="val 6250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lvl="0" algn="ctr">
                  <a:spcAft>
                    <a:spcPts val="600"/>
                  </a:spcAft>
                  <a:buSzPts val="2400"/>
                </a:pPr>
                <a14:m>
                  <m:oMathPara xmlns:m="http://schemas.openxmlformats.org/officeDocument/2006/math">
                    <m:oMath>
                      <m:r>
                        <a:rPr lang="en-GB" sz="2400" i="1" dirty="0" smtClean="0">
                          <a:latin typeface="Cambria Math" panose="02040503050406030204" pitchFamily="18" charset="0"/>
                          <a:ea typeface="Calibri"/>
                          <a:cs typeface="Calibri"/>
                          <a:sym typeface="Calibri"/>
                        </a:rPr>
                        <m:t>𝑑</m:t>
                      </m:r>
                      <m:r>
                        <a:rPr lang="en-GB" sz="2400" i="1" dirty="0" smtClean="0">
                          <a:latin typeface="Cambria Math" panose="02040503050406030204" pitchFamily="18" charset="0"/>
                          <a:ea typeface="Calibri"/>
                          <a:cs typeface="Calibri"/>
                          <a:sym typeface="Calibri"/>
                        </a:rPr>
                        <m:t> = </m:t>
                      </m:r>
                      <m:f>
                        <m:fPr>
                          <m:ctrlPr>
                            <a:rPr lang="en-GB" sz="2400" i="1" dirty="0">
                              <a:latin typeface="Cambria Math" panose="02040503050406030204" pitchFamily="18" charset="0"/>
                              <a:ea typeface="Calibri"/>
                              <a:cs typeface="Calibri"/>
                              <a:sym typeface="Calibri"/>
                            </a:rPr>
                          </m:ctrlPr>
                        </m:fPr>
                        <m:num>
                          <m:r>
                            <a:rPr lang="en-GB" sz="2400" i="1" dirty="0">
                              <a:latin typeface="Cambria Math" panose="02040503050406030204" pitchFamily="18" charset="0"/>
                              <a:ea typeface="Calibri"/>
                              <a:cs typeface="Calibri"/>
                              <a:sym typeface="Calibri"/>
                            </a:rPr>
                            <m:t>𝑚</m:t>
                          </m:r>
                        </m:num>
                        <m:den>
                          <m:r>
                            <a:rPr lang="en-GB" sz="2400" i="1" dirty="0">
                              <a:latin typeface="Cambria Math" panose="02040503050406030204" pitchFamily="18" charset="0"/>
                              <a:ea typeface="Calibri"/>
                              <a:cs typeface="Calibri"/>
                              <a:sym typeface="Calibri"/>
                            </a:rPr>
                            <m:t>𝑉</m:t>
                          </m:r>
                        </m:den>
                      </m:f>
                    </m:oMath>
                  </m:oMathPara>
                </a14:m>
                <a:endParaRPr lang="ar-AE" sz="2400" b="0" i="0" u="none" strike="noStrike" cap="none" dirty="0">
                  <a:solidFill>
                    <a:srgbClr val="000000"/>
                  </a:solidFill>
                  <a:latin typeface="Calibri"/>
                  <a:ea typeface="Calibri"/>
                  <a:cs typeface="Calibri"/>
                  <a:sym typeface="Calibri"/>
                </a:endParaRPr>
              </a:p>
              <a:p>
                <a:pPr lvl="0" algn="ctr">
                  <a:spcAft>
                    <a:spcPts val="600"/>
                  </a:spcAft>
                  <a:buSzPts val="2400"/>
                </a:pPr>
                <a14:m>
                  <m:oMathPara xmlns:m="http://schemas.openxmlformats.org/officeDocument/2006/math">
                    <m:oMath>
                      <m:r>
                        <a:rPr lang="en-US" sz="2400" i="1">
                          <a:latin typeface="Cambria Math" panose="02040503050406030204" pitchFamily="18" charset="0"/>
                          <a:ea typeface="Calibri"/>
                          <a:cs typeface="Calibri"/>
                          <a:sym typeface="Calibri"/>
                        </a:rPr>
                        <m:t>7.8=</m:t>
                      </m:r>
                      <m:f>
                        <m:fPr>
                          <m:ctrlPr>
                            <a:rPr lang="en-US" sz="2400" i="1">
                              <a:latin typeface="Cambria Math" panose="02040503050406030204" pitchFamily="18" charset="0"/>
                              <a:ea typeface="Calibri"/>
                              <a:cs typeface="Calibri"/>
                              <a:sym typeface="Calibri"/>
                            </a:rPr>
                          </m:ctrlPr>
                        </m:fPr>
                        <m:num>
                          <m:r>
                            <a:rPr lang="en-US" sz="2400" i="1">
                              <a:latin typeface="Cambria Math" panose="02040503050406030204" pitchFamily="18" charset="0"/>
                              <a:ea typeface="Calibri"/>
                              <a:cs typeface="Calibri"/>
                              <a:sym typeface="Calibri"/>
                            </a:rPr>
                            <m:t>𝑉</m:t>
                          </m:r>
                        </m:num>
                        <m:den>
                          <m:r>
                            <a:rPr lang="en-US" sz="2400" i="1">
                              <a:latin typeface="Cambria Math" panose="02040503050406030204" pitchFamily="18" charset="0"/>
                              <a:ea typeface="Calibri"/>
                              <a:cs typeface="Calibri"/>
                              <a:sym typeface="Calibri"/>
                            </a:rPr>
                            <m:t>156</m:t>
                          </m:r>
                        </m:den>
                      </m:f>
                    </m:oMath>
                  </m:oMathPara>
                </a14:m>
                <a:endParaRPr lang="en-US" sz="2400" i="1" dirty="0">
                  <a:latin typeface="Cambria Math" panose="02040503050406030204" pitchFamily="18" charset="0"/>
                  <a:ea typeface="Calibri"/>
                  <a:cs typeface="Calibri"/>
                  <a:sym typeface="Calibri"/>
                </a:endParaRPr>
              </a:p>
              <a:p>
                <a:pPr lvl="0" algn="ctr">
                  <a:spcAft>
                    <a:spcPts val="600"/>
                  </a:spcAft>
                  <a:buSzPts val="2400"/>
                </a:pPr>
                <a14:m>
                  <m:oMathPara xmlns:m="http://schemas.openxmlformats.org/officeDocument/2006/math">
                    <m:oMath>
                      <m:r>
                        <a:rPr lang="en-US" sz="2400" b="0" i="1" u="none" strike="noStrike" cap="none" dirty="0" smtClean="0">
                          <a:solidFill>
                            <a:srgbClr val="000000"/>
                          </a:solidFill>
                          <a:latin typeface="Cambria Math" panose="02040503050406030204" pitchFamily="18" charset="0"/>
                          <a:ea typeface="Calibri"/>
                          <a:cs typeface="Calibri"/>
                          <a:sym typeface="Calibri"/>
                        </a:rPr>
                        <m:t>𝑉</m:t>
                      </m:r>
                      <m:r>
                        <a:rPr lang="en-GB" sz="2400" b="0" i="1" u="none" strike="noStrike" cap="none" dirty="0">
                          <a:solidFill>
                            <a:srgbClr val="000000"/>
                          </a:solidFill>
                          <a:latin typeface="Cambria Math" panose="02040503050406030204" pitchFamily="18" charset="0"/>
                          <a:ea typeface="Calibri"/>
                          <a:cs typeface="Calibri"/>
                          <a:sym typeface="Calibri"/>
                        </a:rPr>
                        <m:t>= 7.8 × 1567</m:t>
                      </m:r>
                      <m:r>
                        <a:rPr lang="ar-AE" sz="2400" b="0" i="1" u="none" strike="noStrike" cap="none" dirty="0" smtClean="0">
                          <a:solidFill>
                            <a:srgbClr val="000000"/>
                          </a:solidFill>
                          <a:latin typeface="Cambria Math" panose="02040503050406030204" pitchFamily="18" charset="0"/>
                          <a:ea typeface="Calibri"/>
                          <a:cs typeface="Calibri"/>
                          <a:sym typeface="Calibri"/>
                        </a:rPr>
                        <m:t>.8</m:t>
                      </m:r>
                    </m:oMath>
                  </m:oMathPara>
                </a14:m>
                <a:endParaRPr lang="en-US" sz="2400" i="1" dirty="0">
                  <a:latin typeface="Cambria Math" panose="02040503050406030204" pitchFamily="18" charset="0"/>
                  <a:ea typeface="Calibri"/>
                  <a:cs typeface="Calibri"/>
                  <a:sym typeface="Calibri"/>
                </a:endParaRPr>
              </a:p>
              <a:p>
                <a:pPr algn="ctr">
                  <a:spcAft>
                    <a:spcPts val="600"/>
                  </a:spcAft>
                  <a:buSzPts val="2400"/>
                </a:pPr>
                <a14:m>
                  <m:oMathPara xmlns:m="http://schemas.openxmlformats.org/officeDocument/2006/math">
                    <m:oMath>
                      <m:r>
                        <a:rPr lang="en-GB" sz="2400" i="1" dirty="0">
                          <a:latin typeface="Cambria Math" panose="02040503050406030204" pitchFamily="18" charset="0"/>
                          <a:ea typeface="Calibri"/>
                          <a:cs typeface="Calibri"/>
                          <a:sym typeface="Calibri"/>
                        </a:rPr>
                        <m:t>𝑉</m:t>
                      </m:r>
                      <m:r>
                        <a:rPr lang="en-GB" sz="2400" i="1" dirty="0">
                          <a:latin typeface="Cambria Math" panose="02040503050406030204" pitchFamily="18" charset="0"/>
                          <a:ea typeface="Calibri"/>
                          <a:cs typeface="Calibri"/>
                          <a:sym typeface="Calibri"/>
                        </a:rPr>
                        <m:t> = 1216.8 </m:t>
                      </m:r>
                      <m:sSup>
                        <m:sSupPr>
                          <m:ctrlPr>
                            <a:rPr lang="en-GB" sz="2400" dirty="0">
                              <a:latin typeface="Cambria Math" panose="02040503050406030204" pitchFamily="18" charset="0"/>
                              <a:ea typeface="Calibri"/>
                              <a:cs typeface="Calibri"/>
                              <a:sym typeface="Calibri"/>
                            </a:rPr>
                          </m:ctrlPr>
                        </m:sSupPr>
                        <m:e>
                          <m:r>
                            <m:rPr>
                              <m:sty m:val="p"/>
                            </m:rPr>
                            <a:rPr lang="en-GB" sz="2400" dirty="0">
                              <a:latin typeface="Cambria Math" panose="02040503050406030204" pitchFamily="18" charset="0"/>
                              <a:ea typeface="Calibri"/>
                              <a:cs typeface="Calibri"/>
                              <a:sym typeface="Calibri"/>
                            </a:rPr>
                            <m:t>cm</m:t>
                          </m:r>
                        </m:e>
                        <m:sup>
                          <m:r>
                            <a:rPr lang="en-GB" sz="2400" i="1" dirty="0">
                              <a:latin typeface="Cambria Math" panose="02040503050406030204" pitchFamily="18" charset="0"/>
                              <a:ea typeface="Calibri"/>
                              <a:cs typeface="Calibri"/>
                              <a:sym typeface="Calibri"/>
                            </a:rPr>
                            <m:t>3</m:t>
                          </m:r>
                        </m:sup>
                      </m:sSup>
                    </m:oMath>
                  </m:oMathPara>
                </a14:m>
                <a:endParaRPr lang="ar-AE" sz="2400" b="0" i="0" u="none" strike="noStrike" cap="none" dirty="0">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2400"/>
                  <a:buFont typeface="Arial"/>
                  <a:buNone/>
                </a:pPr>
                <a:endParaRPr sz="1400" b="0" i="0" u="none" strike="noStrike" cap="none" dirty="0">
                  <a:solidFill>
                    <a:srgbClr val="000000"/>
                  </a:solidFill>
                  <a:latin typeface="Calibri"/>
                  <a:ea typeface="Calibri"/>
                  <a:cs typeface="Calibri"/>
                  <a:sym typeface="Calibri"/>
                </a:endParaRPr>
              </a:p>
            </p:txBody>
          </p:sp>
        </mc:Choice>
        <mc:Fallback xmlns="">
          <p:sp>
            <p:nvSpPr>
              <p:cNvPr id="162" name="Google Shape;162;g3cfd728be90_0_139"/>
              <p:cNvSpPr>
                <a:spLocks noRot="1" noChangeAspect="1" noMove="1" noResize="1" noEditPoints="1" noAdjustHandles="1" noChangeArrowheads="1" noChangeShapeType="1" noTextEdit="1"/>
              </p:cNvSpPr>
              <p:nvPr/>
            </p:nvSpPr>
            <p:spPr>
              <a:xfrm>
                <a:off x="7353956" y="3429001"/>
                <a:ext cx="3890447" cy="2889000"/>
              </a:xfrm>
              <a:prstGeom prst="wedgeEllipseCallout">
                <a:avLst>
                  <a:gd name="adj1" fmla="val -20833"/>
                  <a:gd name="adj2" fmla="val 62500"/>
                </a:avLst>
              </a:prstGeom>
              <a:blipFill>
                <a:blip r:embed="rId6"/>
                <a:stretch>
                  <a:fillRect/>
                </a:stretch>
              </a:blipFill>
              <a:ln w="9525" cap="flat" cmpd="sng">
                <a:solidFill>
                  <a:srgbClr val="44546A"/>
                </a:solidFill>
                <a:prstDash val="solid"/>
                <a:round/>
                <a:headEnd type="none" w="sm" len="sm"/>
                <a:tailEnd type="none" w="sm" len="sm"/>
              </a:ln>
            </p:spPr>
            <p:txBody>
              <a:bodyPr/>
              <a:lstStyle/>
              <a:p>
                <a:r>
                  <a:rPr lang="en-GB">
                    <a:noFill/>
                  </a:rPr>
                  <a:t> </a:t>
                </a:r>
              </a:p>
            </p:txBody>
          </p:sp>
        </mc:Fallback>
      </mc:AlternateContent>
      <p:sp>
        <p:nvSpPr>
          <p:cNvPr id="6" name="Google Shape;117;g3cfd728be90_0_0">
            <a:extLst>
              <a:ext uri="{FF2B5EF4-FFF2-40B4-BE49-F238E27FC236}">
                <a16:creationId xmlns:a16="http://schemas.microsoft.com/office/drawing/2014/main" id="{8C5BA972-7F4C-AA87-95A9-C00E1CA35931}"/>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a:t>
            </a:r>
            <a:r>
              <a:rPr lang="en-GB" sz="2200" b="1" dirty="0">
                <a:solidFill>
                  <a:schemeClr val="lt1"/>
                </a:solidFill>
                <a:latin typeface="Century Gothic"/>
                <a:ea typeface="Century Gothic"/>
                <a:cs typeface="Century Gothic"/>
                <a:sym typeface="Century Gothic"/>
              </a:rPr>
              <a:t>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7">
          <a:extLst>
            <a:ext uri="{FF2B5EF4-FFF2-40B4-BE49-F238E27FC236}">
              <a16:creationId xmlns:a16="http://schemas.microsoft.com/office/drawing/2014/main" id="{B45A76C3-2A72-524C-8A99-03F91050D4D2}"/>
            </a:ext>
          </a:extLst>
        </p:cNvPr>
        <p:cNvGrpSpPr/>
        <p:nvPr/>
      </p:nvGrpSpPr>
      <p:grpSpPr>
        <a:xfrm>
          <a:off x="0" y="0"/>
          <a:ext cx="0" cy="0"/>
          <a:chOff x="0" y="0"/>
          <a:chExt cx="0" cy="0"/>
        </a:xfrm>
      </p:grpSpPr>
      <p:sp>
        <p:nvSpPr>
          <p:cNvPr id="158" name="Google Shape;158;g3cfd728be90_0_139">
            <a:extLst>
              <a:ext uri="{FF2B5EF4-FFF2-40B4-BE49-F238E27FC236}">
                <a16:creationId xmlns:a16="http://schemas.microsoft.com/office/drawing/2014/main" id="{0621946A-5A75-68A7-0BDF-B20E79EFD08B}"/>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Discussing algebra in chemistry – answer </a:t>
            </a:r>
            <a:endParaRPr dirty="0"/>
          </a:p>
        </p:txBody>
      </p:sp>
      <mc:AlternateContent xmlns:mc="http://schemas.openxmlformats.org/markup-compatibility/2006" xmlns:a14="http://schemas.microsoft.com/office/drawing/2010/main">
        <mc:Choice Requires="a14">
          <p:sp>
            <p:nvSpPr>
              <p:cNvPr id="159" name="Google Shape;159;g3cfd728be90_0_139">
                <a:extLst>
                  <a:ext uri="{FF2B5EF4-FFF2-40B4-BE49-F238E27FC236}">
                    <a16:creationId xmlns:a16="http://schemas.microsoft.com/office/drawing/2014/main" id="{99B39288-421E-CD72-1587-B564E2FCC503}"/>
                  </a:ext>
                </a:extLst>
              </p:cNvPr>
              <p:cNvSpPr txBox="1">
                <a:spLocks noGrp="1"/>
              </p:cNvSpPr>
              <p:nvPr>
                <p:ph type="body" idx="1"/>
              </p:nvPr>
            </p:nvSpPr>
            <p:spPr>
              <a:xfrm>
                <a:off x="619216" y="1553701"/>
                <a:ext cx="6871827" cy="5040000"/>
              </a:xfrm>
              <a:prstGeom prst="rect">
                <a:avLst/>
              </a:prstGeom>
              <a:noFill/>
              <a:ln>
                <a:noFill/>
              </a:ln>
            </p:spPr>
            <p:txBody>
              <a:bodyPr spcFirstLastPara="1" wrap="square" lIns="0" tIns="0" rIns="0" bIns="0" anchor="t" anchorCtr="0">
                <a:normAutofit/>
              </a:bodyPr>
              <a:lstStyle/>
              <a:p>
                <a:pPr marL="0" lvl="0" indent="0">
                  <a:buClr>
                    <a:srgbClr val="000000"/>
                  </a:buClr>
                  <a:buSzPts val="2400"/>
                  <a:buNone/>
                </a:pPr>
                <a:r>
                  <a:rPr lang="en-GB" dirty="0"/>
                  <a:t>Learner B is correct.</a:t>
                </a:r>
              </a:p>
              <a:p>
                <a:pPr marL="0" lvl="0" indent="0">
                  <a:buClr>
                    <a:srgbClr val="000000"/>
                  </a:buClr>
                  <a:buSzPts val="2400"/>
                  <a:buNone/>
                </a:pPr>
                <a14:m>
                  <m:oMath xmlns:m="http://schemas.openxmlformats.org/officeDocument/2006/math">
                    <m:r>
                      <a:rPr lang="en-GB" i="1" dirty="0">
                        <a:solidFill>
                          <a:srgbClr val="000000"/>
                        </a:solidFill>
                        <a:latin typeface="Cambria Math" panose="02040503050406030204" pitchFamily="18" charset="0"/>
                        <a:ea typeface="Calibri"/>
                        <a:cs typeface="Calibri"/>
                        <a:sym typeface="Calibri"/>
                      </a:rPr>
                      <m:t>𝑉</m:t>
                    </m:r>
                    <m:r>
                      <a:rPr lang="en-GB" dirty="0">
                        <a:solidFill>
                          <a:srgbClr val="000000"/>
                        </a:solidFill>
                        <a:latin typeface="Cambria Math" panose="02040503050406030204" pitchFamily="18" charset="0"/>
                        <a:ea typeface="Calibri"/>
                        <a:cs typeface="Calibri"/>
                        <a:sym typeface="Calibri"/>
                      </a:rPr>
                      <m:t> = </m:t>
                    </m:r>
                    <m:f>
                      <m:fPr>
                        <m:ctrlPr>
                          <a:rPr lang="ar-AE" i="1" dirty="0">
                            <a:solidFill>
                              <a:srgbClr val="000000"/>
                            </a:solidFill>
                            <a:latin typeface="Cambria Math" panose="02040503050406030204" pitchFamily="18" charset="0"/>
                            <a:ea typeface="Calibri"/>
                            <a:cs typeface="Calibri"/>
                            <a:sym typeface="Calibri"/>
                          </a:rPr>
                        </m:ctrlPr>
                      </m:fPr>
                      <m:num>
                        <m:r>
                          <a:rPr lang="ar-AE" i="1" dirty="0">
                            <a:solidFill>
                              <a:srgbClr val="000000"/>
                            </a:solidFill>
                            <a:latin typeface="Cambria Math" panose="02040503050406030204" pitchFamily="18" charset="0"/>
                            <a:ea typeface="Calibri"/>
                            <a:cs typeface="Calibri"/>
                            <a:sym typeface="Calibri"/>
                          </a:rPr>
                          <m:t>156</m:t>
                        </m:r>
                      </m:num>
                      <m:den>
                        <m:r>
                          <a:rPr lang="ar-AE" i="1" dirty="0">
                            <a:solidFill>
                              <a:srgbClr val="000000"/>
                            </a:solidFill>
                            <a:latin typeface="Cambria Math" panose="02040503050406030204" pitchFamily="18" charset="0"/>
                            <a:ea typeface="Calibri"/>
                            <a:cs typeface="Calibri"/>
                            <a:sym typeface="Calibri"/>
                          </a:rPr>
                          <m:t>7.8</m:t>
                        </m:r>
                      </m:den>
                    </m:f>
                  </m:oMath>
                </a14:m>
                <a:r>
                  <a:rPr lang="ar-AE" dirty="0">
                    <a:solidFill>
                      <a:srgbClr val="000000"/>
                    </a:solidFill>
                    <a:ea typeface="Calibri"/>
                    <a:cs typeface="Calibri"/>
                    <a:sym typeface="Calibri"/>
                  </a:rPr>
                  <a:t> </a:t>
                </a:r>
              </a:p>
              <a:p>
                <a:pPr marL="0" lvl="0" indent="0">
                  <a:buClr>
                    <a:srgbClr val="000000"/>
                  </a:buClr>
                  <a:buSzPts val="2400"/>
                  <a:buNone/>
                </a:pPr>
                <a14:m>
                  <m:oMathPara xmlns:m="http://schemas.openxmlformats.org/officeDocument/2006/math">
                    <m:oMathParaPr>
                      <m:jc m:val="left"/>
                    </m:oMathParaPr>
                    <m:oMath>
                      <m:sSup>
                        <m:sSupPr>
                          <m:ctrlPr>
                            <a:rPr lang="en-GB" i="1">
                              <a:latin typeface="Cambria Math" panose="02040503050406030204" pitchFamily="18" charset="0"/>
                              <a:ea typeface="Calibri"/>
                              <a:cs typeface="Calibri"/>
                              <a:sym typeface="Calibri"/>
                            </a:rPr>
                          </m:ctrlPr>
                        </m:sSupPr>
                        <m:e>
                          <m:r>
                            <a:rPr lang="en-GB" i="1">
                              <a:latin typeface="Cambria Math" panose="02040503050406030204" pitchFamily="18" charset="0"/>
                              <a:ea typeface="Calibri"/>
                              <a:cs typeface="Calibri"/>
                              <a:sym typeface="Calibri"/>
                            </a:rPr>
                            <m:t>𝑉</m:t>
                          </m:r>
                          <m:r>
                            <a:rPr lang="en-GB">
                              <a:latin typeface="Cambria Math" panose="02040503050406030204" pitchFamily="18" charset="0"/>
                              <a:ea typeface="Calibri"/>
                              <a:cs typeface="Calibri"/>
                              <a:sym typeface="Calibri"/>
                            </a:rPr>
                            <m:t>=20 </m:t>
                          </m:r>
                          <m:r>
                            <m:rPr>
                              <m:sty m:val="p"/>
                            </m:rPr>
                            <a:rPr lang="en-GB">
                              <a:latin typeface="Cambria Math" panose="02040503050406030204" pitchFamily="18" charset="0"/>
                              <a:ea typeface="Calibri"/>
                              <a:cs typeface="Calibri"/>
                              <a:sym typeface="Calibri"/>
                            </a:rPr>
                            <m:t>cm</m:t>
                          </m:r>
                        </m:e>
                        <m:sup>
                          <m:r>
                            <a:rPr lang="ar-AE">
                              <a:latin typeface="Cambria Math" panose="02040503050406030204" pitchFamily="18" charset="0"/>
                              <a:ea typeface="Calibri"/>
                              <a:cs typeface="Calibri"/>
                              <a:sym typeface="Calibri"/>
                            </a:rPr>
                            <m:t>3</m:t>
                          </m:r>
                        </m:sup>
                      </m:sSup>
                    </m:oMath>
                  </m:oMathPara>
                </a14:m>
                <a:endParaRPr lang="en-GB" dirty="0">
                  <a:solidFill>
                    <a:srgbClr val="000000"/>
                  </a:solidFill>
                  <a:ea typeface="Calibri"/>
                  <a:cs typeface="Calibri"/>
                  <a:sym typeface="Calibri"/>
                </a:endParaRPr>
              </a:p>
              <a:p>
                <a:pPr marL="0" lvl="0" indent="0">
                  <a:buClr>
                    <a:srgbClr val="000000"/>
                  </a:buClr>
                  <a:buSzPts val="2400"/>
                  <a:buNone/>
                </a:pPr>
                <a:endParaRPr lang="en-GB" dirty="0">
                  <a:solidFill>
                    <a:srgbClr val="000000"/>
                  </a:solidFill>
                  <a:ea typeface="Calibri"/>
                  <a:cs typeface="Calibri"/>
                  <a:sym typeface="Calibri"/>
                </a:endParaRPr>
              </a:p>
              <a:p>
                <a:pPr marL="0" lvl="0" indent="0">
                  <a:buClr>
                    <a:srgbClr val="000000"/>
                  </a:buClr>
                  <a:buSzPts val="2400"/>
                  <a:buNone/>
                </a:pPr>
                <a:r>
                  <a:rPr lang="en-GB" dirty="0"/>
                  <a:t>Learner A is incorrect because they used the wrong inverse operation. </a:t>
                </a:r>
              </a:p>
              <a:p>
                <a:pPr marL="0" lvl="0" indent="0">
                  <a:buClr>
                    <a:srgbClr val="000000"/>
                  </a:buClr>
                  <a:buSzPts val="2400"/>
                  <a:buNone/>
                </a:pPr>
                <a:endParaRPr lang="en-GB" dirty="0">
                  <a:solidFill>
                    <a:srgbClr val="000000"/>
                  </a:solidFill>
                  <a:ea typeface="Calibri"/>
                  <a:cs typeface="Calibri"/>
                  <a:sym typeface="Calibri"/>
                </a:endParaRPr>
              </a:p>
              <a:p>
                <a:pPr marL="0" lvl="0" indent="0">
                  <a:buClr>
                    <a:srgbClr val="000000"/>
                  </a:buClr>
                  <a:buSzPts val="2400"/>
                  <a:buNone/>
                </a:pPr>
                <a:r>
                  <a:rPr lang="en-GB" dirty="0"/>
                  <a:t>Learner C is incorrect because they substituted the values the wrong way round.</a:t>
                </a:r>
                <a:endParaRPr lang="ar-AE" dirty="0">
                  <a:solidFill>
                    <a:srgbClr val="000000"/>
                  </a:solidFill>
                  <a:ea typeface="Calibri"/>
                  <a:cs typeface="Calibri"/>
                  <a:sym typeface="Calibri"/>
                </a:endParaRPr>
              </a:p>
            </p:txBody>
          </p:sp>
        </mc:Choice>
        <mc:Fallback xmlns="">
          <p:sp>
            <p:nvSpPr>
              <p:cNvPr id="159" name="Google Shape;159;g3cfd728be90_0_139">
                <a:extLst>
                  <a:ext uri="{FF2B5EF4-FFF2-40B4-BE49-F238E27FC236}">
                    <a16:creationId xmlns:a16="http://schemas.microsoft.com/office/drawing/2014/main" id="{99B39288-421E-CD72-1587-B564E2FCC503}"/>
                  </a:ext>
                </a:extLst>
              </p:cNvPr>
              <p:cNvSpPr txBox="1">
                <a:spLocks noGrp="1" noRot="1" noChangeAspect="1" noMove="1" noResize="1" noEditPoints="1" noAdjustHandles="1" noChangeArrowheads="1" noChangeShapeType="1" noTextEdit="1"/>
              </p:cNvSpPr>
              <p:nvPr>
                <p:ph type="body" idx="1"/>
              </p:nvPr>
            </p:nvSpPr>
            <p:spPr>
              <a:xfrm>
                <a:off x="619216" y="1553701"/>
                <a:ext cx="6871827" cy="5040000"/>
              </a:xfrm>
              <a:prstGeom prst="rect">
                <a:avLst/>
              </a:prstGeom>
              <a:blipFill>
                <a:blip r:embed="rId3"/>
                <a:stretch>
                  <a:fillRect l="-2484" t="-1693"/>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1" name="Google Shape;161;g3cfd728be90_0_139">
                <a:extLst>
                  <a:ext uri="{FF2B5EF4-FFF2-40B4-BE49-F238E27FC236}">
                    <a16:creationId xmlns:a16="http://schemas.microsoft.com/office/drawing/2014/main" id="{0AC9FE64-4770-D995-04B8-3677E2AD11BC}"/>
                  </a:ext>
                </a:extLst>
              </p:cNvPr>
              <p:cNvSpPr/>
              <p:nvPr/>
            </p:nvSpPr>
            <p:spPr>
              <a:xfrm>
                <a:off x="7864423" y="1817844"/>
                <a:ext cx="2961300" cy="3222312"/>
              </a:xfrm>
              <a:prstGeom prst="wedgeRoundRectCallout">
                <a:avLst>
                  <a:gd name="adj1" fmla="val -20833"/>
                  <a:gd name="adj2" fmla="val 62500"/>
                  <a:gd name="adj3" fmla="val 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algn="ctr">
                  <a:buSzPts val="2400"/>
                </a:pPr>
                <a:endParaRPr lang="en-GB" sz="2400" dirty="0">
                  <a:latin typeface="Cambria Math" panose="02040503050406030204" pitchFamily="18" charset="0"/>
                  <a:ea typeface="Calibri"/>
                  <a:cs typeface="Calibri"/>
                  <a:sym typeface="Calibri"/>
                </a:endParaRPr>
              </a:p>
              <a:p>
                <a:pPr algn="ctr">
                  <a:buSzPts val="2400"/>
                </a:pPr>
                <a:endParaRPr lang="en-GB" sz="2400" dirty="0">
                  <a:latin typeface="Cambria Math" panose="02040503050406030204" pitchFamily="18" charset="0"/>
                  <a:ea typeface="Calibri"/>
                  <a:cs typeface="Calibri"/>
                  <a:sym typeface="Calibri"/>
                </a:endParaRPr>
              </a:p>
              <a:p>
                <a:pPr algn="ctr">
                  <a:buSzPts val="2400"/>
                </a:pPr>
                <a:endParaRPr lang="en-GB" sz="2400" i="1" dirty="0">
                  <a:latin typeface="Cambria Math" panose="02040503050406030204" pitchFamily="18" charset="0"/>
                  <a:ea typeface="Calibri"/>
                  <a:cs typeface="Calibri"/>
                  <a:sym typeface="Calibri"/>
                </a:endParaRPr>
              </a:p>
              <a:p>
                <a:pPr algn="ctr">
                  <a:spcAft>
                    <a:spcPts val="600"/>
                  </a:spcAft>
                  <a:buSzPts val="2400"/>
                </a:pPr>
                <a14:m>
                  <m:oMathPara xmlns:m="http://schemas.openxmlformats.org/officeDocument/2006/math">
                    <m:oMath>
                      <m:r>
                        <a:rPr lang="en-GB" sz="2400" i="1" dirty="0" smtClean="0">
                          <a:latin typeface="Cambria Math" panose="02040503050406030204" pitchFamily="18" charset="0"/>
                          <a:ea typeface="Calibri"/>
                          <a:cs typeface="Calibri"/>
                          <a:sym typeface="Calibri"/>
                        </a:rPr>
                        <m:t>𝑑</m:t>
                      </m:r>
                      <m:r>
                        <a:rPr lang="en-GB" sz="2400" dirty="0" smtClean="0">
                          <a:latin typeface="Cambria Math" panose="02040503050406030204" pitchFamily="18" charset="0"/>
                          <a:ea typeface="Calibri"/>
                          <a:cs typeface="Calibri"/>
                          <a:sym typeface="Calibri"/>
                        </a:rPr>
                        <m:t> = </m:t>
                      </m:r>
                      <m:f>
                        <m:fPr>
                          <m:ctrlPr>
                            <a:rPr lang="en-GB" sz="2400" i="1" dirty="0">
                              <a:latin typeface="Cambria Math" panose="02040503050406030204" pitchFamily="18" charset="0"/>
                              <a:ea typeface="Calibri"/>
                              <a:cs typeface="Calibri"/>
                              <a:sym typeface="Calibri"/>
                            </a:rPr>
                          </m:ctrlPr>
                        </m:fPr>
                        <m:num>
                          <m:r>
                            <a:rPr lang="en-GB" sz="2400" i="1" dirty="0">
                              <a:latin typeface="Cambria Math" panose="02040503050406030204" pitchFamily="18" charset="0"/>
                              <a:ea typeface="Calibri"/>
                              <a:cs typeface="Calibri"/>
                              <a:sym typeface="Calibri"/>
                            </a:rPr>
                            <m:t>𝑚</m:t>
                          </m:r>
                        </m:num>
                        <m:den>
                          <m:r>
                            <a:rPr lang="en-GB" sz="2400" i="1" dirty="0">
                              <a:latin typeface="Cambria Math" panose="02040503050406030204" pitchFamily="18" charset="0"/>
                              <a:ea typeface="Calibri"/>
                              <a:cs typeface="Calibri"/>
                              <a:sym typeface="Calibri"/>
                            </a:rPr>
                            <m:t>𝑉</m:t>
                          </m:r>
                        </m:den>
                      </m:f>
                    </m:oMath>
                  </m:oMathPara>
                </a14:m>
                <a:endParaRPr lang="ar-AE" sz="2400" b="0" i="0" u="none" strike="noStrike" cap="none" dirty="0">
                  <a:solidFill>
                    <a:srgbClr val="000000"/>
                  </a:solidFill>
                  <a:latin typeface="Calibri"/>
                  <a:ea typeface="Calibri"/>
                  <a:cs typeface="Calibri"/>
                  <a:sym typeface="Calibri"/>
                </a:endParaRPr>
              </a:p>
              <a:p>
                <a:pPr lvl="0" algn="ctr">
                  <a:spcAft>
                    <a:spcPts val="600"/>
                  </a:spcAft>
                  <a:buSzPts val="2400"/>
                </a:pPr>
                <a14:m>
                  <m:oMathPara xmlns:m="http://schemas.openxmlformats.org/officeDocument/2006/math">
                    <m:oMath>
                      <m:r>
                        <a:rPr lang="ar-AE" sz="2400" i="1" dirty="0">
                          <a:latin typeface="Cambria Math" panose="02040503050406030204" pitchFamily="18" charset="0"/>
                          <a:ea typeface="Calibri"/>
                          <a:cs typeface="Calibri"/>
                          <a:sym typeface="Calibri"/>
                        </a:rPr>
                        <m:t>7.8 = </m:t>
                      </m:r>
                      <m:f>
                        <m:fPr>
                          <m:ctrlPr>
                            <a:rPr lang="ar-AE" sz="2400" dirty="0">
                              <a:latin typeface="Cambria Math" panose="02040503050406030204" pitchFamily="18" charset="0"/>
                              <a:ea typeface="Calibri"/>
                              <a:cs typeface="Calibri"/>
                              <a:sym typeface="Calibri"/>
                            </a:rPr>
                          </m:ctrlPr>
                        </m:fPr>
                        <m:num>
                          <m:r>
                            <a:rPr lang="ar-AE" sz="2400" dirty="0">
                              <a:latin typeface="Cambria Math" panose="02040503050406030204" pitchFamily="18" charset="0"/>
                              <a:ea typeface="Calibri"/>
                              <a:cs typeface="Calibri"/>
                              <a:sym typeface="Calibri"/>
                            </a:rPr>
                            <m:t>156</m:t>
                          </m:r>
                        </m:num>
                        <m:den>
                          <m:r>
                            <a:rPr lang="en-GB" sz="2400" i="1" dirty="0">
                              <a:latin typeface="Cambria Math" panose="02040503050406030204" pitchFamily="18" charset="0"/>
                              <a:ea typeface="Calibri"/>
                              <a:cs typeface="Calibri"/>
                              <a:sym typeface="Calibri"/>
                            </a:rPr>
                            <m:t>𝑉</m:t>
                          </m:r>
                        </m:den>
                      </m:f>
                    </m:oMath>
                  </m:oMathPara>
                </a14:m>
                <a:endParaRPr lang="en-US" sz="2400" b="0" i="0" u="none" strike="noStrike" cap="none" dirty="0">
                  <a:solidFill>
                    <a:srgbClr val="000000"/>
                  </a:solidFill>
                  <a:latin typeface="Calibri"/>
                  <a:ea typeface="Calibri"/>
                  <a:cs typeface="Calibri"/>
                  <a:sym typeface="Calibri"/>
                </a:endParaRPr>
              </a:p>
              <a:p>
                <a:pPr lvl="0" algn="ctr">
                  <a:spcAft>
                    <a:spcPts val="600"/>
                  </a:spcAft>
                  <a:buSzPts val="2400"/>
                </a:pPr>
                <a14:m>
                  <m:oMathPara xmlns:m="http://schemas.openxmlformats.org/officeDocument/2006/math">
                    <m:oMath>
                      <m:r>
                        <a:rPr lang="ar-AE" sz="2400" dirty="0">
                          <a:latin typeface="Cambria Math" panose="02040503050406030204" pitchFamily="18" charset="0"/>
                          <a:ea typeface="Calibri"/>
                          <a:cs typeface="Calibri"/>
                          <a:sym typeface="Calibri"/>
                        </a:rPr>
                        <m:t>7.8 × </m:t>
                      </m:r>
                      <m:r>
                        <a:rPr lang="en-GB" sz="2400" i="1" dirty="0">
                          <a:latin typeface="Cambria Math" panose="02040503050406030204" pitchFamily="18" charset="0"/>
                          <a:ea typeface="Calibri"/>
                          <a:cs typeface="Calibri"/>
                          <a:sym typeface="Calibri"/>
                        </a:rPr>
                        <m:t>𝑉</m:t>
                      </m:r>
                      <m:r>
                        <a:rPr lang="en-GB" sz="2400" dirty="0">
                          <a:latin typeface="Cambria Math" panose="02040503050406030204" pitchFamily="18" charset="0"/>
                          <a:ea typeface="Calibri"/>
                          <a:cs typeface="Calibri"/>
                          <a:sym typeface="Calibri"/>
                        </a:rPr>
                        <m:t> = 156</m:t>
                      </m:r>
                    </m:oMath>
                  </m:oMathPara>
                </a14:m>
                <a:endParaRPr lang="ar-AE" sz="2400" b="0" i="0" u="none" strike="noStrike" cap="none" dirty="0">
                  <a:solidFill>
                    <a:srgbClr val="000000"/>
                  </a:solidFill>
                  <a:latin typeface="Calibri"/>
                  <a:ea typeface="Calibri"/>
                  <a:cs typeface="Calibri"/>
                  <a:sym typeface="Calibri"/>
                </a:endParaRPr>
              </a:p>
              <a:p>
                <a:pPr lvl="0" algn="ctr">
                  <a:spcAft>
                    <a:spcPts val="600"/>
                  </a:spcAft>
                  <a:buSzPts val="2400"/>
                </a:pPr>
                <a14:m>
                  <m:oMathPara xmlns:m="http://schemas.openxmlformats.org/officeDocument/2006/math">
                    <m:oMath>
                      <m:r>
                        <a:rPr lang="en-GB" sz="2400" i="1" dirty="0">
                          <a:latin typeface="Cambria Math" panose="02040503050406030204" pitchFamily="18" charset="0"/>
                          <a:ea typeface="Calibri"/>
                          <a:cs typeface="Calibri"/>
                          <a:sym typeface="Calibri"/>
                        </a:rPr>
                        <m:t>𝑉</m:t>
                      </m:r>
                      <m:r>
                        <a:rPr lang="en-GB" sz="2400" dirty="0">
                          <a:latin typeface="Cambria Math" panose="02040503050406030204" pitchFamily="18" charset="0"/>
                          <a:ea typeface="Calibri"/>
                          <a:cs typeface="Calibri"/>
                          <a:sym typeface="Calibri"/>
                        </a:rPr>
                        <m:t> = </m:t>
                      </m:r>
                      <m:f>
                        <m:fPr>
                          <m:ctrlPr>
                            <a:rPr lang="ar-AE" sz="2400" i="1" dirty="0">
                              <a:latin typeface="Cambria Math" panose="02040503050406030204" pitchFamily="18" charset="0"/>
                              <a:ea typeface="Calibri"/>
                              <a:cs typeface="Calibri"/>
                              <a:sym typeface="Calibri"/>
                            </a:rPr>
                          </m:ctrlPr>
                        </m:fPr>
                        <m:num>
                          <m:r>
                            <a:rPr lang="ar-AE" sz="2400" i="1" dirty="0">
                              <a:latin typeface="Cambria Math" panose="02040503050406030204" pitchFamily="18" charset="0"/>
                              <a:ea typeface="Calibri"/>
                              <a:cs typeface="Calibri"/>
                              <a:sym typeface="Calibri"/>
                            </a:rPr>
                            <m:t>1</m:t>
                          </m:r>
                          <m:r>
                            <a:rPr lang="en-GB" sz="2400" i="1" dirty="0">
                              <a:latin typeface="Cambria Math" panose="02040503050406030204" pitchFamily="18" charset="0"/>
                              <a:ea typeface="Calibri"/>
                              <a:cs typeface="Calibri"/>
                              <a:sym typeface="Calibri"/>
                            </a:rPr>
                            <m:t>56</m:t>
                          </m:r>
                        </m:num>
                        <m:den>
                          <m:r>
                            <a:rPr lang="en-GB" sz="2400" i="1" dirty="0">
                              <a:latin typeface="Cambria Math" panose="02040503050406030204" pitchFamily="18" charset="0"/>
                              <a:ea typeface="Calibri"/>
                              <a:cs typeface="Calibri"/>
                              <a:sym typeface="Calibri"/>
                            </a:rPr>
                            <m:t>7.8</m:t>
                          </m:r>
                        </m:den>
                      </m:f>
                    </m:oMath>
                  </m:oMathPara>
                </a14:m>
                <a:endParaRPr lang="en-GB" sz="2400" i="1" dirty="0">
                  <a:latin typeface="Cambria Math" panose="02040503050406030204" pitchFamily="18" charset="0"/>
                  <a:ea typeface="Calibri"/>
                  <a:cs typeface="Calibri"/>
                  <a:sym typeface="Calibri"/>
                </a:endParaRPr>
              </a:p>
              <a:p>
                <a:pPr marL="0" marR="0" lvl="0" indent="0" algn="ctr" rtl="0">
                  <a:lnSpc>
                    <a:spcPct val="100000"/>
                  </a:lnSpc>
                  <a:spcBef>
                    <a:spcPts val="0"/>
                  </a:spcBef>
                  <a:spcAft>
                    <a:spcPts val="600"/>
                  </a:spcAft>
                  <a:buClr>
                    <a:srgbClr val="000000"/>
                  </a:buClr>
                  <a:buSzPts val="2400"/>
                  <a:buFont typeface="Arial"/>
                  <a:buNone/>
                </a:pPr>
                <a14:m>
                  <m:oMathPara xmlns:m="http://schemas.openxmlformats.org/officeDocument/2006/math">
                    <m:oMath>
                      <m:sSup>
                        <m:sSupPr>
                          <m:ctrlPr>
                            <a:rPr lang="en-GB" sz="2400" b="0" i="1" smtClean="0">
                              <a:latin typeface="Cambria Math" panose="02040503050406030204" pitchFamily="18" charset="0"/>
                              <a:ea typeface="Calibri"/>
                              <a:cs typeface="Calibri"/>
                              <a:sym typeface="Calibri"/>
                            </a:rPr>
                          </m:ctrlPr>
                        </m:sSupPr>
                        <m:e>
                          <m:r>
                            <a:rPr lang="en-GB" sz="2400" b="0" i="1" smtClean="0">
                              <a:latin typeface="Cambria Math" panose="02040503050406030204" pitchFamily="18" charset="0"/>
                              <a:ea typeface="Calibri"/>
                              <a:cs typeface="Calibri"/>
                              <a:sym typeface="Calibri"/>
                            </a:rPr>
                            <m:t>𝑉</m:t>
                          </m:r>
                          <m:r>
                            <a:rPr lang="en-GB" sz="2400" b="0" i="0" smtClean="0">
                              <a:latin typeface="Cambria Math" panose="02040503050406030204" pitchFamily="18" charset="0"/>
                              <a:ea typeface="Calibri"/>
                              <a:cs typeface="Calibri"/>
                              <a:sym typeface="Calibri"/>
                            </a:rPr>
                            <m:t>=20 </m:t>
                          </m:r>
                          <m:r>
                            <m:rPr>
                              <m:sty m:val="p"/>
                            </m:rPr>
                            <a:rPr lang="en-GB" sz="2400">
                              <a:latin typeface="Cambria Math" panose="02040503050406030204" pitchFamily="18" charset="0"/>
                              <a:ea typeface="Calibri"/>
                              <a:cs typeface="Calibri"/>
                              <a:sym typeface="Calibri"/>
                            </a:rPr>
                            <m:t>cm</m:t>
                          </m:r>
                        </m:e>
                        <m:sup>
                          <m:r>
                            <a:rPr lang="en-GB" sz="2400">
                              <a:latin typeface="Cambria Math" panose="02040503050406030204" pitchFamily="18" charset="0"/>
                              <a:ea typeface="Calibri"/>
                              <a:cs typeface="Calibri"/>
                              <a:sym typeface="Calibri"/>
                            </a:rPr>
                            <m:t>3</m:t>
                          </m:r>
                        </m:sup>
                      </m:sSup>
                    </m:oMath>
                  </m:oMathPara>
                </a14:m>
                <a:endParaRPr lang="en-US" sz="2400" i="1" dirty="0">
                  <a:latin typeface="Cambria Math" panose="02040503050406030204" pitchFamily="18" charset="0"/>
                  <a:ea typeface="Calibri"/>
                  <a:cs typeface="Calibri"/>
                  <a:sym typeface="Calibri"/>
                </a:endParaRPr>
              </a:p>
              <a:p>
                <a:pPr marL="0" marR="0" lvl="0" indent="0" algn="ctr" rtl="0">
                  <a:lnSpc>
                    <a:spcPct val="100000"/>
                  </a:lnSpc>
                  <a:spcBef>
                    <a:spcPts val="0"/>
                  </a:spcBef>
                  <a:spcAft>
                    <a:spcPts val="0"/>
                  </a:spcAft>
                  <a:buClr>
                    <a:srgbClr val="000000"/>
                  </a:buClr>
                  <a:buSzPts val="2400"/>
                  <a:buFont typeface="Arial"/>
                  <a:buNone/>
                </a:pPr>
                <a:endParaRPr lang="ar-AE" sz="2400" b="0" i="0" u="none" strike="noStrike" cap="none" dirty="0">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2400"/>
                  <a:buFont typeface="Arial"/>
                  <a:buNone/>
                </a:pPr>
                <a:endParaRPr lang="ar-AE" sz="2400" b="0" i="0" u="none" strike="noStrike" cap="none" dirty="0">
                  <a:solidFill>
                    <a:srgbClr val="000000"/>
                  </a:solidFill>
                  <a:latin typeface="Calibri"/>
                  <a:ea typeface="Calibri"/>
                  <a:cs typeface="Calibri"/>
                  <a:sym typeface="Calibri"/>
                </a:endParaRPr>
              </a:p>
              <a:p>
                <a:pPr lvl="0" algn="ctr">
                  <a:buSzPts val="2400"/>
                </a:pPr>
                <a:endParaRPr lang="en-GB" sz="2400" b="0" i="0" u="none" strike="noStrike" cap="none" dirty="0">
                  <a:solidFill>
                    <a:srgbClr val="000000"/>
                  </a:solidFill>
                  <a:latin typeface="Calibri"/>
                  <a:ea typeface="Calibri"/>
                  <a:cs typeface="Calibri"/>
                  <a:sym typeface="Calibri"/>
                </a:endParaRPr>
              </a:p>
            </p:txBody>
          </p:sp>
        </mc:Choice>
        <mc:Fallback xmlns="">
          <p:sp>
            <p:nvSpPr>
              <p:cNvPr id="161" name="Google Shape;161;g3cfd728be90_0_139">
                <a:extLst>
                  <a:ext uri="{FF2B5EF4-FFF2-40B4-BE49-F238E27FC236}">
                    <a16:creationId xmlns:a16="http://schemas.microsoft.com/office/drawing/2014/main" id="{0AC9FE64-4770-D995-04B8-3677E2AD11BC}"/>
                  </a:ext>
                </a:extLst>
              </p:cNvPr>
              <p:cNvSpPr>
                <a:spLocks noRot="1" noChangeAspect="1" noMove="1" noResize="1" noEditPoints="1" noAdjustHandles="1" noChangeArrowheads="1" noChangeShapeType="1" noTextEdit="1"/>
              </p:cNvSpPr>
              <p:nvPr/>
            </p:nvSpPr>
            <p:spPr>
              <a:xfrm>
                <a:off x="7864423" y="1817844"/>
                <a:ext cx="2961300" cy="3222312"/>
              </a:xfrm>
              <a:prstGeom prst="wedgeRoundRectCallout">
                <a:avLst>
                  <a:gd name="adj1" fmla="val -20833"/>
                  <a:gd name="adj2" fmla="val 62500"/>
                  <a:gd name="adj3" fmla="val 0"/>
                </a:avLst>
              </a:prstGeom>
              <a:blipFill>
                <a:blip r:embed="rId4"/>
                <a:stretch>
                  <a:fillRect b="-12375"/>
                </a:stretch>
              </a:blipFill>
              <a:ln w="9525" cap="flat" cmpd="sng">
                <a:solidFill>
                  <a:srgbClr val="44546A"/>
                </a:solidFill>
                <a:prstDash val="solid"/>
                <a:round/>
                <a:headEnd type="none" w="sm" len="sm"/>
                <a:tailEnd type="none" w="sm" len="sm"/>
              </a:ln>
            </p:spPr>
            <p:txBody>
              <a:bodyPr/>
              <a:lstStyle/>
              <a:p>
                <a:r>
                  <a:rPr lang="en-GB">
                    <a:noFill/>
                  </a:rPr>
                  <a:t> </a:t>
                </a:r>
              </a:p>
            </p:txBody>
          </p:sp>
        </mc:Fallback>
      </mc:AlternateContent>
      <p:sp>
        <p:nvSpPr>
          <p:cNvPr id="3" name="TextBox 2">
            <a:extLst>
              <a:ext uri="{FF2B5EF4-FFF2-40B4-BE49-F238E27FC236}">
                <a16:creationId xmlns:a16="http://schemas.microsoft.com/office/drawing/2014/main" id="{E3AB5F1D-D273-7D7B-AD22-306BC85DFF35}"/>
              </a:ext>
            </a:extLst>
          </p:cNvPr>
          <p:cNvSpPr txBox="1"/>
          <p:nvPr/>
        </p:nvSpPr>
        <p:spPr>
          <a:xfrm>
            <a:off x="8621157" y="1338257"/>
            <a:ext cx="1447832" cy="430887"/>
          </a:xfrm>
          <a:prstGeom prst="rect">
            <a:avLst/>
          </a:prstGeom>
          <a:noFill/>
        </p:spPr>
        <p:txBody>
          <a:bodyPr wrap="none" rtlCol="0">
            <a:spAutoFit/>
          </a:bodyPr>
          <a:lstStyle/>
          <a:p>
            <a:r>
              <a:rPr lang="en-GB" sz="2200" b="1" dirty="0">
                <a:solidFill>
                  <a:schemeClr val="accent4"/>
                </a:solidFill>
                <a:latin typeface="Century Gothic" panose="020B0502020202020204" pitchFamily="34" charset="0"/>
              </a:rPr>
              <a:t>Learner B</a:t>
            </a:r>
          </a:p>
        </p:txBody>
      </p:sp>
      <p:sp>
        <p:nvSpPr>
          <p:cNvPr id="6" name="Google Shape;117;g3cfd728be90_0_0">
            <a:extLst>
              <a:ext uri="{FF2B5EF4-FFF2-40B4-BE49-F238E27FC236}">
                <a16:creationId xmlns:a16="http://schemas.microsoft.com/office/drawing/2014/main" id="{297F9393-AFFF-7F4A-F71E-1E9F1FCFA787}"/>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878448740"/>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0007CB8-BA64-40C3-9AD6-D4FDDCF615FB}">
  <ds:schemaRefs>
    <ds:schemaRef ds:uri="http://purl.org/dc/dcmitype/"/>
    <ds:schemaRef ds:uri="http://purl.org/dc/terms/"/>
    <ds:schemaRef ds:uri="http://schemas.microsoft.com/office/2006/documentManagement/types"/>
    <ds:schemaRef ds:uri="5c7d88b2-bc5d-47d8-b067-5f30c82b40fb"/>
    <ds:schemaRef ds:uri="http://schemas.microsoft.com/office/infopath/2007/PartnerControls"/>
    <ds:schemaRef ds:uri="http://www.w3.org/XML/1998/namespace"/>
    <ds:schemaRef ds:uri="http://schemas.openxmlformats.org/package/2006/metadata/core-properties"/>
    <ds:schemaRef ds:uri="9e3c562f-56b0-4bc9-96c8-d04b09868558"/>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1C01BC70-8973-44DB-8D90-68C0AACFFA6E}">
  <ds:schemaRefs>
    <ds:schemaRef ds:uri="http://schemas.microsoft.com/sharepoint/v3/contenttype/forms"/>
  </ds:schemaRefs>
</ds:datastoreItem>
</file>

<file path=customXml/itemProps3.xml><?xml version="1.0" encoding="utf-8"?>
<ds:datastoreItem xmlns:ds="http://schemas.openxmlformats.org/officeDocument/2006/customXml" ds:itemID="{7B75DF22-56B1-476D-9309-A92E571CB6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781</TotalTime>
  <Words>2635</Words>
  <Application>Microsoft Office PowerPoint</Application>
  <PresentationFormat>Widescreen</PresentationFormat>
  <Paragraphs>259</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Cambria Math</vt:lpstr>
      <vt:lpstr>Arial</vt:lpstr>
      <vt:lpstr>Century Gothic</vt:lpstr>
      <vt:lpstr>Calibri</vt:lpstr>
      <vt:lpstr>Office Theme</vt:lpstr>
      <vt:lpstr>Stage 2</vt:lpstr>
      <vt:lpstr>Introduction</vt:lpstr>
      <vt:lpstr>Balancing chemical equations</vt:lpstr>
      <vt:lpstr>Balancing chemical equations – answers </vt:lpstr>
      <vt:lpstr>Substitution into formulas</vt:lpstr>
      <vt:lpstr>Substitution into formulas – answers </vt:lpstr>
      <vt:lpstr>Changing the subject − one calculation</vt:lpstr>
      <vt:lpstr>Changing the subject − one calculation – answers </vt:lpstr>
      <vt:lpstr>Changing the subject − two calculations</vt:lpstr>
      <vt:lpstr>Changing the subject − two calculations – answers </vt:lpstr>
      <vt:lpstr>Putting it all together</vt:lpstr>
      <vt:lpstr>Putting it all together 2</vt:lpstr>
      <vt:lpstr>Putting it all together – answers </vt:lpstr>
      <vt:lpstr>Discussing algebra in chemistry</vt:lpstr>
      <vt:lpstr>Discussing algebra in chemistry – answer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Short activities algebra and equations stage 2 </dc:title>
  <dc:creator>Royal Society of Chemistry</dc:creator>
  <cp:keywords>Algebra; equations; chemical equations; maths; math skills for chemistry; maths skills</cp:keywords>
  <dc:description>From https://rsc.li/4wqEoip, teacher notes plus linked full lesson plan and worksheet also available</dc:description>
  <cp:lastModifiedBy>Hannah Griffiths</cp:lastModifiedBy>
  <cp:revision>5</cp:revision>
  <dcterms:created xsi:type="dcterms:W3CDTF">2021-04-13T16:26:00Z</dcterms:created>
  <dcterms:modified xsi:type="dcterms:W3CDTF">2026-09-15T15:05:58Z</dcterms:modified>
  <cp:category>From https://rsc.li/4wqEoip, teacher guidance notes also available, plus linked teacher-led presentation and learner worksheet</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ies>
</file>