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3"/>
  </p:notesMasterIdLst>
  <p:sldIdLst>
    <p:sldId id="256" r:id="rId5"/>
    <p:sldId id="257" r:id="rId6"/>
    <p:sldId id="258" r:id="rId7"/>
    <p:sldId id="259" r:id="rId8"/>
    <p:sldId id="260" r:id="rId9"/>
    <p:sldId id="276" r:id="rId10"/>
    <p:sldId id="279" r:id="rId11"/>
    <p:sldId id="262" r:id="rId12"/>
    <p:sldId id="277" r:id="rId13"/>
    <p:sldId id="263" r:id="rId14"/>
    <p:sldId id="264" r:id="rId15"/>
    <p:sldId id="280" r:id="rId16"/>
    <p:sldId id="265" r:id="rId17"/>
    <p:sldId id="266" r:id="rId18"/>
    <p:sldId id="267" r:id="rId19"/>
    <p:sldId id="281" r:id="rId20"/>
    <p:sldId id="268" r:id="rId21"/>
    <p:sldId id="269" r:id="rId22"/>
    <p:sldId id="282" r:id="rId23"/>
    <p:sldId id="270" r:id="rId24"/>
    <p:sldId id="283" r:id="rId25"/>
    <p:sldId id="271" r:id="rId26"/>
    <p:sldId id="285" r:id="rId27"/>
    <p:sldId id="284" r:id="rId28"/>
    <p:sldId id="272" r:id="rId29"/>
    <p:sldId id="273" r:id="rId30"/>
    <p:sldId id="274" r:id="rId31"/>
    <p:sldId id="286" r:id="rId32"/>
  </p:sldIdLst>
  <p:sldSz cx="12192000" cy="6858000"/>
  <p:notesSz cx="6858000" cy="9144000"/>
  <p:embeddedFontLst>
    <p:embeddedFont>
      <p:font typeface="Cambria Math" panose="02040503050406030204" pitchFamily="18" charset="0"/>
      <p:regular r:id="rId34"/>
    </p:embeddedFont>
    <p:embeddedFont>
      <p:font typeface="Century Gothic" panose="020B0502020202020204" pitchFamily="34"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slide" id="{49993D7D-0D2A-4379-9CB1-0AFEF6E11338}">
          <p14:sldIdLst>
            <p14:sldId id="256"/>
          </p14:sldIdLst>
        </p14:section>
        <p14:section name="Introduction" id="{3D838398-3812-4731-BC1E-AC134539C7DC}">
          <p14:sldIdLst>
            <p14:sldId id="257"/>
            <p14:sldId id="258"/>
            <p14:sldId id="259"/>
          </p14:sldIdLst>
        </p14:section>
        <p14:section name="Mathematical modelling" id="{D252DD54-ACFE-4A0A-8276-3ECB54340E15}">
          <p14:sldIdLst>
            <p14:sldId id="260"/>
            <p14:sldId id="276"/>
            <p14:sldId id="279"/>
            <p14:sldId id="262"/>
            <p14:sldId id="277"/>
            <p14:sldId id="263"/>
            <p14:sldId id="264"/>
            <p14:sldId id="280"/>
            <p14:sldId id="265"/>
            <p14:sldId id="266"/>
            <p14:sldId id="267"/>
            <p14:sldId id="281"/>
            <p14:sldId id="268"/>
            <p14:sldId id="269"/>
            <p14:sldId id="282"/>
            <p14:sldId id="270"/>
            <p14:sldId id="283"/>
            <p14:sldId id="271"/>
            <p14:sldId id="285"/>
            <p14:sldId id="284"/>
            <p14:sldId id="272"/>
          </p14:sldIdLst>
        </p14:section>
        <p14:section name="Checking for understanding" id="{83F43691-3FCC-4998-A089-C8610676F929}">
          <p14:sldIdLst>
            <p14:sldId id="273"/>
            <p14:sldId id="274"/>
            <p14:sldId id="286"/>
          </p14:sldIdLst>
        </p14:section>
      </p14:sectionLst>
    </p:ext>
    <p:ext uri="{EFAFB233-063F-42B5-8137-9DF3F51BA10A}">
      <p15:sldGuideLst xmlns:p15="http://schemas.microsoft.com/office/powerpoint/2012/main"/>
    </p:ext>
    <p:ext uri="GoogleSlidesCustomDataVersion2">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 r:id="rId40" roundtripDataSignature="AMtx7mhJYaYR10fjcPsLzki3ihzIAtRT0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2C96F82-BDB2-8AAD-6866-CE2FC57B15A1}" name="Hannah Sycamore" initials="HS" userId="S::SycamoreH@rsc.org::b4770bae-8292-4e0f-8212-963b4c6b3ded" providerId="AD"/>
  <p188:author id="{4ABE0490-048B-22EF-1BC1-1CF64EC4D232}" name="Jo Pugh" initials="JP" userId="1187eaa31d8c3d2c"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 lastIdx="1" clrIdx="0"/>
  <p:cmAuthor id="1" name="Hannah Sycamore" initials="HS" lastIdx="2" clrIdx="1">
    <p:extLst>
      <p:ext uri="{19B8F6BF-5375-455C-9EA6-DF929625EA0E}">
        <p15:presenceInfo xmlns:p15="http://schemas.microsoft.com/office/powerpoint/2012/main" userId="S::SycamoreH@rsc.org::b4770bae-8292-4e0f-8212-963b4c6b3de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1E66"/>
    <a:srgbClr val="6D0C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6A6D72-5375-4563-BFB8-7CBC7086B13B}" v="1" dt="2026-09-17T12:55:25.474"/>
    <p1510:client id="{C0D49B39-26D0-49F1-BA3A-091F0DF0EC07}" v="1" dt="2026-09-17T10:28:22.554"/>
  </p1510:revLst>
</p1510:revInfo>
</file>

<file path=ppt/tableStyles.xml><?xml version="1.0" encoding="utf-8"?>
<a:tblStyleLst xmlns:a="http://schemas.openxmlformats.org/drawingml/2006/main" def="{4B73DD1F-BD08-4B81-9E39-21B2235D6A82}">
  <a:tblStyle styleId="{4B73DD1F-BD08-4B81-9E39-21B2235D6A82}"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2155" autoAdjust="0"/>
  </p:normalViewPr>
  <p:slideViewPr>
    <p:cSldViewPr snapToGrid="0">
      <p:cViewPr varScale="1">
        <p:scale>
          <a:sx n="80" d="100"/>
          <a:sy n="80" d="100"/>
        </p:scale>
        <p:origin x="175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font" Target="fonts/font1.fntdata"/><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4.fntdata"/><Relationship Id="rId40" Type="http://customschemas.google.com/relationships/presentationmetadata" Target="metadata"/><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2.fntdata"/><Relationship Id="rId43" Type="http://schemas.openxmlformats.org/officeDocument/2006/relationships/viewProps" Target="viewProps.xml"/><Relationship Id="rId48"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Sld">
      <pc:chgData name="Hannah Griffiths" userId="9135852f-5aac-4f3f-97b0-55e569f13680" providerId="ADAL" clId="{79D2581E-2C64-4D7D-948E-B5DB5B650164}" dt="2026-09-17T12:55:29.284" v="0" actId="207"/>
      <pc:docMkLst>
        <pc:docMk/>
      </pc:docMkLst>
      <pc:sldChg chg="modSp mod">
        <pc:chgData name="Hannah Griffiths" userId="9135852f-5aac-4f3f-97b0-55e569f13680" providerId="ADAL" clId="{79D2581E-2C64-4D7D-948E-B5DB5B650164}" dt="2026-09-17T12:55:29.284" v="0" actId="207"/>
        <pc:sldMkLst>
          <pc:docMk/>
          <pc:sldMk cId="0" sldId="256"/>
        </pc:sldMkLst>
        <pc:spChg chg="mod">
          <ac:chgData name="Hannah Griffiths" userId="9135852f-5aac-4f3f-97b0-55e569f13680" providerId="ADAL" clId="{79D2581E-2C64-4D7D-948E-B5DB5B650164}" dt="2026-09-17T12:55:29.284" v="0" actId="207"/>
          <ac:spMkLst>
            <pc:docMk/>
            <pc:sldMk cId="0" sldId="256"/>
            <ac:spMk id="110" creationId="{00000000-0000-0000-0000-000000000000}"/>
          </ac:spMkLst>
        </pc:spChg>
      </pc:sldChg>
    </pc:docChg>
  </pc:docChgLst>
  <pc:docChgLst>
    <pc:chgData name="Juliet Kennard" userId="171ce03e-ecb9-44f8-bcbb-a85643c4c66a" providerId="ADAL" clId="{B465C642-4312-474E-AB32-4E0013FDAC90}"/>
    <pc:docChg chg="undo custSel delSld modSld modSection">
      <pc:chgData name="Juliet Kennard" userId="171ce03e-ecb9-44f8-bcbb-a85643c4c66a" providerId="ADAL" clId="{B465C642-4312-474E-AB32-4E0013FDAC90}" dt="2026-09-17T10:55:37.598" v="267" actId="962"/>
      <pc:docMkLst>
        <pc:docMk/>
      </pc:docMkLst>
      <pc:sldChg chg="modSp mod">
        <pc:chgData name="Juliet Kennard" userId="171ce03e-ecb9-44f8-bcbb-a85643c4c66a" providerId="ADAL" clId="{B465C642-4312-474E-AB32-4E0013FDAC90}" dt="2026-09-17T10:51:10.875" v="223" actId="962"/>
        <pc:sldMkLst>
          <pc:docMk/>
          <pc:sldMk cId="0" sldId="257"/>
        </pc:sldMkLst>
        <pc:spChg chg="mod">
          <ac:chgData name="Juliet Kennard" userId="171ce03e-ecb9-44f8-bcbb-a85643c4c66a" providerId="ADAL" clId="{B465C642-4312-474E-AB32-4E0013FDAC90}" dt="2026-09-17T10:51:10.875" v="223" actId="962"/>
          <ac:spMkLst>
            <pc:docMk/>
            <pc:sldMk cId="0" sldId="257"/>
            <ac:spMk id="117" creationId="{00000000-0000-0000-0000-000000000000}"/>
          </ac:spMkLst>
        </pc:spChg>
      </pc:sldChg>
      <pc:sldChg chg="modSp mod">
        <pc:chgData name="Juliet Kennard" userId="171ce03e-ecb9-44f8-bcbb-a85643c4c66a" providerId="ADAL" clId="{B465C642-4312-474E-AB32-4E0013FDAC90}" dt="2026-09-17T10:51:13.716" v="224" actId="962"/>
        <pc:sldMkLst>
          <pc:docMk/>
          <pc:sldMk cId="0" sldId="258"/>
        </pc:sldMkLst>
        <pc:spChg chg="mod">
          <ac:chgData name="Juliet Kennard" userId="171ce03e-ecb9-44f8-bcbb-a85643c4c66a" providerId="ADAL" clId="{B465C642-4312-474E-AB32-4E0013FDAC90}" dt="2026-09-17T10:51:13.716" v="224" actId="962"/>
          <ac:spMkLst>
            <pc:docMk/>
            <pc:sldMk cId="0" sldId="258"/>
            <ac:spMk id="3" creationId="{353B3871-D8BE-9BC1-DA64-81F3ACF367B7}"/>
          </ac:spMkLst>
        </pc:spChg>
      </pc:sldChg>
      <pc:sldChg chg="modSp mod">
        <pc:chgData name="Juliet Kennard" userId="171ce03e-ecb9-44f8-bcbb-a85643c4c66a" providerId="ADAL" clId="{B465C642-4312-474E-AB32-4E0013FDAC90}" dt="2026-09-17T10:51:16.563" v="225" actId="962"/>
        <pc:sldMkLst>
          <pc:docMk/>
          <pc:sldMk cId="0" sldId="259"/>
        </pc:sldMkLst>
        <pc:spChg chg="mod">
          <ac:chgData name="Juliet Kennard" userId="171ce03e-ecb9-44f8-bcbb-a85643c4c66a" providerId="ADAL" clId="{B465C642-4312-474E-AB32-4E0013FDAC90}" dt="2026-09-17T10:51:16.563" v="225" actId="962"/>
          <ac:spMkLst>
            <pc:docMk/>
            <pc:sldMk cId="0" sldId="259"/>
            <ac:spMk id="3" creationId="{C63F4AA0-605E-DB47-92A0-1FD85595D0B0}"/>
          </ac:spMkLst>
        </pc:spChg>
        <pc:spChg chg="mod">
          <ac:chgData name="Juliet Kennard" userId="171ce03e-ecb9-44f8-bcbb-a85643c4c66a" providerId="ADAL" clId="{B465C642-4312-474E-AB32-4E0013FDAC90}" dt="2026-09-17T10:31:38.953" v="123" actId="1076"/>
          <ac:spMkLst>
            <pc:docMk/>
            <pc:sldMk cId="0" sldId="259"/>
            <ac:spMk id="131" creationId="{00000000-0000-0000-0000-000000000000}"/>
          </ac:spMkLst>
        </pc:spChg>
        <pc:spChg chg="mod">
          <ac:chgData name="Juliet Kennard" userId="171ce03e-ecb9-44f8-bcbb-a85643c4c66a" providerId="ADAL" clId="{B465C642-4312-474E-AB32-4E0013FDAC90}" dt="2026-09-17T10:30:14.498" v="84" actId="1076"/>
          <ac:spMkLst>
            <pc:docMk/>
            <pc:sldMk cId="0" sldId="259"/>
            <ac:spMk id="133" creationId="{00000000-0000-0000-0000-000000000000}"/>
          </ac:spMkLst>
        </pc:spChg>
        <pc:graphicFrameChg chg="mod modGraphic">
          <ac:chgData name="Juliet Kennard" userId="171ce03e-ecb9-44f8-bcbb-a85643c4c66a" providerId="ADAL" clId="{B465C642-4312-474E-AB32-4E0013FDAC90}" dt="2026-09-17T10:31:43.705" v="124" actId="1076"/>
          <ac:graphicFrameMkLst>
            <pc:docMk/>
            <pc:sldMk cId="0" sldId="259"/>
            <ac:graphicFrameMk id="132" creationId="{00000000-0000-0000-0000-000000000000}"/>
          </ac:graphicFrameMkLst>
        </pc:graphicFrameChg>
      </pc:sldChg>
      <pc:sldChg chg="addSp delSp mod">
        <pc:chgData name="Juliet Kennard" userId="171ce03e-ecb9-44f8-bcbb-a85643c4c66a" providerId="ADAL" clId="{B465C642-4312-474E-AB32-4E0013FDAC90}" dt="2026-09-17T10:32:14.834" v="127" actId="22"/>
        <pc:sldMkLst>
          <pc:docMk/>
          <pc:sldMk cId="0" sldId="260"/>
        </pc:sldMkLst>
        <pc:spChg chg="add del">
          <ac:chgData name="Juliet Kennard" userId="171ce03e-ecb9-44f8-bcbb-a85643c4c66a" providerId="ADAL" clId="{B465C642-4312-474E-AB32-4E0013FDAC90}" dt="2026-09-17T10:32:14.834" v="127" actId="22"/>
          <ac:spMkLst>
            <pc:docMk/>
            <pc:sldMk cId="0" sldId="260"/>
            <ac:spMk id="3" creationId="{5F7BF763-9A6C-A973-50B2-0BCE416BC8E5}"/>
          </ac:spMkLst>
        </pc:spChg>
      </pc:sldChg>
      <pc:sldChg chg="modSp mod">
        <pc:chgData name="Juliet Kennard" userId="171ce03e-ecb9-44f8-bcbb-a85643c4c66a" providerId="ADAL" clId="{B465C642-4312-474E-AB32-4E0013FDAC90}" dt="2026-09-17T10:53:28.470" v="253" actId="962"/>
        <pc:sldMkLst>
          <pc:docMk/>
          <pc:sldMk cId="0" sldId="264"/>
        </pc:sldMkLst>
        <pc:spChg chg="mod">
          <ac:chgData name="Juliet Kennard" userId="171ce03e-ecb9-44f8-bcbb-a85643c4c66a" providerId="ADAL" clId="{B465C642-4312-474E-AB32-4E0013FDAC90}" dt="2026-09-17T10:53:27.415" v="252" actId="962"/>
          <ac:spMkLst>
            <pc:docMk/>
            <pc:sldMk cId="0" sldId="264"/>
            <ac:spMk id="2" creationId="{C5E8DB77-6944-A2D6-DE48-616D80806C89}"/>
          </ac:spMkLst>
        </pc:spChg>
        <pc:spChg chg="mod">
          <ac:chgData name="Juliet Kennard" userId="171ce03e-ecb9-44f8-bcbb-a85643c4c66a" providerId="ADAL" clId="{B465C642-4312-474E-AB32-4E0013FDAC90}" dt="2026-09-17T10:53:26.082" v="251" actId="962"/>
          <ac:spMkLst>
            <pc:docMk/>
            <pc:sldMk cId="0" sldId="264"/>
            <ac:spMk id="3" creationId="{BE2815DD-08D0-EA2A-D30D-7B122A7BC00E}"/>
          </ac:spMkLst>
        </pc:spChg>
        <pc:spChg chg="mod">
          <ac:chgData name="Juliet Kennard" userId="171ce03e-ecb9-44f8-bcbb-a85643c4c66a" providerId="ADAL" clId="{B465C642-4312-474E-AB32-4E0013FDAC90}" dt="2026-09-17T10:53:28.470" v="253" actId="962"/>
          <ac:spMkLst>
            <pc:docMk/>
            <pc:sldMk cId="0" sldId="264"/>
            <ac:spMk id="176" creationId="{00000000-0000-0000-0000-000000000000}"/>
          </ac:spMkLst>
        </pc:spChg>
        <pc:picChg chg="mod">
          <ac:chgData name="Juliet Kennard" userId="171ce03e-ecb9-44f8-bcbb-a85643c4c66a" providerId="ADAL" clId="{B465C642-4312-474E-AB32-4E0013FDAC90}" dt="2026-09-17T10:52:56.258" v="238" actId="1035"/>
          <ac:picMkLst>
            <pc:docMk/>
            <pc:sldMk cId="0" sldId="264"/>
            <ac:picMk id="174" creationId="{00000000-0000-0000-0000-000000000000}"/>
          </ac:picMkLst>
        </pc:picChg>
      </pc:sldChg>
      <pc:sldChg chg="modSp mod">
        <pc:chgData name="Juliet Kennard" userId="171ce03e-ecb9-44f8-bcbb-a85643c4c66a" providerId="ADAL" clId="{B465C642-4312-474E-AB32-4E0013FDAC90}" dt="2026-09-17T10:53:49.387" v="255" actId="13244"/>
        <pc:sldMkLst>
          <pc:docMk/>
          <pc:sldMk cId="0" sldId="266"/>
        </pc:sldMkLst>
        <pc:spChg chg="ord">
          <ac:chgData name="Juliet Kennard" userId="171ce03e-ecb9-44f8-bcbb-a85643c4c66a" providerId="ADAL" clId="{B465C642-4312-474E-AB32-4E0013FDAC90}" dt="2026-09-17T10:53:49.387" v="255" actId="13244"/>
          <ac:spMkLst>
            <pc:docMk/>
            <pc:sldMk cId="0" sldId="266"/>
            <ac:spMk id="3" creationId="{F7539339-909A-1BC9-94F2-39765C76D873}"/>
          </ac:spMkLst>
        </pc:spChg>
        <pc:spChg chg="mod">
          <ac:chgData name="Juliet Kennard" userId="171ce03e-ecb9-44f8-bcbb-a85643c4c66a" providerId="ADAL" clId="{B465C642-4312-474E-AB32-4E0013FDAC90}" dt="2026-09-17T10:36:45.258" v="183" actId="6549"/>
          <ac:spMkLst>
            <pc:docMk/>
            <pc:sldMk cId="0" sldId="266"/>
            <ac:spMk id="192" creationId="{00000000-0000-0000-0000-000000000000}"/>
          </ac:spMkLst>
        </pc:spChg>
        <pc:graphicFrameChg chg="mod modGraphic">
          <ac:chgData name="Juliet Kennard" userId="171ce03e-ecb9-44f8-bcbb-a85643c4c66a" providerId="ADAL" clId="{B465C642-4312-474E-AB32-4E0013FDAC90}" dt="2026-09-17T10:36:30.570" v="181" actId="14100"/>
          <ac:graphicFrameMkLst>
            <pc:docMk/>
            <pc:sldMk cId="0" sldId="266"/>
            <ac:graphicFrameMk id="193" creationId="{00000000-0000-0000-0000-000000000000}"/>
          </ac:graphicFrameMkLst>
        </pc:graphicFrameChg>
      </pc:sldChg>
      <pc:sldChg chg="modSp mod">
        <pc:chgData name="Juliet Kennard" userId="171ce03e-ecb9-44f8-bcbb-a85643c4c66a" providerId="ADAL" clId="{B465C642-4312-474E-AB32-4E0013FDAC90}" dt="2026-09-17T10:54:06.356" v="256" actId="13244"/>
        <pc:sldMkLst>
          <pc:docMk/>
          <pc:sldMk cId="0" sldId="267"/>
        </pc:sldMkLst>
        <pc:spChg chg="mod ord">
          <ac:chgData name="Juliet Kennard" userId="171ce03e-ecb9-44f8-bcbb-a85643c4c66a" providerId="ADAL" clId="{B465C642-4312-474E-AB32-4E0013FDAC90}" dt="2026-09-17T10:54:06.356" v="256" actId="13244"/>
          <ac:spMkLst>
            <pc:docMk/>
            <pc:sldMk cId="0" sldId="267"/>
            <ac:spMk id="6" creationId="{23D1AEA1-1090-9B88-A261-DD1214251285}"/>
          </ac:spMkLst>
        </pc:spChg>
        <pc:picChg chg="mod">
          <ac:chgData name="Juliet Kennard" userId="171ce03e-ecb9-44f8-bcbb-a85643c4c66a" providerId="ADAL" clId="{B465C642-4312-474E-AB32-4E0013FDAC90}" dt="2026-09-17T10:37:59.649" v="192" actId="1076"/>
          <ac:picMkLst>
            <pc:docMk/>
            <pc:sldMk cId="0" sldId="267"/>
            <ac:picMk id="2" creationId="{2A0ECCA0-C046-EA57-AB7E-B41AD009F9AB}"/>
          </ac:picMkLst>
        </pc:picChg>
        <pc:picChg chg="mod">
          <ac:chgData name="Juliet Kennard" userId="171ce03e-ecb9-44f8-bcbb-a85643c4c66a" providerId="ADAL" clId="{B465C642-4312-474E-AB32-4E0013FDAC90}" dt="2026-09-17T10:37:55.688" v="191" actId="1076"/>
          <ac:picMkLst>
            <pc:docMk/>
            <pc:sldMk cId="0" sldId="267"/>
            <ac:picMk id="3" creationId="{2AB52F22-E62E-08B0-4D2F-127BCDBCC0E9}"/>
          </ac:picMkLst>
        </pc:picChg>
      </pc:sldChg>
      <pc:sldChg chg="modSp mod">
        <pc:chgData name="Juliet Kennard" userId="171ce03e-ecb9-44f8-bcbb-a85643c4c66a" providerId="ADAL" clId="{B465C642-4312-474E-AB32-4E0013FDAC90}" dt="2026-09-17T10:54:12.469" v="257" actId="962"/>
        <pc:sldMkLst>
          <pc:docMk/>
          <pc:sldMk cId="0" sldId="268"/>
        </pc:sldMkLst>
        <pc:spChg chg="mod">
          <ac:chgData name="Juliet Kennard" userId="171ce03e-ecb9-44f8-bcbb-a85643c4c66a" providerId="ADAL" clId="{B465C642-4312-474E-AB32-4E0013FDAC90}" dt="2026-09-17T10:54:12.469" v="257" actId="962"/>
          <ac:spMkLst>
            <pc:docMk/>
            <pc:sldMk cId="0" sldId="268"/>
            <ac:spMk id="3" creationId="{E5DC00C8-C546-9A17-C00B-9FA8F8035518}"/>
          </ac:spMkLst>
        </pc:spChg>
        <pc:spChg chg="mod">
          <ac:chgData name="Juliet Kennard" userId="171ce03e-ecb9-44f8-bcbb-a85643c4c66a" providerId="ADAL" clId="{B465C642-4312-474E-AB32-4E0013FDAC90}" dt="2026-09-17T10:38:26.978" v="196" actId="20577"/>
          <ac:spMkLst>
            <pc:docMk/>
            <pc:sldMk cId="0" sldId="268"/>
            <ac:spMk id="207" creationId="{00000000-0000-0000-0000-000000000000}"/>
          </ac:spMkLst>
        </pc:spChg>
      </pc:sldChg>
      <pc:sldChg chg="modSp mod">
        <pc:chgData name="Juliet Kennard" userId="171ce03e-ecb9-44f8-bcbb-a85643c4c66a" providerId="ADAL" clId="{B465C642-4312-474E-AB32-4E0013FDAC90}" dt="2026-09-17T10:38:33.208" v="198" actId="20577"/>
        <pc:sldMkLst>
          <pc:docMk/>
          <pc:sldMk cId="0" sldId="269"/>
        </pc:sldMkLst>
        <pc:spChg chg="mod">
          <ac:chgData name="Juliet Kennard" userId="171ce03e-ecb9-44f8-bcbb-a85643c4c66a" providerId="ADAL" clId="{B465C642-4312-474E-AB32-4E0013FDAC90}" dt="2026-09-17T10:38:33.208" v="198" actId="20577"/>
          <ac:spMkLst>
            <pc:docMk/>
            <pc:sldMk cId="0" sldId="269"/>
            <ac:spMk id="215" creationId="{00000000-0000-0000-0000-000000000000}"/>
          </ac:spMkLst>
        </pc:spChg>
      </pc:sldChg>
      <pc:sldChg chg="modSp mod">
        <pc:chgData name="Juliet Kennard" userId="171ce03e-ecb9-44f8-bcbb-a85643c4c66a" providerId="ADAL" clId="{B465C642-4312-474E-AB32-4E0013FDAC90}" dt="2026-09-17T10:38:44.929" v="202" actId="20577"/>
        <pc:sldMkLst>
          <pc:docMk/>
          <pc:sldMk cId="0" sldId="270"/>
        </pc:sldMkLst>
        <pc:spChg chg="mod">
          <ac:chgData name="Juliet Kennard" userId="171ce03e-ecb9-44f8-bcbb-a85643c4c66a" providerId="ADAL" clId="{B465C642-4312-474E-AB32-4E0013FDAC90}" dt="2026-09-17T10:38:44.929" v="202" actId="20577"/>
          <ac:spMkLst>
            <pc:docMk/>
            <pc:sldMk cId="0" sldId="270"/>
            <ac:spMk id="225" creationId="{00000000-0000-0000-0000-000000000000}"/>
          </ac:spMkLst>
        </pc:spChg>
      </pc:sldChg>
      <pc:sldChg chg="modSp mod">
        <pc:chgData name="Juliet Kennard" userId="171ce03e-ecb9-44f8-bcbb-a85643c4c66a" providerId="ADAL" clId="{B465C642-4312-474E-AB32-4E0013FDAC90}" dt="2026-09-17T10:27:38.488" v="1" actId="1076"/>
        <pc:sldMkLst>
          <pc:docMk/>
          <pc:sldMk cId="0" sldId="271"/>
        </pc:sldMkLst>
        <pc:spChg chg="mod">
          <ac:chgData name="Juliet Kennard" userId="171ce03e-ecb9-44f8-bcbb-a85643c4c66a" providerId="ADAL" clId="{B465C642-4312-474E-AB32-4E0013FDAC90}" dt="2026-09-17T10:27:36.714" v="0" actId="1076"/>
          <ac:spMkLst>
            <pc:docMk/>
            <pc:sldMk cId="0" sldId="271"/>
            <ac:spMk id="234" creationId="{00000000-0000-0000-0000-000000000000}"/>
          </ac:spMkLst>
        </pc:spChg>
        <pc:spChg chg="mod">
          <ac:chgData name="Juliet Kennard" userId="171ce03e-ecb9-44f8-bcbb-a85643c4c66a" providerId="ADAL" clId="{B465C642-4312-474E-AB32-4E0013FDAC90}" dt="2026-09-17T10:27:38.488" v="1" actId="1076"/>
          <ac:spMkLst>
            <pc:docMk/>
            <pc:sldMk cId="0" sldId="271"/>
            <ac:spMk id="235" creationId="{00000000-0000-0000-0000-000000000000}"/>
          </ac:spMkLst>
        </pc:spChg>
      </pc:sldChg>
      <pc:sldChg chg="modSp mod modNotesTx">
        <pc:chgData name="Juliet Kennard" userId="171ce03e-ecb9-44f8-bcbb-a85643c4c66a" providerId="ADAL" clId="{B465C642-4312-474E-AB32-4E0013FDAC90}" dt="2026-09-17T10:55:20.861" v="265" actId="962"/>
        <pc:sldMkLst>
          <pc:docMk/>
          <pc:sldMk cId="0" sldId="272"/>
        </pc:sldMkLst>
        <pc:spChg chg="mod">
          <ac:chgData name="Juliet Kennard" userId="171ce03e-ecb9-44f8-bcbb-a85643c4c66a" providerId="ADAL" clId="{B465C642-4312-474E-AB32-4E0013FDAC90}" dt="2026-09-17T10:55:20.861" v="265" actId="962"/>
          <ac:spMkLst>
            <pc:docMk/>
            <pc:sldMk cId="0" sldId="272"/>
            <ac:spMk id="5" creationId="{B89D6295-9F63-C1CE-38A1-A1E4A48AAEB6}"/>
          </ac:spMkLst>
        </pc:spChg>
        <pc:spChg chg="ord">
          <ac:chgData name="Juliet Kennard" userId="171ce03e-ecb9-44f8-bcbb-a85643c4c66a" providerId="ADAL" clId="{B465C642-4312-474E-AB32-4E0013FDAC90}" dt="2026-09-17T10:55:13.235" v="263" actId="13244"/>
          <ac:spMkLst>
            <pc:docMk/>
            <pc:sldMk cId="0" sldId="272"/>
            <ac:spMk id="242" creationId="{00000000-0000-0000-0000-000000000000}"/>
          </ac:spMkLst>
        </pc:spChg>
        <pc:spChg chg="mod ord">
          <ac:chgData name="Juliet Kennard" userId="171ce03e-ecb9-44f8-bcbb-a85643c4c66a" providerId="ADAL" clId="{B465C642-4312-474E-AB32-4E0013FDAC90}" dt="2026-09-17T10:55:19.091" v="264" actId="13244"/>
          <ac:spMkLst>
            <pc:docMk/>
            <pc:sldMk cId="0" sldId="272"/>
            <ac:spMk id="243" creationId="{00000000-0000-0000-0000-000000000000}"/>
          </ac:spMkLst>
        </pc:spChg>
      </pc:sldChg>
      <pc:sldChg chg="modSp mod">
        <pc:chgData name="Juliet Kennard" userId="171ce03e-ecb9-44f8-bcbb-a85643c4c66a" providerId="ADAL" clId="{B465C642-4312-474E-AB32-4E0013FDAC90}" dt="2026-09-17T10:30:41.760" v="88" actId="1076"/>
        <pc:sldMkLst>
          <pc:docMk/>
          <pc:sldMk cId="0" sldId="273"/>
        </pc:sldMkLst>
        <pc:spChg chg="mod">
          <ac:chgData name="Juliet Kennard" userId="171ce03e-ecb9-44f8-bcbb-a85643c4c66a" providerId="ADAL" clId="{B465C642-4312-474E-AB32-4E0013FDAC90}" dt="2026-09-17T10:30:41.760" v="88" actId="1076"/>
          <ac:spMkLst>
            <pc:docMk/>
            <pc:sldMk cId="0" sldId="273"/>
            <ac:spMk id="2" creationId="{39975A65-802D-611A-0BB9-1EC2B1E7DC62}"/>
          </ac:spMkLst>
        </pc:spChg>
        <pc:graphicFrameChg chg="modGraphic">
          <ac:chgData name="Juliet Kennard" userId="171ce03e-ecb9-44f8-bcbb-a85643c4c66a" providerId="ADAL" clId="{B465C642-4312-474E-AB32-4E0013FDAC90}" dt="2026-09-17T10:30:35.580" v="87" actId="122"/>
          <ac:graphicFrameMkLst>
            <pc:docMk/>
            <pc:sldMk cId="0" sldId="273"/>
            <ac:graphicFrameMk id="252" creationId="{00000000-0000-0000-0000-000000000000}"/>
          </ac:graphicFrameMkLst>
        </pc:graphicFrameChg>
      </pc:sldChg>
      <pc:sldChg chg="modSp mod">
        <pc:chgData name="Juliet Kennard" userId="171ce03e-ecb9-44f8-bcbb-a85643c4c66a" providerId="ADAL" clId="{B465C642-4312-474E-AB32-4E0013FDAC90}" dt="2026-09-17T10:55:30.867" v="266" actId="962"/>
        <pc:sldMkLst>
          <pc:docMk/>
          <pc:sldMk cId="0" sldId="274"/>
        </pc:sldMkLst>
        <pc:spChg chg="mod">
          <ac:chgData name="Juliet Kennard" userId="171ce03e-ecb9-44f8-bcbb-a85643c4c66a" providerId="ADAL" clId="{B465C642-4312-474E-AB32-4E0013FDAC90}" dt="2026-09-17T10:55:30.867" v="266" actId="962"/>
          <ac:spMkLst>
            <pc:docMk/>
            <pc:sldMk cId="0" sldId="274"/>
            <ac:spMk id="3" creationId="{258DE204-AAC1-85DD-9C02-8311B191E944}"/>
          </ac:spMkLst>
        </pc:spChg>
        <pc:spChg chg="mod">
          <ac:chgData name="Juliet Kennard" userId="171ce03e-ecb9-44f8-bcbb-a85643c4c66a" providerId="ADAL" clId="{B465C642-4312-474E-AB32-4E0013FDAC90}" dt="2026-09-17T10:30:52.112" v="100" actId="20577"/>
          <ac:spMkLst>
            <pc:docMk/>
            <pc:sldMk cId="0" sldId="274"/>
            <ac:spMk id="259" creationId="{00000000-0000-0000-0000-000000000000}"/>
          </ac:spMkLst>
        </pc:spChg>
        <pc:spChg chg="mod">
          <ac:chgData name="Juliet Kennard" userId="171ce03e-ecb9-44f8-bcbb-a85643c4c66a" providerId="ADAL" clId="{B465C642-4312-474E-AB32-4E0013FDAC90}" dt="2026-09-17T10:47:33.868" v="220" actId="962"/>
          <ac:spMkLst>
            <pc:docMk/>
            <pc:sldMk cId="0" sldId="274"/>
            <ac:spMk id="260" creationId="{00000000-0000-0000-0000-000000000000}"/>
          </ac:spMkLst>
        </pc:spChg>
      </pc:sldChg>
      <pc:sldChg chg="addSp modSp mod">
        <pc:chgData name="Juliet Kennard" userId="171ce03e-ecb9-44f8-bcbb-a85643c4c66a" providerId="ADAL" clId="{B465C642-4312-474E-AB32-4E0013FDAC90}" dt="2026-09-17T10:51:30.563" v="228" actId="962"/>
        <pc:sldMkLst>
          <pc:docMk/>
          <pc:sldMk cId="243317183" sldId="276"/>
        </pc:sldMkLst>
        <pc:spChg chg="mod">
          <ac:chgData name="Juliet Kennard" userId="171ce03e-ecb9-44f8-bcbb-a85643c4c66a" providerId="ADAL" clId="{B465C642-4312-474E-AB32-4E0013FDAC90}" dt="2026-09-17T10:51:30.563" v="228" actId="962"/>
          <ac:spMkLst>
            <pc:docMk/>
            <pc:sldMk cId="243317183" sldId="276"/>
            <ac:spMk id="2" creationId="{2E2DDF75-6EE8-6E81-4B9E-3B145C76424B}"/>
          </ac:spMkLst>
        </pc:spChg>
        <pc:spChg chg="mod">
          <ac:chgData name="Juliet Kennard" userId="171ce03e-ecb9-44f8-bcbb-a85643c4c66a" providerId="ADAL" clId="{B465C642-4312-474E-AB32-4E0013FDAC90}" dt="2026-09-17T10:51:29.221" v="227" actId="962"/>
          <ac:spMkLst>
            <pc:docMk/>
            <pc:sldMk cId="243317183" sldId="276"/>
            <ac:spMk id="3" creationId="{C352742B-BD15-12AC-2396-08A1570408BE}"/>
          </ac:spMkLst>
        </pc:spChg>
        <pc:spChg chg="mod">
          <ac:chgData name="Juliet Kennard" userId="171ce03e-ecb9-44f8-bcbb-a85643c4c66a" providerId="ADAL" clId="{B465C642-4312-474E-AB32-4E0013FDAC90}" dt="2026-09-17T10:51:28.346" v="226" actId="962"/>
          <ac:spMkLst>
            <pc:docMk/>
            <pc:sldMk cId="243317183" sldId="276"/>
            <ac:spMk id="4" creationId="{5A81C86C-31E2-4D9F-C349-B6BD6E6E2086}"/>
          </ac:spMkLst>
        </pc:spChg>
        <pc:spChg chg="add">
          <ac:chgData name="Juliet Kennard" userId="171ce03e-ecb9-44f8-bcbb-a85643c4c66a" providerId="ADAL" clId="{B465C642-4312-474E-AB32-4E0013FDAC90}" dt="2026-09-17T10:32:17.915" v="128" actId="22"/>
          <ac:spMkLst>
            <pc:docMk/>
            <pc:sldMk cId="243317183" sldId="276"/>
            <ac:spMk id="7" creationId="{D53EADD3-C688-A437-3368-9C93DFADA513}"/>
          </ac:spMkLst>
        </pc:spChg>
        <pc:spChg chg="mod">
          <ac:chgData name="Juliet Kennard" userId="171ce03e-ecb9-44f8-bcbb-a85643c4c66a" providerId="ADAL" clId="{B465C642-4312-474E-AB32-4E0013FDAC90}" dt="2026-09-17T10:31:57.996" v="125" actId="20577"/>
          <ac:spMkLst>
            <pc:docMk/>
            <pc:sldMk cId="243317183" sldId="276"/>
            <ac:spMk id="539" creationId="{00000000-0000-0000-0000-000000000000}"/>
          </ac:spMkLst>
        </pc:spChg>
        <pc:grpChg chg="mod">
          <ac:chgData name="Juliet Kennard" userId="171ce03e-ecb9-44f8-bcbb-a85643c4c66a" providerId="ADAL" clId="{B465C642-4312-474E-AB32-4E0013FDAC90}" dt="2026-09-17T10:34:54.625" v="169" actId="1076"/>
          <ac:grpSpMkLst>
            <pc:docMk/>
            <pc:sldMk cId="243317183" sldId="276"/>
            <ac:grpSpMk id="8" creationId="{E7884D2D-8C5B-109B-FDD2-63CA2B7B4D73}"/>
          </ac:grpSpMkLst>
        </pc:grpChg>
        <pc:picChg chg="mod">
          <ac:chgData name="Juliet Kennard" userId="171ce03e-ecb9-44f8-bcbb-a85643c4c66a" providerId="ADAL" clId="{B465C642-4312-474E-AB32-4E0013FDAC90}" dt="2026-09-17T10:34:46.259" v="168" actId="14100"/>
          <ac:picMkLst>
            <pc:docMk/>
            <pc:sldMk cId="243317183" sldId="276"/>
            <ac:picMk id="6" creationId="{513948D5-C6BF-7B3C-4D59-A4C63F7A22F7}"/>
          </ac:picMkLst>
        </pc:picChg>
        <pc:picChg chg="mod">
          <ac:chgData name="Juliet Kennard" userId="171ce03e-ecb9-44f8-bcbb-a85643c4c66a" providerId="ADAL" clId="{B465C642-4312-474E-AB32-4E0013FDAC90}" dt="2026-09-17T10:34:58.977" v="170" actId="1076"/>
          <ac:picMkLst>
            <pc:docMk/>
            <pc:sldMk cId="243317183" sldId="276"/>
            <ac:picMk id="536" creationId="{00000000-0000-0000-0000-000000000000}"/>
          </ac:picMkLst>
        </pc:picChg>
        <pc:picChg chg="mod">
          <ac:chgData name="Juliet Kennard" userId="171ce03e-ecb9-44f8-bcbb-a85643c4c66a" providerId="ADAL" clId="{B465C642-4312-474E-AB32-4E0013FDAC90}" dt="2026-09-17T10:35:42.993" v="176" actId="1076"/>
          <ac:picMkLst>
            <pc:docMk/>
            <pc:sldMk cId="243317183" sldId="276"/>
            <ac:picMk id="537" creationId="{00000000-0000-0000-0000-000000000000}"/>
          </ac:picMkLst>
        </pc:picChg>
      </pc:sldChg>
      <pc:sldChg chg="modSp mod">
        <pc:chgData name="Juliet Kennard" userId="171ce03e-ecb9-44f8-bcbb-a85643c4c66a" providerId="ADAL" clId="{B465C642-4312-474E-AB32-4E0013FDAC90}" dt="2026-09-17T10:36:05.720" v="179" actId="20577"/>
        <pc:sldMkLst>
          <pc:docMk/>
          <pc:sldMk cId="0" sldId="277"/>
        </pc:sldMkLst>
        <pc:spChg chg="mod">
          <ac:chgData name="Juliet Kennard" userId="171ce03e-ecb9-44f8-bcbb-a85643c4c66a" providerId="ADAL" clId="{B465C642-4312-474E-AB32-4E0013FDAC90}" dt="2026-09-17T10:36:05.720" v="179" actId="20577"/>
          <ac:spMkLst>
            <pc:docMk/>
            <pc:sldMk cId="0" sldId="277"/>
            <ac:spMk id="157" creationId="{00000000-0000-0000-0000-000000000000}"/>
          </ac:spMkLst>
        </pc:spChg>
      </pc:sldChg>
      <pc:sldChg chg="del">
        <pc:chgData name="Juliet Kennard" userId="171ce03e-ecb9-44f8-bcbb-a85643c4c66a" providerId="ADAL" clId="{B465C642-4312-474E-AB32-4E0013FDAC90}" dt="2026-09-17T10:31:15.747" v="122" actId="2696"/>
        <pc:sldMkLst>
          <pc:docMk/>
          <pc:sldMk cId="3915018649" sldId="278"/>
        </pc:sldMkLst>
      </pc:sldChg>
      <pc:sldChg chg="modSp mod">
        <pc:chgData name="Juliet Kennard" userId="171ce03e-ecb9-44f8-bcbb-a85643c4c66a" providerId="ADAL" clId="{B465C642-4312-474E-AB32-4E0013FDAC90}" dt="2026-09-17T10:51:52.756" v="232" actId="962"/>
        <pc:sldMkLst>
          <pc:docMk/>
          <pc:sldMk cId="2078139741" sldId="279"/>
        </pc:sldMkLst>
        <pc:spChg chg="mod">
          <ac:chgData name="Juliet Kennard" userId="171ce03e-ecb9-44f8-bcbb-a85643c4c66a" providerId="ADAL" clId="{B465C642-4312-474E-AB32-4E0013FDAC90}" dt="2026-09-17T10:51:37.619" v="229" actId="962"/>
          <ac:spMkLst>
            <pc:docMk/>
            <pc:sldMk cId="2078139741" sldId="279"/>
            <ac:spMk id="2" creationId="{0A5BCB15-4201-8AE4-A968-047BB3EC3538}"/>
          </ac:spMkLst>
        </pc:spChg>
        <pc:spChg chg="mod">
          <ac:chgData name="Juliet Kennard" userId="171ce03e-ecb9-44f8-bcbb-a85643c4c66a" providerId="ADAL" clId="{B465C642-4312-474E-AB32-4E0013FDAC90}" dt="2026-09-17T10:51:40.316" v="230" actId="962"/>
          <ac:spMkLst>
            <pc:docMk/>
            <pc:sldMk cId="2078139741" sldId="279"/>
            <ac:spMk id="3" creationId="{0EBC942D-6C98-75EE-86AE-AC5ECDE57A52}"/>
          </ac:spMkLst>
        </pc:spChg>
        <pc:spChg chg="mod">
          <ac:chgData name="Juliet Kennard" userId="171ce03e-ecb9-44f8-bcbb-a85643c4c66a" providerId="ADAL" clId="{B465C642-4312-474E-AB32-4E0013FDAC90}" dt="2026-09-17T10:51:42.506" v="231" actId="962"/>
          <ac:spMkLst>
            <pc:docMk/>
            <pc:sldMk cId="2078139741" sldId="279"/>
            <ac:spMk id="4" creationId="{1E6FE348-D2F3-7A38-6FAD-E8BC457EF2E2}"/>
          </ac:spMkLst>
        </pc:spChg>
        <pc:spChg chg="mod">
          <ac:chgData name="Juliet Kennard" userId="171ce03e-ecb9-44f8-bcbb-a85643c4c66a" providerId="ADAL" clId="{B465C642-4312-474E-AB32-4E0013FDAC90}" dt="2026-09-17T10:51:52.756" v="232" actId="962"/>
          <ac:spMkLst>
            <pc:docMk/>
            <pc:sldMk cId="2078139741" sldId="279"/>
            <ac:spMk id="7" creationId="{025807DE-F5F4-6F09-98E4-9353EE83DD6D}"/>
          </ac:spMkLst>
        </pc:spChg>
        <pc:spChg chg="mod">
          <ac:chgData name="Juliet Kennard" userId="171ce03e-ecb9-44f8-bcbb-a85643c4c66a" providerId="ADAL" clId="{B465C642-4312-474E-AB32-4E0013FDAC90}" dt="2026-09-17T10:32:32.250" v="151" actId="5793"/>
          <ac:spMkLst>
            <pc:docMk/>
            <pc:sldMk cId="2078139741" sldId="279"/>
            <ac:spMk id="539" creationId="{0DACECBA-C4D2-C384-C2A5-4394677E23EE}"/>
          </ac:spMkLst>
        </pc:spChg>
        <pc:grpChg chg="mod">
          <ac:chgData name="Juliet Kennard" userId="171ce03e-ecb9-44f8-bcbb-a85643c4c66a" providerId="ADAL" clId="{B465C642-4312-474E-AB32-4E0013FDAC90}" dt="2026-09-17T10:33:35.792" v="160" actId="1076"/>
          <ac:grpSpMkLst>
            <pc:docMk/>
            <pc:sldMk cId="2078139741" sldId="279"/>
            <ac:grpSpMk id="5" creationId="{4DF31593-3181-ABDB-6091-D5CB4386DD02}"/>
          </ac:grpSpMkLst>
        </pc:grpChg>
        <pc:picChg chg="mod">
          <ac:chgData name="Juliet Kennard" userId="171ce03e-ecb9-44f8-bcbb-a85643c4c66a" providerId="ADAL" clId="{B465C642-4312-474E-AB32-4E0013FDAC90}" dt="2026-09-17T10:33:07.503" v="155" actId="14100"/>
          <ac:picMkLst>
            <pc:docMk/>
            <pc:sldMk cId="2078139741" sldId="279"/>
            <ac:picMk id="6" creationId="{4EE92DF8-0666-C34A-1BA3-94EEC802F343}"/>
          </ac:picMkLst>
        </pc:picChg>
        <pc:picChg chg="mod">
          <ac:chgData name="Juliet Kennard" userId="171ce03e-ecb9-44f8-bcbb-a85643c4c66a" providerId="ADAL" clId="{B465C642-4312-474E-AB32-4E0013FDAC90}" dt="2026-09-17T10:33:14.078" v="156" actId="14100"/>
          <ac:picMkLst>
            <pc:docMk/>
            <pc:sldMk cId="2078139741" sldId="279"/>
            <ac:picMk id="536" creationId="{11F1B333-CF2B-5A81-89C6-3343F23059C8}"/>
          </ac:picMkLst>
        </pc:picChg>
        <pc:picChg chg="mod">
          <ac:chgData name="Juliet Kennard" userId="171ce03e-ecb9-44f8-bcbb-a85643c4c66a" providerId="ADAL" clId="{B465C642-4312-474E-AB32-4E0013FDAC90}" dt="2026-09-17T10:33:30.217" v="159" actId="1076"/>
          <ac:picMkLst>
            <pc:docMk/>
            <pc:sldMk cId="2078139741" sldId="279"/>
            <ac:picMk id="537" creationId="{F5BF8B05-458A-38F5-C408-3A03FFBAECE7}"/>
          </ac:picMkLst>
        </pc:picChg>
      </pc:sldChg>
      <pc:sldChg chg="modSp mod">
        <pc:chgData name="Juliet Kennard" userId="171ce03e-ecb9-44f8-bcbb-a85643c4c66a" providerId="ADAL" clId="{B465C642-4312-474E-AB32-4E0013FDAC90}" dt="2026-09-17T10:53:33.180" v="254" actId="962"/>
        <pc:sldMkLst>
          <pc:docMk/>
          <pc:sldMk cId="3894929252" sldId="280"/>
        </pc:sldMkLst>
        <pc:spChg chg="mod">
          <ac:chgData name="Juliet Kennard" userId="171ce03e-ecb9-44f8-bcbb-a85643c4c66a" providerId="ADAL" clId="{B465C642-4312-474E-AB32-4E0013FDAC90}" dt="2026-09-17T10:53:33.180" v="254" actId="962"/>
          <ac:spMkLst>
            <pc:docMk/>
            <pc:sldMk cId="3894929252" sldId="280"/>
            <ac:spMk id="5" creationId="{4D86C92A-2DC5-7823-52E6-84BF94BF2164}"/>
          </ac:spMkLst>
        </pc:spChg>
      </pc:sldChg>
      <pc:sldChg chg="modSp mod">
        <pc:chgData name="Juliet Kennard" userId="171ce03e-ecb9-44f8-bcbb-a85643c4c66a" providerId="ADAL" clId="{B465C642-4312-474E-AB32-4E0013FDAC90}" dt="2026-09-17T10:38:23.113" v="194" actId="20577"/>
        <pc:sldMkLst>
          <pc:docMk/>
          <pc:sldMk cId="1495416171" sldId="281"/>
        </pc:sldMkLst>
        <pc:spChg chg="mod">
          <ac:chgData name="Juliet Kennard" userId="171ce03e-ecb9-44f8-bcbb-a85643c4c66a" providerId="ADAL" clId="{B465C642-4312-474E-AB32-4E0013FDAC90}" dt="2026-09-17T10:38:23.113" v="194" actId="20577"/>
          <ac:spMkLst>
            <pc:docMk/>
            <pc:sldMk cId="1495416171" sldId="281"/>
            <ac:spMk id="207" creationId="{5F726BF6-7A2E-3009-B456-C8AF3928B4C5}"/>
          </ac:spMkLst>
        </pc:spChg>
      </pc:sldChg>
      <pc:sldChg chg="modSp mod">
        <pc:chgData name="Juliet Kennard" userId="171ce03e-ecb9-44f8-bcbb-a85643c4c66a" providerId="ADAL" clId="{B465C642-4312-474E-AB32-4E0013FDAC90}" dt="2026-09-17T10:38:38.484" v="200" actId="20577"/>
        <pc:sldMkLst>
          <pc:docMk/>
          <pc:sldMk cId="2082188390" sldId="282"/>
        </pc:sldMkLst>
        <pc:spChg chg="mod">
          <ac:chgData name="Juliet Kennard" userId="171ce03e-ecb9-44f8-bcbb-a85643c4c66a" providerId="ADAL" clId="{B465C642-4312-474E-AB32-4E0013FDAC90}" dt="2026-09-17T10:38:38.484" v="200" actId="20577"/>
          <ac:spMkLst>
            <pc:docMk/>
            <pc:sldMk cId="2082188390" sldId="282"/>
            <ac:spMk id="215" creationId="{37EC2FD7-4246-C5C3-558A-7D06EBE2896E}"/>
          </ac:spMkLst>
        </pc:spChg>
      </pc:sldChg>
      <pc:sldChg chg="modSp mod">
        <pc:chgData name="Juliet Kennard" userId="171ce03e-ecb9-44f8-bcbb-a85643c4c66a" providerId="ADAL" clId="{B465C642-4312-474E-AB32-4E0013FDAC90}" dt="2026-09-17T10:54:23.707" v="258" actId="962"/>
        <pc:sldMkLst>
          <pc:docMk/>
          <pc:sldMk cId="1242056380" sldId="283"/>
        </pc:sldMkLst>
        <pc:spChg chg="mod">
          <ac:chgData name="Juliet Kennard" userId="171ce03e-ecb9-44f8-bcbb-a85643c4c66a" providerId="ADAL" clId="{B465C642-4312-474E-AB32-4E0013FDAC90}" dt="2026-09-17T10:54:23.707" v="258" actId="962"/>
          <ac:spMkLst>
            <pc:docMk/>
            <pc:sldMk cId="1242056380" sldId="283"/>
            <ac:spMk id="3" creationId="{A76933B1-BC42-3A96-D7DB-64933B0D5D32}"/>
          </ac:spMkLst>
        </pc:spChg>
        <pc:spChg chg="mod">
          <ac:chgData name="Juliet Kennard" userId="171ce03e-ecb9-44f8-bcbb-a85643c4c66a" providerId="ADAL" clId="{B465C642-4312-474E-AB32-4E0013FDAC90}" dt="2026-09-17T10:38:56.790" v="218" actId="5793"/>
          <ac:spMkLst>
            <pc:docMk/>
            <pc:sldMk cId="1242056380" sldId="283"/>
            <ac:spMk id="225" creationId="{4B384997-6F81-16B0-E3ED-53FF18DB61ED}"/>
          </ac:spMkLst>
        </pc:spChg>
      </pc:sldChg>
      <pc:sldChg chg="modSp mod">
        <pc:chgData name="Juliet Kennard" userId="171ce03e-ecb9-44f8-bcbb-a85643c4c66a" providerId="ADAL" clId="{B465C642-4312-474E-AB32-4E0013FDAC90}" dt="2026-09-17T10:55:01.052" v="262" actId="962"/>
        <pc:sldMkLst>
          <pc:docMk/>
          <pc:sldMk cId="1151091917" sldId="284"/>
        </pc:sldMkLst>
        <pc:spChg chg="mod">
          <ac:chgData name="Juliet Kennard" userId="171ce03e-ecb9-44f8-bcbb-a85643c4c66a" providerId="ADAL" clId="{B465C642-4312-474E-AB32-4E0013FDAC90}" dt="2026-09-17T10:55:01.052" v="262" actId="962"/>
          <ac:spMkLst>
            <pc:docMk/>
            <pc:sldMk cId="1151091917" sldId="284"/>
            <ac:spMk id="3" creationId="{5A3E9647-F86B-182F-8977-01C6419431E0}"/>
          </ac:spMkLst>
        </pc:spChg>
        <pc:spChg chg="mod">
          <ac:chgData name="Juliet Kennard" userId="171ce03e-ecb9-44f8-bcbb-a85643c4c66a" providerId="ADAL" clId="{B465C642-4312-474E-AB32-4E0013FDAC90}" dt="2026-09-17T10:29:07.257" v="60" actId="20577"/>
          <ac:spMkLst>
            <pc:docMk/>
            <pc:sldMk cId="1151091917" sldId="284"/>
            <ac:spMk id="233" creationId="{6CD4BA4A-F219-FF47-7ECE-EF63037B8023}"/>
          </ac:spMkLst>
        </pc:spChg>
      </pc:sldChg>
      <pc:sldChg chg="addSp delSp modSp mod">
        <pc:chgData name="Juliet Kennard" userId="171ce03e-ecb9-44f8-bcbb-a85643c4c66a" providerId="ADAL" clId="{B465C642-4312-474E-AB32-4E0013FDAC90}" dt="2026-09-17T10:54:50.507" v="261" actId="962"/>
        <pc:sldMkLst>
          <pc:docMk/>
          <pc:sldMk cId="3855180338" sldId="285"/>
        </pc:sldMkLst>
        <pc:spChg chg="mod">
          <ac:chgData name="Juliet Kennard" userId="171ce03e-ecb9-44f8-bcbb-a85643c4c66a" providerId="ADAL" clId="{B465C642-4312-474E-AB32-4E0013FDAC90}" dt="2026-09-17T10:54:50.507" v="261" actId="962"/>
          <ac:spMkLst>
            <pc:docMk/>
            <pc:sldMk cId="3855180338" sldId="285"/>
            <ac:spMk id="7" creationId="{A18D66D1-E349-E67E-4ED7-F74AB8E418A7}"/>
          </ac:spMkLst>
        </pc:spChg>
        <pc:spChg chg="mod">
          <ac:chgData name="Juliet Kennard" userId="171ce03e-ecb9-44f8-bcbb-a85643c4c66a" providerId="ADAL" clId="{B465C642-4312-474E-AB32-4E0013FDAC90}" dt="2026-09-17T10:54:45.691" v="259" actId="962"/>
          <ac:spMkLst>
            <pc:docMk/>
            <pc:sldMk cId="3855180338" sldId="285"/>
            <ac:spMk id="10" creationId="{003C6370-B0B1-3A05-112F-7012F6474348}"/>
          </ac:spMkLst>
        </pc:spChg>
        <pc:spChg chg="mod">
          <ac:chgData name="Juliet Kennard" userId="171ce03e-ecb9-44f8-bcbb-a85643c4c66a" providerId="ADAL" clId="{B465C642-4312-474E-AB32-4E0013FDAC90}" dt="2026-09-17T10:28:03.811" v="19" actId="20577"/>
          <ac:spMkLst>
            <pc:docMk/>
            <pc:sldMk cId="3855180338" sldId="285"/>
            <ac:spMk id="233" creationId="{03EE6FEE-3B04-1C1C-5484-7B1B774A92BC}"/>
          </ac:spMkLst>
        </pc:spChg>
        <pc:graphicFrameChg chg="add mod">
          <ac:chgData name="Juliet Kennard" userId="171ce03e-ecb9-44f8-bcbb-a85643c4c66a" providerId="ADAL" clId="{B465C642-4312-474E-AB32-4E0013FDAC90}" dt="2026-09-17T10:54:46.444" v="260" actId="962"/>
          <ac:graphicFrameMkLst>
            <pc:docMk/>
            <pc:sldMk cId="3855180338" sldId="285"/>
            <ac:graphicFrameMk id="2" creationId="{73711B15-32E6-B893-06A8-5683BE585CCE}"/>
          </ac:graphicFrameMkLst>
        </pc:graphicFrameChg>
        <pc:graphicFrameChg chg="del">
          <ac:chgData name="Juliet Kennard" userId="171ce03e-ecb9-44f8-bcbb-a85643c4c66a" providerId="ADAL" clId="{B465C642-4312-474E-AB32-4E0013FDAC90}" dt="2026-09-17T10:28:21.357" v="21" actId="478"/>
          <ac:graphicFrameMkLst>
            <pc:docMk/>
            <pc:sldMk cId="3855180338" sldId="285"/>
            <ac:graphicFrameMk id="11" creationId="{469E4237-0FB1-35D3-01C5-C9CA32E8FC46}"/>
          </ac:graphicFrameMkLst>
        </pc:graphicFrameChg>
      </pc:sldChg>
      <pc:sldChg chg="modSp mod">
        <pc:chgData name="Juliet Kennard" userId="171ce03e-ecb9-44f8-bcbb-a85643c4c66a" providerId="ADAL" clId="{B465C642-4312-474E-AB32-4E0013FDAC90}" dt="2026-09-17T10:55:37.598" v="267" actId="962"/>
        <pc:sldMkLst>
          <pc:docMk/>
          <pc:sldMk cId="3994766170" sldId="286"/>
        </pc:sldMkLst>
        <pc:spChg chg="mod">
          <ac:chgData name="Juliet Kennard" userId="171ce03e-ecb9-44f8-bcbb-a85643c4c66a" providerId="ADAL" clId="{B465C642-4312-474E-AB32-4E0013FDAC90}" dt="2026-09-17T10:55:37.598" v="267" actId="962"/>
          <ac:spMkLst>
            <pc:docMk/>
            <pc:sldMk cId="3994766170" sldId="286"/>
            <ac:spMk id="3" creationId="{EABB9206-E60A-EECC-CAC0-BF36856D3404}"/>
          </ac:spMkLst>
        </pc:spChg>
        <pc:spChg chg="mod">
          <ac:chgData name="Juliet Kennard" userId="171ce03e-ecb9-44f8-bcbb-a85643c4c66a" providerId="ADAL" clId="{B465C642-4312-474E-AB32-4E0013FDAC90}" dt="2026-09-17T10:31:09.219" v="121" actId="20577"/>
          <ac:spMkLst>
            <pc:docMk/>
            <pc:sldMk cId="3994766170" sldId="286"/>
            <ac:spMk id="259" creationId="{8A1B5E3C-D8AE-D19A-31F2-A7D3179A871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L="914400" marR="0" lvl="1"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2pPr>
            <a:lvl3pPr marL="1371600" marR="0" lvl="2"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3pPr>
            <a:lvl4pPr marL="1828800" marR="0" lvl="3"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4pPr>
            <a:lvl5pPr marL="2286000" marR="0" lvl="4"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5pPr>
            <a:lvl6pPr marL="2743200" marR="0" lvl="5"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6pPr>
            <a:lvl7pPr marL="3200400" marR="0" lvl="6"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7pPr>
            <a:lvl8pPr marL="3657600" marR="0" lvl="7"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8pPr>
            <a:lvl9pPr marL="4114800" marR="0" lvl="8" indent="-228600" algn="l" rtl="0">
              <a:spcBef>
                <a:spcPts val="0"/>
              </a:spcBef>
              <a:spcAft>
                <a:spcPts val="0"/>
              </a:spcAft>
              <a:buSzPts val="1400"/>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rsc.li/4wypuqq"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latin typeface="Century Gothic"/>
                <a:ea typeface="Century Gothic"/>
                <a:cs typeface="Century Gothic"/>
                <a:sym typeface="Century Gothic"/>
              </a:rPr>
              <a:t>Discuss with students where they might have done something like the learning objectives before.</a:t>
            </a:r>
            <a:endParaRPr>
              <a:latin typeface="Century Gothic"/>
              <a:ea typeface="Century Gothic"/>
              <a:cs typeface="Century Gothic"/>
              <a:sym typeface="Century Gothic"/>
            </a:endParaRPr>
          </a:p>
          <a:p>
            <a:pPr marL="0" lvl="0" indent="0" algn="l" rtl="0">
              <a:spcBef>
                <a:spcPts val="0"/>
              </a:spcBef>
              <a:spcAft>
                <a:spcPts val="0"/>
              </a:spcAft>
              <a:buNone/>
            </a:pPr>
            <a:endParaRPr>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In science at the primary phase:</a:t>
            </a: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they will have carried out experiments and recorded data in a table</a:t>
            </a: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drawn bar charts, scatter graphs and line graphs from experiments and made decisions about which category was the highest or lowest</a:t>
            </a: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used results to make simple conclusions, make predictions and suggest improvements. </a:t>
            </a:r>
            <a:endParaRPr>
              <a:latin typeface="Century Gothic"/>
              <a:ea typeface="Century Gothic"/>
              <a:cs typeface="Century Gothic"/>
              <a:sym typeface="Century Gothic"/>
            </a:endParaRPr>
          </a:p>
          <a:p>
            <a:pPr marL="0" lvl="0" indent="0" algn="l" rtl="0">
              <a:spcBef>
                <a:spcPts val="0"/>
              </a:spcBef>
              <a:spcAft>
                <a:spcPts val="0"/>
              </a:spcAft>
              <a:buNone/>
            </a:pPr>
            <a:endParaRPr>
              <a:highlight>
                <a:srgbClr val="FFFF00"/>
              </a:highlight>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In maths at primary phase:</a:t>
            </a: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students will have presented data and interpreted it in tables and bar charts</a:t>
            </a: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they will have used these visuals to make decisions on how many more of x there is than y for example.</a:t>
            </a:r>
            <a:endParaRPr>
              <a:latin typeface="Century Gothic"/>
              <a:ea typeface="Century Gothic"/>
              <a:cs typeface="Century Gothic"/>
              <a:sym typeface="Century Gothic"/>
            </a:endParaRPr>
          </a:p>
          <a:p>
            <a:pPr marL="457200" lvl="0" indent="0" algn="l" rtl="0">
              <a:spcBef>
                <a:spcPts val="0"/>
              </a:spcBef>
              <a:spcAft>
                <a:spcPts val="0"/>
              </a:spcAft>
              <a:buNone/>
            </a:pPr>
            <a:endParaRPr>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In maths at secondary phase:</a:t>
            </a: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students construct and interpret tables, bar charts, pie charts and pictograms for categorical data and vertical line charts for grouped or ungrouped data</a:t>
            </a: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they are used to describing simple mathematical relationships between two variables using scatter graphs.</a:t>
            </a:r>
            <a:endParaRPr>
              <a:latin typeface="Century Gothic"/>
              <a:ea typeface="Century Gothic"/>
              <a:cs typeface="Century Gothic"/>
              <a:sym typeface="Century Gothic"/>
            </a:endParaRPr>
          </a:p>
          <a:p>
            <a:pPr marL="0" lvl="0" indent="0" algn="l" rtl="0">
              <a:spcBef>
                <a:spcPts val="0"/>
              </a:spcBef>
              <a:spcAft>
                <a:spcPts val="0"/>
              </a:spcAft>
              <a:buNone/>
            </a:pPr>
            <a:endParaRPr sz="1100">
              <a:solidFill>
                <a:srgbClr val="0B0C0C"/>
              </a:solidFill>
              <a:highlight>
                <a:srgbClr val="FFFF00"/>
              </a:highlight>
              <a:latin typeface="Century Gothic"/>
              <a:ea typeface="Century Gothic"/>
              <a:cs typeface="Century Gothic"/>
              <a:sym typeface="Century Gothic"/>
            </a:endParaRPr>
          </a:p>
          <a:p>
            <a:pPr marL="457200" lvl="0" indent="0" algn="l" rtl="0">
              <a:spcBef>
                <a:spcPts val="0"/>
              </a:spcBef>
              <a:spcAft>
                <a:spcPts val="0"/>
              </a:spcAft>
              <a:buNone/>
            </a:pPr>
            <a:endParaRPr>
              <a:highlight>
                <a:srgbClr val="FFFF00"/>
              </a:highlight>
              <a:latin typeface="Century Gothic"/>
              <a:ea typeface="Century Gothic"/>
              <a:cs typeface="Century Gothic"/>
              <a:sym typeface="Century Gothic"/>
            </a:endParaRPr>
          </a:p>
          <a:p>
            <a:pPr marL="0" lvl="0" indent="0" algn="l" rtl="0">
              <a:spcBef>
                <a:spcPts val="0"/>
              </a:spcBef>
              <a:spcAft>
                <a:spcPts val="0"/>
              </a:spcAft>
              <a:buNone/>
            </a:pPr>
            <a:endParaRPr>
              <a:highlight>
                <a:srgbClr val="FFFF00"/>
              </a:highlight>
            </a:endParaRPr>
          </a:p>
        </p:txBody>
      </p:sp>
      <p:sp>
        <p:nvSpPr>
          <p:cNvPr id="113" name="Google Shape;11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b548bdb599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3b548bdb599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latin typeface="Century Gothic"/>
                <a:ea typeface="Century Gothic"/>
                <a:cs typeface="Century Gothic"/>
                <a:sym typeface="Century Gothic"/>
              </a:rPr>
              <a:t>Data is collected via measurements or through observations. Discuss the differences between these two, to remind students that in chemistry we use qualitative methods too, such as colour changes.</a:t>
            </a:r>
            <a:endParaRPr lang="en-GB"/>
          </a:p>
          <a:p>
            <a:pPr marL="0" lvl="0" indent="0" algn="l" rtl="0">
              <a:spcBef>
                <a:spcPts val="0"/>
              </a:spcBef>
              <a:spcAft>
                <a:spcPts val="0"/>
              </a:spcAft>
              <a:buNone/>
            </a:pPr>
            <a:endParaRPr lang="en-GB">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Discuss with learners what data not being perfect means.</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Why might the data not be perfect?</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What is meant by the true value?</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What can you do to improve the quality of data collected?</a:t>
            </a:r>
            <a:endParaRPr>
              <a:latin typeface="Century Gothic"/>
              <a:ea typeface="Century Gothic"/>
              <a:cs typeface="Century Gothic"/>
              <a:sym typeface="Century Gothic"/>
            </a:endParaRPr>
          </a:p>
          <a:p>
            <a:pPr marL="0" lvl="0" indent="0" algn="l" rtl="0">
              <a:spcBef>
                <a:spcPts val="0"/>
              </a:spcBef>
              <a:spcAft>
                <a:spcPts val="0"/>
              </a:spcAft>
              <a:buNone/>
            </a:pPr>
            <a:endParaRPr>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How likely is it that students will achieve the true value in a school laboratory?</a:t>
            </a:r>
            <a:endParaRPr>
              <a:latin typeface="Century Gothic"/>
              <a:ea typeface="Century Gothic"/>
              <a:cs typeface="Century Gothic"/>
              <a:sym typeface="Century Gothic"/>
            </a:endParaRPr>
          </a:p>
          <a:p>
            <a:pPr marL="171450" lvl="0" indent="-171450" algn="l" rtl="0">
              <a:lnSpc>
                <a:spcPct val="115000"/>
              </a:lnSpc>
              <a:spcBef>
                <a:spcPts val="1200"/>
              </a:spcBef>
              <a:spcAft>
                <a:spcPts val="0"/>
              </a:spcAft>
              <a:buClr>
                <a:schemeClr val="dk1"/>
              </a:buClr>
              <a:buSzPts val="1100"/>
              <a:buFont typeface="Arial" panose="020B0604020202020204" pitchFamily="34" charset="0"/>
              <a:buChar char="•"/>
            </a:pPr>
            <a:r>
              <a:rPr lang="en-GB">
                <a:latin typeface="Century Gothic"/>
                <a:ea typeface="Century Gothic"/>
                <a:cs typeface="Century Gothic"/>
                <a:sym typeface="Century Gothic"/>
              </a:rPr>
              <a:t>Perfect data would be completely accurate measurements with no errors at all. No</a:t>
            </a:r>
            <a:r>
              <a:rPr lang="en-GB" b="1">
                <a:latin typeface="Century Gothic"/>
                <a:ea typeface="Century Gothic"/>
                <a:cs typeface="Century Gothic"/>
                <a:sym typeface="Century Gothic"/>
              </a:rPr>
              <a:t> data is ever perfect</a:t>
            </a:r>
            <a:r>
              <a:rPr lang="en-GB">
                <a:latin typeface="Century Gothic"/>
                <a:ea typeface="Century Gothic"/>
                <a:cs typeface="Century Gothic"/>
                <a:sym typeface="Century Gothic"/>
              </a:rPr>
              <a:t> – there are always small differences between what you measure and the true value. If we measure the temperature of boiling water, you might get 99.2°C, 100.1°C, or 99.8°C in different attempts, even though pure water boils at exactly 100°C under controlled conditions such as environmental temperature and pressure.</a:t>
            </a:r>
            <a:endParaRPr>
              <a:latin typeface="Century Gothic"/>
              <a:ea typeface="Century Gothic"/>
              <a:cs typeface="Century Gothic"/>
              <a:sym typeface="Century Gothic"/>
            </a:endParaRPr>
          </a:p>
          <a:p>
            <a:pPr marL="0" lvl="0" indent="0" algn="l" rtl="0">
              <a:spcBef>
                <a:spcPts val="1200"/>
              </a:spcBef>
              <a:spcAft>
                <a:spcPts val="0"/>
              </a:spcAft>
              <a:buNone/>
            </a:pPr>
            <a:r>
              <a:rPr lang="en-GB">
                <a:latin typeface="Century Gothic"/>
                <a:ea typeface="Century Gothic"/>
                <a:cs typeface="Century Gothic"/>
                <a:sym typeface="Century Gothic"/>
              </a:rPr>
              <a:t>Possible reasons for data not being perfect:</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zero error</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random errors</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equipment limitations </a:t>
            </a:r>
            <a:r>
              <a:rPr lang="en-GB" sz="1200" b="0" i="0" u="none" strike="noStrike" cap="none">
                <a:solidFill>
                  <a:schemeClr val="dk1"/>
                </a:solidFill>
                <a:effectLst/>
                <a:latin typeface="Arial"/>
                <a:ea typeface="Arial"/>
                <a:cs typeface="Arial"/>
                <a:sym typeface="Arial"/>
              </a:rPr>
              <a:t>– </a:t>
            </a:r>
            <a:r>
              <a:rPr lang="en-GB">
                <a:latin typeface="Century Gothic"/>
                <a:ea typeface="Century Gothic"/>
                <a:cs typeface="Century Gothic"/>
                <a:sym typeface="Century Gothic"/>
              </a:rPr>
              <a:t>e.g. lack of precision in measuring instruments or they are not calibrated correctly</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environmental limitations </a:t>
            </a:r>
            <a:r>
              <a:rPr lang="en-GB" sz="1200" b="0" i="0" u="none" strike="noStrike" cap="none">
                <a:solidFill>
                  <a:schemeClr val="dk1"/>
                </a:solidFill>
                <a:effectLst/>
                <a:latin typeface="Arial"/>
                <a:ea typeface="Arial"/>
                <a:cs typeface="Arial"/>
                <a:sym typeface="Arial"/>
              </a:rPr>
              <a:t>– </a:t>
            </a:r>
            <a:r>
              <a:rPr lang="en-GB">
                <a:latin typeface="Century Gothic"/>
                <a:ea typeface="Century Gothic"/>
                <a:cs typeface="Century Gothic"/>
                <a:sym typeface="Century Gothic"/>
              </a:rPr>
              <a:t>room temperature fluctuations, heat loss to the surroundings, impurities in the chemicals used</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method limitations </a:t>
            </a:r>
            <a:r>
              <a:rPr lang="en-GB" sz="1200" b="0" i="0" u="none" strike="noStrike" cap="none">
                <a:solidFill>
                  <a:schemeClr val="dk1"/>
                </a:solidFill>
                <a:effectLst/>
                <a:latin typeface="Arial"/>
                <a:ea typeface="Arial"/>
                <a:cs typeface="Arial"/>
                <a:sym typeface="Arial"/>
              </a:rPr>
              <a:t>– </a:t>
            </a:r>
            <a:r>
              <a:rPr lang="en-GB">
                <a:latin typeface="Century Gothic"/>
                <a:ea typeface="Century Gothic"/>
                <a:cs typeface="Century Gothic"/>
                <a:sym typeface="Century Gothic"/>
              </a:rPr>
              <a:t>reactions happen too fast to measure accurately, variables not controlled well</a:t>
            </a:r>
            <a:endParaRPr>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Learners can improve the quality of data by:</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repeating measurements and calculating the mean</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spotting and removing any anomalies </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using equipment with more precision e.g. a digital balance or digital thermometer rather than analogue versions</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using as large a sample size as possible</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using larger quantities where it is safe and possible to do so</a:t>
            </a:r>
          </a:p>
          <a:p>
            <a:pPr marL="0" lvl="0" indent="0" algn="l" rtl="0">
              <a:spcBef>
                <a:spcPts val="0"/>
              </a:spcBef>
              <a:spcAft>
                <a:spcPts val="0"/>
              </a:spcAft>
              <a:buFont typeface="Arial" panose="020B0604020202020204" pitchFamily="34" charset="0"/>
              <a:buNone/>
            </a:pPr>
            <a:endParaRPr>
              <a:latin typeface="Century Gothic"/>
              <a:ea typeface="Century Gothic"/>
              <a:cs typeface="Century Gothic"/>
              <a:sym typeface="Century Gothic"/>
            </a:endParaRPr>
          </a:p>
          <a:p>
            <a:pPr marL="0" lvl="0" indent="0" algn="l" rtl="0">
              <a:spcBef>
                <a:spcPts val="0"/>
              </a:spcBef>
              <a:spcAft>
                <a:spcPts val="0"/>
              </a:spcAft>
              <a:buNone/>
            </a:pPr>
            <a:r>
              <a:rPr lang="en-GB">
                <a:latin typeface="Century Gothic"/>
                <a:ea typeface="Century Gothic"/>
                <a:cs typeface="Century Gothic"/>
                <a:sym typeface="Century Gothic"/>
              </a:rPr>
              <a:t>Are we likely to achieve true value data? No, because:</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latin typeface="Century Gothic"/>
                <a:ea typeface="Century Gothic"/>
                <a:cs typeface="Century Gothic"/>
                <a:sym typeface="Century Gothic"/>
              </a:rPr>
              <a:t>school equipment is less precise than research laboratory equipment</a:t>
            </a:r>
            <a:endParaRPr>
              <a:latin typeface="Century Gothic"/>
              <a:ea typeface="Century Gothic"/>
              <a:cs typeface="Century Gothic"/>
              <a:sym typeface="Century Gothic"/>
            </a:endParaRPr>
          </a:p>
          <a:p>
            <a:pPr marL="171450" lvl="0" indent="-171450" algn="l" rtl="0">
              <a:spcBef>
                <a:spcPts val="0"/>
              </a:spcBef>
              <a:spcAft>
                <a:spcPts val="0"/>
              </a:spcAft>
              <a:buFont typeface="Arial" panose="020B0604020202020204" pitchFamily="34" charset="0"/>
              <a:buChar char="•"/>
            </a:pPr>
            <a:r>
              <a:rPr lang="en-GB"/>
              <a:t>chemicals used in school experiments are likely to be less pure</a:t>
            </a:r>
            <a:endParaRPr/>
          </a:p>
          <a:p>
            <a:pPr marL="0" lvl="0" indent="0" algn="l" rtl="0">
              <a:spcBef>
                <a:spcPts val="0"/>
              </a:spcBef>
              <a:spcAft>
                <a:spcPts val="0"/>
              </a:spcAft>
              <a:buNone/>
            </a:pPr>
            <a:r>
              <a:rPr lang="en-GB"/>
              <a:t>But we can achieve results close to the true value by getting results which are consistent and repeatable. </a:t>
            </a:r>
            <a:endParaRPr/>
          </a:p>
        </p:txBody>
      </p:sp>
      <p:sp>
        <p:nvSpPr>
          <p:cNvPr id="121" name="Google Shape;121;g3b548bdb599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b80ce657a6_0_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3b80ce657a6_0_75: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en-GB" sz="1200" b="0" i="0" u="none" strike="noStrike" cap="none" dirty="0">
                <a:solidFill>
                  <a:schemeClr val="dk1"/>
                </a:solidFill>
                <a:effectLst/>
                <a:latin typeface="Arial"/>
                <a:ea typeface="Arial"/>
                <a:cs typeface="Arial"/>
                <a:sym typeface="Arial"/>
              </a:rPr>
              <a:t>This slide introduces the challenge question that learners will return to at the end of the lesson. Learners are not expected to attempt it at this point. We will return to complete the question at the end of the session.</a:t>
            </a:r>
          </a:p>
          <a:p>
            <a:pPr marL="0" lvl="0" indent="0" algn="l" rtl="0">
              <a:lnSpc>
                <a:spcPct val="100000"/>
              </a:lnSpc>
              <a:spcBef>
                <a:spcPts val="0"/>
              </a:spcBef>
              <a:spcAft>
                <a:spcPts val="0"/>
              </a:spcAft>
              <a:buClr>
                <a:schemeClr val="dk1"/>
              </a:buClr>
              <a:buSzPts val="1100"/>
              <a:buFont typeface="Arial"/>
              <a:buNone/>
            </a:pPr>
            <a:endParaRPr lang="en-GB" sz="1300" dirty="0">
              <a:latin typeface="Century Gothic"/>
              <a:ea typeface="Century Gothic"/>
              <a:cs typeface="Century Gothic"/>
              <a:sym typeface="Century Gothic"/>
            </a:endParaRPr>
          </a:p>
          <a:p>
            <a:pPr marL="0" marR="0" lvl="0" indent="0" algn="l" defTabSz="914400" rtl="0" eaLnBrk="1" fontAlgn="auto" latinLnBrk="0" hangingPunct="1">
              <a:lnSpc>
                <a:spcPct val="100000"/>
              </a:lnSpc>
              <a:spcBef>
                <a:spcPts val="0"/>
              </a:spcBef>
              <a:spcAft>
                <a:spcPts val="0"/>
              </a:spcAft>
              <a:buClr>
                <a:schemeClr val="dk1"/>
              </a:buClr>
              <a:buSzPts val="1100"/>
              <a:buFont typeface="Arial"/>
              <a:buNone/>
              <a:tabLst/>
              <a:defRPr/>
            </a:pPr>
            <a:r>
              <a:rPr lang="en-GB" sz="1300" dirty="0">
                <a:latin typeface="Century Gothic"/>
                <a:ea typeface="Century Gothic"/>
                <a:cs typeface="Century Gothic"/>
                <a:sym typeface="Century Gothic"/>
              </a:rPr>
              <a:t>Discuss the question and the words in bold, which are in bold. Learners should recognise the terms but, if not, help them problem-solve the meaning: bi means two such as bicycle, bilingual, bilateral, bisect, bifold, binoculars. What does the term variate sound a bit like? Variable – a variable is something which changes or varies. </a:t>
            </a:r>
          </a:p>
          <a:p>
            <a:pPr marL="0" lvl="0" indent="0" algn="l" rtl="0">
              <a:spcBef>
                <a:spcPts val="0"/>
              </a:spcBef>
              <a:spcAft>
                <a:spcPts val="0"/>
              </a:spcAft>
              <a:buFont typeface="+mj-lt"/>
              <a:buNone/>
            </a:pPr>
            <a:r>
              <a:rPr lang="en-GB" sz="1400" b="1" dirty="0">
                <a:latin typeface="Century Gothic"/>
                <a:ea typeface="Century Gothic"/>
                <a:cs typeface="Century Gothic"/>
                <a:sym typeface="Century Gothic"/>
              </a:rPr>
              <a:t>Bivariate</a:t>
            </a:r>
            <a:r>
              <a:rPr lang="en-GB" sz="1400" dirty="0">
                <a:latin typeface="Century Gothic"/>
                <a:ea typeface="Century Gothic"/>
                <a:cs typeface="Century Gothic"/>
                <a:sym typeface="Century Gothic"/>
              </a:rPr>
              <a:t> data is data which involves two variables.</a:t>
            </a:r>
          </a:p>
          <a:p>
            <a:pPr marL="0" lvl="0" indent="0" algn="l" rtl="0">
              <a:spcBef>
                <a:spcPts val="0"/>
              </a:spcBef>
              <a:spcAft>
                <a:spcPts val="0"/>
              </a:spcAft>
              <a:buFont typeface="+mj-lt"/>
              <a:buNone/>
            </a:pPr>
            <a:r>
              <a:rPr lang="en-GB" sz="1400" b="0" dirty="0">
                <a:latin typeface="Century Gothic"/>
                <a:ea typeface="Century Gothic"/>
                <a:cs typeface="Century Gothic"/>
                <a:sym typeface="Century Gothic"/>
              </a:rPr>
              <a:t>A </a:t>
            </a:r>
            <a:r>
              <a:rPr lang="en-GB" sz="1400" b="1" dirty="0">
                <a:latin typeface="Century Gothic"/>
                <a:ea typeface="Century Gothic"/>
                <a:cs typeface="Century Gothic"/>
                <a:sym typeface="Century Gothic"/>
              </a:rPr>
              <a:t>pattern </a:t>
            </a:r>
            <a:r>
              <a:rPr lang="en-GB" sz="1400" dirty="0">
                <a:latin typeface="Century Gothic"/>
                <a:ea typeface="Century Gothic"/>
                <a:cs typeface="Century Gothic"/>
                <a:sym typeface="Century Gothic"/>
              </a:rPr>
              <a:t>is seen when data repeats in a predictable way. </a:t>
            </a:r>
          </a:p>
          <a:p>
            <a:pPr marL="0" lvl="0" indent="0" algn="l" rtl="0">
              <a:spcBef>
                <a:spcPts val="0"/>
              </a:spcBef>
              <a:spcAft>
                <a:spcPts val="0"/>
              </a:spcAft>
              <a:buFont typeface="+mj-lt"/>
              <a:buNone/>
            </a:pPr>
            <a:r>
              <a:rPr lang="en-GB" sz="1400" b="1" dirty="0">
                <a:latin typeface="Century Gothic"/>
                <a:ea typeface="Century Gothic"/>
                <a:cs typeface="Century Gothic"/>
                <a:sym typeface="Century Gothic"/>
              </a:rPr>
              <a:t>Variables</a:t>
            </a:r>
            <a:r>
              <a:rPr lang="en-GB" sz="1400" dirty="0">
                <a:latin typeface="Century Gothic"/>
                <a:ea typeface="Century Gothic"/>
                <a:cs typeface="Century Gothic"/>
                <a:sym typeface="Century Gothic"/>
              </a:rPr>
              <a:t> are anything in an experiment which can be measured and changed. Make sure learners understand the different types.</a:t>
            </a:r>
          </a:p>
          <a:p>
            <a:pPr marL="0" lvl="0" indent="0" algn="l" rtl="0">
              <a:spcBef>
                <a:spcPts val="0"/>
              </a:spcBef>
              <a:spcAft>
                <a:spcPts val="0"/>
              </a:spcAft>
              <a:buFont typeface="+mj-lt"/>
              <a:buNone/>
            </a:pPr>
            <a:r>
              <a:rPr lang="en-GB" sz="1400" dirty="0">
                <a:latin typeface="Century Gothic"/>
                <a:ea typeface="Century Gothic"/>
                <a:cs typeface="Century Gothic"/>
                <a:sym typeface="Century Gothic"/>
              </a:rPr>
              <a:t>A </a:t>
            </a:r>
            <a:r>
              <a:rPr lang="en-GB" sz="1400" b="1" dirty="0">
                <a:latin typeface="Century Gothic"/>
                <a:ea typeface="Century Gothic"/>
                <a:cs typeface="Century Gothic"/>
                <a:sym typeface="Century Gothic"/>
              </a:rPr>
              <a:t>conclusion</a:t>
            </a:r>
            <a:r>
              <a:rPr lang="en-GB" sz="1400" dirty="0">
                <a:latin typeface="Century Gothic"/>
                <a:ea typeface="Century Gothic"/>
                <a:cs typeface="Century Gothic"/>
                <a:sym typeface="Century Gothic"/>
              </a:rPr>
              <a:t> summarises what has been found out during the investigation.</a:t>
            </a:r>
          </a:p>
          <a:p>
            <a:pPr marL="0" lvl="0" indent="0" algn="l" rtl="0">
              <a:lnSpc>
                <a:spcPct val="100000"/>
              </a:lnSpc>
              <a:spcBef>
                <a:spcPts val="0"/>
              </a:spcBef>
              <a:spcAft>
                <a:spcPts val="0"/>
              </a:spcAft>
              <a:buClr>
                <a:schemeClr val="dk1"/>
              </a:buClr>
              <a:buSzPts val="1100"/>
              <a:buFont typeface="Arial"/>
              <a:buNone/>
            </a:pPr>
            <a:endParaRPr lang="en-GB" sz="1300" dirty="0">
              <a:latin typeface="Century Gothic"/>
              <a:ea typeface="Century Gothic"/>
              <a:cs typeface="Century Gothic"/>
              <a:sym typeface="Century Gothic"/>
            </a:endParaRPr>
          </a:p>
          <a:p>
            <a:pPr marL="0" lvl="0" indent="0" algn="l" rtl="0">
              <a:lnSpc>
                <a:spcPct val="100000"/>
              </a:lnSpc>
              <a:spcBef>
                <a:spcPts val="0"/>
              </a:spcBef>
              <a:spcAft>
                <a:spcPts val="0"/>
              </a:spcAft>
              <a:buClr>
                <a:schemeClr val="dk1"/>
              </a:buClr>
              <a:buSzPts val="1100"/>
              <a:buFont typeface="Arial"/>
              <a:buNone/>
            </a:pPr>
            <a:endParaRPr lang="en-GB" sz="1300" dirty="0">
              <a:latin typeface="Century Gothic"/>
              <a:ea typeface="Century Gothic"/>
              <a:cs typeface="Century Gothic"/>
              <a:sym typeface="Century Gothic"/>
            </a:endParaRPr>
          </a:p>
          <a:p>
            <a:pPr marL="0" lvl="0" indent="0" algn="l" rtl="0">
              <a:spcBef>
                <a:spcPts val="0"/>
              </a:spcBef>
              <a:spcAft>
                <a:spcPts val="0"/>
              </a:spcAft>
              <a:buNone/>
            </a:pPr>
            <a:endParaRPr dirty="0">
              <a:latin typeface="Century Gothic"/>
              <a:ea typeface="Century Gothic"/>
              <a:cs typeface="Century Gothic"/>
              <a:sym typeface="Century Gothic"/>
            </a:endParaRPr>
          </a:p>
        </p:txBody>
      </p:sp>
      <p:sp>
        <p:nvSpPr>
          <p:cNvPr id="128" name="Google Shape;128;g3b80ce657a6_0_75: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3b74198131f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3b74198131f_0_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In science, the term bivariate data is not commonly used.</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Independent variable is the variable which the scientists choose. This is the number of stirs.</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The dependent variable is the dissolving time.</a:t>
            </a:r>
          </a:p>
          <a:p>
            <a:pPr marL="0" lvl="0" indent="0" algn="l" rtl="0">
              <a:lnSpc>
                <a:spcPct val="100000"/>
              </a:lnSpc>
              <a:spcBef>
                <a:spcPts val="0"/>
              </a:spcBef>
              <a:spcAft>
                <a:spcPts val="0"/>
              </a:spcAft>
              <a:buSzPts val="1400"/>
              <a:buNone/>
            </a:pPr>
            <a:endParaRPr lang="en-GB">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Extend the discussion by asking: what would need to be controlled in this experiment to make sure that the answer was close to the true value? Suitable answers: volume of water, temperature of water, mass of salt, stirring implement.</a:t>
            </a:r>
            <a:endParaRPr lang="en-GB"/>
          </a:p>
          <a:p>
            <a:pPr marL="0" lvl="0" indent="0" algn="l" rtl="0">
              <a:spcBef>
                <a:spcPts val="0"/>
              </a:spcBef>
              <a:spcAft>
                <a:spcPts val="0"/>
              </a:spcAft>
              <a:buNone/>
            </a:pPr>
            <a:endParaRPr lang="en-GB"/>
          </a:p>
          <a:p>
            <a:pPr marL="0" lvl="0" indent="0" algn="l" rtl="0">
              <a:spcBef>
                <a:spcPts val="0"/>
              </a:spcBef>
              <a:spcAft>
                <a:spcPts val="0"/>
              </a:spcAft>
              <a:buNone/>
            </a:pPr>
            <a:r>
              <a:rPr lang="en-GB"/>
              <a:t>Use the key terms list available from: </a:t>
            </a:r>
            <a:r>
              <a:rPr lang="en-GB" sz="1200" b="0" i="0" u="none" strike="noStrike" cap="none">
                <a:solidFill>
                  <a:schemeClr val="dk1"/>
                </a:solidFill>
                <a:effectLst/>
                <a:latin typeface="Arial"/>
                <a:ea typeface="Arial"/>
                <a:cs typeface="Arial"/>
                <a:sym typeface="Arial"/>
              </a:rPr>
              <a:t>rsc.li/4wypuqq </a:t>
            </a:r>
            <a:r>
              <a:rPr lang="en-GB"/>
              <a:t>to further support pupils with maths vocabulary. </a:t>
            </a:r>
            <a:endParaRPr/>
          </a:p>
        </p:txBody>
      </p:sp>
      <p:sp>
        <p:nvSpPr>
          <p:cNvPr id="137" name="Google Shape;137;g3b74198131f_0_2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p:cNvGrpSpPr/>
        <p:nvPr/>
      </p:nvGrpSpPr>
      <p:grpSpPr>
        <a:xfrm>
          <a:off x="0" y="0"/>
          <a:ext cx="0" cy="0"/>
          <a:chOff x="0" y="0"/>
          <a:chExt cx="0" cy="0"/>
        </a:xfrm>
      </p:grpSpPr>
      <p:sp>
        <p:nvSpPr>
          <p:cNvPr id="532" name="Google Shape;532;g3cf65ef7c8b_1_80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3" name="Google Shape;533;g3cf65ef7c8b_1_80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Discuss what the terms mean before linking to the correct example.</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A linear relationship is one which forms a straight line.</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Positive linear relationship means as one variable increases, so does the other variable. We look for an upward trend in the data.</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If the relationship between the variables produces a straight line or is very close to being a straight line, then we can say it is a positive linear relationship (if it slopes upwards to the right) or a negative linear relationship (if it slopes downwards towards the right).</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Negative linear relationship means as one variable increases the other decreases and so we look for a downward trend in the data.</a:t>
            </a:r>
          </a:p>
        </p:txBody>
      </p:sp>
      <p:sp>
        <p:nvSpPr>
          <p:cNvPr id="534" name="Google Shape;534;g3cf65ef7c8b_1_80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1">
          <a:extLst>
            <a:ext uri="{FF2B5EF4-FFF2-40B4-BE49-F238E27FC236}">
              <a16:creationId xmlns:a16="http://schemas.microsoft.com/office/drawing/2014/main" id="{B7C811A5-12FE-7EA8-E63F-40E62625B01F}"/>
            </a:ext>
          </a:extLst>
        </p:cNvPr>
        <p:cNvGrpSpPr/>
        <p:nvPr/>
      </p:nvGrpSpPr>
      <p:grpSpPr>
        <a:xfrm>
          <a:off x="0" y="0"/>
          <a:ext cx="0" cy="0"/>
          <a:chOff x="0" y="0"/>
          <a:chExt cx="0" cy="0"/>
        </a:xfrm>
      </p:grpSpPr>
      <p:sp>
        <p:nvSpPr>
          <p:cNvPr id="532" name="Google Shape;532;g3cf65ef7c8b_1_805:notes">
            <a:extLst>
              <a:ext uri="{FF2B5EF4-FFF2-40B4-BE49-F238E27FC236}">
                <a16:creationId xmlns:a16="http://schemas.microsoft.com/office/drawing/2014/main" id="{32CB8B6D-AD7B-D48B-D223-6F84FF028EF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3" name="Google Shape;533;g3cf65ef7c8b_1_805:notes">
            <a:extLst>
              <a:ext uri="{FF2B5EF4-FFF2-40B4-BE49-F238E27FC236}">
                <a16:creationId xmlns:a16="http://schemas.microsoft.com/office/drawing/2014/main" id="{AE4BC44D-CE95-366F-1C57-BC1DDF43E557}"/>
              </a:ext>
            </a:extLst>
          </p:cNvPr>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None/>
            </a:pPr>
            <a:r>
              <a:rPr lang="en-GB">
                <a:latin typeface="Century Gothic"/>
                <a:ea typeface="Century Gothic"/>
                <a:cs typeface="Century Gothic"/>
                <a:sym typeface="Century Gothic"/>
              </a:rPr>
              <a:t>Ask learners how they could describe a curved line. This would be a non-linear relationship (not a straight line but there is a relationship between the variables).</a:t>
            </a:r>
          </a:p>
        </p:txBody>
      </p:sp>
      <p:sp>
        <p:nvSpPr>
          <p:cNvPr id="534" name="Google Shape;534;g3cf65ef7c8b_1_805:notes">
            <a:extLst>
              <a:ext uri="{FF2B5EF4-FFF2-40B4-BE49-F238E27FC236}">
                <a16:creationId xmlns:a16="http://schemas.microsoft.com/office/drawing/2014/main" id="{09DCF95C-577E-9C33-9457-32924FD7B04B}"/>
              </a:ext>
            </a:extLst>
          </p:cNvPr>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7</a:t>
            </a:fld>
            <a:endParaRPr/>
          </a:p>
        </p:txBody>
      </p:sp>
    </p:spTree>
    <p:extLst>
      <p:ext uri="{BB962C8B-B14F-4D97-AF65-F5344CB8AC3E}">
        <p14:creationId xmlns:p14="http://schemas.microsoft.com/office/powerpoint/2010/main" val="2569164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b67fd09d36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3b67fd09d36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latin typeface="Century Gothic"/>
                <a:ea typeface="Century Gothic"/>
                <a:cs typeface="Century Gothic"/>
                <a:sym typeface="Century Gothic"/>
              </a:rPr>
              <a:t>Discuss the term pattern and its definition. What patterns have learners noticed in chemistry?</a:t>
            </a:r>
          </a:p>
          <a:p>
            <a:pPr marL="0" lvl="0" indent="0" algn="l" rtl="0">
              <a:spcBef>
                <a:spcPts val="0"/>
              </a:spcBef>
              <a:spcAft>
                <a:spcPts val="0"/>
              </a:spcAft>
              <a:buNone/>
            </a:pPr>
            <a:endParaRPr/>
          </a:p>
        </p:txBody>
      </p:sp>
      <p:sp>
        <p:nvSpPr>
          <p:cNvPr id="155" name="Google Shape;155;g3b67fd09d36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b67fd09d36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g3b67fd09d36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Show students a periodic table and remind them where group 1 is and how lithium, potassium and sodium react with water. You can even demonstrate this or show learners a short video clip. </a:t>
            </a: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Ask, what do we predict would happen if francium was added to water? We know what would happen because we have identified a pattern.</a:t>
            </a:r>
            <a:endParaRPr>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endParaRPr>
              <a:latin typeface="Century Gothic"/>
              <a:ea typeface="Century Gothic"/>
              <a:cs typeface="Century Gothic"/>
              <a:sym typeface="Century Gothic"/>
            </a:endParaRPr>
          </a:p>
          <a:p>
            <a:pPr marL="0" indent="0"/>
            <a:r>
              <a:rPr lang="en-GB" sz="1200" b="0" i="0" u="none" strike="noStrike" cap="none">
                <a:solidFill>
                  <a:schemeClr val="dk1"/>
                </a:solidFill>
                <a:effectLst/>
                <a:latin typeface="Arial"/>
                <a:ea typeface="Arial"/>
                <a:cs typeface="Arial"/>
                <a:sym typeface="Arial"/>
              </a:rPr>
              <a:t>If we measured the air temperature in the morning at 8am for five days and then again at 2 pm, we might notice that the air temperature is always warmer in the afternoons. It is a predictable pattern which repeats itself. As scientists we can then seek to understand why this pattern may occur. Ask learners for their ideas.</a:t>
            </a:r>
          </a:p>
          <a:p>
            <a:pPr marL="0" lvl="0" indent="0" algn="l" rtl="0">
              <a:lnSpc>
                <a:spcPct val="100000"/>
              </a:lnSpc>
              <a:spcBef>
                <a:spcPts val="0"/>
              </a:spcBef>
              <a:spcAft>
                <a:spcPts val="0"/>
              </a:spcAft>
              <a:buSzPts val="1400"/>
              <a:buNone/>
            </a:pPr>
            <a:endParaRPr>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You can also ask a more challenging question, such as: if we add alkaline sodium hydroxide solution drop by drop to hydrochloric acid what will happen to the pH over time? The pH will increase as more sodium hydroxide is added.</a:t>
            </a:r>
            <a:endParaRPr>
              <a:latin typeface="Century Gothic"/>
              <a:ea typeface="Century Gothic"/>
              <a:cs typeface="Century Gothic"/>
              <a:sym typeface="Century Gothic"/>
            </a:endParaRPr>
          </a:p>
        </p:txBody>
      </p:sp>
      <p:sp>
        <p:nvSpPr>
          <p:cNvPr id="155" name="Google Shape;155;g3b67fd09d36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b6e2a0c56d_0_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3b6e2a0c56d_0_1: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g3b6e2a0c56d_0_1: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3b6e2a0c56d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3b6e2a0c56d_0_7: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dirty="0"/>
              <a:t>These are qualitative graphs, which means they show the relationship between the variables without numbers.</a:t>
            </a:r>
          </a:p>
        </p:txBody>
      </p:sp>
      <p:sp>
        <p:nvSpPr>
          <p:cNvPr id="169" name="Google Shape;169;g3b6e2a0c56d_0_7: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a:extLst>
            <a:ext uri="{FF2B5EF4-FFF2-40B4-BE49-F238E27FC236}">
              <a16:creationId xmlns:a16="http://schemas.microsoft.com/office/drawing/2014/main" id="{5090CDAE-1FFA-47AC-2908-64417E0F6497}"/>
            </a:ext>
          </a:extLst>
        </p:cNvPr>
        <p:cNvGrpSpPr/>
        <p:nvPr/>
      </p:nvGrpSpPr>
      <p:grpSpPr>
        <a:xfrm>
          <a:off x="0" y="0"/>
          <a:ext cx="0" cy="0"/>
          <a:chOff x="0" y="0"/>
          <a:chExt cx="0" cy="0"/>
        </a:xfrm>
      </p:grpSpPr>
      <p:sp>
        <p:nvSpPr>
          <p:cNvPr id="167" name="Google Shape;167;g3b6e2a0c56d_0_7:notes">
            <a:extLst>
              <a:ext uri="{FF2B5EF4-FFF2-40B4-BE49-F238E27FC236}">
                <a16:creationId xmlns:a16="http://schemas.microsoft.com/office/drawing/2014/main" id="{9D56171E-9370-FF2B-C2BB-8C9C8730C88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3b6e2a0c56d_0_7:notes">
            <a:extLst>
              <a:ext uri="{FF2B5EF4-FFF2-40B4-BE49-F238E27FC236}">
                <a16:creationId xmlns:a16="http://schemas.microsoft.com/office/drawing/2014/main" id="{BBBF97F2-5342-7916-F3A4-751BF0793774}"/>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mj-lt"/>
              <a:buNone/>
              <a:tabLst/>
              <a:defRPr/>
            </a:pPr>
            <a:r>
              <a:rPr lang="en-GB">
                <a:latin typeface="Century Gothic"/>
                <a:sym typeface="Century Gothic"/>
              </a:rPr>
              <a:t>B. </a:t>
            </a:r>
            <a:r>
              <a:rPr lang="en-GB">
                <a:latin typeface="Century Gothic" panose="020B0502020202020204" pitchFamily="34" charset="0"/>
                <a:sym typeface="Century Gothic"/>
              </a:rPr>
              <a:t>M</a:t>
            </a:r>
            <a:r>
              <a:rPr lang="en-GB">
                <a:latin typeface="Century Gothic" panose="020B0502020202020204" pitchFamily="34" charset="0"/>
              </a:rPr>
              <a:t>elting point decreases down group 1. This is predictable behaviour. Ask learners why this is not a trend. It is not a trend because there is no change over time. The data is categorical data and not a sequence changing over time.</a:t>
            </a:r>
          </a:p>
          <a:p>
            <a:pPr marL="0" marR="0" lvl="0" indent="0" algn="l" defTabSz="914400" rtl="0" eaLnBrk="1" fontAlgn="auto" latinLnBrk="0" hangingPunct="1">
              <a:lnSpc>
                <a:spcPct val="100000"/>
              </a:lnSpc>
              <a:spcBef>
                <a:spcPts val="0"/>
              </a:spcBef>
              <a:spcAft>
                <a:spcPts val="0"/>
              </a:spcAft>
              <a:buClr>
                <a:srgbClr val="000000"/>
              </a:buClr>
              <a:buSzPts val="1400"/>
              <a:buFont typeface="+mj-lt"/>
              <a:buNone/>
              <a:tabLst/>
              <a:defRPr/>
            </a:pPr>
            <a:r>
              <a:rPr lang="en-GB">
                <a:latin typeface="Century Gothic" panose="020B0502020202020204" pitchFamily="34" charset="0"/>
              </a:rPr>
              <a:t>C. The graph shows that as water temperature increases, more sucrose can be dissolved. This is predictable behaviour. Ask learners what they think might happen to the line as water temperature increases further.</a:t>
            </a:r>
          </a:p>
          <a:p>
            <a:pPr marL="0" marR="0" lvl="0" indent="0" algn="l" defTabSz="914400" rtl="0" eaLnBrk="1" fontAlgn="auto" latinLnBrk="0" hangingPunct="1">
              <a:lnSpc>
                <a:spcPct val="100000"/>
              </a:lnSpc>
              <a:spcBef>
                <a:spcPts val="0"/>
              </a:spcBef>
              <a:spcAft>
                <a:spcPts val="0"/>
              </a:spcAft>
              <a:buClr>
                <a:srgbClr val="000000"/>
              </a:buClr>
              <a:buSzPts val="1400"/>
              <a:buFont typeface="+mj-lt"/>
              <a:buNone/>
              <a:tabLst/>
              <a:defRPr/>
            </a:pPr>
            <a:endParaRPr lang="en-GB">
              <a:latin typeface="Century Gothic"/>
              <a:sym typeface="Century Gothic"/>
            </a:endParaRPr>
          </a:p>
          <a:p>
            <a:pPr marL="0" marR="0" lvl="0" indent="0" algn="l" defTabSz="914400" rtl="0" eaLnBrk="1" fontAlgn="auto" latinLnBrk="0" hangingPunct="1">
              <a:lnSpc>
                <a:spcPct val="100000"/>
              </a:lnSpc>
              <a:spcBef>
                <a:spcPts val="0"/>
              </a:spcBef>
              <a:spcAft>
                <a:spcPts val="0"/>
              </a:spcAft>
              <a:buClr>
                <a:srgbClr val="000000"/>
              </a:buClr>
              <a:buSzPts val="1400"/>
              <a:buFont typeface="+mj-lt"/>
              <a:buNone/>
              <a:tabLst/>
              <a:defRPr/>
            </a:pPr>
            <a:r>
              <a:rPr lang="en-GB"/>
              <a:t>Learners may find this distinction tricky as these words are often used interchangeably in everyday language. </a:t>
            </a:r>
            <a:r>
              <a:rPr lang="en-GB" sz="1200" b="0" i="0" u="none" strike="noStrike" cap="none">
                <a:solidFill>
                  <a:schemeClr val="dk1"/>
                </a:solidFill>
                <a:effectLst/>
                <a:latin typeface="Arial"/>
                <a:ea typeface="Arial"/>
                <a:cs typeface="Arial"/>
                <a:sym typeface="Arial"/>
              </a:rPr>
              <a:t>If learners find the terminology tricky, use our key terms list and accessible glossary to support their understanding: </a:t>
            </a:r>
            <a:r>
              <a:rPr lang="en-GB" sz="1200" b="0" i="0" u="sng" strike="noStrike" cap="none">
                <a:solidFill>
                  <a:schemeClr val="dk1"/>
                </a:solidFill>
                <a:effectLst/>
                <a:latin typeface="Arial"/>
                <a:ea typeface="Arial"/>
                <a:cs typeface="Arial"/>
                <a:sym typeface="Arial"/>
                <a:hlinkClick r:id="rId3"/>
              </a:rPr>
              <a:t>rsc.li/4wypuqq</a:t>
            </a:r>
            <a:r>
              <a:rPr lang="en-GB" sz="1200" b="0" i="0" u="sng" strike="noStrike" cap="none">
                <a:solidFill>
                  <a:schemeClr val="dk1"/>
                </a:solidFill>
                <a:effectLst/>
                <a:latin typeface="Arial"/>
                <a:ea typeface="Arial"/>
                <a:cs typeface="Arial"/>
                <a:sym typeface="Arial"/>
              </a:rPr>
              <a:t>. </a:t>
            </a:r>
            <a:endParaRPr/>
          </a:p>
        </p:txBody>
      </p:sp>
      <p:sp>
        <p:nvSpPr>
          <p:cNvPr id="169" name="Google Shape;169;g3b6e2a0c56d_0_7:notes">
            <a:extLst>
              <a:ext uri="{FF2B5EF4-FFF2-40B4-BE49-F238E27FC236}">
                <a16:creationId xmlns:a16="http://schemas.microsoft.com/office/drawing/2014/main" id="{EC18723D-FC23-03AF-1CDD-CF24C7401517}"/>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12</a:t>
            </a:fld>
            <a:endParaRPr/>
          </a:p>
        </p:txBody>
      </p:sp>
    </p:spTree>
    <p:extLst>
      <p:ext uri="{BB962C8B-B14F-4D97-AF65-F5344CB8AC3E}">
        <p14:creationId xmlns:p14="http://schemas.microsoft.com/office/powerpoint/2010/main" val="10439132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3b6e2a0c56d_0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mc:AlternateContent xmlns:mc="http://schemas.openxmlformats.org/markup-compatibility/2006" xmlns:a14="http://schemas.microsoft.com/office/drawing/2010/main">
        <mc:Choice Requires="a14">
          <p:sp>
            <p:nvSpPr>
              <p:cNvPr id="181" name="Google Shape;181;g3b6e2a0c56d_0_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Discuss the definitions of the different types of variable.</a:t>
                </a:r>
                <a:endParaRPr/>
              </a:p>
              <a:p>
                <a:pPr marL="171450" lvl="0" indent="-171450" algn="l" rtl="0">
                  <a:spcBef>
                    <a:spcPts val="0"/>
                  </a:spcBef>
                  <a:spcAft>
                    <a:spcPts val="0"/>
                  </a:spcAft>
                  <a:buFont typeface="Arial" panose="020B0604020202020204" pitchFamily="34" charset="0"/>
                  <a:buChar char="•"/>
                </a:pPr>
                <a:r>
                  <a:rPr lang="en-GB"/>
                  <a:t>An independent variable is the thing that the student decides to change. This is the temperature of the water.</a:t>
                </a:r>
                <a:endParaRPr/>
              </a:p>
              <a:p>
                <a:pPr marL="171450" lvl="0" indent="-171450" algn="l" rtl="0">
                  <a:spcBef>
                    <a:spcPts val="0"/>
                  </a:spcBef>
                  <a:spcAft>
                    <a:spcPts val="0"/>
                  </a:spcAft>
                  <a:buFont typeface="Arial" panose="020B0604020202020204" pitchFamily="34" charset="0"/>
                  <a:buChar char="•"/>
                </a:pPr>
                <a:r>
                  <a:rPr lang="en-GB"/>
                  <a:t>The dependent variable is the thing that the student will measure and record. This is the amount of salt which dissolves at each different temperature.</a:t>
                </a:r>
                <a:endParaRPr/>
              </a:p>
              <a:p>
                <a:pPr marL="171450" lvl="0" indent="-171450" algn="l" rtl="0">
                  <a:spcBef>
                    <a:spcPts val="0"/>
                  </a:spcBef>
                  <a:spcAft>
                    <a:spcPts val="0"/>
                  </a:spcAft>
                  <a:buFont typeface="Arial" panose="020B0604020202020204" pitchFamily="34" charset="0"/>
                  <a:buChar char="•"/>
                </a:pPr>
                <a:r>
                  <a:rPr lang="en-GB"/>
                  <a:t>Control variables can affect the results so they should be kept the same throughout. These could be the volume of water and the type of salt used.</a:t>
                </a:r>
                <a:endParaRPr/>
              </a:p>
              <a:p>
                <a:pPr marL="0" lvl="0" indent="0" algn="l" rtl="0">
                  <a:spcBef>
                    <a:spcPts val="0"/>
                  </a:spcBef>
                  <a:spcAft>
                    <a:spcPts val="0"/>
                  </a:spcAft>
                  <a:buNone/>
                </a:pPr>
                <a:endParaRPr lang="en-GB"/>
              </a:p>
              <a:p>
                <a:pPr marL="0" lvl="0" indent="0" algn="l" rtl="0">
                  <a:spcBef>
                    <a:spcPts val="0"/>
                  </a:spcBef>
                  <a:spcAft>
                    <a:spcPts val="0"/>
                  </a:spcAft>
                  <a:buNone/>
                </a:pPr>
                <a:r>
                  <a:rPr lang="en-GB" b="1"/>
                  <a:t>Answer</a:t>
                </a:r>
              </a:p>
              <a:p>
                <a:pPr marL="0" lvl="0" indent="0" algn="l" rtl="0">
                  <a:spcBef>
                    <a:spcPts val="0"/>
                  </a:spcBef>
                  <a:spcAft>
                    <a:spcPts val="0"/>
                  </a:spcAft>
                  <a:buNone/>
                </a:pPr>
                <a:r>
                  <a:rPr lang="en-GB"/>
                  <a:t>A suitable table would have ‘temperature’ and the correct units in the first column header and ‘amount of salt dissolved (</a:t>
                </a:r>
                <a14:m>
                  <m:oMath xmlns:m="http://schemas.openxmlformats.org/officeDocument/2006/math">
                    <m:r>
                      <m:rPr>
                        <m:sty m:val="p"/>
                      </m:rPr>
                      <a:rPr lang="en-GB" i="0" dirty="0" smtClean="0">
                        <a:latin typeface="Cambria Math" panose="02040503050406030204" pitchFamily="18" charset="0"/>
                      </a:rPr>
                      <m:t>g</m:t>
                    </m:r>
                  </m:oMath>
                </a14:m>
                <a:r>
                  <a:rPr lang="en-GB"/>
                  <a:t>)’ in the second column. Best practice would have additional columns for repeats and calculating a mean.</a:t>
                </a:r>
                <a:endParaRPr/>
              </a:p>
            </p:txBody>
          </p:sp>
        </mc:Choice>
        <mc:Fallback xmlns="">
          <p:sp>
            <p:nvSpPr>
              <p:cNvPr id="181" name="Google Shape;181;g3b6e2a0c56d_0_2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Discuss the definitions of the different types of variable.</a:t>
                </a:r>
                <a:endParaRPr/>
              </a:p>
              <a:p>
                <a:pPr marL="171450" lvl="0" indent="-171450" algn="l" rtl="0">
                  <a:spcBef>
                    <a:spcPts val="0"/>
                  </a:spcBef>
                  <a:spcAft>
                    <a:spcPts val="0"/>
                  </a:spcAft>
                  <a:buFont typeface="Arial" panose="020B0604020202020204" pitchFamily="34" charset="0"/>
                  <a:buChar char="•"/>
                </a:pPr>
                <a:r>
                  <a:rPr lang="en-GB"/>
                  <a:t>An independent variable is the thing that the student decides to change. This is the temperature of the water.</a:t>
                </a:r>
                <a:endParaRPr/>
              </a:p>
              <a:p>
                <a:pPr marL="171450" lvl="0" indent="-171450" algn="l" rtl="0">
                  <a:spcBef>
                    <a:spcPts val="0"/>
                  </a:spcBef>
                  <a:spcAft>
                    <a:spcPts val="0"/>
                  </a:spcAft>
                  <a:buFont typeface="Arial" panose="020B0604020202020204" pitchFamily="34" charset="0"/>
                  <a:buChar char="•"/>
                </a:pPr>
                <a:r>
                  <a:rPr lang="en-GB"/>
                  <a:t>The dependent variable is the thing that the student will measure and record. This is the amount of salt which dissolves at each different temperature.</a:t>
                </a:r>
                <a:endParaRPr/>
              </a:p>
              <a:p>
                <a:pPr marL="171450" lvl="0" indent="-171450" algn="l" rtl="0">
                  <a:spcBef>
                    <a:spcPts val="0"/>
                  </a:spcBef>
                  <a:spcAft>
                    <a:spcPts val="0"/>
                  </a:spcAft>
                  <a:buFont typeface="Arial" panose="020B0604020202020204" pitchFamily="34" charset="0"/>
                  <a:buChar char="•"/>
                </a:pPr>
                <a:r>
                  <a:rPr lang="en-GB"/>
                  <a:t>Control variables can affect the results so they should be kept the same throughout. These could be the volume of water and the type of salt used.</a:t>
                </a:r>
                <a:endParaRPr/>
              </a:p>
              <a:p>
                <a:pPr marL="0" lvl="0" indent="0" algn="l" rtl="0">
                  <a:spcBef>
                    <a:spcPts val="0"/>
                  </a:spcBef>
                  <a:spcAft>
                    <a:spcPts val="0"/>
                  </a:spcAft>
                  <a:buNone/>
                </a:pPr>
                <a:endParaRPr lang="en-GB"/>
              </a:p>
              <a:p>
                <a:pPr marL="0" lvl="0" indent="0" algn="l" rtl="0">
                  <a:spcBef>
                    <a:spcPts val="0"/>
                  </a:spcBef>
                  <a:spcAft>
                    <a:spcPts val="0"/>
                  </a:spcAft>
                  <a:buNone/>
                </a:pPr>
                <a:r>
                  <a:rPr lang="en-GB" b="1"/>
                  <a:t>Answer</a:t>
                </a:r>
              </a:p>
              <a:p>
                <a:pPr marL="0" lvl="0" indent="0" algn="l" rtl="0">
                  <a:spcBef>
                    <a:spcPts val="0"/>
                  </a:spcBef>
                  <a:spcAft>
                    <a:spcPts val="0"/>
                  </a:spcAft>
                  <a:buNone/>
                </a:pPr>
                <a:r>
                  <a:rPr lang="en-GB"/>
                  <a:t>A suitable table would have ‘temperature’ and the correct units in the first column header and ‘amount of salt dissolved (</a:t>
                </a:r>
                <a:r>
                  <a:rPr lang="en-GB" i="0" dirty="0">
                    <a:latin typeface="Cambria Math" panose="02040503050406030204" pitchFamily="18" charset="0"/>
                  </a:rPr>
                  <a:t>g</a:t>
                </a:r>
                <a:r>
                  <a:rPr lang="en-GB"/>
                  <a:t>)’ in the second column. Best practice would have additional columns for repeats and calculating a mean.</a:t>
                </a:r>
                <a:endParaRPr/>
              </a:p>
            </p:txBody>
          </p:sp>
        </mc:Fallback>
      </mc:AlternateContent>
      <p:sp>
        <p:nvSpPr>
          <p:cNvPr id="182" name="Google Shape;182;g3b6e2a0c56d_0_2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3b74198131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3b74198131f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In science, we don’t often talk about (</a:t>
            </a:r>
            <a:r>
              <a:rPr lang="en-GB" i="1">
                <a:latin typeface="Cambria Math" panose="02040503050406030204" pitchFamily="18" charset="0"/>
                <a:ea typeface="Cambria Math" panose="02040503050406030204" pitchFamily="18" charset="0"/>
              </a:rPr>
              <a:t>x, y</a:t>
            </a:r>
            <a:r>
              <a:rPr lang="en-GB"/>
              <a:t>) coordinates or ordered pairs. This might be something learners are familiar with from maths. Discuss these with learners and ask them how we would describe these numbers in science.</a:t>
            </a:r>
            <a:r>
              <a:rPr lang="en-GB" b="0"/>
              <a:t> W</a:t>
            </a:r>
            <a:r>
              <a:rPr lang="en-GB"/>
              <a:t>e describe them as variables. In the ordered pair (20, 32) the 20 would be the independent variable and the 32 is the dependent variable. In science, we also often have more than two columns because of repeats, so it is not always as easy to see the ordered pair. </a:t>
            </a: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lang="en-GB">
              <a:latin typeface="Century Gothic"/>
              <a:ea typeface="Century Gothic"/>
              <a:cs typeface="Century Gothic"/>
              <a:sym typeface="Century Gothic"/>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latin typeface="Century Gothic"/>
                <a:ea typeface="Century Gothic"/>
                <a:cs typeface="Century Gothic"/>
                <a:sym typeface="Century Gothic"/>
              </a:rPr>
              <a:t>Answer: the missing coordinates are (60, 61) and (80, 83). </a:t>
            </a:r>
          </a:p>
        </p:txBody>
      </p:sp>
      <p:sp>
        <p:nvSpPr>
          <p:cNvPr id="189" name="Google Shape;189;g3b74198131f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3b80ce657a6_0_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3b80ce657a6_0_23: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Inversely proportional graphs may be challenging for most learners in this phase. You can choose not to include this section. You can also use our accessible glossary: </a:t>
            </a:r>
            <a:r>
              <a:rPr lang="en-GB" sz="1200" b="0" i="0" u="none" strike="noStrike" cap="none">
                <a:solidFill>
                  <a:schemeClr val="dk1"/>
                </a:solidFill>
                <a:effectLst/>
                <a:latin typeface="Arial"/>
                <a:ea typeface="Arial"/>
                <a:cs typeface="Arial"/>
                <a:sym typeface="Arial"/>
              </a:rPr>
              <a:t>rsc.li/4wypuqq</a:t>
            </a:r>
            <a:r>
              <a:rPr lang="en-GB">
                <a:latin typeface="Century Gothic"/>
                <a:ea typeface="Century Gothic"/>
                <a:cs typeface="Century Gothic"/>
                <a:sym typeface="Century Gothic"/>
              </a:rPr>
              <a:t> to further support learner understanding of these terms. </a:t>
            </a:r>
          </a:p>
          <a:p>
            <a:pPr marL="0" lvl="0" indent="0" algn="l" rtl="0">
              <a:lnSpc>
                <a:spcPct val="100000"/>
              </a:lnSpc>
              <a:spcBef>
                <a:spcPts val="0"/>
              </a:spcBef>
              <a:spcAft>
                <a:spcPts val="0"/>
              </a:spcAft>
              <a:buSzPts val="1400"/>
              <a:buNone/>
            </a:pPr>
            <a:endParaRPr lang="en-GB">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Ask students what will happen in an inverse relationship if one variable triples? </a:t>
            </a:r>
            <a:r>
              <a:rPr lang="en-GB"/>
              <a:t>The other variable will be divided by three.</a:t>
            </a:r>
            <a:endParaRPr/>
          </a:p>
        </p:txBody>
      </p:sp>
      <p:sp>
        <p:nvSpPr>
          <p:cNvPr id="198" name="Google Shape;198;g3b80ce657a6_0_23: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a:extLst>
            <a:ext uri="{FF2B5EF4-FFF2-40B4-BE49-F238E27FC236}">
              <a16:creationId xmlns:a16="http://schemas.microsoft.com/office/drawing/2014/main" id="{67F413AC-BC1A-0EF7-1C3A-CC7F8FE6028E}"/>
            </a:ext>
          </a:extLst>
        </p:cNvPr>
        <p:cNvGrpSpPr/>
        <p:nvPr/>
      </p:nvGrpSpPr>
      <p:grpSpPr>
        <a:xfrm>
          <a:off x="0" y="0"/>
          <a:ext cx="0" cy="0"/>
          <a:chOff x="0" y="0"/>
          <a:chExt cx="0" cy="0"/>
        </a:xfrm>
      </p:grpSpPr>
      <p:sp>
        <p:nvSpPr>
          <p:cNvPr id="203" name="Google Shape;203;g3b74198131f_0_6:notes">
            <a:extLst>
              <a:ext uri="{FF2B5EF4-FFF2-40B4-BE49-F238E27FC236}">
                <a16:creationId xmlns:a16="http://schemas.microsoft.com/office/drawing/2014/main" id="{C5327579-53F4-4408-B9E3-1384D679200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3b74198131f_0_6:notes">
            <a:extLst>
              <a:ext uri="{FF2B5EF4-FFF2-40B4-BE49-F238E27FC236}">
                <a16:creationId xmlns:a16="http://schemas.microsoft.com/office/drawing/2014/main" id="{AF56263F-7086-40CE-707F-4F1B7EB329B5}"/>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Ask learners to talk to each other and describe what they see. </a:t>
            </a:r>
          </a:p>
          <a:p>
            <a:pPr marL="0" lvl="0" indent="0" algn="l" rtl="0">
              <a:spcBef>
                <a:spcPts val="0"/>
              </a:spcBef>
              <a:spcAft>
                <a:spcPts val="0"/>
              </a:spcAft>
              <a:buNone/>
            </a:pPr>
            <a:endParaRPr lang="en-GB"/>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For those who are struggling to get started use sentence starters such as:</a:t>
            </a:r>
          </a:p>
          <a:p>
            <a:pPr marL="171450" lvl="0" indent="-171450" algn="l" rtl="0">
              <a:lnSpc>
                <a:spcPct val="100000"/>
              </a:lnSpc>
              <a:spcBef>
                <a:spcPts val="0"/>
              </a:spcBef>
              <a:spcAft>
                <a:spcPts val="0"/>
              </a:spcAft>
              <a:buSzPts val="1400"/>
              <a:buFont typeface="Arial" panose="020B0604020202020204" pitchFamily="34" charset="0"/>
              <a:buChar char="•"/>
            </a:pPr>
            <a:r>
              <a:rPr lang="en-GB">
                <a:latin typeface="Century Gothic"/>
                <a:ea typeface="Century Gothic"/>
                <a:cs typeface="Century Gothic"/>
                <a:sym typeface="Century Gothic"/>
              </a:rPr>
              <a:t>As A increases, B ____________</a:t>
            </a:r>
            <a:endParaRPr lang="en-GB"/>
          </a:p>
          <a:p>
            <a:pPr marL="171450" lvl="0" indent="-171450" algn="l" rtl="0">
              <a:lnSpc>
                <a:spcPct val="100000"/>
              </a:lnSpc>
              <a:spcBef>
                <a:spcPts val="0"/>
              </a:spcBef>
              <a:spcAft>
                <a:spcPts val="0"/>
              </a:spcAft>
              <a:buSzPts val="1400"/>
              <a:buFont typeface="Arial" panose="020B0604020202020204" pitchFamily="34" charset="0"/>
              <a:buChar char="•"/>
            </a:pPr>
            <a:r>
              <a:rPr lang="en-GB">
                <a:latin typeface="Century Gothic"/>
                <a:ea typeface="Century Gothic"/>
                <a:cs typeface="Century Gothic"/>
                <a:sym typeface="Century Gothic"/>
              </a:rPr>
              <a:t>The line is ___________________</a:t>
            </a:r>
            <a:endParaRPr lang="en-GB"/>
          </a:p>
          <a:p>
            <a:pPr marL="171450" lvl="0" indent="-171450" algn="l" rtl="0">
              <a:lnSpc>
                <a:spcPct val="100000"/>
              </a:lnSpc>
              <a:spcBef>
                <a:spcPts val="0"/>
              </a:spcBef>
              <a:spcAft>
                <a:spcPts val="0"/>
              </a:spcAft>
              <a:buSzPts val="1400"/>
              <a:buFont typeface="Arial" panose="020B0604020202020204" pitchFamily="34" charset="0"/>
              <a:buChar char="•"/>
            </a:pPr>
            <a:r>
              <a:rPr lang="en-GB">
                <a:latin typeface="Century Gothic"/>
                <a:ea typeface="Century Gothic"/>
                <a:cs typeface="Century Gothic"/>
                <a:sym typeface="Century Gothic"/>
              </a:rPr>
              <a:t>The line passes through the _____________</a:t>
            </a:r>
            <a:endParaRPr lang="en-GB"/>
          </a:p>
          <a:p>
            <a:pPr marL="0" lvl="0" indent="0" algn="l" rtl="0">
              <a:spcBef>
                <a:spcPts val="0"/>
              </a:spcBef>
              <a:spcAft>
                <a:spcPts val="0"/>
              </a:spcAft>
              <a:buNone/>
            </a:pPr>
            <a:endParaRPr lang="en-GB"/>
          </a:p>
          <a:p>
            <a:pPr marL="0" lvl="0" indent="0" algn="l" rtl="0">
              <a:spcBef>
                <a:spcPts val="0"/>
              </a:spcBef>
              <a:spcAft>
                <a:spcPts val="0"/>
              </a:spcAft>
              <a:buNone/>
            </a:pPr>
            <a:r>
              <a:rPr lang="en-GB"/>
              <a:t>Possible responses may be:</a:t>
            </a:r>
            <a:endParaRPr/>
          </a:p>
          <a:p>
            <a:pPr marL="171450" lvl="0" indent="-171450" algn="l" rtl="0">
              <a:spcBef>
                <a:spcPts val="0"/>
              </a:spcBef>
              <a:spcAft>
                <a:spcPts val="0"/>
              </a:spcAft>
              <a:buFont typeface="Arial" panose="020B0604020202020204" pitchFamily="34" charset="0"/>
              <a:buChar char="•"/>
            </a:pPr>
            <a:r>
              <a:rPr lang="en-GB" b="0"/>
              <a:t>The line goes up.</a:t>
            </a:r>
            <a:endParaRPr b="0"/>
          </a:p>
          <a:p>
            <a:pPr marL="171450" lvl="0" indent="-171450" algn="l" rtl="0">
              <a:spcBef>
                <a:spcPts val="0"/>
              </a:spcBef>
              <a:spcAft>
                <a:spcPts val="0"/>
              </a:spcAft>
              <a:buFont typeface="Arial" panose="020B0604020202020204" pitchFamily="34" charset="0"/>
              <a:buChar char="•"/>
            </a:pPr>
            <a:r>
              <a:rPr lang="en-GB" b="0"/>
              <a:t>The line is straight.</a:t>
            </a:r>
            <a:endParaRPr b="0"/>
          </a:p>
          <a:p>
            <a:pPr marL="0" lvl="0" indent="0" algn="l" rtl="0">
              <a:spcBef>
                <a:spcPts val="0"/>
              </a:spcBef>
              <a:spcAft>
                <a:spcPts val="0"/>
              </a:spcAft>
              <a:buNone/>
            </a:pPr>
            <a:endParaRPr/>
          </a:p>
          <a:p>
            <a:pPr marL="0" lvl="0" indent="0" algn="l" rtl="0">
              <a:spcBef>
                <a:spcPts val="0"/>
              </a:spcBef>
              <a:spcAft>
                <a:spcPts val="0"/>
              </a:spcAft>
              <a:buNone/>
            </a:pPr>
            <a:r>
              <a:rPr lang="en-GB"/>
              <a:t>Encourage learners to use the variables A and B in their answer to highlight the relationship between the variables in words. They might need to unpack what the variables are: A and B.</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05" name="Google Shape;205;g3b74198131f_0_6:notes">
            <a:extLst>
              <a:ext uri="{FF2B5EF4-FFF2-40B4-BE49-F238E27FC236}">
                <a16:creationId xmlns:a16="http://schemas.microsoft.com/office/drawing/2014/main" id="{C0EED5FD-C796-F81C-AF74-B40CF6CF429D}"/>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16</a:t>
            </a:fld>
            <a:endParaRPr/>
          </a:p>
        </p:txBody>
      </p:sp>
    </p:spTree>
    <p:extLst>
      <p:ext uri="{BB962C8B-B14F-4D97-AF65-F5344CB8AC3E}">
        <p14:creationId xmlns:p14="http://schemas.microsoft.com/office/powerpoint/2010/main" val="18143406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3b74198131f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3b74198131f_0_6: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05" name="Google Shape;205;g3b74198131f_0_6: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3b80ce657a6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3b80ce657a6_0_1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Ask learners to talk to each other and describe what they see. </a:t>
            </a:r>
            <a:endParaRPr/>
          </a:p>
          <a:p>
            <a:pPr marL="0" lvl="0" indent="0" algn="l" rtl="0">
              <a:spcBef>
                <a:spcPts val="0"/>
              </a:spcBef>
              <a:spcAft>
                <a:spcPts val="0"/>
              </a:spcAft>
              <a:buNone/>
            </a:pPr>
            <a:r>
              <a:rPr lang="en-GB"/>
              <a:t>Possible responses which need more description may be:</a:t>
            </a:r>
            <a:endParaRPr/>
          </a:p>
          <a:p>
            <a:pPr marL="171450" lvl="0" indent="-171450" algn="l" rtl="0">
              <a:spcBef>
                <a:spcPts val="0"/>
              </a:spcBef>
              <a:spcAft>
                <a:spcPts val="0"/>
              </a:spcAft>
              <a:buFont typeface="Arial" panose="020B0604020202020204" pitchFamily="34" charset="0"/>
              <a:buChar char="•"/>
            </a:pPr>
            <a:r>
              <a:rPr lang="en-GB"/>
              <a:t>The line goes up.</a:t>
            </a:r>
            <a:endParaRPr/>
          </a:p>
          <a:p>
            <a:pPr marL="171450" lvl="0" indent="-171450" algn="l" rtl="0">
              <a:spcBef>
                <a:spcPts val="0"/>
              </a:spcBef>
              <a:spcAft>
                <a:spcPts val="0"/>
              </a:spcAft>
              <a:buFont typeface="Arial" panose="020B0604020202020204" pitchFamily="34" charset="0"/>
              <a:buChar char="•"/>
            </a:pPr>
            <a:r>
              <a:rPr lang="en-GB"/>
              <a:t>The line is straight.</a:t>
            </a:r>
          </a:p>
          <a:p>
            <a:pPr marL="171450" lvl="0" indent="-171450" algn="l" rtl="0">
              <a:spcBef>
                <a:spcPts val="0"/>
              </a:spcBef>
              <a:spcAft>
                <a:spcPts val="0"/>
              </a:spcAft>
              <a:buFont typeface="Arial" panose="020B0604020202020204" pitchFamily="34" charset="0"/>
              <a:buChar char="•"/>
            </a:pPr>
            <a:endParaRPr lang="en-GB"/>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For those who are struggling to get started use sentence starters such as:</a:t>
            </a:r>
          </a:p>
          <a:p>
            <a:pPr marL="171450" lvl="0" indent="-171450" algn="l" rtl="0">
              <a:lnSpc>
                <a:spcPct val="100000"/>
              </a:lnSpc>
              <a:spcBef>
                <a:spcPts val="0"/>
              </a:spcBef>
              <a:spcAft>
                <a:spcPts val="0"/>
              </a:spcAft>
              <a:buSzPts val="1400"/>
              <a:buFont typeface="Arial" panose="020B0604020202020204" pitchFamily="34" charset="0"/>
              <a:buChar char="•"/>
            </a:pPr>
            <a:r>
              <a:rPr lang="en-GB">
                <a:latin typeface="Century Gothic"/>
                <a:ea typeface="Century Gothic"/>
                <a:cs typeface="Century Gothic"/>
                <a:sym typeface="Century Gothic"/>
              </a:rPr>
              <a:t>As A increases, B ____________</a:t>
            </a:r>
            <a:endParaRPr lang="en-GB"/>
          </a:p>
          <a:p>
            <a:pPr marL="171450" lvl="0" indent="-171450" algn="l" rtl="0">
              <a:lnSpc>
                <a:spcPct val="100000"/>
              </a:lnSpc>
              <a:spcBef>
                <a:spcPts val="0"/>
              </a:spcBef>
              <a:spcAft>
                <a:spcPts val="0"/>
              </a:spcAft>
              <a:buSzPts val="1400"/>
              <a:buFont typeface="Arial" panose="020B0604020202020204" pitchFamily="34" charset="0"/>
              <a:buChar char="•"/>
            </a:pPr>
            <a:r>
              <a:rPr lang="en-GB">
                <a:latin typeface="Century Gothic"/>
                <a:ea typeface="Century Gothic"/>
                <a:cs typeface="Century Gothic"/>
                <a:sym typeface="Century Gothic"/>
              </a:rPr>
              <a:t>The line is ___________________</a:t>
            </a:r>
            <a:endParaRPr lang="en-GB"/>
          </a:p>
          <a:p>
            <a:pPr marL="171450" lvl="0" indent="-171450" algn="l" rtl="0">
              <a:lnSpc>
                <a:spcPct val="100000"/>
              </a:lnSpc>
              <a:spcBef>
                <a:spcPts val="0"/>
              </a:spcBef>
              <a:spcAft>
                <a:spcPts val="0"/>
              </a:spcAft>
              <a:buSzPts val="1400"/>
              <a:buFont typeface="Arial" panose="020B0604020202020204" pitchFamily="34" charset="0"/>
              <a:buChar char="•"/>
            </a:pPr>
            <a:r>
              <a:rPr lang="en-GB">
                <a:latin typeface="Century Gothic"/>
                <a:ea typeface="Century Gothic"/>
                <a:cs typeface="Century Gothic"/>
                <a:sym typeface="Century Gothic"/>
              </a:rPr>
              <a:t>The line passes through the _____________</a:t>
            </a:r>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t>Encourage students to use the variables A and B in their answer. They might need to unpack what the variables are: A and B.</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13" name="Google Shape;213;g3b80ce657a6_0_1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a:extLst>
            <a:ext uri="{FF2B5EF4-FFF2-40B4-BE49-F238E27FC236}">
              <a16:creationId xmlns:a16="http://schemas.microsoft.com/office/drawing/2014/main" id="{7E23C995-0518-D0DF-49E6-D7A8B587F71B}"/>
            </a:ext>
          </a:extLst>
        </p:cNvPr>
        <p:cNvGrpSpPr/>
        <p:nvPr/>
      </p:nvGrpSpPr>
      <p:grpSpPr>
        <a:xfrm>
          <a:off x="0" y="0"/>
          <a:ext cx="0" cy="0"/>
          <a:chOff x="0" y="0"/>
          <a:chExt cx="0" cy="0"/>
        </a:xfrm>
      </p:grpSpPr>
      <p:sp>
        <p:nvSpPr>
          <p:cNvPr id="211" name="Google Shape;211;g3b80ce657a6_0_10:notes">
            <a:extLst>
              <a:ext uri="{FF2B5EF4-FFF2-40B4-BE49-F238E27FC236}">
                <a16:creationId xmlns:a16="http://schemas.microsoft.com/office/drawing/2014/main" id="{2569A3D2-7C6F-D760-D998-15ED676EE56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2" name="Google Shape;212;g3b80ce657a6_0_10:notes">
            <a:extLst>
              <a:ext uri="{FF2B5EF4-FFF2-40B4-BE49-F238E27FC236}">
                <a16:creationId xmlns:a16="http://schemas.microsoft.com/office/drawing/2014/main" id="{49871226-F0C2-A05C-C2EC-56B70BE2E78E}"/>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GB"/>
              <a:t>The relationship is </a:t>
            </a:r>
            <a:r>
              <a:rPr lang="en-GB" b="1" u="none"/>
              <a:t>not</a:t>
            </a:r>
            <a:r>
              <a:rPr lang="en-GB"/>
              <a:t> proportional or directly proportional, </a:t>
            </a:r>
            <a:r>
              <a:rPr lang="en-GB">
                <a:latin typeface="Century Gothic"/>
                <a:ea typeface="Century Gothic"/>
                <a:cs typeface="Century Gothic"/>
                <a:sym typeface="Century Gothic"/>
              </a:rPr>
              <a:t>as it does not pass through the origin (</a:t>
            </a:r>
            <a:r>
              <a:rPr lang="en-GB">
                <a:latin typeface="Cambria Math" panose="02040503050406030204" pitchFamily="18" charset="0"/>
                <a:ea typeface="Cambria Math" panose="02040503050406030204" pitchFamily="18" charset="0"/>
                <a:cs typeface="Century Gothic"/>
                <a:sym typeface="Century Gothic"/>
              </a:rPr>
              <a:t>0,0</a:t>
            </a:r>
            <a:r>
              <a:rPr lang="en-GB">
                <a:latin typeface="Century Gothic"/>
                <a:ea typeface="Century Gothic"/>
                <a:cs typeface="Century Gothic"/>
                <a:sym typeface="Century Gothic"/>
              </a:rPr>
              <a:t>)</a:t>
            </a:r>
            <a:r>
              <a:rPr lang="en-GB"/>
              <a:t>. In maths, sometimes we say ‘proportional’, but it means the same as ‘directly proportional’. It is good practice to say ‘directly proportional’ to avoid confusion when we talk about ‘inversely proportional’.</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13" name="Google Shape;213;g3b80ce657a6_0_10:notes">
            <a:extLst>
              <a:ext uri="{FF2B5EF4-FFF2-40B4-BE49-F238E27FC236}">
                <a16:creationId xmlns:a16="http://schemas.microsoft.com/office/drawing/2014/main" id="{39828278-386F-41AE-2581-B4FBBAD6E4FF}"/>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19</a:t>
            </a:fld>
            <a:endParaRPr/>
          </a:p>
        </p:txBody>
      </p:sp>
    </p:spTree>
    <p:extLst>
      <p:ext uri="{BB962C8B-B14F-4D97-AF65-F5344CB8AC3E}">
        <p14:creationId xmlns:p14="http://schemas.microsoft.com/office/powerpoint/2010/main" val="11895147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3b80ce657a6_0_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3b80ce657a6_0_29: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This is potentially challenging as there is a lot to consider. Break it down more slowly by looking at each question on its own. The slide is animated so you can look at each question in turn. </a:t>
            </a:r>
            <a:endParaRPr lang="en-GB"/>
          </a:p>
          <a:p>
            <a:pPr marL="0" lvl="0" indent="0" algn="l" rtl="0">
              <a:lnSpc>
                <a:spcPct val="100000"/>
              </a:lnSpc>
              <a:spcBef>
                <a:spcPts val="0"/>
              </a:spcBef>
              <a:spcAft>
                <a:spcPts val="0"/>
              </a:spcAft>
              <a:buSzPts val="1400"/>
              <a:buNone/>
            </a:pPr>
            <a:endParaRPr lang="en-GB">
              <a:latin typeface="Century Gothic"/>
              <a:ea typeface="Century Gothic"/>
              <a:cs typeface="Century Gothic"/>
              <a:sym typeface="Century Gothic"/>
            </a:endParaRPr>
          </a:p>
          <a:p>
            <a:pPr marL="0" lvl="0" indent="0" algn="l" rtl="0">
              <a:lnSpc>
                <a:spcPct val="100000"/>
              </a:lnSpc>
              <a:spcBef>
                <a:spcPts val="0"/>
              </a:spcBef>
              <a:spcAft>
                <a:spcPts val="0"/>
              </a:spcAft>
              <a:buSzPts val="1400"/>
              <a:buNone/>
            </a:pPr>
            <a:r>
              <a:rPr lang="en-GB">
                <a:latin typeface="Century Gothic"/>
                <a:ea typeface="Century Gothic"/>
                <a:cs typeface="Century Gothic"/>
                <a:sym typeface="Century Gothic"/>
              </a:rPr>
              <a:t>If learners need to be able to visualise the pattern more easily, they can plot this as a line graph. You can also do this as a modelling exercise on the white board or under a visualiser while thinking aloud.</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Use 'think aloud' strategies to model the strategy you would use to answer the question. Discuss how learners can tell that this is not a linear relationship if they have not plotted the graph. </a:t>
            </a:r>
          </a:p>
          <a:p>
            <a:pPr marL="0" lvl="0" indent="0" algn="l" rtl="0">
              <a:lnSpc>
                <a:spcPct val="100000"/>
              </a:lnSpc>
              <a:spcBef>
                <a:spcPts val="0"/>
              </a:spcBef>
              <a:spcAft>
                <a:spcPts val="0"/>
              </a:spcAft>
              <a:buSzPts val="1400"/>
              <a:buNone/>
            </a:pPr>
            <a:endParaRPr lang="en-GB"/>
          </a:p>
          <a:p>
            <a:pPr marL="0" lvl="0" indent="0" algn="l" rtl="0">
              <a:lnSpc>
                <a:spcPct val="100000"/>
              </a:lnSpc>
              <a:spcBef>
                <a:spcPts val="0"/>
              </a:spcBef>
              <a:spcAft>
                <a:spcPts val="0"/>
              </a:spcAft>
              <a:buSzPts val="1400"/>
              <a:buNone/>
            </a:pPr>
            <a:r>
              <a:rPr lang="en-GB"/>
              <a:t>Look at the differences in variable B as variable A increases by 4 units each time. If this was a linear relationship, B would decrease by the same amount each time.</a:t>
            </a:r>
          </a:p>
          <a:p>
            <a:pPr marL="0" lvl="0" indent="0" algn="l" rtl="0">
              <a:lnSpc>
                <a:spcPct val="100000"/>
              </a:lnSpc>
              <a:spcBef>
                <a:spcPts val="0"/>
              </a:spcBef>
              <a:spcAft>
                <a:spcPts val="0"/>
              </a:spcAft>
              <a:buSzPts val="1400"/>
              <a:buNone/>
            </a:pPr>
            <a:r>
              <a:rPr lang="en-GB"/>
              <a:t>When A increases from 4 to 8, B drops by 30.</a:t>
            </a:r>
          </a:p>
          <a:p>
            <a:pPr marL="0" lvl="0" indent="0" algn="l" rtl="0">
              <a:lnSpc>
                <a:spcPct val="100000"/>
              </a:lnSpc>
              <a:spcBef>
                <a:spcPts val="0"/>
              </a:spcBef>
              <a:spcAft>
                <a:spcPts val="0"/>
              </a:spcAft>
              <a:buSzPts val="1400"/>
              <a:buNone/>
            </a:pPr>
            <a:r>
              <a:rPr lang="en-GB"/>
              <a:t>When A increases from 8 to 12, B decreases by 10.</a:t>
            </a:r>
          </a:p>
          <a:p>
            <a:pPr marL="0" lvl="0" indent="0" algn="l" rtl="0">
              <a:lnSpc>
                <a:spcPct val="100000"/>
              </a:lnSpc>
              <a:spcBef>
                <a:spcPts val="0"/>
              </a:spcBef>
              <a:spcAft>
                <a:spcPts val="0"/>
              </a:spcAft>
              <a:buSzPts val="1400"/>
              <a:buNone/>
            </a:pPr>
            <a:r>
              <a:rPr lang="en-GB"/>
              <a:t>When A increases from 12 to 16, B decreases by 5. </a:t>
            </a:r>
          </a:p>
          <a:p>
            <a:pPr marL="0" lvl="0" indent="0" algn="l" rtl="0">
              <a:spcBef>
                <a:spcPts val="0"/>
              </a:spcBef>
              <a:spcAft>
                <a:spcPts val="0"/>
              </a:spcAft>
              <a:buNone/>
            </a:pPr>
            <a:endParaRPr/>
          </a:p>
        </p:txBody>
      </p:sp>
      <p:sp>
        <p:nvSpPr>
          <p:cNvPr id="223" name="Google Shape;223;g3b80ce657a6_0_29: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a:extLst>
            <a:ext uri="{FF2B5EF4-FFF2-40B4-BE49-F238E27FC236}">
              <a16:creationId xmlns:a16="http://schemas.microsoft.com/office/drawing/2014/main" id="{9CB7131E-B39E-E092-4BD1-6B9BFC4094BF}"/>
            </a:ext>
          </a:extLst>
        </p:cNvPr>
        <p:cNvGrpSpPr/>
        <p:nvPr/>
      </p:nvGrpSpPr>
      <p:grpSpPr>
        <a:xfrm>
          <a:off x="0" y="0"/>
          <a:ext cx="0" cy="0"/>
          <a:chOff x="0" y="0"/>
          <a:chExt cx="0" cy="0"/>
        </a:xfrm>
      </p:grpSpPr>
      <p:sp>
        <p:nvSpPr>
          <p:cNvPr id="221" name="Google Shape;221;g3b80ce657a6_0_29:notes">
            <a:extLst>
              <a:ext uri="{FF2B5EF4-FFF2-40B4-BE49-F238E27FC236}">
                <a16:creationId xmlns:a16="http://schemas.microsoft.com/office/drawing/2014/main" id="{16BDC1F9-95CA-0692-5B58-BC462A04DBF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3b80ce657a6_0_29:notes">
            <a:extLst>
              <a:ext uri="{FF2B5EF4-FFF2-40B4-BE49-F238E27FC236}">
                <a16:creationId xmlns:a16="http://schemas.microsoft.com/office/drawing/2014/main" id="{7773B27A-DC17-365C-BDC2-08EB197EBE94}"/>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r>
              <a:rPr lang="en-GB">
                <a:latin typeface="Century Gothic"/>
                <a:ea typeface="Century Gothic"/>
                <a:cs typeface="Century Gothic"/>
                <a:sym typeface="Century Gothic"/>
              </a:rPr>
              <a:t>(f) For example: A = 4, B = 60 → A = 8, B = 30</a:t>
            </a:r>
          </a:p>
          <a:p>
            <a:pPr marL="0" lvl="0" indent="0" algn="l" rtl="0">
              <a:spcBef>
                <a:spcPts val="0"/>
              </a:spcBef>
              <a:spcAft>
                <a:spcPts val="0"/>
              </a:spcAft>
              <a:buClr>
                <a:schemeClr val="dk1"/>
              </a:buClr>
              <a:buSzPts val="1100"/>
              <a:buFont typeface="Arial"/>
              <a:buNone/>
            </a:pPr>
            <a:r>
              <a:rPr lang="en-GB">
                <a:latin typeface="Century Gothic"/>
                <a:ea typeface="Century Gothic"/>
                <a:cs typeface="Century Gothic"/>
                <a:sym typeface="Century Gothic"/>
              </a:rPr>
              <a:t>	A = 20, B = 12 → A = 40, B = 6</a:t>
            </a:r>
          </a:p>
          <a:p>
            <a:pPr marL="0" lvl="0" indent="0" algn="l" rtl="0">
              <a:spcBef>
                <a:spcPts val="0"/>
              </a:spcBef>
              <a:spcAft>
                <a:spcPts val="0"/>
              </a:spcAft>
              <a:buNone/>
            </a:pPr>
            <a:endParaRPr/>
          </a:p>
        </p:txBody>
      </p:sp>
      <p:sp>
        <p:nvSpPr>
          <p:cNvPr id="223" name="Google Shape;223;g3b80ce657a6_0_29:notes">
            <a:extLst>
              <a:ext uri="{FF2B5EF4-FFF2-40B4-BE49-F238E27FC236}">
                <a16:creationId xmlns:a16="http://schemas.microsoft.com/office/drawing/2014/main" id="{E70D3C88-A7E4-03CC-F599-70C39E6A4E0B}"/>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21</a:t>
            </a:fld>
            <a:endParaRPr/>
          </a:p>
        </p:txBody>
      </p:sp>
    </p:spTree>
    <p:extLst>
      <p:ext uri="{BB962C8B-B14F-4D97-AF65-F5344CB8AC3E}">
        <p14:creationId xmlns:p14="http://schemas.microsoft.com/office/powerpoint/2010/main" val="37398034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b80ce657a6_0_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3b80ce657a6_0_5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This session is not about substantive knowledge, so the explanation of the results is not a focus.</a:t>
            </a:r>
          </a:p>
          <a:p>
            <a:pPr marL="0" lvl="0" indent="0" algn="l" rtl="0">
              <a:spcBef>
                <a:spcPts val="0"/>
              </a:spcBef>
              <a:spcAft>
                <a:spcPts val="0"/>
              </a:spcAft>
              <a:buNone/>
            </a:pPr>
            <a:endParaRPr/>
          </a:p>
        </p:txBody>
      </p:sp>
      <p:sp>
        <p:nvSpPr>
          <p:cNvPr id="231" name="Google Shape;231;g3b80ce657a6_0_5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a:extLst>
            <a:ext uri="{FF2B5EF4-FFF2-40B4-BE49-F238E27FC236}">
              <a16:creationId xmlns:a16="http://schemas.microsoft.com/office/drawing/2014/main" id="{0232DF33-EBB7-9B93-3754-21E642255FDC}"/>
            </a:ext>
          </a:extLst>
        </p:cNvPr>
        <p:cNvGrpSpPr/>
        <p:nvPr/>
      </p:nvGrpSpPr>
      <p:grpSpPr>
        <a:xfrm>
          <a:off x="0" y="0"/>
          <a:ext cx="0" cy="0"/>
          <a:chOff x="0" y="0"/>
          <a:chExt cx="0" cy="0"/>
        </a:xfrm>
      </p:grpSpPr>
      <p:sp>
        <p:nvSpPr>
          <p:cNvPr id="229" name="Google Shape;229;g3b80ce657a6_0_54:notes">
            <a:extLst>
              <a:ext uri="{FF2B5EF4-FFF2-40B4-BE49-F238E27FC236}">
                <a16:creationId xmlns:a16="http://schemas.microsoft.com/office/drawing/2014/main" id="{46F3FCA8-BE47-7CA3-3AFD-F45B0DFAD90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3b80ce657a6_0_54:notes">
            <a:extLst>
              <a:ext uri="{FF2B5EF4-FFF2-40B4-BE49-F238E27FC236}">
                <a16:creationId xmlns:a16="http://schemas.microsoft.com/office/drawing/2014/main" id="{E67924A8-0A51-91E0-3D5E-FAA0CA50BE0A}"/>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1" name="Google Shape;231;g3b80ce657a6_0_54:notes">
            <a:extLst>
              <a:ext uri="{FF2B5EF4-FFF2-40B4-BE49-F238E27FC236}">
                <a16:creationId xmlns:a16="http://schemas.microsoft.com/office/drawing/2014/main" id="{1631F7A9-4C4E-3652-D04F-2682AC5A5BC1}"/>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23</a:t>
            </a:fld>
            <a:endParaRPr/>
          </a:p>
        </p:txBody>
      </p:sp>
    </p:spTree>
    <p:extLst>
      <p:ext uri="{BB962C8B-B14F-4D97-AF65-F5344CB8AC3E}">
        <p14:creationId xmlns:p14="http://schemas.microsoft.com/office/powerpoint/2010/main" val="37010904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a:extLst>
            <a:ext uri="{FF2B5EF4-FFF2-40B4-BE49-F238E27FC236}">
              <a16:creationId xmlns:a16="http://schemas.microsoft.com/office/drawing/2014/main" id="{2CE4991C-DADE-6085-C466-C109F66F29BB}"/>
            </a:ext>
          </a:extLst>
        </p:cNvPr>
        <p:cNvGrpSpPr/>
        <p:nvPr/>
      </p:nvGrpSpPr>
      <p:grpSpPr>
        <a:xfrm>
          <a:off x="0" y="0"/>
          <a:ext cx="0" cy="0"/>
          <a:chOff x="0" y="0"/>
          <a:chExt cx="0" cy="0"/>
        </a:xfrm>
      </p:grpSpPr>
      <p:sp>
        <p:nvSpPr>
          <p:cNvPr id="229" name="Google Shape;229;g3b80ce657a6_0_54:notes">
            <a:extLst>
              <a:ext uri="{FF2B5EF4-FFF2-40B4-BE49-F238E27FC236}">
                <a16:creationId xmlns:a16="http://schemas.microsoft.com/office/drawing/2014/main" id="{63D747C2-7FA8-382E-75D9-F42172A7376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3b80ce657a6_0_54:notes">
            <a:extLst>
              <a:ext uri="{FF2B5EF4-FFF2-40B4-BE49-F238E27FC236}">
                <a16:creationId xmlns:a16="http://schemas.microsoft.com/office/drawing/2014/main" id="{B7E5DFB6-8E20-F2F4-C55D-462C4D3D5ECF}"/>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If learners require additional scaffolding, use a writing frame (example on the slide).</a:t>
            </a:r>
          </a:p>
        </p:txBody>
      </p:sp>
      <p:sp>
        <p:nvSpPr>
          <p:cNvPr id="231" name="Google Shape;231;g3b80ce657a6_0_54:notes">
            <a:extLst>
              <a:ext uri="{FF2B5EF4-FFF2-40B4-BE49-F238E27FC236}">
                <a16:creationId xmlns:a16="http://schemas.microsoft.com/office/drawing/2014/main" id="{A2410B9E-BC68-B014-7BA7-F87A9D851769}"/>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24</a:t>
            </a:fld>
            <a:endParaRPr/>
          </a:p>
        </p:txBody>
      </p:sp>
    </p:spTree>
    <p:extLst>
      <p:ext uri="{BB962C8B-B14F-4D97-AF65-F5344CB8AC3E}">
        <p14:creationId xmlns:p14="http://schemas.microsoft.com/office/powerpoint/2010/main" val="22042207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3b80ce657a6_0_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3b80ce657a6_0_62: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The pattern: as temperature increases, the amount of salt dissolved also increases.</a:t>
            </a:r>
          </a:p>
          <a:p>
            <a:pPr marL="0" lvl="0" indent="0" algn="l" rtl="0">
              <a:lnSpc>
                <a:spcPct val="115000"/>
              </a:lnSpc>
              <a:spcBef>
                <a:spcPts val="1200"/>
              </a:spcBef>
              <a:spcAft>
                <a:spcPts val="0"/>
              </a:spcAft>
              <a:buSzPts val="1400"/>
              <a:buNone/>
            </a:pPr>
            <a:r>
              <a:rPr lang="en-GB" dirty="0">
                <a:latin typeface="Century Gothic"/>
                <a:ea typeface="Century Gothic"/>
                <a:cs typeface="Century Gothic"/>
                <a:sym typeface="Century Gothic"/>
              </a:rPr>
              <a:t>The relationship: the points form a curved line, so the relationship is not linear. The increase in amount which can be dissolved is not happening at a constant rate.</a:t>
            </a:r>
          </a:p>
          <a:p>
            <a:pPr marL="0" lvl="0" indent="0" algn="l" rtl="0">
              <a:lnSpc>
                <a:spcPct val="115000"/>
              </a:lnSpc>
              <a:spcBef>
                <a:spcPts val="1200"/>
              </a:spcBef>
              <a:spcAft>
                <a:spcPts val="0"/>
              </a:spcAft>
              <a:buSzPts val="1400"/>
              <a:buNone/>
            </a:pPr>
            <a:endParaRPr lang="en-GB" dirty="0">
              <a:latin typeface="Century Gothic"/>
              <a:ea typeface="Century Gothic"/>
              <a:cs typeface="Century Gothic"/>
              <a:sym typeface="Century Gothic"/>
            </a:endParaRPr>
          </a:p>
          <a:p>
            <a:pPr marL="0" lvl="0" indent="0" algn="l" rtl="0">
              <a:lnSpc>
                <a:spcPct val="115000"/>
              </a:lnSpc>
              <a:spcBef>
                <a:spcPts val="1200"/>
              </a:spcBef>
              <a:spcAft>
                <a:spcPts val="0"/>
              </a:spcAft>
              <a:buSzPts val="1400"/>
              <a:buNone/>
            </a:pPr>
            <a:r>
              <a:rPr lang="en-GB" b="1" dirty="0">
                <a:latin typeface="Century Gothic"/>
                <a:ea typeface="Century Gothic"/>
                <a:cs typeface="Century Gothic"/>
                <a:sym typeface="Century Gothic"/>
              </a:rPr>
              <a:t>Extension</a:t>
            </a:r>
          </a:p>
          <a:p>
            <a:pPr marL="0" marR="0" lvl="0" indent="0" algn="l" defTabSz="914400" rtl="0" eaLnBrk="1" fontAlgn="auto" latinLnBrk="0" hangingPunct="1">
              <a:lnSpc>
                <a:spcPct val="115000"/>
              </a:lnSpc>
              <a:spcBef>
                <a:spcPts val="1200"/>
              </a:spcBef>
              <a:spcAft>
                <a:spcPts val="0"/>
              </a:spcAft>
              <a:buClr>
                <a:schemeClr val="dk1"/>
              </a:buClr>
              <a:buSzPts val="1100"/>
              <a:buFont typeface="Arial"/>
              <a:buNone/>
              <a:tabLst/>
              <a:defRPr/>
            </a:pPr>
            <a:r>
              <a:rPr lang="en-GB" dirty="0"/>
              <a:t>You can ask learners to include an explanation of the results. For example, at 20°C, about 32 g of salt dissolves, while at 80°C, about 83 g dissolves. This happens because warmer water has more energy, which helps it dissolve more salt. As the temperature gets higher, the water becomes better at dissolving salt, so more salt can dissolve.</a:t>
            </a:r>
          </a:p>
          <a:p>
            <a:pPr marL="0" marR="0" lvl="0" indent="0" algn="l" rtl="0">
              <a:lnSpc>
                <a:spcPct val="115000"/>
              </a:lnSpc>
              <a:spcBef>
                <a:spcPts val="1200"/>
              </a:spcBef>
              <a:spcAft>
                <a:spcPts val="0"/>
              </a:spcAft>
              <a:buClr>
                <a:schemeClr val="dk1"/>
              </a:buClr>
              <a:buSzPts val="1100"/>
              <a:buFont typeface="Arial"/>
              <a:buNone/>
            </a:pPr>
            <a:endParaRPr lang="en-GB" dirty="0"/>
          </a:p>
          <a:p>
            <a:pPr marL="0" lvl="0" indent="0" algn="l" rtl="0">
              <a:spcBef>
                <a:spcPts val="0"/>
              </a:spcBef>
              <a:spcAft>
                <a:spcPts val="0"/>
              </a:spcAft>
              <a:buNone/>
            </a:pPr>
            <a:endParaRPr dirty="0"/>
          </a:p>
        </p:txBody>
      </p:sp>
      <p:sp>
        <p:nvSpPr>
          <p:cNvPr id="240" name="Google Shape;240;g3b80ce657a6_0_62: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3b80ce657a6_0_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3b80ce657a6_0_38: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a:latin typeface="Century Gothic"/>
                <a:ea typeface="Century Gothic"/>
                <a:cs typeface="Century Gothic"/>
                <a:sym typeface="Century Gothic"/>
              </a:rPr>
              <a:t>This is the original question from the beginning of the lesson. </a:t>
            </a:r>
          </a:p>
          <a:p>
            <a:pPr marL="0" lvl="0" indent="0" algn="l" rtl="0">
              <a:spcBef>
                <a:spcPts val="0"/>
              </a:spcBef>
              <a:spcAft>
                <a:spcPts val="0"/>
              </a:spcAft>
              <a:buNone/>
            </a:pPr>
            <a:endParaRPr/>
          </a:p>
        </p:txBody>
      </p:sp>
      <p:sp>
        <p:nvSpPr>
          <p:cNvPr id="248" name="Google Shape;248;g3b80ce657a6_0_38: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3b80ce657a6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3b80ce657a6_0_44: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7" name="Google Shape;257;g3b80ce657a6_0_44: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a:extLst>
            <a:ext uri="{FF2B5EF4-FFF2-40B4-BE49-F238E27FC236}">
              <a16:creationId xmlns:a16="http://schemas.microsoft.com/office/drawing/2014/main" id="{52632FD8-1BCE-C271-7435-1C1CBC4240D0}"/>
            </a:ext>
          </a:extLst>
        </p:cNvPr>
        <p:cNvGrpSpPr/>
        <p:nvPr/>
      </p:nvGrpSpPr>
      <p:grpSpPr>
        <a:xfrm>
          <a:off x="0" y="0"/>
          <a:ext cx="0" cy="0"/>
          <a:chOff x="0" y="0"/>
          <a:chExt cx="0" cy="0"/>
        </a:xfrm>
      </p:grpSpPr>
      <p:sp>
        <p:nvSpPr>
          <p:cNvPr id="255" name="Google Shape;255;g3b80ce657a6_0_44:notes">
            <a:extLst>
              <a:ext uri="{FF2B5EF4-FFF2-40B4-BE49-F238E27FC236}">
                <a16:creationId xmlns:a16="http://schemas.microsoft.com/office/drawing/2014/main" id="{7F330347-FC90-D293-27A0-1E16F006C9C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3b80ce657a6_0_44:notes">
            <a:extLst>
              <a:ext uri="{FF2B5EF4-FFF2-40B4-BE49-F238E27FC236}">
                <a16:creationId xmlns:a16="http://schemas.microsoft.com/office/drawing/2014/main" id="{0C5DEE53-3AC2-BFD9-B4E0-B284F7A02A49}"/>
              </a:ext>
            </a:extLst>
          </p:cNvPr>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257" name="Google Shape;257;g3b80ce657a6_0_44:notes">
            <a:extLst>
              <a:ext uri="{FF2B5EF4-FFF2-40B4-BE49-F238E27FC236}">
                <a16:creationId xmlns:a16="http://schemas.microsoft.com/office/drawing/2014/main" id="{4C728D37-6111-EA65-1505-0079EBE85E55}"/>
              </a:ext>
            </a:extLst>
          </p:cNvPr>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28</a:t>
            </a:fld>
            <a:endParaRPr/>
          </a:p>
        </p:txBody>
      </p:sp>
    </p:spTree>
    <p:extLst>
      <p:ext uri="{BB962C8B-B14F-4D97-AF65-F5344CB8AC3E}">
        <p14:creationId xmlns:p14="http://schemas.microsoft.com/office/powerpoint/2010/main" val="3375736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1-14 years Title, double line, content photo">
  <p:cSld name="11-14 years Title, double line, content photo">
    <p:spTree>
      <p:nvGrpSpPr>
        <p:cNvPr id="1" name="Shape 26"/>
        <p:cNvGrpSpPr/>
        <p:nvPr/>
      </p:nvGrpSpPr>
      <p:grpSpPr>
        <a:xfrm>
          <a:off x="0" y="0"/>
          <a:ext cx="0" cy="0"/>
          <a:chOff x="0" y="0"/>
          <a:chExt cx="0" cy="0"/>
        </a:xfrm>
      </p:grpSpPr>
      <p:pic>
        <p:nvPicPr>
          <p:cNvPr id="27" name="Google Shape;27;p17"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28" name="Google Shape;28;p17"/>
          <p:cNvGrpSpPr/>
          <p:nvPr/>
        </p:nvGrpSpPr>
        <p:grpSpPr>
          <a:xfrm>
            <a:off x="0" y="-1670"/>
            <a:ext cx="7622497" cy="6859670"/>
            <a:chOff x="0" y="-1670"/>
            <a:chExt cx="7622497" cy="6859670"/>
          </a:xfrm>
        </p:grpSpPr>
        <p:pic>
          <p:nvPicPr>
            <p:cNvPr id="29" name="Google Shape;29;p17"/>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30" name="Google Shape;30;p17"/>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31" name="Google Shape;31;p17"/>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32" name="Google Shape;32;p17"/>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7"/>
          <p:cNvSpPr txBox="1">
            <a:spLocks noGrp="1"/>
          </p:cNvSpPr>
          <p:nvPr>
            <p:ph type="subTitle" idx="1"/>
          </p:nvPr>
        </p:nvSpPr>
        <p:spPr>
          <a:xfrm>
            <a:off x="540000" y="1980000"/>
            <a:ext cx="5220000" cy="1652200"/>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34" name="Google Shape;34;p17"/>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35" name="Google Shape;35;p17"/>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1-14 years Title, triple line, no photo">
  <p:cSld name="11-14 years Title, triple line, no photo">
    <p:spTree>
      <p:nvGrpSpPr>
        <p:cNvPr id="1" name="Shape 36"/>
        <p:cNvGrpSpPr/>
        <p:nvPr/>
      </p:nvGrpSpPr>
      <p:grpSpPr>
        <a:xfrm>
          <a:off x="0" y="0"/>
          <a:ext cx="0" cy="0"/>
          <a:chOff x="0" y="0"/>
          <a:chExt cx="0" cy="0"/>
        </a:xfrm>
      </p:grpSpPr>
      <p:pic>
        <p:nvPicPr>
          <p:cNvPr id="37" name="Google Shape;37;p18" descr="A purple and pink gradient with circles and squares&#10;&#10;AI-generated content may be incorrect."/>
          <p:cNvPicPr preferRelativeResize="0"/>
          <p:nvPr/>
        </p:nvPicPr>
        <p:blipFill rotWithShape="1">
          <a:blip r:embed="rId2">
            <a:alphaModFix/>
          </a:blip>
          <a:srcRect/>
          <a:stretch/>
        </p:blipFill>
        <p:spPr>
          <a:xfrm>
            <a:off x="0" y="1557"/>
            <a:ext cx="12192000" cy="6854885"/>
          </a:xfrm>
          <a:prstGeom prst="rect">
            <a:avLst/>
          </a:prstGeom>
          <a:noFill/>
          <a:ln>
            <a:noFill/>
          </a:ln>
        </p:spPr>
      </p:pic>
      <p:grpSp>
        <p:nvGrpSpPr>
          <p:cNvPr id="38" name="Google Shape;38;p18"/>
          <p:cNvGrpSpPr/>
          <p:nvPr/>
        </p:nvGrpSpPr>
        <p:grpSpPr>
          <a:xfrm>
            <a:off x="0" y="-1670"/>
            <a:ext cx="7622497" cy="6859670"/>
            <a:chOff x="0" y="-1670"/>
            <a:chExt cx="7622497" cy="6859670"/>
          </a:xfrm>
        </p:grpSpPr>
        <p:pic>
          <p:nvPicPr>
            <p:cNvPr id="39" name="Google Shape;39;p18"/>
            <p:cNvPicPr preferRelativeResize="0"/>
            <p:nvPr/>
          </p:nvPicPr>
          <p:blipFill rotWithShape="1">
            <a:blip r:embed="rId3">
              <a:alphaModFix/>
            </a:blip>
            <a:srcRect/>
            <a:stretch/>
          </p:blipFill>
          <p:spPr>
            <a:xfrm>
              <a:off x="0" y="0"/>
              <a:ext cx="7485972" cy="6858000"/>
            </a:xfrm>
            <a:prstGeom prst="rect">
              <a:avLst/>
            </a:prstGeom>
            <a:noFill/>
            <a:ln>
              <a:noFill/>
            </a:ln>
          </p:spPr>
        </p:pic>
        <p:pic>
          <p:nvPicPr>
            <p:cNvPr id="40" name="Google Shape;40;p18"/>
            <p:cNvPicPr preferRelativeResize="0"/>
            <p:nvPr/>
          </p:nvPicPr>
          <p:blipFill rotWithShape="1">
            <a:blip r:embed="rId4">
              <a:alphaModFix/>
            </a:blip>
            <a:srcRect/>
            <a:stretch/>
          </p:blipFill>
          <p:spPr>
            <a:xfrm>
              <a:off x="3383647" y="-1670"/>
              <a:ext cx="4238624" cy="6858000"/>
            </a:xfrm>
            <a:prstGeom prst="rect">
              <a:avLst/>
            </a:prstGeom>
            <a:noFill/>
            <a:ln>
              <a:noFill/>
            </a:ln>
          </p:spPr>
        </p:pic>
        <p:pic>
          <p:nvPicPr>
            <p:cNvPr id="41" name="Google Shape;41;p18"/>
            <p:cNvPicPr preferRelativeResize="0"/>
            <p:nvPr/>
          </p:nvPicPr>
          <p:blipFill rotWithShape="1">
            <a:blip r:embed="rId5">
              <a:alphaModFix/>
            </a:blip>
            <a:srcRect/>
            <a:stretch/>
          </p:blipFill>
          <p:spPr>
            <a:xfrm>
              <a:off x="4023211" y="2045"/>
              <a:ext cx="3599286" cy="2828010"/>
            </a:xfrm>
            <a:prstGeom prst="rect">
              <a:avLst/>
            </a:prstGeom>
            <a:noFill/>
            <a:ln>
              <a:noFill/>
            </a:ln>
          </p:spPr>
        </p:pic>
      </p:grpSp>
      <p:sp>
        <p:nvSpPr>
          <p:cNvPr id="42" name="Google Shape;42;p18"/>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lvl1pPr lvl="0" algn="l">
              <a:lnSpc>
                <a:spcPct val="90000"/>
              </a:lnSpc>
              <a:spcBef>
                <a:spcPts val="0"/>
              </a:spcBef>
              <a:spcAft>
                <a:spcPts val="0"/>
              </a:spcAft>
              <a:buClr>
                <a:schemeClr val="dk1"/>
              </a:buClr>
              <a:buSzPts val="2400"/>
              <a:buFont typeface="Century Gothic"/>
              <a:buNone/>
              <a:defRPr sz="2400" b="1" i="0">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8"/>
          <p:cNvSpPr txBox="1">
            <a:spLocks noGrp="1"/>
          </p:cNvSpPr>
          <p:nvPr>
            <p:ph type="subTitle" idx="1"/>
          </p:nvPr>
        </p:nvSpPr>
        <p:spPr>
          <a:xfrm>
            <a:off x="540000" y="1979999"/>
            <a:ext cx="5220000" cy="2579677"/>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5000"/>
              <a:buNone/>
              <a:defRPr sz="5000" b="1" i="0">
                <a:solidFill>
                  <a:schemeClr val="accent4"/>
                </a:solidFill>
                <a:latin typeface="Century Gothic"/>
                <a:ea typeface="Century Gothic"/>
                <a:cs typeface="Century Gothic"/>
                <a:sym typeface="Century Gothic"/>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44" name="Google Shape;44;p18"/>
          <p:cNvPicPr preferRelativeResize="0"/>
          <p:nvPr/>
        </p:nvPicPr>
        <p:blipFill rotWithShape="1">
          <a:blip r:embed="rId6">
            <a:alphaModFix/>
          </a:blip>
          <a:srcRect/>
          <a:stretch/>
        </p:blipFill>
        <p:spPr>
          <a:xfrm>
            <a:off x="540000" y="5640908"/>
            <a:ext cx="2568960" cy="716919"/>
          </a:xfrm>
          <a:prstGeom prst="rect">
            <a:avLst/>
          </a:prstGeom>
          <a:noFill/>
          <a:ln>
            <a:noFill/>
          </a:ln>
        </p:spPr>
      </p:pic>
      <p:pic>
        <p:nvPicPr>
          <p:cNvPr id="45" name="Google Shape;45;p18"/>
          <p:cNvPicPr preferRelativeResize="0"/>
          <p:nvPr/>
        </p:nvPicPr>
        <p:blipFill rotWithShape="1">
          <a:blip r:embed="rId7">
            <a:alphaModFix/>
          </a:blip>
          <a:srcRect/>
          <a:stretch/>
        </p:blipFill>
        <p:spPr>
          <a:xfrm>
            <a:off x="3648960" y="5816600"/>
            <a:ext cx="1754412" cy="417717"/>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1-14 years Content - single column/normal text">
  <p:cSld name="11-14 years Content - single column/normal text">
    <p:spTree>
      <p:nvGrpSpPr>
        <p:cNvPr id="1" name="Shape 46"/>
        <p:cNvGrpSpPr/>
        <p:nvPr/>
      </p:nvGrpSpPr>
      <p:grpSpPr>
        <a:xfrm>
          <a:off x="0" y="0"/>
          <a:ext cx="0" cy="0"/>
          <a:chOff x="0" y="0"/>
          <a:chExt cx="0" cy="0"/>
        </a:xfrm>
      </p:grpSpPr>
      <p:pic>
        <p:nvPicPr>
          <p:cNvPr id="47" name="Google Shape;47;p19"/>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48" name="Google Shape;48;p19"/>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19"/>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19"/>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accent4"/>
              </a:solidFill>
              <a:latin typeface="Calibri"/>
              <a:ea typeface="Calibri"/>
              <a:cs typeface="Calibri"/>
              <a:sym typeface="Calibri"/>
            </a:endParaRPr>
          </a:p>
        </p:txBody>
      </p:sp>
      <p:grpSp>
        <p:nvGrpSpPr>
          <p:cNvPr id="51" name="Google Shape;51;p19"/>
          <p:cNvGrpSpPr/>
          <p:nvPr/>
        </p:nvGrpSpPr>
        <p:grpSpPr>
          <a:xfrm>
            <a:off x="10734280" y="4546600"/>
            <a:ext cx="1574800" cy="2311400"/>
            <a:chOff x="10734280" y="4546600"/>
            <a:chExt cx="1574800" cy="2311400"/>
          </a:xfrm>
        </p:grpSpPr>
        <p:pic>
          <p:nvPicPr>
            <p:cNvPr id="52" name="Google Shape;52;p19"/>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53" name="Google Shape;53;p19"/>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
        <p:nvSpPr>
          <p:cNvPr id="54" name="Google Shape;54;p19"/>
          <p:cNvSpPr txBox="1"/>
          <p:nvPr/>
        </p:nvSpPr>
        <p:spPr>
          <a:xfrm rot="5400000">
            <a:off x="9726395" y="2195605"/>
            <a:ext cx="4121210" cy="8100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1-14 years Content - single column/bulleted list">
  <p:cSld name="11-14 years Content - single column/bulleted list">
    <p:spTree>
      <p:nvGrpSpPr>
        <p:cNvPr id="1" name="Shape 55"/>
        <p:cNvGrpSpPr/>
        <p:nvPr/>
      </p:nvGrpSpPr>
      <p:grpSpPr>
        <a:xfrm>
          <a:off x="0" y="0"/>
          <a:ext cx="0" cy="0"/>
          <a:chOff x="0" y="0"/>
          <a:chExt cx="0" cy="0"/>
        </a:xfrm>
      </p:grpSpPr>
      <p:pic>
        <p:nvPicPr>
          <p:cNvPr id="56" name="Google Shape;56;p20"/>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57" name="Google Shape;57;p20"/>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20"/>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59" name="Google Shape;59;p20"/>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0" name="Google Shape;60;p20"/>
          <p:cNvPicPr preferRelativeResize="0"/>
          <p:nvPr/>
        </p:nvPicPr>
        <p:blipFill rotWithShape="1">
          <a:blip r:embed="rId4">
            <a:alphaModFix/>
          </a:blip>
          <a:srcRect/>
          <a:stretch/>
        </p:blipFill>
        <p:spPr>
          <a:xfrm>
            <a:off x="10734280" y="4726412"/>
            <a:ext cx="1574800" cy="2131588"/>
          </a:xfrm>
          <a:prstGeom prst="rect">
            <a:avLst/>
          </a:prstGeom>
          <a:noFill/>
          <a:ln>
            <a:noFill/>
          </a:ln>
        </p:spPr>
      </p:pic>
      <p:sp>
        <p:nvSpPr>
          <p:cNvPr id="61" name="Google Shape;61;p20"/>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lvl1pPr marL="457200" lvl="0" indent="-403225" algn="l">
              <a:lnSpc>
                <a:spcPct val="100000"/>
              </a:lnSpc>
              <a:spcBef>
                <a:spcPts val="0"/>
              </a:spcBef>
              <a:spcAft>
                <a:spcPts val="0"/>
              </a:spcAft>
              <a:buClr>
                <a:schemeClr val="accent4"/>
              </a:buClr>
              <a:buSzPts val="2750"/>
              <a:buFont typeface="Arial"/>
              <a:buChar char="•"/>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1-14 years Table">
  <p:cSld name="11-14 years Table">
    <p:spTree>
      <p:nvGrpSpPr>
        <p:cNvPr id="1" name="Shape 62"/>
        <p:cNvGrpSpPr/>
        <p:nvPr/>
      </p:nvGrpSpPr>
      <p:grpSpPr>
        <a:xfrm>
          <a:off x="0" y="0"/>
          <a:ext cx="0" cy="0"/>
          <a:chOff x="0" y="0"/>
          <a:chExt cx="0" cy="0"/>
        </a:xfrm>
      </p:grpSpPr>
      <p:pic>
        <p:nvPicPr>
          <p:cNvPr id="63" name="Google Shape;63;p21"/>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64" name="Google Shape;64;p21"/>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5" name="Google Shape;65;p21"/>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6" name="Google Shape;66;p21"/>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pSp>
        <p:nvGrpSpPr>
          <p:cNvPr id="67" name="Google Shape;67;p21"/>
          <p:cNvGrpSpPr/>
          <p:nvPr/>
        </p:nvGrpSpPr>
        <p:grpSpPr>
          <a:xfrm>
            <a:off x="10734280" y="4546600"/>
            <a:ext cx="1574800" cy="2311400"/>
            <a:chOff x="10734280" y="4546600"/>
            <a:chExt cx="1574800" cy="2311400"/>
          </a:xfrm>
        </p:grpSpPr>
        <p:pic>
          <p:nvPicPr>
            <p:cNvPr id="68" name="Google Shape;68;p21"/>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69" name="Google Shape;69;p21"/>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1-14 years Content - single column/numbered list">
  <p:cSld name="11-14 years Content - single column/numbered list">
    <p:spTree>
      <p:nvGrpSpPr>
        <p:cNvPr id="1" name="Shape 70"/>
        <p:cNvGrpSpPr/>
        <p:nvPr/>
      </p:nvGrpSpPr>
      <p:grpSpPr>
        <a:xfrm>
          <a:off x="0" y="0"/>
          <a:ext cx="0" cy="0"/>
          <a:chOff x="0" y="0"/>
          <a:chExt cx="0" cy="0"/>
        </a:xfrm>
      </p:grpSpPr>
      <p:pic>
        <p:nvPicPr>
          <p:cNvPr id="71" name="Google Shape;71;p22"/>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72" name="Google Shape;72;p22"/>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2"/>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74" name="Google Shape;74;p22"/>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368300" algn="l">
              <a:lnSpc>
                <a:spcPct val="100000"/>
              </a:lnSpc>
              <a:spcBef>
                <a:spcPts val="0"/>
              </a:spcBef>
              <a:spcAft>
                <a:spcPts val="0"/>
              </a:spcAft>
              <a:buClr>
                <a:srgbClr val="006F62"/>
              </a:buClr>
              <a:buSzPts val="2200"/>
              <a:buFont typeface="Calibri"/>
              <a:buAutoNum type="arabicPeriod"/>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75" name="Google Shape;75;p22"/>
          <p:cNvGrpSpPr/>
          <p:nvPr/>
        </p:nvGrpSpPr>
        <p:grpSpPr>
          <a:xfrm>
            <a:off x="10734280" y="4546600"/>
            <a:ext cx="1574800" cy="2311400"/>
            <a:chOff x="10734280" y="4546600"/>
            <a:chExt cx="1574800" cy="2311400"/>
          </a:xfrm>
        </p:grpSpPr>
        <p:pic>
          <p:nvPicPr>
            <p:cNvPr id="76" name="Google Shape;76;p22"/>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77" name="Google Shape;77;p22"/>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1-14 years Content - two columns/normal text">
  <p:cSld name="11-14 years Content - two columns/normal text">
    <p:spTree>
      <p:nvGrpSpPr>
        <p:cNvPr id="1" name="Shape 78"/>
        <p:cNvGrpSpPr/>
        <p:nvPr/>
      </p:nvGrpSpPr>
      <p:grpSpPr>
        <a:xfrm>
          <a:off x="0" y="0"/>
          <a:ext cx="0" cy="0"/>
          <a:chOff x="0" y="0"/>
          <a:chExt cx="0" cy="0"/>
        </a:xfrm>
      </p:grpSpPr>
      <p:pic>
        <p:nvPicPr>
          <p:cNvPr id="79" name="Google Shape;79;p23"/>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0" name="Google Shape;80;p23"/>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3"/>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2" name="Google Shape;82;p23"/>
          <p:cNvSpPr txBox="1">
            <a:spLocks noGrp="1"/>
          </p:cNvSpPr>
          <p:nvPr>
            <p:ph type="body" idx="1"/>
          </p:nvPr>
        </p:nvSpPr>
        <p:spPr>
          <a:xfrm>
            <a:off x="54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body" idx="2"/>
          </p:nvPr>
        </p:nvSpPr>
        <p:spPr>
          <a:xfrm>
            <a:off x="5850000" y="1260000"/>
            <a:ext cx="47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84" name="Google Shape;84;p23"/>
          <p:cNvGrpSpPr/>
          <p:nvPr/>
        </p:nvGrpSpPr>
        <p:grpSpPr>
          <a:xfrm>
            <a:off x="10734280" y="4546600"/>
            <a:ext cx="1574800" cy="2311400"/>
            <a:chOff x="10734280" y="4546600"/>
            <a:chExt cx="1574800" cy="2311400"/>
          </a:xfrm>
        </p:grpSpPr>
        <p:pic>
          <p:nvPicPr>
            <p:cNvPr id="85" name="Google Shape;85;p23"/>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86" name="Google Shape;86;p23"/>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1-14 years Content plus image - single column/normal text">
  <p:cSld name="11-14 years Content plus image - single column/normal text">
    <p:spTree>
      <p:nvGrpSpPr>
        <p:cNvPr id="1" name="Shape 87"/>
        <p:cNvGrpSpPr/>
        <p:nvPr/>
      </p:nvGrpSpPr>
      <p:grpSpPr>
        <a:xfrm>
          <a:off x="0" y="0"/>
          <a:ext cx="0" cy="0"/>
          <a:chOff x="0" y="0"/>
          <a:chExt cx="0" cy="0"/>
        </a:xfrm>
      </p:grpSpPr>
      <p:pic>
        <p:nvPicPr>
          <p:cNvPr id="88" name="Google Shape;88;p24"/>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89" name="Google Shape;89;p24"/>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24"/>
          <p:cNvSpPr txBox="1">
            <a:spLocks noGrp="1"/>
          </p:cNvSpPr>
          <p:nvPr>
            <p:ph type="body" idx="1"/>
          </p:nvPr>
        </p:nvSpPr>
        <p:spPr>
          <a:xfrm>
            <a:off x="540000" y="1260000"/>
            <a:ext cx="567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2200"/>
              <a:buFont typeface="Century Gothic"/>
              <a:buNone/>
              <a:defRPr sz="22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1" name="Google Shape;91;p24"/>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2" name="Google Shape;92;p24"/>
          <p:cNvSpPr txBox="1">
            <a:spLocks noGrp="1"/>
          </p:cNvSpPr>
          <p:nvPr>
            <p:ph type="body" idx="2"/>
          </p:nvPr>
        </p:nvSpPr>
        <p:spPr>
          <a:xfrm>
            <a:off x="6593800" y="1260000"/>
            <a:ext cx="4023400" cy="5040000"/>
          </a:xfrm>
          <a:prstGeom prst="rect">
            <a:avLst/>
          </a:prstGeom>
          <a:noFill/>
          <a:ln>
            <a:noFill/>
          </a:ln>
        </p:spPr>
        <p:txBody>
          <a:bodyPr spcFirstLastPara="1" wrap="square" lIns="0" tIns="0" rIns="0" bIns="0" anchor="ctr" anchorCtr="0">
            <a:normAutofit/>
          </a:bodyPr>
          <a:lstStyle>
            <a:lvl1pPr marL="457200" lvl="0" indent="-228600" algn="ctr">
              <a:lnSpc>
                <a:spcPct val="100000"/>
              </a:lnSpc>
              <a:spcBef>
                <a:spcPts val="0"/>
              </a:spcBef>
              <a:spcAft>
                <a:spcPts val="0"/>
              </a:spcAft>
              <a:buClr>
                <a:schemeClr val="dk1"/>
              </a:buClr>
              <a:buSzPts val="1200"/>
              <a:buFont typeface="Century Gothic"/>
              <a:buNone/>
              <a:defRPr sz="1200" b="1"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93" name="Google Shape;93;p24"/>
          <p:cNvGrpSpPr/>
          <p:nvPr/>
        </p:nvGrpSpPr>
        <p:grpSpPr>
          <a:xfrm>
            <a:off x="10734280" y="4546600"/>
            <a:ext cx="1574800" cy="2311400"/>
            <a:chOff x="10734280" y="4546600"/>
            <a:chExt cx="1574800" cy="2311400"/>
          </a:xfrm>
        </p:grpSpPr>
        <p:pic>
          <p:nvPicPr>
            <p:cNvPr id="94" name="Google Shape;94;p24"/>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95" name="Google Shape;95;p24"/>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1-14 years Content - single column/smaller text">
  <p:cSld name="11-14 years Content - single column/smaller text">
    <p:spTree>
      <p:nvGrpSpPr>
        <p:cNvPr id="1" name="Shape 96"/>
        <p:cNvGrpSpPr/>
        <p:nvPr/>
      </p:nvGrpSpPr>
      <p:grpSpPr>
        <a:xfrm>
          <a:off x="0" y="0"/>
          <a:ext cx="0" cy="0"/>
          <a:chOff x="0" y="0"/>
          <a:chExt cx="0" cy="0"/>
        </a:xfrm>
      </p:grpSpPr>
      <p:pic>
        <p:nvPicPr>
          <p:cNvPr id="97" name="Google Shape;97;p25"/>
          <p:cNvPicPr preferRelativeResize="0"/>
          <p:nvPr/>
        </p:nvPicPr>
        <p:blipFill rotWithShape="1">
          <a:blip r:embed="rId2">
            <a:alphaModFix/>
          </a:blip>
          <a:srcRect/>
          <a:stretch/>
        </p:blipFill>
        <p:spPr>
          <a:xfrm>
            <a:off x="8607398" y="0"/>
            <a:ext cx="3584602" cy="6858000"/>
          </a:xfrm>
          <a:prstGeom prst="rect">
            <a:avLst/>
          </a:prstGeom>
          <a:noFill/>
          <a:ln>
            <a:noFill/>
          </a:ln>
        </p:spPr>
      </p:pic>
      <p:sp>
        <p:nvSpPr>
          <p:cNvPr id="98" name="Google Shape;98;p2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accent4"/>
              </a:buClr>
              <a:buSzPts val="3400"/>
              <a:buFont typeface="Century Gothic"/>
              <a:buNone/>
              <a:defRPr sz="3400" b="1" i="0">
                <a:solidFill>
                  <a:schemeClr val="accent4"/>
                </a:solidFill>
                <a:latin typeface="Century Gothic"/>
                <a:ea typeface="Century Gothic"/>
                <a:cs typeface="Century Gothic"/>
                <a:sym typeface="Century Gothic"/>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9" name="Google Shape;99;p25"/>
          <p:cNvSpPr/>
          <p:nvPr/>
        </p:nvSpPr>
        <p:spPr>
          <a:xfrm>
            <a:off x="11382000" y="0"/>
            <a:ext cx="81000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0" name="Google Shape;100;p25"/>
          <p:cNvSpPr txBox="1">
            <a:spLocks noGrp="1"/>
          </p:cNvSpPr>
          <p:nvPr>
            <p:ph type="body" idx="1"/>
          </p:nvPr>
        </p:nvSpPr>
        <p:spPr>
          <a:xfrm>
            <a:off x="540000" y="1260000"/>
            <a:ext cx="10080000" cy="5040000"/>
          </a:xfrm>
          <a:prstGeom prst="rect">
            <a:avLst/>
          </a:prstGeom>
          <a:noFill/>
          <a:ln>
            <a:noFill/>
          </a:ln>
        </p:spPr>
        <p:txBody>
          <a:bodyPr spcFirstLastPara="1" wrap="square" lIns="0" tIns="0" rIns="0" bIns="0" anchor="t" anchorCtr="0">
            <a:normAutofit/>
          </a:bodyPr>
          <a:lstStyle>
            <a:lvl1pPr marL="457200" lvl="0" indent="-228600" algn="l">
              <a:lnSpc>
                <a:spcPct val="100000"/>
              </a:lnSpc>
              <a:spcBef>
                <a:spcPts val="0"/>
              </a:spcBef>
              <a:spcAft>
                <a:spcPts val="0"/>
              </a:spcAft>
              <a:buClr>
                <a:schemeClr val="dk1"/>
              </a:buClr>
              <a:buSzPts val="1800"/>
              <a:buFont typeface="Century Gothic"/>
              <a:buNone/>
              <a:defRPr sz="1800" b="0" i="0">
                <a:latin typeface="Century Gothic"/>
                <a:ea typeface="Century Gothic"/>
                <a:cs typeface="Century Gothic"/>
                <a:sym typeface="Century Gothic"/>
              </a:defRPr>
            </a:lvl1pPr>
            <a:lvl2pPr marL="914400" lvl="1" indent="-342900" algn="l">
              <a:lnSpc>
                <a:spcPct val="90000"/>
              </a:lnSpc>
              <a:spcBef>
                <a:spcPts val="12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grpSp>
        <p:nvGrpSpPr>
          <p:cNvPr id="101" name="Google Shape;101;p25"/>
          <p:cNvGrpSpPr/>
          <p:nvPr/>
        </p:nvGrpSpPr>
        <p:grpSpPr>
          <a:xfrm>
            <a:off x="10734280" y="4546600"/>
            <a:ext cx="1574800" cy="2311400"/>
            <a:chOff x="10734280" y="4546600"/>
            <a:chExt cx="1574800" cy="2311400"/>
          </a:xfrm>
        </p:grpSpPr>
        <p:pic>
          <p:nvPicPr>
            <p:cNvPr id="102" name="Google Shape;102;p25"/>
            <p:cNvPicPr preferRelativeResize="0"/>
            <p:nvPr/>
          </p:nvPicPr>
          <p:blipFill rotWithShape="1">
            <a:blip r:embed="rId3">
              <a:alphaModFix/>
            </a:blip>
            <a:srcRect/>
            <a:stretch/>
          </p:blipFill>
          <p:spPr>
            <a:xfrm>
              <a:off x="10855845" y="4546600"/>
              <a:ext cx="1331670" cy="2311400"/>
            </a:xfrm>
            <a:prstGeom prst="rect">
              <a:avLst/>
            </a:prstGeom>
            <a:noFill/>
            <a:ln>
              <a:noFill/>
            </a:ln>
          </p:spPr>
        </p:pic>
        <p:pic>
          <p:nvPicPr>
            <p:cNvPr id="103" name="Google Shape;103;p25"/>
            <p:cNvPicPr preferRelativeResize="0"/>
            <p:nvPr/>
          </p:nvPicPr>
          <p:blipFill rotWithShape="1">
            <a:blip r:embed="rId4">
              <a:alphaModFix/>
            </a:blip>
            <a:srcRect/>
            <a:stretch/>
          </p:blipFill>
          <p:spPr>
            <a:xfrm>
              <a:off x="10734280" y="4725406"/>
              <a:ext cx="1574800" cy="2131588"/>
            </a:xfrm>
            <a:prstGeom prst="rect">
              <a:avLst/>
            </a:prstGeom>
            <a:noFill/>
            <a:ln>
              <a:noFill/>
            </a:ln>
          </p:spPr>
        </p:pic>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5" name="Google Shape;15;p15"/>
          <p:cNvSpPr/>
          <p:nvPr/>
        </p:nvSpPr>
        <p:spPr>
          <a:xfrm>
            <a:off x="0" y="0"/>
            <a:ext cx="12192000" cy="6858000"/>
          </a:xfrm>
          <a:prstGeom prst="rect">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3l0g6s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
          <p:cNvSpPr txBox="1">
            <a:spLocks noGrp="1"/>
          </p:cNvSpPr>
          <p:nvPr>
            <p:ph type="ctrTitle"/>
          </p:nvPr>
        </p:nvSpPr>
        <p:spPr>
          <a:xfrm>
            <a:off x="540000" y="1238400"/>
            <a:ext cx="5220000" cy="336777"/>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00"/>
              <a:buFont typeface="Century Gothic"/>
              <a:buNone/>
            </a:pPr>
            <a:r>
              <a:rPr lang="en-GB"/>
              <a:t>Stage 1</a:t>
            </a:r>
            <a:endParaRPr/>
          </a:p>
        </p:txBody>
      </p:sp>
      <p:sp>
        <p:nvSpPr>
          <p:cNvPr id="109" name="Google Shape;109;p2"/>
          <p:cNvSpPr txBox="1">
            <a:spLocks noGrp="1"/>
          </p:cNvSpPr>
          <p:nvPr>
            <p:ph type="subTitle" idx="1"/>
          </p:nvPr>
        </p:nvSpPr>
        <p:spPr>
          <a:xfrm>
            <a:off x="540000" y="1980000"/>
            <a:ext cx="4955544" cy="16522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5000"/>
              <a:buNone/>
            </a:pPr>
            <a:r>
              <a:rPr lang="en-GB"/>
              <a:t>Interpreting graphs</a:t>
            </a:r>
            <a:endParaRPr/>
          </a:p>
        </p:txBody>
      </p:sp>
      <p:sp>
        <p:nvSpPr>
          <p:cNvPr id="110" name="Google Shape;110;p2"/>
          <p:cNvSpPr txBox="1"/>
          <p:nvPr/>
        </p:nvSpPr>
        <p:spPr>
          <a:xfrm>
            <a:off x="7343490" y="6011364"/>
            <a:ext cx="4320000" cy="336777"/>
          </a:xfrm>
          <a:prstGeom prst="rect">
            <a:avLst/>
          </a:prstGeom>
          <a:noFill/>
          <a:ln>
            <a:noFill/>
          </a:ln>
        </p:spPr>
        <p:txBody>
          <a:bodyPr spcFirstLastPara="1" wrap="square" lIns="0" tIns="0" rIns="0" bIns="0" anchor="b" anchorCtr="0">
            <a:normAutofit/>
          </a:bodyPr>
          <a:lstStyle/>
          <a:p>
            <a:pPr lvl="0" algn="r">
              <a:buClr>
                <a:schemeClr val="lt1"/>
              </a:buClr>
              <a:buSzPts val="1600"/>
            </a:pPr>
            <a:r>
              <a:rPr lang="en-GB" sz="1600" b="1" i="0" u="none" strike="noStrike" cap="none" dirty="0">
                <a:solidFill>
                  <a:schemeClr val="lt1"/>
                </a:solidFill>
                <a:latin typeface="Century Gothic"/>
                <a:ea typeface="Century Gothic"/>
                <a:cs typeface="Century Gothic"/>
                <a:sym typeface="Century Gothic"/>
              </a:rPr>
              <a:t>Downloaded </a:t>
            </a:r>
            <a:r>
              <a:rPr lang="en-GB" sz="1600" b="1" i="0" u="none" strike="noStrike" cap="none" dirty="0">
                <a:solidFill>
                  <a:schemeClr val="bg1"/>
                </a:solidFill>
                <a:latin typeface="Century Gothic" panose="020B0502020202020204" pitchFamily="34" charset="0"/>
                <a:ea typeface="Century Gothic"/>
                <a:cs typeface="Century Gothic"/>
                <a:sym typeface="Century Gothic"/>
              </a:rPr>
              <a:t>from: </a:t>
            </a:r>
            <a:r>
              <a:rPr lang="en-GB" sz="1600" b="1" dirty="0">
                <a:solidFill>
                  <a:schemeClr val="bg1"/>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rsc.li/3l0g6sR</a:t>
            </a:r>
            <a:endParaRPr sz="1600" b="1" i="0" u="sng" strike="noStrike" cap="none" dirty="0">
              <a:solidFill>
                <a:schemeClr val="bg1"/>
              </a:solidFill>
              <a:latin typeface="Century Gothic" panose="020B0502020202020204" pitchFamily="34" charset="0"/>
              <a:ea typeface="Century Gothic"/>
              <a:cs typeface="Century Gothic"/>
              <a:sym typeface="Century Gothic"/>
            </a:endParaRPr>
          </a:p>
        </p:txBody>
      </p:sp>
      <p:pic>
        <p:nvPicPr>
          <p:cNvPr id="4" name="Picture 3">
            <a:extLst>
              <a:ext uri="{FF2B5EF4-FFF2-40B4-BE49-F238E27FC236}">
                <a16:creationId xmlns:a16="http://schemas.microsoft.com/office/drawing/2014/main" id="{CEFFCFBA-B297-096D-FB07-E446CCAA5AC2}"/>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804539" y="1163866"/>
            <a:ext cx="485843" cy="4858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540000" y="540000"/>
            <a:ext cx="10080000" cy="440661"/>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chemeClr val="accent4"/>
              </a:buClr>
              <a:buSzPts val="3400"/>
              <a:buFont typeface="Century Gothic"/>
              <a:buNone/>
            </a:pPr>
            <a:r>
              <a:rPr lang="en-GB"/>
              <a:t>Introduction</a:t>
            </a:r>
            <a:endParaRPr/>
          </a:p>
        </p:txBody>
      </p:sp>
      <p:sp>
        <p:nvSpPr>
          <p:cNvPr id="116" name="Google Shape;116;p5"/>
          <p:cNvSpPr txBox="1">
            <a:spLocks noGrp="1"/>
          </p:cNvSpPr>
          <p:nvPr>
            <p:ph type="body" idx="1"/>
          </p:nvPr>
        </p:nvSpPr>
        <p:spPr>
          <a:xfrm>
            <a:off x="593498" y="1399330"/>
            <a:ext cx="10080000" cy="5040000"/>
          </a:xfrm>
          <a:prstGeom prst="rect">
            <a:avLst/>
          </a:prstGeom>
          <a:noFill/>
          <a:ln>
            <a:noFill/>
          </a:ln>
        </p:spPr>
        <p:txBody>
          <a:bodyPr spcFirstLastPara="1" wrap="square" lIns="0" tIns="0" rIns="0" bIns="0" anchor="t" anchorCtr="0">
            <a:normAutofit/>
          </a:bodyPr>
          <a:lstStyle/>
          <a:p>
            <a:pPr marL="0" lvl="0" indent="0">
              <a:buNone/>
            </a:pPr>
            <a:r>
              <a:rPr lang="en-GB"/>
              <a:t>In this lesson we will cover the maths skills used to answer a graph question.</a:t>
            </a:r>
          </a:p>
          <a:p>
            <a:pPr marL="0" lvl="0" indent="0">
              <a:buNone/>
            </a:pPr>
            <a:endParaRPr lang="en-GB"/>
          </a:p>
          <a:p>
            <a:pPr marL="0" lvl="0" indent="0" algn="l" rtl="0">
              <a:lnSpc>
                <a:spcPct val="100000"/>
              </a:lnSpc>
              <a:spcBef>
                <a:spcPts val="0"/>
              </a:spcBef>
              <a:spcAft>
                <a:spcPts val="0"/>
              </a:spcAft>
              <a:buSzPts val="2750"/>
              <a:buNone/>
            </a:pPr>
            <a:r>
              <a:rPr lang="en-GB" sz="3400" b="1">
                <a:solidFill>
                  <a:schemeClr val="accent4"/>
                </a:solidFill>
              </a:rPr>
              <a:t>Learning objectives</a:t>
            </a:r>
            <a:endParaRPr sz="3400" b="1">
              <a:solidFill>
                <a:schemeClr val="accent4"/>
              </a:solidFill>
            </a:endParaRPr>
          </a:p>
          <a:p>
            <a:pPr lvl="0" indent="-457200" algn="l" rtl="0">
              <a:lnSpc>
                <a:spcPct val="100000"/>
              </a:lnSpc>
              <a:spcBef>
                <a:spcPts val="1200"/>
              </a:spcBef>
              <a:spcAft>
                <a:spcPts val="0"/>
              </a:spcAft>
              <a:buSzPct val="100000"/>
              <a:buFont typeface="+mj-lt"/>
              <a:buAutoNum type="arabicPeriod"/>
            </a:pPr>
            <a:r>
              <a:rPr lang="en-GB"/>
              <a:t>Describe and compare patterns and trends in data.</a:t>
            </a:r>
            <a:endParaRPr/>
          </a:p>
          <a:p>
            <a:pPr lvl="0" indent="-457200" algn="l" rtl="0">
              <a:lnSpc>
                <a:spcPct val="100000"/>
              </a:lnSpc>
              <a:spcBef>
                <a:spcPts val="1200"/>
              </a:spcBef>
              <a:spcAft>
                <a:spcPts val="0"/>
              </a:spcAft>
              <a:buSzPct val="100000"/>
              <a:buFont typeface="+mj-lt"/>
              <a:buAutoNum type="arabicPeriod"/>
            </a:pPr>
            <a:r>
              <a:rPr lang="en-GB"/>
              <a:t>Understand how the variables are related to each other.</a:t>
            </a:r>
            <a:endParaRPr/>
          </a:p>
          <a:p>
            <a:pPr lvl="0" indent="-457200" algn="l" rtl="0">
              <a:lnSpc>
                <a:spcPct val="100000"/>
              </a:lnSpc>
              <a:spcBef>
                <a:spcPts val="1200"/>
              </a:spcBef>
              <a:spcAft>
                <a:spcPts val="0"/>
              </a:spcAft>
              <a:buSzPct val="100000"/>
              <a:buFont typeface="+mj-lt"/>
              <a:buAutoNum type="arabicPeriod"/>
            </a:pPr>
            <a:r>
              <a:rPr lang="en-GB"/>
              <a:t>Use data to draw conclusions about chemical reactions.</a:t>
            </a:r>
            <a:endParaRPr/>
          </a:p>
        </p:txBody>
      </p:sp>
      <p:sp>
        <p:nvSpPr>
          <p:cNvPr id="117" name="Google Shape;117;p5">
            <a:extLs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g3b548bdb599_0_0"/>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Clr>
                <a:schemeClr val="accent4"/>
              </a:buClr>
              <a:buSzPts val="3400"/>
              <a:buFont typeface="Century Gothic"/>
              <a:buNone/>
            </a:pPr>
            <a:r>
              <a:rPr lang="en-GB"/>
              <a:t>Why does data analysis matter?</a:t>
            </a:r>
            <a:endParaRPr/>
          </a:p>
        </p:txBody>
      </p:sp>
      <p:sp>
        <p:nvSpPr>
          <p:cNvPr id="124" name="Google Shape;124;g3b548bdb599_0_0"/>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spcBef>
                <a:spcPts val="1200"/>
              </a:spcBef>
              <a:buNone/>
            </a:pPr>
            <a:r>
              <a:rPr lang="en-GB"/>
              <a:t>Data on its own does not provide much information. </a:t>
            </a:r>
          </a:p>
          <a:p>
            <a:pPr marL="0" lvl="0" indent="0">
              <a:spcBef>
                <a:spcPts val="1200"/>
              </a:spcBef>
              <a:buNone/>
            </a:pPr>
            <a:r>
              <a:rPr lang="en-GB"/>
              <a:t>Chemists analyse the data to see if there are any </a:t>
            </a:r>
            <a:r>
              <a:rPr lang="en-GB" b="1"/>
              <a:t>patterns</a:t>
            </a:r>
            <a:r>
              <a:rPr lang="en-GB"/>
              <a:t> or </a:t>
            </a:r>
            <a:r>
              <a:rPr lang="en-GB" b="1"/>
              <a:t>trends</a:t>
            </a:r>
            <a:r>
              <a:rPr lang="en-GB"/>
              <a:t>. This can help us to understand more about what is happening during a reaction.</a:t>
            </a:r>
          </a:p>
          <a:p>
            <a:pPr marL="0" lvl="0" indent="0">
              <a:spcBef>
                <a:spcPts val="1200"/>
              </a:spcBef>
              <a:buNone/>
            </a:pPr>
            <a:r>
              <a:rPr lang="en-GB"/>
              <a:t>Data </a:t>
            </a:r>
            <a:r>
              <a:rPr lang="en-GB" b="1"/>
              <a:t>analysis</a:t>
            </a:r>
            <a:r>
              <a:rPr lang="en-GB"/>
              <a:t> is used to make </a:t>
            </a:r>
            <a:r>
              <a:rPr lang="en-GB" b="1"/>
              <a:t>conclusions</a:t>
            </a:r>
            <a:r>
              <a:rPr lang="en-GB"/>
              <a:t> about the chemical processes and reactions.</a:t>
            </a:r>
          </a:p>
          <a:p>
            <a:pPr marL="0" lvl="0" indent="0">
              <a:spcBef>
                <a:spcPts val="1200"/>
              </a:spcBef>
              <a:buNone/>
            </a:pPr>
            <a:r>
              <a:rPr lang="en-GB"/>
              <a:t>The skills used in chemistry are the same as those we use in mathematics. </a:t>
            </a:r>
          </a:p>
          <a:p>
            <a:pPr marL="0" lvl="0" indent="0">
              <a:spcBef>
                <a:spcPts val="1200"/>
              </a:spcBef>
              <a:buNone/>
            </a:pPr>
            <a:r>
              <a:rPr lang="en-GB"/>
              <a:t>The main difference between maths and chemistry is that the data we analyse in chemistry will be from experiments and so it is </a:t>
            </a:r>
            <a:r>
              <a:rPr lang="en-GB" b="1"/>
              <a:t>not always perfect. </a:t>
            </a:r>
          </a:p>
          <a:p>
            <a:pPr marL="342900" lvl="0" indent="-342900">
              <a:spcBef>
                <a:spcPts val="1200"/>
              </a:spcBef>
            </a:pPr>
            <a:r>
              <a:rPr lang="en-GB"/>
              <a:t>Why might data in chemistry not be perfect?</a:t>
            </a:r>
          </a:p>
          <a:p>
            <a:pPr marL="0" lvl="0" indent="0" algn="l" rtl="0">
              <a:spcBef>
                <a:spcPts val="1200"/>
              </a:spcBef>
              <a:spcAft>
                <a:spcPts val="1200"/>
              </a:spcAft>
              <a:buNone/>
            </a:pPr>
            <a:endParaRPr/>
          </a:p>
        </p:txBody>
      </p:sp>
      <p:sp>
        <p:nvSpPr>
          <p:cNvPr id="3" name="Google Shape;117;p5">
            <a:extLst>
              <a:ext uri="{FF2B5EF4-FFF2-40B4-BE49-F238E27FC236}">
                <a16:creationId xmlns:a16="http://schemas.microsoft.com/office/drawing/2014/main" id="{353B3871-D8BE-9BC1-DA64-81F3ACF367B7}"/>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Introduction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g3b80ce657a6_0_75"/>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Lesson question</a:t>
            </a:r>
            <a:endParaRPr/>
          </a:p>
        </p:txBody>
      </p:sp>
      <p:sp>
        <p:nvSpPr>
          <p:cNvPr id="131" name="Google Shape;131;g3b80ce657a6_0_75"/>
          <p:cNvSpPr txBox="1">
            <a:spLocks noGrp="1"/>
          </p:cNvSpPr>
          <p:nvPr>
            <p:ph type="body" idx="1"/>
          </p:nvPr>
        </p:nvSpPr>
        <p:spPr>
          <a:xfrm>
            <a:off x="540000" y="1278000"/>
            <a:ext cx="10080000" cy="5040000"/>
          </a:xfrm>
          <a:prstGeom prst="rect">
            <a:avLst/>
          </a:prstGeom>
        </p:spPr>
        <p:txBody>
          <a:bodyPr spcFirstLastPara="1" wrap="square" lIns="0" tIns="0" rIns="0" bIns="0" anchor="t" anchorCtr="0">
            <a:normAutofit/>
          </a:bodyPr>
          <a:lstStyle/>
          <a:p>
            <a:pPr marL="0" lvl="0" indent="0">
              <a:buNone/>
            </a:pPr>
            <a:r>
              <a:rPr lang="en-GB" dirty="0"/>
              <a:t>Imagine you are investigating how the concentration of hydrochloric acid affects the volume of carbon dioxide gas produced when it reacts with marble chips over 60 seconds.</a:t>
            </a:r>
            <a:endParaRPr dirty="0"/>
          </a:p>
          <a:p>
            <a:pPr marL="0" lvl="0" indent="0" algn="l" rtl="0">
              <a:spcBef>
                <a:spcPts val="1200"/>
              </a:spcBef>
              <a:spcAft>
                <a:spcPts val="0"/>
              </a:spcAft>
              <a:buNone/>
            </a:pPr>
            <a:r>
              <a:rPr lang="en-GB" dirty="0"/>
              <a:t>Here are the results:</a:t>
            </a:r>
            <a:endParaRPr dirty="0"/>
          </a:p>
          <a:p>
            <a:pPr marL="0" lvl="0" indent="0" algn="l" rtl="0">
              <a:spcBef>
                <a:spcPts val="1200"/>
              </a:spcBef>
              <a:spcAft>
                <a:spcPts val="1200"/>
              </a:spcAft>
              <a:buNone/>
            </a:pPr>
            <a:endParaRPr dirty="0"/>
          </a:p>
        </p:txBody>
      </p:sp>
      <p:graphicFrame>
        <p:nvGraphicFramePr>
          <p:cNvPr id="132" name="Google Shape;132;g3b80ce657a6_0_75"/>
          <p:cNvGraphicFramePr/>
          <p:nvPr>
            <p:extLst>
              <p:ext uri="{D42A27DB-BD31-4B8C-83A1-F6EECF244321}">
                <p14:modId xmlns:p14="http://schemas.microsoft.com/office/powerpoint/2010/main" val="2682931919"/>
              </p:ext>
            </p:extLst>
          </p:nvPr>
        </p:nvGraphicFramePr>
        <p:xfrm>
          <a:off x="540000" y="3019830"/>
          <a:ext cx="3584625" cy="2560170"/>
        </p:xfrm>
        <a:graphic>
          <a:graphicData uri="http://schemas.openxmlformats.org/drawingml/2006/table">
            <a:tbl>
              <a:tblPr firstRow="1">
                <a:noFill/>
                <a:tableStyleId>{4B73DD1F-BD08-4B81-9E39-21B2235D6A82}</a:tableStyleId>
              </a:tblPr>
              <a:tblGrid>
                <a:gridCol w="1862275">
                  <a:extLst>
                    <a:ext uri="{9D8B030D-6E8A-4147-A177-3AD203B41FA5}">
                      <a16:colId xmlns:a16="http://schemas.microsoft.com/office/drawing/2014/main" val="20000"/>
                    </a:ext>
                  </a:extLst>
                </a:gridCol>
                <a:gridCol w="1722350">
                  <a:extLst>
                    <a:ext uri="{9D8B030D-6E8A-4147-A177-3AD203B41FA5}">
                      <a16:colId xmlns:a16="http://schemas.microsoft.com/office/drawing/2014/main" val="20001"/>
                    </a:ext>
                  </a:extLst>
                </a:gridCol>
              </a:tblGrid>
              <a:tr h="381000">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Concentration (mol/dm</a:t>
                      </a:r>
                      <a:r>
                        <a:rPr lang="en-GB" sz="1800" b="1" baseline="30000" dirty="0">
                          <a:solidFill>
                            <a:schemeClr val="bg1"/>
                          </a:solidFill>
                          <a:latin typeface="Century Gothic"/>
                          <a:ea typeface="Century Gothic"/>
                          <a:cs typeface="Century Gothic"/>
                          <a:sym typeface="Century Gothic"/>
                        </a:rPr>
                        <a:t>3</a:t>
                      </a:r>
                      <a:r>
                        <a:rPr lang="en-GB" sz="1800" b="1" dirty="0">
                          <a:solidFill>
                            <a:schemeClr val="bg1"/>
                          </a:solidFill>
                          <a:latin typeface="Century Gothic"/>
                          <a:ea typeface="Century Gothic"/>
                          <a:cs typeface="Century Gothic"/>
                          <a:sym typeface="Century Gothic"/>
                        </a:rPr>
                        <a:t>)</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Volume of gas (cm</a:t>
                      </a:r>
                      <a:r>
                        <a:rPr lang="en-GB" sz="1800" b="1" baseline="30000" dirty="0">
                          <a:solidFill>
                            <a:schemeClr val="bg1"/>
                          </a:solidFill>
                          <a:latin typeface="Century Gothic"/>
                          <a:ea typeface="Century Gothic"/>
                          <a:cs typeface="Century Gothic"/>
                          <a:sym typeface="Century Gothic"/>
                        </a:rPr>
                        <a:t>3</a:t>
                      </a:r>
                      <a:r>
                        <a:rPr lang="en-GB" sz="1800" b="1" dirty="0">
                          <a:solidFill>
                            <a:schemeClr val="bg1"/>
                          </a:solidFill>
                          <a:latin typeface="Century Gothic"/>
                          <a:ea typeface="Century Gothic"/>
                          <a:cs typeface="Century Gothic"/>
                          <a:sym typeface="Century Gothic"/>
                        </a:rPr>
                        <a:t>)</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0.5</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15</a:t>
                      </a:r>
                      <a:endParaRPr sz="18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1.0</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30</a:t>
                      </a:r>
                      <a:endParaRPr sz="18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1.5</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45</a:t>
                      </a:r>
                      <a:endParaRPr sz="18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2.0</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60</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4"/>
                  </a:ext>
                </a:extLst>
              </a:tr>
            </a:tbl>
          </a:graphicData>
        </a:graphic>
      </p:graphicFrame>
      <p:sp>
        <p:nvSpPr>
          <p:cNvPr id="133" name="Google Shape;133;g3b80ce657a6_0_75"/>
          <p:cNvSpPr txBox="1"/>
          <p:nvPr/>
        </p:nvSpPr>
        <p:spPr>
          <a:xfrm>
            <a:off x="4615975" y="3798000"/>
            <a:ext cx="6569604" cy="2075100"/>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Plot a graph of the </a:t>
            </a:r>
            <a:r>
              <a:rPr lang="en-GB" sz="2200" b="1" dirty="0">
                <a:solidFill>
                  <a:schemeClr val="dk1"/>
                </a:solidFill>
                <a:latin typeface="Century Gothic"/>
                <a:ea typeface="Century Gothic"/>
                <a:cs typeface="Century Gothic"/>
                <a:sym typeface="Century Gothic"/>
              </a:rPr>
              <a:t>bivariate</a:t>
            </a:r>
            <a:r>
              <a:rPr lang="en-GB" sz="2200" dirty="0">
                <a:solidFill>
                  <a:schemeClr val="dk1"/>
                </a:solidFill>
                <a:latin typeface="Century Gothic"/>
                <a:ea typeface="Century Gothic"/>
                <a:cs typeface="Century Gothic"/>
                <a:sym typeface="Century Gothic"/>
              </a:rPr>
              <a:t> data.</a:t>
            </a:r>
            <a:endParaRPr sz="2200" dirty="0">
              <a:solidFill>
                <a:schemeClr val="dk1"/>
              </a:solidFill>
              <a:latin typeface="Century Gothic"/>
              <a:ea typeface="Century Gothic"/>
              <a:cs typeface="Century Gothic"/>
              <a:sym typeface="Century Gothic"/>
            </a:endParaRPr>
          </a:p>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Describe the </a:t>
            </a:r>
            <a:r>
              <a:rPr lang="en-GB" sz="2200" b="1" dirty="0">
                <a:solidFill>
                  <a:schemeClr val="dk1"/>
                </a:solidFill>
                <a:latin typeface="Century Gothic"/>
                <a:ea typeface="Century Gothic"/>
                <a:cs typeface="Century Gothic"/>
                <a:sym typeface="Century Gothic"/>
              </a:rPr>
              <a:t>pattern</a:t>
            </a:r>
            <a:r>
              <a:rPr lang="en-GB" sz="2200" dirty="0">
                <a:solidFill>
                  <a:schemeClr val="dk1"/>
                </a:solidFill>
                <a:latin typeface="Century Gothic"/>
                <a:ea typeface="Century Gothic"/>
                <a:cs typeface="Century Gothic"/>
                <a:sym typeface="Century Gothic"/>
              </a:rPr>
              <a:t> seen.</a:t>
            </a:r>
            <a:endParaRPr sz="2200" dirty="0">
              <a:solidFill>
                <a:schemeClr val="dk1"/>
              </a:solidFill>
              <a:latin typeface="Century Gothic"/>
              <a:ea typeface="Century Gothic"/>
              <a:cs typeface="Century Gothic"/>
              <a:sym typeface="Century Gothic"/>
            </a:endParaRPr>
          </a:p>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What is the relationship between the </a:t>
            </a:r>
            <a:r>
              <a:rPr lang="en-GB" sz="2200" b="1" dirty="0">
                <a:solidFill>
                  <a:schemeClr val="dk1"/>
                </a:solidFill>
                <a:latin typeface="Century Gothic"/>
                <a:ea typeface="Century Gothic"/>
                <a:cs typeface="Century Gothic"/>
                <a:sym typeface="Century Gothic"/>
              </a:rPr>
              <a:t>variables</a:t>
            </a:r>
            <a:r>
              <a:rPr lang="en-GB" sz="2200" dirty="0">
                <a:solidFill>
                  <a:schemeClr val="dk1"/>
                </a:solidFill>
                <a:latin typeface="Century Gothic"/>
                <a:ea typeface="Century Gothic"/>
                <a:cs typeface="Century Gothic"/>
                <a:sym typeface="Century Gothic"/>
              </a:rPr>
              <a:t>?</a:t>
            </a:r>
            <a:endParaRPr sz="2200" dirty="0">
              <a:solidFill>
                <a:schemeClr val="dk1"/>
              </a:solidFill>
              <a:latin typeface="Century Gothic"/>
              <a:ea typeface="Century Gothic"/>
              <a:cs typeface="Century Gothic"/>
              <a:sym typeface="Century Gothic"/>
            </a:endParaRPr>
          </a:p>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Write a </a:t>
            </a:r>
            <a:r>
              <a:rPr lang="en-GB" sz="2200" b="1" dirty="0">
                <a:solidFill>
                  <a:schemeClr val="dk1"/>
                </a:solidFill>
                <a:latin typeface="Century Gothic"/>
                <a:ea typeface="Century Gothic"/>
                <a:cs typeface="Century Gothic"/>
                <a:sym typeface="Century Gothic"/>
              </a:rPr>
              <a:t>conclusion</a:t>
            </a:r>
            <a:r>
              <a:rPr lang="en-GB" sz="2200" dirty="0">
                <a:solidFill>
                  <a:schemeClr val="dk1"/>
                </a:solidFill>
                <a:latin typeface="Century Gothic"/>
                <a:ea typeface="Century Gothic"/>
                <a:cs typeface="Century Gothic"/>
                <a:sym typeface="Century Gothic"/>
              </a:rPr>
              <a:t> for this investigation.</a:t>
            </a:r>
            <a:endParaRPr sz="2200" dirty="0">
              <a:solidFill>
                <a:schemeClr val="dk1"/>
              </a:solidFill>
              <a:latin typeface="Century Gothic"/>
              <a:ea typeface="Century Gothic"/>
              <a:cs typeface="Century Gothic"/>
              <a:sym typeface="Century Gothic"/>
            </a:endParaRPr>
          </a:p>
        </p:txBody>
      </p:sp>
      <p:sp>
        <p:nvSpPr>
          <p:cNvPr id="3" name="Google Shape;117;p5">
            <a:extLst>
              <a:ext uri="{FF2B5EF4-FFF2-40B4-BE49-F238E27FC236}">
                <a16:creationId xmlns:a16="http://schemas.microsoft.com/office/drawing/2014/main" id="{C63F4AA0-605E-DB47-92A0-1FD85595D0B0}"/>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Lesson question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g3b74198131f_0_20"/>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Bivariate data</a:t>
            </a:r>
            <a:endParaRPr/>
          </a:p>
        </p:txBody>
      </p:sp>
      <p:sp>
        <p:nvSpPr>
          <p:cNvPr id="140" name="Google Shape;140;g3b74198131f_0_20"/>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dirty="0"/>
              <a:t>In maths, data can be described as univariate or bivariate.</a:t>
            </a:r>
            <a:endParaRPr dirty="0"/>
          </a:p>
          <a:p>
            <a:pPr marL="0" lvl="0" indent="0" algn="l" rtl="0">
              <a:spcBef>
                <a:spcPts val="1200"/>
              </a:spcBef>
              <a:spcAft>
                <a:spcPts val="0"/>
              </a:spcAft>
              <a:buNone/>
            </a:pPr>
            <a:r>
              <a:rPr lang="en-GB" b="1" dirty="0"/>
              <a:t>Univariate</a:t>
            </a:r>
            <a:r>
              <a:rPr lang="en-GB" dirty="0"/>
              <a:t> means there is </a:t>
            </a:r>
            <a:r>
              <a:rPr lang="en-GB" b="1" dirty="0"/>
              <a:t>one</a:t>
            </a:r>
            <a:r>
              <a:rPr lang="en-GB" dirty="0"/>
              <a:t> variable. If we measured the travel time for teachers to get to school, the variable is travelling time.</a:t>
            </a:r>
            <a:endParaRPr dirty="0"/>
          </a:p>
          <a:p>
            <a:pPr marL="0" lvl="0" indent="0" algn="l" rtl="0">
              <a:spcBef>
                <a:spcPts val="1200"/>
              </a:spcBef>
              <a:spcAft>
                <a:spcPts val="0"/>
              </a:spcAft>
              <a:buNone/>
            </a:pPr>
            <a:r>
              <a:rPr lang="en-GB" b="1" dirty="0"/>
              <a:t>Bivariate data</a:t>
            </a:r>
            <a:r>
              <a:rPr lang="en-GB" dirty="0"/>
              <a:t> means </a:t>
            </a:r>
            <a:r>
              <a:rPr lang="en-GB" b="1" dirty="0"/>
              <a:t>two </a:t>
            </a:r>
            <a:r>
              <a:rPr lang="en-GB" dirty="0"/>
              <a:t>variables, so there are two sets of data. </a:t>
            </a:r>
            <a:endParaRPr dirty="0"/>
          </a:p>
          <a:p>
            <a:pPr marL="0" lvl="0" indent="0">
              <a:spcBef>
                <a:spcPts val="1200"/>
              </a:spcBef>
              <a:buNone/>
            </a:pPr>
            <a:r>
              <a:rPr lang="en-GB" dirty="0"/>
              <a:t>For example, we could investigate how stirring affects how quickly salt dissolves in water. We would change the number of stirs and measure how long it takes for the salt to disappear. </a:t>
            </a:r>
          </a:p>
          <a:p>
            <a:pPr marL="0" lvl="0" indent="0">
              <a:spcBef>
                <a:spcPts val="1200"/>
              </a:spcBef>
              <a:buNone/>
            </a:pPr>
            <a:r>
              <a:rPr lang="en-GB" dirty="0"/>
              <a:t>In science, we use the terms </a:t>
            </a:r>
            <a:r>
              <a:rPr lang="en-GB" b="1" dirty="0"/>
              <a:t>independent </a:t>
            </a:r>
            <a:r>
              <a:rPr lang="en-GB" dirty="0"/>
              <a:t>and </a:t>
            </a:r>
            <a:r>
              <a:rPr lang="en-GB" b="1" dirty="0"/>
              <a:t>dependent variables</a:t>
            </a:r>
            <a:r>
              <a:rPr lang="en-GB" dirty="0"/>
              <a:t>. </a:t>
            </a:r>
          </a:p>
          <a:p>
            <a:pPr lvl="0">
              <a:spcBef>
                <a:spcPts val="1200"/>
              </a:spcBef>
            </a:pPr>
            <a:r>
              <a:rPr lang="en-GB" dirty="0"/>
              <a:t>What do these terms mean?</a:t>
            </a:r>
          </a:p>
          <a:p>
            <a:pPr lvl="0"/>
            <a:r>
              <a:rPr lang="en-GB" dirty="0"/>
              <a:t>What are the independent and dependent variables in the example given above?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40" name="Google Shape;540;g3cf65ef7c8b_1_805"/>
          <p:cNvSpPr txBox="1">
            <a:spLocks noGrp="1"/>
          </p:cNvSpPr>
          <p:nvPr>
            <p:ph type="body" idx="1"/>
          </p:nvPr>
        </p:nvSpPr>
        <p:spPr>
          <a:xfrm>
            <a:off x="644254" y="1414723"/>
            <a:ext cx="10080000" cy="50400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SzPts val="2750"/>
              <a:buNone/>
            </a:pPr>
            <a:r>
              <a:rPr lang="en-GB" dirty="0"/>
              <a:t>Use the words listed below to describe the relationship between the variables in these examples:</a:t>
            </a:r>
            <a:endParaRPr dirty="0"/>
          </a:p>
          <a:p>
            <a:pPr marL="457200" lvl="0" indent="-403225" algn="l" rtl="0">
              <a:lnSpc>
                <a:spcPct val="100000"/>
              </a:lnSpc>
              <a:spcBef>
                <a:spcPts val="1200"/>
              </a:spcBef>
              <a:spcAft>
                <a:spcPts val="0"/>
              </a:spcAft>
              <a:buSzPts val="2750"/>
              <a:buChar char="•"/>
            </a:pPr>
            <a:r>
              <a:rPr lang="en-GB" dirty="0"/>
              <a:t> positive linear relationship     </a:t>
            </a:r>
            <a:endParaRPr dirty="0"/>
          </a:p>
          <a:p>
            <a:pPr marL="457200" lvl="0" indent="-403225" algn="l" rtl="0">
              <a:lnSpc>
                <a:spcPct val="100000"/>
              </a:lnSpc>
              <a:spcBef>
                <a:spcPts val="0"/>
              </a:spcBef>
              <a:spcAft>
                <a:spcPts val="0"/>
              </a:spcAft>
              <a:buSzPts val="2750"/>
              <a:buChar char="•"/>
            </a:pPr>
            <a:r>
              <a:rPr lang="en-GB" dirty="0"/>
              <a:t> negative linear relationship                 </a:t>
            </a:r>
            <a:endParaRPr dirty="0"/>
          </a:p>
          <a:p>
            <a:pPr marL="457200" lvl="0" indent="-403225" algn="l" rtl="0">
              <a:lnSpc>
                <a:spcPct val="100000"/>
              </a:lnSpc>
              <a:spcBef>
                <a:spcPts val="0"/>
              </a:spcBef>
              <a:spcAft>
                <a:spcPts val="0"/>
              </a:spcAft>
              <a:buSzPts val="2750"/>
              <a:buChar char="•"/>
            </a:pPr>
            <a:r>
              <a:rPr lang="en-GB" dirty="0"/>
              <a:t> no relationship</a:t>
            </a:r>
            <a:endParaRPr dirty="0"/>
          </a:p>
          <a:p>
            <a:pPr marL="0" lvl="0" indent="0" algn="l" rtl="0">
              <a:lnSpc>
                <a:spcPct val="100000"/>
              </a:lnSpc>
              <a:spcBef>
                <a:spcPts val="1200"/>
              </a:spcBef>
              <a:spcAft>
                <a:spcPts val="0"/>
              </a:spcAft>
              <a:buSzPts val="2750"/>
              <a:buNone/>
            </a:pPr>
            <a:endParaRPr b="1" dirty="0">
              <a:solidFill>
                <a:schemeClr val="accent4"/>
              </a:solidFill>
            </a:endParaRPr>
          </a:p>
          <a:p>
            <a:pPr marL="0" lvl="0" indent="0" algn="l" rtl="0">
              <a:lnSpc>
                <a:spcPct val="100000"/>
              </a:lnSpc>
              <a:spcBef>
                <a:spcPts val="1200"/>
              </a:spcBef>
              <a:spcAft>
                <a:spcPts val="1200"/>
              </a:spcAft>
              <a:buSzPts val="2750"/>
              <a:buNone/>
            </a:pPr>
            <a:r>
              <a:rPr lang="en-GB" dirty="0"/>
              <a:t>                                 </a:t>
            </a:r>
            <a:endParaRPr dirty="0"/>
          </a:p>
        </p:txBody>
      </p:sp>
      <p:sp>
        <p:nvSpPr>
          <p:cNvPr id="539" name="Google Shape;539;g3cf65ef7c8b_1_805"/>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Relationship between variables</a:t>
            </a:r>
            <a:endParaRPr dirty="0"/>
          </a:p>
        </p:txBody>
      </p:sp>
      <p:sp>
        <p:nvSpPr>
          <p:cNvPr id="2" name="Google Shape;176;g3b6e2a0c56d_0_7">
            <a:extLst>
              <a:ext uri="{FF2B5EF4-FFF2-40B4-BE49-F238E27FC236}">
                <a16:creationId xmlns:a16="http://schemas.microsoft.com/office/drawing/2014/main" id="{2E2DDF75-6EE8-6E81-4B9E-3B145C76424B}"/>
              </a:ext>
              <a:ext uri="{C183D7F6-B498-43B3-948B-1728B52AA6E4}">
                <adec:decorative xmlns:adec="http://schemas.microsoft.com/office/drawing/2017/decorative" val="1"/>
              </a:ext>
            </a:extLst>
          </p:cNvPr>
          <p:cNvSpPr txBox="1"/>
          <p:nvPr/>
        </p:nvSpPr>
        <p:spPr>
          <a:xfrm>
            <a:off x="2035281" y="6097573"/>
            <a:ext cx="56251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A.</a:t>
            </a:r>
            <a:endParaRPr sz="2800"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3" name="Google Shape;176;g3b6e2a0c56d_0_7">
            <a:extLst>
              <a:ext uri="{FF2B5EF4-FFF2-40B4-BE49-F238E27FC236}">
                <a16:creationId xmlns:a16="http://schemas.microsoft.com/office/drawing/2014/main" id="{C352742B-BD15-12AC-2396-08A1570408BE}"/>
              </a:ext>
              <a:ext uri="{C183D7F6-B498-43B3-948B-1728B52AA6E4}">
                <adec:decorative xmlns:adec="http://schemas.microsoft.com/office/drawing/2017/decorative" val="1"/>
              </a:ext>
            </a:extLst>
          </p:cNvPr>
          <p:cNvSpPr txBox="1"/>
          <p:nvPr/>
        </p:nvSpPr>
        <p:spPr>
          <a:xfrm>
            <a:off x="5189213" y="6097573"/>
            <a:ext cx="56251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B.</a:t>
            </a:r>
            <a:endParaRPr sz="2800"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4" name="Google Shape;176;g3b6e2a0c56d_0_7">
            <a:extLst>
              <a:ext uri="{FF2B5EF4-FFF2-40B4-BE49-F238E27FC236}">
                <a16:creationId xmlns:a16="http://schemas.microsoft.com/office/drawing/2014/main" id="{5A81C86C-31E2-4D9F-C349-B6BD6E6E2086}"/>
              </a:ext>
              <a:ext uri="{C183D7F6-B498-43B3-948B-1728B52AA6E4}">
                <adec:decorative xmlns:adec="http://schemas.microsoft.com/office/drawing/2017/decorative" val="1"/>
              </a:ext>
            </a:extLst>
          </p:cNvPr>
          <p:cNvSpPr txBox="1"/>
          <p:nvPr/>
        </p:nvSpPr>
        <p:spPr>
          <a:xfrm>
            <a:off x="8343145" y="6097573"/>
            <a:ext cx="641143"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C.</a:t>
            </a:r>
            <a:endParaRPr sz="2800"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grpSp>
        <p:nvGrpSpPr>
          <p:cNvPr id="8" name="Group 7" descr="Three sketch graphs, labelled A, B and C, show relationships between variables on the x-axis and y-axis. Graph A shows a horizontal line in parallel with the x-axis. Graph B shows a straight line rising diagonally from the origin. Graph C shows a straight line falling diagonally from the upper left to the lower right.">
            <a:extLst>
              <a:ext uri="{FF2B5EF4-FFF2-40B4-BE49-F238E27FC236}">
                <a16:creationId xmlns:a16="http://schemas.microsoft.com/office/drawing/2014/main" id="{E7884D2D-8C5B-109B-FDD2-63CA2B7B4D73}"/>
              </a:ext>
            </a:extLst>
          </p:cNvPr>
          <p:cNvGrpSpPr/>
          <p:nvPr/>
        </p:nvGrpSpPr>
        <p:grpSpPr>
          <a:xfrm>
            <a:off x="1146536" y="3733435"/>
            <a:ext cx="8647864" cy="2340000"/>
            <a:chOff x="1146536" y="3686433"/>
            <a:chExt cx="8647864" cy="2340000"/>
          </a:xfrm>
        </p:grpSpPr>
        <p:pic>
          <p:nvPicPr>
            <p:cNvPr id="536" name="Google Shape;536;g3cf65ef7c8b_1_805" descr="Graph B shows a straight line rising diagonally from the origin."/>
            <p:cNvPicPr preferRelativeResize="0"/>
            <p:nvPr/>
          </p:nvPicPr>
          <p:blipFill>
            <a:blip r:embed="rId3">
              <a:alphaModFix/>
            </a:blip>
            <a:srcRect b="6267"/>
            <a:stretch>
              <a:fillRect/>
            </a:stretch>
          </p:blipFill>
          <p:spPr>
            <a:xfrm>
              <a:off x="4301721" y="3686433"/>
              <a:ext cx="2340000" cy="2340000"/>
            </a:xfrm>
            <a:prstGeom prst="rect">
              <a:avLst/>
            </a:prstGeom>
            <a:noFill/>
            <a:ln>
              <a:noFill/>
            </a:ln>
          </p:spPr>
        </p:pic>
        <p:pic>
          <p:nvPicPr>
            <p:cNvPr id="537" name="Google Shape;537;g3cf65ef7c8b_1_805" descr="Graph A shows a horizontal line in parallel with the x-axis. "/>
            <p:cNvPicPr preferRelativeResize="0"/>
            <p:nvPr/>
          </p:nvPicPr>
          <p:blipFill>
            <a:blip r:embed="rId4">
              <a:alphaModFix/>
            </a:blip>
            <a:srcRect/>
            <a:stretch/>
          </p:blipFill>
          <p:spPr>
            <a:xfrm>
              <a:off x="1146536" y="3686433"/>
              <a:ext cx="2340000" cy="2340000"/>
            </a:xfrm>
            <a:prstGeom prst="rect">
              <a:avLst/>
            </a:prstGeom>
            <a:noFill/>
            <a:ln>
              <a:noFill/>
            </a:ln>
          </p:spPr>
        </p:pic>
        <p:pic>
          <p:nvPicPr>
            <p:cNvPr id="6" name="Picture 5" descr="Graph C shows a straight line falling diagonally from the upper left to the lower right.">
              <a:extLst>
                <a:ext uri="{FF2B5EF4-FFF2-40B4-BE49-F238E27FC236}">
                  <a16:creationId xmlns:a16="http://schemas.microsoft.com/office/drawing/2014/main" id="{513948D5-C6BF-7B3C-4D59-A4C63F7A22F7}"/>
                </a:ext>
              </a:extLst>
            </p:cNvPr>
            <p:cNvPicPr>
              <a:picLocks noChangeAspect="1"/>
            </p:cNvPicPr>
            <p:nvPr/>
          </p:nvPicPr>
          <p:blipFill>
            <a:blip r:embed="rId5"/>
            <a:stretch>
              <a:fillRect/>
            </a:stretch>
          </p:blipFill>
          <p:spPr>
            <a:xfrm>
              <a:off x="7454400" y="3686433"/>
              <a:ext cx="2340000" cy="2340000"/>
            </a:xfrm>
            <a:prstGeom prst="rect">
              <a:avLst/>
            </a:prstGeom>
          </p:spPr>
        </p:pic>
      </p:grpSp>
      <p:sp>
        <p:nvSpPr>
          <p:cNvPr id="7" name="Google Shape;117;p5">
            <a:extLst>
              <a:ext uri="{FF2B5EF4-FFF2-40B4-BE49-F238E27FC236}">
                <a16:creationId xmlns:a16="http://schemas.microsoft.com/office/drawing/2014/main" id="{D53EADD3-C688-A437-3368-9C93DFADA513}"/>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4331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5">
          <a:extLst>
            <a:ext uri="{FF2B5EF4-FFF2-40B4-BE49-F238E27FC236}">
              <a16:creationId xmlns:a16="http://schemas.microsoft.com/office/drawing/2014/main" id="{0E251237-8A14-ECF4-BB56-33BF3A6A68BC}"/>
            </a:ext>
          </a:extLst>
        </p:cNvPr>
        <p:cNvGrpSpPr/>
        <p:nvPr/>
      </p:nvGrpSpPr>
      <p:grpSpPr>
        <a:xfrm>
          <a:off x="0" y="0"/>
          <a:ext cx="0" cy="0"/>
          <a:chOff x="0" y="0"/>
          <a:chExt cx="0" cy="0"/>
        </a:xfrm>
      </p:grpSpPr>
      <p:sp>
        <p:nvSpPr>
          <p:cNvPr id="540" name="Google Shape;540;g3cf65ef7c8b_1_805">
            <a:extLst>
              <a:ext uri="{FF2B5EF4-FFF2-40B4-BE49-F238E27FC236}">
                <a16:creationId xmlns:a16="http://schemas.microsoft.com/office/drawing/2014/main" id="{394A0CE1-3A31-0325-98DF-D07A21E5B1A9}"/>
              </a:ext>
            </a:extLst>
          </p:cNvPr>
          <p:cNvSpPr txBox="1">
            <a:spLocks noGrp="1"/>
          </p:cNvSpPr>
          <p:nvPr>
            <p:ph type="body" idx="1"/>
          </p:nvPr>
        </p:nvSpPr>
        <p:spPr>
          <a:xfrm>
            <a:off x="402954" y="1634455"/>
            <a:ext cx="7736431" cy="5040000"/>
          </a:xfrm>
          <a:prstGeom prst="rect">
            <a:avLst/>
          </a:prstGeom>
          <a:noFill/>
          <a:ln>
            <a:noFill/>
          </a:ln>
        </p:spPr>
        <p:txBody>
          <a:bodyPr spcFirstLastPara="1" wrap="square" lIns="0" tIns="0" rIns="0" bIns="0" anchor="t" anchorCtr="0">
            <a:normAutofit/>
          </a:bodyPr>
          <a:lstStyle/>
          <a:p>
            <a:pPr marL="596900" lvl="0" indent="-457200">
              <a:buSzPct val="100000"/>
              <a:buFont typeface="+mj-lt"/>
              <a:buAutoNum type="alphaUcPeriod"/>
            </a:pPr>
            <a:r>
              <a:rPr lang="en-GB"/>
              <a:t>No relationship: as A increases B does not change. The variables are not linked to each other.</a:t>
            </a:r>
          </a:p>
          <a:p>
            <a:pPr marL="596900" lvl="0" indent="-457200">
              <a:buSzPct val="100000"/>
              <a:buFont typeface="+mj-lt"/>
              <a:buAutoNum type="alphaUcPeriod"/>
            </a:pPr>
            <a:endParaRPr lang="en-GB"/>
          </a:p>
          <a:p>
            <a:pPr marL="596900" lvl="0" indent="-457200">
              <a:buSzPct val="100000"/>
              <a:buFont typeface="+mj-lt"/>
              <a:buAutoNum type="alphaUcPeriod"/>
            </a:pPr>
            <a:r>
              <a:rPr lang="en-GB"/>
              <a:t>Positive linear relationship: As A increases so does B at a constant rate forming a straight line.</a:t>
            </a:r>
          </a:p>
          <a:p>
            <a:pPr marL="596900" lvl="0" indent="-457200">
              <a:buSzPct val="100000"/>
              <a:buFont typeface="+mj-lt"/>
              <a:buAutoNum type="alphaUcPeriod"/>
            </a:pPr>
            <a:endParaRPr lang="en-GB"/>
          </a:p>
          <a:p>
            <a:pPr marL="596900" lvl="0" indent="-457200">
              <a:buSzPct val="100000"/>
              <a:buFont typeface="+mj-lt"/>
              <a:buAutoNum type="alphaUcPeriod"/>
            </a:pPr>
            <a:r>
              <a:rPr lang="en-GB"/>
              <a:t>Negative linear relationship: As A increases B decreases at a constant rate forming a straight line.</a:t>
            </a:r>
          </a:p>
          <a:p>
            <a:pPr marL="0" lvl="0" indent="0" algn="l" rtl="0">
              <a:lnSpc>
                <a:spcPct val="100000"/>
              </a:lnSpc>
              <a:spcBef>
                <a:spcPts val="0"/>
              </a:spcBef>
              <a:spcAft>
                <a:spcPts val="0"/>
              </a:spcAft>
              <a:buSzPts val="2750"/>
              <a:buNone/>
            </a:pPr>
            <a:endParaRPr/>
          </a:p>
        </p:txBody>
      </p:sp>
      <p:sp>
        <p:nvSpPr>
          <p:cNvPr id="539" name="Google Shape;539;g3cf65ef7c8b_1_805">
            <a:extLst>
              <a:ext uri="{FF2B5EF4-FFF2-40B4-BE49-F238E27FC236}">
                <a16:creationId xmlns:a16="http://schemas.microsoft.com/office/drawing/2014/main" id="{0DACECBA-C4D2-C384-C2A5-4394677E23EE}"/>
              </a:ext>
            </a:extLst>
          </p:cNvPr>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Relationship between variables – answers </a:t>
            </a:r>
            <a:endParaRPr dirty="0"/>
          </a:p>
        </p:txBody>
      </p:sp>
      <p:sp>
        <p:nvSpPr>
          <p:cNvPr id="2" name="Google Shape;176;g3b6e2a0c56d_0_7">
            <a:extLst>
              <a:ext uri="{FF2B5EF4-FFF2-40B4-BE49-F238E27FC236}">
                <a16:creationId xmlns:a16="http://schemas.microsoft.com/office/drawing/2014/main" id="{0A5BCB15-4201-8AE4-A968-047BB3EC3538}"/>
              </a:ext>
              <a:ext uri="{C183D7F6-B498-43B3-948B-1728B52AA6E4}">
                <adec:decorative xmlns:adec="http://schemas.microsoft.com/office/drawing/2017/decorative" val="1"/>
              </a:ext>
            </a:extLst>
          </p:cNvPr>
          <p:cNvSpPr txBox="1"/>
          <p:nvPr/>
        </p:nvSpPr>
        <p:spPr>
          <a:xfrm>
            <a:off x="10430870" y="1620725"/>
            <a:ext cx="56251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A.</a:t>
            </a:r>
            <a:endParaRPr sz="2800"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3" name="Google Shape;176;g3b6e2a0c56d_0_7">
            <a:extLst>
              <a:ext uri="{FF2B5EF4-FFF2-40B4-BE49-F238E27FC236}">
                <a16:creationId xmlns:a16="http://schemas.microsoft.com/office/drawing/2014/main" id="{0EBC942D-6C98-75EE-86AE-AC5ECDE57A52}"/>
              </a:ext>
              <a:ext uri="{C183D7F6-B498-43B3-948B-1728B52AA6E4}">
                <adec:decorative xmlns:adec="http://schemas.microsoft.com/office/drawing/2017/decorative" val="1"/>
              </a:ext>
            </a:extLst>
          </p:cNvPr>
          <p:cNvSpPr txBox="1"/>
          <p:nvPr/>
        </p:nvSpPr>
        <p:spPr>
          <a:xfrm>
            <a:off x="10461497" y="3585998"/>
            <a:ext cx="56251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B.</a:t>
            </a:r>
            <a:endParaRPr sz="2800"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4" name="Google Shape;176;g3b6e2a0c56d_0_7">
            <a:extLst>
              <a:ext uri="{FF2B5EF4-FFF2-40B4-BE49-F238E27FC236}">
                <a16:creationId xmlns:a16="http://schemas.microsoft.com/office/drawing/2014/main" id="{1E6FE348-D2F3-7A38-6FAD-E8BC457EF2E2}"/>
              </a:ext>
              <a:ext uri="{C183D7F6-B498-43B3-948B-1728B52AA6E4}">
                <adec:decorative xmlns:adec="http://schemas.microsoft.com/office/drawing/2017/decorative" val="1"/>
              </a:ext>
            </a:extLst>
          </p:cNvPr>
          <p:cNvSpPr txBox="1"/>
          <p:nvPr/>
        </p:nvSpPr>
        <p:spPr>
          <a:xfrm>
            <a:off x="10430870" y="5515248"/>
            <a:ext cx="641143"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C.</a:t>
            </a:r>
            <a:endParaRPr sz="2800"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grpSp>
        <p:nvGrpSpPr>
          <p:cNvPr id="5" name="Group 4" descr="Three sketch graphs, labelled A, B and C, show relationships between variables on the x-axis and y-axis. Graph A shows a horizontal line in parallel with the x-axis. Graph B shows a straight line rising diagonally from the origin. Graph C shows a straight line falling diagonally from the upper left to the lower right.">
            <a:extLst>
              <a:ext uri="{FF2B5EF4-FFF2-40B4-BE49-F238E27FC236}">
                <a16:creationId xmlns:a16="http://schemas.microsoft.com/office/drawing/2014/main" id="{4DF31593-3181-ABDB-6091-D5CB4386DD02}"/>
              </a:ext>
            </a:extLst>
          </p:cNvPr>
          <p:cNvGrpSpPr/>
          <p:nvPr/>
        </p:nvGrpSpPr>
        <p:grpSpPr>
          <a:xfrm>
            <a:off x="8497638" y="1077875"/>
            <a:ext cx="1834880" cy="5694523"/>
            <a:chOff x="8500659" y="781883"/>
            <a:chExt cx="1834880" cy="5694523"/>
          </a:xfrm>
        </p:grpSpPr>
        <p:pic>
          <p:nvPicPr>
            <p:cNvPr id="536" name="Google Shape;536;g3cf65ef7c8b_1_805" descr="Graph B shows a straight line rising diagonally from the origin.">
              <a:extLst>
                <a:ext uri="{FF2B5EF4-FFF2-40B4-BE49-F238E27FC236}">
                  <a16:creationId xmlns:a16="http://schemas.microsoft.com/office/drawing/2014/main" id="{11F1B333-CF2B-5A81-89C6-3343F23059C8}"/>
                </a:ext>
              </a:extLst>
            </p:cNvPr>
            <p:cNvPicPr preferRelativeResize="0"/>
            <p:nvPr/>
          </p:nvPicPr>
          <p:blipFill>
            <a:blip r:embed="rId3">
              <a:alphaModFix/>
            </a:blip>
            <a:srcRect b="6267"/>
            <a:stretch>
              <a:fillRect/>
            </a:stretch>
          </p:blipFill>
          <p:spPr>
            <a:xfrm>
              <a:off x="8500659" y="2747156"/>
              <a:ext cx="1800000" cy="1800000"/>
            </a:xfrm>
            <a:prstGeom prst="rect">
              <a:avLst/>
            </a:prstGeom>
            <a:noFill/>
            <a:ln>
              <a:noFill/>
            </a:ln>
          </p:spPr>
        </p:pic>
        <p:pic>
          <p:nvPicPr>
            <p:cNvPr id="537" name="Google Shape;537;g3cf65ef7c8b_1_805" descr="Graph A shows a horizontal line in parallel with the x-axis. ">
              <a:extLst>
                <a:ext uri="{FF2B5EF4-FFF2-40B4-BE49-F238E27FC236}">
                  <a16:creationId xmlns:a16="http://schemas.microsoft.com/office/drawing/2014/main" id="{F5BF8B05-458A-38F5-C408-3A03FFBAECE7}"/>
                </a:ext>
              </a:extLst>
            </p:cNvPr>
            <p:cNvPicPr preferRelativeResize="0"/>
            <p:nvPr/>
          </p:nvPicPr>
          <p:blipFill>
            <a:blip r:embed="rId4">
              <a:alphaModFix/>
            </a:blip>
            <a:srcRect/>
            <a:stretch/>
          </p:blipFill>
          <p:spPr>
            <a:xfrm>
              <a:off x="8500659" y="781883"/>
              <a:ext cx="1800000" cy="1800000"/>
            </a:xfrm>
            <a:prstGeom prst="rect">
              <a:avLst/>
            </a:prstGeom>
            <a:noFill/>
            <a:ln>
              <a:noFill/>
            </a:ln>
          </p:spPr>
        </p:pic>
        <p:pic>
          <p:nvPicPr>
            <p:cNvPr id="6" name="Picture 5" descr="Graph C shows a straight line falling diagonally from the upper left to the lower right.">
              <a:extLst>
                <a:ext uri="{FF2B5EF4-FFF2-40B4-BE49-F238E27FC236}">
                  <a16:creationId xmlns:a16="http://schemas.microsoft.com/office/drawing/2014/main" id="{4EE92DF8-0666-C34A-1BA3-94EEC802F343}"/>
                </a:ext>
              </a:extLst>
            </p:cNvPr>
            <p:cNvPicPr>
              <a:picLocks noChangeAspect="1"/>
            </p:cNvPicPr>
            <p:nvPr/>
          </p:nvPicPr>
          <p:blipFill>
            <a:blip r:embed="rId5"/>
            <a:stretch>
              <a:fillRect/>
            </a:stretch>
          </p:blipFill>
          <p:spPr>
            <a:xfrm>
              <a:off x="8535539" y="4676406"/>
              <a:ext cx="1800000" cy="1800000"/>
            </a:xfrm>
            <a:prstGeom prst="rect">
              <a:avLst/>
            </a:prstGeom>
          </p:spPr>
        </p:pic>
      </p:grpSp>
      <p:sp>
        <p:nvSpPr>
          <p:cNvPr id="7" name="Google Shape;117;p5">
            <a:extLst>
              <a:ext uri="{FF2B5EF4-FFF2-40B4-BE49-F238E27FC236}">
                <a16:creationId xmlns:a16="http://schemas.microsoft.com/office/drawing/2014/main" id="{025807DE-F5F4-6F09-98E4-9353EE83DD6D}"/>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078139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g3b67fd09d36_0_0"/>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Patterns in data</a:t>
            </a:r>
            <a:endParaRPr/>
          </a:p>
          <a:p>
            <a:pPr marL="0" lvl="0" indent="0" algn="l" rtl="0">
              <a:spcBef>
                <a:spcPts val="0"/>
              </a:spcBef>
              <a:spcAft>
                <a:spcPts val="0"/>
              </a:spcAft>
              <a:buNone/>
            </a:pPr>
            <a:endParaRPr/>
          </a:p>
        </p:txBody>
      </p:sp>
      <p:sp>
        <p:nvSpPr>
          <p:cNvPr id="158" name="Google Shape;158;g3b67fd09d36_0_0"/>
          <p:cNvSpPr txBox="1">
            <a:spLocks noGrp="1"/>
          </p:cNvSpPr>
          <p:nvPr>
            <p:ph type="body" idx="1"/>
          </p:nvPr>
        </p:nvSpPr>
        <p:spPr>
          <a:xfrm>
            <a:off x="593500" y="1388450"/>
            <a:ext cx="10080000" cy="50508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sz="2400" b="1">
                <a:solidFill>
                  <a:schemeClr val="tx1"/>
                </a:solidFill>
              </a:rPr>
              <a:t>What is a pattern?</a:t>
            </a:r>
            <a:endParaRPr sz="2400" b="1">
              <a:solidFill>
                <a:schemeClr val="tx1"/>
              </a:solidFill>
            </a:endParaRPr>
          </a:p>
          <a:p>
            <a:pPr marL="0" lvl="0" indent="0">
              <a:spcBef>
                <a:spcPts val="1200"/>
              </a:spcBef>
              <a:buSzPct val="125000"/>
              <a:buNone/>
            </a:pPr>
            <a:r>
              <a:rPr lang="en-GB"/>
              <a:t>A pattern is when we notice that things happen in a repeatable and predictable way. </a:t>
            </a:r>
          </a:p>
          <a:p>
            <a:pPr marL="0" lvl="0" indent="0" algn="l" rtl="0">
              <a:spcBef>
                <a:spcPts val="1200"/>
              </a:spcBef>
              <a:spcAft>
                <a:spcPts val="0"/>
              </a:spcAft>
              <a:buNone/>
            </a:pPr>
            <a:r>
              <a:rPr lang="en-GB">
                <a:solidFill>
                  <a:schemeClr val="tx1"/>
                </a:solidFill>
              </a:rPr>
              <a:t>Patterns can show up as:</a:t>
            </a:r>
            <a:endParaRPr>
              <a:solidFill>
                <a:schemeClr val="tx1"/>
              </a:solidFill>
            </a:endParaRPr>
          </a:p>
          <a:p>
            <a:pPr marL="457200" lvl="0" indent="-403225" algn="l" rtl="0">
              <a:spcBef>
                <a:spcPts val="1200"/>
              </a:spcBef>
              <a:spcAft>
                <a:spcPts val="0"/>
              </a:spcAft>
              <a:buSzPts val="2750"/>
              <a:buChar char="•"/>
            </a:pPr>
            <a:r>
              <a:rPr lang="en-GB">
                <a:solidFill>
                  <a:schemeClr val="tx1"/>
                </a:solidFill>
              </a:rPr>
              <a:t>things which repeat regularly</a:t>
            </a:r>
            <a:endParaRPr>
              <a:solidFill>
                <a:schemeClr val="tx1"/>
              </a:solidFill>
            </a:endParaRPr>
          </a:p>
          <a:p>
            <a:pPr marL="457200" lvl="0" indent="-403225" algn="l" rtl="0">
              <a:spcBef>
                <a:spcPts val="1200"/>
              </a:spcBef>
              <a:spcAft>
                <a:spcPts val="0"/>
              </a:spcAft>
              <a:buSzPts val="2750"/>
              <a:buChar char="•"/>
            </a:pPr>
            <a:r>
              <a:rPr lang="en-GB">
                <a:solidFill>
                  <a:schemeClr val="tx1"/>
                </a:solidFill>
              </a:rPr>
              <a:t>relationships between variables</a:t>
            </a:r>
            <a:endParaRPr>
              <a:solidFill>
                <a:schemeClr val="tx1"/>
              </a:solidFill>
            </a:endParaRPr>
          </a:p>
          <a:p>
            <a:pPr marL="457200" lvl="0" indent="-403225" algn="l" rtl="0">
              <a:spcBef>
                <a:spcPts val="1200"/>
              </a:spcBef>
              <a:spcAft>
                <a:spcPts val="0"/>
              </a:spcAft>
              <a:buSzPts val="2750"/>
              <a:buChar char="•"/>
            </a:pPr>
            <a:r>
              <a:rPr lang="en-GB">
                <a:solidFill>
                  <a:schemeClr val="tx1"/>
                </a:solidFill>
              </a:rPr>
              <a:t>trends over time</a:t>
            </a:r>
            <a:endParaRPr>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g3b67fd09d36_0_0"/>
          <p:cNvSpPr txBox="1">
            <a:spLocks noGrp="1"/>
          </p:cNvSpPr>
          <p:nvPr>
            <p:ph type="title"/>
          </p:nvPr>
        </p:nvSpPr>
        <p:spPr>
          <a:xfrm>
            <a:off x="540000" y="540000"/>
            <a:ext cx="10080000" cy="440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SzPts val="3400"/>
              <a:buNone/>
            </a:pPr>
            <a:r>
              <a:rPr lang="en-GB" dirty="0"/>
              <a:t>Patterns in data 2</a:t>
            </a:r>
            <a:endParaRPr dirty="0"/>
          </a:p>
        </p:txBody>
      </p:sp>
      <p:sp>
        <p:nvSpPr>
          <p:cNvPr id="158" name="Google Shape;158;g3b67fd09d36_0_0"/>
          <p:cNvSpPr txBox="1">
            <a:spLocks noGrp="1"/>
          </p:cNvSpPr>
          <p:nvPr>
            <p:ph type="body" idx="1"/>
          </p:nvPr>
        </p:nvSpPr>
        <p:spPr>
          <a:xfrm>
            <a:off x="593500" y="1388450"/>
            <a:ext cx="10306500" cy="5050800"/>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1200"/>
              </a:spcBef>
              <a:spcAft>
                <a:spcPts val="0"/>
              </a:spcAft>
              <a:buSzPct val="125000"/>
              <a:buNone/>
            </a:pPr>
            <a:r>
              <a:rPr lang="en-GB"/>
              <a:t>We know that group 1 metals all react with water. This reactivity is a pattern which repeats as we go down group 1. </a:t>
            </a:r>
            <a:endParaRPr/>
          </a:p>
          <a:p>
            <a:pPr marL="457200" lvl="0" indent="457200" algn="l" rtl="0">
              <a:lnSpc>
                <a:spcPct val="100000"/>
              </a:lnSpc>
              <a:spcBef>
                <a:spcPts val="1200"/>
              </a:spcBef>
              <a:spcAft>
                <a:spcPts val="0"/>
              </a:spcAft>
              <a:buSzPct val="125000"/>
              <a:buNone/>
            </a:pPr>
            <a:r>
              <a:rPr lang="en-GB">
                <a:solidFill>
                  <a:schemeClr val="accent4"/>
                </a:solidFill>
              </a:rPr>
              <a:t>Lithium</a:t>
            </a:r>
            <a:endParaRPr>
              <a:solidFill>
                <a:schemeClr val="accent4"/>
              </a:solidFill>
            </a:endParaRPr>
          </a:p>
          <a:p>
            <a:pPr marL="457200" lvl="0" indent="457200" algn="l" rtl="0">
              <a:lnSpc>
                <a:spcPct val="100000"/>
              </a:lnSpc>
              <a:spcBef>
                <a:spcPts val="1200"/>
              </a:spcBef>
              <a:spcAft>
                <a:spcPts val="0"/>
              </a:spcAft>
              <a:buSzPct val="125000"/>
              <a:buNone/>
            </a:pPr>
            <a:r>
              <a:rPr lang="en-GB">
                <a:solidFill>
                  <a:schemeClr val="accent4"/>
                </a:solidFill>
              </a:rPr>
              <a:t>Sodium</a:t>
            </a:r>
            <a:endParaRPr>
              <a:solidFill>
                <a:schemeClr val="accent4"/>
              </a:solidFill>
            </a:endParaRPr>
          </a:p>
          <a:p>
            <a:pPr marL="457200" lvl="0" indent="457200" algn="l" rtl="0">
              <a:lnSpc>
                <a:spcPct val="100000"/>
              </a:lnSpc>
              <a:spcBef>
                <a:spcPts val="1200"/>
              </a:spcBef>
              <a:spcAft>
                <a:spcPts val="0"/>
              </a:spcAft>
              <a:buSzPct val="125000"/>
              <a:buNone/>
            </a:pPr>
            <a:r>
              <a:rPr lang="en-GB">
                <a:solidFill>
                  <a:schemeClr val="accent4"/>
                </a:solidFill>
              </a:rPr>
              <a:t>Potassium</a:t>
            </a:r>
            <a:endParaRPr>
              <a:solidFill>
                <a:schemeClr val="accent4"/>
              </a:solidFill>
            </a:endParaRPr>
          </a:p>
          <a:p>
            <a:pPr marL="457200" lvl="0" indent="457200" algn="l" rtl="0">
              <a:lnSpc>
                <a:spcPct val="100000"/>
              </a:lnSpc>
              <a:spcBef>
                <a:spcPts val="1200"/>
              </a:spcBef>
              <a:spcAft>
                <a:spcPts val="0"/>
              </a:spcAft>
              <a:buSzPct val="125000"/>
              <a:buNone/>
            </a:pPr>
            <a:r>
              <a:rPr lang="en-GB">
                <a:solidFill>
                  <a:schemeClr val="accent4"/>
                </a:solidFill>
              </a:rPr>
              <a:t>Rubidium</a:t>
            </a:r>
            <a:endParaRPr>
              <a:solidFill>
                <a:schemeClr val="accent4"/>
              </a:solidFill>
            </a:endParaRPr>
          </a:p>
          <a:p>
            <a:pPr marL="457200" lvl="0" indent="457200" algn="l" rtl="0">
              <a:lnSpc>
                <a:spcPct val="100000"/>
              </a:lnSpc>
              <a:spcBef>
                <a:spcPts val="1200"/>
              </a:spcBef>
              <a:spcAft>
                <a:spcPts val="0"/>
              </a:spcAft>
              <a:buSzPct val="125000"/>
              <a:buNone/>
            </a:pPr>
            <a:r>
              <a:rPr lang="en-GB">
                <a:solidFill>
                  <a:schemeClr val="accent4"/>
                </a:solidFill>
              </a:rPr>
              <a:t>Caesium</a:t>
            </a:r>
          </a:p>
          <a:p>
            <a:pPr marL="0" lvl="0" indent="0" algn="l" rtl="0">
              <a:lnSpc>
                <a:spcPct val="100000"/>
              </a:lnSpc>
              <a:spcBef>
                <a:spcPts val="1200"/>
              </a:spcBef>
              <a:spcAft>
                <a:spcPts val="0"/>
              </a:spcAft>
              <a:buSzPct val="125000"/>
              <a:buNone/>
            </a:pPr>
            <a:r>
              <a:rPr lang="en-GB"/>
              <a:t>We would probably see a repeatable pattern occur if we measured the temperature of the air in the classroom at 8 am each morning and again at 2 pm over 5 days. </a:t>
            </a:r>
          </a:p>
          <a:p>
            <a:pPr marL="0" lvl="0" indent="0" algn="l" rtl="0">
              <a:lnSpc>
                <a:spcPct val="100000"/>
              </a:lnSpc>
              <a:spcBef>
                <a:spcPts val="1200"/>
              </a:spcBef>
              <a:spcAft>
                <a:spcPts val="0"/>
              </a:spcAft>
              <a:buSzPct val="125000"/>
              <a:buNone/>
            </a:pPr>
            <a:r>
              <a:rPr lang="en-GB"/>
              <a:t>What pattern might we notice?</a:t>
            </a:r>
          </a:p>
        </p:txBody>
      </p:sp>
      <p:sp>
        <p:nvSpPr>
          <p:cNvPr id="159" name="Google Shape;159;g3b67fd09d36_0_0"/>
          <p:cNvSpPr/>
          <p:nvPr/>
        </p:nvSpPr>
        <p:spPr>
          <a:xfrm>
            <a:off x="3089787" y="2570701"/>
            <a:ext cx="473700" cy="1935900"/>
          </a:xfrm>
          <a:prstGeom prst="downArrow">
            <a:avLst>
              <a:gd name="adj1" fmla="val 50000"/>
              <a:gd name="adj2" fmla="val 50000"/>
            </a:avLst>
          </a:prstGeom>
          <a:solidFill>
            <a:srgbClr val="FFCCEE"/>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sz="1100">
                <a:latin typeface="Calibri"/>
                <a:ea typeface="Calibri"/>
                <a:cs typeface="Calibri"/>
                <a:sym typeface="Calibri"/>
              </a:rPr>
              <a:t>reactivity</a:t>
            </a:r>
            <a:endParaRPr sz="1100">
              <a:latin typeface="Calibri"/>
              <a:ea typeface="Calibri"/>
              <a:cs typeface="Calibri"/>
              <a:sym typeface="Calibri"/>
            </a:endParaRPr>
          </a:p>
        </p:txBody>
      </p:sp>
      <p:pic>
        <p:nvPicPr>
          <p:cNvPr id="5" name="Picture 4" descr="Periodic table diagram with the alkali metals in pink. All other elements in the table are greyed out">
            <a:extLst>
              <a:ext uri="{FF2B5EF4-FFF2-40B4-BE49-F238E27FC236}">
                <a16:creationId xmlns:a16="http://schemas.microsoft.com/office/drawing/2014/main" id="{4DB2E512-78E4-44FF-C162-D007E531D9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645429" y="2570702"/>
            <a:ext cx="4813546" cy="19359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g3b6e2a0c56d_0_1"/>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Trends</a:t>
            </a:r>
            <a:endParaRPr/>
          </a:p>
        </p:txBody>
      </p:sp>
      <p:sp>
        <p:nvSpPr>
          <p:cNvPr id="165" name="Google Shape;165;g3b6e2a0c56d_0_1"/>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b="1">
                <a:solidFill>
                  <a:schemeClr val="tx1"/>
                </a:solidFill>
              </a:rPr>
              <a:t>What is a trend?</a:t>
            </a:r>
            <a:endParaRPr b="1">
              <a:solidFill>
                <a:schemeClr val="tx1"/>
              </a:solidFill>
            </a:endParaRPr>
          </a:p>
          <a:p>
            <a:pPr marL="342900" indent="-342900">
              <a:spcBef>
                <a:spcPts val="1200"/>
              </a:spcBef>
            </a:pPr>
            <a:r>
              <a:rPr lang="en-GB"/>
              <a:t>A </a:t>
            </a:r>
            <a:r>
              <a:rPr lang="en-GB" b="1"/>
              <a:t>trend</a:t>
            </a:r>
            <a:r>
              <a:rPr lang="en-GB"/>
              <a:t> is the general direction that data is moving in over time.</a:t>
            </a:r>
            <a:endParaRPr/>
          </a:p>
          <a:p>
            <a:pPr marL="342900" indent="-342900">
              <a:spcBef>
                <a:spcPts val="1200"/>
              </a:spcBef>
            </a:pPr>
            <a:r>
              <a:rPr lang="en-GB"/>
              <a:t>When we analyse data, we notice if the data is generally increasing, decreasing or staying the same.</a:t>
            </a:r>
            <a:endParaRPr/>
          </a:p>
          <a:p>
            <a:pPr marL="342900" indent="-342900">
              <a:spcBef>
                <a:spcPts val="1200"/>
              </a:spcBef>
            </a:pPr>
            <a:r>
              <a:rPr lang="en-GB"/>
              <a:t>If we heat a beaker of water with a Bunsen burner, we know that the temperature of the water will increase over time. This is an </a:t>
            </a:r>
            <a:r>
              <a:rPr lang="en-GB" b="1"/>
              <a:t>upward trend</a:t>
            </a:r>
            <a:r>
              <a:rPr lang="en-GB"/>
              <a:t>. </a:t>
            </a:r>
          </a:p>
          <a:p>
            <a:pPr marL="342900" indent="-342900">
              <a:spcBef>
                <a:spcPts val="1200"/>
              </a:spcBef>
            </a:pPr>
            <a:r>
              <a:rPr lang="en-GB"/>
              <a:t>If we place a hot beaker of water in a fridge, we know that the temperature of the water will decrease over time. This is a </a:t>
            </a:r>
            <a:r>
              <a:rPr lang="en-GB" b="1"/>
              <a:t>downward trend</a:t>
            </a:r>
            <a:r>
              <a:rPr lang="en-GB"/>
              <a:t>.</a:t>
            </a:r>
          </a:p>
          <a:p>
            <a:pPr marL="0" lvl="0" indent="0">
              <a:spcBef>
                <a:spcPts val="1200"/>
              </a:spcBef>
              <a:buNone/>
            </a:pPr>
            <a:r>
              <a:rPr lang="en-GB"/>
              <a:t>Looking for patterns and trends in our data helps us understand what is happening in chemical reactions.</a:t>
            </a:r>
          </a:p>
          <a:p>
            <a:pPr marL="0" lvl="0" indent="0" algn="l" rtl="0">
              <a:spcBef>
                <a:spcPts val="1200"/>
              </a:spcBef>
              <a:spcAft>
                <a:spcPts val="120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g3b6e2a0c56d_0_7"/>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solidFill>
                  <a:srgbClr val="991E66"/>
                </a:solidFill>
              </a:rPr>
              <a:t>Pattern</a:t>
            </a:r>
            <a:r>
              <a:rPr lang="en-GB" dirty="0"/>
              <a:t> or trend?</a:t>
            </a:r>
            <a:endParaRPr dirty="0"/>
          </a:p>
        </p:txBody>
      </p:sp>
      <p:sp>
        <p:nvSpPr>
          <p:cNvPr id="172" name="Google Shape;172;g3b6e2a0c56d_0_7"/>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a:t>Look at each graph. Decide if it shows:</a:t>
            </a:r>
            <a:endParaRPr/>
          </a:p>
          <a:p>
            <a:pPr marL="457200" lvl="0" indent="-403225" algn="l" rtl="0">
              <a:spcBef>
                <a:spcPts val="1200"/>
              </a:spcBef>
              <a:spcAft>
                <a:spcPts val="0"/>
              </a:spcAft>
              <a:buSzPts val="2750"/>
              <a:buChar char="•"/>
            </a:pPr>
            <a:r>
              <a:rPr lang="en-GB"/>
              <a:t>a pattern</a:t>
            </a:r>
            <a:endParaRPr/>
          </a:p>
          <a:p>
            <a:pPr marL="457200" lvl="0" indent="-403225" algn="l" rtl="0">
              <a:spcBef>
                <a:spcPts val="0"/>
              </a:spcBef>
              <a:spcAft>
                <a:spcPts val="0"/>
              </a:spcAft>
              <a:buSzPts val="2750"/>
              <a:buChar char="•"/>
            </a:pPr>
            <a:r>
              <a:rPr lang="en-GB"/>
              <a:t>a trend</a:t>
            </a:r>
            <a:endParaRPr/>
          </a:p>
          <a:p>
            <a:pPr marL="457200" lvl="0" indent="-403225" algn="l" rtl="0">
              <a:spcBef>
                <a:spcPts val="0"/>
              </a:spcBef>
              <a:spcAft>
                <a:spcPts val="0"/>
              </a:spcAft>
              <a:buSzPts val="2750"/>
              <a:buChar char="•"/>
            </a:pPr>
            <a:r>
              <a:rPr lang="en-GB"/>
              <a:t>both</a:t>
            </a:r>
            <a:endParaRPr/>
          </a:p>
          <a:p>
            <a:pPr marL="0" lvl="0" indent="0" algn="l" rtl="0">
              <a:spcBef>
                <a:spcPts val="1200"/>
              </a:spcBef>
              <a:spcAft>
                <a:spcPts val="1200"/>
              </a:spcAft>
              <a:buNone/>
            </a:pPr>
            <a:endParaRPr/>
          </a:p>
        </p:txBody>
      </p:sp>
      <p:grpSp>
        <p:nvGrpSpPr>
          <p:cNvPr id="4" name="Group 3" descr="Three qualitative graphs, labelled A, B and C, show relationships between variables without numerical values. A is a line graph showing mass on the y-axis against time in seconds on the x-axis. The curve starts with a gradual increase, rises more steeply and then levels off. B is a bar graph showing melting point in degrees Celsius on the y-axis for five Group 1 metals on the x-axis, from lithium to caesium. The bars decrease in height from lithium to caesium. C is a line graph showing amount of dissolved salt in grams on the y-axis against water temperature in degrees Celsius on the x-axis. The curve rises and becomes increasingly steep as water temperature increases.">
            <a:extLst>
              <a:ext uri="{FF2B5EF4-FFF2-40B4-BE49-F238E27FC236}">
                <a16:creationId xmlns:a16="http://schemas.microsoft.com/office/drawing/2014/main" id="{6088E63D-6621-9189-666E-E14D4DBA2191}"/>
              </a:ext>
            </a:extLst>
          </p:cNvPr>
          <p:cNvGrpSpPr/>
          <p:nvPr/>
        </p:nvGrpSpPr>
        <p:grpSpPr>
          <a:xfrm>
            <a:off x="281964" y="3036564"/>
            <a:ext cx="10423505" cy="3167887"/>
            <a:chOff x="281964" y="3036564"/>
            <a:chExt cx="10423505" cy="3167887"/>
          </a:xfrm>
        </p:grpSpPr>
        <p:pic>
          <p:nvPicPr>
            <p:cNvPr id="173" name="Google Shape;173;g3b6e2a0c56d_0_7" descr="A is a line graph showing mass on the y-axis against time in seconds on the x-axis. The curve starts with a gradual increase, rises more steeply and then levels off. &#10;"/>
            <p:cNvPicPr preferRelativeResize="0"/>
            <p:nvPr/>
          </p:nvPicPr>
          <p:blipFill>
            <a:blip r:embed="rId3">
              <a:alphaModFix/>
            </a:blip>
            <a:srcRect/>
            <a:stretch/>
          </p:blipFill>
          <p:spPr>
            <a:xfrm>
              <a:off x="281964" y="3036564"/>
              <a:ext cx="3213875" cy="3035828"/>
            </a:xfrm>
            <a:prstGeom prst="rect">
              <a:avLst/>
            </a:prstGeom>
            <a:noFill/>
            <a:ln w="19050" cap="flat" cmpd="sng">
              <a:solidFill>
                <a:schemeClr val="bg1"/>
              </a:solidFill>
              <a:prstDash val="solid"/>
              <a:round/>
              <a:headEnd type="none" w="sm" len="sm"/>
              <a:tailEnd type="none" w="sm" len="sm"/>
            </a:ln>
          </p:spPr>
        </p:pic>
        <p:pic>
          <p:nvPicPr>
            <p:cNvPr id="174" name="Google Shape;174;g3b6e2a0c56d_0_7" descr="B is a bar graph showing melting point in degrees Celsius on the y-axis for five Group 1 metals on the x-axis, from lithium to caesium. The bars decrease in height from lithium to caesium. &#10;"/>
            <p:cNvPicPr preferRelativeResize="0"/>
            <p:nvPr/>
          </p:nvPicPr>
          <p:blipFill>
            <a:blip r:embed="rId4">
              <a:alphaModFix/>
            </a:blip>
            <a:srcRect/>
            <a:stretch/>
          </p:blipFill>
          <p:spPr>
            <a:xfrm>
              <a:off x="3652777" y="3853976"/>
              <a:ext cx="3702919" cy="2350475"/>
            </a:xfrm>
            <a:prstGeom prst="rect">
              <a:avLst/>
            </a:prstGeom>
            <a:noFill/>
            <a:ln w="9525" cap="flat" cmpd="sng">
              <a:solidFill>
                <a:schemeClr val="bg1"/>
              </a:solidFill>
              <a:prstDash val="solid"/>
              <a:round/>
              <a:headEnd type="none" w="sm" len="sm"/>
              <a:tailEnd type="none" w="sm" len="sm"/>
            </a:ln>
          </p:spPr>
        </p:pic>
        <p:pic>
          <p:nvPicPr>
            <p:cNvPr id="175" name="Google Shape;175;g3b6e2a0c56d_0_7" descr="C is a line graph showing amount of dissolved salt in grams on the y-axis against water temperature in degrees Celsius on the x-axis. The curve rises and becomes increasingly steep as water temperature increases.&#10;"/>
            <p:cNvPicPr preferRelativeResize="0"/>
            <p:nvPr/>
          </p:nvPicPr>
          <p:blipFill>
            <a:blip r:embed="rId5">
              <a:alphaModFix/>
            </a:blip>
            <a:srcRect/>
            <a:stretch/>
          </p:blipFill>
          <p:spPr>
            <a:xfrm>
              <a:off x="7512634" y="3212462"/>
              <a:ext cx="3192835" cy="2848069"/>
            </a:xfrm>
            <a:prstGeom prst="rect">
              <a:avLst/>
            </a:prstGeom>
            <a:noFill/>
            <a:ln w="19050" cap="flat" cmpd="sng">
              <a:noFill/>
              <a:prstDash val="solid"/>
              <a:round/>
              <a:headEnd type="none" w="sm" len="sm"/>
              <a:tailEnd type="none" w="sm" len="sm"/>
            </a:ln>
          </p:spPr>
        </p:pic>
      </p:grpSp>
      <p:sp>
        <p:nvSpPr>
          <p:cNvPr id="176" name="Google Shape;176;g3b6e2a0c56d_0_7">
            <a:extLst>
              <a:ext uri="{C183D7F6-B498-43B3-948B-1728B52AA6E4}">
                <adec:decorative xmlns:adec="http://schemas.microsoft.com/office/drawing/2017/decorative" val="1"/>
              </a:ext>
            </a:extLst>
          </p:cNvPr>
          <p:cNvSpPr txBox="1"/>
          <p:nvPr/>
        </p:nvSpPr>
        <p:spPr>
          <a:xfrm>
            <a:off x="1607646" y="6240249"/>
            <a:ext cx="56251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A.</a:t>
            </a:r>
            <a:endParaRPr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2" name="Google Shape;176;g3b6e2a0c56d_0_7">
            <a:extLst>
              <a:ext uri="{FF2B5EF4-FFF2-40B4-BE49-F238E27FC236}">
                <a16:creationId xmlns:a16="http://schemas.microsoft.com/office/drawing/2014/main" id="{C5E8DB77-6944-A2D6-DE48-616D80806C89}"/>
              </a:ext>
              <a:ext uri="{C183D7F6-B498-43B3-948B-1728B52AA6E4}">
                <adec:decorative xmlns:adec="http://schemas.microsoft.com/office/drawing/2017/decorative" val="1"/>
              </a:ext>
            </a:extLst>
          </p:cNvPr>
          <p:cNvSpPr txBox="1"/>
          <p:nvPr/>
        </p:nvSpPr>
        <p:spPr>
          <a:xfrm>
            <a:off x="5222981" y="6229851"/>
            <a:ext cx="56251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B.</a:t>
            </a:r>
            <a:endParaRPr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3" name="Google Shape;176;g3b6e2a0c56d_0_7">
            <a:extLst>
              <a:ext uri="{FF2B5EF4-FFF2-40B4-BE49-F238E27FC236}">
                <a16:creationId xmlns:a16="http://schemas.microsoft.com/office/drawing/2014/main" id="{BE2815DD-08D0-EA2A-D30D-7B122A7BC00E}"/>
              </a:ext>
              <a:ext uri="{C183D7F6-B498-43B3-948B-1728B52AA6E4}">
                <adec:decorative xmlns:adec="http://schemas.microsoft.com/office/drawing/2017/decorative" val="1"/>
              </a:ext>
            </a:extLst>
          </p:cNvPr>
          <p:cNvSpPr txBox="1"/>
          <p:nvPr/>
        </p:nvSpPr>
        <p:spPr>
          <a:xfrm>
            <a:off x="8925900" y="6241274"/>
            <a:ext cx="62236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rPr>
              <a:t>C.</a:t>
            </a:r>
            <a:endParaRPr sz="2800" b="1" dirty="0">
              <a:solidFill>
                <a:srgbClr val="991E66"/>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6" name="Google Shape;117;p5">
            <a:extLst>
              <a:ext uri="{FF2B5EF4-FFF2-40B4-BE49-F238E27FC236}">
                <a16:creationId xmlns:a16="http://schemas.microsoft.com/office/drawing/2014/main" id="{0E0226A3-63B1-7FD9-624E-A674B8C11B48}"/>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0">
          <a:extLst>
            <a:ext uri="{FF2B5EF4-FFF2-40B4-BE49-F238E27FC236}">
              <a16:creationId xmlns:a16="http://schemas.microsoft.com/office/drawing/2014/main" id="{A8FE933A-F0BE-8B64-A662-0CDF8D609E8A}"/>
            </a:ext>
          </a:extLst>
        </p:cNvPr>
        <p:cNvGrpSpPr/>
        <p:nvPr/>
      </p:nvGrpSpPr>
      <p:grpSpPr>
        <a:xfrm>
          <a:off x="0" y="0"/>
          <a:ext cx="0" cy="0"/>
          <a:chOff x="0" y="0"/>
          <a:chExt cx="0" cy="0"/>
        </a:xfrm>
      </p:grpSpPr>
      <p:sp>
        <p:nvSpPr>
          <p:cNvPr id="171" name="Google Shape;171;g3b6e2a0c56d_0_7">
            <a:extLst>
              <a:ext uri="{FF2B5EF4-FFF2-40B4-BE49-F238E27FC236}">
                <a16:creationId xmlns:a16="http://schemas.microsoft.com/office/drawing/2014/main" id="{C8D9AA28-D959-7D2E-CE04-87ADCC3431BB}"/>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Pattern or trend? Answers</a:t>
            </a:r>
            <a:endParaRPr dirty="0"/>
          </a:p>
        </p:txBody>
      </p:sp>
      <p:sp>
        <p:nvSpPr>
          <p:cNvPr id="172" name="Google Shape;172;g3b6e2a0c56d_0_7">
            <a:extLst>
              <a:ext uri="{FF2B5EF4-FFF2-40B4-BE49-F238E27FC236}">
                <a16:creationId xmlns:a16="http://schemas.microsoft.com/office/drawing/2014/main" id="{C184D5AB-FCF2-7AC1-9AF8-3C6835BB5C8C}"/>
              </a:ext>
            </a:extLst>
          </p:cNvPr>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lvl="0" indent="-457200">
              <a:buSzPct val="100000"/>
              <a:buFont typeface="+mj-lt"/>
              <a:buAutoNum type="alphaUcPeriod"/>
            </a:pPr>
            <a:r>
              <a:rPr lang="en-GB">
                <a:latin typeface="Century Gothic" panose="020B0502020202020204" pitchFamily="34" charset="0"/>
              </a:rPr>
              <a:t>It is a trend because it is happening over time.</a:t>
            </a:r>
          </a:p>
          <a:p>
            <a:pPr lvl="0" indent="-457200">
              <a:buSzPct val="100000"/>
              <a:buFont typeface="+mj-lt"/>
              <a:buAutoNum type="alphaUcPeriod"/>
            </a:pPr>
            <a:endParaRPr lang="en-GB">
              <a:latin typeface="Century Gothic" panose="020B0502020202020204" pitchFamily="34" charset="0"/>
            </a:endParaRPr>
          </a:p>
          <a:p>
            <a:pPr lvl="0" indent="-457200">
              <a:buSzPct val="100000"/>
              <a:buFont typeface="+mj-lt"/>
              <a:buAutoNum type="alphaUcPeriod"/>
            </a:pPr>
            <a:r>
              <a:rPr lang="en-GB">
                <a:latin typeface="Century Gothic" panose="020B0502020202020204" pitchFamily="34" charset="0"/>
              </a:rPr>
              <a:t>It is a pattern but not a trend. It is a consistent relationship between the melting point and group 1 metals. </a:t>
            </a:r>
            <a:endParaRPr lang="en-GB">
              <a:latin typeface="Century Gothic" panose="020B0502020202020204" pitchFamily="34" charset="0"/>
              <a:cs typeface="Arial"/>
              <a:sym typeface="Arial"/>
            </a:endParaRPr>
          </a:p>
          <a:p>
            <a:pPr lvl="0" indent="-457200">
              <a:buSzPct val="100000"/>
              <a:buFont typeface="+mj-lt"/>
              <a:buAutoNum type="alphaUcPeriod"/>
            </a:pPr>
            <a:endParaRPr lang="en-GB">
              <a:latin typeface="Century Gothic" panose="020B0502020202020204" pitchFamily="34" charset="0"/>
              <a:cs typeface="Arial"/>
              <a:sym typeface="Arial"/>
            </a:endParaRPr>
          </a:p>
          <a:p>
            <a:pPr lvl="0" indent="-457200">
              <a:buSzPct val="100000"/>
              <a:buFont typeface="+mj-lt"/>
              <a:buAutoNum type="alphaUcPeriod"/>
            </a:pPr>
            <a:r>
              <a:rPr lang="en-GB">
                <a:latin typeface="Century Gothic" panose="020B0502020202020204" pitchFamily="34" charset="0"/>
              </a:rPr>
              <a:t>It is a pattern but not a trend. It shows a clear relationship between the two variables </a:t>
            </a:r>
            <a:r>
              <a:rPr lang="en-GB">
                <a:latin typeface="Century Gothic" panose="020B0502020202020204" pitchFamily="34" charset="0"/>
                <a:ea typeface="Arial"/>
                <a:cs typeface="Arial"/>
                <a:sym typeface="Arial"/>
              </a:rPr>
              <a:t>–</a:t>
            </a:r>
            <a:r>
              <a:rPr lang="en-GB">
                <a:latin typeface="Century Gothic" panose="020B0502020202020204" pitchFamily="34" charset="0"/>
              </a:rPr>
              <a:t> water temperature and solubility.</a:t>
            </a:r>
            <a:endParaRPr/>
          </a:p>
        </p:txBody>
      </p:sp>
      <p:sp>
        <p:nvSpPr>
          <p:cNvPr id="2" name="Google Shape;176;g3b6e2a0c56d_0_7">
            <a:extLst>
              <a:ext uri="{FF2B5EF4-FFF2-40B4-BE49-F238E27FC236}">
                <a16:creationId xmlns:a16="http://schemas.microsoft.com/office/drawing/2014/main" id="{F94121B6-10F6-CBC7-50C1-301E77868F6E}"/>
              </a:ext>
            </a:extLst>
          </p:cNvPr>
          <p:cNvSpPr txBox="1"/>
          <p:nvPr/>
        </p:nvSpPr>
        <p:spPr>
          <a:xfrm>
            <a:off x="3727205" y="6143660"/>
            <a:ext cx="562510" cy="714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2800" b="1">
                <a:solidFill>
                  <a:srgbClr val="6D0C41"/>
                </a:solidFill>
                <a:latin typeface="Century Gothic" panose="020B0502020202020204" pitchFamily="34" charset="0"/>
                <a:ea typeface="Calibri" panose="020F0502020204030204" pitchFamily="34" charset="0"/>
                <a:cs typeface="Calibri" panose="020F0502020204030204" pitchFamily="34" charset="0"/>
                <a:sym typeface="Calibri"/>
              </a:rPr>
              <a:t>.</a:t>
            </a:r>
            <a:endParaRPr sz="2800" b="1">
              <a:solidFill>
                <a:srgbClr val="6D0C41"/>
              </a:solidFill>
              <a:latin typeface="Century Gothic" panose="020B0502020202020204" pitchFamily="34" charset="0"/>
              <a:ea typeface="Calibri" panose="020F0502020204030204" pitchFamily="34" charset="0"/>
              <a:cs typeface="Calibri" panose="020F0502020204030204" pitchFamily="34" charset="0"/>
              <a:sym typeface="Calibri"/>
            </a:endParaRPr>
          </a:p>
        </p:txBody>
      </p:sp>
      <p:sp>
        <p:nvSpPr>
          <p:cNvPr id="5" name="Google Shape;117;p5">
            <a:extLst>
              <a:ext uri="{FF2B5EF4-FFF2-40B4-BE49-F238E27FC236}">
                <a16:creationId xmlns:a16="http://schemas.microsoft.com/office/drawing/2014/main" id="{4D86C92A-2DC5-7823-52E6-84BF94BF2164}"/>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894929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g3b6e2a0c56d_0_20"/>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Variables and tables</a:t>
            </a:r>
            <a:endParaRPr/>
          </a:p>
        </p:txBody>
      </p:sp>
      <p:sp>
        <p:nvSpPr>
          <p:cNvPr id="185" name="Google Shape;185;g3b6e2a0c56d_0_20"/>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a:t>A variable is something that can change or be measured in an experiment. </a:t>
            </a:r>
            <a:endParaRPr/>
          </a:p>
          <a:p>
            <a:pPr marL="0" lvl="0" indent="0" algn="l" rtl="0">
              <a:spcBef>
                <a:spcPts val="1200"/>
              </a:spcBef>
              <a:spcAft>
                <a:spcPts val="0"/>
              </a:spcAft>
              <a:buNone/>
            </a:pPr>
            <a:r>
              <a:rPr lang="en-GB"/>
              <a:t>Identify the different types of variable in this experiment:</a:t>
            </a:r>
            <a:endParaRPr/>
          </a:p>
          <a:p>
            <a:pPr marL="0" lvl="0" indent="0" algn="l" rtl="0">
              <a:spcBef>
                <a:spcPts val="1200"/>
              </a:spcBef>
              <a:spcAft>
                <a:spcPts val="0"/>
              </a:spcAft>
              <a:buNone/>
            </a:pPr>
            <a:r>
              <a:rPr lang="en-GB">
                <a:solidFill>
                  <a:schemeClr val="tx1"/>
                </a:solidFill>
              </a:rPr>
              <a:t>A student investigates how the temperature of water affects how much salt can be dissolved in it.</a:t>
            </a:r>
            <a:endParaRPr>
              <a:solidFill>
                <a:schemeClr val="tx1"/>
              </a:solidFill>
            </a:endParaRPr>
          </a:p>
          <a:p>
            <a:pPr marL="457200" lvl="0" indent="-403225" algn="l" rtl="0">
              <a:spcBef>
                <a:spcPts val="1200"/>
              </a:spcBef>
              <a:spcAft>
                <a:spcPts val="0"/>
              </a:spcAft>
              <a:buSzPts val="2750"/>
              <a:buChar char="•"/>
            </a:pPr>
            <a:r>
              <a:rPr lang="en-GB"/>
              <a:t>What is the independent variable?</a:t>
            </a:r>
            <a:endParaRPr/>
          </a:p>
          <a:p>
            <a:pPr marL="457200" lvl="0" indent="-403225" algn="l" rtl="0">
              <a:spcBef>
                <a:spcPts val="0"/>
              </a:spcBef>
              <a:spcAft>
                <a:spcPts val="0"/>
              </a:spcAft>
              <a:buSzPts val="2750"/>
              <a:buChar char="•"/>
            </a:pPr>
            <a:r>
              <a:rPr lang="en-GB"/>
              <a:t>What is the dependent variable?</a:t>
            </a:r>
            <a:endParaRPr/>
          </a:p>
          <a:p>
            <a:pPr marL="457200" lvl="0" indent="-403225" algn="l" rtl="0">
              <a:spcBef>
                <a:spcPts val="0"/>
              </a:spcBef>
              <a:spcAft>
                <a:spcPts val="0"/>
              </a:spcAft>
              <a:buSzPts val="2750"/>
              <a:buChar char="•"/>
            </a:pPr>
            <a:r>
              <a:rPr lang="en-GB"/>
              <a:t>What variables should be controlled?</a:t>
            </a:r>
            <a:endParaRPr/>
          </a:p>
          <a:p>
            <a:pPr marL="0" lvl="0" indent="0" algn="l" rtl="0">
              <a:spcBef>
                <a:spcPts val="1200"/>
              </a:spcBef>
              <a:spcAft>
                <a:spcPts val="0"/>
              </a:spcAft>
              <a:buNone/>
            </a:pPr>
            <a:endParaRPr/>
          </a:p>
          <a:p>
            <a:pPr marL="0" lvl="0" indent="0" algn="l" rtl="0">
              <a:spcBef>
                <a:spcPts val="1200"/>
              </a:spcBef>
              <a:spcAft>
                <a:spcPts val="1200"/>
              </a:spcAft>
              <a:buNone/>
            </a:pPr>
            <a:r>
              <a:rPr lang="en-GB"/>
              <a:t>Design a suitable table to record the results for this experiment. </a:t>
            </a:r>
            <a:endParaRPr/>
          </a:p>
        </p:txBody>
      </p:sp>
      <p:sp>
        <p:nvSpPr>
          <p:cNvPr id="3" name="Google Shape;117;p5">
            <a:extLst>
              <a:ext uri="{FF2B5EF4-FFF2-40B4-BE49-F238E27FC236}">
                <a16:creationId xmlns:a16="http://schemas.microsoft.com/office/drawing/2014/main" id="{AC55EDA3-A7EF-6BC2-739A-9A4C3E3FF623}"/>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g3b74198131f_0_0"/>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From table to graph</a:t>
            </a:r>
            <a:endParaRPr/>
          </a:p>
        </p:txBody>
      </p:sp>
      <p:sp>
        <p:nvSpPr>
          <p:cNvPr id="192" name="Google Shape;192;g3b74198131f_0_0"/>
          <p:cNvSpPr txBox="1">
            <a:spLocks noGrp="1"/>
          </p:cNvSpPr>
          <p:nvPr>
            <p:ph type="body" idx="1"/>
          </p:nvPr>
        </p:nvSpPr>
        <p:spPr>
          <a:xfrm>
            <a:off x="593500" y="1399325"/>
            <a:ext cx="10519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dirty="0"/>
              <a:t>In maths we record data in tables. This data forms coordinates or ordered pairs which are plotted onto a graph to see if there are any trends or patterns. </a:t>
            </a:r>
            <a:endParaRPr dirty="0"/>
          </a:p>
          <a:p>
            <a:pPr marL="0" lvl="0" indent="0" algn="l" rtl="0">
              <a:spcBef>
                <a:spcPts val="1200"/>
              </a:spcBef>
              <a:spcAft>
                <a:spcPts val="0"/>
              </a:spcAft>
              <a:buNone/>
            </a:pPr>
            <a:r>
              <a:rPr lang="en-GB" dirty="0"/>
              <a:t>         </a:t>
            </a:r>
            <a:r>
              <a:rPr lang="en-GB" b="1" dirty="0">
                <a:solidFill>
                  <a:schemeClr val="accent4"/>
                </a:solidFill>
              </a:rPr>
              <a:t>Data table</a:t>
            </a:r>
            <a:r>
              <a:rPr lang="en-GB" dirty="0"/>
              <a:t>                           </a:t>
            </a:r>
            <a:r>
              <a:rPr lang="en-GB" b="1" dirty="0"/>
              <a:t> </a:t>
            </a:r>
            <a:r>
              <a:rPr lang="en-GB" b="1" dirty="0">
                <a:solidFill>
                  <a:schemeClr val="accent4"/>
                </a:solidFill>
              </a:rPr>
              <a:t>Ordered pair</a:t>
            </a:r>
            <a:r>
              <a:rPr lang="en-GB" dirty="0">
                <a:solidFill>
                  <a:schemeClr val="accent4"/>
                </a:solidFill>
              </a:rPr>
              <a:t>                         </a:t>
            </a:r>
            <a:r>
              <a:rPr lang="en-GB" b="1" dirty="0">
                <a:solidFill>
                  <a:schemeClr val="accent4"/>
                </a:solidFill>
              </a:rPr>
              <a:t>Plotting</a:t>
            </a:r>
            <a:endParaRPr b="1" dirty="0">
              <a:solidFill>
                <a:schemeClr val="accent4"/>
              </a:solidFill>
            </a:endParaRPr>
          </a:p>
        </p:txBody>
      </p:sp>
      <p:graphicFrame>
        <p:nvGraphicFramePr>
          <p:cNvPr id="193" name="Google Shape;193;g3b74198131f_0_0"/>
          <p:cNvGraphicFramePr/>
          <p:nvPr>
            <p:extLst>
              <p:ext uri="{D42A27DB-BD31-4B8C-83A1-F6EECF244321}">
                <p14:modId xmlns:p14="http://schemas.microsoft.com/office/powerpoint/2010/main" val="3172910524"/>
              </p:ext>
            </p:extLst>
          </p:nvPr>
        </p:nvGraphicFramePr>
        <p:xfrm>
          <a:off x="540000" y="3116032"/>
          <a:ext cx="3549400" cy="2621130"/>
        </p:xfrm>
        <a:graphic>
          <a:graphicData uri="http://schemas.openxmlformats.org/drawingml/2006/table">
            <a:tbl>
              <a:tblPr firstRow="1">
                <a:noFill/>
                <a:tableStyleId>{4B73DD1F-BD08-4B81-9E39-21B2235D6A82}</a:tableStyleId>
              </a:tblPr>
              <a:tblGrid>
                <a:gridCol w="1796307">
                  <a:extLst>
                    <a:ext uri="{9D8B030D-6E8A-4147-A177-3AD203B41FA5}">
                      <a16:colId xmlns:a16="http://schemas.microsoft.com/office/drawing/2014/main" val="20000"/>
                    </a:ext>
                  </a:extLst>
                </a:gridCol>
                <a:gridCol w="1753093">
                  <a:extLst>
                    <a:ext uri="{9D8B030D-6E8A-4147-A177-3AD203B41FA5}">
                      <a16:colId xmlns:a16="http://schemas.microsoft.com/office/drawing/2014/main" val="20001"/>
                    </a:ext>
                  </a:extLst>
                </a:gridCol>
              </a:tblGrid>
              <a:tr h="381000">
                <a:tc>
                  <a:txBody>
                    <a:bodyPr/>
                    <a:lstStyle/>
                    <a:p>
                      <a:pPr marL="0" lvl="0" indent="0" algn="ctr" rtl="0">
                        <a:spcBef>
                          <a:spcPts val="0"/>
                        </a:spcBef>
                        <a:spcAft>
                          <a:spcPts val="0"/>
                        </a:spcAft>
                        <a:buNone/>
                      </a:pPr>
                      <a:r>
                        <a:rPr lang="en-GB" sz="1600" b="1" dirty="0">
                          <a:solidFill>
                            <a:schemeClr val="bg1"/>
                          </a:solidFill>
                          <a:latin typeface="Century Gothic"/>
                          <a:ea typeface="Century Gothic"/>
                          <a:cs typeface="Century Gothic"/>
                          <a:sym typeface="Century Gothic"/>
                        </a:rPr>
                        <a:t>Temperature (</a:t>
                      </a:r>
                      <a:r>
                        <a:rPr lang="en-GB" sz="1400" b="1" i="0" u="none" strike="noStrike" cap="none" dirty="0">
                          <a:solidFill>
                            <a:schemeClr val="bg1"/>
                          </a:solidFill>
                          <a:effectLst/>
                          <a:latin typeface="Arial"/>
                          <a:ea typeface="Arial"/>
                          <a:cs typeface="Arial"/>
                          <a:sym typeface="Arial"/>
                        </a:rPr>
                        <a:t>°C</a:t>
                      </a:r>
                      <a:r>
                        <a:rPr lang="en-GB" sz="1600" b="1" dirty="0">
                          <a:solidFill>
                            <a:schemeClr val="bg1"/>
                          </a:solidFill>
                          <a:latin typeface="Century Gothic"/>
                          <a:ea typeface="Century Gothic"/>
                          <a:cs typeface="Century Gothic"/>
                          <a:sym typeface="Century Gothic"/>
                        </a:rPr>
                        <a:t>)</a:t>
                      </a:r>
                      <a:endParaRPr sz="16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600" b="1" dirty="0">
                          <a:solidFill>
                            <a:schemeClr val="bg1"/>
                          </a:solidFill>
                          <a:latin typeface="Century Gothic"/>
                          <a:ea typeface="Century Gothic"/>
                          <a:cs typeface="Century Gothic"/>
                          <a:sym typeface="Century Gothic"/>
                        </a:rPr>
                        <a:t>Amount of salt dissolved (g /100 g of water)</a:t>
                      </a:r>
                      <a:endParaRPr sz="16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20</a:t>
                      </a:r>
                      <a:endParaRPr sz="16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32</a:t>
                      </a:r>
                      <a:endParaRPr sz="16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40</a:t>
                      </a:r>
                      <a:endParaRPr sz="1600" dirty="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44</a:t>
                      </a:r>
                      <a:endParaRPr sz="16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60</a:t>
                      </a:r>
                      <a:endParaRPr sz="16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61</a:t>
                      </a:r>
                      <a:endParaRPr sz="16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80</a:t>
                      </a:r>
                      <a:endParaRPr sz="16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83</a:t>
                      </a:r>
                      <a:endParaRPr sz="16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4"/>
                  </a:ext>
                </a:extLst>
              </a:tr>
            </a:tbl>
          </a:graphicData>
        </a:graphic>
      </p:graphicFrame>
      <p:graphicFrame>
        <p:nvGraphicFramePr>
          <p:cNvPr id="194" name="Google Shape;194;g3b74198131f_0_0"/>
          <p:cNvGraphicFramePr/>
          <p:nvPr>
            <p:extLst>
              <p:ext uri="{D42A27DB-BD31-4B8C-83A1-F6EECF244321}">
                <p14:modId xmlns:p14="http://schemas.microsoft.com/office/powerpoint/2010/main" val="1559806486"/>
              </p:ext>
            </p:extLst>
          </p:nvPr>
        </p:nvGraphicFramePr>
        <p:xfrm>
          <a:off x="5297912" y="3972863"/>
          <a:ext cx="1596175" cy="1706760"/>
        </p:xfrm>
        <a:graphic>
          <a:graphicData uri="http://schemas.openxmlformats.org/drawingml/2006/table">
            <a:tbl>
              <a:tblPr firstRow="1">
                <a:noFill/>
                <a:tableStyleId>{4B73DD1F-BD08-4B81-9E39-21B2235D6A82}</a:tableStyleId>
              </a:tblPr>
              <a:tblGrid>
                <a:gridCol w="1596175">
                  <a:extLst>
                    <a:ext uri="{9D8B030D-6E8A-4147-A177-3AD203B41FA5}">
                      <a16:colId xmlns:a16="http://schemas.microsoft.com/office/drawing/2014/main" val="20000"/>
                    </a:ext>
                  </a:extLst>
                </a:gridCol>
              </a:tblGrid>
              <a:tr h="414184">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a:t>
                      </a:r>
                      <a:r>
                        <a:rPr lang="en-GB" sz="1600" b="1">
                          <a:solidFill>
                            <a:schemeClr val="accent4"/>
                          </a:solidFill>
                          <a:latin typeface="Century Gothic"/>
                          <a:ea typeface="Century Gothic"/>
                          <a:cs typeface="Century Gothic"/>
                          <a:sym typeface="Century Gothic"/>
                        </a:rPr>
                        <a:t>20</a:t>
                      </a:r>
                      <a:r>
                        <a:rPr lang="en-GB" sz="1600">
                          <a:latin typeface="Century Gothic"/>
                          <a:ea typeface="Century Gothic"/>
                          <a:cs typeface="Century Gothic"/>
                          <a:sym typeface="Century Gothic"/>
                        </a:rPr>
                        <a:t>, </a:t>
                      </a:r>
                      <a:r>
                        <a:rPr lang="en-GB" sz="1600" b="1">
                          <a:solidFill>
                            <a:schemeClr val="accent4"/>
                          </a:solidFill>
                          <a:latin typeface="Century Gothic"/>
                          <a:ea typeface="Century Gothic"/>
                          <a:cs typeface="Century Gothic"/>
                          <a:sym typeface="Century Gothic"/>
                        </a:rPr>
                        <a:t>32</a:t>
                      </a:r>
                      <a:r>
                        <a:rPr lang="en-GB" sz="1600">
                          <a:latin typeface="Century Gothic"/>
                          <a:ea typeface="Century Gothic"/>
                          <a:cs typeface="Century Gothic"/>
                          <a:sym typeface="Century Gothic"/>
                        </a:rPr>
                        <a:t>)</a:t>
                      </a:r>
                      <a:endParaRPr sz="16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(40, 44)</a:t>
                      </a:r>
                      <a:endParaRPr sz="16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a:t>
                      </a:r>
                      <a:endParaRPr sz="16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a:t>
                      </a:r>
                      <a:endParaRPr sz="16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3"/>
                  </a:ext>
                </a:extLst>
              </a:tr>
            </a:tbl>
          </a:graphicData>
        </a:graphic>
      </p:graphicFrame>
      <p:sp>
        <p:nvSpPr>
          <p:cNvPr id="5" name="TextBox 4">
            <a:extLst>
              <a:ext uri="{FF2B5EF4-FFF2-40B4-BE49-F238E27FC236}">
                <a16:creationId xmlns:a16="http://schemas.microsoft.com/office/drawing/2014/main" id="{3392C05C-155A-3030-7E18-809EAC01D1BE}"/>
              </a:ext>
            </a:extLst>
          </p:cNvPr>
          <p:cNvSpPr txBox="1"/>
          <p:nvPr/>
        </p:nvSpPr>
        <p:spPr>
          <a:xfrm>
            <a:off x="4718321" y="2991277"/>
            <a:ext cx="2865569" cy="769441"/>
          </a:xfrm>
          <a:prstGeom prst="rect">
            <a:avLst/>
          </a:prstGeom>
          <a:noFill/>
        </p:spPr>
        <p:txBody>
          <a:bodyPr wrap="square">
            <a:spAutoFit/>
          </a:bodyPr>
          <a:lstStyle/>
          <a:p>
            <a:pPr marL="0" lvl="0" indent="0" algn="l" rtl="0">
              <a:spcBef>
                <a:spcPts val="1200"/>
              </a:spcBef>
              <a:spcAft>
                <a:spcPts val="0"/>
              </a:spcAft>
              <a:buNone/>
            </a:pPr>
            <a:r>
              <a:rPr lang="en-GB" dirty="0"/>
              <a:t> </a:t>
            </a:r>
            <a:r>
              <a:rPr lang="en-GB" sz="2200" dirty="0">
                <a:latin typeface="Century Gothic" panose="020B0502020202020204" pitchFamily="34" charset="0"/>
              </a:rPr>
              <a:t>Each row forms an (</a:t>
            </a:r>
            <a:r>
              <a:rPr lang="en-GB" sz="2200" i="1" dirty="0">
                <a:latin typeface="Cambria Math" panose="02040503050406030204" pitchFamily="18" charset="0"/>
                <a:ea typeface="Cambria Math" panose="02040503050406030204" pitchFamily="18" charset="0"/>
              </a:rPr>
              <a:t>x, y</a:t>
            </a:r>
            <a:r>
              <a:rPr lang="en-GB" sz="2200" dirty="0">
                <a:latin typeface="Century Gothic" panose="020B0502020202020204" pitchFamily="34" charset="0"/>
              </a:rPr>
              <a:t>) coordinate</a:t>
            </a:r>
          </a:p>
        </p:txBody>
      </p:sp>
      <p:sp>
        <p:nvSpPr>
          <p:cNvPr id="2" name="Google Shape;196;g3b74198131f_0_0">
            <a:extLst>
              <a:ext uri="{FF2B5EF4-FFF2-40B4-BE49-F238E27FC236}">
                <a16:creationId xmlns:a16="http://schemas.microsoft.com/office/drawing/2014/main" id="{4DBFFE94-3C7A-8E94-4E2D-0570C9687A99}"/>
              </a:ext>
            </a:extLst>
          </p:cNvPr>
          <p:cNvSpPr txBox="1"/>
          <p:nvPr/>
        </p:nvSpPr>
        <p:spPr>
          <a:xfrm>
            <a:off x="4718321" y="5882029"/>
            <a:ext cx="3650945"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2200" b="0" i="0" u="none" strike="noStrike" cap="none" dirty="0">
                <a:solidFill>
                  <a:srgbClr val="000000"/>
                </a:solidFill>
                <a:latin typeface="Century Gothic"/>
                <a:ea typeface="Century Gothic"/>
                <a:cs typeface="Century Gothic"/>
                <a:sym typeface="Century Gothic"/>
              </a:rPr>
              <a:t>What are the missing coordinates?</a:t>
            </a:r>
            <a:endParaRPr dirty="0"/>
          </a:p>
        </p:txBody>
      </p:sp>
      <p:sp>
        <p:nvSpPr>
          <p:cNvPr id="3" name="TextBox 2">
            <a:extLst>
              <a:ext uri="{FF2B5EF4-FFF2-40B4-BE49-F238E27FC236}">
                <a16:creationId xmlns:a16="http://schemas.microsoft.com/office/drawing/2014/main" id="{F7539339-909A-1BC9-94F2-39765C76D873}"/>
              </a:ext>
            </a:extLst>
          </p:cNvPr>
          <p:cNvSpPr txBox="1"/>
          <p:nvPr/>
        </p:nvSpPr>
        <p:spPr>
          <a:xfrm>
            <a:off x="7969031" y="2991277"/>
            <a:ext cx="2976328" cy="1446550"/>
          </a:xfrm>
          <a:prstGeom prst="rect">
            <a:avLst/>
          </a:prstGeom>
          <a:noFill/>
        </p:spPr>
        <p:txBody>
          <a:bodyPr wrap="square">
            <a:spAutoFit/>
          </a:bodyPr>
          <a:lstStyle/>
          <a:p>
            <a:pPr marL="0" lvl="0" indent="0" algn="l" rtl="0">
              <a:spcBef>
                <a:spcPts val="1200"/>
              </a:spcBef>
              <a:spcAft>
                <a:spcPts val="0"/>
              </a:spcAft>
              <a:buNone/>
            </a:pPr>
            <a:r>
              <a:rPr lang="en-GB" sz="2200" dirty="0">
                <a:solidFill>
                  <a:schemeClr val="tx1"/>
                </a:solidFill>
                <a:latin typeface="Century Gothic" panose="020B0502020202020204" pitchFamily="34" charset="0"/>
              </a:rPr>
              <a:t>Plot the </a:t>
            </a:r>
            <a:r>
              <a:rPr lang="en-GB" sz="2200" i="1" dirty="0">
                <a:solidFill>
                  <a:schemeClr val="tx1"/>
                </a:solidFill>
                <a:latin typeface="Cambria Math" panose="02040503050406030204" pitchFamily="18" charset="0"/>
                <a:ea typeface="Cambria Math" panose="02040503050406030204" pitchFamily="18" charset="0"/>
              </a:rPr>
              <a:t>x</a:t>
            </a:r>
            <a:r>
              <a:rPr lang="en-GB" sz="2200" dirty="0">
                <a:solidFill>
                  <a:schemeClr val="tx1"/>
                </a:solidFill>
                <a:latin typeface="Century Gothic" panose="020B0502020202020204" pitchFamily="34" charset="0"/>
              </a:rPr>
              <a:t> value (20) on the </a:t>
            </a:r>
            <a:r>
              <a:rPr lang="en-GB" sz="2200" i="1" dirty="0">
                <a:solidFill>
                  <a:schemeClr val="tx1"/>
                </a:solidFill>
                <a:latin typeface="Cambria Math" panose="02040503050406030204" pitchFamily="18" charset="0"/>
                <a:ea typeface="Cambria Math" panose="02040503050406030204" pitchFamily="18" charset="0"/>
              </a:rPr>
              <a:t>x</a:t>
            </a:r>
            <a:r>
              <a:rPr lang="en-GB" sz="2200" dirty="0">
                <a:solidFill>
                  <a:schemeClr val="tx1"/>
                </a:solidFill>
                <a:latin typeface="Century Gothic" panose="020B0502020202020204" pitchFamily="34" charset="0"/>
              </a:rPr>
              <a:t>-axis. Plot the </a:t>
            </a:r>
            <a:r>
              <a:rPr lang="en-GB" sz="2200" i="1" dirty="0">
                <a:solidFill>
                  <a:schemeClr val="tx1"/>
                </a:solidFill>
                <a:latin typeface="Cambria Math" panose="02040503050406030204" pitchFamily="18" charset="0"/>
                <a:ea typeface="Cambria Math" panose="02040503050406030204" pitchFamily="18" charset="0"/>
              </a:rPr>
              <a:t>y</a:t>
            </a:r>
            <a:r>
              <a:rPr lang="en-GB" sz="2200" dirty="0">
                <a:solidFill>
                  <a:schemeClr val="tx1"/>
                </a:solidFill>
                <a:latin typeface="Century Gothic" panose="020B0502020202020204" pitchFamily="34" charset="0"/>
              </a:rPr>
              <a:t> value (32) on the </a:t>
            </a:r>
            <a:r>
              <a:rPr lang="en-GB" sz="2200" i="1" dirty="0">
                <a:solidFill>
                  <a:schemeClr val="tx1"/>
                </a:solidFill>
                <a:latin typeface="Cambria Math" panose="02040503050406030204" pitchFamily="18" charset="0"/>
                <a:ea typeface="Cambria Math" panose="02040503050406030204" pitchFamily="18" charset="0"/>
              </a:rPr>
              <a:t>y</a:t>
            </a:r>
            <a:r>
              <a:rPr lang="en-GB" sz="2200" dirty="0">
                <a:solidFill>
                  <a:schemeClr val="tx1"/>
                </a:solidFill>
                <a:latin typeface="Century Gothic" panose="020B0502020202020204" pitchFamily="34" charset="0"/>
              </a:rPr>
              <a:t>-axis.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g3b80ce657a6_0_23"/>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Proportional</a:t>
            </a:r>
            <a:endParaRPr/>
          </a:p>
        </p:txBody>
      </p:sp>
      <p:sp>
        <p:nvSpPr>
          <p:cNvPr id="6" name="Google Shape;201;g3b80ce657a6_0_23">
            <a:extLst>
              <a:ext uri="{FF2B5EF4-FFF2-40B4-BE49-F238E27FC236}">
                <a16:creationId xmlns:a16="http://schemas.microsoft.com/office/drawing/2014/main" id="{23D1AEA1-1090-9B88-A261-DD1214251285}"/>
              </a:ext>
            </a:extLst>
          </p:cNvPr>
          <p:cNvSpPr txBox="1">
            <a:spLocks/>
          </p:cNvSpPr>
          <p:nvPr/>
        </p:nvSpPr>
        <p:spPr>
          <a:xfrm>
            <a:off x="540000" y="1219572"/>
            <a:ext cx="8278653" cy="5040000"/>
          </a:xfrm>
          <a:prstGeom prst="rect">
            <a:avLst/>
          </a:prstGeom>
          <a:noFill/>
          <a:ln>
            <a:noFill/>
          </a:ln>
        </p:spPr>
        <p:txBody>
          <a:bodyPr spcFirstLastPara="1" wrap="square" lIns="0" tIns="0" rIns="0" bIns="0" anchor="t" anchorCtr="0">
            <a:normAutofit fontScale="92500" lnSpcReduction="10000"/>
          </a:bodyPr>
          <a:lstStyle>
            <a:defPPr marR="0" lvl="0" algn="l" rtl="0">
              <a:lnSpc>
                <a:spcPct val="100000"/>
              </a:lnSpc>
              <a:spcBef>
                <a:spcPts val="0"/>
              </a:spcBef>
              <a:spcAft>
                <a:spcPts val="0"/>
              </a:spcAft>
            </a:defPPr>
            <a:lvl1pPr marL="457200" marR="0" lvl="0" indent="-403225" algn="l" rtl="0">
              <a:lnSpc>
                <a:spcPct val="100000"/>
              </a:lnSpc>
              <a:spcBef>
                <a:spcPts val="0"/>
              </a:spcBef>
              <a:spcAft>
                <a:spcPts val="0"/>
              </a:spcAft>
              <a:buClr>
                <a:schemeClr val="accent4"/>
              </a:buClr>
              <a:buSzPts val="2750"/>
              <a:buFont typeface="Arial"/>
              <a:buChar char="•"/>
              <a:defRPr sz="22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90000"/>
              </a:lnSpc>
              <a:spcBef>
                <a:spcPts val="12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buFont typeface="Arial"/>
              <a:buNone/>
            </a:pPr>
            <a:r>
              <a:rPr lang="en-GB" dirty="0"/>
              <a:t>In maths, we can describe relationships between variables as directional proportional or inversely proportional. </a:t>
            </a:r>
          </a:p>
          <a:p>
            <a:pPr marL="0" indent="0">
              <a:buFont typeface="Arial"/>
              <a:buNone/>
            </a:pPr>
            <a:endParaRPr lang="en-GB" dirty="0"/>
          </a:p>
          <a:p>
            <a:pPr marL="0" indent="0">
              <a:buFont typeface="Arial"/>
              <a:buNone/>
            </a:pPr>
            <a:r>
              <a:rPr lang="en-GB" b="1" dirty="0">
                <a:solidFill>
                  <a:schemeClr val="tx1"/>
                </a:solidFill>
              </a:rPr>
              <a:t>Directly proportional</a:t>
            </a:r>
          </a:p>
          <a:p>
            <a:pPr marL="342900" indent="-342900">
              <a:spcBef>
                <a:spcPts val="1200"/>
              </a:spcBef>
            </a:pPr>
            <a:r>
              <a:rPr lang="en-GB" dirty="0"/>
              <a:t>The variables move in the same direction at a constant rate.</a:t>
            </a:r>
          </a:p>
          <a:p>
            <a:pPr marL="342900" indent="-342900">
              <a:spcBef>
                <a:spcPts val="1200"/>
              </a:spcBef>
            </a:pPr>
            <a:r>
              <a:rPr lang="en-GB" dirty="0"/>
              <a:t>As one variable increases then the second variable will also increase proportionally. If one variable doubles, then the other will also double.</a:t>
            </a:r>
          </a:p>
          <a:p>
            <a:pPr marL="342900" indent="-342900">
              <a:spcBef>
                <a:spcPts val="1200"/>
              </a:spcBef>
            </a:pPr>
            <a:r>
              <a:rPr lang="en-GB" dirty="0"/>
              <a:t>On a graph, this is a straight line passing through the origin.</a:t>
            </a:r>
          </a:p>
          <a:p>
            <a:pPr marL="0" indent="0">
              <a:spcBef>
                <a:spcPts val="1200"/>
              </a:spcBef>
              <a:buFont typeface="Arial"/>
              <a:buNone/>
            </a:pPr>
            <a:r>
              <a:rPr lang="en-GB" b="1" dirty="0">
                <a:solidFill>
                  <a:schemeClr val="tx1"/>
                </a:solidFill>
              </a:rPr>
              <a:t>Inversely proportional</a:t>
            </a:r>
          </a:p>
          <a:p>
            <a:pPr marL="342900" indent="-342900">
              <a:spcBef>
                <a:spcPts val="1200"/>
              </a:spcBef>
            </a:pPr>
            <a:r>
              <a:rPr lang="en-GB" dirty="0"/>
              <a:t>As one variable increases, the other variable will decrease in a specific way. If one variable doubles then the other will halve.</a:t>
            </a:r>
          </a:p>
          <a:p>
            <a:pPr marL="342900" indent="-342900">
              <a:spcBef>
                <a:spcPts val="1200"/>
              </a:spcBef>
            </a:pPr>
            <a:r>
              <a:rPr lang="en-GB" dirty="0"/>
              <a:t>The data will form </a:t>
            </a:r>
            <a:r>
              <a:rPr lang="en-GB" b="1" dirty="0"/>
              <a:t>a curve</a:t>
            </a:r>
            <a:r>
              <a:rPr lang="en-GB" dirty="0"/>
              <a:t> rather than a straight line which never touches the axes.</a:t>
            </a:r>
          </a:p>
          <a:p>
            <a:pPr indent="0">
              <a:spcBef>
                <a:spcPts val="1200"/>
              </a:spcBef>
              <a:spcAft>
                <a:spcPts val="1200"/>
              </a:spcAft>
              <a:buFont typeface="Arial"/>
              <a:buNone/>
            </a:pPr>
            <a:endParaRPr lang="en-GB" dirty="0"/>
          </a:p>
        </p:txBody>
      </p:sp>
      <p:pic>
        <p:nvPicPr>
          <p:cNvPr id="2" name="Picture 1" descr="Sketch graph illustrating a directly proportional relationship. A straight line rises diagonally from the origin.">
            <a:extLst>
              <a:ext uri="{FF2B5EF4-FFF2-40B4-BE49-F238E27FC236}">
                <a16:creationId xmlns:a16="http://schemas.microsoft.com/office/drawing/2014/main" id="{2A0ECCA0-C046-EA57-AB7E-B41AD009F9AB}"/>
              </a:ext>
            </a:extLst>
          </p:cNvPr>
          <p:cNvPicPr>
            <a:picLocks noChangeAspect="1"/>
          </p:cNvPicPr>
          <p:nvPr/>
        </p:nvPicPr>
        <p:blipFill>
          <a:blip r:embed="rId3"/>
          <a:srcRect b="3551"/>
          <a:stretch>
            <a:fillRect/>
          </a:stretch>
        </p:blipFill>
        <p:spPr>
          <a:xfrm>
            <a:off x="8958686" y="1967255"/>
            <a:ext cx="1980000" cy="2064417"/>
          </a:xfrm>
          <a:prstGeom prst="rect">
            <a:avLst/>
          </a:prstGeom>
        </p:spPr>
      </p:pic>
      <p:pic>
        <p:nvPicPr>
          <p:cNvPr id="3" name="Picture 2" descr="Sketch graph illustrating an inversely proportional relationship. A curve falls steeply from the top of the y-axis and then becomes less steep as it approaches the x-axis levelling out at it moves towards the end of the x-axis.">
            <a:extLst>
              <a:ext uri="{FF2B5EF4-FFF2-40B4-BE49-F238E27FC236}">
                <a16:creationId xmlns:a16="http://schemas.microsoft.com/office/drawing/2014/main" id="{2AB52F22-E62E-08B0-4D2F-127BCDBCC0E9}"/>
              </a:ext>
            </a:extLst>
          </p:cNvPr>
          <p:cNvPicPr>
            <a:picLocks noChangeAspect="1"/>
          </p:cNvPicPr>
          <p:nvPr/>
        </p:nvPicPr>
        <p:blipFill>
          <a:blip r:embed="rId4"/>
          <a:stretch>
            <a:fillRect/>
          </a:stretch>
        </p:blipFill>
        <p:spPr>
          <a:xfrm>
            <a:off x="8958686" y="4177588"/>
            <a:ext cx="1980000" cy="214041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6">
          <a:extLst>
            <a:ext uri="{FF2B5EF4-FFF2-40B4-BE49-F238E27FC236}">
              <a16:creationId xmlns:a16="http://schemas.microsoft.com/office/drawing/2014/main" id="{1B0AB1A3-1303-987D-D118-DD1A8CA99F5E}"/>
            </a:ext>
          </a:extLst>
        </p:cNvPr>
        <p:cNvGrpSpPr/>
        <p:nvPr/>
      </p:nvGrpSpPr>
      <p:grpSpPr>
        <a:xfrm>
          <a:off x="0" y="0"/>
          <a:ext cx="0" cy="0"/>
          <a:chOff x="0" y="0"/>
          <a:chExt cx="0" cy="0"/>
        </a:xfrm>
      </p:grpSpPr>
      <p:sp>
        <p:nvSpPr>
          <p:cNvPr id="207" name="Google Shape;207;g3b74198131f_0_6">
            <a:extLst>
              <a:ext uri="{FF2B5EF4-FFF2-40B4-BE49-F238E27FC236}">
                <a16:creationId xmlns:a16="http://schemas.microsoft.com/office/drawing/2014/main" id="{5F726BF6-7A2E-3009-B456-C8AF3928B4C5}"/>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Relationships between the variables 1</a:t>
            </a:r>
            <a:endParaRPr dirty="0"/>
          </a:p>
        </p:txBody>
      </p:sp>
      <p:sp>
        <p:nvSpPr>
          <p:cNvPr id="208" name="Google Shape;208;g3b74198131f_0_6">
            <a:extLst>
              <a:ext uri="{FF2B5EF4-FFF2-40B4-BE49-F238E27FC236}">
                <a16:creationId xmlns:a16="http://schemas.microsoft.com/office/drawing/2014/main" id="{B9427080-6D4B-65C3-0F35-682B83B02A4C}"/>
              </a:ext>
            </a:extLst>
          </p:cNvPr>
          <p:cNvSpPr txBox="1">
            <a:spLocks noGrp="1"/>
          </p:cNvSpPr>
          <p:nvPr>
            <p:ph type="body" idx="1"/>
          </p:nvPr>
        </p:nvSpPr>
        <p:spPr>
          <a:xfrm>
            <a:off x="603873"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1200"/>
              </a:spcAft>
              <a:buNone/>
            </a:pPr>
            <a:r>
              <a:rPr lang="en-GB"/>
              <a:t> Describe what you see.</a:t>
            </a:r>
            <a:endParaRPr/>
          </a:p>
        </p:txBody>
      </p:sp>
      <p:pic>
        <p:nvPicPr>
          <p:cNvPr id="209" name="Google Shape;209;g3b74198131f_0_6" descr="The graph shows variable B on the y-axis against variable A on the x-axis. The x-axis runs from 0 to 50 in increments of 10, and the y-axis runs from 0 to 90 in increments of 10. A straight line rises diagonally from the origin to 40 on the x-axis and 80 on the y-axis. ">
            <a:extLst>
              <a:ext uri="{FF2B5EF4-FFF2-40B4-BE49-F238E27FC236}">
                <a16:creationId xmlns:a16="http://schemas.microsoft.com/office/drawing/2014/main" id="{AE527502-F818-974F-1918-A36CF6291A1B}"/>
              </a:ext>
            </a:extLst>
          </p:cNvPr>
          <p:cNvPicPr preferRelativeResize="0"/>
          <p:nvPr/>
        </p:nvPicPr>
        <p:blipFill>
          <a:blip r:embed="rId3">
            <a:alphaModFix/>
          </a:blip>
          <a:srcRect/>
          <a:stretch/>
        </p:blipFill>
        <p:spPr>
          <a:xfrm>
            <a:off x="4374525" y="1176501"/>
            <a:ext cx="3442950" cy="5485657"/>
          </a:xfrm>
          <a:prstGeom prst="rect">
            <a:avLst/>
          </a:prstGeom>
          <a:noFill/>
          <a:ln>
            <a:noFill/>
          </a:ln>
        </p:spPr>
      </p:pic>
      <p:sp>
        <p:nvSpPr>
          <p:cNvPr id="3" name="Google Shape;117;p5">
            <a:extLst>
              <a:ext uri="{FF2B5EF4-FFF2-40B4-BE49-F238E27FC236}">
                <a16:creationId xmlns:a16="http://schemas.microsoft.com/office/drawing/2014/main" id="{A605C87E-4DA6-AD18-F697-3A50DEB5E53F}"/>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4954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g3b74198131f_0_6"/>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Relationships between the variables 1 – answers </a:t>
            </a:r>
            <a:endParaRPr dirty="0"/>
          </a:p>
        </p:txBody>
      </p:sp>
      <p:sp>
        <p:nvSpPr>
          <p:cNvPr id="208" name="Google Shape;208;g3b74198131f_0_6"/>
          <p:cNvSpPr txBox="1">
            <a:spLocks noGrp="1"/>
          </p:cNvSpPr>
          <p:nvPr>
            <p:ph type="body" idx="1"/>
          </p:nvPr>
        </p:nvSpPr>
        <p:spPr>
          <a:xfrm>
            <a:off x="603873" y="1399330"/>
            <a:ext cx="6287581" cy="5040000"/>
          </a:xfrm>
          <a:prstGeom prst="rect">
            <a:avLst/>
          </a:prstGeom>
        </p:spPr>
        <p:txBody>
          <a:bodyPr spcFirstLastPara="1" wrap="square" lIns="0" tIns="0" rIns="0" bIns="0" anchor="t" anchorCtr="0">
            <a:normAutofit/>
          </a:bodyPr>
          <a:lstStyle/>
          <a:p>
            <a:pPr marL="342900" indent="-342900"/>
            <a:r>
              <a:rPr lang="en-GB"/>
              <a:t>As A increases, so does B.</a:t>
            </a:r>
          </a:p>
          <a:p>
            <a:pPr marL="342900" indent="-342900"/>
            <a:r>
              <a:rPr lang="en-GB"/>
              <a:t>There is a positive correlation between A and B.</a:t>
            </a:r>
          </a:p>
          <a:p>
            <a:pPr marL="342900" indent="-342900"/>
            <a:r>
              <a:rPr lang="en-GB"/>
              <a:t>The variables are directly proportional because it is a straight line passing through the origin.</a:t>
            </a:r>
          </a:p>
          <a:p>
            <a:pPr marL="342900" indent="-342900"/>
            <a:r>
              <a:rPr lang="en-GB"/>
              <a:t>This is a linear relationship.</a:t>
            </a:r>
          </a:p>
          <a:p>
            <a:pPr marL="0" lvl="0" indent="0" algn="l" rtl="0">
              <a:spcBef>
                <a:spcPts val="0"/>
              </a:spcBef>
              <a:spcAft>
                <a:spcPts val="1200"/>
              </a:spcAft>
              <a:buNone/>
            </a:pPr>
            <a:endParaRPr/>
          </a:p>
        </p:txBody>
      </p:sp>
      <p:pic>
        <p:nvPicPr>
          <p:cNvPr id="209" name="Google Shape;209;g3b74198131f_0_6" descr="The graph shows variable B on the y-axis against variable A on the x-axis. The x-axis runs from 0 to 50 in increments of 10, and the y-axis runs from 0 to 90 in increments of 10. A straight line rises diagonally from the origin to 40 on the x-axis and 80 on the y-axis. "/>
          <p:cNvPicPr preferRelativeResize="0"/>
          <p:nvPr/>
        </p:nvPicPr>
        <p:blipFill>
          <a:blip r:embed="rId3">
            <a:alphaModFix/>
          </a:blip>
          <a:srcRect/>
          <a:stretch/>
        </p:blipFill>
        <p:spPr>
          <a:xfrm>
            <a:off x="7240923" y="1176501"/>
            <a:ext cx="3442950" cy="5485657"/>
          </a:xfrm>
          <a:prstGeom prst="rect">
            <a:avLst/>
          </a:prstGeom>
          <a:noFill/>
          <a:ln>
            <a:noFill/>
          </a:ln>
        </p:spPr>
      </p:pic>
      <p:sp>
        <p:nvSpPr>
          <p:cNvPr id="3" name="Google Shape;117;p5">
            <a:extLst>
              <a:ext uri="{FF2B5EF4-FFF2-40B4-BE49-F238E27FC236}">
                <a16:creationId xmlns:a16="http://schemas.microsoft.com/office/drawing/2014/main" id="{E5DC00C8-C546-9A17-C00B-9FA8F8035518}"/>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g3b80ce657a6_0_10"/>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Relationships between the variables 2</a:t>
            </a:r>
            <a:endParaRPr dirty="0"/>
          </a:p>
        </p:txBody>
      </p:sp>
      <p:sp>
        <p:nvSpPr>
          <p:cNvPr id="216" name="Google Shape;216;g3b80ce657a6_0_10"/>
          <p:cNvSpPr txBox="1">
            <a:spLocks noGrp="1"/>
          </p:cNvSpPr>
          <p:nvPr>
            <p:ph type="body" idx="1"/>
          </p:nvPr>
        </p:nvSpPr>
        <p:spPr>
          <a:xfrm>
            <a:off x="603873"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1200"/>
              </a:spcAft>
              <a:buNone/>
            </a:pPr>
            <a:r>
              <a:rPr lang="en-GB"/>
              <a:t> Describe what you see.</a:t>
            </a:r>
            <a:endParaRPr/>
          </a:p>
        </p:txBody>
      </p:sp>
      <p:pic>
        <p:nvPicPr>
          <p:cNvPr id="217" name="Google Shape;217;g3b80ce657a6_0_10" descr="The graph shows variable B on the y-axis against variable A on the x-axis. The x-axis runs from 0 to 8 in increments of 1, and the y-axis runs from 0 to 6 in increments of 1. A straight line rises diagonally from 0 on the x-axis and 2 on the y-axis to 8 on the x-axis and 6 on the y-axis."/>
          <p:cNvPicPr preferRelativeResize="0"/>
          <p:nvPr/>
        </p:nvPicPr>
        <p:blipFill>
          <a:blip r:embed="rId3">
            <a:alphaModFix/>
          </a:blip>
          <a:srcRect/>
          <a:stretch/>
        </p:blipFill>
        <p:spPr>
          <a:xfrm>
            <a:off x="2811910" y="2061682"/>
            <a:ext cx="5536180" cy="4489914"/>
          </a:xfrm>
          <a:prstGeom prst="rect">
            <a:avLst/>
          </a:prstGeom>
          <a:noFill/>
          <a:ln>
            <a:noFill/>
          </a:ln>
        </p:spPr>
      </p:pic>
      <p:sp>
        <p:nvSpPr>
          <p:cNvPr id="3" name="Google Shape;117;p5">
            <a:extLst>
              <a:ext uri="{FF2B5EF4-FFF2-40B4-BE49-F238E27FC236}">
                <a16:creationId xmlns:a16="http://schemas.microsoft.com/office/drawing/2014/main" id="{B74AA53A-9E66-C953-754C-A4099AB91E57}"/>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4">
          <a:extLst>
            <a:ext uri="{FF2B5EF4-FFF2-40B4-BE49-F238E27FC236}">
              <a16:creationId xmlns:a16="http://schemas.microsoft.com/office/drawing/2014/main" id="{F41129F8-970D-7DFE-C196-18A522ADDC26}"/>
            </a:ext>
          </a:extLst>
        </p:cNvPr>
        <p:cNvGrpSpPr/>
        <p:nvPr/>
      </p:nvGrpSpPr>
      <p:grpSpPr>
        <a:xfrm>
          <a:off x="0" y="0"/>
          <a:ext cx="0" cy="0"/>
          <a:chOff x="0" y="0"/>
          <a:chExt cx="0" cy="0"/>
        </a:xfrm>
      </p:grpSpPr>
      <p:sp>
        <p:nvSpPr>
          <p:cNvPr id="215" name="Google Shape;215;g3b80ce657a6_0_10">
            <a:extLst>
              <a:ext uri="{FF2B5EF4-FFF2-40B4-BE49-F238E27FC236}">
                <a16:creationId xmlns:a16="http://schemas.microsoft.com/office/drawing/2014/main" id="{37EC2FD7-4246-C5C3-558A-7D06EBE2896E}"/>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Relationships between the variables 2 – answers </a:t>
            </a:r>
            <a:endParaRPr dirty="0"/>
          </a:p>
        </p:txBody>
      </p:sp>
      <p:sp>
        <p:nvSpPr>
          <p:cNvPr id="216" name="Google Shape;216;g3b80ce657a6_0_10">
            <a:extLst>
              <a:ext uri="{FF2B5EF4-FFF2-40B4-BE49-F238E27FC236}">
                <a16:creationId xmlns:a16="http://schemas.microsoft.com/office/drawing/2014/main" id="{3C3B1976-BB53-98BF-4792-5FA4F6B2CE95}"/>
              </a:ext>
            </a:extLst>
          </p:cNvPr>
          <p:cNvSpPr txBox="1">
            <a:spLocks noGrp="1"/>
          </p:cNvSpPr>
          <p:nvPr>
            <p:ph type="body" idx="1"/>
          </p:nvPr>
        </p:nvSpPr>
        <p:spPr>
          <a:xfrm>
            <a:off x="603873" y="1399330"/>
            <a:ext cx="4882527" cy="5040000"/>
          </a:xfrm>
          <a:prstGeom prst="rect">
            <a:avLst/>
          </a:prstGeom>
        </p:spPr>
        <p:txBody>
          <a:bodyPr spcFirstLastPara="1" wrap="square" lIns="0" tIns="0" rIns="0" bIns="0" anchor="t" anchorCtr="0">
            <a:normAutofit/>
          </a:bodyPr>
          <a:lstStyle/>
          <a:p>
            <a:pPr marL="342900" indent="-342900"/>
            <a:r>
              <a:rPr lang="en-GB"/>
              <a:t>Both variables increase.</a:t>
            </a:r>
          </a:p>
          <a:p>
            <a:pPr marL="342900" indent="-342900"/>
            <a:r>
              <a:rPr lang="en-GB"/>
              <a:t>As A increases so does B.</a:t>
            </a:r>
          </a:p>
          <a:p>
            <a:pPr marL="342900" indent="-342900"/>
            <a:r>
              <a:rPr lang="en-GB"/>
              <a:t>There is a positive correlation between A and B because there is an upward trend.</a:t>
            </a:r>
          </a:p>
          <a:p>
            <a:pPr marL="342900" indent="-342900"/>
            <a:r>
              <a:rPr lang="en-GB"/>
              <a:t>This is a linear relationship because an equal change in one variable corresponds to an equal change in the other variable.</a:t>
            </a:r>
          </a:p>
          <a:p>
            <a:pPr marL="0" lvl="0" indent="0" algn="l" rtl="0">
              <a:spcBef>
                <a:spcPts val="0"/>
              </a:spcBef>
              <a:spcAft>
                <a:spcPts val="1200"/>
              </a:spcAft>
              <a:buNone/>
            </a:pPr>
            <a:endParaRPr/>
          </a:p>
        </p:txBody>
      </p:sp>
      <p:pic>
        <p:nvPicPr>
          <p:cNvPr id="217" name="Google Shape;217;g3b80ce657a6_0_10" descr="The graph shows variable B on the y-axis against variable A on the x-axis. The x-axis runs from 0 to 8 in increments of 1, and the y-axis runs from 0 to 6 in increments of 1. A straight line rises diagonally from 0 on the x-axis and 2 on the y-axis to 8 on the x-axis and 6 on the y-axis.">
            <a:extLst>
              <a:ext uri="{FF2B5EF4-FFF2-40B4-BE49-F238E27FC236}">
                <a16:creationId xmlns:a16="http://schemas.microsoft.com/office/drawing/2014/main" id="{B212920B-A895-70F2-0906-F5C158D7D345}"/>
              </a:ext>
            </a:extLst>
          </p:cNvPr>
          <p:cNvPicPr preferRelativeResize="0"/>
          <p:nvPr/>
        </p:nvPicPr>
        <p:blipFill>
          <a:blip r:embed="rId3">
            <a:alphaModFix/>
          </a:blip>
          <a:srcRect/>
          <a:stretch/>
        </p:blipFill>
        <p:spPr>
          <a:xfrm>
            <a:off x="5643873" y="1674373"/>
            <a:ext cx="5536180" cy="4489914"/>
          </a:xfrm>
          <a:prstGeom prst="rect">
            <a:avLst/>
          </a:prstGeom>
          <a:noFill/>
          <a:ln>
            <a:noFill/>
          </a:ln>
        </p:spPr>
      </p:pic>
      <p:sp>
        <p:nvSpPr>
          <p:cNvPr id="3" name="Google Shape;117;p5">
            <a:extLst>
              <a:ext uri="{FF2B5EF4-FFF2-40B4-BE49-F238E27FC236}">
                <a16:creationId xmlns:a16="http://schemas.microsoft.com/office/drawing/2014/main" id="{CC75B478-D1E0-2CC9-3453-F1EE0E5D6E23}"/>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082188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g3b80ce657a6_0_29"/>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Relationships between variables 3</a:t>
            </a:r>
            <a:endParaRPr dirty="0"/>
          </a:p>
        </p:txBody>
      </p:sp>
      <p:sp>
        <p:nvSpPr>
          <p:cNvPr id="226" name="Google Shape;226;g3b80ce657a6_0_29"/>
          <p:cNvSpPr txBox="1">
            <a:spLocks noGrp="1"/>
          </p:cNvSpPr>
          <p:nvPr>
            <p:ph type="body" idx="1"/>
          </p:nvPr>
        </p:nvSpPr>
        <p:spPr>
          <a:xfrm>
            <a:off x="593498" y="1399325"/>
            <a:ext cx="5106001"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dirty="0"/>
              <a:t>Look at the table of data.</a:t>
            </a:r>
            <a:endParaRPr dirty="0"/>
          </a:p>
          <a:p>
            <a:pPr marL="511175" lvl="0" indent="-457200" algn="l" rtl="0">
              <a:spcBef>
                <a:spcPts val="1200"/>
              </a:spcBef>
              <a:spcAft>
                <a:spcPts val="0"/>
              </a:spcAft>
              <a:buSzPct val="100000"/>
              <a:buFont typeface="+mj-lt"/>
              <a:buAutoNum type="alphaLcParenR"/>
            </a:pPr>
            <a:r>
              <a:rPr lang="en-GB" dirty="0"/>
              <a:t>Is this bivariate data?</a:t>
            </a:r>
            <a:endParaRPr dirty="0"/>
          </a:p>
          <a:p>
            <a:pPr marL="511175" lvl="0" indent="-457200" algn="l" rtl="0">
              <a:spcBef>
                <a:spcPts val="0"/>
              </a:spcBef>
              <a:spcAft>
                <a:spcPts val="0"/>
              </a:spcAft>
              <a:buSzPct val="100000"/>
              <a:buFont typeface="+mj-lt"/>
              <a:buAutoNum type="alphaLcParenR"/>
            </a:pPr>
            <a:r>
              <a:rPr lang="en-GB" dirty="0"/>
              <a:t>What is the trend being shown?</a:t>
            </a:r>
            <a:endParaRPr dirty="0"/>
          </a:p>
          <a:p>
            <a:pPr marL="511175" lvl="0" indent="-457200" algn="l" rtl="0">
              <a:spcBef>
                <a:spcPts val="0"/>
              </a:spcBef>
              <a:spcAft>
                <a:spcPts val="0"/>
              </a:spcAft>
              <a:buSzPct val="100000"/>
              <a:buFont typeface="+mj-lt"/>
              <a:buAutoNum type="alphaLcParenR"/>
            </a:pPr>
            <a:r>
              <a:rPr lang="en-GB" dirty="0"/>
              <a:t>What happens to B when A increases?</a:t>
            </a:r>
            <a:endParaRPr dirty="0"/>
          </a:p>
          <a:p>
            <a:pPr marL="511175" lvl="0" indent="-457200" algn="l" rtl="0">
              <a:spcBef>
                <a:spcPts val="0"/>
              </a:spcBef>
              <a:spcAft>
                <a:spcPts val="0"/>
              </a:spcAft>
              <a:buSzPct val="100000"/>
              <a:buFont typeface="+mj-lt"/>
              <a:buAutoNum type="alphaLcParenR"/>
            </a:pPr>
            <a:r>
              <a:rPr lang="en-GB" dirty="0"/>
              <a:t>Is this a linear or non-linear relationship?</a:t>
            </a:r>
            <a:endParaRPr dirty="0"/>
          </a:p>
          <a:p>
            <a:pPr marL="511175" lvl="0" indent="-457200" algn="l" rtl="0">
              <a:spcBef>
                <a:spcPts val="0"/>
              </a:spcBef>
              <a:spcAft>
                <a:spcPts val="0"/>
              </a:spcAft>
              <a:buSzPct val="100000"/>
              <a:buFont typeface="+mj-lt"/>
              <a:buAutoNum type="alphaLcParenR"/>
            </a:pPr>
            <a:r>
              <a:rPr lang="en-GB" dirty="0"/>
              <a:t>Between A = 4 and A = 8, the value for B drops by 30. What happens to the value of B between A = 20 and A= 24? </a:t>
            </a:r>
            <a:endParaRPr dirty="0"/>
          </a:p>
          <a:p>
            <a:pPr marL="511175" lvl="0" indent="-457200" algn="l" rtl="0">
              <a:spcBef>
                <a:spcPts val="0"/>
              </a:spcBef>
              <a:spcAft>
                <a:spcPts val="0"/>
              </a:spcAft>
              <a:buSzPct val="100000"/>
              <a:buFont typeface="+mj-lt"/>
              <a:buAutoNum type="alphaLcParenR"/>
            </a:pPr>
            <a:r>
              <a:rPr lang="en-GB" dirty="0"/>
              <a:t>What type of relationship is shown here? </a:t>
            </a:r>
            <a:endParaRPr dirty="0"/>
          </a:p>
        </p:txBody>
      </p:sp>
      <p:graphicFrame>
        <p:nvGraphicFramePr>
          <p:cNvPr id="227" name="Google Shape;227;g3b80ce657a6_0_29"/>
          <p:cNvGraphicFramePr/>
          <p:nvPr>
            <p:extLst>
              <p:ext uri="{D42A27DB-BD31-4B8C-83A1-F6EECF244321}">
                <p14:modId xmlns:p14="http://schemas.microsoft.com/office/powerpoint/2010/main" val="1949941947"/>
              </p:ext>
            </p:extLst>
          </p:nvPr>
        </p:nvGraphicFramePr>
        <p:xfrm>
          <a:off x="6235700" y="1399325"/>
          <a:ext cx="4610100" cy="4864104"/>
        </p:xfrm>
        <a:graphic>
          <a:graphicData uri="http://schemas.openxmlformats.org/drawingml/2006/table">
            <a:tbl>
              <a:tblPr firstRow="1">
                <a:noFill/>
                <a:tableStyleId>{4B73DD1F-BD08-4B81-9E39-21B2235D6A82}</a:tableStyleId>
              </a:tblPr>
              <a:tblGrid>
                <a:gridCol w="2305050">
                  <a:extLst>
                    <a:ext uri="{9D8B030D-6E8A-4147-A177-3AD203B41FA5}">
                      <a16:colId xmlns:a16="http://schemas.microsoft.com/office/drawing/2014/main" val="20000"/>
                    </a:ext>
                  </a:extLst>
                </a:gridCol>
                <a:gridCol w="2305050">
                  <a:extLst>
                    <a:ext uri="{9D8B030D-6E8A-4147-A177-3AD203B41FA5}">
                      <a16:colId xmlns:a16="http://schemas.microsoft.com/office/drawing/2014/main" val="20001"/>
                    </a:ext>
                  </a:extLst>
                </a:gridCol>
              </a:tblGrid>
              <a:tr h="608013">
                <a:tc>
                  <a:txBody>
                    <a:bodyPr/>
                    <a:lstStyle/>
                    <a:p>
                      <a:pPr marL="0" lvl="0" indent="0" algn="ctr" rtl="0">
                        <a:spcBef>
                          <a:spcPts val="0"/>
                        </a:spcBef>
                        <a:spcAft>
                          <a:spcPts val="0"/>
                        </a:spcAft>
                        <a:buNone/>
                      </a:pPr>
                      <a:r>
                        <a:rPr lang="en-GB" sz="2200" b="1" dirty="0">
                          <a:solidFill>
                            <a:schemeClr val="bg1"/>
                          </a:solidFill>
                          <a:latin typeface="Century Gothic"/>
                          <a:ea typeface="Century Gothic"/>
                          <a:cs typeface="Century Gothic"/>
                          <a:sym typeface="Century Gothic"/>
                        </a:rPr>
                        <a:t>Variable A</a:t>
                      </a:r>
                      <a:endParaRPr sz="22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2200" b="1" dirty="0">
                          <a:solidFill>
                            <a:schemeClr val="bg1"/>
                          </a:solidFill>
                          <a:latin typeface="Century Gothic"/>
                          <a:ea typeface="Century Gothic"/>
                          <a:cs typeface="Century Gothic"/>
                          <a:sym typeface="Century Gothic"/>
                        </a:rPr>
                        <a:t>Variable B</a:t>
                      </a:r>
                      <a:endParaRPr sz="22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4</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60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1"/>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8</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30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2"/>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12</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20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3"/>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16</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15</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4"/>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20</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12</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5"/>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24</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10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6"/>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40</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6</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7"/>
                  </a:ext>
                </a:extLst>
              </a:tr>
            </a:tbl>
          </a:graphicData>
        </a:graphic>
      </p:graphicFrame>
      <p:sp>
        <p:nvSpPr>
          <p:cNvPr id="3" name="Google Shape;117;p5">
            <a:extLst>
              <a:ext uri="{FF2B5EF4-FFF2-40B4-BE49-F238E27FC236}">
                <a16:creationId xmlns:a16="http://schemas.microsoft.com/office/drawing/2014/main" id="{C19DF4C6-B2F3-CF2D-8CB3-C02341BEDEFA}"/>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2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4">
          <a:extLst>
            <a:ext uri="{FF2B5EF4-FFF2-40B4-BE49-F238E27FC236}">
              <a16:creationId xmlns:a16="http://schemas.microsoft.com/office/drawing/2014/main" id="{0879BD15-2AE6-6782-72D8-EF5E4CE8F5CE}"/>
            </a:ext>
          </a:extLst>
        </p:cNvPr>
        <p:cNvGrpSpPr/>
        <p:nvPr/>
      </p:nvGrpSpPr>
      <p:grpSpPr>
        <a:xfrm>
          <a:off x="0" y="0"/>
          <a:ext cx="0" cy="0"/>
          <a:chOff x="0" y="0"/>
          <a:chExt cx="0" cy="0"/>
        </a:xfrm>
      </p:grpSpPr>
      <p:sp>
        <p:nvSpPr>
          <p:cNvPr id="225" name="Google Shape;225;g3b80ce657a6_0_29">
            <a:extLst>
              <a:ext uri="{FF2B5EF4-FFF2-40B4-BE49-F238E27FC236}">
                <a16:creationId xmlns:a16="http://schemas.microsoft.com/office/drawing/2014/main" id="{4B384997-6F81-16B0-E3ED-53FF18DB61ED}"/>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Relationships between variables 3 – answers </a:t>
            </a:r>
            <a:endParaRPr dirty="0"/>
          </a:p>
        </p:txBody>
      </p:sp>
      <p:sp>
        <p:nvSpPr>
          <p:cNvPr id="226" name="Google Shape;226;g3b80ce657a6_0_29">
            <a:extLst>
              <a:ext uri="{FF2B5EF4-FFF2-40B4-BE49-F238E27FC236}">
                <a16:creationId xmlns:a16="http://schemas.microsoft.com/office/drawing/2014/main" id="{2D2996A1-1F96-7EA3-A897-EE51553E39EF}"/>
              </a:ext>
            </a:extLst>
          </p:cNvPr>
          <p:cNvSpPr txBox="1">
            <a:spLocks noGrp="1"/>
          </p:cNvSpPr>
          <p:nvPr>
            <p:ph type="body" idx="1"/>
          </p:nvPr>
        </p:nvSpPr>
        <p:spPr>
          <a:xfrm>
            <a:off x="593498" y="1399325"/>
            <a:ext cx="5121241" cy="50400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Look at the table of data.</a:t>
            </a:r>
            <a:endParaRPr dirty="0"/>
          </a:p>
          <a:p>
            <a:pPr marL="511175" lvl="0" indent="-457200">
              <a:spcBef>
                <a:spcPts val="1200"/>
              </a:spcBef>
              <a:buSzPct val="100000"/>
              <a:buFont typeface="+mj-lt"/>
              <a:buAutoNum type="alphaLcParenR"/>
            </a:pPr>
            <a:r>
              <a:rPr lang="en-GB" dirty="0"/>
              <a:t>Yes – there are two variables (A and B).</a:t>
            </a:r>
          </a:p>
          <a:p>
            <a:pPr marL="511175" lvl="0" indent="-457200">
              <a:spcBef>
                <a:spcPts val="1200"/>
              </a:spcBef>
              <a:buSzPct val="100000"/>
              <a:buFont typeface="+mj-lt"/>
              <a:buAutoNum type="alphaLcParenR"/>
            </a:pPr>
            <a:r>
              <a:rPr lang="en-GB" dirty="0"/>
              <a:t>B decreases rapidly at first, then more slowly.</a:t>
            </a:r>
          </a:p>
          <a:p>
            <a:pPr marL="511175" lvl="0" indent="-457200">
              <a:spcBef>
                <a:spcPts val="1200"/>
              </a:spcBef>
              <a:buSzPct val="100000"/>
              <a:buFont typeface="+mj-lt"/>
              <a:buAutoNum type="alphaLcParenR"/>
            </a:pPr>
            <a:r>
              <a:rPr lang="en-GB" dirty="0"/>
              <a:t>Downward/decreasing trend.</a:t>
            </a:r>
          </a:p>
          <a:p>
            <a:pPr marL="511175" lvl="0" indent="-457200">
              <a:spcBef>
                <a:spcPts val="1200"/>
              </a:spcBef>
              <a:buSzPct val="100000"/>
              <a:buFont typeface="+mj-lt"/>
              <a:buAutoNum type="alphaLcParenR"/>
            </a:pPr>
            <a:r>
              <a:rPr lang="en-GB" dirty="0"/>
              <a:t>Non-linear – the points form a curve, not a straight line.</a:t>
            </a:r>
          </a:p>
          <a:p>
            <a:pPr marL="511175" lvl="0" indent="-457200">
              <a:spcBef>
                <a:spcPts val="1200"/>
              </a:spcBef>
              <a:buSzPct val="100000"/>
              <a:buFont typeface="+mj-lt"/>
              <a:buAutoNum type="alphaLcParenR"/>
            </a:pPr>
            <a:r>
              <a:rPr lang="en-GB" dirty="0"/>
              <a:t>B drops by 2 (much less than the 30 at lower values).</a:t>
            </a:r>
          </a:p>
          <a:p>
            <a:pPr marL="511175" indent="-457200">
              <a:buSzPct val="100000"/>
              <a:buFont typeface="+mj-lt"/>
              <a:buAutoNum type="alphaLcParenR"/>
            </a:pPr>
            <a:r>
              <a:rPr lang="en-GB" dirty="0"/>
              <a:t>Inversely proportional </a:t>
            </a:r>
            <a:r>
              <a:rPr lang="en-GB" sz="2400" dirty="0">
                <a:latin typeface="Arial"/>
                <a:ea typeface="Arial"/>
                <a:cs typeface="Arial"/>
                <a:sym typeface="Arial"/>
              </a:rPr>
              <a:t>– </a:t>
            </a:r>
            <a:r>
              <a:rPr lang="en-GB" dirty="0"/>
              <a:t>when A doubles, B halves.</a:t>
            </a:r>
          </a:p>
        </p:txBody>
      </p:sp>
      <p:sp>
        <p:nvSpPr>
          <p:cNvPr id="3" name="Google Shape;117;p5">
            <a:extLst>
              <a:ext uri="{FF2B5EF4-FFF2-40B4-BE49-F238E27FC236}">
                <a16:creationId xmlns:a16="http://schemas.microsoft.com/office/drawing/2014/main" id="{A76933B1-BC42-3A96-D7DB-64933B0D5D32}"/>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graphicFrame>
        <p:nvGraphicFramePr>
          <p:cNvPr id="4" name="Google Shape;227;g3b80ce657a6_0_29">
            <a:extLst>
              <a:ext uri="{FF2B5EF4-FFF2-40B4-BE49-F238E27FC236}">
                <a16:creationId xmlns:a16="http://schemas.microsoft.com/office/drawing/2014/main" id="{C169729A-2EA0-DFAA-4DE9-27CA235ABEFB}"/>
              </a:ext>
            </a:extLst>
          </p:cNvPr>
          <p:cNvGraphicFramePr/>
          <p:nvPr>
            <p:extLst>
              <p:ext uri="{D42A27DB-BD31-4B8C-83A1-F6EECF244321}">
                <p14:modId xmlns:p14="http://schemas.microsoft.com/office/powerpoint/2010/main" val="159491333"/>
              </p:ext>
            </p:extLst>
          </p:nvPr>
        </p:nvGraphicFramePr>
        <p:xfrm>
          <a:off x="6235700" y="1399325"/>
          <a:ext cx="4610100" cy="4864104"/>
        </p:xfrm>
        <a:graphic>
          <a:graphicData uri="http://schemas.openxmlformats.org/drawingml/2006/table">
            <a:tbl>
              <a:tblPr firstRow="1">
                <a:noFill/>
                <a:tableStyleId>{4B73DD1F-BD08-4B81-9E39-21B2235D6A82}</a:tableStyleId>
              </a:tblPr>
              <a:tblGrid>
                <a:gridCol w="2305050">
                  <a:extLst>
                    <a:ext uri="{9D8B030D-6E8A-4147-A177-3AD203B41FA5}">
                      <a16:colId xmlns:a16="http://schemas.microsoft.com/office/drawing/2014/main" val="20000"/>
                    </a:ext>
                  </a:extLst>
                </a:gridCol>
                <a:gridCol w="2305050">
                  <a:extLst>
                    <a:ext uri="{9D8B030D-6E8A-4147-A177-3AD203B41FA5}">
                      <a16:colId xmlns:a16="http://schemas.microsoft.com/office/drawing/2014/main" val="20001"/>
                    </a:ext>
                  </a:extLst>
                </a:gridCol>
              </a:tblGrid>
              <a:tr h="608013">
                <a:tc>
                  <a:txBody>
                    <a:bodyPr/>
                    <a:lstStyle/>
                    <a:p>
                      <a:pPr marL="0" lvl="0" indent="0" algn="ctr" rtl="0">
                        <a:spcBef>
                          <a:spcPts val="0"/>
                        </a:spcBef>
                        <a:spcAft>
                          <a:spcPts val="0"/>
                        </a:spcAft>
                        <a:buNone/>
                      </a:pPr>
                      <a:r>
                        <a:rPr lang="en-GB" sz="2200" b="1" dirty="0">
                          <a:solidFill>
                            <a:schemeClr val="bg1"/>
                          </a:solidFill>
                          <a:latin typeface="Century Gothic"/>
                          <a:ea typeface="Century Gothic"/>
                          <a:cs typeface="Century Gothic"/>
                          <a:sym typeface="Century Gothic"/>
                        </a:rPr>
                        <a:t>Variable A</a:t>
                      </a:r>
                      <a:endParaRPr sz="22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2200" b="1" dirty="0">
                          <a:solidFill>
                            <a:schemeClr val="bg1"/>
                          </a:solidFill>
                          <a:latin typeface="Century Gothic"/>
                          <a:ea typeface="Century Gothic"/>
                          <a:cs typeface="Century Gothic"/>
                          <a:sym typeface="Century Gothic"/>
                        </a:rPr>
                        <a:t>Variable B</a:t>
                      </a:r>
                      <a:endParaRPr sz="22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4</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60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1"/>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8</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30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2"/>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12</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20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3"/>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16</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15</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4"/>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20</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12</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5"/>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24</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10</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6"/>
                  </a:ext>
                </a:extLst>
              </a:tr>
              <a:tr h="608013">
                <a:tc>
                  <a:txBody>
                    <a:bodyPr/>
                    <a:lstStyle/>
                    <a:p>
                      <a:pPr marL="0" lvl="0" indent="0" algn="ctr" rtl="0">
                        <a:spcBef>
                          <a:spcPts val="0"/>
                        </a:spcBef>
                        <a:spcAft>
                          <a:spcPts val="0"/>
                        </a:spcAft>
                        <a:buNone/>
                      </a:pPr>
                      <a:r>
                        <a:rPr lang="en-GB" sz="2200">
                          <a:latin typeface="Century Gothic"/>
                          <a:ea typeface="Century Gothic"/>
                          <a:cs typeface="Century Gothic"/>
                          <a:sym typeface="Century Gothic"/>
                        </a:rPr>
                        <a:t>40</a:t>
                      </a:r>
                      <a:endParaRPr sz="22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2200" dirty="0">
                          <a:latin typeface="Century Gothic"/>
                          <a:ea typeface="Century Gothic"/>
                          <a:cs typeface="Century Gothic"/>
                          <a:sym typeface="Century Gothic"/>
                        </a:rPr>
                        <a:t>6</a:t>
                      </a:r>
                      <a:endParaRPr sz="22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2420563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g3b80ce657a6_0_54"/>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Writing a conclusion</a:t>
            </a:r>
            <a:endParaRPr/>
          </a:p>
        </p:txBody>
      </p:sp>
      <p:sp>
        <p:nvSpPr>
          <p:cNvPr id="234" name="Google Shape;234;g3b80ce657a6_0_54"/>
          <p:cNvSpPr txBox="1">
            <a:spLocks noGrp="1"/>
          </p:cNvSpPr>
          <p:nvPr>
            <p:ph type="body" idx="1"/>
          </p:nvPr>
        </p:nvSpPr>
        <p:spPr>
          <a:xfrm>
            <a:off x="540000" y="1278000"/>
            <a:ext cx="4496024"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dirty="0"/>
              <a:t>After we have analysed the data from an experiment we write a conclusion. </a:t>
            </a:r>
            <a:endParaRPr dirty="0"/>
          </a:p>
          <a:p>
            <a:pPr marL="0" lvl="0" indent="0" algn="l" rtl="0">
              <a:spcBef>
                <a:spcPts val="1200"/>
              </a:spcBef>
              <a:spcAft>
                <a:spcPts val="0"/>
              </a:spcAft>
              <a:buNone/>
            </a:pPr>
            <a:r>
              <a:rPr lang="en-GB" dirty="0"/>
              <a:t>A good conclusion will:</a:t>
            </a:r>
            <a:endParaRPr dirty="0"/>
          </a:p>
          <a:p>
            <a:pPr marL="457200" lvl="0" indent="-403225" algn="l" rtl="0">
              <a:spcBef>
                <a:spcPts val="1200"/>
              </a:spcBef>
              <a:spcAft>
                <a:spcPts val="0"/>
              </a:spcAft>
              <a:buSzPts val="2750"/>
              <a:buChar char="•"/>
            </a:pPr>
            <a:r>
              <a:rPr lang="en-GB" dirty="0"/>
              <a:t>describe any pattern or trend clearly</a:t>
            </a:r>
            <a:endParaRPr dirty="0"/>
          </a:p>
          <a:p>
            <a:pPr marL="457200" lvl="0" indent="-403225" algn="l" rtl="0">
              <a:spcBef>
                <a:spcPts val="0"/>
              </a:spcBef>
              <a:spcAft>
                <a:spcPts val="0"/>
              </a:spcAft>
              <a:buSzPts val="2750"/>
              <a:buChar char="•"/>
            </a:pPr>
            <a:r>
              <a:rPr lang="en-GB" dirty="0"/>
              <a:t>state the relationship between the variables</a:t>
            </a:r>
            <a:endParaRPr dirty="0"/>
          </a:p>
          <a:p>
            <a:pPr marL="457200" lvl="0" indent="-403225" algn="l" rtl="0">
              <a:spcBef>
                <a:spcPts val="0"/>
              </a:spcBef>
              <a:spcAft>
                <a:spcPts val="0"/>
              </a:spcAft>
              <a:buSzPts val="2750"/>
              <a:buChar char="•"/>
            </a:pPr>
            <a:r>
              <a:rPr lang="en-GB" dirty="0"/>
              <a:t>include actual data</a:t>
            </a:r>
            <a:endParaRPr dirty="0"/>
          </a:p>
          <a:p>
            <a:pPr marL="457200" lvl="0" indent="-403225" algn="l" rtl="0">
              <a:spcBef>
                <a:spcPts val="0"/>
              </a:spcBef>
              <a:spcAft>
                <a:spcPts val="0"/>
              </a:spcAft>
              <a:buSzPts val="2750"/>
              <a:buChar char="•"/>
            </a:pPr>
            <a:r>
              <a:rPr lang="en-GB" dirty="0"/>
              <a:t>explain what has happened.</a:t>
            </a:r>
            <a:endParaRPr dirty="0"/>
          </a:p>
        </p:txBody>
      </p:sp>
      <p:sp>
        <p:nvSpPr>
          <p:cNvPr id="235" name="Google Shape;235;g3b80ce657a6_0_54"/>
          <p:cNvSpPr txBox="1">
            <a:spLocks noGrp="1"/>
          </p:cNvSpPr>
          <p:nvPr>
            <p:ph type="body" idx="1"/>
          </p:nvPr>
        </p:nvSpPr>
        <p:spPr>
          <a:xfrm>
            <a:off x="5235739" y="1278000"/>
            <a:ext cx="5685600" cy="5040000"/>
          </a:xfrm>
          <a:prstGeom prst="rect">
            <a:avLst/>
          </a:prstGeom>
          <a:noFill/>
          <a:ln w="19050" cap="flat" cmpd="sng">
            <a:solidFill>
              <a:schemeClr val="accent4"/>
            </a:solidFill>
            <a:prstDash val="solid"/>
            <a:round/>
            <a:headEnd type="none" w="sm" len="sm"/>
            <a:tailEnd type="none" w="sm" len="sm"/>
          </a:ln>
        </p:spPr>
        <p:txBody>
          <a:bodyPr spcFirstLastPara="1" wrap="square" lIns="0" tIns="0" rIns="0" bIns="0" anchor="t" anchorCtr="0">
            <a:noAutofit/>
          </a:bodyPr>
          <a:lstStyle/>
          <a:p>
            <a:pPr marL="0" lvl="0" indent="0" algn="l" rtl="0">
              <a:spcBef>
                <a:spcPts val="0"/>
              </a:spcBef>
              <a:spcAft>
                <a:spcPts val="0"/>
              </a:spcAft>
              <a:buNone/>
            </a:pPr>
            <a:r>
              <a:rPr lang="en-GB" dirty="0"/>
              <a:t> Write a conclusion for this bivariate data.</a:t>
            </a:r>
            <a:endParaRPr dirty="0"/>
          </a:p>
          <a:p>
            <a:pPr marL="0" lvl="0" indent="0" algn="l" rtl="0">
              <a:spcBef>
                <a:spcPts val="1200"/>
              </a:spcBef>
              <a:spcAft>
                <a:spcPts val="0"/>
              </a:spcAft>
              <a:buNone/>
            </a:pPr>
            <a:r>
              <a:rPr lang="en-GB" dirty="0"/>
              <a:t>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457200" lvl="0" indent="-368300" algn="l" rtl="0">
              <a:spcBef>
                <a:spcPts val="1200"/>
              </a:spcBef>
              <a:spcAft>
                <a:spcPts val="0"/>
              </a:spcAft>
              <a:buSzPts val="2200"/>
              <a:buChar char="•"/>
            </a:pPr>
            <a:endParaRPr lang="en-GB" dirty="0"/>
          </a:p>
          <a:p>
            <a:pPr marL="546100" lvl="0" indent="-457200" algn="l" rtl="0">
              <a:spcBef>
                <a:spcPts val="1200"/>
              </a:spcBef>
              <a:spcAft>
                <a:spcPts val="0"/>
              </a:spcAft>
              <a:buSzPts val="2200"/>
              <a:buFont typeface="+mj-lt"/>
              <a:buAutoNum type="alphaLcParenR"/>
            </a:pPr>
            <a:r>
              <a:rPr lang="en-GB" dirty="0"/>
              <a:t>Draw a graph.</a:t>
            </a:r>
            <a:endParaRPr dirty="0"/>
          </a:p>
          <a:p>
            <a:pPr marL="546100" lvl="0" indent="-457200" algn="l" rtl="0">
              <a:spcBef>
                <a:spcPts val="0"/>
              </a:spcBef>
              <a:spcAft>
                <a:spcPts val="0"/>
              </a:spcAft>
              <a:buSzPts val="2200"/>
              <a:buFont typeface="+mj-lt"/>
              <a:buAutoNum type="alphaLcParenR"/>
            </a:pPr>
            <a:r>
              <a:rPr lang="en-GB" dirty="0"/>
              <a:t>Is there a pattern?</a:t>
            </a:r>
            <a:endParaRPr dirty="0"/>
          </a:p>
          <a:p>
            <a:pPr marL="546100" lvl="0" indent="-457200" algn="l" rtl="0">
              <a:spcBef>
                <a:spcPts val="0"/>
              </a:spcBef>
              <a:spcAft>
                <a:spcPts val="0"/>
              </a:spcAft>
              <a:buSzPts val="2200"/>
              <a:buFont typeface="+mj-lt"/>
              <a:buAutoNum type="alphaLcParenR"/>
            </a:pPr>
            <a:r>
              <a:rPr lang="en-GB" dirty="0"/>
              <a:t>Is it a linear or curved relationship?</a:t>
            </a:r>
            <a:endParaRPr dirty="0"/>
          </a:p>
          <a:p>
            <a:pPr marL="546100" lvl="0" indent="-457200" algn="l" rtl="0">
              <a:spcBef>
                <a:spcPts val="0"/>
              </a:spcBef>
              <a:spcAft>
                <a:spcPts val="0"/>
              </a:spcAft>
              <a:buSzPts val="2200"/>
              <a:buFont typeface="+mj-lt"/>
              <a:buAutoNum type="alphaLcParenR"/>
            </a:pPr>
            <a:r>
              <a:rPr lang="en-GB" dirty="0"/>
              <a:t>Why does this pattern occur?</a:t>
            </a:r>
            <a:endParaRPr dirty="0"/>
          </a:p>
        </p:txBody>
      </p:sp>
      <p:graphicFrame>
        <p:nvGraphicFramePr>
          <p:cNvPr id="236" name="Google Shape;236;g3b80ce657a6_0_54"/>
          <p:cNvGraphicFramePr/>
          <p:nvPr>
            <p:extLst>
              <p:ext uri="{D42A27DB-BD31-4B8C-83A1-F6EECF244321}">
                <p14:modId xmlns:p14="http://schemas.microsoft.com/office/powerpoint/2010/main" val="394134475"/>
              </p:ext>
            </p:extLst>
          </p:nvPr>
        </p:nvGraphicFramePr>
        <p:xfrm>
          <a:off x="6096000" y="1724915"/>
          <a:ext cx="4229750" cy="2621130"/>
        </p:xfrm>
        <a:graphic>
          <a:graphicData uri="http://schemas.openxmlformats.org/drawingml/2006/table">
            <a:tbl>
              <a:tblPr firstRow="1">
                <a:noFill/>
                <a:tableStyleId>{4B73DD1F-BD08-4B81-9E39-21B2235D6A82}</a:tableStyleId>
              </a:tblPr>
              <a:tblGrid>
                <a:gridCol w="1887850">
                  <a:extLst>
                    <a:ext uri="{9D8B030D-6E8A-4147-A177-3AD203B41FA5}">
                      <a16:colId xmlns:a16="http://schemas.microsoft.com/office/drawing/2014/main" val="20000"/>
                    </a:ext>
                  </a:extLst>
                </a:gridCol>
                <a:gridCol w="2341900">
                  <a:extLst>
                    <a:ext uri="{9D8B030D-6E8A-4147-A177-3AD203B41FA5}">
                      <a16:colId xmlns:a16="http://schemas.microsoft.com/office/drawing/2014/main" val="20001"/>
                    </a:ext>
                  </a:extLst>
                </a:gridCol>
              </a:tblGrid>
              <a:tr h="345354">
                <a:tc>
                  <a:txBody>
                    <a:bodyPr/>
                    <a:lstStyle/>
                    <a:p>
                      <a:pPr marL="0" lvl="0" indent="0" algn="ctr" rtl="0">
                        <a:spcBef>
                          <a:spcPts val="0"/>
                        </a:spcBef>
                        <a:spcAft>
                          <a:spcPts val="0"/>
                        </a:spcAft>
                        <a:buNone/>
                      </a:pPr>
                      <a:r>
                        <a:rPr lang="en-GB" sz="1600" b="1" dirty="0">
                          <a:solidFill>
                            <a:schemeClr val="bg1"/>
                          </a:solidFill>
                          <a:latin typeface="Century Gothic"/>
                          <a:ea typeface="Century Gothic"/>
                          <a:cs typeface="Century Gothic"/>
                          <a:sym typeface="Century Gothic"/>
                        </a:rPr>
                        <a:t>Temperature </a:t>
                      </a:r>
                      <a:r>
                        <a:rPr lang="en-GB" sz="1800" b="1" dirty="0">
                          <a:solidFill>
                            <a:schemeClr val="bg1"/>
                          </a:solidFill>
                          <a:latin typeface="Century Gothic"/>
                          <a:ea typeface="Century Gothic"/>
                          <a:cs typeface="Century Gothic"/>
                          <a:sym typeface="Century Gothic"/>
                        </a:rPr>
                        <a:t>(</a:t>
                      </a:r>
                      <a:r>
                        <a:rPr lang="en-GB" sz="1600" b="1" i="0" u="none" strike="noStrike" cap="none" dirty="0">
                          <a:solidFill>
                            <a:schemeClr val="bg1"/>
                          </a:solidFill>
                          <a:effectLst/>
                          <a:latin typeface="Arial"/>
                          <a:ea typeface="Arial"/>
                          <a:cs typeface="Arial"/>
                          <a:sym typeface="Arial"/>
                        </a:rPr>
                        <a:t>°C</a:t>
                      </a:r>
                      <a:r>
                        <a:rPr lang="en-GB" sz="1800" b="1" dirty="0">
                          <a:solidFill>
                            <a:schemeClr val="bg1"/>
                          </a:solidFill>
                          <a:latin typeface="Century Gothic"/>
                          <a:ea typeface="Century Gothic"/>
                          <a:cs typeface="Century Gothic"/>
                          <a:sym typeface="Century Gothic"/>
                        </a:rPr>
                        <a:t>)</a:t>
                      </a:r>
                      <a:endParaRPr sz="1600" b="1" dirty="0">
                        <a:solidFill>
                          <a:schemeClr val="bg1"/>
                        </a:solidFill>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991E66"/>
                    </a:solidFill>
                  </a:tcPr>
                </a:tc>
                <a:tc>
                  <a:txBody>
                    <a:bodyPr/>
                    <a:lstStyle/>
                    <a:p>
                      <a:pPr marL="0" lvl="0" indent="0" algn="ctr" rtl="0">
                        <a:spcBef>
                          <a:spcPts val="0"/>
                        </a:spcBef>
                        <a:spcAft>
                          <a:spcPts val="0"/>
                        </a:spcAft>
                        <a:buNone/>
                      </a:pPr>
                      <a:r>
                        <a:rPr lang="en-GB" sz="1600" b="1" dirty="0">
                          <a:solidFill>
                            <a:schemeClr val="bg1"/>
                          </a:solidFill>
                          <a:latin typeface="Century Gothic"/>
                          <a:ea typeface="Century Gothic"/>
                          <a:cs typeface="Century Gothic"/>
                          <a:sym typeface="Century Gothic"/>
                        </a:rPr>
                        <a:t>Amount of salt dissolved (g/100g of water)</a:t>
                      </a:r>
                      <a:endParaRPr sz="1600" b="1" dirty="0">
                        <a:solidFill>
                          <a:schemeClr val="bg1"/>
                        </a:solidFill>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991E66"/>
                    </a:solidFill>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20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32</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40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44</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60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61</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80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83</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2">
          <a:extLst>
            <a:ext uri="{FF2B5EF4-FFF2-40B4-BE49-F238E27FC236}">
              <a16:creationId xmlns:a16="http://schemas.microsoft.com/office/drawing/2014/main" id="{583764D8-79DF-8689-DD10-1A0D7696B0C5}"/>
            </a:ext>
          </a:extLst>
        </p:cNvPr>
        <p:cNvGrpSpPr/>
        <p:nvPr/>
      </p:nvGrpSpPr>
      <p:grpSpPr>
        <a:xfrm>
          <a:off x="0" y="0"/>
          <a:ext cx="0" cy="0"/>
          <a:chOff x="0" y="0"/>
          <a:chExt cx="0" cy="0"/>
        </a:xfrm>
      </p:grpSpPr>
      <p:sp>
        <p:nvSpPr>
          <p:cNvPr id="233" name="Google Shape;233;g3b80ce657a6_0_54">
            <a:extLst>
              <a:ext uri="{FF2B5EF4-FFF2-40B4-BE49-F238E27FC236}">
                <a16:creationId xmlns:a16="http://schemas.microsoft.com/office/drawing/2014/main" id="{03EE6FEE-3B04-1C1C-5484-7B1B774A92BC}"/>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Writing a conclusion – example graph </a:t>
            </a:r>
            <a:endParaRPr dirty="0"/>
          </a:p>
        </p:txBody>
      </p:sp>
      <p:pic>
        <p:nvPicPr>
          <p:cNvPr id="5" name="Google Shape;244;g3b80ce657a6_0_62" descr="The line graph shows amount of salt dissolved in grams per 100 grams of water on the y-axis against temperature in degrees Celsius on the x-axis. The x-axis runs from 0 to 90 in increments of 10, and the y-axis runs from 0 to 90 in increments of 10. The graph has points at (20, 32), (40, 44), (60, 61) and (80, 83), joined by a curved line that becomes increasingly steep.">
            <a:extLst>
              <a:ext uri="{FF2B5EF4-FFF2-40B4-BE49-F238E27FC236}">
                <a16:creationId xmlns:a16="http://schemas.microsoft.com/office/drawing/2014/main" id="{19133252-9452-D6A6-44D2-6D96552839E7}"/>
              </a:ext>
            </a:extLst>
          </p:cNvPr>
          <p:cNvPicPr preferRelativeResize="0"/>
          <p:nvPr/>
        </p:nvPicPr>
        <p:blipFill>
          <a:blip r:embed="rId3">
            <a:alphaModFix/>
          </a:blip>
          <a:srcRect/>
          <a:stretch/>
        </p:blipFill>
        <p:spPr>
          <a:xfrm>
            <a:off x="540000" y="1423209"/>
            <a:ext cx="4603556" cy="4558115"/>
          </a:xfrm>
          <a:prstGeom prst="rect">
            <a:avLst/>
          </a:prstGeom>
          <a:noFill/>
          <a:ln>
            <a:noFill/>
          </a:ln>
        </p:spPr>
      </p:pic>
      <p:sp>
        <p:nvSpPr>
          <p:cNvPr id="7" name="Google Shape;117;p5">
            <a:extLst>
              <a:ext uri="{FF2B5EF4-FFF2-40B4-BE49-F238E27FC236}">
                <a16:creationId xmlns:a16="http://schemas.microsoft.com/office/drawing/2014/main" id="{A18D66D1-E349-E67E-4ED7-F74AB8E418A7}"/>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sp>
        <p:nvSpPr>
          <p:cNvPr id="10" name="Google Shape;235;g3b80ce657a6_0_54">
            <a:extLst>
              <a:ext uri="{FF2B5EF4-FFF2-40B4-BE49-F238E27FC236}">
                <a16:creationId xmlns:a16="http://schemas.microsoft.com/office/drawing/2014/main" id="{003C6370-B0B1-3A05-112F-7012F6474348}"/>
              </a:ext>
              <a:ext uri="{C183D7F6-B498-43B3-948B-1728B52AA6E4}">
                <adec:decorative xmlns:adec="http://schemas.microsoft.com/office/drawing/2017/decorative" val="1"/>
              </a:ext>
            </a:extLst>
          </p:cNvPr>
          <p:cNvSpPr txBox="1">
            <a:spLocks/>
          </p:cNvSpPr>
          <p:nvPr/>
        </p:nvSpPr>
        <p:spPr>
          <a:xfrm>
            <a:off x="5307780" y="1278000"/>
            <a:ext cx="5685600" cy="5040000"/>
          </a:xfrm>
          <a:prstGeom prst="rect">
            <a:avLst/>
          </a:prstGeom>
          <a:noFill/>
          <a:ln w="19050" cap="flat" cmpd="sng">
            <a:solidFill>
              <a:schemeClr val="accent4"/>
            </a:solidFill>
            <a:prstDash val="solid"/>
            <a:round/>
            <a:headEnd type="none" w="sm" len="sm"/>
            <a:tailEnd type="none" w="sm" len="sm"/>
          </a:ln>
        </p:spPr>
        <p:txBody>
          <a:bodyPr spcFirstLastPara="1" wrap="square" lIns="0" tIns="0" rIns="0" bIns="0" anchor="t" anchorCtr="0">
            <a:noAutofit/>
          </a:bodyPr>
          <a:lstStyle>
            <a:defPPr marR="0" lvl="0" algn="l" rtl="0">
              <a:lnSpc>
                <a:spcPct val="100000"/>
              </a:lnSpc>
              <a:spcBef>
                <a:spcPts val="0"/>
              </a:spcBef>
              <a:spcAft>
                <a:spcPts val="0"/>
              </a:spcAft>
            </a:defPPr>
            <a:lvl1pPr marL="457200" marR="0" lvl="0" indent="-403225" algn="l" rtl="0">
              <a:lnSpc>
                <a:spcPct val="100000"/>
              </a:lnSpc>
              <a:spcBef>
                <a:spcPts val="0"/>
              </a:spcBef>
              <a:spcAft>
                <a:spcPts val="0"/>
              </a:spcAft>
              <a:buClr>
                <a:schemeClr val="accent4"/>
              </a:buClr>
              <a:buSzPts val="2750"/>
              <a:buFont typeface="Arial"/>
              <a:buChar char="•"/>
              <a:defRPr sz="2200" b="0" i="0" u="none" strike="noStrike" cap="none">
                <a:solidFill>
                  <a:schemeClr val="dk1"/>
                </a:solidFill>
                <a:latin typeface="Century Gothic"/>
                <a:ea typeface="Century Gothic"/>
                <a:cs typeface="Century Gothic"/>
                <a:sym typeface="Century Gothic"/>
              </a:defRPr>
            </a:lvl1pPr>
            <a:lvl2pPr marL="914400" marR="0" lvl="1" indent="-342900" algn="l" rtl="0">
              <a:lnSpc>
                <a:spcPct val="90000"/>
              </a:lnSpc>
              <a:spcBef>
                <a:spcPts val="12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buFont typeface="Arial"/>
              <a:buNone/>
            </a:pPr>
            <a:r>
              <a:rPr lang="en-GB" dirty="0"/>
              <a:t> Write a conclusion for this bivariate data.</a:t>
            </a:r>
          </a:p>
          <a:p>
            <a:pPr marL="0" indent="0">
              <a:spcBef>
                <a:spcPts val="1200"/>
              </a:spcBef>
              <a:buFont typeface="Arial"/>
              <a:buNone/>
            </a:pPr>
            <a:r>
              <a:rPr lang="en-GB" dirty="0"/>
              <a:t> </a:t>
            </a:r>
          </a:p>
          <a:p>
            <a:pPr marL="0" indent="0">
              <a:buFont typeface="Arial"/>
              <a:buNone/>
            </a:pPr>
            <a:endParaRPr lang="en-GB" dirty="0"/>
          </a:p>
          <a:p>
            <a:pPr marL="0" indent="0">
              <a:buFont typeface="Arial"/>
              <a:buNone/>
            </a:pPr>
            <a:endParaRPr lang="en-GB" dirty="0"/>
          </a:p>
          <a:p>
            <a:pPr marL="0" indent="0">
              <a:spcBef>
                <a:spcPts val="1200"/>
              </a:spcBef>
              <a:buFont typeface="Arial"/>
              <a:buNone/>
            </a:pPr>
            <a:endParaRPr lang="en-GB" dirty="0"/>
          </a:p>
          <a:p>
            <a:pPr marL="0" indent="0">
              <a:spcBef>
                <a:spcPts val="1200"/>
              </a:spcBef>
              <a:buFont typeface="Arial"/>
              <a:buNone/>
            </a:pPr>
            <a:endParaRPr lang="en-GB" dirty="0"/>
          </a:p>
          <a:p>
            <a:pPr marL="0" indent="0">
              <a:spcBef>
                <a:spcPts val="1200"/>
              </a:spcBef>
              <a:buFont typeface="Arial"/>
              <a:buNone/>
            </a:pPr>
            <a:endParaRPr lang="en-GB" dirty="0"/>
          </a:p>
          <a:p>
            <a:pPr indent="-368300">
              <a:spcBef>
                <a:spcPts val="1200"/>
              </a:spcBef>
              <a:buSzPts val="2200"/>
            </a:pPr>
            <a:endParaRPr lang="en-GB" dirty="0"/>
          </a:p>
          <a:p>
            <a:pPr marL="546100" indent="-457200">
              <a:spcBef>
                <a:spcPts val="1200"/>
              </a:spcBef>
              <a:buSzPts val="2200"/>
              <a:buFont typeface="+mj-lt"/>
              <a:buAutoNum type="alphaLcParenR"/>
            </a:pPr>
            <a:r>
              <a:rPr lang="en-GB" dirty="0"/>
              <a:t>Draw a graph.</a:t>
            </a:r>
          </a:p>
          <a:p>
            <a:pPr marL="546100" indent="-457200">
              <a:buSzPts val="2200"/>
              <a:buFont typeface="+mj-lt"/>
              <a:buAutoNum type="alphaLcParenR"/>
            </a:pPr>
            <a:r>
              <a:rPr lang="en-GB" dirty="0"/>
              <a:t>Is there a pattern?</a:t>
            </a:r>
          </a:p>
          <a:p>
            <a:pPr marL="546100" indent="-457200">
              <a:buSzPts val="2200"/>
              <a:buFont typeface="+mj-lt"/>
              <a:buAutoNum type="alphaLcParenR"/>
            </a:pPr>
            <a:r>
              <a:rPr lang="en-GB" dirty="0"/>
              <a:t>Is it a linear or curved relationship?</a:t>
            </a:r>
          </a:p>
          <a:p>
            <a:pPr marL="546100" indent="-457200">
              <a:buSzPts val="2200"/>
              <a:buFont typeface="+mj-lt"/>
              <a:buAutoNum type="alphaLcParenR"/>
            </a:pPr>
            <a:r>
              <a:rPr lang="en-GB" dirty="0"/>
              <a:t>Why does this pattern occur?</a:t>
            </a:r>
          </a:p>
        </p:txBody>
      </p:sp>
      <p:graphicFrame>
        <p:nvGraphicFramePr>
          <p:cNvPr id="2" name="Table 1">
            <a:extLst>
              <a:ext uri="{FF2B5EF4-FFF2-40B4-BE49-F238E27FC236}">
                <a16:creationId xmlns:a16="http://schemas.microsoft.com/office/drawing/2014/main" id="{73711B15-32E6-B893-06A8-5683BE585CCE}"/>
              </a:ext>
              <a:ext uri="{C183D7F6-B498-43B3-948B-1728B52AA6E4}">
                <adec:decorative xmlns:adec="http://schemas.microsoft.com/office/drawing/2017/decorative" val="1"/>
              </a:ext>
            </a:extLst>
          </p:cNvPr>
          <p:cNvGraphicFramePr>
            <a:graphicFrameLocks noGrp="1"/>
          </p:cNvGraphicFramePr>
          <p:nvPr>
            <p:extLst>
              <p:ext uri="{D42A27DB-BD31-4B8C-83A1-F6EECF244321}">
                <p14:modId xmlns:p14="http://schemas.microsoft.com/office/powerpoint/2010/main" val="3751724826"/>
              </p:ext>
            </p:extLst>
          </p:nvPr>
        </p:nvGraphicFramePr>
        <p:xfrm>
          <a:off x="6096000" y="1876425"/>
          <a:ext cx="4229750" cy="2621130"/>
        </p:xfrm>
        <a:graphic>
          <a:graphicData uri="http://schemas.openxmlformats.org/drawingml/2006/table">
            <a:tbl>
              <a:tblPr firstRow="1">
                <a:noFill/>
                <a:tableStyleId>{4B73DD1F-BD08-4B81-9E39-21B2235D6A82}</a:tableStyleId>
              </a:tblPr>
              <a:tblGrid>
                <a:gridCol w="1887850">
                  <a:extLst>
                    <a:ext uri="{9D8B030D-6E8A-4147-A177-3AD203B41FA5}">
                      <a16:colId xmlns:a16="http://schemas.microsoft.com/office/drawing/2014/main" val="166026510"/>
                    </a:ext>
                  </a:extLst>
                </a:gridCol>
                <a:gridCol w="2341900">
                  <a:extLst>
                    <a:ext uri="{9D8B030D-6E8A-4147-A177-3AD203B41FA5}">
                      <a16:colId xmlns:a16="http://schemas.microsoft.com/office/drawing/2014/main" val="4161884448"/>
                    </a:ext>
                  </a:extLst>
                </a:gridCol>
              </a:tblGrid>
              <a:tr h="345354">
                <a:tc>
                  <a:txBody>
                    <a:bodyPr/>
                    <a:lstStyle/>
                    <a:p>
                      <a:pPr marL="0" lvl="0" indent="0" algn="ctr" rtl="0">
                        <a:spcBef>
                          <a:spcPts val="0"/>
                        </a:spcBef>
                        <a:spcAft>
                          <a:spcPts val="0"/>
                        </a:spcAft>
                        <a:buNone/>
                      </a:pPr>
                      <a:r>
                        <a:rPr lang="en-GB" sz="1600" b="1" dirty="0">
                          <a:solidFill>
                            <a:schemeClr val="bg1"/>
                          </a:solidFill>
                          <a:latin typeface="Century Gothic"/>
                          <a:ea typeface="Century Gothic"/>
                          <a:cs typeface="Century Gothic"/>
                          <a:sym typeface="Century Gothic"/>
                        </a:rPr>
                        <a:t>Temperature </a:t>
                      </a:r>
                      <a:r>
                        <a:rPr lang="en-GB" sz="1800" b="1" dirty="0">
                          <a:solidFill>
                            <a:schemeClr val="bg1"/>
                          </a:solidFill>
                          <a:latin typeface="Century Gothic"/>
                          <a:ea typeface="Century Gothic"/>
                          <a:cs typeface="Century Gothic"/>
                          <a:sym typeface="Century Gothic"/>
                        </a:rPr>
                        <a:t>(</a:t>
                      </a:r>
                      <a:r>
                        <a:rPr lang="en-GB" sz="1600" b="1" i="0" u="none" strike="noStrike" cap="none" dirty="0">
                          <a:solidFill>
                            <a:schemeClr val="bg1"/>
                          </a:solidFill>
                          <a:effectLst/>
                          <a:latin typeface="Arial"/>
                          <a:ea typeface="Arial"/>
                          <a:cs typeface="Arial"/>
                          <a:sym typeface="Arial"/>
                        </a:rPr>
                        <a:t>°C</a:t>
                      </a:r>
                      <a:r>
                        <a:rPr lang="en-GB" sz="1800" b="1" dirty="0">
                          <a:solidFill>
                            <a:schemeClr val="bg1"/>
                          </a:solidFill>
                          <a:latin typeface="Century Gothic"/>
                          <a:ea typeface="Century Gothic"/>
                          <a:cs typeface="Century Gothic"/>
                          <a:sym typeface="Century Gothic"/>
                        </a:rPr>
                        <a:t>)</a:t>
                      </a:r>
                      <a:endParaRPr sz="1600" b="1" dirty="0">
                        <a:solidFill>
                          <a:schemeClr val="bg1"/>
                        </a:solidFill>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991E66"/>
                    </a:solidFill>
                  </a:tcPr>
                </a:tc>
                <a:tc>
                  <a:txBody>
                    <a:bodyPr/>
                    <a:lstStyle/>
                    <a:p>
                      <a:pPr marL="0" lvl="0" indent="0" algn="ctr" rtl="0">
                        <a:spcBef>
                          <a:spcPts val="0"/>
                        </a:spcBef>
                        <a:spcAft>
                          <a:spcPts val="0"/>
                        </a:spcAft>
                        <a:buNone/>
                      </a:pPr>
                      <a:r>
                        <a:rPr lang="en-GB" sz="1600" b="1" dirty="0">
                          <a:solidFill>
                            <a:schemeClr val="bg1"/>
                          </a:solidFill>
                          <a:latin typeface="Century Gothic"/>
                          <a:ea typeface="Century Gothic"/>
                          <a:cs typeface="Century Gothic"/>
                          <a:sym typeface="Century Gothic"/>
                        </a:rPr>
                        <a:t>Amount of salt dissolved (g/100g of water)</a:t>
                      </a:r>
                      <a:endParaRPr sz="1600" b="1" dirty="0">
                        <a:solidFill>
                          <a:schemeClr val="bg1"/>
                        </a:solidFill>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991E66"/>
                    </a:solidFill>
                  </a:tcPr>
                </a:tc>
                <a:extLst>
                  <a:ext uri="{0D108BD9-81ED-4DB2-BD59-A6C34878D82A}">
                    <a16:rowId xmlns:a16="http://schemas.microsoft.com/office/drawing/2014/main" val="2727278541"/>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20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32</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2555872158"/>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40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44</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3268612946"/>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60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61</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3874185790"/>
                  </a:ext>
                </a:extLst>
              </a:tr>
              <a:tr h="381000">
                <a:tc>
                  <a:txBody>
                    <a:bodyPr/>
                    <a:lstStyle/>
                    <a:p>
                      <a:pPr marL="0" lvl="0" indent="0" algn="ctr" rtl="0">
                        <a:spcBef>
                          <a:spcPts val="0"/>
                        </a:spcBef>
                        <a:spcAft>
                          <a:spcPts val="0"/>
                        </a:spcAft>
                        <a:buNone/>
                      </a:pPr>
                      <a:r>
                        <a:rPr lang="en-GB" sz="1600">
                          <a:latin typeface="Century Gothic"/>
                          <a:ea typeface="Century Gothic"/>
                          <a:cs typeface="Century Gothic"/>
                          <a:sym typeface="Century Gothic"/>
                        </a:rPr>
                        <a:t>80</a:t>
                      </a:r>
                      <a:endParaRPr sz="160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a:ea typeface="Century Gothic"/>
                          <a:cs typeface="Century Gothic"/>
                          <a:sym typeface="Century Gothic"/>
                        </a:rPr>
                        <a:t>83</a:t>
                      </a:r>
                      <a:endParaRPr sz="1600" dirty="0">
                        <a:latin typeface="Century Gothic"/>
                        <a:ea typeface="Century Gothic"/>
                        <a:cs typeface="Century Gothic"/>
                        <a:sym typeface="Century Gothic"/>
                      </a:endParaRPr>
                    </a:p>
                  </a:txBody>
                  <a:tcPr marL="91425" marR="91425" marT="91425" marB="914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noFill/>
                  </a:tcPr>
                </a:tc>
                <a:extLst>
                  <a:ext uri="{0D108BD9-81ED-4DB2-BD59-A6C34878D82A}">
                    <a16:rowId xmlns:a16="http://schemas.microsoft.com/office/drawing/2014/main" val="4262990512"/>
                  </a:ext>
                </a:extLst>
              </a:tr>
            </a:tbl>
          </a:graphicData>
        </a:graphic>
      </p:graphicFrame>
    </p:spTree>
    <p:extLst>
      <p:ext uri="{BB962C8B-B14F-4D97-AF65-F5344CB8AC3E}">
        <p14:creationId xmlns:p14="http://schemas.microsoft.com/office/powerpoint/2010/main" val="38551803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2">
          <a:extLst>
            <a:ext uri="{FF2B5EF4-FFF2-40B4-BE49-F238E27FC236}">
              <a16:creationId xmlns:a16="http://schemas.microsoft.com/office/drawing/2014/main" id="{B0A4A1C6-BB45-9F83-76DD-A53A06826F3A}"/>
            </a:ext>
          </a:extLst>
        </p:cNvPr>
        <p:cNvGrpSpPr/>
        <p:nvPr/>
      </p:nvGrpSpPr>
      <p:grpSpPr>
        <a:xfrm>
          <a:off x="0" y="0"/>
          <a:ext cx="0" cy="0"/>
          <a:chOff x="0" y="0"/>
          <a:chExt cx="0" cy="0"/>
        </a:xfrm>
      </p:grpSpPr>
      <p:sp>
        <p:nvSpPr>
          <p:cNvPr id="233" name="Google Shape;233;g3b80ce657a6_0_54">
            <a:extLst>
              <a:ext uri="{FF2B5EF4-FFF2-40B4-BE49-F238E27FC236}">
                <a16:creationId xmlns:a16="http://schemas.microsoft.com/office/drawing/2014/main" id="{6CD4BA4A-F219-FF47-7ECE-EF63037B8023}"/>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Writing a conclusion – writing frame</a:t>
            </a:r>
            <a:endParaRPr dirty="0"/>
          </a:p>
        </p:txBody>
      </p:sp>
      <p:sp>
        <p:nvSpPr>
          <p:cNvPr id="234" name="Google Shape;234;g3b80ce657a6_0_54">
            <a:extLst>
              <a:ext uri="{FF2B5EF4-FFF2-40B4-BE49-F238E27FC236}">
                <a16:creationId xmlns:a16="http://schemas.microsoft.com/office/drawing/2014/main" id="{8832C2FB-6E3E-16E7-FDC1-435AC958E7F4}"/>
              </a:ext>
            </a:extLst>
          </p:cNvPr>
          <p:cNvSpPr txBox="1">
            <a:spLocks noGrp="1"/>
          </p:cNvSpPr>
          <p:nvPr>
            <p:ph type="body" idx="1"/>
          </p:nvPr>
        </p:nvSpPr>
        <p:spPr>
          <a:xfrm>
            <a:off x="6123976" y="2074146"/>
            <a:ext cx="4496024" cy="5040000"/>
          </a:xfrm>
          <a:prstGeom prst="rect">
            <a:avLst/>
          </a:prstGeom>
        </p:spPr>
        <p:txBody>
          <a:bodyPr spcFirstLastPara="1" wrap="square" lIns="0" tIns="0" rIns="0" bIns="0" anchor="t" anchorCtr="0">
            <a:normAutofit/>
          </a:bodyPr>
          <a:lstStyle/>
          <a:p>
            <a:pPr marL="0" lvl="0" indent="0">
              <a:buSzPts val="1400"/>
              <a:buNone/>
            </a:pPr>
            <a:r>
              <a:rPr lang="en-GB"/>
              <a:t>The graph shows that as ____________ increases, ____________ also increases. </a:t>
            </a:r>
          </a:p>
          <a:p>
            <a:pPr marL="0" lvl="0" indent="0">
              <a:buSzPts val="1400"/>
              <a:buNone/>
            </a:pPr>
            <a:endParaRPr lang="en-GB"/>
          </a:p>
          <a:p>
            <a:pPr marL="0" lvl="0" indent="0">
              <a:buSzPts val="1400"/>
              <a:buNone/>
            </a:pPr>
            <a:r>
              <a:rPr lang="en-GB"/>
              <a:t>This is a linear/nonlinear relationship. The points form a ____________ showing the increase in amount dissolved was not ______________.</a:t>
            </a:r>
          </a:p>
        </p:txBody>
      </p:sp>
      <p:sp>
        <p:nvSpPr>
          <p:cNvPr id="3" name="Google Shape;117;p5">
            <a:extLst>
              <a:ext uri="{FF2B5EF4-FFF2-40B4-BE49-F238E27FC236}">
                <a16:creationId xmlns:a16="http://schemas.microsoft.com/office/drawing/2014/main" id="{5A3E9647-F86B-182F-8977-01C6419431E0}"/>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a:t>
            </a:r>
            <a:endParaRPr sz="2200" b="1" i="0" u="none" strike="noStrike" cap="none" dirty="0">
              <a:solidFill>
                <a:schemeClr val="lt1"/>
              </a:solidFill>
              <a:latin typeface="Century Gothic"/>
              <a:ea typeface="Century Gothic"/>
              <a:cs typeface="Century Gothic"/>
              <a:sym typeface="Century Gothic"/>
            </a:endParaRPr>
          </a:p>
        </p:txBody>
      </p:sp>
      <p:pic>
        <p:nvPicPr>
          <p:cNvPr id="7" name="Google Shape;244;g3b80ce657a6_0_62" descr="The line graph shows amount of salt dissolved in grams per 100 grams of water on the y-axis against temperature in degrees Celsius on the x-axis. The x-axis runs from 0 to 90 in increments of 10, and the y-axis runs from 0 to 90 in increments of 10. The graph has points at (20, 32), (40, 44), (60, 61) and (80, 83), joined by a curved line that becomes increasingly steep.">
            <a:extLst>
              <a:ext uri="{FF2B5EF4-FFF2-40B4-BE49-F238E27FC236}">
                <a16:creationId xmlns:a16="http://schemas.microsoft.com/office/drawing/2014/main" id="{8A39507F-5423-8C06-8AE1-34CC7F37F934}"/>
              </a:ext>
            </a:extLst>
          </p:cNvPr>
          <p:cNvPicPr preferRelativeResize="0"/>
          <p:nvPr/>
        </p:nvPicPr>
        <p:blipFill>
          <a:blip r:embed="rId3">
            <a:alphaModFix/>
          </a:blip>
          <a:srcRect/>
          <a:stretch/>
        </p:blipFill>
        <p:spPr>
          <a:xfrm>
            <a:off x="706322" y="1194609"/>
            <a:ext cx="5174467" cy="5123391"/>
          </a:xfrm>
          <a:prstGeom prst="rect">
            <a:avLst/>
          </a:prstGeom>
          <a:noFill/>
          <a:ln>
            <a:noFill/>
          </a:ln>
        </p:spPr>
      </p:pic>
    </p:spTree>
    <p:extLst>
      <p:ext uri="{BB962C8B-B14F-4D97-AF65-F5344CB8AC3E}">
        <p14:creationId xmlns:p14="http://schemas.microsoft.com/office/powerpoint/2010/main" val="11510919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g3b80ce657a6_0_62"/>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Conclusion</a:t>
            </a:r>
            <a:endParaRPr/>
          </a:p>
        </p:txBody>
      </p:sp>
      <p:sp>
        <p:nvSpPr>
          <p:cNvPr id="243" name="Google Shape;243;g3b80ce657a6_0_62"/>
          <p:cNvSpPr txBox="1">
            <a:spLocks noGrp="1"/>
          </p:cNvSpPr>
          <p:nvPr>
            <p:ph type="body" idx="1"/>
          </p:nvPr>
        </p:nvSpPr>
        <p:spPr>
          <a:xfrm>
            <a:off x="6311213" y="1818000"/>
            <a:ext cx="4947632" cy="5040000"/>
          </a:xfrm>
          <a:prstGeom prst="rect">
            <a:avLst/>
          </a:prstGeom>
        </p:spPr>
        <p:txBody>
          <a:bodyPr spcFirstLastPara="1" wrap="square" lIns="0" tIns="0" rIns="0" bIns="0" anchor="t" anchorCtr="0">
            <a:noAutofit/>
          </a:bodyPr>
          <a:lstStyle/>
          <a:p>
            <a:pPr marL="0" lvl="0" indent="0" algn="l" rtl="0">
              <a:lnSpc>
                <a:spcPct val="115000"/>
              </a:lnSpc>
              <a:spcBef>
                <a:spcPts val="1200"/>
              </a:spcBef>
              <a:spcAft>
                <a:spcPts val="0"/>
              </a:spcAft>
              <a:buClr>
                <a:schemeClr val="dk1"/>
              </a:buClr>
              <a:buSzPts val="1100"/>
              <a:buFont typeface="Arial"/>
              <a:buNone/>
            </a:pPr>
            <a:r>
              <a:rPr lang="en-GB" dirty="0"/>
              <a:t>The graph shows that as temperature increases, the amount of salt dissolved also increases. </a:t>
            </a:r>
          </a:p>
          <a:p>
            <a:pPr marL="0" lvl="0" indent="0" algn="l" rtl="0">
              <a:lnSpc>
                <a:spcPct val="115000"/>
              </a:lnSpc>
              <a:spcBef>
                <a:spcPts val="1200"/>
              </a:spcBef>
              <a:spcAft>
                <a:spcPts val="0"/>
              </a:spcAft>
              <a:buClr>
                <a:schemeClr val="dk1"/>
              </a:buClr>
              <a:buSzPts val="1100"/>
              <a:buFont typeface="Arial"/>
              <a:buNone/>
            </a:pPr>
            <a:r>
              <a:rPr lang="en-GB" dirty="0"/>
              <a:t>This is a nonlinear relationship. The points form a curved line, showing the increase was not at a constant rate. </a:t>
            </a:r>
            <a:endParaRPr dirty="0"/>
          </a:p>
          <a:p>
            <a:pPr marL="0" lvl="0" indent="0" algn="l" rtl="0">
              <a:spcBef>
                <a:spcPts val="1200"/>
              </a:spcBef>
              <a:spcAft>
                <a:spcPts val="1200"/>
              </a:spcAft>
              <a:buNone/>
            </a:pPr>
            <a:endParaRPr sz="3300" dirty="0"/>
          </a:p>
        </p:txBody>
      </p:sp>
      <p:pic>
        <p:nvPicPr>
          <p:cNvPr id="3" name="Google Shape;244;g3b80ce657a6_0_62" descr="The line graph shows amount of salt dissolved in grams per 100 grams of water on the y-axis against temperature in degrees Celsius on the x-axis. The x-axis runs from 0 to 90 in increments of 10, and the y-axis runs from 0 to 90 in increments of 10. The graph has points at (20, 32), (40, 44), (60, 61) and (80, 83), joined by a curved line that becomes increasingly steep.">
            <a:extLst>
              <a:ext uri="{FF2B5EF4-FFF2-40B4-BE49-F238E27FC236}">
                <a16:creationId xmlns:a16="http://schemas.microsoft.com/office/drawing/2014/main" id="{4A40500E-660F-7730-BA53-3D63EE8EAC0F}"/>
              </a:ext>
            </a:extLst>
          </p:cNvPr>
          <p:cNvPicPr preferRelativeResize="0"/>
          <p:nvPr/>
        </p:nvPicPr>
        <p:blipFill>
          <a:blip r:embed="rId3">
            <a:alphaModFix/>
          </a:blip>
          <a:srcRect/>
          <a:stretch/>
        </p:blipFill>
        <p:spPr>
          <a:xfrm>
            <a:off x="706322" y="1194609"/>
            <a:ext cx="5174467" cy="5123391"/>
          </a:xfrm>
          <a:prstGeom prst="rect">
            <a:avLst/>
          </a:prstGeom>
          <a:noFill/>
          <a:ln>
            <a:noFill/>
          </a:ln>
        </p:spPr>
      </p:pic>
      <p:sp>
        <p:nvSpPr>
          <p:cNvPr id="5" name="Google Shape;117;p5">
            <a:extLst>
              <a:ext uri="{FF2B5EF4-FFF2-40B4-BE49-F238E27FC236}">
                <a16:creationId xmlns:a16="http://schemas.microsoft.com/office/drawing/2014/main" id="{B89D6295-9F63-C1CE-38A1-A1E4A48AAEB6}"/>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g3b80ce657a6_0_38"/>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a:t>Returning to the lesson question</a:t>
            </a:r>
            <a:endParaRPr/>
          </a:p>
        </p:txBody>
      </p:sp>
      <p:sp>
        <p:nvSpPr>
          <p:cNvPr id="251" name="Google Shape;251;g3b80ce657a6_0_38"/>
          <p:cNvSpPr txBox="1">
            <a:spLocks noGrp="1"/>
          </p:cNvSpPr>
          <p:nvPr>
            <p:ph type="body" idx="1"/>
          </p:nvPr>
        </p:nvSpPr>
        <p:spPr>
          <a:xfrm>
            <a:off x="593498" y="1399330"/>
            <a:ext cx="10080000" cy="5040000"/>
          </a:xfrm>
          <a:prstGeom prst="rect">
            <a:avLst/>
          </a:prstGeom>
        </p:spPr>
        <p:txBody>
          <a:bodyPr spcFirstLastPara="1" wrap="square" lIns="0" tIns="0" rIns="0" bIns="0" anchor="t" anchorCtr="0">
            <a:normAutofit/>
          </a:bodyPr>
          <a:lstStyle/>
          <a:p>
            <a:pPr marL="0" lvl="0" indent="0" algn="l" rtl="0">
              <a:spcBef>
                <a:spcPts val="0"/>
              </a:spcBef>
              <a:spcAft>
                <a:spcPts val="0"/>
              </a:spcAft>
              <a:buNone/>
            </a:pPr>
            <a:r>
              <a:rPr lang="en-GB"/>
              <a:t>A learner carried out an investigation to see how the concentration of hydrochloric acid affected the volume of gas collected in 60 seconds during a reaction.</a:t>
            </a:r>
            <a:endParaRPr/>
          </a:p>
          <a:p>
            <a:pPr marL="0" lvl="0" indent="0" algn="l" rtl="0">
              <a:spcBef>
                <a:spcPts val="1200"/>
              </a:spcBef>
              <a:spcAft>
                <a:spcPts val="0"/>
              </a:spcAft>
              <a:buNone/>
            </a:pPr>
            <a:r>
              <a:rPr lang="en-GB"/>
              <a:t>Here are the results:</a:t>
            </a:r>
            <a:endParaRPr/>
          </a:p>
          <a:p>
            <a:pPr marL="0" lvl="0" indent="0" algn="l" rtl="0">
              <a:spcBef>
                <a:spcPts val="1200"/>
              </a:spcBef>
              <a:spcAft>
                <a:spcPts val="1200"/>
              </a:spcAft>
              <a:buNone/>
            </a:pPr>
            <a:endParaRPr/>
          </a:p>
        </p:txBody>
      </p:sp>
      <p:graphicFrame>
        <p:nvGraphicFramePr>
          <p:cNvPr id="252" name="Google Shape;252;g3b80ce657a6_0_38"/>
          <p:cNvGraphicFramePr/>
          <p:nvPr>
            <p:extLst>
              <p:ext uri="{D42A27DB-BD31-4B8C-83A1-F6EECF244321}">
                <p14:modId xmlns:p14="http://schemas.microsoft.com/office/powerpoint/2010/main" val="3637267489"/>
              </p:ext>
            </p:extLst>
          </p:nvPr>
        </p:nvGraphicFramePr>
        <p:xfrm>
          <a:off x="812424" y="3307466"/>
          <a:ext cx="3584625" cy="2560170"/>
        </p:xfrm>
        <a:graphic>
          <a:graphicData uri="http://schemas.openxmlformats.org/drawingml/2006/table">
            <a:tbl>
              <a:tblPr firstRow="1">
                <a:noFill/>
                <a:tableStyleId>{4B73DD1F-BD08-4B81-9E39-21B2235D6A82}</a:tableStyleId>
              </a:tblPr>
              <a:tblGrid>
                <a:gridCol w="1862275">
                  <a:extLst>
                    <a:ext uri="{9D8B030D-6E8A-4147-A177-3AD203B41FA5}">
                      <a16:colId xmlns:a16="http://schemas.microsoft.com/office/drawing/2014/main" val="20000"/>
                    </a:ext>
                  </a:extLst>
                </a:gridCol>
                <a:gridCol w="1722350">
                  <a:extLst>
                    <a:ext uri="{9D8B030D-6E8A-4147-A177-3AD203B41FA5}">
                      <a16:colId xmlns:a16="http://schemas.microsoft.com/office/drawing/2014/main" val="20001"/>
                    </a:ext>
                  </a:extLst>
                </a:gridCol>
              </a:tblGrid>
              <a:tr h="381000">
                <a:tc>
                  <a:txBody>
                    <a:bodyPr/>
                    <a:lstStyle/>
                    <a:p>
                      <a:pPr marL="0" lvl="0" indent="0" algn="ctr" rtl="0">
                        <a:spcBef>
                          <a:spcPts val="0"/>
                        </a:spcBef>
                        <a:spcAft>
                          <a:spcPts val="0"/>
                        </a:spcAft>
                        <a:buNone/>
                      </a:pPr>
                      <a:r>
                        <a:rPr lang="en-GB" sz="1800" b="1">
                          <a:solidFill>
                            <a:schemeClr val="bg1"/>
                          </a:solidFill>
                          <a:latin typeface="Century Gothic"/>
                          <a:ea typeface="Century Gothic"/>
                          <a:cs typeface="Century Gothic"/>
                          <a:sym typeface="Century Gothic"/>
                        </a:rPr>
                        <a:t>Concentration (mol/dm</a:t>
                      </a:r>
                      <a:r>
                        <a:rPr lang="en-GB" sz="1800" b="1" baseline="30000">
                          <a:solidFill>
                            <a:schemeClr val="bg1"/>
                          </a:solidFill>
                          <a:latin typeface="Century Gothic"/>
                          <a:ea typeface="Century Gothic"/>
                          <a:cs typeface="Century Gothic"/>
                          <a:sym typeface="Century Gothic"/>
                        </a:rPr>
                        <a:t>3</a:t>
                      </a:r>
                      <a:r>
                        <a:rPr lang="en-GB" sz="1800" b="1" baseline="0">
                          <a:solidFill>
                            <a:schemeClr val="bg1"/>
                          </a:solidFill>
                          <a:latin typeface="Century Gothic"/>
                          <a:ea typeface="Century Gothic"/>
                          <a:cs typeface="Century Gothic"/>
                          <a:sym typeface="Century Gothic"/>
                        </a:rPr>
                        <a:t>)</a:t>
                      </a:r>
                      <a:endParaRPr sz="1800" b="1" baseline="0">
                        <a:solidFill>
                          <a:schemeClr val="bg1"/>
                        </a:solidFill>
                        <a:latin typeface="Century Gothic"/>
                        <a:ea typeface="Century Gothic"/>
                        <a:cs typeface="Century Gothic"/>
                        <a:sym typeface="Century Gothic"/>
                      </a:endParaRPr>
                    </a:p>
                  </a:txBody>
                  <a:tcPr marL="91425" marR="91425" marT="91425" marB="91425">
                    <a:solidFill>
                      <a:srgbClr val="991E66"/>
                    </a:solidFill>
                  </a:tcPr>
                </a:tc>
                <a:tc>
                  <a:txBody>
                    <a:bodyPr/>
                    <a:lstStyle/>
                    <a:p>
                      <a:pPr marL="0" lvl="0" indent="0" algn="ctr" rtl="0">
                        <a:spcBef>
                          <a:spcPts val="0"/>
                        </a:spcBef>
                        <a:spcAft>
                          <a:spcPts val="0"/>
                        </a:spcAft>
                        <a:buNone/>
                      </a:pPr>
                      <a:r>
                        <a:rPr lang="en-GB" sz="1800" b="1" dirty="0">
                          <a:solidFill>
                            <a:schemeClr val="bg1"/>
                          </a:solidFill>
                          <a:latin typeface="Century Gothic"/>
                          <a:ea typeface="Century Gothic"/>
                          <a:cs typeface="Century Gothic"/>
                          <a:sym typeface="Century Gothic"/>
                        </a:rPr>
                        <a:t>Volume of gas (cm</a:t>
                      </a:r>
                      <a:r>
                        <a:rPr lang="en-GB" sz="1800" b="1" baseline="30000" dirty="0">
                          <a:solidFill>
                            <a:schemeClr val="bg1"/>
                          </a:solidFill>
                          <a:latin typeface="Century Gothic"/>
                          <a:ea typeface="Century Gothic"/>
                          <a:cs typeface="Century Gothic"/>
                          <a:sym typeface="Century Gothic"/>
                        </a:rPr>
                        <a:t>3</a:t>
                      </a:r>
                      <a:r>
                        <a:rPr lang="en-GB" sz="1800" b="1" dirty="0">
                          <a:solidFill>
                            <a:schemeClr val="bg1"/>
                          </a:solidFill>
                          <a:latin typeface="Century Gothic"/>
                          <a:ea typeface="Century Gothic"/>
                          <a:cs typeface="Century Gothic"/>
                          <a:sym typeface="Century Gothic"/>
                        </a:rPr>
                        <a:t>)</a:t>
                      </a:r>
                      <a:endParaRPr sz="1800" b="1" dirty="0">
                        <a:solidFill>
                          <a:schemeClr val="bg1"/>
                        </a:solidFill>
                        <a:latin typeface="Century Gothic"/>
                        <a:ea typeface="Century Gothic"/>
                        <a:cs typeface="Century Gothic"/>
                        <a:sym typeface="Century Gothic"/>
                      </a:endParaRPr>
                    </a:p>
                  </a:txBody>
                  <a:tcPr marL="91425" marR="91425" marT="91425" marB="91425">
                    <a:solidFill>
                      <a:srgbClr val="991E66"/>
                    </a:solidFill>
                  </a:tcPr>
                </a:tc>
                <a:extLst>
                  <a:ext uri="{0D108BD9-81ED-4DB2-BD59-A6C34878D82A}">
                    <a16:rowId xmlns:a16="http://schemas.microsoft.com/office/drawing/2014/main" val="10000"/>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0.5</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15</a:t>
                      </a:r>
                      <a:endParaRPr sz="18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1"/>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1.0</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30</a:t>
                      </a:r>
                      <a:endParaRPr sz="18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2"/>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1.5</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45</a:t>
                      </a:r>
                      <a:endParaRPr sz="180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3"/>
                  </a:ext>
                </a:extLst>
              </a:tr>
              <a:tr h="381000">
                <a:tc>
                  <a:txBody>
                    <a:bodyPr/>
                    <a:lstStyle/>
                    <a:p>
                      <a:pPr marL="0" lvl="0" indent="0" algn="ctr" rtl="0">
                        <a:spcBef>
                          <a:spcPts val="0"/>
                        </a:spcBef>
                        <a:spcAft>
                          <a:spcPts val="0"/>
                        </a:spcAft>
                        <a:buNone/>
                      </a:pPr>
                      <a:r>
                        <a:rPr lang="en-GB" sz="1800">
                          <a:latin typeface="Century Gothic"/>
                          <a:ea typeface="Century Gothic"/>
                          <a:cs typeface="Century Gothic"/>
                          <a:sym typeface="Century Gothic"/>
                        </a:rPr>
                        <a:t>2.0</a:t>
                      </a:r>
                      <a:endParaRPr sz="1800">
                        <a:latin typeface="Century Gothic"/>
                        <a:ea typeface="Century Gothic"/>
                        <a:cs typeface="Century Gothic"/>
                        <a:sym typeface="Century Gothic"/>
                      </a:endParaRPr>
                    </a:p>
                  </a:txBody>
                  <a:tcPr marL="91425" marR="91425" marT="91425" marB="91425">
                    <a:noFill/>
                  </a:tcPr>
                </a:tc>
                <a:tc>
                  <a:txBody>
                    <a:bodyPr/>
                    <a:lstStyle/>
                    <a:p>
                      <a:pPr marL="0" lvl="0" indent="0" algn="ctr" rtl="0">
                        <a:spcBef>
                          <a:spcPts val="0"/>
                        </a:spcBef>
                        <a:spcAft>
                          <a:spcPts val="0"/>
                        </a:spcAft>
                        <a:buNone/>
                      </a:pPr>
                      <a:r>
                        <a:rPr lang="en-GB" sz="1800" dirty="0">
                          <a:latin typeface="Century Gothic"/>
                          <a:ea typeface="Century Gothic"/>
                          <a:cs typeface="Century Gothic"/>
                          <a:sym typeface="Century Gothic"/>
                        </a:rPr>
                        <a:t>60</a:t>
                      </a:r>
                      <a:endParaRPr sz="1800" dirty="0">
                        <a:latin typeface="Century Gothic"/>
                        <a:ea typeface="Century Gothic"/>
                        <a:cs typeface="Century Gothic"/>
                        <a:sym typeface="Century Gothic"/>
                      </a:endParaRPr>
                    </a:p>
                  </a:txBody>
                  <a:tcPr marL="91425" marR="91425" marT="91425" marB="91425">
                    <a:noFill/>
                  </a:tcPr>
                </a:tc>
                <a:extLst>
                  <a:ext uri="{0D108BD9-81ED-4DB2-BD59-A6C34878D82A}">
                    <a16:rowId xmlns:a16="http://schemas.microsoft.com/office/drawing/2014/main" val="10004"/>
                  </a:ext>
                </a:extLst>
              </a:tr>
            </a:tbl>
          </a:graphicData>
        </a:graphic>
      </p:graphicFrame>
      <p:sp>
        <p:nvSpPr>
          <p:cNvPr id="2" name="Google Shape;133;g3b80ce657a6_0_75">
            <a:extLst>
              <a:ext uri="{FF2B5EF4-FFF2-40B4-BE49-F238E27FC236}">
                <a16:creationId xmlns:a16="http://schemas.microsoft.com/office/drawing/2014/main" id="{39975A65-802D-611A-0BB9-1EC2B1E7DC62}"/>
              </a:ext>
            </a:extLst>
          </p:cNvPr>
          <p:cNvSpPr txBox="1"/>
          <p:nvPr/>
        </p:nvSpPr>
        <p:spPr>
          <a:xfrm>
            <a:off x="4615975" y="3642450"/>
            <a:ext cx="6569604" cy="2075100"/>
          </a:xfrm>
          <a:prstGeom prst="rect">
            <a:avLst/>
          </a:prstGeom>
          <a:noFill/>
          <a:ln>
            <a:noFill/>
          </a:ln>
        </p:spPr>
        <p:txBody>
          <a:bodyPr spcFirstLastPara="1" wrap="square" lIns="91425" tIns="91425" rIns="91425" bIns="91425" anchor="t" anchorCtr="0">
            <a:noAutofit/>
          </a:bodyPr>
          <a:lstStyle/>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Plot a graph of the </a:t>
            </a:r>
            <a:r>
              <a:rPr lang="en-GB" sz="2200" b="1" dirty="0">
                <a:solidFill>
                  <a:schemeClr val="dk1"/>
                </a:solidFill>
                <a:latin typeface="Century Gothic"/>
                <a:ea typeface="Century Gothic"/>
                <a:cs typeface="Century Gothic"/>
                <a:sym typeface="Century Gothic"/>
              </a:rPr>
              <a:t>bivariate</a:t>
            </a:r>
            <a:r>
              <a:rPr lang="en-GB" sz="2200" dirty="0">
                <a:solidFill>
                  <a:schemeClr val="dk1"/>
                </a:solidFill>
                <a:latin typeface="Century Gothic"/>
                <a:ea typeface="Century Gothic"/>
                <a:cs typeface="Century Gothic"/>
                <a:sym typeface="Century Gothic"/>
              </a:rPr>
              <a:t> data.</a:t>
            </a:r>
            <a:endParaRPr sz="2200" dirty="0">
              <a:solidFill>
                <a:schemeClr val="dk1"/>
              </a:solidFill>
              <a:latin typeface="Century Gothic"/>
              <a:ea typeface="Century Gothic"/>
              <a:cs typeface="Century Gothic"/>
              <a:sym typeface="Century Gothic"/>
            </a:endParaRPr>
          </a:p>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Describe the </a:t>
            </a:r>
            <a:r>
              <a:rPr lang="en-GB" sz="2200" b="1" dirty="0">
                <a:solidFill>
                  <a:schemeClr val="dk1"/>
                </a:solidFill>
                <a:latin typeface="Century Gothic"/>
                <a:ea typeface="Century Gothic"/>
                <a:cs typeface="Century Gothic"/>
                <a:sym typeface="Century Gothic"/>
              </a:rPr>
              <a:t>pattern</a:t>
            </a:r>
            <a:r>
              <a:rPr lang="en-GB" sz="2200" dirty="0">
                <a:solidFill>
                  <a:schemeClr val="dk1"/>
                </a:solidFill>
                <a:latin typeface="Century Gothic"/>
                <a:ea typeface="Century Gothic"/>
                <a:cs typeface="Century Gothic"/>
                <a:sym typeface="Century Gothic"/>
              </a:rPr>
              <a:t> seen.</a:t>
            </a:r>
            <a:endParaRPr sz="2200" dirty="0">
              <a:solidFill>
                <a:schemeClr val="dk1"/>
              </a:solidFill>
              <a:latin typeface="Century Gothic"/>
              <a:ea typeface="Century Gothic"/>
              <a:cs typeface="Century Gothic"/>
              <a:sym typeface="Century Gothic"/>
            </a:endParaRPr>
          </a:p>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What is the relationship between the </a:t>
            </a:r>
            <a:r>
              <a:rPr lang="en-GB" sz="2200" b="1" dirty="0">
                <a:solidFill>
                  <a:schemeClr val="dk1"/>
                </a:solidFill>
                <a:latin typeface="Century Gothic"/>
                <a:ea typeface="Century Gothic"/>
                <a:cs typeface="Century Gothic"/>
                <a:sym typeface="Century Gothic"/>
              </a:rPr>
              <a:t>variables</a:t>
            </a:r>
            <a:r>
              <a:rPr lang="en-GB" sz="2200" dirty="0">
                <a:solidFill>
                  <a:schemeClr val="dk1"/>
                </a:solidFill>
                <a:latin typeface="Century Gothic"/>
                <a:ea typeface="Century Gothic"/>
                <a:cs typeface="Century Gothic"/>
                <a:sym typeface="Century Gothic"/>
              </a:rPr>
              <a:t>?</a:t>
            </a:r>
            <a:endParaRPr sz="2200" dirty="0">
              <a:solidFill>
                <a:schemeClr val="dk1"/>
              </a:solidFill>
              <a:latin typeface="Century Gothic"/>
              <a:ea typeface="Century Gothic"/>
              <a:cs typeface="Century Gothic"/>
              <a:sym typeface="Century Gothic"/>
            </a:endParaRPr>
          </a:p>
          <a:p>
            <a:pPr marL="457200" lvl="0" indent="-368300" algn="l" rtl="0">
              <a:spcBef>
                <a:spcPts val="0"/>
              </a:spcBef>
              <a:spcAft>
                <a:spcPts val="0"/>
              </a:spcAft>
              <a:buClr>
                <a:srgbClr val="6D0C41"/>
              </a:buClr>
              <a:buSzPts val="2200"/>
              <a:buFont typeface="Century Gothic"/>
              <a:buAutoNum type="alphaLcParenR"/>
            </a:pPr>
            <a:r>
              <a:rPr lang="en-GB" sz="2200" dirty="0">
                <a:solidFill>
                  <a:schemeClr val="dk1"/>
                </a:solidFill>
                <a:latin typeface="Century Gothic"/>
                <a:ea typeface="Century Gothic"/>
                <a:cs typeface="Century Gothic"/>
                <a:sym typeface="Century Gothic"/>
              </a:rPr>
              <a:t>Write a </a:t>
            </a:r>
            <a:r>
              <a:rPr lang="en-GB" sz="2200" b="1" dirty="0">
                <a:solidFill>
                  <a:schemeClr val="dk1"/>
                </a:solidFill>
                <a:latin typeface="Century Gothic"/>
                <a:ea typeface="Century Gothic"/>
                <a:cs typeface="Century Gothic"/>
                <a:sym typeface="Century Gothic"/>
              </a:rPr>
              <a:t>conclusion</a:t>
            </a:r>
            <a:r>
              <a:rPr lang="en-GB" sz="2200" dirty="0">
                <a:solidFill>
                  <a:schemeClr val="dk1"/>
                </a:solidFill>
                <a:latin typeface="Century Gothic"/>
                <a:ea typeface="Century Gothic"/>
                <a:cs typeface="Century Gothic"/>
                <a:sym typeface="Century Gothic"/>
              </a:rPr>
              <a:t> for this investigation.</a:t>
            </a:r>
            <a:endParaRPr sz="2200" dirty="0">
              <a:solidFill>
                <a:schemeClr val="dk1"/>
              </a:solidFill>
              <a:latin typeface="Century Gothic"/>
              <a:ea typeface="Century Gothic"/>
              <a:cs typeface="Century Gothic"/>
              <a:sym typeface="Century Gothic"/>
            </a:endParaRPr>
          </a:p>
        </p:txBody>
      </p:sp>
      <p:sp>
        <p:nvSpPr>
          <p:cNvPr id="4" name="Google Shape;117;p5">
            <a:extLst>
              <a:ext uri="{FF2B5EF4-FFF2-40B4-BE49-F238E27FC236}">
                <a16:creationId xmlns:a16="http://schemas.microsoft.com/office/drawing/2014/main" id="{3D4A361F-093F-0B78-E570-F068AE73404F}"/>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a:solidFill>
                  <a:schemeClr val="lt1"/>
                </a:solidFill>
                <a:latin typeface="Century Gothic"/>
                <a:ea typeface="Century Gothic"/>
                <a:cs typeface="Century Gothic"/>
                <a:sym typeface="Century Gothic"/>
              </a:rPr>
              <a:t>Lesson question</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g3b80ce657a6_0_44"/>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Returning to the lesson question – answer a</a:t>
            </a:r>
            <a:endParaRPr dirty="0"/>
          </a:p>
        </p:txBody>
      </p:sp>
      <p:sp>
        <p:nvSpPr>
          <p:cNvPr id="260" name="Google Shape;260;g3b80ce657a6_0_44">
            <a:extLst>
              <a:ext uri="{C183D7F6-B498-43B3-948B-1728B52AA6E4}">
                <adec:decorative xmlns:adec="http://schemas.microsoft.com/office/drawing/2017/decorative" val="1"/>
              </a:ext>
            </a:extLst>
          </p:cNvPr>
          <p:cNvSpPr txBox="1">
            <a:spLocks noGrp="1"/>
          </p:cNvSpPr>
          <p:nvPr>
            <p:ph type="body" idx="1"/>
          </p:nvPr>
        </p:nvSpPr>
        <p:spPr>
          <a:xfrm>
            <a:off x="593499" y="1399325"/>
            <a:ext cx="5014500" cy="5040000"/>
          </a:xfrm>
          <a:prstGeom prst="rect">
            <a:avLst/>
          </a:prstGeom>
        </p:spPr>
        <p:txBody>
          <a:bodyPr spcFirstLastPara="1" wrap="square" lIns="0" tIns="0" rIns="0" bIns="0" anchor="t" anchorCtr="0">
            <a:normAutofit/>
          </a:bodyPr>
          <a:lstStyle/>
          <a:p>
            <a:pPr marL="457200" lvl="0" indent="-403225" algn="l" rtl="0">
              <a:spcBef>
                <a:spcPts val="0"/>
              </a:spcBef>
              <a:spcAft>
                <a:spcPts val="0"/>
              </a:spcAft>
              <a:buSzPct val="100000"/>
              <a:buAutoNum type="alphaLcParenR"/>
            </a:pPr>
            <a:r>
              <a:rPr lang="en-GB" dirty="0"/>
              <a:t>                  </a:t>
            </a: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a:p>
            <a:pPr marL="0" lvl="0" indent="0" algn="l" rtl="0">
              <a:spcBef>
                <a:spcPts val="1200"/>
              </a:spcBef>
              <a:spcAft>
                <a:spcPts val="0"/>
              </a:spcAft>
              <a:buNone/>
            </a:pPr>
            <a:endParaRPr dirty="0"/>
          </a:p>
        </p:txBody>
      </p:sp>
      <p:pic>
        <p:nvPicPr>
          <p:cNvPr id="261" name="Google Shape;261;g3b80ce657a6_0_44" descr="The graph shows volume of gas collected in cubic centimetres in 60 seconds on the y-axis against concentration of acid in moles per cubic decimetre on the x-axis. The x-axis runs from 0 to 2.5 in increments of 0.5, and the y-axis runs from 0 to 70 in increments of 10. A straight line passes through the origin and the five points (0.5, 15), (1.0, 30), (1.5, 45) and (2.0, 60), showing a directly proportional relationship."/>
          <p:cNvPicPr preferRelativeResize="0"/>
          <p:nvPr/>
        </p:nvPicPr>
        <p:blipFill>
          <a:blip r:embed="rId3">
            <a:alphaModFix/>
          </a:blip>
          <a:srcRect/>
          <a:stretch/>
        </p:blipFill>
        <p:spPr>
          <a:xfrm>
            <a:off x="3815121" y="1199943"/>
            <a:ext cx="4351912" cy="5438763"/>
          </a:xfrm>
          <a:prstGeom prst="rect">
            <a:avLst/>
          </a:prstGeom>
          <a:noFill/>
          <a:ln>
            <a:noFill/>
          </a:ln>
        </p:spPr>
      </p:pic>
      <p:sp>
        <p:nvSpPr>
          <p:cNvPr id="3" name="Google Shape;117;p5">
            <a:extLst>
              <a:ext uri="{FF2B5EF4-FFF2-40B4-BE49-F238E27FC236}">
                <a16:creationId xmlns:a16="http://schemas.microsoft.com/office/drawing/2014/main" id="{258DE204-AAC1-85DD-9C02-8311B191E944}"/>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8">
          <a:extLst>
            <a:ext uri="{FF2B5EF4-FFF2-40B4-BE49-F238E27FC236}">
              <a16:creationId xmlns:a16="http://schemas.microsoft.com/office/drawing/2014/main" id="{36CBC788-F111-D6AB-4D32-6DD98C6B6EC4}"/>
            </a:ext>
          </a:extLst>
        </p:cNvPr>
        <p:cNvGrpSpPr/>
        <p:nvPr/>
      </p:nvGrpSpPr>
      <p:grpSpPr>
        <a:xfrm>
          <a:off x="0" y="0"/>
          <a:ext cx="0" cy="0"/>
          <a:chOff x="0" y="0"/>
          <a:chExt cx="0" cy="0"/>
        </a:xfrm>
      </p:grpSpPr>
      <p:sp>
        <p:nvSpPr>
          <p:cNvPr id="259" name="Google Shape;259;g3b80ce657a6_0_44">
            <a:extLst>
              <a:ext uri="{FF2B5EF4-FFF2-40B4-BE49-F238E27FC236}">
                <a16:creationId xmlns:a16="http://schemas.microsoft.com/office/drawing/2014/main" id="{8A1B5E3C-D8AE-D19A-31F2-A7D3179A8717}"/>
              </a:ext>
            </a:extLst>
          </p:cNvPr>
          <p:cNvSpPr txBox="1">
            <a:spLocks noGrp="1"/>
          </p:cNvSpPr>
          <p:nvPr>
            <p:ph type="title"/>
          </p:nvPr>
        </p:nvSpPr>
        <p:spPr>
          <a:xfrm>
            <a:off x="540000" y="540000"/>
            <a:ext cx="10080000" cy="440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GB" dirty="0"/>
              <a:t>Returning to the lesson question – answers b–d </a:t>
            </a:r>
            <a:endParaRPr dirty="0"/>
          </a:p>
        </p:txBody>
      </p:sp>
      <p:sp>
        <p:nvSpPr>
          <p:cNvPr id="260" name="Google Shape;260;g3b80ce657a6_0_44">
            <a:extLst>
              <a:ext uri="{FF2B5EF4-FFF2-40B4-BE49-F238E27FC236}">
                <a16:creationId xmlns:a16="http://schemas.microsoft.com/office/drawing/2014/main" id="{D6591450-8DE1-0866-A632-DE36BED6974B}"/>
              </a:ext>
            </a:extLst>
          </p:cNvPr>
          <p:cNvSpPr txBox="1">
            <a:spLocks noGrp="1"/>
          </p:cNvSpPr>
          <p:nvPr>
            <p:ph type="body" idx="1"/>
          </p:nvPr>
        </p:nvSpPr>
        <p:spPr>
          <a:xfrm>
            <a:off x="593499" y="1399325"/>
            <a:ext cx="5014500" cy="5040000"/>
          </a:xfrm>
          <a:prstGeom prst="rect">
            <a:avLst/>
          </a:prstGeom>
        </p:spPr>
        <p:txBody>
          <a:bodyPr spcFirstLastPara="1" wrap="square" lIns="0" tIns="0" rIns="0" bIns="0" anchor="t" anchorCtr="0">
            <a:normAutofit/>
          </a:bodyPr>
          <a:lstStyle/>
          <a:p>
            <a:pPr marL="511175" lvl="0" indent="-457200" algn="l" rtl="0">
              <a:spcBef>
                <a:spcPts val="1200"/>
              </a:spcBef>
              <a:spcAft>
                <a:spcPts val="0"/>
              </a:spcAft>
              <a:buSzPct val="100000"/>
              <a:buFont typeface="+mj-lt"/>
              <a:buAutoNum type="alphaLcParenR" startAt="2"/>
            </a:pPr>
            <a:r>
              <a:rPr lang="en-GB"/>
              <a:t>As concentration increases the volume of gas increases. When the concentration doubles then the volume of gas doubles.</a:t>
            </a:r>
          </a:p>
          <a:p>
            <a:pPr marL="511175" lvl="0" indent="-457200" algn="l" rtl="0">
              <a:spcBef>
                <a:spcPts val="1200"/>
              </a:spcBef>
              <a:spcAft>
                <a:spcPts val="0"/>
              </a:spcAft>
              <a:buSzPct val="100000"/>
              <a:buFont typeface="+mj-lt"/>
              <a:buAutoNum type="alphaLcParenR" startAt="2"/>
            </a:pPr>
            <a:endParaRPr lang="en-GB">
              <a:latin typeface="Century Gothic" panose="020B0502020202020204" pitchFamily="34" charset="0"/>
            </a:endParaRPr>
          </a:p>
          <a:p>
            <a:pPr marL="511175" lvl="0" indent="-457200" algn="l" rtl="0">
              <a:spcBef>
                <a:spcPts val="1200"/>
              </a:spcBef>
              <a:spcAft>
                <a:spcPts val="0"/>
              </a:spcAft>
              <a:buSzPct val="100000"/>
              <a:buFont typeface="+mj-lt"/>
              <a:buAutoNum type="alphaLcParenR" startAt="2"/>
            </a:pPr>
            <a:r>
              <a:rPr lang="en-GB">
                <a:latin typeface="Century Gothic" panose="020B0502020202020204" pitchFamily="34" charset="0"/>
              </a:rPr>
              <a:t>The relationship is linear because the points form a straight line. It is directly proportional because the line passes through the origin. </a:t>
            </a:r>
          </a:p>
          <a:p>
            <a:pPr marL="53975" lvl="0" indent="0" algn="l" rtl="0">
              <a:spcBef>
                <a:spcPts val="1200"/>
              </a:spcBef>
              <a:spcAft>
                <a:spcPts val="0"/>
              </a:spcAft>
              <a:buSzPct val="100000"/>
              <a:buNone/>
            </a:pPr>
            <a:endParaRPr/>
          </a:p>
        </p:txBody>
      </p:sp>
      <p:sp>
        <p:nvSpPr>
          <p:cNvPr id="262" name="Google Shape;262;g3b80ce657a6_0_44">
            <a:extLst>
              <a:ext uri="{FF2B5EF4-FFF2-40B4-BE49-F238E27FC236}">
                <a16:creationId xmlns:a16="http://schemas.microsoft.com/office/drawing/2014/main" id="{62FEBB9E-3823-1D7D-4A3F-91D8C874C9F7}"/>
              </a:ext>
            </a:extLst>
          </p:cNvPr>
          <p:cNvSpPr txBox="1">
            <a:spLocks noGrp="1"/>
          </p:cNvSpPr>
          <p:nvPr>
            <p:ph type="body" idx="1"/>
          </p:nvPr>
        </p:nvSpPr>
        <p:spPr>
          <a:xfrm>
            <a:off x="5947212" y="1399325"/>
            <a:ext cx="5014500" cy="5040000"/>
          </a:xfrm>
          <a:prstGeom prst="rect">
            <a:avLst/>
          </a:prstGeom>
        </p:spPr>
        <p:txBody>
          <a:bodyPr spcFirstLastPara="1" wrap="square" lIns="0" tIns="0" rIns="0" bIns="0" anchor="t" anchorCtr="0">
            <a:normAutofit/>
          </a:bodyPr>
          <a:lstStyle/>
          <a:p>
            <a:pPr marR="0" lvl="0" indent="-457200" algn="l" rtl="0">
              <a:lnSpc>
                <a:spcPct val="100000"/>
              </a:lnSpc>
              <a:spcBef>
                <a:spcPts val="0"/>
              </a:spcBef>
              <a:spcAft>
                <a:spcPts val="0"/>
              </a:spcAft>
              <a:buSzPct val="100000"/>
              <a:buFont typeface="+mj-lt"/>
              <a:buAutoNum type="alphaLcParenR" startAt="4"/>
            </a:pPr>
            <a:r>
              <a:rPr lang="en-GB">
                <a:latin typeface="Century Gothic" panose="020B0502020202020204" pitchFamily="34" charset="0"/>
              </a:rPr>
              <a:t>The volume of gas produced is directly proportional to the concentration of acid used. When concentration doubles from 0.5 to 1.0</a:t>
            </a:r>
            <a:r>
              <a:rPr lang="en-GB">
                <a:latin typeface="Century Gothic" panose="020B0502020202020204" pitchFamily="34" charset="0"/>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 mol/dm</a:t>
            </a:r>
            <a:r>
              <a:rPr lang="en-GB" baseline="30000">
                <a:latin typeface="Century Gothic" panose="020B0502020202020204" pitchFamily="34" charset="0"/>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3</a:t>
            </a:r>
            <a:r>
              <a:rPr lang="en-GB">
                <a:latin typeface="Century Gothic" panose="020B0502020202020204" pitchFamily="34" charset="0"/>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 the volume of gas doubles from 15 cm</a:t>
            </a:r>
            <a:r>
              <a:rPr lang="en-GB" baseline="30000">
                <a:latin typeface="Century Gothic" panose="020B0502020202020204" pitchFamily="34" charset="0"/>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3</a:t>
            </a:r>
            <a:r>
              <a:rPr lang="en-GB">
                <a:latin typeface="Century Gothic" panose="020B0502020202020204" pitchFamily="34" charset="0"/>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 to 30 cm</a:t>
            </a:r>
            <a:r>
              <a:rPr lang="en-GB" baseline="30000">
                <a:latin typeface="Century Gothic" panose="020B0502020202020204" pitchFamily="34" charset="0"/>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3</a:t>
            </a:r>
            <a:r>
              <a:rPr lang="en-GB">
                <a:latin typeface="Century Gothic" panose="020B0502020202020204" pitchFamily="34" charset="0"/>
              </a:rPr>
              <a:t>.</a:t>
            </a:r>
          </a:p>
        </p:txBody>
      </p:sp>
      <p:sp>
        <p:nvSpPr>
          <p:cNvPr id="3" name="Google Shape;117;p5">
            <a:extLst>
              <a:ext uri="{FF2B5EF4-FFF2-40B4-BE49-F238E27FC236}">
                <a16:creationId xmlns:a16="http://schemas.microsoft.com/office/drawing/2014/main" id="{EABB9206-E60A-EECC-CAC0-BF36856D3404}"/>
              </a:ext>
              <a:ext uri="{C183D7F6-B498-43B3-948B-1728B52AA6E4}">
                <adec:decorative xmlns:adec="http://schemas.microsoft.com/office/drawing/2017/decorative" val="1"/>
              </a:ext>
            </a:extLst>
          </p:cNvPr>
          <p:cNvSpPr txBox="1"/>
          <p:nvPr/>
        </p:nvSpPr>
        <p:spPr>
          <a:xfrm rot="5400000">
            <a:off x="970176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a:solidFill>
                  <a:schemeClr val="lt1"/>
                </a:solidFill>
                <a:latin typeface="Century Gothic"/>
                <a:ea typeface="Century Gothic"/>
                <a:cs typeface="Century Gothic"/>
                <a:sym typeface="Century Gothic"/>
              </a:rPr>
              <a:t>Answers</a:t>
            </a:r>
            <a:endParaRPr sz="2200" b="1" i="0" u="none" strike="noStrike" cap="none">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994766170"/>
      </p:ext>
    </p:extLst>
  </p:cSld>
  <p:clrMapOvr>
    <a:masterClrMapping/>
  </p:clrMapOvr>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3113EB-47F1-4720-84D1-D93E66A68F6D}">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88F4339-A41C-4820-ACB4-9AE8EA0EB3DC}">
  <ds:schemaRefs>
    <ds:schemaRef ds:uri="http://schemas.openxmlformats.org/package/2006/metadata/core-properties"/>
    <ds:schemaRef ds:uri="http://schemas.microsoft.com/office/2006/documentManagement/types"/>
    <ds:schemaRef ds:uri="http://purl.org/dc/terms/"/>
    <ds:schemaRef ds:uri="http://www.w3.org/XML/1998/namespace"/>
    <ds:schemaRef ds:uri="http://purl.org/dc/dcmitype/"/>
    <ds:schemaRef ds:uri="http://schemas.microsoft.com/office/infopath/2007/PartnerControls"/>
    <ds:schemaRef ds:uri="5c7d88b2-bc5d-47d8-b067-5f30c82b40fb"/>
    <ds:schemaRef ds:uri="9e3c562f-56b0-4bc9-96c8-d04b09868558"/>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B8F242A9-425F-4ABF-A7AB-D0EFE135D98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TotalTime>
  <Words>4114</Words>
  <Application>Microsoft Office PowerPoint</Application>
  <PresentationFormat>Widescreen</PresentationFormat>
  <Paragraphs>468</Paragraphs>
  <Slides>28</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Cambria Math</vt:lpstr>
      <vt:lpstr>Arial</vt:lpstr>
      <vt:lpstr>Century Gothic</vt:lpstr>
      <vt:lpstr>Calibri</vt:lpstr>
      <vt:lpstr>Office Theme</vt:lpstr>
      <vt:lpstr>Stage 1</vt:lpstr>
      <vt:lpstr>Introduction</vt:lpstr>
      <vt:lpstr>Why does data analysis matter?</vt:lpstr>
      <vt:lpstr>Lesson question</vt:lpstr>
      <vt:lpstr>Bivariate data</vt:lpstr>
      <vt:lpstr>Relationship between variables</vt:lpstr>
      <vt:lpstr>Relationship between variables – answers </vt:lpstr>
      <vt:lpstr>Patterns in data </vt:lpstr>
      <vt:lpstr>Patterns in data 2</vt:lpstr>
      <vt:lpstr>Trends</vt:lpstr>
      <vt:lpstr>Pattern or trend?</vt:lpstr>
      <vt:lpstr>Pattern or trend? Answers</vt:lpstr>
      <vt:lpstr>Variables and tables</vt:lpstr>
      <vt:lpstr>From table to graph</vt:lpstr>
      <vt:lpstr>Proportional</vt:lpstr>
      <vt:lpstr>Relationships between the variables 1</vt:lpstr>
      <vt:lpstr>Relationships between the variables 1 – answers </vt:lpstr>
      <vt:lpstr>Relationships between the variables 2</vt:lpstr>
      <vt:lpstr>Relationships between the variables 2 – answers </vt:lpstr>
      <vt:lpstr>Relationships between variables 3</vt:lpstr>
      <vt:lpstr>Relationships between variables 3 – answers </vt:lpstr>
      <vt:lpstr>Writing a conclusion</vt:lpstr>
      <vt:lpstr>Writing a conclusion – example graph </vt:lpstr>
      <vt:lpstr>Writing a conclusion – writing frame</vt:lpstr>
      <vt:lpstr>Conclusion</vt:lpstr>
      <vt:lpstr>Returning to the lesson question</vt:lpstr>
      <vt:lpstr>Returning to the lesson question – answer a</vt:lpstr>
      <vt:lpstr>Returning to the lesson question – answers b–d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Teacher-led presentation interpreting graphs</dc:title>
  <dc:creator>RoyalSocietyofChemistry@royalsocietychemistry.onmicrosoft.com</dc:creator>
  <cp:keywords>Maths; maths skills; maths skills for chemistry; data; patterns in data; bivariate data; variables; pattern; trend; linear relationship; data tables; nonlinear relationship; proportional; data anaylsis</cp:keywords>
  <cp:lastModifiedBy>Hannah Griffiths</cp:lastModifiedBy>
  <cp:revision>2</cp:revision>
  <dcterms:created xsi:type="dcterms:W3CDTF">2021-04-13T16:26:00Z</dcterms:created>
  <dcterms:modified xsi:type="dcterms:W3CDTF">2026-09-17T12:55:35Z</dcterms:modified>
  <cp:category>From https://rsc.li/3l0g6sR, teacher guidance notes, learner worksheet and short activities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ies>
</file>