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92" r:id="rId5"/>
    <p:sldId id="294" r:id="rId6"/>
    <p:sldId id="330" r:id="rId7"/>
    <p:sldId id="315" r:id="rId8"/>
    <p:sldId id="306" r:id="rId9"/>
    <p:sldId id="307" r:id="rId10"/>
    <p:sldId id="308" r:id="rId11"/>
    <p:sldId id="309" r:id="rId12"/>
    <p:sldId id="331" r:id="rId13"/>
    <p:sldId id="311" r:id="rId14"/>
    <p:sldId id="312" r:id="rId15"/>
    <p:sldId id="313" r:id="rId16"/>
    <p:sldId id="349" r:id="rId17"/>
    <p:sldId id="316" r:id="rId18"/>
    <p:sldId id="317" r:id="rId19"/>
    <p:sldId id="318" r:id="rId20"/>
    <p:sldId id="319" r:id="rId21"/>
    <p:sldId id="320" r:id="rId22"/>
    <p:sldId id="351" r:id="rId23"/>
    <p:sldId id="310" r:id="rId24"/>
    <p:sldId id="352" r:id="rId25"/>
    <p:sldId id="353" r:id="rId26"/>
    <p:sldId id="354" r:id="rId27"/>
    <p:sldId id="324" r:id="rId28"/>
    <p:sldId id="327" r:id="rId29"/>
    <p:sldId id="325" r:id="rId30"/>
    <p:sldId id="355" r:id="rId31"/>
    <p:sldId id="35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ynnwys" id="{7431B1A5-70DC-42C4-B197-E58C345157B0}">
          <p14:sldIdLst>
            <p14:sldId id="292"/>
            <p14:sldId id="294"/>
            <p14:sldId id="330"/>
          </p14:sldIdLst>
        </p14:section>
        <p14:section name="Adeiledd atomig" id="{AD5CDDDA-EC22-4FEA-B32F-66176BF1B8E4}">
          <p14:sldIdLst>
            <p14:sldId id="315"/>
            <p14:sldId id="306"/>
            <p14:sldId id="307"/>
            <p14:sldId id="308"/>
            <p14:sldId id="309"/>
            <p14:sldId id="331"/>
            <p14:sldId id="311"/>
            <p14:sldId id="312"/>
            <p14:sldId id="313"/>
            <p14:sldId id="349"/>
            <p14:sldId id="316"/>
            <p14:sldId id="317"/>
            <p14:sldId id="318"/>
            <p14:sldId id="319"/>
            <p14:sldId id="320"/>
            <p14:sldId id="351"/>
          </p14:sldIdLst>
        </p14:section>
        <p14:section name="Atomau ac ïonau" id="{17C3CB72-8586-490F-B07C-9300371C1AB6}">
          <p14:sldIdLst>
            <p14:sldId id="310"/>
            <p14:sldId id="352"/>
          </p14:sldIdLst>
        </p14:section>
        <p14:section name="Diagramau gronynnau" id="{4BFB7D36-76A7-4AAB-A6A1-417FE28C4D90}">
          <p14:sldIdLst>
            <p14:sldId id="353"/>
            <p14:sldId id="354"/>
            <p14:sldId id="324"/>
            <p14:sldId id="327"/>
            <p14:sldId id="325"/>
            <p14:sldId id="355"/>
            <p14:sldId id="350"/>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F6E0C0"/>
    <a:srgbClr val="ED7D31"/>
    <a:srgbClr val="E6F1EF"/>
    <a:srgbClr val="006F62"/>
    <a:srgbClr val="EDF6F9"/>
    <a:srgbClr val="48A9C5"/>
    <a:srgbClr val="FAE7EA"/>
    <a:srgbClr val="F7DBE0"/>
    <a:srgbClr val="F4CF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C93E24-0C74-4D9A-B2C9-B0DCE5F7D5FF}" v="28" dt="2026-06-18T09:08:39.4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32"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undo redo custSel mod modSld">
      <pc:chgData name="Hannah Griffiths" userId="9135852f-5aac-4f3f-97b0-55e569f13680" providerId="ADAL" clId="{79D2581E-2C64-4D7D-948E-B5DB5B650164}" dt="2026-06-18T09:07:53.077" v="201" actId="1076"/>
      <pc:docMkLst>
        <pc:docMk/>
      </pc:docMkLst>
      <pc:sldChg chg="modSp mod">
        <pc:chgData name="Hannah Griffiths" userId="9135852f-5aac-4f3f-97b0-55e569f13680" providerId="ADAL" clId="{79D2581E-2C64-4D7D-948E-B5DB5B650164}" dt="2026-06-17T14:59:23.057" v="51" actId="20577"/>
        <pc:sldMkLst>
          <pc:docMk/>
          <pc:sldMk cId="3659483100" sldId="294"/>
        </pc:sldMkLst>
        <pc:spChg chg="mod">
          <ac:chgData name="Hannah Griffiths" userId="9135852f-5aac-4f3f-97b0-55e569f13680" providerId="ADAL" clId="{79D2581E-2C64-4D7D-948E-B5DB5B650164}" dt="2026-06-17T14:59:10.372" v="41" actId="20577"/>
          <ac:spMkLst>
            <pc:docMk/>
            <pc:sldMk cId="3659483100" sldId="294"/>
            <ac:spMk id="3" creationId="{BCFFB25B-F7CD-BA43-B498-C6CDF64364F7}"/>
          </ac:spMkLst>
        </pc:spChg>
        <pc:spChg chg="mod">
          <ac:chgData name="Hannah Griffiths" userId="9135852f-5aac-4f3f-97b0-55e569f13680" providerId="ADAL" clId="{79D2581E-2C64-4D7D-948E-B5DB5B650164}" dt="2026-06-17T14:59:23.057" v="51" actId="20577"/>
          <ac:spMkLst>
            <pc:docMk/>
            <pc:sldMk cId="3659483100" sldId="294"/>
            <ac:spMk id="6" creationId="{58B169BA-7DD3-D3E3-96BE-E26EBA6EEF25}"/>
          </ac:spMkLst>
        </pc:spChg>
      </pc:sldChg>
      <pc:sldChg chg="modSp mod">
        <pc:chgData name="Hannah Griffiths" userId="9135852f-5aac-4f3f-97b0-55e569f13680" providerId="ADAL" clId="{79D2581E-2C64-4D7D-948E-B5DB5B650164}" dt="2026-06-17T15:01:36.499" v="93" actId="1076"/>
        <pc:sldMkLst>
          <pc:docMk/>
          <pc:sldMk cId="4110700375" sldId="306"/>
        </pc:sldMkLst>
        <pc:picChg chg="mod modCrop">
          <ac:chgData name="Hannah Griffiths" userId="9135852f-5aac-4f3f-97b0-55e569f13680" providerId="ADAL" clId="{79D2581E-2C64-4D7D-948E-B5DB5B650164}" dt="2026-06-17T15:01:36.499" v="93" actId="1076"/>
          <ac:picMkLst>
            <pc:docMk/>
            <pc:sldMk cId="4110700375" sldId="306"/>
            <ac:picMk id="4" creationId="{C49491C1-E3CF-17EE-4FBD-516E8AB9C29A}"/>
          </ac:picMkLst>
        </pc:picChg>
      </pc:sldChg>
      <pc:sldChg chg="modSp mod">
        <pc:chgData name="Hannah Griffiths" userId="9135852f-5aac-4f3f-97b0-55e569f13680" providerId="ADAL" clId="{79D2581E-2C64-4D7D-948E-B5DB5B650164}" dt="2026-06-17T15:02:34.242" v="102" actId="1076"/>
        <pc:sldMkLst>
          <pc:docMk/>
          <pc:sldMk cId="3250620565" sldId="308"/>
        </pc:sldMkLst>
        <pc:picChg chg="mod modCrop">
          <ac:chgData name="Hannah Griffiths" userId="9135852f-5aac-4f3f-97b0-55e569f13680" providerId="ADAL" clId="{79D2581E-2C64-4D7D-948E-B5DB5B650164}" dt="2026-06-17T15:02:34.242" v="102" actId="1076"/>
          <ac:picMkLst>
            <pc:docMk/>
            <pc:sldMk cId="3250620565" sldId="308"/>
            <ac:picMk id="3" creationId="{5C5D8CC8-E109-0394-ED21-1DB7A154748A}"/>
          </ac:picMkLst>
        </pc:picChg>
      </pc:sldChg>
      <pc:sldChg chg="modSp mod">
        <pc:chgData name="Hannah Griffiths" userId="9135852f-5aac-4f3f-97b0-55e569f13680" providerId="ADAL" clId="{79D2581E-2C64-4D7D-948E-B5DB5B650164}" dt="2026-06-17T15:11:36.193" v="106" actId="1076"/>
        <pc:sldMkLst>
          <pc:docMk/>
          <pc:sldMk cId="183967030" sldId="309"/>
        </pc:sldMkLst>
        <pc:picChg chg="mod">
          <ac:chgData name="Hannah Griffiths" userId="9135852f-5aac-4f3f-97b0-55e569f13680" providerId="ADAL" clId="{79D2581E-2C64-4D7D-948E-B5DB5B650164}" dt="2026-06-17T15:11:36.193" v="106" actId="1076"/>
          <ac:picMkLst>
            <pc:docMk/>
            <pc:sldMk cId="183967030" sldId="309"/>
            <ac:picMk id="4" creationId="{C6CC1251-ACC9-9EC4-B485-A9397839D2F9}"/>
          </ac:picMkLst>
        </pc:picChg>
      </pc:sldChg>
      <pc:sldChg chg="modSp mod">
        <pc:chgData name="Hannah Griffiths" userId="9135852f-5aac-4f3f-97b0-55e569f13680" providerId="ADAL" clId="{79D2581E-2C64-4D7D-948E-B5DB5B650164}" dt="2026-06-18T09:02:36.068" v="180" actId="1076"/>
        <pc:sldMkLst>
          <pc:docMk/>
          <pc:sldMk cId="1296181378" sldId="310"/>
        </pc:sldMkLst>
        <pc:picChg chg="mod">
          <ac:chgData name="Hannah Griffiths" userId="9135852f-5aac-4f3f-97b0-55e569f13680" providerId="ADAL" clId="{79D2581E-2C64-4D7D-948E-B5DB5B650164}" dt="2026-06-18T09:02:36.068" v="180" actId="1076"/>
          <ac:picMkLst>
            <pc:docMk/>
            <pc:sldMk cId="1296181378" sldId="310"/>
            <ac:picMk id="8" creationId="{953C030C-E5CF-FC6F-9D9A-5667670EAD43}"/>
          </ac:picMkLst>
        </pc:picChg>
      </pc:sldChg>
      <pc:sldChg chg="modSp mod">
        <pc:chgData name="Hannah Griffiths" userId="9135852f-5aac-4f3f-97b0-55e569f13680" providerId="ADAL" clId="{79D2581E-2C64-4D7D-948E-B5DB5B650164}" dt="2026-06-18T09:06:02.133" v="192" actId="20577"/>
        <pc:sldMkLst>
          <pc:docMk/>
          <pc:sldMk cId="4142304753" sldId="311"/>
        </pc:sldMkLst>
        <pc:spChg chg="mod">
          <ac:chgData name="Hannah Griffiths" userId="9135852f-5aac-4f3f-97b0-55e569f13680" providerId="ADAL" clId="{79D2581E-2C64-4D7D-948E-B5DB5B650164}" dt="2026-06-18T09:06:02.133" v="192" actId="20577"/>
          <ac:spMkLst>
            <pc:docMk/>
            <pc:sldMk cId="4142304753" sldId="311"/>
            <ac:spMk id="6" creationId="{6DE49792-1757-EB04-F1EA-9493353BD92D}"/>
          </ac:spMkLst>
        </pc:spChg>
        <pc:picChg chg="mod">
          <ac:chgData name="Hannah Griffiths" userId="9135852f-5aac-4f3f-97b0-55e569f13680" providerId="ADAL" clId="{79D2581E-2C64-4D7D-948E-B5DB5B650164}" dt="2026-06-17T15:27:10.994" v="116" actId="962"/>
          <ac:picMkLst>
            <pc:docMk/>
            <pc:sldMk cId="4142304753" sldId="311"/>
            <ac:picMk id="7" creationId="{57F78E17-E7E5-9B87-983E-464F0FF695F5}"/>
          </ac:picMkLst>
        </pc:picChg>
      </pc:sldChg>
      <pc:sldChg chg="modSp mod">
        <pc:chgData name="Hannah Griffiths" userId="9135852f-5aac-4f3f-97b0-55e569f13680" providerId="ADAL" clId="{79D2581E-2C64-4D7D-948E-B5DB5B650164}" dt="2026-06-18T09:06:24.584" v="194" actId="14100"/>
        <pc:sldMkLst>
          <pc:docMk/>
          <pc:sldMk cId="411519800" sldId="312"/>
        </pc:sldMkLst>
        <pc:spChg chg="mod">
          <ac:chgData name="Hannah Griffiths" userId="9135852f-5aac-4f3f-97b0-55e569f13680" providerId="ADAL" clId="{79D2581E-2C64-4D7D-948E-B5DB5B650164}" dt="2026-06-18T09:06:24.584" v="194" actId="14100"/>
          <ac:spMkLst>
            <pc:docMk/>
            <pc:sldMk cId="411519800" sldId="312"/>
            <ac:spMk id="13" creationId="{926FABF0-5F81-1D63-34ED-C39D58D64B13}"/>
          </ac:spMkLst>
        </pc:spChg>
      </pc:sldChg>
      <pc:sldChg chg="modSp mod">
        <pc:chgData name="Hannah Griffiths" userId="9135852f-5aac-4f3f-97b0-55e569f13680" providerId="ADAL" clId="{79D2581E-2C64-4D7D-948E-B5DB5B650164}" dt="2026-06-18T09:06:37.631" v="197" actId="3064"/>
        <pc:sldMkLst>
          <pc:docMk/>
          <pc:sldMk cId="4014064925" sldId="313"/>
        </pc:sldMkLst>
        <pc:spChg chg="mod">
          <ac:chgData name="Hannah Griffiths" userId="9135852f-5aac-4f3f-97b0-55e569f13680" providerId="ADAL" clId="{79D2581E-2C64-4D7D-948E-B5DB5B650164}" dt="2026-06-18T09:06:37.631" v="197" actId="3064"/>
          <ac:spMkLst>
            <pc:docMk/>
            <pc:sldMk cId="4014064925" sldId="313"/>
            <ac:spMk id="6" creationId="{0510920D-0A40-2BD8-9607-0E1EFFF16B09}"/>
          </ac:spMkLst>
        </pc:spChg>
        <pc:spChg chg="mod">
          <ac:chgData name="Hannah Griffiths" userId="9135852f-5aac-4f3f-97b0-55e569f13680" providerId="ADAL" clId="{79D2581E-2C64-4D7D-948E-B5DB5B650164}" dt="2026-06-18T09:06:34.806" v="196" actId="14100"/>
          <ac:spMkLst>
            <pc:docMk/>
            <pc:sldMk cId="4014064925" sldId="313"/>
            <ac:spMk id="13" creationId="{65EA32AB-F10A-C8A6-B27D-2AF738203AC2}"/>
          </ac:spMkLst>
        </pc:spChg>
      </pc:sldChg>
      <pc:sldChg chg="modSp mod">
        <pc:chgData name="Hannah Griffiths" userId="9135852f-5aac-4f3f-97b0-55e569f13680" providerId="ADAL" clId="{79D2581E-2C64-4D7D-948E-B5DB5B650164}" dt="2026-06-17T15:00:56.100" v="86" actId="3064"/>
        <pc:sldMkLst>
          <pc:docMk/>
          <pc:sldMk cId="127807527" sldId="315"/>
        </pc:sldMkLst>
        <pc:spChg chg="mod">
          <ac:chgData name="Hannah Griffiths" userId="9135852f-5aac-4f3f-97b0-55e569f13680" providerId="ADAL" clId="{79D2581E-2C64-4D7D-948E-B5DB5B650164}" dt="2026-06-17T15:00:56.100" v="86" actId="3064"/>
          <ac:spMkLst>
            <pc:docMk/>
            <pc:sldMk cId="127807527" sldId="315"/>
            <ac:spMk id="6" creationId="{BFD66EC1-6A3D-AACF-3FFA-4D43538B8D44}"/>
          </ac:spMkLst>
        </pc:spChg>
        <pc:picChg chg="mod">
          <ac:chgData name="Hannah Griffiths" userId="9135852f-5aac-4f3f-97b0-55e569f13680" providerId="ADAL" clId="{79D2581E-2C64-4D7D-948E-B5DB5B650164}" dt="2026-06-17T15:00:44.947" v="85" actId="14100"/>
          <ac:picMkLst>
            <pc:docMk/>
            <pc:sldMk cId="127807527" sldId="315"/>
            <ac:picMk id="7" creationId="{DB14589B-7BC2-3BEF-75B7-7EC231A465E0}"/>
          </ac:picMkLst>
        </pc:picChg>
      </pc:sldChg>
      <pc:sldChg chg="modSp mod">
        <pc:chgData name="Hannah Griffiths" userId="9135852f-5aac-4f3f-97b0-55e569f13680" providerId="ADAL" clId="{79D2581E-2C64-4D7D-948E-B5DB5B650164}" dt="2026-06-18T09:06:49.783" v="198" actId="3064"/>
        <pc:sldMkLst>
          <pc:docMk/>
          <pc:sldMk cId="954794389" sldId="316"/>
        </pc:sldMkLst>
        <pc:spChg chg="mod">
          <ac:chgData name="Hannah Griffiths" userId="9135852f-5aac-4f3f-97b0-55e569f13680" providerId="ADAL" clId="{79D2581E-2C64-4D7D-948E-B5DB5B650164}" dt="2026-06-18T09:06:49.783" v="198" actId="3064"/>
          <ac:spMkLst>
            <pc:docMk/>
            <pc:sldMk cId="954794389" sldId="316"/>
            <ac:spMk id="6" creationId="{9340CEB6-2DDE-158F-32F4-294F3CCF044F}"/>
          </ac:spMkLst>
        </pc:spChg>
        <pc:picChg chg="mod modCrop">
          <ac:chgData name="Hannah Griffiths" userId="9135852f-5aac-4f3f-97b0-55e569f13680" providerId="ADAL" clId="{79D2581E-2C64-4D7D-948E-B5DB5B650164}" dt="2026-06-18T08:57:42.525" v="125" actId="1076"/>
          <ac:picMkLst>
            <pc:docMk/>
            <pc:sldMk cId="954794389" sldId="316"/>
            <ac:picMk id="4" creationId="{1B1670CA-0C13-36B6-255C-FF9819C4CC9C}"/>
          </ac:picMkLst>
        </pc:picChg>
      </pc:sldChg>
      <pc:sldChg chg="modSp mod">
        <pc:chgData name="Hannah Griffiths" userId="9135852f-5aac-4f3f-97b0-55e569f13680" providerId="ADAL" clId="{79D2581E-2C64-4D7D-948E-B5DB5B650164}" dt="2026-06-18T09:06:55.454" v="199" actId="3064"/>
        <pc:sldMkLst>
          <pc:docMk/>
          <pc:sldMk cId="2299277138" sldId="317"/>
        </pc:sldMkLst>
        <pc:spChg chg="mod">
          <ac:chgData name="Hannah Griffiths" userId="9135852f-5aac-4f3f-97b0-55e569f13680" providerId="ADAL" clId="{79D2581E-2C64-4D7D-948E-B5DB5B650164}" dt="2026-06-18T09:06:55.454" v="199" actId="3064"/>
          <ac:spMkLst>
            <pc:docMk/>
            <pc:sldMk cId="2299277138" sldId="317"/>
            <ac:spMk id="6" creationId="{1CBB61FB-0AC0-8DB6-DDE6-2B0D1FE33872}"/>
          </ac:spMkLst>
        </pc:spChg>
        <pc:picChg chg="mod">
          <ac:chgData name="Hannah Griffiths" userId="9135852f-5aac-4f3f-97b0-55e569f13680" providerId="ADAL" clId="{79D2581E-2C64-4D7D-948E-B5DB5B650164}" dt="2026-06-18T09:00:06.521" v="147" actId="1076"/>
          <ac:picMkLst>
            <pc:docMk/>
            <pc:sldMk cId="2299277138" sldId="317"/>
            <ac:picMk id="4" creationId="{7FE840D2-3A90-0108-71BF-8C7C466B9A00}"/>
          </ac:picMkLst>
        </pc:picChg>
      </pc:sldChg>
      <pc:sldChg chg="delSp modSp mod">
        <pc:chgData name="Hannah Griffiths" userId="9135852f-5aac-4f3f-97b0-55e569f13680" providerId="ADAL" clId="{79D2581E-2C64-4D7D-948E-B5DB5B650164}" dt="2026-06-18T09:00:17.907" v="155" actId="1076"/>
        <pc:sldMkLst>
          <pc:docMk/>
          <pc:sldMk cId="2443883568" sldId="318"/>
        </pc:sldMkLst>
        <pc:spChg chg="del">
          <ac:chgData name="Hannah Griffiths" userId="9135852f-5aac-4f3f-97b0-55e569f13680" providerId="ADAL" clId="{79D2581E-2C64-4D7D-948E-B5DB5B650164}" dt="2026-06-18T09:00:16.325" v="154" actId="478"/>
          <ac:spMkLst>
            <pc:docMk/>
            <pc:sldMk cId="2443883568" sldId="318"/>
            <ac:spMk id="3" creationId="{ECB5E251-3690-2EF2-9C7F-C9AD3E2BC47C}"/>
          </ac:spMkLst>
        </pc:spChg>
        <pc:picChg chg="mod modCrop">
          <ac:chgData name="Hannah Griffiths" userId="9135852f-5aac-4f3f-97b0-55e569f13680" providerId="ADAL" clId="{79D2581E-2C64-4D7D-948E-B5DB5B650164}" dt="2026-06-18T09:00:17.907" v="155" actId="1076"/>
          <ac:picMkLst>
            <pc:docMk/>
            <pc:sldMk cId="2443883568" sldId="318"/>
            <ac:picMk id="4" creationId="{93379E21-AFE0-C1F1-32ED-95D7B02E53A2}"/>
          </ac:picMkLst>
        </pc:picChg>
      </pc:sldChg>
      <pc:sldChg chg="modSp mod">
        <pc:chgData name="Hannah Griffiths" userId="9135852f-5aac-4f3f-97b0-55e569f13680" providerId="ADAL" clId="{79D2581E-2C64-4D7D-948E-B5DB5B650164}" dt="2026-06-18T09:07:17.745" v="200" actId="3064"/>
        <pc:sldMkLst>
          <pc:docMk/>
          <pc:sldMk cId="3128681265" sldId="319"/>
        </pc:sldMkLst>
        <pc:spChg chg="mod">
          <ac:chgData name="Hannah Griffiths" userId="9135852f-5aac-4f3f-97b0-55e569f13680" providerId="ADAL" clId="{79D2581E-2C64-4D7D-948E-B5DB5B650164}" dt="2026-06-18T09:07:17.745" v="200" actId="3064"/>
          <ac:spMkLst>
            <pc:docMk/>
            <pc:sldMk cId="3128681265" sldId="319"/>
            <ac:spMk id="6" creationId="{FE62DC1B-8335-7AC8-8803-74C2B700DC67}"/>
          </ac:spMkLst>
        </pc:spChg>
        <pc:picChg chg="mod">
          <ac:chgData name="Hannah Griffiths" userId="9135852f-5aac-4f3f-97b0-55e569f13680" providerId="ADAL" clId="{79D2581E-2C64-4D7D-948E-B5DB5B650164}" dt="2026-06-18T09:01:15.854" v="159" actId="1076"/>
          <ac:picMkLst>
            <pc:docMk/>
            <pc:sldMk cId="3128681265" sldId="319"/>
            <ac:picMk id="7" creationId="{411216F4-F636-899D-F526-953F4F9AB177}"/>
          </ac:picMkLst>
        </pc:picChg>
      </pc:sldChg>
      <pc:sldChg chg="modSp mod">
        <pc:chgData name="Hannah Griffiths" userId="9135852f-5aac-4f3f-97b0-55e569f13680" providerId="ADAL" clId="{79D2581E-2C64-4D7D-948E-B5DB5B650164}" dt="2026-06-18T09:01:58.124" v="169" actId="14100"/>
        <pc:sldMkLst>
          <pc:docMk/>
          <pc:sldMk cId="2594340825" sldId="320"/>
        </pc:sldMkLst>
        <pc:picChg chg="mod modCrop">
          <ac:chgData name="Hannah Griffiths" userId="9135852f-5aac-4f3f-97b0-55e569f13680" providerId="ADAL" clId="{79D2581E-2C64-4D7D-948E-B5DB5B650164}" dt="2026-06-18T09:01:58.124" v="169" actId="14100"/>
          <ac:picMkLst>
            <pc:docMk/>
            <pc:sldMk cId="2594340825" sldId="320"/>
            <ac:picMk id="7" creationId="{B2ABBE31-4070-0998-0E0B-09451B994D58}"/>
          </ac:picMkLst>
        </pc:picChg>
      </pc:sldChg>
      <pc:sldChg chg="modSp mod">
        <pc:chgData name="Hannah Griffiths" userId="9135852f-5aac-4f3f-97b0-55e569f13680" providerId="ADAL" clId="{79D2581E-2C64-4D7D-948E-B5DB5B650164}" dt="2026-06-18T09:07:53.077" v="201" actId="1076"/>
        <pc:sldMkLst>
          <pc:docMk/>
          <pc:sldMk cId="1192657592" sldId="325"/>
        </pc:sldMkLst>
        <pc:spChg chg="mod">
          <ac:chgData name="Hannah Griffiths" userId="9135852f-5aac-4f3f-97b0-55e569f13680" providerId="ADAL" clId="{79D2581E-2C64-4D7D-948E-B5DB5B650164}" dt="2026-06-18T09:07:53.077" v="201" actId="1076"/>
          <ac:spMkLst>
            <pc:docMk/>
            <pc:sldMk cId="1192657592" sldId="325"/>
            <ac:spMk id="10" creationId="{1B6D2804-FCA5-5140-E336-F3EC8F95F8B0}"/>
          </ac:spMkLst>
        </pc:spChg>
        <pc:picChg chg="mod">
          <ac:chgData name="Hannah Griffiths" userId="9135852f-5aac-4f3f-97b0-55e569f13680" providerId="ADAL" clId="{79D2581E-2C64-4D7D-948E-B5DB5B650164}" dt="2026-06-18T09:04:01.726" v="191" actId="962"/>
          <ac:picMkLst>
            <pc:docMk/>
            <pc:sldMk cId="1192657592" sldId="325"/>
            <ac:picMk id="9" creationId="{A39EDFA2-1DF4-ADB1-6F4C-890234666F50}"/>
          </ac:picMkLst>
        </pc:picChg>
      </pc:sldChg>
      <pc:sldChg chg="modSp mod">
        <pc:chgData name="Hannah Griffiths" userId="9135852f-5aac-4f3f-97b0-55e569f13680" providerId="ADAL" clId="{79D2581E-2C64-4D7D-948E-B5DB5B650164}" dt="2026-06-18T09:03:45.141" v="188" actId="1076"/>
        <pc:sldMkLst>
          <pc:docMk/>
          <pc:sldMk cId="4237375390" sldId="327"/>
        </pc:sldMkLst>
        <pc:picChg chg="mod">
          <ac:chgData name="Hannah Griffiths" userId="9135852f-5aac-4f3f-97b0-55e569f13680" providerId="ADAL" clId="{79D2581E-2C64-4D7D-948E-B5DB5B650164}" dt="2026-06-18T09:03:45.141" v="188" actId="1076"/>
          <ac:picMkLst>
            <pc:docMk/>
            <pc:sldMk cId="4237375390" sldId="327"/>
            <ac:picMk id="4" creationId="{43366712-5894-CE65-E4DE-2345BD2363CC}"/>
          </ac:picMkLst>
        </pc:picChg>
      </pc:sldChg>
      <pc:sldChg chg="modSp mod">
        <pc:chgData name="Hannah Griffiths" userId="9135852f-5aac-4f3f-97b0-55e569f13680" providerId="ADAL" clId="{79D2581E-2C64-4D7D-948E-B5DB5B650164}" dt="2026-06-17T14:59:57.628" v="78" actId="20577"/>
        <pc:sldMkLst>
          <pc:docMk/>
          <pc:sldMk cId="3519940480" sldId="330"/>
        </pc:sldMkLst>
        <pc:spChg chg="mod">
          <ac:chgData name="Hannah Griffiths" userId="9135852f-5aac-4f3f-97b0-55e569f13680" providerId="ADAL" clId="{79D2581E-2C64-4D7D-948E-B5DB5B650164}" dt="2026-06-17T14:59:57.628" v="78" actId="20577"/>
          <ac:spMkLst>
            <pc:docMk/>
            <pc:sldMk cId="3519940480" sldId="330"/>
            <ac:spMk id="3" creationId="{3E6FB160-3FC6-2509-CD0B-E46982E395EA}"/>
          </ac:spMkLst>
        </pc:spChg>
      </pc:sldChg>
      <pc:sldChg chg="modSp mod">
        <pc:chgData name="Hannah Griffiths" userId="9135852f-5aac-4f3f-97b0-55e569f13680" providerId="ADAL" clId="{79D2581E-2C64-4D7D-948E-B5DB5B650164}" dt="2026-06-17T15:15:02.688" v="111" actId="1076"/>
        <pc:sldMkLst>
          <pc:docMk/>
          <pc:sldMk cId="298822981" sldId="331"/>
        </pc:sldMkLst>
        <pc:picChg chg="mod">
          <ac:chgData name="Hannah Griffiths" userId="9135852f-5aac-4f3f-97b0-55e569f13680" providerId="ADAL" clId="{79D2581E-2C64-4D7D-948E-B5DB5B650164}" dt="2026-06-17T15:15:02.688" v="111" actId="1076"/>
          <ac:picMkLst>
            <pc:docMk/>
            <pc:sldMk cId="298822981" sldId="331"/>
            <ac:picMk id="3" creationId="{AAB3BCD2-9135-A4F3-0475-E8134312A989}"/>
          </ac:picMkLst>
        </pc:picChg>
      </pc:sldChg>
      <pc:sldChg chg="modSp mod">
        <pc:chgData name="Hannah Griffiths" userId="9135852f-5aac-4f3f-97b0-55e569f13680" providerId="ADAL" clId="{79D2581E-2C64-4D7D-948E-B5DB5B650164}" dt="2026-06-18T08:26:15.250" v="119" actId="962"/>
        <pc:sldMkLst>
          <pc:docMk/>
          <pc:sldMk cId="3086091742" sldId="349"/>
        </pc:sldMkLst>
        <pc:picChg chg="mod">
          <ac:chgData name="Hannah Griffiths" userId="9135852f-5aac-4f3f-97b0-55e569f13680" providerId="ADAL" clId="{79D2581E-2C64-4D7D-948E-B5DB5B650164}" dt="2026-06-18T08:26:15.250" v="119" actId="962"/>
          <ac:picMkLst>
            <pc:docMk/>
            <pc:sldMk cId="3086091742" sldId="349"/>
            <ac:picMk id="4" creationId="{8C74867F-A6D0-28CB-04A2-780731B975B9}"/>
          </ac:picMkLst>
        </pc:picChg>
      </pc:sldChg>
      <pc:sldChg chg="modSp mod">
        <pc:chgData name="Hannah Griffiths" userId="9135852f-5aac-4f3f-97b0-55e569f13680" providerId="ADAL" clId="{79D2581E-2C64-4D7D-948E-B5DB5B650164}" dt="2026-06-18T09:02:19.677" v="175" actId="1076"/>
        <pc:sldMkLst>
          <pc:docMk/>
          <pc:sldMk cId="4063609384" sldId="351"/>
        </pc:sldMkLst>
        <pc:picChg chg="mod">
          <ac:chgData name="Hannah Griffiths" userId="9135852f-5aac-4f3f-97b0-55e569f13680" providerId="ADAL" clId="{79D2581E-2C64-4D7D-948E-B5DB5B650164}" dt="2026-06-18T09:02:19.677" v="175" actId="1076"/>
          <ac:picMkLst>
            <pc:docMk/>
            <pc:sldMk cId="4063609384" sldId="351"/>
            <ac:picMk id="10" creationId="{B48602E3-90D5-E99B-FEB1-CC0139487DA0}"/>
          </ac:picMkLst>
        </pc:picChg>
      </pc:sldChg>
      <pc:sldChg chg="modSp mod">
        <pc:chgData name="Hannah Griffiths" userId="9135852f-5aac-4f3f-97b0-55e569f13680" providerId="ADAL" clId="{79D2581E-2C64-4D7D-948E-B5DB5B650164}" dt="2026-06-18T09:03:00.384" v="183" actId="962"/>
        <pc:sldMkLst>
          <pc:docMk/>
          <pc:sldMk cId="4012050400" sldId="354"/>
        </pc:sldMkLst>
        <pc:picChg chg="mod">
          <ac:chgData name="Hannah Griffiths" userId="9135852f-5aac-4f3f-97b0-55e569f13680" providerId="ADAL" clId="{79D2581E-2C64-4D7D-948E-B5DB5B650164}" dt="2026-06-18T09:03:00.384" v="183" actId="962"/>
          <ac:picMkLst>
            <pc:docMk/>
            <pc:sldMk cId="4012050400" sldId="354"/>
            <ac:picMk id="7" creationId="{3C07E1AA-88D1-724E-F9F2-61302966F29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hasCustomPrompt="1"/>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hasCustomPrompt="1"/>
          </p:nvPr>
        </p:nvSpPr>
        <p:spPr>
          <a:xfrm>
            <a:off x="3884613" y="0"/>
            <a:ext cx="2971800" cy="458788"/>
          </a:xfrm>
          <a:prstGeom prst="rect">
            <a:avLst/>
          </a:prstGeom>
        </p:spPr>
        <p:txBody>
          <a:bodyPr vert="horz" lIns="91440" tIns="45720" rIns="91440" bIns="45720" rtlCol="0"/>
          <a:lstStyle>
            <a:lvl1pPr algn="r">
              <a:defRPr sz="1200"/>
            </a:lvl1pPr>
          </a:lstStyle>
          <a:p>
            <a:fld id="{B82EC57A-BB31-4413-B219-6D814CF6EB10}" type="datetimeFigureOut">
              <a:rPr lang="en-GB" smtClean="0"/>
              <a:t>18/06/2026</a:t>
            </a:fld>
            <a:endParaRPr lang="en-GB"/>
          </a:p>
        </p:txBody>
      </p:sp>
      <p:sp>
        <p:nvSpPr>
          <p:cNvPr id="4" name="Slide Image Placeholder 3"/>
          <p:cNvSpPr>
            <a:spLocks noGrp="1" noRot="1" noChangeAspect="1"/>
          </p:cNvSpPr>
          <p:nvPr>
            <p:ph type="sldImg" idx="2" hasCustomPrompt="1"/>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hasCustomPrompt="1"/>
          </p:nvPr>
        </p:nvSpPr>
        <p:spPr>
          <a:xfrm>
            <a:off x="685800" y="4400550"/>
            <a:ext cx="5486400" cy="3600450"/>
          </a:xfrm>
          <a:prstGeom prst="rect">
            <a:avLst/>
          </a:prstGeom>
        </p:spPr>
        <p:txBody>
          <a:bodyPr vert="horz" lIns="91440" tIns="45720" rIns="91440" bIns="45720" rtlCol="0"/>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p>
        </p:txBody>
      </p:sp>
      <p:sp>
        <p:nvSpPr>
          <p:cNvPr id="6" name="Footer Placeholder 5"/>
          <p:cNvSpPr>
            <a:spLocks noGrp="1"/>
          </p:cNvSpPr>
          <p:nvPr>
            <p:ph type="ftr" sz="quarter" idx="4" hasCustomPrompt="1"/>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hasCustomPrompt="1"/>
          </p:nvPr>
        </p:nvSpPr>
        <p:spPr>
          <a:xfrm>
            <a:off x="3884613" y="8685213"/>
            <a:ext cx="2971800" cy="458787"/>
          </a:xfrm>
          <a:prstGeom prst="rect">
            <a:avLst/>
          </a:prstGeom>
        </p:spPr>
        <p:txBody>
          <a:bodyPr vert="horz" lIns="91440" tIns="45720" rIns="91440" bIns="45720" rtlCol="0" anchor="b"/>
          <a:lstStyle>
            <a:lvl1pPr algn="r">
              <a:defRPr sz="1200"/>
            </a:lvl1pPr>
          </a:lstStyle>
          <a:p>
            <a:fld id="{A85919CB-4763-4CA7-B855-F327AC99DF58}" type="slidenum">
              <a:rPr lang="en-GB" smtClean="0"/>
              <a:t>‹#›</a:t>
            </a:fld>
            <a:endParaRPr lang="en-GB"/>
          </a:p>
        </p:txBody>
      </p:sp>
    </p:spTree>
    <p:extLst>
      <p:ext uri="{BB962C8B-B14F-4D97-AF65-F5344CB8AC3E}">
        <p14:creationId xmlns:p14="http://schemas.microsoft.com/office/powerpoint/2010/main" val="2394755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2783B-F2AF-D1D8-079A-7E48024228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4E9C8C-D44A-6EB4-5729-BDCA41FB45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22FBA8-951A-B6A3-DF8D-11322D2001F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5DF75B2-C951-3261-D3D2-FAF2AB238085}"/>
              </a:ext>
            </a:extLst>
          </p:cNvPr>
          <p:cNvSpPr>
            <a:spLocks noGrp="1"/>
          </p:cNvSpPr>
          <p:nvPr>
            <p:ph type="sldNum" sz="quarter" idx="5"/>
          </p:nvPr>
        </p:nvSpPr>
        <p:spPr/>
        <p:txBody>
          <a:bodyPr/>
          <a:lstStyle/>
          <a:p>
            <a:fld id="{A85919CB-4763-4CA7-B855-F327AC99DF58}" type="slidenum">
              <a:rPr lang="en-GB" smtClean="0"/>
              <a:t>4</a:t>
            </a:fld>
            <a:endParaRPr lang="en-GB"/>
          </a:p>
        </p:txBody>
      </p:sp>
    </p:spTree>
    <p:extLst>
      <p:ext uri="{BB962C8B-B14F-4D97-AF65-F5344CB8AC3E}">
        <p14:creationId xmlns:p14="http://schemas.microsoft.com/office/powerpoint/2010/main" val="2543826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5</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6</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7</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8</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EB3AD-AB9E-E3A9-26D2-0035858B8D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30AB1-4807-CE8B-2C39-A5DAD79E9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57988E-FECD-DB0E-C0D8-D7AB8F1F2FF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BD8D2C8-07D0-88B4-3761-353E001A2377}"/>
              </a:ext>
            </a:extLst>
          </p:cNvPr>
          <p:cNvSpPr>
            <a:spLocks noGrp="1"/>
          </p:cNvSpPr>
          <p:nvPr>
            <p:ph type="sldNum" sz="quarter" idx="5"/>
          </p:nvPr>
        </p:nvSpPr>
        <p:spPr/>
        <p:txBody>
          <a:bodyPr/>
          <a:lstStyle/>
          <a:p>
            <a:fld id="{A85919CB-4763-4CA7-B855-F327AC99DF58}" type="slidenum">
              <a:rPr lang="en-GB" smtClean="0"/>
              <a:t>9</a:t>
            </a:fld>
            <a:endParaRPr lang="en-GB"/>
          </a:p>
        </p:txBody>
      </p:sp>
    </p:spTree>
    <p:extLst>
      <p:ext uri="{BB962C8B-B14F-4D97-AF65-F5344CB8AC3E}">
        <p14:creationId xmlns:p14="http://schemas.microsoft.com/office/powerpoint/2010/main" val="1734711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10</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85919CB-4763-4CA7-B855-F327AC99DF58}" type="slidenum">
              <a:rPr lang="en-GB" smtClean="0"/>
              <a:t>11</a:t>
            </a:fld>
            <a:endParaRPr lang="en-GB"/>
          </a:p>
        </p:txBody>
      </p:sp>
    </p:spTree>
    <p:extLst>
      <p:ext uri="{BB962C8B-B14F-4D97-AF65-F5344CB8AC3E}">
        <p14:creationId xmlns:p14="http://schemas.microsoft.com/office/powerpoint/2010/main" val="352222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326D6-0503-7049-5C0E-7C59DF457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A7C53A-CBE9-8168-3640-5AE2681F8B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88D387-2612-C350-BD88-3A0292148D4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75C4A84-EF9E-259C-AB06-6BC30892446D}"/>
              </a:ext>
            </a:extLst>
          </p:cNvPr>
          <p:cNvSpPr>
            <a:spLocks noGrp="1"/>
          </p:cNvSpPr>
          <p:nvPr>
            <p:ph type="sldNum" sz="quarter" idx="5"/>
          </p:nvPr>
        </p:nvSpPr>
        <p:spPr/>
        <p:txBody>
          <a:bodyPr/>
          <a:lstStyle/>
          <a:p>
            <a:fld id="{A85919CB-4763-4CA7-B855-F327AC99DF58}" type="slidenum">
              <a:rPr lang="en-GB" smtClean="0"/>
              <a:t>12</a:t>
            </a:fld>
            <a:endParaRPr lang="en-GB"/>
          </a:p>
        </p:txBody>
      </p:sp>
    </p:spTree>
    <p:extLst>
      <p:ext uri="{BB962C8B-B14F-4D97-AF65-F5344CB8AC3E}">
        <p14:creationId xmlns:p14="http://schemas.microsoft.com/office/powerpoint/2010/main" val="1764269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E6C5F-C847-9F2A-131B-4C41D2116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135358-E4A7-D3AA-39BA-AA7FB93087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A55826-63C9-6783-55ED-345A7784C3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7A95D6D-3D4C-48C2-0C27-08412CFA80EC}"/>
              </a:ext>
            </a:extLst>
          </p:cNvPr>
          <p:cNvSpPr>
            <a:spLocks noGrp="1"/>
          </p:cNvSpPr>
          <p:nvPr>
            <p:ph type="sldNum" sz="quarter" idx="5"/>
          </p:nvPr>
        </p:nvSpPr>
        <p:spPr/>
        <p:txBody>
          <a:bodyPr/>
          <a:lstStyle/>
          <a:p>
            <a:fld id="{A85919CB-4763-4CA7-B855-F327AC99DF58}" type="slidenum">
              <a:rPr lang="en-GB" smtClean="0"/>
              <a:t>13</a:t>
            </a:fld>
            <a:endParaRPr lang="en-GB"/>
          </a:p>
        </p:txBody>
      </p:sp>
    </p:spTree>
    <p:extLst>
      <p:ext uri="{BB962C8B-B14F-4D97-AF65-F5344CB8AC3E}">
        <p14:creationId xmlns:p14="http://schemas.microsoft.com/office/powerpoint/2010/main" val="2410279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25497-89C6-4BBA-0181-316C259EDE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D8E546-F3FC-21FB-770A-FB78A8135D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54ED3D-1881-647E-E9DD-6D8014F8F82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C1D5F9A-F41E-0C4F-4ECC-55C49ED8A2C9}"/>
              </a:ext>
            </a:extLst>
          </p:cNvPr>
          <p:cNvSpPr>
            <a:spLocks noGrp="1"/>
          </p:cNvSpPr>
          <p:nvPr>
            <p:ph type="sldNum" sz="quarter" idx="5"/>
          </p:nvPr>
        </p:nvSpPr>
        <p:spPr/>
        <p:txBody>
          <a:bodyPr/>
          <a:lstStyle/>
          <a:p>
            <a:fld id="{A85919CB-4763-4CA7-B855-F327AC99DF58}" type="slidenum">
              <a:rPr lang="en-GB" smtClean="0"/>
              <a:t>14</a:t>
            </a:fld>
            <a:endParaRPr lang="en-GB"/>
          </a:p>
        </p:txBody>
      </p:sp>
    </p:spTree>
    <p:extLst>
      <p:ext uri="{BB962C8B-B14F-4D97-AF65-F5344CB8AC3E}">
        <p14:creationId xmlns:p14="http://schemas.microsoft.com/office/powerpoint/2010/main" val="19411070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3F331-CB3E-0E0B-B709-577EC1AE8D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D813BF-33EB-BA58-8B08-9C2559DFF6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06068E-5B17-C096-B774-83209C15CB8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F4BDEF-F3D1-2C54-6F32-F831E4CD460B}"/>
              </a:ext>
            </a:extLst>
          </p:cNvPr>
          <p:cNvSpPr>
            <a:spLocks noGrp="1"/>
          </p:cNvSpPr>
          <p:nvPr>
            <p:ph type="sldNum" sz="quarter" idx="5"/>
          </p:nvPr>
        </p:nvSpPr>
        <p:spPr/>
        <p:txBody>
          <a:bodyPr/>
          <a:lstStyle/>
          <a:p>
            <a:fld id="{A85919CB-4763-4CA7-B855-F327AC99DF58}" type="slidenum">
              <a:rPr lang="en-GB" smtClean="0"/>
              <a:t>15</a:t>
            </a:fld>
            <a:endParaRPr lang="en-GB"/>
          </a:p>
        </p:txBody>
      </p:sp>
    </p:spTree>
    <p:extLst>
      <p:ext uri="{BB962C8B-B14F-4D97-AF65-F5344CB8AC3E}">
        <p14:creationId xmlns:p14="http://schemas.microsoft.com/office/powerpoint/2010/main" val="3246600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4EED2-2371-B0C7-A87A-B216477FC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3DF08C-EFC5-B2AF-0593-FE22E27109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4C7EAF-8107-0912-DF0F-6BFF412368A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888FF8F-2E2C-AD15-41DD-092788954120}"/>
              </a:ext>
            </a:extLst>
          </p:cNvPr>
          <p:cNvSpPr>
            <a:spLocks noGrp="1"/>
          </p:cNvSpPr>
          <p:nvPr>
            <p:ph type="sldNum" sz="quarter" idx="5"/>
          </p:nvPr>
        </p:nvSpPr>
        <p:spPr/>
        <p:txBody>
          <a:bodyPr/>
          <a:lstStyle/>
          <a:p>
            <a:fld id="{A85919CB-4763-4CA7-B855-F327AC99DF58}" type="slidenum">
              <a:rPr lang="en-GB" smtClean="0"/>
              <a:t>16</a:t>
            </a:fld>
            <a:endParaRPr lang="en-GB"/>
          </a:p>
        </p:txBody>
      </p:sp>
    </p:spTree>
    <p:extLst>
      <p:ext uri="{BB962C8B-B14F-4D97-AF65-F5344CB8AC3E}">
        <p14:creationId xmlns:p14="http://schemas.microsoft.com/office/powerpoint/2010/main" val="2568118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98FE7-E18E-0E8A-74B8-B9C7038C2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BB8703-5F22-608B-9752-0D9EA83EE2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1D3EE8-AFCF-4B5C-5563-77B662960BC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CE7E099-D856-600E-9148-00B6EBF20A47}"/>
              </a:ext>
            </a:extLst>
          </p:cNvPr>
          <p:cNvSpPr>
            <a:spLocks noGrp="1"/>
          </p:cNvSpPr>
          <p:nvPr>
            <p:ph type="sldNum" sz="quarter" idx="5"/>
          </p:nvPr>
        </p:nvSpPr>
        <p:spPr/>
        <p:txBody>
          <a:bodyPr/>
          <a:lstStyle/>
          <a:p>
            <a:fld id="{A85919CB-4763-4CA7-B855-F327AC99DF58}" type="slidenum">
              <a:rPr lang="en-GB" smtClean="0"/>
              <a:t>17</a:t>
            </a:fld>
            <a:endParaRPr lang="en-GB"/>
          </a:p>
        </p:txBody>
      </p:sp>
    </p:spTree>
    <p:extLst>
      <p:ext uri="{BB962C8B-B14F-4D97-AF65-F5344CB8AC3E}">
        <p14:creationId xmlns:p14="http://schemas.microsoft.com/office/powerpoint/2010/main" val="321647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62E87-ABB6-6BE1-03CA-05B783750E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716B7B-4682-5F15-D8A5-A0282A4EA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96B70-F845-69AF-9C41-0B458D16B91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AE85ECB-E257-BB7D-F302-1478740E5EB2}"/>
              </a:ext>
            </a:extLst>
          </p:cNvPr>
          <p:cNvSpPr>
            <a:spLocks noGrp="1"/>
          </p:cNvSpPr>
          <p:nvPr>
            <p:ph type="sldNum" sz="quarter" idx="5"/>
          </p:nvPr>
        </p:nvSpPr>
        <p:spPr/>
        <p:txBody>
          <a:bodyPr/>
          <a:lstStyle/>
          <a:p>
            <a:fld id="{A85919CB-4763-4CA7-B855-F327AC99DF58}" type="slidenum">
              <a:rPr lang="en-GB" smtClean="0"/>
              <a:t>18</a:t>
            </a:fld>
            <a:endParaRPr lang="en-GB"/>
          </a:p>
        </p:txBody>
      </p:sp>
    </p:spTree>
    <p:extLst>
      <p:ext uri="{BB962C8B-B14F-4D97-AF65-F5344CB8AC3E}">
        <p14:creationId xmlns:p14="http://schemas.microsoft.com/office/powerpoint/2010/main" val="12052082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90486-F94A-DE76-E266-E6F3FAD303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696811-56DF-C07B-BCF1-07EBE3742D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C0D7D8-833E-EE1E-2876-2DB6CA04BD0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2699DD4-0065-EAD4-505A-E8F3538CD75B}"/>
              </a:ext>
            </a:extLst>
          </p:cNvPr>
          <p:cNvSpPr>
            <a:spLocks noGrp="1"/>
          </p:cNvSpPr>
          <p:nvPr>
            <p:ph type="sldNum" sz="quarter" idx="5"/>
          </p:nvPr>
        </p:nvSpPr>
        <p:spPr/>
        <p:txBody>
          <a:bodyPr/>
          <a:lstStyle/>
          <a:p>
            <a:fld id="{A85919CB-4763-4CA7-B855-F327AC99DF58}" type="slidenum">
              <a:rPr lang="en-GB" smtClean="0"/>
              <a:t>19</a:t>
            </a:fld>
            <a:endParaRPr lang="en-GB"/>
          </a:p>
        </p:txBody>
      </p:sp>
    </p:spTree>
    <p:extLst>
      <p:ext uri="{BB962C8B-B14F-4D97-AF65-F5344CB8AC3E}">
        <p14:creationId xmlns:p14="http://schemas.microsoft.com/office/powerpoint/2010/main" val="951586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70CE6-3F69-78C1-23D9-6A93D995C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AF509-2EBE-0248-D34C-6D088C0304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E45168-071B-3C01-FCE7-E7C5EEC3FED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2621290-2711-7B5E-374C-15CF19891176}"/>
              </a:ext>
            </a:extLst>
          </p:cNvPr>
          <p:cNvSpPr>
            <a:spLocks noGrp="1"/>
          </p:cNvSpPr>
          <p:nvPr>
            <p:ph type="sldNum" sz="quarter" idx="5"/>
          </p:nvPr>
        </p:nvSpPr>
        <p:spPr/>
        <p:txBody>
          <a:bodyPr/>
          <a:lstStyle/>
          <a:p>
            <a:fld id="{A85919CB-4763-4CA7-B855-F327AC99DF58}" type="slidenum">
              <a:rPr lang="en-GB" smtClean="0"/>
              <a:t>20</a:t>
            </a:fld>
            <a:endParaRPr lang="en-GB"/>
          </a:p>
        </p:txBody>
      </p:sp>
    </p:spTree>
    <p:extLst>
      <p:ext uri="{BB962C8B-B14F-4D97-AF65-F5344CB8AC3E}">
        <p14:creationId xmlns:p14="http://schemas.microsoft.com/office/powerpoint/2010/main" val="9495187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F7084-2B64-B095-5486-1DC21C69E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CCECB2-AC3D-C15E-02FA-D543A62D8F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5B79CB-A518-57B4-935E-06AD351A269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D193388-B1F7-1583-07C5-928C20C10CAE}"/>
              </a:ext>
            </a:extLst>
          </p:cNvPr>
          <p:cNvSpPr>
            <a:spLocks noGrp="1"/>
          </p:cNvSpPr>
          <p:nvPr>
            <p:ph type="sldNum" sz="quarter" idx="5"/>
          </p:nvPr>
        </p:nvSpPr>
        <p:spPr/>
        <p:txBody>
          <a:bodyPr/>
          <a:lstStyle/>
          <a:p>
            <a:fld id="{A85919CB-4763-4CA7-B855-F327AC99DF58}" type="slidenum">
              <a:rPr lang="en-GB" smtClean="0"/>
              <a:t>21</a:t>
            </a:fld>
            <a:endParaRPr lang="en-GB"/>
          </a:p>
        </p:txBody>
      </p:sp>
    </p:spTree>
    <p:extLst>
      <p:ext uri="{BB962C8B-B14F-4D97-AF65-F5344CB8AC3E}">
        <p14:creationId xmlns:p14="http://schemas.microsoft.com/office/powerpoint/2010/main" val="4019899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CEA3EF-2F04-DBCA-0A14-106049B2D9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FEC49C-687B-AB17-321E-DA301DD337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D07CE-952A-D981-A19B-A3D7446F024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D200F47-3154-1D27-23AD-5650B0F39329}"/>
              </a:ext>
            </a:extLst>
          </p:cNvPr>
          <p:cNvSpPr>
            <a:spLocks noGrp="1"/>
          </p:cNvSpPr>
          <p:nvPr>
            <p:ph type="sldNum" sz="quarter" idx="5"/>
          </p:nvPr>
        </p:nvSpPr>
        <p:spPr/>
        <p:txBody>
          <a:bodyPr/>
          <a:lstStyle/>
          <a:p>
            <a:fld id="{A85919CB-4763-4CA7-B855-F327AC99DF58}" type="slidenum">
              <a:rPr lang="en-GB" smtClean="0"/>
              <a:t>22</a:t>
            </a:fld>
            <a:endParaRPr lang="en-GB"/>
          </a:p>
        </p:txBody>
      </p:sp>
    </p:spTree>
    <p:extLst>
      <p:ext uri="{BB962C8B-B14F-4D97-AF65-F5344CB8AC3E}">
        <p14:creationId xmlns:p14="http://schemas.microsoft.com/office/powerpoint/2010/main" val="13559538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1A63B2-C3D8-D166-F7BC-FE7E0DC262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BA510F-CD22-CC22-262D-8B600289A2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1FDDAB-9FDD-B2D2-E45D-DC2E6E15FC0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2EEA5A1-8A5E-6F60-26F6-651C4C3E95CC}"/>
              </a:ext>
            </a:extLst>
          </p:cNvPr>
          <p:cNvSpPr>
            <a:spLocks noGrp="1"/>
          </p:cNvSpPr>
          <p:nvPr>
            <p:ph type="sldNum" sz="quarter" idx="5"/>
          </p:nvPr>
        </p:nvSpPr>
        <p:spPr/>
        <p:txBody>
          <a:bodyPr/>
          <a:lstStyle/>
          <a:p>
            <a:fld id="{A85919CB-4763-4CA7-B855-F327AC99DF58}" type="slidenum">
              <a:rPr lang="en-GB" smtClean="0"/>
              <a:t>23</a:t>
            </a:fld>
            <a:endParaRPr lang="en-GB"/>
          </a:p>
        </p:txBody>
      </p:sp>
    </p:spTree>
    <p:extLst>
      <p:ext uri="{BB962C8B-B14F-4D97-AF65-F5344CB8AC3E}">
        <p14:creationId xmlns:p14="http://schemas.microsoft.com/office/powerpoint/2010/main" val="1951808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275069-D618-BE1C-ABBC-437ADA9174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B35C4D-233B-19F4-AC57-82F0D60C66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0A84A-6861-30DB-B1EF-294961685FA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AEB7336-C8BA-4EBA-149B-C10167EB0E55}"/>
              </a:ext>
            </a:extLst>
          </p:cNvPr>
          <p:cNvSpPr>
            <a:spLocks noGrp="1"/>
          </p:cNvSpPr>
          <p:nvPr>
            <p:ph type="sldNum" sz="quarter" idx="5"/>
          </p:nvPr>
        </p:nvSpPr>
        <p:spPr/>
        <p:txBody>
          <a:bodyPr/>
          <a:lstStyle/>
          <a:p>
            <a:fld id="{A85919CB-4763-4CA7-B855-F327AC99DF58}" type="slidenum">
              <a:rPr lang="en-GB" smtClean="0"/>
              <a:t>24</a:t>
            </a:fld>
            <a:endParaRPr lang="en-GB"/>
          </a:p>
        </p:txBody>
      </p:sp>
    </p:spTree>
    <p:extLst>
      <p:ext uri="{BB962C8B-B14F-4D97-AF65-F5344CB8AC3E}">
        <p14:creationId xmlns:p14="http://schemas.microsoft.com/office/powerpoint/2010/main" val="21791046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C569E-ECFC-DC7C-5200-FC1FA60F8A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B44C3D-E4F7-8FA2-0861-86F99CCF27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F79568-ED5F-EB18-729A-2E123DA8F8E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11B14B3-CECF-6E6E-F0F0-C47B1F462358}"/>
              </a:ext>
            </a:extLst>
          </p:cNvPr>
          <p:cNvSpPr>
            <a:spLocks noGrp="1"/>
          </p:cNvSpPr>
          <p:nvPr>
            <p:ph type="sldNum" sz="quarter" idx="5"/>
          </p:nvPr>
        </p:nvSpPr>
        <p:spPr/>
        <p:txBody>
          <a:bodyPr/>
          <a:lstStyle/>
          <a:p>
            <a:fld id="{A85919CB-4763-4CA7-B855-F327AC99DF58}" type="slidenum">
              <a:rPr lang="en-GB" smtClean="0"/>
              <a:t>25</a:t>
            </a:fld>
            <a:endParaRPr lang="en-GB"/>
          </a:p>
        </p:txBody>
      </p:sp>
    </p:spTree>
    <p:extLst>
      <p:ext uri="{BB962C8B-B14F-4D97-AF65-F5344CB8AC3E}">
        <p14:creationId xmlns:p14="http://schemas.microsoft.com/office/powerpoint/2010/main" val="35517279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1FC57-394F-F408-FCE3-579052384D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D5436-512D-DCC3-F481-E8093D6780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732D8C-8E85-ED1A-5C6B-5C76E073DEC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A4BBC5D-67B0-6884-5F9D-589355242483}"/>
              </a:ext>
            </a:extLst>
          </p:cNvPr>
          <p:cNvSpPr>
            <a:spLocks noGrp="1"/>
          </p:cNvSpPr>
          <p:nvPr>
            <p:ph type="sldNum" sz="quarter" idx="5"/>
          </p:nvPr>
        </p:nvSpPr>
        <p:spPr/>
        <p:txBody>
          <a:bodyPr/>
          <a:lstStyle/>
          <a:p>
            <a:fld id="{A85919CB-4763-4CA7-B855-F327AC99DF58}" type="slidenum">
              <a:rPr lang="en-GB" smtClean="0"/>
              <a:t>26</a:t>
            </a:fld>
            <a:endParaRPr lang="en-GB"/>
          </a:p>
        </p:txBody>
      </p:sp>
    </p:spTree>
    <p:extLst>
      <p:ext uri="{BB962C8B-B14F-4D97-AF65-F5344CB8AC3E}">
        <p14:creationId xmlns:p14="http://schemas.microsoft.com/office/powerpoint/2010/main" val="10477907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65248-79A2-F797-AA37-B7FE0465F9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A4318D-918B-08AA-29CF-AA268D53F7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B1C75D-9B99-7AAF-633A-26A2940E83E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DEF1CC8-E1F8-13E9-77A1-D3733232E9D5}"/>
              </a:ext>
            </a:extLst>
          </p:cNvPr>
          <p:cNvSpPr>
            <a:spLocks noGrp="1"/>
          </p:cNvSpPr>
          <p:nvPr>
            <p:ph type="sldNum" sz="quarter" idx="5"/>
          </p:nvPr>
        </p:nvSpPr>
        <p:spPr/>
        <p:txBody>
          <a:bodyPr/>
          <a:lstStyle/>
          <a:p>
            <a:fld id="{A85919CB-4763-4CA7-B855-F327AC99DF58}" type="slidenum">
              <a:rPr lang="en-GB" smtClean="0"/>
              <a:t>27</a:t>
            </a:fld>
            <a:endParaRPr lang="en-GB"/>
          </a:p>
        </p:txBody>
      </p:sp>
    </p:spTree>
    <p:extLst>
      <p:ext uri="{BB962C8B-B14F-4D97-AF65-F5344CB8AC3E}">
        <p14:creationId xmlns:p14="http://schemas.microsoft.com/office/powerpoint/2010/main" val="163526064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cy-GB"/>
              <a:t>14–16 oed</a:t>
            </a:r>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y-GB"/>
              <a:t>Triple line title with turnover on three lines</a:t>
            </a:r>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8161234" y="5850000"/>
            <a:ext cx="3448766"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cy-GB" sz="1400" b="1" i="0" u="none" dirty="0">
                <a:solidFill>
                  <a:schemeClr val="bg1"/>
                </a:solidFill>
                <a:effectLst/>
                <a:latin typeface="Century Gothic" panose="020B0502020202020204" pitchFamily="34" charset="0"/>
                <a:ea typeface="Century Gothic"/>
                <a:cs typeface="+mj-cs"/>
              </a:rPr>
              <a:t>Wedi’i lawrlwytho o </a:t>
            </a:r>
            <a:r>
              <a:rPr lang="cy-GB" sz="1400" b="1" i="0" u="none" strike="noStrike" dirty="0">
                <a:solidFill>
                  <a:schemeClr val="bg1"/>
                </a:solidFill>
                <a:effectLst/>
                <a:latin typeface="Century Gothic" panose="020B0502020202020204" pitchFamily="34" charset="0"/>
                <a:ea typeface="Century Gothic"/>
                <a:cs typeface="+mj-cs"/>
              </a:rPr>
              <a:t>rsc.li/4tzFoze,</a:t>
            </a:r>
            <a:r>
              <a:rPr lang="cy-GB" sz="1400" b="1" i="0" u="none" dirty="0">
                <a:solidFill>
                  <a:schemeClr val="bg1"/>
                </a:solidFill>
                <a:effectLst/>
                <a:latin typeface="Century Gothic" panose="020B0502020202020204" pitchFamily="34" charset="0"/>
                <a:ea typeface="Century Gothic"/>
                <a:cs typeface="+mj-cs"/>
              </a:rPr>
              <a:t> nodiadau i athrawon ar gael.</a:t>
            </a:r>
          </a:p>
        </p:txBody>
      </p:sp>
    </p:spTree>
    <p:extLst>
      <p:ext uri="{BB962C8B-B14F-4D97-AF65-F5344CB8AC3E}">
        <p14:creationId xmlns:p14="http://schemas.microsoft.com/office/powerpoint/2010/main" val="486097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cy-GB"/>
              <a:t>Heading</a:t>
            </a:r>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cy-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cy-GB"/>
              <a:t>Heading</a:t>
            </a:r>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cy-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cy-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hasCustomPrompt="1"/>
          </p:nvPr>
        </p:nvSpPr>
        <p:spPr>
          <a:xfrm>
            <a:off x="838200" y="365125"/>
            <a:ext cx="10515600" cy="1325563"/>
          </a:xfrm>
          <a:prstGeom prst="rect">
            <a:avLst/>
          </a:prstGeom>
        </p:spPr>
        <p:txBody>
          <a:bodyPr vert="horz" lIns="91440" tIns="45720" rIns="91440" bIns="45720" rtlCol="0" anchor="ctr">
            <a:normAutofit/>
          </a:bodyPr>
          <a:lstStyle/>
          <a:p>
            <a:r>
              <a:rPr lang="cy-GB"/>
              <a:t>Click to edit Master title style</a:t>
            </a:r>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hasCustomPrompt="1"/>
          </p:nvPr>
        </p:nvSpPr>
        <p:spPr>
          <a:xfrm>
            <a:off x="838200" y="1825625"/>
            <a:ext cx="10515600" cy="4351338"/>
          </a:xfrm>
          <a:prstGeom prst="rect">
            <a:avLst/>
          </a:prstGeom>
        </p:spPr>
        <p:txBody>
          <a:bodyPr vert="horz" lIns="91440" tIns="45720" rIns="91440" bIns="45720" rtlCol="0">
            <a:normAutofit/>
          </a:bodyPr>
          <a:lstStyle/>
          <a:p>
            <a:pPr lvl="0"/>
            <a:r>
              <a:rPr lang="cy-GB"/>
              <a:t>Click to edit Master text styles</a:t>
            </a:r>
          </a:p>
          <a:p>
            <a:pPr lvl="1"/>
            <a:r>
              <a:rPr lang="cy-GB"/>
              <a:t>Second level</a:t>
            </a:r>
          </a:p>
          <a:p>
            <a:pPr lvl="2"/>
            <a:r>
              <a:rPr lang="cy-GB"/>
              <a:t>Third level</a:t>
            </a:r>
          </a:p>
          <a:p>
            <a:pPr lvl="3"/>
            <a:r>
              <a:rPr lang="cy-GB"/>
              <a:t>Fourth level</a:t>
            </a:r>
          </a:p>
          <a:p>
            <a:pPr lvl="4"/>
            <a:r>
              <a:rPr lang="cy-GB"/>
              <a:t>Fifth level</a:t>
            </a:r>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hasCustomPrompt="1"/>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6/18/2026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hasCustomPrompt="1"/>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hasCustomPrompt="1"/>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9" r:id="rId1"/>
    <p:sldLayoutId id="2147483672"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RfRpJ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ieBIxm"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5.png"/><Relationship Id="rId7" Type="http://schemas.openxmlformats.org/officeDocument/2006/relationships/hyperlink" Target="https://bit.ly/4jDLKJD"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6.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lxieq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Ep2TaW"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jAYL6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4dm8i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EonhJ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25.png"/><Relationship Id="rId4" Type="http://schemas.openxmlformats.org/officeDocument/2006/relationships/hyperlink" Target="https://bit.ly/4lBjGb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Rm4fG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cy6LTJ"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culIG6"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Y1QK2i"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3G7XpSi"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hyperlink" Target="https://bit.ly/3Yv76R2"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jaZCev"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0.jpeg"/><Relationship Id="rId7"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hyperlink" Target="https://bit.ly/4ihX9xx" TargetMode="External"/><Relationship Id="rId5" Type="http://schemas.openxmlformats.org/officeDocument/2006/relationships/image" Target="../media/image3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43.jpg"/></Relationships>
</file>

<file path=ppt/slides/_rels/slide28.xml.rels><?xml version="1.0" encoding="UTF-8" standalone="yes"?>
<Relationships xmlns="http://schemas.openxmlformats.org/package/2006/relationships"><Relationship Id="rId2" Type="http://schemas.openxmlformats.org/officeDocument/2006/relationships/hyperlink" Target="https://www.ssc.education.ed.ac.uk/BSL/"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cy-GB"/>
              <a:t>14–16 oed</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p:txBody>
          <a:bodyPr/>
          <a:lstStyle/>
          <a:p>
            <a:r>
              <a:rPr lang="cy-GB"/>
              <a:t>Geirfa hygyrch ar gyfer termau allweddol: </a:t>
            </a:r>
          </a:p>
          <a:p>
            <a:r>
              <a:rPr lang="cy-GB"/>
              <a:t>y model atomig</a:t>
            </a: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BDBFB0C-D10D-FA6E-63A3-334E3CDA7D09}"/>
              </a:ext>
            </a:extLst>
          </p:cNvPr>
          <p:cNvSpPr txBox="1"/>
          <p:nvPr/>
        </p:nvSpPr>
        <p:spPr>
          <a:xfrm>
            <a:off x="2721166" y="231354"/>
            <a:ext cx="7898834" cy="707886"/>
          </a:xfrm>
          <a:prstGeom prst="rect">
            <a:avLst/>
          </a:prstGeom>
          <a:noFill/>
        </p:spPr>
        <p:txBody>
          <a:bodyPr wrap="square" rtlCol="0">
            <a:spAutoFit/>
          </a:bodyPr>
          <a:lstStyle/>
          <a:p>
            <a:pPr marL="0" indent="0">
              <a:buFont typeface="Arial" panose="020B0604020202020204" pitchFamily="34" charset="0"/>
              <a:buNone/>
            </a:pPr>
            <a:r>
              <a:rPr lang="cy-GB" sz="2000" b="1">
                <a:solidFill>
                  <a:srgbClr val="C00000"/>
                </a:solidFill>
                <a:latin typeface="Century Gothic" panose="020B0502020202020204" pitchFamily="34" charset="0"/>
              </a:rPr>
              <a:t>I gael gwybod sut mae defnyddio’r adnoddau hyn, ac i gael awgrymiadau metawybyddol, syniadau ar gyfer cefnogi a herio, ac adnoddau cysylltiedig, ewch i: rsc.li/3XTkheu</a:t>
            </a:r>
          </a:p>
        </p:txBody>
      </p:sp>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cy-GB"/>
              <a:t>Cynnwys</a:t>
            </a:r>
          </a:p>
        </p:txBody>
      </p:sp>
      <p:sp>
        <p:nvSpPr>
          <p:cNvPr id="5" name="TextBox 4">
            <a:extLst>
              <a:ext uri="{FF2B5EF4-FFF2-40B4-BE49-F238E27FC236}">
                <a16:creationId xmlns:a16="http://schemas.microsoft.com/office/drawing/2014/main" id="{A7001931-37AA-6E80-0140-61B5B792AD8F}"/>
              </a:ext>
            </a:extLst>
          </p:cNvPr>
          <p:cNvSpPr txBox="1"/>
          <p:nvPr/>
        </p:nvSpPr>
        <p:spPr>
          <a:xfrm>
            <a:off x="459317" y="1220188"/>
            <a:ext cx="3693459" cy="430887"/>
          </a:xfrm>
          <a:prstGeom prst="rect">
            <a:avLst/>
          </a:prstGeom>
          <a:noFill/>
        </p:spPr>
        <p:txBody>
          <a:bodyPr wrap="square" rtlCol="0">
            <a:spAutoFit/>
          </a:bodyPr>
          <a:lstStyle/>
          <a:p>
            <a:r>
              <a:rPr lang="cy-GB" sz="2200">
                <a:latin typeface="Century Gothic" panose="020B0502020202020204" pitchFamily="34" charset="0"/>
              </a:rPr>
              <a:t>Adeiledd atomig</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a:xfrm>
            <a:off x="540000" y="1736870"/>
            <a:ext cx="4910541" cy="5040000"/>
          </a:xfrm>
        </p:spPr>
        <p:txBody>
          <a:bodyPr vert="horz" lIns="0" tIns="0" rIns="0" bIns="0" rtlCol="0" anchor="t">
            <a:normAutofit/>
          </a:bodyPr>
          <a:lstStyle/>
          <a:p>
            <a:pPr marL="0" indent="0">
              <a:buNone/>
            </a:pPr>
            <a:r>
              <a:rPr lang="cy-GB" sz="1800" dirty="0">
                <a:latin typeface="Century Gothic"/>
              </a:rPr>
              <a:t>Niwclews (atomig)………………………..4</a:t>
            </a:r>
          </a:p>
          <a:p>
            <a:pPr marL="0" indent="0">
              <a:buNone/>
            </a:pPr>
            <a:r>
              <a:rPr lang="cy-GB" sz="1800" dirty="0">
                <a:latin typeface="Century Gothic"/>
              </a:rPr>
              <a:t>Rhif atomig…………………………...........5</a:t>
            </a:r>
          </a:p>
          <a:p>
            <a:pPr marL="0" indent="0">
              <a:buNone/>
            </a:pPr>
            <a:r>
              <a:rPr lang="cy-GB" sz="1800" dirty="0">
                <a:latin typeface="Century Gothic"/>
              </a:rPr>
              <a:t>Cyfansoddyn………………………………6</a:t>
            </a:r>
          </a:p>
          <a:p>
            <a:pPr marL="0" indent="0">
              <a:buNone/>
            </a:pPr>
            <a:r>
              <a:rPr lang="cy-GB" sz="1800" dirty="0">
                <a:latin typeface="Century Gothic"/>
              </a:rPr>
              <a:t>Electron……………………………………..7</a:t>
            </a:r>
          </a:p>
          <a:p>
            <a:pPr marL="0" indent="0">
              <a:buNone/>
            </a:pPr>
            <a:r>
              <a:rPr lang="cy-GB" sz="1800" dirty="0">
                <a:latin typeface="Century Gothic"/>
              </a:rPr>
              <a:t>Ffurfwedd/adeiledd electronau……....8</a:t>
            </a:r>
          </a:p>
          <a:p>
            <a:pPr marL="0" indent="0">
              <a:buNone/>
            </a:pPr>
            <a:r>
              <a:rPr lang="cy-GB" sz="1800" dirty="0">
                <a:latin typeface="Century Gothic"/>
              </a:rPr>
              <a:t>Plisgyn electronau/lefel egni…………...9</a:t>
            </a:r>
          </a:p>
          <a:p>
            <a:pPr marL="0" indent="0">
              <a:buNone/>
            </a:pPr>
            <a:r>
              <a:rPr lang="cy-GB" sz="1800" dirty="0">
                <a:latin typeface="Century Gothic"/>
              </a:rPr>
              <a:t>Elfen…………………………………….......10</a:t>
            </a:r>
          </a:p>
          <a:p>
            <a:pPr marL="0" indent="0">
              <a:buNone/>
            </a:pPr>
            <a:r>
              <a:rPr lang="cy-GB" sz="1800" dirty="0">
                <a:latin typeface="Century Gothic"/>
              </a:rPr>
              <a:t>Isotopau……………………………………11</a:t>
            </a:r>
          </a:p>
          <a:p>
            <a:pPr marL="0" indent="0">
              <a:buNone/>
            </a:pPr>
            <a:r>
              <a:rPr lang="cy-GB" sz="1800" dirty="0">
                <a:latin typeface="Century Gothic"/>
              </a:rPr>
              <a:t>Rhif màs……………………………............12</a:t>
            </a:r>
          </a:p>
          <a:p>
            <a:pPr marL="0" indent="0">
              <a:buNone/>
            </a:pPr>
            <a:r>
              <a:rPr lang="cy-GB" sz="1800" dirty="0">
                <a:latin typeface="Century Gothic"/>
              </a:rPr>
              <a:t>Moleciwl…………………………………....13</a:t>
            </a:r>
          </a:p>
          <a:p>
            <a:pPr marL="0" indent="0">
              <a:buNone/>
            </a:pPr>
            <a:r>
              <a:rPr lang="cy-GB" sz="1800" dirty="0">
                <a:latin typeface="Century Gothic"/>
              </a:rPr>
              <a:t>Niwtron……………………………………...14</a:t>
            </a:r>
          </a:p>
          <a:p>
            <a:pPr marL="0" indent="0">
              <a:buNone/>
            </a:pPr>
            <a:endParaRPr lang="en-GB" dirty="0"/>
          </a:p>
        </p:txBody>
      </p:sp>
      <p:sp>
        <p:nvSpPr>
          <p:cNvPr id="4" name="Vertical Title 1">
            <a:extLst>
              <a:ext uri="{FF2B5EF4-FFF2-40B4-BE49-F238E27FC236}">
                <a16:creationId xmlns:a16="http://schemas.microsoft.com/office/drawing/2014/main" id="{F7D30168-AF11-EC48-A4B1-E40039751BB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Content Placeholder 2">
            <a:extLst>
              <a:ext uri="{FF2B5EF4-FFF2-40B4-BE49-F238E27FC236}">
                <a16:creationId xmlns:a16="http://schemas.microsoft.com/office/drawing/2014/main" id="{58B169BA-7DD3-D3E3-96BE-E26EBA6EEF25}"/>
              </a:ext>
            </a:extLst>
          </p:cNvPr>
          <p:cNvSpPr txBox="1">
            <a:spLocks/>
          </p:cNvSpPr>
          <p:nvPr/>
        </p:nvSpPr>
        <p:spPr>
          <a:xfrm>
            <a:off x="5709459" y="1220188"/>
            <a:ext cx="4910541" cy="5556682"/>
          </a:xfrm>
          <a:prstGeom prst="rect">
            <a:avLst/>
          </a:prstGeom>
        </p:spPr>
        <p:txBody>
          <a:bodyPr vert="horz" lIns="0" tIns="0" rIns="0" bIns="0" rtlCol="0" anchor="t">
            <a:norm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a:p>
            <a:pPr marL="0" indent="0">
              <a:buNone/>
            </a:pPr>
            <a:r>
              <a:rPr lang="cy-GB" sz="1800" dirty="0">
                <a:latin typeface="Century Gothic"/>
              </a:rPr>
              <a:t>Proton………………………………………….15</a:t>
            </a:r>
          </a:p>
          <a:p>
            <a:pPr marL="0" indent="0">
              <a:buNone/>
            </a:pPr>
            <a:r>
              <a:rPr lang="cy-GB" sz="1800" dirty="0">
                <a:latin typeface="Century Gothic"/>
              </a:rPr>
              <a:t>Màs atomig cymharol………………………16</a:t>
            </a:r>
          </a:p>
          <a:p>
            <a:pPr marL="0" indent="0">
              <a:buNone/>
            </a:pPr>
            <a:r>
              <a:rPr lang="cy-GB" sz="1800" dirty="0">
                <a:latin typeface="Century Gothic"/>
              </a:rPr>
              <a:t>Gwefr gymharol……………………………...17</a:t>
            </a:r>
          </a:p>
          <a:p>
            <a:pPr marL="0" indent="0">
              <a:buNone/>
            </a:pPr>
            <a:r>
              <a:rPr lang="cy-GB" sz="1800" dirty="0">
                <a:latin typeface="Century Gothic"/>
              </a:rPr>
              <a:t>Màs cymharol………………………………...18</a:t>
            </a:r>
          </a:p>
          <a:p>
            <a:pPr marL="0" indent="0">
              <a:buNone/>
            </a:pPr>
            <a:r>
              <a:rPr lang="cy-GB" sz="1800" dirty="0">
                <a:latin typeface="Century Gothic"/>
              </a:rPr>
              <a:t>Gronyn is-atomig………………………….....19</a:t>
            </a:r>
          </a:p>
          <a:p>
            <a:pPr marL="0" indent="0">
              <a:buNone/>
            </a:pPr>
            <a:endParaRPr lang="en-GB" sz="1800" dirty="0"/>
          </a:p>
          <a:p>
            <a:pPr marL="0" indent="0">
              <a:buNone/>
            </a:pPr>
            <a:r>
              <a:rPr lang="cy-GB" dirty="0"/>
              <a:t>Atomau ac ïonau</a:t>
            </a:r>
          </a:p>
          <a:p>
            <a:pPr marL="0" indent="0">
              <a:buNone/>
            </a:pPr>
            <a:r>
              <a:rPr lang="cy-GB" sz="1800" dirty="0">
                <a:latin typeface="Century Gothic"/>
              </a:rPr>
              <a:t>Atom……………………………………………20</a:t>
            </a:r>
          </a:p>
          <a:p>
            <a:pPr marL="0" indent="0">
              <a:buNone/>
            </a:pPr>
            <a:r>
              <a:rPr lang="cy-GB" sz="1800" dirty="0">
                <a:latin typeface="Century Gothic"/>
              </a:rPr>
              <a:t>Ïon…………………………………………….....21</a:t>
            </a:r>
          </a:p>
          <a:p>
            <a:pPr marL="0" indent="0">
              <a:buNone/>
            </a:pPr>
            <a:endParaRPr lang="en-GB" sz="1800"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6594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2782F-2704-0B9C-5352-736963DBFE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6991F5-6B19-74D3-A2BC-2642BE29E646}"/>
              </a:ext>
            </a:extLst>
          </p:cNvPr>
          <p:cNvSpPr>
            <a:spLocks noGrp="1"/>
          </p:cNvSpPr>
          <p:nvPr>
            <p:ph type="title"/>
          </p:nvPr>
        </p:nvSpPr>
        <p:spPr>
          <a:xfrm>
            <a:off x="540000" y="540000"/>
            <a:ext cx="10080000" cy="440661"/>
          </a:xfrm>
        </p:spPr>
        <p:txBody>
          <a:bodyPr/>
          <a:lstStyle/>
          <a:p>
            <a:r>
              <a:rPr lang="cy-GB"/>
              <a:t>Cynnwys</a:t>
            </a:r>
          </a:p>
        </p:txBody>
      </p:sp>
      <p:sp>
        <p:nvSpPr>
          <p:cNvPr id="3" name="Content Placeholder 2">
            <a:extLst>
              <a:ext uri="{FF2B5EF4-FFF2-40B4-BE49-F238E27FC236}">
                <a16:creationId xmlns:a16="http://schemas.microsoft.com/office/drawing/2014/main" id="{3E6FB160-3FC6-2509-CD0B-E46982E395EA}"/>
              </a:ext>
            </a:extLst>
          </p:cNvPr>
          <p:cNvSpPr>
            <a:spLocks noGrp="1"/>
          </p:cNvSpPr>
          <p:nvPr>
            <p:ph type="title" idx="4294967295"/>
          </p:nvPr>
        </p:nvSpPr>
        <p:spPr>
          <a:xfrm>
            <a:off x="539749" y="1292225"/>
            <a:ext cx="6087293" cy="50403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kumimoji="0" lang="cy-GB" sz="2200" b="0" i="0" u="none" strike="noStrike" cap="none" normalizeH="0" baseline="0" noProof="0" dirty="0">
                <a:ln>
                  <a:noFill/>
                </a:ln>
                <a:solidFill>
                  <a:schemeClr val="tx1"/>
                </a:solidFill>
                <a:effectLst/>
                <a:uLnTx/>
                <a:uFillTx/>
                <a:latin typeface="Century Gothic" panose="020B0502020202020204" pitchFamily="34" charset="0"/>
                <a:ea typeface="Century Gothic"/>
                <a:cs typeface="+mn-cs"/>
              </a:rPr>
              <a:t>Diagramau gronynnau</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lang="cy-GB" sz="1800" dirty="0">
                <a:latin typeface="Century Gothic"/>
                <a:ea typeface="Century Gothic"/>
                <a:cs typeface="+mn-cs"/>
              </a:rPr>
              <a:t>Anelastig</a:t>
            </a:r>
            <a:r>
              <a:rPr kumimoji="0" lang="cy-GB" sz="1800" b="0" i="0" u="none" strike="noStrike" cap="none" normalizeH="0" baseline="0" noProof="0" dirty="0">
                <a:ln>
                  <a:noFill/>
                </a:ln>
                <a:effectLst/>
                <a:uLnTx/>
                <a:uFillTx/>
                <a:latin typeface="Century Gothic"/>
                <a:ea typeface="Century Gothic"/>
                <a:cs typeface="+mn-cs"/>
              </a:rPr>
              <a:t>………………………………………...</a:t>
            </a:r>
            <a:r>
              <a:rPr lang="cy-GB" sz="1800" dirty="0">
                <a:latin typeface="Century Gothic"/>
                <a:ea typeface="Century Gothic"/>
                <a:cs typeface="+mn-cs"/>
              </a:rPr>
              <a:t>22</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lang="cy-GB" sz="1800" dirty="0">
                <a:latin typeface="Century Gothic"/>
                <a:ea typeface="Century Gothic"/>
                <a:cs typeface="+mn-cs"/>
              </a:rPr>
              <a:t>Grymoedd rhyngfoleciwlaidd</a:t>
            </a:r>
            <a:r>
              <a:rPr kumimoji="0" lang="cy-GB" sz="1800" b="0" i="0" u="none" strike="noStrike" cap="none" normalizeH="0" baseline="0" noProof="0" dirty="0">
                <a:ln>
                  <a:noFill/>
                </a:ln>
                <a:effectLst/>
                <a:uLnTx/>
                <a:uFillTx/>
                <a:latin typeface="Century Gothic"/>
                <a:ea typeface="Century Gothic"/>
                <a:cs typeface="+mn-cs"/>
              </a:rPr>
              <a:t>………………</a:t>
            </a:r>
            <a:r>
              <a:rPr lang="cy-GB" sz="1800" dirty="0">
                <a:latin typeface="Century Gothic"/>
                <a:ea typeface="Century Gothic"/>
                <a:cs typeface="+mn-cs"/>
              </a:rPr>
              <a:t>23</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kumimoji="0" lang="cy-GB" sz="1800" b="0" i="0" u="none" strike="noStrike" cap="none" normalizeH="0" baseline="0" noProof="0" dirty="0">
                <a:ln>
                  <a:noFill/>
                </a:ln>
                <a:effectLst/>
                <a:uLnTx/>
                <a:uFillTx/>
                <a:latin typeface="Century Gothic"/>
                <a:ea typeface="Century Gothic"/>
                <a:cs typeface="+mn-cs"/>
              </a:rPr>
              <a:t>Egni cinetig………………………………..........</a:t>
            </a:r>
            <a:r>
              <a:rPr lang="cy-GB" sz="1800" dirty="0">
                <a:latin typeface="Century Gothic"/>
                <a:ea typeface="Century Gothic"/>
                <a:cs typeface="+mn-cs"/>
              </a:rPr>
              <a:t>24</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kumimoji="0" lang="cy-GB" sz="1800" b="0" i="0" u="none" strike="noStrike" cap="none" normalizeH="0" baseline="0" noProof="0" dirty="0">
                <a:ln>
                  <a:noFill/>
                </a:ln>
                <a:effectLst/>
                <a:uLnTx/>
                <a:uFillTx/>
                <a:latin typeface="Century Gothic"/>
                <a:ea typeface="Century Gothic"/>
                <a:cs typeface="+mn-cs"/>
              </a:rPr>
              <a:t>Gwres cudd……………………………………..</a:t>
            </a:r>
            <a:r>
              <a:rPr lang="cy-GB" sz="1800" dirty="0">
                <a:latin typeface="Century Gothic"/>
                <a:ea typeface="Century Gothic"/>
                <a:cs typeface="+mn-cs"/>
              </a:rPr>
              <a:t>25</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kumimoji="0" lang="cy-GB" sz="1800" b="0" i="0" u="none" strike="noStrike" cap="none" normalizeH="0" baseline="0" noProof="0" dirty="0">
                <a:ln>
                  <a:noFill/>
                </a:ln>
                <a:effectLst/>
                <a:uLnTx/>
                <a:uFillTx/>
                <a:latin typeface="Century Gothic"/>
                <a:ea typeface="Century Gothic"/>
                <a:cs typeface="+mn-cs"/>
              </a:rPr>
              <a:t>Model………………………………………….....</a:t>
            </a:r>
            <a:r>
              <a:rPr lang="cy-GB" sz="1800" dirty="0">
                <a:latin typeface="Century Gothic"/>
                <a:ea typeface="Century Gothic"/>
                <a:cs typeface="+mn-cs"/>
              </a:rPr>
              <a:t>26</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r>
              <a:rPr lang="cy-GB" sz="1800" dirty="0">
                <a:latin typeface="Century Gothic"/>
                <a:ea typeface="Century Gothic"/>
                <a:cs typeface="+mn-cs"/>
              </a:rPr>
              <a:t>Dellten reolaidd</a:t>
            </a:r>
            <a:r>
              <a:rPr kumimoji="0" lang="cy-GB" sz="1800" b="0" i="0" u="none" strike="noStrike" cap="none" normalizeH="0" baseline="0" noProof="0" dirty="0">
                <a:ln>
                  <a:noFill/>
                </a:ln>
                <a:effectLst/>
                <a:uLnTx/>
                <a:uFillTx/>
                <a:latin typeface="Century Gothic"/>
                <a:ea typeface="Century Gothic"/>
                <a:cs typeface="+mn-cs"/>
              </a:rPr>
              <a:t>………………………………...</a:t>
            </a:r>
            <a:r>
              <a:rPr lang="cy-GB" sz="1800" dirty="0">
                <a:latin typeface="Century Gothic"/>
                <a:ea typeface="Century Gothic"/>
                <a:cs typeface="+mn-cs"/>
              </a:rPr>
              <a:t>27</a:t>
            </a:r>
          </a:p>
          <a:p>
            <a:pPr marL="0" marR="0" lvl="0" indent="0" algn="l" defTabSz="914400" rtl="0" eaLnBrk="1" fontAlgn="auto" latinLnBrk="0" hangingPunct="1">
              <a:lnSpc>
                <a:spcPct val="100000"/>
              </a:lnSpc>
              <a:spcBef>
                <a:spcPts val="0"/>
              </a:spcBef>
              <a:spcAft>
                <a:spcPts val="1200"/>
              </a:spcAft>
              <a:buClr>
                <a:srgbClr val="C8102E"/>
              </a:buClr>
              <a:buSzPct val="125000"/>
              <a:buFont typeface="Arial" panose="020B0604020202020204" pitchFamily="34" charset="0"/>
              <a:buNone/>
              <a:tabLst/>
              <a:defRPr/>
            </a:pPr>
            <a:endParaRPr kumimoji="0" lang="en-GB" sz="2200"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p:txBody>
      </p:sp>
      <p:sp>
        <p:nvSpPr>
          <p:cNvPr id="4" name="Vertical Title 1">
            <a:extLst>
              <a:ext uri="{FF2B5EF4-FFF2-40B4-BE49-F238E27FC236}">
                <a16:creationId xmlns:a16="http://schemas.microsoft.com/office/drawing/2014/main" id="{1CFCED39-AE1A-C6A4-9B98-C6BE4CF85211}"/>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519940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0A34A-5EE2-D25D-207B-FA6627BDC0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160405-0853-3F59-2009-8598A016C740}"/>
              </a:ext>
            </a:extLst>
          </p:cNvPr>
          <p:cNvSpPr>
            <a:spLocks noGrp="1"/>
          </p:cNvSpPr>
          <p:nvPr>
            <p:ph type="title"/>
          </p:nvPr>
        </p:nvSpPr>
        <p:spPr>
          <a:xfrm>
            <a:off x="308375" y="391934"/>
            <a:ext cx="4368879" cy="652192"/>
          </a:xfrm>
        </p:spPr>
        <p:txBody>
          <a:bodyPr/>
          <a:lstStyle/>
          <a:p>
            <a:r>
              <a:rPr lang="cy-GB" sz="3800"/>
              <a:t>Niwclews (atomig)</a:t>
            </a:r>
          </a:p>
        </p:txBody>
      </p:sp>
      <p:sp>
        <p:nvSpPr>
          <p:cNvPr id="5" name="Vertical Title 1">
            <a:extLst>
              <a:ext uri="{FF2B5EF4-FFF2-40B4-BE49-F238E27FC236}">
                <a16:creationId xmlns:a16="http://schemas.microsoft.com/office/drawing/2014/main" id="{66F4122E-F3B4-A057-8934-2A3E87262C2C}"/>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BFD66EC1-6A3D-AACF-3FFA-4D43538B8D44}"/>
              </a:ext>
            </a:extLst>
          </p:cNvPr>
          <p:cNvSpPr txBox="1">
            <a:spLocks/>
          </p:cNvSpPr>
          <p:nvPr/>
        </p:nvSpPr>
        <p:spPr>
          <a:xfrm>
            <a:off x="4773935" y="257436"/>
            <a:ext cx="5909153" cy="846555"/>
          </a:xfrm>
          <a:prstGeom prst="rect">
            <a:avLst/>
          </a:prstGeom>
          <a:solidFill>
            <a:srgbClr val="C8102E">
              <a:alpha val="27059"/>
            </a:srgbClr>
          </a:solidFill>
        </p:spPr>
        <p:txBody>
          <a:bodyPr vert="horz" lIns="90000" tIns="90000" rIns="90000" bIns="90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canol yr atom, sydd â gwefr bositif ac sy’n cynnwys protonau a niwtronau</a:t>
            </a:r>
          </a:p>
        </p:txBody>
      </p:sp>
      <p:pic>
        <p:nvPicPr>
          <p:cNvPr id="7" name="Picture 6" descr=" Diagram o atom gyda’r niwclews wedi’i labelu">
            <a:extLst>
              <a:ext uri="{FF2B5EF4-FFF2-40B4-BE49-F238E27FC236}">
                <a16:creationId xmlns:a16="http://schemas.microsoft.com/office/drawing/2014/main" id="{DB14589B-7BC2-3BEF-75B7-7EC231A465E0}"/>
              </a:ext>
            </a:extLst>
          </p:cNvPr>
          <p:cNvPicPr>
            <a:picLocks noChangeAspect="1"/>
          </p:cNvPicPr>
          <p:nvPr/>
        </p:nvPicPr>
        <p:blipFill>
          <a:blip r:embed="rId3"/>
          <a:srcRect/>
          <a:stretch/>
        </p:blipFill>
        <p:spPr>
          <a:xfrm>
            <a:off x="3292288" y="2951518"/>
            <a:ext cx="3521529" cy="2141690"/>
          </a:xfrm>
          <a:prstGeom prst="rect">
            <a:avLst/>
          </a:prstGeom>
        </p:spPr>
      </p:pic>
      <p:sp>
        <p:nvSpPr>
          <p:cNvPr id="9" name="TextBox 8">
            <a:extLst>
              <a:ext uri="{FF2B5EF4-FFF2-40B4-BE49-F238E27FC236}">
                <a16:creationId xmlns:a16="http://schemas.microsoft.com/office/drawing/2014/main" id="{CB982F6E-2DF9-4B7B-6115-EB1151728E7E}"/>
              </a:ext>
            </a:extLst>
          </p:cNvPr>
          <p:cNvSpPr txBox="1"/>
          <p:nvPr/>
        </p:nvSpPr>
        <p:spPr>
          <a:xfrm>
            <a:off x="308376" y="1559138"/>
            <a:ext cx="2877670"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canol atom, sy’n cynnwys protonau a niwtronau</a:t>
            </a:r>
          </a:p>
        </p:txBody>
      </p:sp>
      <p:sp>
        <p:nvSpPr>
          <p:cNvPr id="10" name="TextBox 9">
            <a:extLst>
              <a:ext uri="{FF2B5EF4-FFF2-40B4-BE49-F238E27FC236}">
                <a16:creationId xmlns:a16="http://schemas.microsoft.com/office/drawing/2014/main" id="{3B3A1CBC-59E3-CFAA-155D-350EA6FB6C6A}"/>
              </a:ext>
            </a:extLst>
          </p:cNvPr>
          <p:cNvSpPr txBox="1"/>
          <p:nvPr/>
        </p:nvSpPr>
        <p:spPr>
          <a:xfrm>
            <a:off x="308376" y="3582888"/>
            <a:ext cx="2933133"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panose="020B0502020202020204" pitchFamily="34" charset="0"/>
              </a:rPr>
              <a:t>Arwyddo</a:t>
            </a:r>
          </a:p>
          <a:p>
            <a:r>
              <a:rPr lang="cy-GB" sz="2000">
                <a:latin typeface="Century Gothic" panose="020B0502020202020204" pitchFamily="34" charset="0"/>
              </a:rPr>
              <a:t>Gwyliwch fideo:</a:t>
            </a:r>
          </a:p>
          <a:p>
            <a:r>
              <a:rPr lang="cy-GB" sz="2000">
                <a:latin typeface="Century Gothic"/>
                <a:hlinkClick r:id="rId4"/>
              </a:rPr>
              <a:t>bit.ly/3RfRpJL</a:t>
            </a:r>
          </a:p>
        </p:txBody>
      </p:sp>
      <p:sp>
        <p:nvSpPr>
          <p:cNvPr id="11" name="TextBox 10">
            <a:extLst>
              <a:ext uri="{FF2B5EF4-FFF2-40B4-BE49-F238E27FC236}">
                <a16:creationId xmlns:a16="http://schemas.microsoft.com/office/drawing/2014/main" id="{B5C43B16-43D7-F2E7-1770-C7AB4EFA2B89}"/>
              </a:ext>
            </a:extLst>
          </p:cNvPr>
          <p:cNvSpPr txBox="1"/>
          <p:nvPr/>
        </p:nvSpPr>
        <p:spPr>
          <a:xfrm>
            <a:off x="308376" y="5594369"/>
            <a:ext cx="2933133"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Niw-cle-ws</a:t>
            </a:r>
          </a:p>
        </p:txBody>
      </p:sp>
      <p:sp>
        <p:nvSpPr>
          <p:cNvPr id="14" name="TextBox 13">
            <a:extLst>
              <a:ext uri="{FF2B5EF4-FFF2-40B4-BE49-F238E27FC236}">
                <a16:creationId xmlns:a16="http://schemas.microsoft.com/office/drawing/2014/main" id="{87A62A7A-F3A5-98AF-561C-FB7CA42CEBEE}"/>
              </a:ext>
            </a:extLst>
          </p:cNvPr>
          <p:cNvSpPr txBox="1"/>
          <p:nvPr/>
        </p:nvSpPr>
        <p:spPr>
          <a:xfrm>
            <a:off x="4037845" y="1550102"/>
            <a:ext cx="7170625"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niwclews nitrogen yn cynnwys 7 proton a 7 niwtron. Bydd y niwclews atomig bob amser yn cael ei ddangos yng nghanol unrhyw atomau mewn diagramau</a:t>
            </a:r>
          </a:p>
        </p:txBody>
      </p:sp>
      <p:sp>
        <p:nvSpPr>
          <p:cNvPr id="13" name="TextBox 12">
            <a:extLst>
              <a:ext uri="{FF2B5EF4-FFF2-40B4-BE49-F238E27FC236}">
                <a16:creationId xmlns:a16="http://schemas.microsoft.com/office/drawing/2014/main" id="{D8F1F655-236A-0485-A5DB-D632BFAC9C27}"/>
              </a:ext>
            </a:extLst>
          </p:cNvPr>
          <p:cNvSpPr txBox="1"/>
          <p:nvPr/>
        </p:nvSpPr>
        <p:spPr>
          <a:xfrm>
            <a:off x="6918903" y="3231451"/>
            <a:ext cx="3764185"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cnewyllyn cell mewn bioleg. Mae cnewyllyn cell yn sylweddol fwy na niwclews atomig</a:t>
            </a:r>
          </a:p>
        </p:txBody>
      </p:sp>
      <p:pic>
        <p:nvPicPr>
          <p:cNvPr id="15" name="Graphic 17">
            <a:extLst>
              <a:ext uri="{FF2B5EF4-FFF2-40B4-BE49-F238E27FC236}">
                <a16:creationId xmlns:a16="http://schemas.microsoft.com/office/drawing/2014/main" id="{EEA27D68-66C1-2F93-D7E2-EBE73C7C1E8A}"/>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673038" y="3699519"/>
            <a:ext cx="538560" cy="538560"/>
          </a:xfrm>
          <a:prstGeom prst="rect">
            <a:avLst/>
          </a:prstGeom>
          <a:ln w="9525">
            <a:noFill/>
          </a:ln>
        </p:spPr>
      </p:pic>
      <p:pic>
        <p:nvPicPr>
          <p:cNvPr id="16" name="Graphic 16">
            <a:extLst>
              <a:ext uri="{FF2B5EF4-FFF2-40B4-BE49-F238E27FC236}">
                <a16:creationId xmlns:a16="http://schemas.microsoft.com/office/drawing/2014/main" id="{195B9CE8-3BEA-8645-E174-2351664C4BC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82304" y="3694119"/>
            <a:ext cx="543960" cy="543960"/>
          </a:xfrm>
          <a:prstGeom prst="rect">
            <a:avLst/>
          </a:prstGeom>
          <a:ln w="9525">
            <a:noFill/>
          </a:ln>
        </p:spPr>
      </p:pic>
      <p:sp>
        <p:nvSpPr>
          <p:cNvPr id="8" name="TextBox 7">
            <a:extLst>
              <a:ext uri="{FF2B5EF4-FFF2-40B4-BE49-F238E27FC236}">
                <a16:creationId xmlns:a16="http://schemas.microsoft.com/office/drawing/2014/main" id="{95A2E51B-D920-98B5-3367-59BB2114EFB9}"/>
              </a:ext>
            </a:extLst>
          </p:cNvPr>
          <p:cNvSpPr txBox="1"/>
          <p:nvPr/>
        </p:nvSpPr>
        <p:spPr>
          <a:xfrm>
            <a:off x="3624420" y="5376421"/>
            <a:ext cx="7012878"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astudio sut mae’r niwclews atomig yn newid yn ystod ymasiad niwclear ac ymholltiad niwclear</a:t>
            </a:r>
          </a:p>
        </p:txBody>
      </p:sp>
    </p:spTree>
    <p:extLst>
      <p:ext uri="{BB962C8B-B14F-4D97-AF65-F5344CB8AC3E}">
        <p14:creationId xmlns:p14="http://schemas.microsoft.com/office/powerpoint/2010/main" val="127807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333811" y="558000"/>
            <a:ext cx="3987177" cy="589553"/>
          </a:xfrm>
        </p:spPr>
        <p:txBody>
          <a:bodyPr/>
          <a:lstStyle/>
          <a:p>
            <a:r>
              <a:rPr lang="cy-GB" sz="4000"/>
              <a:t>Y rhif atomig</a:t>
            </a: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3558924" y="558000"/>
            <a:ext cx="7742797" cy="589553"/>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effectLst/>
                <a:latin typeface="Century Gothic" panose="020B0502020202020204" pitchFamily="34" charset="0"/>
                <a:ea typeface="Century Gothic"/>
                <a:cs typeface="Arial" panose="020B0604020202020204" pitchFamily="34" charset="0"/>
              </a:rPr>
              <a:t>nifer y protonau yn niwclews atom o elfen benodol</a:t>
            </a:r>
          </a:p>
        </p:txBody>
      </p:sp>
      <p:pic>
        <p:nvPicPr>
          <p:cNvPr id="4" name="Picture 3" descr="Blwch gyda’r briflythyren C ynddo, gyda’r rhif atomig wedi’i labelu (6) oddi tano, a’r rhif màs (12) uwch ei ben">
            <a:extLst>
              <a:ext uri="{FF2B5EF4-FFF2-40B4-BE49-F238E27FC236}">
                <a16:creationId xmlns:a16="http://schemas.microsoft.com/office/drawing/2014/main" id="{C49491C1-E3CF-17EE-4FBD-516E8AB9C29A}"/>
              </a:ext>
            </a:extLst>
          </p:cNvPr>
          <p:cNvPicPr>
            <a:picLocks noChangeAspect="1"/>
          </p:cNvPicPr>
          <p:nvPr/>
        </p:nvPicPr>
        <p:blipFill>
          <a:blip r:embed="rId3"/>
          <a:srcRect t="-1117" r="-1198" b="44912"/>
          <a:stretch>
            <a:fillRect/>
          </a:stretch>
        </p:blipFill>
        <p:spPr>
          <a:xfrm>
            <a:off x="3765340" y="2061200"/>
            <a:ext cx="2774561" cy="2504772"/>
          </a:xfrm>
          <a:prstGeom prst="rect">
            <a:avLst/>
          </a:prstGeom>
        </p:spPr>
      </p:pic>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9" name="TextBox 8">
            <a:extLst>
              <a:ext uri="{FF2B5EF4-FFF2-40B4-BE49-F238E27FC236}">
                <a16:creationId xmlns:a16="http://schemas.microsoft.com/office/drawing/2014/main" id="{CD57F8F8-8769-5588-D276-4E6DAF675415}"/>
              </a:ext>
            </a:extLst>
          </p:cNvPr>
          <p:cNvSpPr txBox="1"/>
          <p:nvPr/>
        </p:nvSpPr>
        <p:spPr>
          <a:xfrm>
            <a:off x="333810" y="1824478"/>
            <a:ext cx="2975133"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sawl proton sydd gan atom elfen</a:t>
            </a:r>
          </a:p>
        </p:txBody>
      </p:sp>
      <p:sp>
        <p:nvSpPr>
          <p:cNvPr id="10" name="TextBox 9">
            <a:extLst>
              <a:ext uri="{FF2B5EF4-FFF2-40B4-BE49-F238E27FC236}">
                <a16:creationId xmlns:a16="http://schemas.microsoft.com/office/drawing/2014/main" id="{72A47F0B-DC96-51EF-D147-9A5545AC7AC2}"/>
              </a:ext>
            </a:extLst>
          </p:cNvPr>
          <p:cNvSpPr txBox="1"/>
          <p:nvPr/>
        </p:nvSpPr>
        <p:spPr>
          <a:xfrm>
            <a:off x="333811" y="3659922"/>
            <a:ext cx="289443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bit.ly/4ieBIxm</a:t>
            </a:r>
          </a:p>
        </p:txBody>
      </p:sp>
      <p:sp>
        <p:nvSpPr>
          <p:cNvPr id="11" name="TextBox 10">
            <a:extLst>
              <a:ext uri="{FF2B5EF4-FFF2-40B4-BE49-F238E27FC236}">
                <a16:creationId xmlns:a16="http://schemas.microsoft.com/office/drawing/2014/main" id="{7983BBD9-6E2E-3F62-18E7-EF96DEE005E4}"/>
              </a:ext>
            </a:extLst>
          </p:cNvPr>
          <p:cNvSpPr txBox="1"/>
          <p:nvPr/>
        </p:nvSpPr>
        <p:spPr>
          <a:xfrm>
            <a:off x="333811" y="5163670"/>
            <a:ext cx="2894429"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Rhif at-om-ig</a:t>
            </a:r>
          </a:p>
        </p:txBody>
      </p:sp>
      <p:sp>
        <p:nvSpPr>
          <p:cNvPr id="12" name="TextBox 11">
            <a:extLst>
              <a:ext uri="{FF2B5EF4-FFF2-40B4-BE49-F238E27FC236}">
                <a16:creationId xmlns:a16="http://schemas.microsoft.com/office/drawing/2014/main" id="{3D67CEE4-7B1C-AED4-263C-836D72086BA3}"/>
              </a:ext>
            </a:extLst>
          </p:cNvPr>
          <p:cNvSpPr txBox="1"/>
          <p:nvPr/>
        </p:nvSpPr>
        <p:spPr>
          <a:xfrm>
            <a:off x="4250193" y="5163670"/>
            <a:ext cx="2033142"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Geiriau tebyg</a:t>
            </a:r>
          </a:p>
          <a:p>
            <a:r>
              <a:rPr lang="cy-GB" sz="2000" b="0" i="0" u="none" strike="noStrike">
                <a:solidFill>
                  <a:srgbClr val="000000"/>
                </a:solidFill>
                <a:effectLst/>
                <a:latin typeface="Century Gothic" panose="020B0502020202020204" pitchFamily="34" charset="0"/>
              </a:rPr>
              <a:t>Rhif proton</a:t>
            </a:r>
            <a:r>
              <a:rPr lang="cy-GB" sz="2000">
                <a:latin typeface="Century Gothic" panose="020B0502020202020204" pitchFamily="34" charset="0"/>
              </a:rPr>
              <a:t> </a:t>
            </a:r>
          </a:p>
        </p:txBody>
      </p:sp>
      <p:sp>
        <p:nvSpPr>
          <p:cNvPr id="14" name="TextBox 13">
            <a:extLst>
              <a:ext uri="{FF2B5EF4-FFF2-40B4-BE49-F238E27FC236}">
                <a16:creationId xmlns:a16="http://schemas.microsoft.com/office/drawing/2014/main" id="{9F7C7C22-3C00-A520-EDD4-8A5A5374E738}"/>
              </a:ext>
            </a:extLst>
          </p:cNvPr>
          <p:cNvSpPr txBox="1"/>
          <p:nvPr/>
        </p:nvSpPr>
        <p:spPr>
          <a:xfrm>
            <a:off x="6981114" y="1824477"/>
            <a:ext cx="3863787"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Rhif atomig carbon yw chwech oherwydd bod gan atom carbon chwe phroton yn y niwclews</a:t>
            </a:r>
          </a:p>
        </p:txBody>
      </p:sp>
      <p:sp>
        <p:nvSpPr>
          <p:cNvPr id="13" name="TextBox 12">
            <a:extLst>
              <a:ext uri="{FF2B5EF4-FFF2-40B4-BE49-F238E27FC236}">
                <a16:creationId xmlns:a16="http://schemas.microsoft.com/office/drawing/2014/main" id="{926FABF0-5F81-1D63-34ED-C39D58D64B13}"/>
              </a:ext>
            </a:extLst>
          </p:cNvPr>
          <p:cNvSpPr txBox="1"/>
          <p:nvPr/>
        </p:nvSpPr>
        <p:spPr>
          <a:xfrm>
            <a:off x="6981114" y="3624787"/>
            <a:ext cx="3863787"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nifer yr electronau.</a:t>
            </a:r>
          </a:p>
          <a:p>
            <a:r>
              <a:rPr lang="cy-GB" sz="2000">
                <a:latin typeface="Century Gothic" panose="020B0502020202020204" pitchFamily="34" charset="0"/>
              </a:rPr>
              <a:t>Bydd nifer yr electronau ond yn hafal i’r rhif atomig ar gyfer atomau niwtral. Bydd gan ïonau nifer gwahanol o electronau</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07336" y="3790689"/>
            <a:ext cx="538560" cy="538560"/>
          </a:xfrm>
          <a:prstGeom prst="rect">
            <a:avLst/>
          </a:prstGeom>
          <a:ln w="9525">
            <a:noFill/>
          </a:ln>
        </p:spPr>
      </p:pic>
      <p:pic>
        <p:nvPicPr>
          <p:cNvPr id="16" name="Graphic 16">
            <a:extLst>
              <a:ext uri="{FF2B5EF4-FFF2-40B4-BE49-F238E27FC236}">
                <a16:creationId xmlns:a16="http://schemas.microsoft.com/office/drawing/2014/main" id="{E7E57FDB-A332-1278-DE88-E79A72DF5B9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327399" y="3785289"/>
            <a:ext cx="543960" cy="543960"/>
          </a:xfrm>
          <a:prstGeom prst="rect">
            <a:avLst/>
          </a:prstGeom>
          <a:ln w="9525">
            <a:noFill/>
          </a:ln>
        </p:spPr>
      </p:pic>
    </p:spTree>
    <p:extLst>
      <p:ext uri="{BB962C8B-B14F-4D97-AF65-F5344CB8AC3E}">
        <p14:creationId xmlns:p14="http://schemas.microsoft.com/office/powerpoint/2010/main" val="4110700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148850" y="283245"/>
            <a:ext cx="3320214" cy="440661"/>
          </a:xfrm>
        </p:spPr>
        <p:txBody>
          <a:bodyPr/>
          <a:lstStyle/>
          <a:p>
            <a:r>
              <a:rPr lang="cy-GB" sz="4000"/>
              <a:t>Cyfansoddyn</a:t>
            </a: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3608784" y="272792"/>
            <a:ext cx="7162800" cy="1329765"/>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effectLst/>
                <a:latin typeface="Century Gothic" panose="020B0502020202020204" pitchFamily="34" charset="0"/>
                <a:ea typeface="Century Gothic"/>
                <a:cs typeface="Arial" panose="020B0604020202020204" pitchFamily="34" charset="0"/>
              </a:rPr>
              <a:t>sylwedd pur wedi’i wneud o ddwy neu ragor o elfennau gwahanol y mae bondiau cemegol yn cysylltu eu hatomau; mae’r atomau mewn cymhareb sefydlog</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pic>
        <p:nvPicPr>
          <p:cNvPr id="4" name="Picture 3" descr="Model o ddŵr - O mewn cylch gyda chylchoedd llai o boptu iddo, pob un yn cynnwys H. ">
            <a:extLst>
              <a:ext uri="{FF2B5EF4-FFF2-40B4-BE49-F238E27FC236}">
                <a16:creationId xmlns:a16="http://schemas.microsoft.com/office/drawing/2014/main" id="{2A97ABA3-DEB3-6673-17A3-2CC56061E151}"/>
              </a:ext>
            </a:extLst>
          </p:cNvPr>
          <p:cNvPicPr>
            <a:picLocks noChangeAspect="1"/>
          </p:cNvPicPr>
          <p:nvPr/>
        </p:nvPicPr>
        <p:blipFill>
          <a:blip r:embed="rId3" cstate="print">
            <a:extLst>
              <a:ext uri="{28A0092B-C50C-407E-A947-70E740481C1C}">
                <a14:useLocalDpi xmlns:a14="http://schemas.microsoft.com/office/drawing/2010/main"/>
              </a:ext>
            </a:extLst>
          </a:blip>
          <a:srcRect r="53535" b="67932"/>
          <a:stretch/>
        </p:blipFill>
        <p:spPr>
          <a:xfrm>
            <a:off x="4288659" y="1905007"/>
            <a:ext cx="2028143" cy="1399735"/>
          </a:xfrm>
          <a:prstGeom prst="rect">
            <a:avLst/>
          </a:prstGeom>
        </p:spPr>
      </p:pic>
      <p:pic>
        <p:nvPicPr>
          <p:cNvPr id="7" name="Picture 6" descr="Cyfres o sfferau coch mawr a sfferau oren llai wedi’u trefnu mewn siâp ciwb 3 x 3 - mae’r rhes gyntaf yn goch oren coch, mae’r ail res yn oren coch oren ac ati. Mae’r sfferau oren yn ïonau sodiwm, mae’r sfferau coch yn ïonau clorid.">
            <a:extLst>
              <a:ext uri="{FF2B5EF4-FFF2-40B4-BE49-F238E27FC236}">
                <a16:creationId xmlns:a16="http://schemas.microsoft.com/office/drawing/2014/main" id="{0F74131E-FDDC-5ED1-0C40-9DDEBAB90F45}"/>
              </a:ext>
            </a:extLst>
          </p:cNvPr>
          <p:cNvPicPr>
            <a:picLocks noChangeAspect="1"/>
          </p:cNvPicPr>
          <p:nvPr/>
        </p:nvPicPr>
        <p:blipFill>
          <a:blip r:embed="rId4"/>
          <a:srcRect l="11962" t="19915" r="22423" b="19224"/>
          <a:stretch/>
        </p:blipFill>
        <p:spPr>
          <a:xfrm>
            <a:off x="3830711" y="3827727"/>
            <a:ext cx="2361859" cy="2190750"/>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F1F1B16-A037-B89D-0D21-801B3B3EE93D}"/>
                  </a:ext>
                </a:extLst>
              </p:cNvPr>
              <p:cNvSpPr txBox="1"/>
              <p:nvPr/>
            </p:nvSpPr>
            <p:spPr>
              <a:xfrm>
                <a:off x="6094384" y="4547741"/>
                <a:ext cx="523999"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GB" sz="2800" i="0" smtClean="0">
                          <a:latin typeface="Cambria Math" panose="02040503050406030204" pitchFamily="18" charset="0"/>
                        </a:rPr>
                        <m:t>N</m:t>
                      </m:r>
                      <m:sSup>
                        <m:sSupPr>
                          <m:ctrlPr>
                            <a:rPr lang="en-GB" sz="2800" i="1">
                              <a:solidFill>
                                <a:srgbClr val="836967"/>
                              </a:solidFill>
                              <a:latin typeface="Cambria Math" panose="02040503050406030204" pitchFamily="18" charset="0"/>
                            </a:rPr>
                          </m:ctrlPr>
                        </m:sSupPr>
                        <m:e>
                          <m:r>
                            <m:rPr>
                              <m:sty m:val="p"/>
                            </m:rPr>
                            <a:rPr lang="en-GB" sz="2800" i="0">
                              <a:latin typeface="Cambria Math" panose="02040503050406030204" pitchFamily="18" charset="0"/>
                            </a:rPr>
                            <m:t>a</m:t>
                          </m:r>
                        </m:e>
                        <m:sup>
                          <m:r>
                            <a:rPr lang="en-GB" sz="2800" i="0">
                              <a:latin typeface="Cambria Math" panose="02040503050406030204" pitchFamily="18" charset="0"/>
                            </a:rPr>
                            <m:t>+</m:t>
                          </m:r>
                        </m:sup>
                      </m:sSup>
                    </m:oMath>
                  </m:oMathPara>
                </a14:m>
                <a:endParaRPr/>
              </a:p>
            </p:txBody>
          </p:sp>
        </mc:Choice>
        <mc:Fallback xmlns="">
          <p:sp>
            <p:nvSpPr>
              <p:cNvPr id="3" name="TextBox 2">
                <a:extLst>
                  <a:ext uri="{FF2B5EF4-FFF2-40B4-BE49-F238E27FC236}">
                    <a16:creationId xmlns:a16="http://schemas.microsoft.com/office/drawing/2014/main" id="{3F1F1B16-A037-B89D-0D21-801B3B3EE93D}"/>
                  </a:ext>
                </a:extLst>
              </p:cNvPr>
              <p:cNvSpPr txBox="1">
                <a:spLocks noRot="1" noChangeAspect="1" noMove="1" noResize="1" noEditPoints="1" noAdjustHandles="1" noChangeArrowheads="1" noChangeShapeType="1" noTextEdit="1"/>
              </p:cNvSpPr>
              <p:nvPr/>
            </p:nvSpPr>
            <p:spPr>
              <a:xfrm>
                <a:off x="6094384" y="4547741"/>
                <a:ext cx="523999" cy="523220"/>
              </a:xfrm>
              <a:prstGeom prst="rect">
                <a:avLst/>
              </a:prstGeom>
              <a:blipFill>
                <a:blip r:embed="rId5"/>
                <a:stretch>
                  <a:fillRect r="-2790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81B5B9F0-9BF6-F7D3-F983-9E70BFF09670}"/>
                  </a:ext>
                </a:extLst>
              </p:cNvPr>
              <p:cNvSpPr txBox="1"/>
              <p:nvPr/>
            </p:nvSpPr>
            <p:spPr>
              <a:xfrm>
                <a:off x="6094384" y="5020935"/>
                <a:ext cx="523999"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GB" sz="2800" i="0" smtClean="0">
                          <a:latin typeface="Cambria Math" panose="02040503050406030204" pitchFamily="18" charset="0"/>
                        </a:rPr>
                        <m:t>C</m:t>
                      </m:r>
                      <m:sSup>
                        <m:sSupPr>
                          <m:ctrlPr>
                            <a:rPr lang="en-GB" sz="2800" i="1" smtClean="0">
                              <a:solidFill>
                                <a:srgbClr val="836967"/>
                              </a:solidFill>
                              <a:latin typeface="Cambria Math" panose="02040503050406030204" pitchFamily="18" charset="0"/>
                            </a:rPr>
                          </m:ctrlPr>
                        </m:sSupPr>
                        <m:e>
                          <m:r>
                            <m:rPr>
                              <m:sty m:val="p"/>
                            </m:rPr>
                            <a:rPr lang="en-GB" sz="2800" i="0" smtClean="0">
                              <a:latin typeface="Cambria Math" panose="02040503050406030204" pitchFamily="18" charset="0"/>
                            </a:rPr>
                            <m:t>l</m:t>
                          </m:r>
                        </m:e>
                        <m:sup>
                          <m:r>
                            <a:rPr lang="en-GB" sz="2800" i="0" smtClean="0">
                              <a:latin typeface="Cambria Math" panose="02040503050406030204" pitchFamily="18" charset="0"/>
                            </a:rPr>
                            <m:t>−</m:t>
                          </m:r>
                        </m:sup>
                      </m:sSup>
                    </m:oMath>
                  </m:oMathPara>
                </a14:m>
                <a:endParaRPr/>
              </a:p>
            </p:txBody>
          </p:sp>
        </mc:Choice>
        <mc:Fallback xmlns="">
          <p:sp>
            <p:nvSpPr>
              <p:cNvPr id="8" name="TextBox 7">
                <a:extLst>
                  <a:ext uri="{FF2B5EF4-FFF2-40B4-BE49-F238E27FC236}">
                    <a16:creationId xmlns:a16="http://schemas.microsoft.com/office/drawing/2014/main" id="{81B5B9F0-9BF6-F7D3-F983-9E70BFF09670}"/>
                  </a:ext>
                </a:extLst>
              </p:cNvPr>
              <p:cNvSpPr txBox="1">
                <a:spLocks noRot="1" noChangeAspect="1" noMove="1" noResize="1" noEditPoints="1" noAdjustHandles="1" noChangeArrowheads="1" noChangeShapeType="1" noTextEdit="1"/>
              </p:cNvSpPr>
              <p:nvPr/>
            </p:nvSpPr>
            <p:spPr>
              <a:xfrm>
                <a:off x="6094384" y="5020935"/>
                <a:ext cx="523999" cy="523220"/>
              </a:xfrm>
              <a:prstGeom prst="rect">
                <a:avLst/>
              </a:prstGeom>
              <a:blipFill>
                <a:blip r:embed="rId6"/>
                <a:stretch>
                  <a:fillRect r="-5814"/>
                </a:stretch>
              </a:blipFill>
            </p:spPr>
            <p:txBody>
              <a:bodyPr/>
              <a:lstStyle/>
              <a:p>
                <a:r>
                  <a:rPr lang="en-GB">
                    <a:noFill/>
                  </a:rPr>
                  <a:t> </a:t>
                </a:r>
              </a:p>
            </p:txBody>
          </p:sp>
        </mc:Fallback>
      </mc:AlternateContent>
      <p:sp>
        <p:nvSpPr>
          <p:cNvPr id="9" name="TextBox 8">
            <a:extLst>
              <a:ext uri="{FF2B5EF4-FFF2-40B4-BE49-F238E27FC236}">
                <a16:creationId xmlns:a16="http://schemas.microsoft.com/office/drawing/2014/main" id="{CD57F8F8-8769-5588-D276-4E6DAF675415}"/>
              </a:ext>
            </a:extLst>
          </p:cNvPr>
          <p:cNvSpPr txBox="1"/>
          <p:nvPr/>
        </p:nvSpPr>
        <p:spPr>
          <a:xfrm>
            <a:off x="287875" y="1905007"/>
            <a:ext cx="3542835"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dwy neu ragor o elfennau gwahanol wedi’u bondio’n gemegol</a:t>
            </a:r>
          </a:p>
        </p:txBody>
      </p:sp>
      <p:sp>
        <p:nvSpPr>
          <p:cNvPr id="10" name="TextBox 9">
            <a:extLst>
              <a:ext uri="{FF2B5EF4-FFF2-40B4-BE49-F238E27FC236}">
                <a16:creationId xmlns:a16="http://schemas.microsoft.com/office/drawing/2014/main" id="{72A47F0B-DC96-51EF-D147-9A5545AC7AC2}"/>
              </a:ext>
            </a:extLst>
          </p:cNvPr>
          <p:cNvSpPr txBox="1"/>
          <p:nvPr/>
        </p:nvSpPr>
        <p:spPr>
          <a:xfrm>
            <a:off x="287876" y="3907439"/>
            <a:ext cx="287767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7"/>
              </a:rPr>
              <a:t>bit.ly/4jDLKJD</a:t>
            </a:r>
          </a:p>
        </p:txBody>
      </p:sp>
      <p:sp>
        <p:nvSpPr>
          <p:cNvPr id="11" name="TextBox 10">
            <a:extLst>
              <a:ext uri="{FF2B5EF4-FFF2-40B4-BE49-F238E27FC236}">
                <a16:creationId xmlns:a16="http://schemas.microsoft.com/office/drawing/2014/main" id="{7983BBD9-6E2E-3F62-18E7-EF96DEE005E4}"/>
              </a:ext>
            </a:extLst>
          </p:cNvPr>
          <p:cNvSpPr txBox="1"/>
          <p:nvPr/>
        </p:nvSpPr>
        <p:spPr>
          <a:xfrm>
            <a:off x="287876" y="5877322"/>
            <a:ext cx="2904564"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Cyf-an-sodd-yn</a:t>
            </a:r>
          </a:p>
        </p:txBody>
      </p:sp>
      <p:sp>
        <p:nvSpPr>
          <p:cNvPr id="14" name="TextBox 13">
            <a:extLst>
              <a:ext uri="{FF2B5EF4-FFF2-40B4-BE49-F238E27FC236}">
                <a16:creationId xmlns:a16="http://schemas.microsoft.com/office/drawing/2014/main" id="{9F7C7C22-3C00-A520-EDD4-8A5A5374E738}"/>
              </a:ext>
            </a:extLst>
          </p:cNvPr>
          <p:cNvSpPr txBox="1"/>
          <p:nvPr/>
        </p:nvSpPr>
        <p:spPr>
          <a:xfrm>
            <a:off x="7242609" y="1905007"/>
            <a:ext cx="3528975"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dŵr a sodiwm clorid yn gyfansoddion cyffredin</a:t>
            </a:r>
          </a:p>
        </p:txBody>
      </p:sp>
      <p:sp>
        <p:nvSpPr>
          <p:cNvPr id="13" name="TextBox 12">
            <a:extLst>
              <a:ext uri="{FF2B5EF4-FFF2-40B4-BE49-F238E27FC236}">
                <a16:creationId xmlns:a16="http://schemas.microsoft.com/office/drawing/2014/main" id="{926FABF0-5F81-1D63-34ED-C39D58D64B13}"/>
              </a:ext>
            </a:extLst>
          </p:cNvPr>
          <p:cNvSpPr txBox="1"/>
          <p:nvPr/>
        </p:nvSpPr>
        <p:spPr>
          <a:xfrm>
            <a:off x="7242610" y="3121723"/>
            <a:ext cx="3528974"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b="0" i="0" u="none" strike="noStrike">
                <a:solidFill>
                  <a:srgbClr val="000000"/>
                </a:solidFill>
                <a:effectLst/>
                <a:latin typeface="Century Gothic" panose="020B0502020202020204" pitchFamily="34" charset="0"/>
              </a:rPr>
              <a:t>cymysgedd. </a:t>
            </a:r>
            <a:r>
              <a:rPr lang="cy-GB" sz="2000">
                <a:solidFill>
                  <a:srgbClr val="000000"/>
                </a:solidFill>
                <a:latin typeface="Century Gothic" panose="020B0502020202020204" pitchFamily="34" charset="0"/>
              </a:rPr>
              <a:t>Ni fydd yr holl atomau mewn cymysgedd wedi’u bondio at ei gilydd yn gemegol</a:t>
            </a:r>
            <a:r>
              <a:rPr lang="cy-GB" sz="2000">
                <a:latin typeface="Century Gothic" panose="020B0502020202020204" pitchFamily="34" charset="0"/>
              </a:rPr>
              <a:t> </a:t>
            </a:r>
          </a:p>
        </p:txBody>
      </p:sp>
      <p:sp>
        <p:nvSpPr>
          <p:cNvPr id="12" name="TextBox 11">
            <a:extLst>
              <a:ext uri="{FF2B5EF4-FFF2-40B4-BE49-F238E27FC236}">
                <a16:creationId xmlns:a16="http://schemas.microsoft.com/office/drawing/2014/main" id="{3D67CEE4-7B1C-AED4-263C-836D72086BA3}"/>
              </a:ext>
            </a:extLst>
          </p:cNvPr>
          <p:cNvSpPr txBox="1"/>
          <p:nvPr/>
        </p:nvSpPr>
        <p:spPr>
          <a:xfrm>
            <a:off x="7051183" y="4953992"/>
            <a:ext cx="3734574"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bioleg, byddwch yn astudio pwysigrwydd glwcos, carbon deuocsid a llawer o gyfansoddion eraill</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8" cstate="print">
            <a:extLst>
              <a:ext uri="{28A0092B-C50C-407E-A947-70E740481C1C}">
                <a14:useLocalDpi xmlns:a14="http://schemas.microsoft.com/office/drawing/2010/main"/>
              </a:ext>
            </a:extLst>
          </a:blip>
          <a:stretch/>
        </p:blipFill>
        <p:spPr>
          <a:xfrm>
            <a:off x="2655648" y="3937331"/>
            <a:ext cx="538560" cy="538560"/>
          </a:xfrm>
          <a:prstGeom prst="rect">
            <a:avLst/>
          </a:prstGeom>
          <a:ln w="9525">
            <a:noFill/>
          </a:ln>
        </p:spPr>
      </p:pic>
      <p:pic>
        <p:nvPicPr>
          <p:cNvPr id="16" name="Graphic 16">
            <a:extLst>
              <a:ext uri="{FF2B5EF4-FFF2-40B4-BE49-F238E27FC236}">
                <a16:creationId xmlns:a16="http://schemas.microsoft.com/office/drawing/2014/main" id="{E7E57FDB-A332-1278-DE88-E79A72DF5B95}"/>
              </a:ext>
              <a:ext uri="{C183D7F6-B498-43B3-948B-1728B52AA6E4}">
                <adec:decorative xmlns:adec="http://schemas.microsoft.com/office/drawing/2017/decorative" val="1"/>
              </a:ext>
            </a:extLst>
          </p:cNvPr>
          <p:cNvPicPr/>
          <p:nvPr/>
        </p:nvPicPr>
        <p:blipFill>
          <a:blip r:embed="rId9" cstate="print">
            <a:extLst>
              <a:ext uri="{28A0092B-C50C-407E-A947-70E740481C1C}">
                <a14:useLocalDpi xmlns:a14="http://schemas.microsoft.com/office/drawing/2010/main"/>
              </a:ext>
            </a:extLst>
          </a:blip>
          <a:stretch/>
        </p:blipFill>
        <p:spPr>
          <a:xfrm>
            <a:off x="2244553" y="3951465"/>
            <a:ext cx="543960" cy="543960"/>
          </a:xfrm>
          <a:prstGeom prst="rect">
            <a:avLst/>
          </a:prstGeom>
          <a:ln w="9525">
            <a:noFill/>
          </a:ln>
        </p:spPr>
      </p:pic>
    </p:spTree>
    <p:extLst>
      <p:ext uri="{BB962C8B-B14F-4D97-AF65-F5344CB8AC3E}">
        <p14:creationId xmlns:p14="http://schemas.microsoft.com/office/powerpoint/2010/main" val="1778869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425634" y="387957"/>
            <a:ext cx="2767976" cy="440661"/>
          </a:xfrm>
        </p:spPr>
        <p:txBody>
          <a:bodyPr/>
          <a:lstStyle/>
          <a:p>
            <a:r>
              <a:rPr lang="cy-GB" sz="4000"/>
              <a:t>Electron</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3303304" y="387957"/>
            <a:ext cx="7630978" cy="1110883"/>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gronyn is-atomig â gwefr negatif sydd ag ychydig iawn o fàs ac sydd i’w ganfod ym mhlisg electronau/lefelau egni atomau</a:t>
            </a:r>
          </a:p>
        </p:txBody>
      </p:sp>
      <p:pic>
        <p:nvPicPr>
          <p:cNvPr id="3" name="Picture 2" descr="Blwch gyda’r briflythyren C ynddo, gyda’r rhif atomig wedi’i labelu (6) oddi tano, a’r rhif màs (12) uwch ei ben">
            <a:extLst>
              <a:ext uri="{FF2B5EF4-FFF2-40B4-BE49-F238E27FC236}">
                <a16:creationId xmlns:a16="http://schemas.microsoft.com/office/drawing/2014/main" id="{5C5D8CC8-E109-0394-ED21-1DB7A154748A}"/>
              </a:ext>
            </a:extLst>
          </p:cNvPr>
          <p:cNvPicPr>
            <a:picLocks noChangeAspect="1"/>
          </p:cNvPicPr>
          <p:nvPr/>
        </p:nvPicPr>
        <p:blipFill>
          <a:blip r:embed="rId3"/>
          <a:srcRect l="-1366" r="302"/>
          <a:stretch>
            <a:fillRect/>
          </a:stretch>
        </p:blipFill>
        <p:spPr>
          <a:xfrm>
            <a:off x="3437559" y="2621464"/>
            <a:ext cx="3694906" cy="2118641"/>
          </a:xfrm>
          <a:prstGeom prst="rect">
            <a:avLst/>
          </a:prstGeom>
        </p:spPr>
      </p:pic>
      <p:sp>
        <p:nvSpPr>
          <p:cNvPr id="9" name="TextBox 8">
            <a:extLst>
              <a:ext uri="{FF2B5EF4-FFF2-40B4-BE49-F238E27FC236}">
                <a16:creationId xmlns:a16="http://schemas.microsoft.com/office/drawing/2014/main" id="{CD57F8F8-8769-5588-D276-4E6DAF675415}"/>
              </a:ext>
            </a:extLst>
          </p:cNvPr>
          <p:cNvSpPr txBox="1"/>
          <p:nvPr/>
        </p:nvSpPr>
        <p:spPr>
          <a:xfrm>
            <a:off x="425634" y="1705599"/>
            <a:ext cx="2877671"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gronynnau is-atomig negatif a geir mewn atomau</a:t>
            </a:r>
          </a:p>
        </p:txBody>
      </p:sp>
      <p:sp>
        <p:nvSpPr>
          <p:cNvPr id="10" name="TextBox 9">
            <a:extLst>
              <a:ext uri="{FF2B5EF4-FFF2-40B4-BE49-F238E27FC236}">
                <a16:creationId xmlns:a16="http://schemas.microsoft.com/office/drawing/2014/main" id="{72A47F0B-DC96-51EF-D147-9A5545AC7AC2}"/>
              </a:ext>
            </a:extLst>
          </p:cNvPr>
          <p:cNvSpPr txBox="1"/>
          <p:nvPr/>
        </p:nvSpPr>
        <p:spPr>
          <a:xfrm>
            <a:off x="425634" y="3586659"/>
            <a:ext cx="287767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bit.ly/4lxieqC</a:t>
            </a:r>
          </a:p>
        </p:txBody>
      </p:sp>
      <p:sp>
        <p:nvSpPr>
          <p:cNvPr id="11" name="TextBox 10">
            <a:extLst>
              <a:ext uri="{FF2B5EF4-FFF2-40B4-BE49-F238E27FC236}">
                <a16:creationId xmlns:a16="http://schemas.microsoft.com/office/drawing/2014/main" id="{7983BBD9-6E2E-3F62-18E7-EF96DEE005E4}"/>
              </a:ext>
            </a:extLst>
          </p:cNvPr>
          <p:cNvSpPr txBox="1"/>
          <p:nvPr/>
        </p:nvSpPr>
        <p:spPr>
          <a:xfrm>
            <a:off x="415906" y="5116857"/>
            <a:ext cx="2877670"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El-ec-tron</a:t>
            </a:r>
          </a:p>
        </p:txBody>
      </p:sp>
      <p:sp>
        <p:nvSpPr>
          <p:cNvPr id="14" name="TextBox 13">
            <a:extLst>
              <a:ext uri="{FF2B5EF4-FFF2-40B4-BE49-F238E27FC236}">
                <a16:creationId xmlns:a16="http://schemas.microsoft.com/office/drawing/2014/main" id="{9F7C7C22-3C00-A520-EDD4-8A5A5374E738}"/>
              </a:ext>
            </a:extLst>
          </p:cNvPr>
          <p:cNvSpPr txBox="1"/>
          <p:nvPr/>
        </p:nvSpPr>
        <p:spPr>
          <a:xfrm>
            <a:off x="7518040" y="1666035"/>
            <a:ext cx="3416242"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Bydd atomau nitrogen yn cynnwys saith electron oherwydd mai rhif atomig nitrogen yw 7</a:t>
            </a:r>
          </a:p>
        </p:txBody>
      </p:sp>
      <p:sp>
        <p:nvSpPr>
          <p:cNvPr id="13" name="TextBox 12">
            <a:extLst>
              <a:ext uri="{FF2B5EF4-FFF2-40B4-BE49-F238E27FC236}">
                <a16:creationId xmlns:a16="http://schemas.microsoft.com/office/drawing/2014/main" id="{926FABF0-5F81-1D63-34ED-C39D58D64B13}"/>
              </a:ext>
            </a:extLst>
          </p:cNvPr>
          <p:cNvSpPr txBox="1"/>
          <p:nvPr/>
        </p:nvSpPr>
        <p:spPr>
          <a:xfrm>
            <a:off x="7518040" y="3500483"/>
            <a:ext cx="3416242"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ïon. Mae electronau mewn atomau ac ïonau</a:t>
            </a:r>
          </a:p>
        </p:txBody>
      </p:sp>
      <p:sp>
        <p:nvSpPr>
          <p:cNvPr id="12" name="TextBox 11">
            <a:extLst>
              <a:ext uri="{FF2B5EF4-FFF2-40B4-BE49-F238E27FC236}">
                <a16:creationId xmlns:a16="http://schemas.microsoft.com/office/drawing/2014/main" id="{3D67CEE4-7B1C-AED4-263C-836D72086BA3}"/>
              </a:ext>
            </a:extLst>
          </p:cNvPr>
          <p:cNvSpPr txBox="1"/>
          <p:nvPr/>
        </p:nvSpPr>
        <p:spPr>
          <a:xfrm>
            <a:off x="7518039" y="4809081"/>
            <a:ext cx="3356085"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astudio electronau yng nghyd-destun cylchedau trydanol</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55016" y="3680785"/>
            <a:ext cx="538560" cy="538560"/>
          </a:xfrm>
          <a:prstGeom prst="rect">
            <a:avLst/>
          </a:prstGeom>
          <a:ln w="9525">
            <a:noFill/>
          </a:ln>
        </p:spPr>
      </p:pic>
      <p:pic>
        <p:nvPicPr>
          <p:cNvPr id="16" name="Graphic 16">
            <a:extLst>
              <a:ext uri="{FF2B5EF4-FFF2-40B4-BE49-F238E27FC236}">
                <a16:creationId xmlns:a16="http://schemas.microsoft.com/office/drawing/2014/main" id="{E7E57FDB-A332-1278-DE88-E79A72DF5B9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373770" y="3672231"/>
            <a:ext cx="543960" cy="543960"/>
          </a:xfrm>
          <a:prstGeom prst="rect">
            <a:avLst/>
          </a:prstGeom>
          <a:ln w="9525">
            <a:noFill/>
          </a:ln>
        </p:spPr>
      </p:pic>
    </p:spTree>
    <p:extLst>
      <p:ext uri="{BB962C8B-B14F-4D97-AF65-F5344CB8AC3E}">
        <p14:creationId xmlns:p14="http://schemas.microsoft.com/office/powerpoint/2010/main" val="3250620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218681" y="424253"/>
            <a:ext cx="5750575" cy="465122"/>
          </a:xfrm>
        </p:spPr>
        <p:txBody>
          <a:bodyPr/>
          <a:lstStyle/>
          <a:p>
            <a:r>
              <a:rPr lang="cy-GB" sz="4000">
                <a:effectLst/>
                <a:latin typeface="Century Gothic" panose="020B0502020202020204" pitchFamily="34" charset="0"/>
                <a:ea typeface="Century Gothic"/>
                <a:cs typeface="Arial" panose="020B0604020202020204" pitchFamily="34" charset="0"/>
              </a:rPr>
              <a:t>Ffurfwedd electronau</a:t>
            </a:r>
            <a:br>
              <a:rPr lang="cy-GB" sz="4000">
                <a:effectLst/>
                <a:latin typeface="Century Gothic" panose="020B0502020202020204" pitchFamily="34" charset="0"/>
                <a:ea typeface="Century Gothic"/>
                <a:cs typeface="Arial" panose="020B0604020202020204" pitchFamily="34" charset="0"/>
              </a:rPr>
            </a:br>
            <a:r>
              <a:rPr lang="cy-GB" sz="4000">
                <a:effectLst/>
                <a:latin typeface="Century Gothic" panose="020B0502020202020204" pitchFamily="34" charset="0"/>
                <a:ea typeface="Century Gothic"/>
                <a:cs typeface="Arial" panose="020B0604020202020204" pitchFamily="34" charset="0"/>
              </a:rPr>
              <a:t>(neu adeiledd)</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255256"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5824467" y="424252"/>
            <a:ext cx="5128598" cy="1175947"/>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i="0" u="none" strike="noStrike">
                <a:solidFill>
                  <a:srgbClr val="000000"/>
                </a:solidFill>
                <a:effectLst/>
                <a:latin typeface="Century Gothic" panose="020B0502020202020204" pitchFamily="34" charset="0"/>
              </a:rPr>
              <a:t>dyma sy’n rhoi nifer yr electronau ym mhob plisgyn/lefel egni o amgylch niwclews atom</a:t>
            </a:r>
          </a:p>
        </p:txBody>
      </p:sp>
      <p:pic>
        <p:nvPicPr>
          <p:cNvPr id="4" name="Picture 3" descr="Diagram o atom, gyda’r plisg electronau/lefelau egni cyntaf ac ail wedi’u labelu">
            <a:extLst>
              <a:ext uri="{FF2B5EF4-FFF2-40B4-BE49-F238E27FC236}">
                <a16:creationId xmlns:a16="http://schemas.microsoft.com/office/drawing/2014/main" id="{C6CC1251-ACC9-9EC4-B485-A9397839D2F9}"/>
              </a:ext>
            </a:extLst>
          </p:cNvPr>
          <p:cNvPicPr>
            <a:picLocks noChangeAspect="1"/>
          </p:cNvPicPr>
          <p:nvPr/>
        </p:nvPicPr>
        <p:blipFill>
          <a:blip r:embed="rId3"/>
          <a:srcRect/>
          <a:stretch/>
        </p:blipFill>
        <p:spPr>
          <a:xfrm>
            <a:off x="3157273" y="1951027"/>
            <a:ext cx="3602743" cy="3598514"/>
          </a:xfrm>
          <a:prstGeom prst="rect">
            <a:avLst/>
          </a:prstGeom>
        </p:spPr>
      </p:pic>
      <p:sp>
        <p:nvSpPr>
          <p:cNvPr id="9" name="TextBox 8">
            <a:extLst>
              <a:ext uri="{FF2B5EF4-FFF2-40B4-BE49-F238E27FC236}">
                <a16:creationId xmlns:a16="http://schemas.microsoft.com/office/drawing/2014/main" id="{CD57F8F8-8769-5588-D276-4E6DAF675415}"/>
              </a:ext>
            </a:extLst>
          </p:cNvPr>
          <p:cNvSpPr txBox="1"/>
          <p:nvPr/>
        </p:nvSpPr>
        <p:spPr>
          <a:xfrm>
            <a:off x="218681" y="1793593"/>
            <a:ext cx="2877670"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sut mae’r electronau wedi’u trefnu o amgylch y niwclews</a:t>
            </a:r>
          </a:p>
        </p:txBody>
      </p:sp>
      <p:sp>
        <p:nvSpPr>
          <p:cNvPr id="10" name="TextBox 9">
            <a:extLst>
              <a:ext uri="{FF2B5EF4-FFF2-40B4-BE49-F238E27FC236}">
                <a16:creationId xmlns:a16="http://schemas.microsoft.com/office/drawing/2014/main" id="{72A47F0B-DC96-51EF-D147-9A5545AC7AC2}"/>
              </a:ext>
            </a:extLst>
          </p:cNvPr>
          <p:cNvSpPr txBox="1"/>
          <p:nvPr/>
        </p:nvSpPr>
        <p:spPr>
          <a:xfrm>
            <a:off x="218681" y="3741216"/>
            <a:ext cx="287767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bit.ly/3Ep2TaW</a:t>
            </a:r>
          </a:p>
        </p:txBody>
      </p:sp>
      <p:sp>
        <p:nvSpPr>
          <p:cNvPr id="11" name="TextBox 10">
            <a:extLst>
              <a:ext uri="{FF2B5EF4-FFF2-40B4-BE49-F238E27FC236}">
                <a16:creationId xmlns:a16="http://schemas.microsoft.com/office/drawing/2014/main" id="{7983BBD9-6E2E-3F62-18E7-EF96DEE005E4}"/>
              </a:ext>
            </a:extLst>
          </p:cNvPr>
          <p:cNvSpPr txBox="1"/>
          <p:nvPr/>
        </p:nvSpPr>
        <p:spPr>
          <a:xfrm>
            <a:off x="218682" y="5549541"/>
            <a:ext cx="1656168"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El-ec-tron </a:t>
            </a:r>
          </a:p>
          <a:p>
            <a:r>
              <a:rPr lang="cy-GB" sz="2000">
                <a:latin typeface="Century Gothic" panose="020B0502020202020204" pitchFamily="34" charset="0"/>
              </a:rPr>
              <a:t>Ffurf-wedd</a:t>
            </a:r>
          </a:p>
        </p:txBody>
      </p:sp>
      <p:sp>
        <p:nvSpPr>
          <p:cNvPr id="14" name="TextBox 13">
            <a:extLst>
              <a:ext uri="{FF2B5EF4-FFF2-40B4-BE49-F238E27FC236}">
                <a16:creationId xmlns:a16="http://schemas.microsoft.com/office/drawing/2014/main" id="{9F7C7C22-3C00-A520-EDD4-8A5A5374E738}"/>
              </a:ext>
            </a:extLst>
          </p:cNvPr>
          <p:cNvSpPr txBox="1"/>
          <p:nvPr/>
        </p:nvSpPr>
        <p:spPr>
          <a:xfrm>
            <a:off x="6760016" y="1820752"/>
            <a:ext cx="4050240"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gan elfennau grŵp 18 (neu grŵp 0) ffurfwedd electronau sefydlog (plisgyn allanol llawn)</a:t>
            </a:r>
          </a:p>
        </p:txBody>
      </p:sp>
      <p:sp>
        <p:nvSpPr>
          <p:cNvPr id="13" name="TextBox 12">
            <a:extLst>
              <a:ext uri="{FF2B5EF4-FFF2-40B4-BE49-F238E27FC236}">
                <a16:creationId xmlns:a16="http://schemas.microsoft.com/office/drawing/2014/main" id="{926FABF0-5F81-1D63-34ED-C39D58D64B13}"/>
              </a:ext>
            </a:extLst>
          </p:cNvPr>
          <p:cNvSpPr txBox="1"/>
          <p:nvPr/>
        </p:nvSpPr>
        <p:spPr>
          <a:xfrm>
            <a:off x="6760016" y="3718404"/>
            <a:ext cx="3989118" cy="2554545"/>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rhif grŵp. Mae rhif y grŵp yn gallu nodi nifer yr electronau ar blisgyn allanol atom elfen. Mae’r ffurfwedd electronau lawn yn cynrychioli trefniant pob electron ar draws pob plisgyn</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597405" y="3816039"/>
            <a:ext cx="538560" cy="538560"/>
          </a:xfrm>
          <a:prstGeom prst="rect">
            <a:avLst/>
          </a:prstGeom>
          <a:ln w="9525">
            <a:noFill/>
          </a:ln>
        </p:spPr>
      </p:pic>
      <p:pic>
        <p:nvPicPr>
          <p:cNvPr id="16" name="Graphic 16">
            <a:extLst>
              <a:ext uri="{FF2B5EF4-FFF2-40B4-BE49-F238E27FC236}">
                <a16:creationId xmlns:a16="http://schemas.microsoft.com/office/drawing/2014/main" id="{E7E57FDB-A332-1278-DE88-E79A72DF5B9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03137" y="3816039"/>
            <a:ext cx="543960" cy="543960"/>
          </a:xfrm>
          <a:prstGeom prst="rect">
            <a:avLst/>
          </a:prstGeom>
          <a:ln w="9525">
            <a:noFill/>
          </a:ln>
        </p:spPr>
      </p:pic>
    </p:spTree>
    <p:extLst>
      <p:ext uri="{BB962C8B-B14F-4D97-AF65-F5344CB8AC3E}">
        <p14:creationId xmlns:p14="http://schemas.microsoft.com/office/powerpoint/2010/main" val="183967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76EF8-F9A3-E580-73FB-F43C1FEC2E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7A050D-2CAF-4079-1F77-AFDA90E1E3B8}"/>
              </a:ext>
            </a:extLst>
          </p:cNvPr>
          <p:cNvSpPr>
            <a:spLocks noGrp="1"/>
          </p:cNvSpPr>
          <p:nvPr>
            <p:ph type="title"/>
          </p:nvPr>
        </p:nvSpPr>
        <p:spPr>
          <a:xfrm>
            <a:off x="315962" y="233082"/>
            <a:ext cx="4124665" cy="1215708"/>
          </a:xfrm>
        </p:spPr>
        <p:txBody>
          <a:bodyPr/>
          <a:lstStyle/>
          <a:p>
            <a:r>
              <a:rPr lang="cy-GB" sz="4000"/>
              <a:t>Plisgyn electronau</a:t>
            </a:r>
            <a:br>
              <a:rPr lang="cy-GB" sz="4000"/>
            </a:br>
            <a:r>
              <a:rPr lang="cy-GB" sz="4000"/>
              <a:t>(neu lefel egni)</a:t>
            </a:r>
          </a:p>
        </p:txBody>
      </p:sp>
      <p:sp>
        <p:nvSpPr>
          <p:cNvPr id="5" name="Vertical Title 1">
            <a:extLst>
              <a:ext uri="{FF2B5EF4-FFF2-40B4-BE49-F238E27FC236}">
                <a16:creationId xmlns:a16="http://schemas.microsoft.com/office/drawing/2014/main" id="{B362CDC6-3538-8E74-5DC8-E5884D85CFA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32ADFDC0-96E2-E820-F3DB-D7B20329FC7D}"/>
              </a:ext>
            </a:extLst>
          </p:cNvPr>
          <p:cNvSpPr txBox="1">
            <a:spLocks/>
          </p:cNvSpPr>
          <p:nvPr/>
        </p:nvSpPr>
        <p:spPr>
          <a:xfrm>
            <a:off x="4725907" y="233082"/>
            <a:ext cx="6203205" cy="1563333"/>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yr ardal o amgylch niwclews atom lle mae’r electronau i’w canfod; mae gan bob lefel uchafswm o electronau y mae’n gallu eu dal</a:t>
            </a:r>
          </a:p>
        </p:txBody>
      </p:sp>
      <p:pic>
        <p:nvPicPr>
          <p:cNvPr id="3" name="Picture 2" descr="Diagram o atom gyda’r plisg electronau wedi’u labelu">
            <a:extLst>
              <a:ext uri="{FF2B5EF4-FFF2-40B4-BE49-F238E27FC236}">
                <a16:creationId xmlns:a16="http://schemas.microsoft.com/office/drawing/2014/main" id="{AAB3BCD2-9135-A4F3-0475-E8134312A989}"/>
              </a:ext>
            </a:extLst>
          </p:cNvPr>
          <p:cNvPicPr>
            <a:picLocks noChangeAspect="1"/>
          </p:cNvPicPr>
          <p:nvPr/>
        </p:nvPicPr>
        <p:blipFill>
          <a:blip r:embed="rId3"/>
          <a:srcRect t="13116" b="13116"/>
          <a:stretch/>
        </p:blipFill>
        <p:spPr>
          <a:xfrm>
            <a:off x="3164111" y="2973534"/>
            <a:ext cx="3602743" cy="2654576"/>
          </a:xfrm>
          <a:prstGeom prst="rect">
            <a:avLst/>
          </a:prstGeom>
        </p:spPr>
      </p:pic>
      <p:sp>
        <p:nvSpPr>
          <p:cNvPr id="9" name="TextBox 8">
            <a:extLst>
              <a:ext uri="{FF2B5EF4-FFF2-40B4-BE49-F238E27FC236}">
                <a16:creationId xmlns:a16="http://schemas.microsoft.com/office/drawing/2014/main" id="{C372E06C-CE91-82EA-D771-832D7CD930FD}"/>
              </a:ext>
            </a:extLst>
          </p:cNvPr>
          <p:cNvSpPr txBox="1"/>
          <p:nvPr/>
        </p:nvSpPr>
        <p:spPr>
          <a:xfrm>
            <a:off x="281436" y="1987533"/>
            <a:ext cx="3346587"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lle mae’r electronau i’w canfod mewn atom</a:t>
            </a:r>
          </a:p>
        </p:txBody>
      </p:sp>
      <p:sp>
        <p:nvSpPr>
          <p:cNvPr id="11" name="TextBox 10">
            <a:extLst>
              <a:ext uri="{FF2B5EF4-FFF2-40B4-BE49-F238E27FC236}">
                <a16:creationId xmlns:a16="http://schemas.microsoft.com/office/drawing/2014/main" id="{25ADDD51-6426-98E6-7A8A-89075536C4C6}"/>
              </a:ext>
            </a:extLst>
          </p:cNvPr>
          <p:cNvSpPr txBox="1"/>
          <p:nvPr/>
        </p:nvSpPr>
        <p:spPr>
          <a:xfrm>
            <a:off x="315962" y="3856694"/>
            <a:ext cx="2569471"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Plisg el-ec-tron-au</a:t>
            </a:r>
          </a:p>
        </p:txBody>
      </p:sp>
      <p:sp>
        <p:nvSpPr>
          <p:cNvPr id="14" name="TextBox 13">
            <a:extLst>
              <a:ext uri="{FF2B5EF4-FFF2-40B4-BE49-F238E27FC236}">
                <a16:creationId xmlns:a16="http://schemas.microsoft.com/office/drawing/2014/main" id="{FA0067BC-9AA0-F21C-C7B8-9633383C1B87}"/>
              </a:ext>
            </a:extLst>
          </p:cNvPr>
          <p:cNvSpPr txBox="1"/>
          <p:nvPr/>
        </p:nvSpPr>
        <p:spPr>
          <a:xfrm>
            <a:off x="6766854" y="1983887"/>
            <a:ext cx="4153205"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 </a:t>
            </a:r>
          </a:p>
          <a:p>
            <a:r>
              <a:rPr lang="cy-GB" sz="2000">
                <a:latin typeface="Century Gothic" panose="020B0502020202020204" pitchFamily="34" charset="0"/>
              </a:rPr>
              <a:t>Mae gan atom nitrogen ddau blisgyn electronau, felly mae wedi’i lleoli yn ail gyfnod y tabl cyfnodol</a:t>
            </a:r>
          </a:p>
        </p:txBody>
      </p:sp>
      <p:sp>
        <p:nvSpPr>
          <p:cNvPr id="13" name="TextBox 12">
            <a:extLst>
              <a:ext uri="{FF2B5EF4-FFF2-40B4-BE49-F238E27FC236}">
                <a16:creationId xmlns:a16="http://schemas.microsoft.com/office/drawing/2014/main" id="{AEF7BDFB-DB5E-BEE9-9372-97FDF04AFC22}"/>
              </a:ext>
            </a:extLst>
          </p:cNvPr>
          <p:cNvSpPr txBox="1"/>
          <p:nvPr/>
        </p:nvSpPr>
        <p:spPr>
          <a:xfrm>
            <a:off x="6766854" y="3802575"/>
            <a:ext cx="4100691" cy="2554545"/>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effectLst/>
                <a:latin typeface="Century Gothic" panose="020B0502020202020204" pitchFamily="34" charset="0"/>
              </a:rPr>
              <a:t>electronau dadleoledig. Nid ydynt ym mhlisg electronau unrhyw atom penodol. Oni bai eu bod wedi’u dadleoli, mae electronau’n llenwi gofod mewn plisgyn electronau/lefel egni</a:t>
            </a:r>
          </a:p>
        </p:txBody>
      </p:sp>
    </p:spTree>
    <p:extLst>
      <p:ext uri="{BB962C8B-B14F-4D97-AF65-F5344CB8AC3E}">
        <p14:creationId xmlns:p14="http://schemas.microsoft.com/office/powerpoint/2010/main" val="298822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385484" y="483163"/>
            <a:ext cx="2767976" cy="440661"/>
          </a:xfrm>
        </p:spPr>
        <p:txBody>
          <a:bodyPr/>
          <a:lstStyle/>
          <a:p>
            <a:r>
              <a:rPr lang="cy-GB" sz="4000"/>
              <a:t>Elfen</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4608727" y="483163"/>
            <a:ext cx="6406739" cy="554333"/>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000" b="0" dirty="0">
                <a:solidFill>
                  <a:schemeClr val="tx1"/>
                </a:solidFill>
              </a:rPr>
              <a:t>sylwedd pur sydd wedi’i wneud o un math o atom yn unig</a:t>
            </a:r>
          </a:p>
        </p:txBody>
      </p:sp>
      <p:pic>
        <p:nvPicPr>
          <p:cNvPr id="7" name="Picture 6" descr="3 sgwâr lliw, pob un yn cynnwys symbol cemegol, enw elfen a rhif atomig. Er enghraifft, O, ocsigen, 8">
            <a:extLst>
              <a:ext uri="{FF2B5EF4-FFF2-40B4-BE49-F238E27FC236}">
                <a16:creationId xmlns:a16="http://schemas.microsoft.com/office/drawing/2014/main" id="{57F78E17-E7E5-9B87-983E-464F0FF695F5}"/>
              </a:ext>
            </a:extLst>
          </p:cNvPr>
          <p:cNvPicPr>
            <a:picLocks noChangeAspect="1"/>
          </p:cNvPicPr>
          <p:nvPr/>
        </p:nvPicPr>
        <p:blipFill>
          <a:blip r:embed="rId3"/>
          <a:srcRect/>
          <a:stretch/>
        </p:blipFill>
        <p:spPr>
          <a:xfrm>
            <a:off x="3470884" y="2224013"/>
            <a:ext cx="3602743" cy="1228648"/>
          </a:xfrm>
          <a:prstGeom prst="rect">
            <a:avLst/>
          </a:prstGeom>
        </p:spPr>
      </p:pic>
      <p:sp>
        <p:nvSpPr>
          <p:cNvPr id="10" name="TextBox 9">
            <a:extLst>
              <a:ext uri="{FF2B5EF4-FFF2-40B4-BE49-F238E27FC236}">
                <a16:creationId xmlns:a16="http://schemas.microsoft.com/office/drawing/2014/main" id="{72A47F0B-DC96-51EF-D147-9A5545AC7AC2}"/>
              </a:ext>
            </a:extLst>
          </p:cNvPr>
          <p:cNvSpPr txBox="1"/>
          <p:nvPr/>
        </p:nvSpPr>
        <p:spPr>
          <a:xfrm>
            <a:off x="385482" y="1639606"/>
            <a:ext cx="2879794"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bit.ly/4jAYL6M</a:t>
            </a:r>
          </a:p>
        </p:txBody>
      </p:sp>
      <p:sp>
        <p:nvSpPr>
          <p:cNvPr id="11" name="TextBox 10">
            <a:extLst>
              <a:ext uri="{FF2B5EF4-FFF2-40B4-BE49-F238E27FC236}">
                <a16:creationId xmlns:a16="http://schemas.microsoft.com/office/drawing/2014/main" id="{7983BBD9-6E2E-3F62-18E7-EF96DEE005E4}"/>
              </a:ext>
            </a:extLst>
          </p:cNvPr>
          <p:cNvSpPr txBox="1"/>
          <p:nvPr/>
        </p:nvSpPr>
        <p:spPr>
          <a:xfrm>
            <a:off x="385484" y="5116288"/>
            <a:ext cx="2495770" cy="707886"/>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Dweud</a:t>
            </a:r>
          </a:p>
          <a:p>
            <a:r>
              <a:rPr lang="cy-GB" sz="2000">
                <a:latin typeface="Century Gothic" panose="020B0502020202020204" pitchFamily="34" charset="0"/>
              </a:rPr>
              <a:t>El-fen</a:t>
            </a:r>
          </a:p>
        </p:txBody>
      </p:sp>
      <p:sp>
        <p:nvSpPr>
          <p:cNvPr id="12" name="TextBox 11">
            <a:extLst>
              <a:ext uri="{FF2B5EF4-FFF2-40B4-BE49-F238E27FC236}">
                <a16:creationId xmlns:a16="http://schemas.microsoft.com/office/drawing/2014/main" id="{3D67CEE4-7B1C-AED4-263C-836D72086BA3}"/>
              </a:ext>
            </a:extLst>
          </p:cNvPr>
          <p:cNvSpPr txBox="1"/>
          <p:nvPr/>
        </p:nvSpPr>
        <p:spPr>
          <a:xfrm>
            <a:off x="3175096" y="4192958"/>
            <a:ext cx="3839953" cy="1938992"/>
          </a:xfrm>
          <a:prstGeom prst="rect">
            <a:avLst/>
          </a:prstGeom>
          <a:noFill/>
          <a:ln w="19050">
            <a:solidFill>
              <a:srgbClr val="C00000"/>
            </a:solidFill>
          </a:ln>
        </p:spPr>
        <p:txBody>
          <a:bodyPr wrap="square" lIns="91440" tIns="45720" rIns="91440" bIns="45720" rtlCol="0" anchor="t">
            <a:spAutoFit/>
          </a:bodyPr>
          <a:lstStyle/>
          <a:p>
            <a:r>
              <a:rPr lang="cy-GB" sz="2000" b="1" dirty="0">
                <a:solidFill>
                  <a:srgbClr val="C00000"/>
                </a:solidFill>
                <a:latin typeface="Century Gothic"/>
              </a:rPr>
              <a:t>Cyd-destunau eraill</a:t>
            </a:r>
          </a:p>
          <a:p>
            <a:r>
              <a:rPr lang="cy-GB" sz="2000" dirty="0">
                <a:latin typeface="Century Gothic" panose="020B0502020202020204" pitchFamily="34" charset="0"/>
              </a:rPr>
              <a:t>Mewn bioleg, byddwch yn astudio sut mae ocsigen, carbon, nitrogen a nifer o elfennau eraill yn angenrheidiol ar gyfer bywyd</a:t>
            </a:r>
          </a:p>
        </p:txBody>
      </p:sp>
      <p:sp>
        <p:nvSpPr>
          <p:cNvPr id="14" name="TextBox 13">
            <a:extLst>
              <a:ext uri="{FF2B5EF4-FFF2-40B4-BE49-F238E27FC236}">
                <a16:creationId xmlns:a16="http://schemas.microsoft.com/office/drawing/2014/main" id="{9F7C7C22-3C00-A520-EDD4-8A5A5374E738}"/>
              </a:ext>
            </a:extLst>
          </p:cNvPr>
          <p:cNvSpPr txBox="1"/>
          <p:nvPr/>
        </p:nvSpPr>
        <p:spPr>
          <a:xfrm>
            <a:off x="7381583" y="1645731"/>
            <a:ext cx="3633883" cy="2246769"/>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Enghraifft</a:t>
            </a:r>
          </a:p>
          <a:p>
            <a:r>
              <a:rPr lang="cy-GB" sz="2000">
                <a:latin typeface="Century Gothic" panose="020B0502020202020204" pitchFamily="34" charset="0"/>
              </a:rPr>
              <a:t>Mae ocsigen, sodiwm a ffosfforws yn sylweddau pur wedi’u gwneud o un math o atom yn unig, felly maent i’w gweld yn y tabl cyfnodol</a:t>
            </a:r>
          </a:p>
        </p:txBody>
      </p:sp>
      <p:sp>
        <p:nvSpPr>
          <p:cNvPr id="13" name="TextBox 12">
            <a:extLst>
              <a:ext uri="{FF2B5EF4-FFF2-40B4-BE49-F238E27FC236}">
                <a16:creationId xmlns:a16="http://schemas.microsoft.com/office/drawing/2014/main" id="{926FABF0-5F81-1D63-34ED-C39D58D64B13}"/>
              </a:ext>
            </a:extLst>
          </p:cNvPr>
          <p:cNvSpPr txBox="1"/>
          <p:nvPr/>
        </p:nvSpPr>
        <p:spPr>
          <a:xfrm>
            <a:off x="7381583" y="4192958"/>
            <a:ext cx="3633883"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atomau, sef y gronynnau unigol sy’n ffurfio elfen neu gyfansoddyn</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79236" y="1685453"/>
            <a:ext cx="538560" cy="538560"/>
          </a:xfrm>
          <a:prstGeom prst="rect">
            <a:avLst/>
          </a:prstGeom>
          <a:ln w="9525">
            <a:noFill/>
          </a:ln>
        </p:spPr>
      </p:pic>
      <p:pic>
        <p:nvPicPr>
          <p:cNvPr id="16" name="Graphic 16" descr="Amlinell o law wedi’i chodi">
            <a:extLst>
              <a:ext uri="{FF2B5EF4-FFF2-40B4-BE49-F238E27FC236}">
                <a16:creationId xmlns:a16="http://schemas.microsoft.com/office/drawing/2014/main" id="{E7E57FDB-A332-1278-DE88-E79A72DF5B95}"/>
              </a:ext>
            </a:extLst>
          </p:cNvPr>
          <p:cNvPicPr/>
          <p:nvPr/>
        </p:nvPicPr>
        <p:blipFill>
          <a:blip r:embed="rId6" cstate="print">
            <a:extLst>
              <a:ext uri="{28A0092B-C50C-407E-A947-70E740481C1C}">
                <a14:useLocalDpi xmlns:a14="http://schemas.microsoft.com/office/drawing/2010/main"/>
              </a:ext>
            </a:extLst>
          </a:blip>
          <a:stretch/>
        </p:blipFill>
        <p:spPr>
          <a:xfrm>
            <a:off x="2413360" y="1685453"/>
            <a:ext cx="543960" cy="543960"/>
          </a:xfrm>
          <a:prstGeom prst="rect">
            <a:avLst/>
          </a:prstGeom>
          <a:ln w="9525">
            <a:noFill/>
          </a:ln>
        </p:spPr>
      </p:pic>
    </p:spTree>
    <p:extLst>
      <p:ext uri="{BB962C8B-B14F-4D97-AF65-F5344CB8AC3E}">
        <p14:creationId xmlns:p14="http://schemas.microsoft.com/office/powerpoint/2010/main" val="414230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a:xfrm>
            <a:off x="226402" y="263920"/>
            <a:ext cx="2767976" cy="440661"/>
          </a:xfrm>
        </p:spPr>
        <p:txBody>
          <a:bodyPr/>
          <a:lstStyle/>
          <a:p>
            <a:r>
              <a:rPr lang="cy-GB" sz="4000"/>
              <a:t>Isotopau</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200936"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6DE49792-1757-EB04-F1EA-9493353BD92D}"/>
              </a:ext>
            </a:extLst>
          </p:cNvPr>
          <p:cNvSpPr txBox="1">
            <a:spLocks/>
          </p:cNvSpPr>
          <p:nvPr/>
        </p:nvSpPr>
        <p:spPr>
          <a:xfrm>
            <a:off x="3001407" y="263920"/>
            <a:ext cx="7888941" cy="891550"/>
          </a:xfrm>
          <a:prstGeom prst="rect">
            <a:avLst/>
          </a:prstGeom>
          <a:solidFill>
            <a:srgbClr val="C8102E">
              <a:alpha val="27000"/>
            </a:srgbClr>
          </a:solidFill>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atomau sydd â’r un nifer o brotonau ond niferoedd gwahanol o niwtronau</a:t>
            </a:r>
          </a:p>
        </p:txBody>
      </p:sp>
      <p:pic>
        <p:nvPicPr>
          <p:cNvPr id="4" name="Picture 3" descr="Ar y chwith, diagram o atom lithiwm, ac oddi tano sgwâr gyda’r symbol cemegol ar gyfer lithiwm ynddo, ynghyd â’r rhif atomig (3) oddi tano a’r rhif màs (6) uwch ei ben. Ar y dde, diagram o atom lithiwm gydag un niwtron arall, ac oddi tano flwch gyda Li, y rhif atomig (3) oddi tano, a’r rhif màs (7) uwch ei ben ">
            <a:extLst>
              <a:ext uri="{FF2B5EF4-FFF2-40B4-BE49-F238E27FC236}">
                <a16:creationId xmlns:a16="http://schemas.microsoft.com/office/drawing/2014/main" id="{B2E5028B-9868-AF8C-482C-9B5F0470E6D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233798" y="1439862"/>
            <a:ext cx="3602743" cy="3602743"/>
          </a:xfrm>
          <a:prstGeom prst="rect">
            <a:avLst/>
          </a:prstGeom>
        </p:spPr>
      </p:pic>
      <p:sp>
        <p:nvSpPr>
          <p:cNvPr id="10" name="TextBox 9">
            <a:extLst>
              <a:ext uri="{FF2B5EF4-FFF2-40B4-BE49-F238E27FC236}">
                <a16:creationId xmlns:a16="http://schemas.microsoft.com/office/drawing/2014/main" id="{72A47F0B-DC96-51EF-D147-9A5545AC7AC2}"/>
              </a:ext>
            </a:extLst>
          </p:cNvPr>
          <p:cNvSpPr txBox="1"/>
          <p:nvPr/>
        </p:nvSpPr>
        <p:spPr>
          <a:xfrm>
            <a:off x="226402" y="1531990"/>
            <a:ext cx="2938402"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bit.ly/44dm8in</a:t>
            </a:r>
          </a:p>
        </p:txBody>
      </p:sp>
      <p:sp>
        <p:nvSpPr>
          <p:cNvPr id="11" name="TextBox 10">
            <a:extLst>
              <a:ext uri="{FF2B5EF4-FFF2-40B4-BE49-F238E27FC236}">
                <a16:creationId xmlns:a16="http://schemas.microsoft.com/office/drawing/2014/main" id="{7983BBD9-6E2E-3F62-18E7-EF96DEE005E4}"/>
              </a:ext>
            </a:extLst>
          </p:cNvPr>
          <p:cNvSpPr txBox="1"/>
          <p:nvPr/>
        </p:nvSpPr>
        <p:spPr>
          <a:xfrm>
            <a:off x="226402" y="3355265"/>
            <a:ext cx="2672321"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Is-o-top-au</a:t>
            </a:r>
          </a:p>
        </p:txBody>
      </p:sp>
      <p:sp>
        <p:nvSpPr>
          <p:cNvPr id="12" name="TextBox 11">
            <a:extLst>
              <a:ext uri="{FF2B5EF4-FFF2-40B4-BE49-F238E27FC236}">
                <a16:creationId xmlns:a16="http://schemas.microsoft.com/office/drawing/2014/main" id="{3D67CEE4-7B1C-AED4-263C-836D72086BA3}"/>
              </a:ext>
            </a:extLst>
          </p:cNvPr>
          <p:cNvSpPr txBox="1"/>
          <p:nvPr/>
        </p:nvSpPr>
        <p:spPr>
          <a:xfrm>
            <a:off x="226402" y="4986480"/>
            <a:ext cx="3110687"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astudio isotopau ymbelydrol gwahanol elfennau</a:t>
            </a:r>
          </a:p>
        </p:txBody>
      </p:sp>
      <p:sp>
        <p:nvSpPr>
          <p:cNvPr id="14" name="TextBox 13">
            <a:extLst>
              <a:ext uri="{FF2B5EF4-FFF2-40B4-BE49-F238E27FC236}">
                <a16:creationId xmlns:a16="http://schemas.microsoft.com/office/drawing/2014/main" id="{9F7C7C22-3C00-A520-EDD4-8A5A5374E738}"/>
              </a:ext>
            </a:extLst>
          </p:cNvPr>
          <p:cNvSpPr txBox="1"/>
          <p:nvPr/>
        </p:nvSpPr>
        <p:spPr>
          <a:xfrm>
            <a:off x="6905535" y="1531990"/>
            <a:ext cx="3984813"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Carbon-12 a Carbon-13 yn isotopau carbon oherwydd bod ganddynt yr un nifer o brotonau (6), ond mae ganddynt nifer gwahanol o niwtronau (6 o’i gymharu â 7)</a:t>
            </a:r>
          </a:p>
        </p:txBody>
      </p:sp>
      <p:sp>
        <p:nvSpPr>
          <p:cNvPr id="13" name="TextBox 12">
            <a:extLst>
              <a:ext uri="{FF2B5EF4-FFF2-40B4-BE49-F238E27FC236}">
                <a16:creationId xmlns:a16="http://schemas.microsoft.com/office/drawing/2014/main" id="{926FABF0-5F81-1D63-34ED-C39D58D64B13}"/>
              </a:ext>
            </a:extLst>
          </p:cNvPr>
          <p:cNvSpPr txBox="1"/>
          <p:nvPr/>
        </p:nvSpPr>
        <p:spPr>
          <a:xfrm>
            <a:off x="6905536" y="4063151"/>
            <a:ext cx="3984812" cy="2246769"/>
          </a:xfrm>
          <a:prstGeom prst="rect">
            <a:avLst/>
          </a:prstGeom>
          <a:noFill/>
          <a:ln w="19050">
            <a:solidFill>
              <a:srgbClr val="C00000"/>
            </a:solidFill>
          </a:ln>
        </p:spPr>
        <p:txBody>
          <a:bodyPr wrap="square" rtlCol="0">
            <a:spAutoFit/>
          </a:bodyPr>
          <a:lstStyle/>
          <a:p>
            <a:r>
              <a:rPr lang="cy-GB" sz="2000" b="1" dirty="0">
                <a:solidFill>
                  <a:srgbClr val="C00000"/>
                </a:solidFill>
                <a:latin typeface="Century Gothic" panose="020B0502020202020204" pitchFamily="34" charset="0"/>
              </a:rPr>
              <a:t>Peidio â drysu â…</a:t>
            </a:r>
          </a:p>
          <a:p>
            <a:r>
              <a:rPr lang="cy-GB" sz="2000" dirty="0">
                <a:latin typeface="Century Gothic" panose="020B0502020202020204" pitchFamily="34" charset="0"/>
              </a:rPr>
              <a:t>alotropau, sydd â’r un nifer o ronynnau is-atomig.</a:t>
            </a:r>
            <a:r>
              <a:rPr lang="cy-GB" sz="2000" dirty="0">
                <a:effectLst/>
                <a:latin typeface="Century Gothic" panose="020B0502020202020204" pitchFamily="34" charset="0"/>
              </a:rPr>
              <a:t> </a:t>
            </a:r>
            <a:r>
              <a:rPr lang="cy-GB" sz="2000" dirty="0">
                <a:latin typeface="Century Gothic" panose="020B0502020202020204" pitchFamily="34" charset="0"/>
              </a:rPr>
              <a:t>Mae gan isotopau niferoedd gwahanol o niwtronau.</a:t>
            </a:r>
            <a:r>
              <a:rPr lang="cy-GB" sz="2000" dirty="0">
                <a:effectLst/>
                <a:latin typeface="Century Gothic" panose="020B0502020202020204" pitchFamily="34" charset="0"/>
              </a:rPr>
              <a:t> </a:t>
            </a:r>
            <a:r>
              <a:rPr lang="cy-GB" sz="2000" dirty="0">
                <a:latin typeface="Century Gothic" panose="020B0502020202020204" pitchFamily="34" charset="0"/>
              </a:rPr>
              <a:t>Mae niwtronau’n niwtral, felly mae gan isotopau yr un wefr gyffredinol (niwtral)</a:t>
            </a:r>
          </a:p>
        </p:txBody>
      </p:sp>
      <p:pic>
        <p:nvPicPr>
          <p:cNvPr id="15" name="Graphic 17">
            <a:extLst>
              <a:ext uri="{FF2B5EF4-FFF2-40B4-BE49-F238E27FC236}">
                <a16:creationId xmlns:a16="http://schemas.microsoft.com/office/drawing/2014/main" id="{FD43AAD3-0C0A-BC6C-DDD8-85A7EE8C6D5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618575" y="1627910"/>
            <a:ext cx="538560" cy="538560"/>
          </a:xfrm>
          <a:prstGeom prst="rect">
            <a:avLst/>
          </a:prstGeom>
          <a:ln w="9525">
            <a:noFill/>
          </a:ln>
        </p:spPr>
      </p:pic>
      <p:pic>
        <p:nvPicPr>
          <p:cNvPr id="16" name="Graphic 16">
            <a:extLst>
              <a:ext uri="{FF2B5EF4-FFF2-40B4-BE49-F238E27FC236}">
                <a16:creationId xmlns:a16="http://schemas.microsoft.com/office/drawing/2014/main" id="{E7E57FDB-A332-1278-DE88-E79A72DF5B9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61764" y="1627910"/>
            <a:ext cx="543960" cy="543960"/>
          </a:xfrm>
          <a:prstGeom prst="rect">
            <a:avLst/>
          </a:prstGeom>
          <a:ln w="9525">
            <a:noFill/>
          </a:ln>
        </p:spPr>
      </p:pic>
    </p:spTree>
    <p:extLst>
      <p:ext uri="{BB962C8B-B14F-4D97-AF65-F5344CB8AC3E}">
        <p14:creationId xmlns:p14="http://schemas.microsoft.com/office/powerpoint/2010/main" val="411519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9B595-AB4C-17C6-52BD-603E34DA55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42A09D-7B0B-A5BC-BB68-080CCCAEFEAC}"/>
              </a:ext>
            </a:extLst>
          </p:cNvPr>
          <p:cNvSpPr>
            <a:spLocks noGrp="1"/>
          </p:cNvSpPr>
          <p:nvPr>
            <p:ph type="title"/>
          </p:nvPr>
        </p:nvSpPr>
        <p:spPr>
          <a:xfrm>
            <a:off x="185865" y="379855"/>
            <a:ext cx="3646518" cy="440661"/>
          </a:xfrm>
        </p:spPr>
        <p:txBody>
          <a:bodyPr/>
          <a:lstStyle/>
          <a:p>
            <a:r>
              <a:rPr lang="cy-GB" sz="4000"/>
              <a:t>Y rhif màs</a:t>
            </a:r>
          </a:p>
        </p:txBody>
      </p:sp>
      <p:sp>
        <p:nvSpPr>
          <p:cNvPr id="5" name="Vertical Title 1">
            <a:extLst>
              <a:ext uri="{FF2B5EF4-FFF2-40B4-BE49-F238E27FC236}">
                <a16:creationId xmlns:a16="http://schemas.microsoft.com/office/drawing/2014/main" id="{7D2C1858-27C1-DECC-F8DD-3B2A2641127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0510920D-0A40-2BD8-9607-0E1EFFF16B09}"/>
              </a:ext>
            </a:extLst>
          </p:cNvPr>
          <p:cNvSpPr txBox="1">
            <a:spLocks/>
          </p:cNvSpPr>
          <p:nvPr/>
        </p:nvSpPr>
        <p:spPr>
          <a:xfrm>
            <a:off x="3729820" y="308470"/>
            <a:ext cx="7052858" cy="846555"/>
          </a:xfrm>
          <a:prstGeom prst="rect">
            <a:avLst/>
          </a:prstGeom>
          <a:solidFill>
            <a:srgbClr val="C8102E">
              <a:alpha val="27000"/>
            </a:srgbClr>
          </a:solidFill>
        </p:spPr>
        <p:txBody>
          <a:bodyPr vert="horz" lIns="90000" tIns="90000" rIns="90000" bIns="90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cyfanswm nifer y protonau a’r niwtronau mewn niwclews atom o elfen benodol</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F798BD1-771E-6A90-DAD2-C4A9F639E39B}"/>
                  </a:ext>
                </a:extLst>
              </p:cNvPr>
              <p:cNvSpPr txBox="1"/>
              <p:nvPr/>
            </p:nvSpPr>
            <p:spPr>
              <a:xfrm>
                <a:off x="4539635" y="2600605"/>
                <a:ext cx="645319" cy="1473224"/>
              </a:xfrm>
              <a:prstGeom prst="rect">
                <a:avLst/>
              </a:prstGeom>
              <a:noFill/>
            </p:spPr>
            <p:txBody>
              <a:bodyPr wrap="square">
                <a:spAutoFit/>
              </a:bodyPr>
              <a:lstStyle/>
              <a:p>
                <a14:m>
                  <m:oMath xmlns:m="http://schemas.openxmlformats.org/officeDocument/2006/math">
                    <m:sPre>
                      <m:sPrePr>
                        <m:ctrlPr>
                          <a:rPr lang="en-GB" sz="8800" i="1" kern="1200" smtClean="0">
                            <a:solidFill>
                              <a:schemeClr val="dk1"/>
                            </a:solidFill>
                            <a:effectLst/>
                            <a:latin typeface="Cambria Math" panose="02040503050406030204" pitchFamily="18" charset="0"/>
                          </a:rPr>
                        </m:ctrlPr>
                      </m:sPrePr>
                      <m:sub>
                        <m:r>
                          <a:rPr lang="en-GB" sz="8800" i="1" kern="1200">
                            <a:solidFill>
                              <a:schemeClr val="dk1"/>
                            </a:solidFill>
                            <a:effectLst/>
                            <a:latin typeface="Cambria Math" panose="02040503050406030204" pitchFamily="18" charset="0"/>
                          </a:rPr>
                          <m:t>6</m:t>
                        </m:r>
                      </m:sub>
                      <m:sup>
                        <m:r>
                          <a:rPr lang="en-GB" sz="8800" i="1" kern="1200">
                            <a:solidFill>
                              <a:schemeClr val="dk1"/>
                            </a:solidFill>
                            <a:effectLst/>
                            <a:latin typeface="Cambria Math" panose="02040503050406030204" pitchFamily="18" charset="0"/>
                          </a:rPr>
                          <m:t>1</m:t>
                        </m:r>
                        <m:r>
                          <a:rPr lang="en-GB" sz="8800" b="0" i="1" kern="1200" smtClean="0">
                            <a:solidFill>
                              <a:schemeClr val="dk1"/>
                            </a:solidFill>
                            <a:effectLst/>
                            <a:latin typeface="Cambria Math" panose="02040503050406030204" pitchFamily="18" charset="0"/>
                          </a:rPr>
                          <m:t>2</m:t>
                        </m:r>
                      </m:sup>
                      <m:e>
                        <m:r>
                          <m:rPr>
                            <m:sty m:val="p"/>
                          </m:rPr>
                          <a:rPr lang="en-GB" sz="8800" kern="1200">
                            <a:solidFill>
                              <a:schemeClr val="dk1"/>
                            </a:solidFill>
                            <a:effectLst/>
                            <a:latin typeface="Cambria Math" panose="02040503050406030204" pitchFamily="18" charset="0"/>
                          </a:rPr>
                          <m:t>C</m:t>
                        </m:r>
                      </m:e>
                    </m:sPre>
                  </m:oMath>
                </a14:m>
                <a:r>
                  <a:rPr lang="cy-GB" sz="8800">
                    <a:solidFill>
                      <a:schemeClr val="dk1"/>
                    </a:solidFill>
                    <a:effectLst/>
                    <a:latin typeface="Century Gothic" panose="020B0502020202020204" pitchFamily="34" charset="0"/>
                  </a:rPr>
                  <a:t> </a:t>
                </a:r>
              </a:p>
            </p:txBody>
          </p:sp>
        </mc:Choice>
        <mc:Fallback xmlns="">
          <p:sp>
            <p:nvSpPr>
              <p:cNvPr id="7" name="TextBox 6">
                <a:extLst>
                  <a:ext uri="{FF2B5EF4-FFF2-40B4-BE49-F238E27FC236}">
                    <a16:creationId xmlns:a16="http://schemas.microsoft.com/office/drawing/2014/main" id="{2F798BD1-771E-6A90-DAD2-C4A9F639E39B}"/>
                  </a:ext>
                </a:extLst>
              </p:cNvPr>
              <p:cNvSpPr txBox="1">
                <a:spLocks noRot="1" noChangeAspect="1" noMove="1" noResize="1" noEditPoints="1" noAdjustHandles="1" noChangeArrowheads="1" noChangeShapeType="1" noTextEdit="1"/>
              </p:cNvSpPr>
              <p:nvPr/>
            </p:nvSpPr>
            <p:spPr>
              <a:xfrm>
                <a:off x="4539635" y="2600605"/>
                <a:ext cx="645319" cy="1473224"/>
              </a:xfrm>
              <a:prstGeom prst="rect">
                <a:avLst/>
              </a:prstGeom>
              <a:blipFill>
                <a:blip r:embed="rId3"/>
                <a:stretch>
                  <a:fillRect r="-155660"/>
                </a:stretch>
              </a:blipFill>
            </p:spPr>
            <p:txBody>
              <a:bodyPr/>
              <a:lstStyle/>
              <a:p>
                <a:r>
                  <a:rPr lang="en-GB">
                    <a:noFill/>
                  </a:rPr>
                  <a:t> </a:t>
                </a:r>
              </a:p>
            </p:txBody>
          </p:sp>
        </mc:Fallback>
      </mc:AlternateContent>
      <p:cxnSp>
        <p:nvCxnSpPr>
          <p:cNvPr id="17" name="Straight Connector 16">
            <a:extLst>
              <a:ext uri="{FF2B5EF4-FFF2-40B4-BE49-F238E27FC236}">
                <a16:creationId xmlns:a16="http://schemas.microsoft.com/office/drawing/2014/main" id="{627CCEDA-2AE6-CB85-C171-8C22B33787F1}"/>
              </a:ext>
            </a:extLst>
          </p:cNvPr>
          <p:cNvCxnSpPr/>
          <p:nvPr/>
        </p:nvCxnSpPr>
        <p:spPr>
          <a:xfrm flipH="1" flipV="1">
            <a:off x="4140332" y="2395817"/>
            <a:ext cx="523875" cy="4095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7D0D0DC-80CE-E6CF-A14E-59E45ACBF069}"/>
              </a:ext>
            </a:extLst>
          </p:cNvPr>
          <p:cNvSpPr txBox="1"/>
          <p:nvPr/>
        </p:nvSpPr>
        <p:spPr>
          <a:xfrm>
            <a:off x="3267536" y="2026485"/>
            <a:ext cx="2174447" cy="400110"/>
          </a:xfrm>
          <a:prstGeom prst="rect">
            <a:avLst/>
          </a:prstGeom>
          <a:noFill/>
        </p:spPr>
        <p:txBody>
          <a:bodyPr wrap="square" rtlCol="0">
            <a:spAutoFit/>
          </a:bodyPr>
          <a:lstStyle/>
          <a:p>
            <a:r>
              <a:rPr lang="cy-GB" sz="2000">
                <a:latin typeface="Century Gothic" panose="020B0502020202020204" pitchFamily="34" charset="0"/>
              </a:rPr>
              <a:t>rhif màs</a:t>
            </a:r>
          </a:p>
        </p:txBody>
      </p:sp>
      <p:sp>
        <p:nvSpPr>
          <p:cNvPr id="9" name="TextBox 8">
            <a:extLst>
              <a:ext uri="{FF2B5EF4-FFF2-40B4-BE49-F238E27FC236}">
                <a16:creationId xmlns:a16="http://schemas.microsoft.com/office/drawing/2014/main" id="{67C36785-EDC3-5765-FDF0-375895E984C7}"/>
              </a:ext>
            </a:extLst>
          </p:cNvPr>
          <p:cNvSpPr txBox="1"/>
          <p:nvPr/>
        </p:nvSpPr>
        <p:spPr>
          <a:xfrm>
            <a:off x="185865" y="1658471"/>
            <a:ext cx="2877670"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cyfanswm nifer y protonau a niwtronau mewn atom</a:t>
            </a:r>
          </a:p>
        </p:txBody>
      </p:sp>
      <p:sp>
        <p:nvSpPr>
          <p:cNvPr id="10" name="TextBox 9">
            <a:extLst>
              <a:ext uri="{FF2B5EF4-FFF2-40B4-BE49-F238E27FC236}">
                <a16:creationId xmlns:a16="http://schemas.microsoft.com/office/drawing/2014/main" id="{382B605A-B17E-CF44-8F0B-32436943A2E6}"/>
              </a:ext>
            </a:extLst>
          </p:cNvPr>
          <p:cNvSpPr txBox="1"/>
          <p:nvPr/>
        </p:nvSpPr>
        <p:spPr>
          <a:xfrm>
            <a:off x="185865" y="3812088"/>
            <a:ext cx="2985742"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bit.ly/3EonhJe</a:t>
            </a:r>
          </a:p>
        </p:txBody>
      </p:sp>
      <p:sp>
        <p:nvSpPr>
          <p:cNvPr id="11" name="TextBox 10">
            <a:extLst>
              <a:ext uri="{FF2B5EF4-FFF2-40B4-BE49-F238E27FC236}">
                <a16:creationId xmlns:a16="http://schemas.microsoft.com/office/drawing/2014/main" id="{B0941469-0278-E79C-84FC-FE0A0CCE8C92}"/>
              </a:ext>
            </a:extLst>
          </p:cNvPr>
          <p:cNvSpPr txBox="1"/>
          <p:nvPr/>
        </p:nvSpPr>
        <p:spPr>
          <a:xfrm>
            <a:off x="185865" y="5921059"/>
            <a:ext cx="2841773"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Rhif màs</a:t>
            </a:r>
          </a:p>
        </p:txBody>
      </p:sp>
      <p:sp>
        <p:nvSpPr>
          <p:cNvPr id="12" name="TextBox 11">
            <a:extLst>
              <a:ext uri="{FF2B5EF4-FFF2-40B4-BE49-F238E27FC236}">
                <a16:creationId xmlns:a16="http://schemas.microsoft.com/office/drawing/2014/main" id="{E453749C-76DD-3DB2-A5C6-EE17C33F419F}"/>
              </a:ext>
            </a:extLst>
          </p:cNvPr>
          <p:cNvSpPr txBox="1"/>
          <p:nvPr/>
        </p:nvSpPr>
        <p:spPr>
          <a:xfrm>
            <a:off x="3524944" y="4728023"/>
            <a:ext cx="3485747"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defnyddio rhif màs yn yr un ffordd ag y mae’n cael ei ddefnyddio mewn cemeg</a:t>
            </a:r>
          </a:p>
        </p:txBody>
      </p:sp>
      <p:sp>
        <p:nvSpPr>
          <p:cNvPr id="14" name="TextBox 13">
            <a:extLst>
              <a:ext uri="{FF2B5EF4-FFF2-40B4-BE49-F238E27FC236}">
                <a16:creationId xmlns:a16="http://schemas.microsoft.com/office/drawing/2014/main" id="{ADD6ADB8-23D5-7B16-25E1-8112D21AF49E}"/>
              </a:ext>
            </a:extLst>
          </p:cNvPr>
          <p:cNvSpPr txBox="1"/>
          <p:nvPr/>
        </p:nvSpPr>
        <p:spPr>
          <a:xfrm>
            <a:off x="7228946" y="1658471"/>
            <a:ext cx="3553731"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atom carbon bob amser yn cynnwys 6 phroton a 6 niwtron yn ei niwclews atomig, felly mae gan atomau carbon rif màs o 6 + 6 = 12</a:t>
            </a:r>
          </a:p>
        </p:txBody>
      </p:sp>
      <p:sp>
        <p:nvSpPr>
          <p:cNvPr id="13" name="TextBox 12">
            <a:extLst>
              <a:ext uri="{FF2B5EF4-FFF2-40B4-BE49-F238E27FC236}">
                <a16:creationId xmlns:a16="http://schemas.microsoft.com/office/drawing/2014/main" id="{65EA32AB-F10A-C8A6-B27D-2AF738203AC2}"/>
              </a:ext>
            </a:extLst>
          </p:cNvPr>
          <p:cNvSpPr txBox="1"/>
          <p:nvPr/>
        </p:nvSpPr>
        <p:spPr>
          <a:xfrm>
            <a:off x="7296930" y="4689952"/>
            <a:ext cx="3485747" cy="1634647"/>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rhif atomig. Y rhif màs fydd y mwyaf o’r ddau werth ar gyfer unrhyw elfen yn y tabl cyfnodol</a:t>
            </a:r>
          </a:p>
        </p:txBody>
      </p:sp>
      <p:pic>
        <p:nvPicPr>
          <p:cNvPr id="15" name="Graphic 17">
            <a:extLst>
              <a:ext uri="{FF2B5EF4-FFF2-40B4-BE49-F238E27FC236}">
                <a16:creationId xmlns:a16="http://schemas.microsoft.com/office/drawing/2014/main" id="{DB049616-6E76-76D9-69E2-2725D36FDC52}"/>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600961" y="3923896"/>
            <a:ext cx="538560" cy="538560"/>
          </a:xfrm>
          <a:prstGeom prst="rect">
            <a:avLst/>
          </a:prstGeom>
          <a:ln w="9525">
            <a:noFill/>
          </a:ln>
        </p:spPr>
      </p:pic>
      <p:pic>
        <p:nvPicPr>
          <p:cNvPr id="16" name="Graphic 16">
            <a:extLst>
              <a:ext uri="{FF2B5EF4-FFF2-40B4-BE49-F238E27FC236}">
                <a16:creationId xmlns:a16="http://schemas.microsoft.com/office/drawing/2014/main" id="{E596068F-987D-BB11-74CE-900B40A6B98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08713" y="3923896"/>
            <a:ext cx="543960" cy="543960"/>
          </a:xfrm>
          <a:prstGeom prst="rect">
            <a:avLst/>
          </a:prstGeom>
          <a:ln w="9525">
            <a:noFill/>
          </a:ln>
        </p:spPr>
      </p:pic>
    </p:spTree>
    <p:extLst>
      <p:ext uri="{BB962C8B-B14F-4D97-AF65-F5344CB8AC3E}">
        <p14:creationId xmlns:p14="http://schemas.microsoft.com/office/powerpoint/2010/main" val="4014064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EBE2F-A464-3FD1-D1AF-C05B080A48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F8B0B4-403F-018D-28D0-D9405951E737}"/>
              </a:ext>
            </a:extLst>
          </p:cNvPr>
          <p:cNvSpPr>
            <a:spLocks noGrp="1"/>
          </p:cNvSpPr>
          <p:nvPr>
            <p:ph type="title"/>
          </p:nvPr>
        </p:nvSpPr>
        <p:spPr>
          <a:xfrm>
            <a:off x="333079" y="305871"/>
            <a:ext cx="2767976" cy="440661"/>
          </a:xfrm>
        </p:spPr>
        <p:txBody>
          <a:bodyPr/>
          <a:lstStyle/>
          <a:p>
            <a:r>
              <a:rPr lang="cy-GB" sz="4000"/>
              <a:t>Moleciwl</a:t>
            </a:r>
          </a:p>
        </p:txBody>
      </p:sp>
      <p:sp>
        <p:nvSpPr>
          <p:cNvPr id="5" name="Vertical Title 1">
            <a:extLst>
              <a:ext uri="{FF2B5EF4-FFF2-40B4-BE49-F238E27FC236}">
                <a16:creationId xmlns:a16="http://schemas.microsoft.com/office/drawing/2014/main" id="{D9667267-2438-E58C-044C-26884F22F49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F6C46409-3DE2-40DF-2281-1C78771AE485}"/>
              </a:ext>
            </a:extLst>
          </p:cNvPr>
          <p:cNvSpPr txBox="1">
            <a:spLocks/>
          </p:cNvSpPr>
          <p:nvPr/>
        </p:nvSpPr>
        <p:spPr>
          <a:xfrm>
            <a:off x="3168919" y="166787"/>
            <a:ext cx="7642991" cy="894279"/>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dau atom neu ragor wedi’u cysylltu gan fondiau cemegol</a:t>
            </a:r>
          </a:p>
        </p:txBody>
      </p:sp>
      <p:pic>
        <p:nvPicPr>
          <p:cNvPr id="4" name="Picture 3" descr="Diagramau gronynnau o wahanol foleciwlau - carbon deuocsid, hydrogen, nitrogen a dŵr. Mae’r diagramau’n gylchoedd gyda’r symbol cemegol ar gyfer pob elfen ynddynt, ac mae’r cylchoedd yn wahanol feintiau yn dibynnu ar y symbol cemegol">
            <a:extLst>
              <a:ext uri="{FF2B5EF4-FFF2-40B4-BE49-F238E27FC236}">
                <a16:creationId xmlns:a16="http://schemas.microsoft.com/office/drawing/2014/main" id="{8C74867F-A6D0-28CB-04A2-780731B975B9}"/>
              </a:ext>
            </a:extLst>
          </p:cNvPr>
          <p:cNvPicPr>
            <a:picLocks noChangeAspect="1"/>
          </p:cNvPicPr>
          <p:nvPr/>
        </p:nvPicPr>
        <p:blipFill>
          <a:blip r:embed="rId3"/>
          <a:srcRect/>
          <a:stretch/>
        </p:blipFill>
        <p:spPr>
          <a:xfrm>
            <a:off x="3501757" y="1612740"/>
            <a:ext cx="3602743" cy="3346561"/>
          </a:xfrm>
          <a:prstGeom prst="rect">
            <a:avLst/>
          </a:prstGeom>
        </p:spPr>
      </p:pic>
      <p:sp>
        <p:nvSpPr>
          <p:cNvPr id="10" name="TextBox 9">
            <a:extLst>
              <a:ext uri="{FF2B5EF4-FFF2-40B4-BE49-F238E27FC236}">
                <a16:creationId xmlns:a16="http://schemas.microsoft.com/office/drawing/2014/main" id="{DF1729BD-32CE-CB9C-E66A-5226C7BC102B}"/>
              </a:ext>
            </a:extLst>
          </p:cNvPr>
          <p:cNvSpPr txBox="1"/>
          <p:nvPr/>
        </p:nvSpPr>
        <p:spPr>
          <a:xfrm>
            <a:off x="333079" y="1372358"/>
            <a:ext cx="3064009"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bit.ly/4lBjGbG</a:t>
            </a:r>
          </a:p>
        </p:txBody>
      </p:sp>
      <p:sp>
        <p:nvSpPr>
          <p:cNvPr id="11" name="TextBox 10">
            <a:extLst>
              <a:ext uri="{FF2B5EF4-FFF2-40B4-BE49-F238E27FC236}">
                <a16:creationId xmlns:a16="http://schemas.microsoft.com/office/drawing/2014/main" id="{3672BCD7-D666-C840-2B83-3CD7DC991A10}"/>
              </a:ext>
            </a:extLst>
          </p:cNvPr>
          <p:cNvSpPr txBox="1"/>
          <p:nvPr/>
        </p:nvSpPr>
        <p:spPr>
          <a:xfrm>
            <a:off x="329651" y="3368021"/>
            <a:ext cx="1625897"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Mol-e-ciwl</a:t>
            </a:r>
          </a:p>
        </p:txBody>
      </p:sp>
      <p:sp>
        <p:nvSpPr>
          <p:cNvPr id="12" name="TextBox 11">
            <a:extLst>
              <a:ext uri="{FF2B5EF4-FFF2-40B4-BE49-F238E27FC236}">
                <a16:creationId xmlns:a16="http://schemas.microsoft.com/office/drawing/2014/main" id="{2DBF34AE-0C0E-89FC-09B6-288D93642928}"/>
              </a:ext>
            </a:extLst>
          </p:cNvPr>
          <p:cNvSpPr txBox="1"/>
          <p:nvPr/>
        </p:nvSpPr>
        <p:spPr>
          <a:xfrm>
            <a:off x="285609" y="4965525"/>
            <a:ext cx="3397773"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Geiriau tebyg</a:t>
            </a:r>
          </a:p>
          <a:p>
            <a:r>
              <a:rPr lang="cy-GB" sz="2000">
                <a:latin typeface="Century Gothic" panose="020B0502020202020204" pitchFamily="34" charset="0"/>
              </a:rPr>
              <a:t>Byddai hefyd modd disgrifio moleciwlau nwyon a hylifau fel gronynnau nwy a hylif</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D610373B-58AB-E7A1-9355-33B20563B038}"/>
                  </a:ext>
                </a:extLst>
              </p:cNvPr>
              <p:cNvSpPr txBox="1"/>
              <p:nvPr/>
            </p:nvSpPr>
            <p:spPr>
              <a:xfrm>
                <a:off x="7057864" y="1307941"/>
                <a:ext cx="4172834"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carbon deuocsid (</a:t>
                </a:r>
                <a14:m>
                  <m:oMath xmlns:m="http://schemas.openxmlformats.org/officeDocument/2006/math">
                    <m:r>
                      <m:rPr>
                        <m:sty m:val="p"/>
                      </m:rPr>
                      <a:rPr lang="en-GB" sz="2000" i="0" dirty="0" smtClean="0">
                        <a:latin typeface="Cambria Math" panose="02040503050406030204" pitchFamily="18" charset="0"/>
                      </a:rPr>
                      <m:t>C</m:t>
                    </m:r>
                    <m:sSub>
                      <m:sSubPr>
                        <m:ctrlPr>
                          <a:rPr lang="en-GB" sz="2000" i="1" dirty="0">
                            <a:solidFill>
                              <a:srgbClr val="836967"/>
                            </a:solidFill>
                            <a:latin typeface="Cambria Math" panose="02040503050406030204" pitchFamily="18" charset="0"/>
                          </a:rPr>
                        </m:ctrlPr>
                      </m:sSubPr>
                      <m:e>
                        <m:r>
                          <m:rPr>
                            <m:sty m:val="p"/>
                          </m:rPr>
                          <a:rPr lang="en-GB" sz="2000" i="0" dirty="0">
                            <a:latin typeface="Cambria Math" panose="02040503050406030204" pitchFamily="18" charset="0"/>
                          </a:rPr>
                          <m:t>O</m:t>
                        </m:r>
                      </m:e>
                      <m:sub>
                        <m:r>
                          <a:rPr lang="en-GB" sz="2000" i="0" dirty="0">
                            <a:latin typeface="Cambria Math" panose="02040503050406030204" pitchFamily="18" charset="0"/>
                          </a:rPr>
                          <m:t>2</m:t>
                        </m:r>
                      </m:sub>
                    </m:sSub>
                  </m:oMath>
                </a14:m>
                <a:r>
                  <a:rPr lang="cy-GB" sz="2000">
                    <a:latin typeface="Century Gothic" panose="020B0502020202020204" pitchFamily="34" charset="0"/>
                  </a:rPr>
                  <a:t>), dŵr (</a:t>
                </a:r>
                <a14:m>
                  <m:oMath xmlns:m="http://schemas.openxmlformats.org/officeDocument/2006/math">
                    <m:sSub>
                      <m:sSubPr>
                        <m:ctrlPr>
                          <a:rPr lang="en-GB" sz="2000" i="1" dirty="0">
                            <a:solidFill>
                              <a:srgbClr val="836967"/>
                            </a:solidFill>
                            <a:latin typeface="Cambria Math" panose="02040503050406030204" pitchFamily="18" charset="0"/>
                          </a:rPr>
                        </m:ctrlPr>
                      </m:sSubPr>
                      <m:e>
                        <m:r>
                          <m:rPr>
                            <m:sty m:val="p"/>
                          </m:rPr>
                          <a:rPr lang="en-GB" sz="2000" i="0" dirty="0">
                            <a:latin typeface="Cambria Math" panose="02040503050406030204" pitchFamily="18" charset="0"/>
                          </a:rPr>
                          <m:t>H</m:t>
                        </m:r>
                      </m:e>
                      <m:sub>
                        <m:r>
                          <a:rPr lang="en-GB" sz="2000" b="0" i="0" dirty="0" smtClean="0">
                            <a:latin typeface="Cambria Math" panose="02040503050406030204" pitchFamily="18" charset="0"/>
                          </a:rPr>
                          <m:t>2</m:t>
                        </m:r>
                      </m:sub>
                    </m:sSub>
                    <m:r>
                      <m:rPr>
                        <m:sty m:val="p"/>
                      </m:rPr>
                      <a:rPr lang="en-GB" sz="2000" b="0" i="0" dirty="0" smtClean="0">
                        <a:latin typeface="Cambria Math" panose="02040503050406030204" pitchFamily="18" charset="0"/>
                      </a:rPr>
                      <m:t>O</m:t>
                    </m:r>
                  </m:oMath>
                </a14:m>
                <a:r>
                  <a:rPr lang="cy-GB" sz="2000">
                    <a:latin typeface="Century Gothic" panose="020B0502020202020204" pitchFamily="34" charset="0"/>
                  </a:rPr>
                  <a:t>) a’r holl gyfansoddion eraill yn foleciwlau</a:t>
                </a:r>
              </a:p>
            </p:txBody>
          </p:sp>
        </mc:Choice>
        <mc:Fallback xmlns="">
          <p:sp>
            <p:nvSpPr>
              <p:cNvPr id="14" name="TextBox 13">
                <a:extLst>
                  <a:ext uri="{FF2B5EF4-FFF2-40B4-BE49-F238E27FC236}">
                    <a16:creationId xmlns:a16="http://schemas.microsoft.com/office/drawing/2014/main" id="{D610373B-58AB-E7A1-9355-33B20563B038}"/>
                  </a:ext>
                </a:extLst>
              </p:cNvPr>
              <p:cNvSpPr txBox="1">
                <a:spLocks noRot="1" noChangeAspect="1" noMove="1" noResize="1" noEditPoints="1" noAdjustHandles="1" noChangeArrowheads="1" noChangeShapeType="1" noTextEdit="1"/>
              </p:cNvSpPr>
              <p:nvPr/>
            </p:nvSpPr>
            <p:spPr>
              <a:xfrm>
                <a:off x="7057864" y="1307941"/>
                <a:ext cx="4172834" cy="1323439"/>
              </a:xfrm>
              <a:prstGeom prst="rect">
                <a:avLst/>
              </a:prstGeom>
              <a:blipFill>
                <a:blip r:embed="rId5"/>
                <a:stretch>
                  <a:fillRect l="-1456" t="-2273" b="-6364"/>
                </a:stretch>
              </a:blipFill>
              <a:ln w="19050">
                <a:solidFill>
                  <a:srgbClr val="C00000"/>
                </a:solidFill>
              </a:ln>
            </p:spPr>
            <p:txBody>
              <a:bodyPr/>
              <a:lstStyle/>
              <a:p>
                <a:r>
                  <a:rPr lang="en-GB">
                    <a:noFill/>
                  </a:rPr>
                  <a:t> </a:t>
                </a:r>
              </a:p>
            </p:txBody>
          </p:sp>
        </mc:Fallback>
      </mc:AlternateContent>
      <p:sp>
        <p:nvSpPr>
          <p:cNvPr id="13" name="TextBox 12">
            <a:extLst>
              <a:ext uri="{FF2B5EF4-FFF2-40B4-BE49-F238E27FC236}">
                <a16:creationId xmlns:a16="http://schemas.microsoft.com/office/drawing/2014/main" id="{C42D718A-699E-18A6-521D-FE02DBCAEA9D}"/>
              </a:ext>
            </a:extLst>
          </p:cNvPr>
          <p:cNvSpPr txBox="1"/>
          <p:nvPr/>
        </p:nvSpPr>
        <p:spPr>
          <a:xfrm>
            <a:off x="7209169" y="3048381"/>
            <a:ext cx="3602742"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elfennau a chyfansoddion. Mae moleciwl yn gallu bod yn elfen neu’n gyfansoddyn</a:t>
            </a:r>
          </a:p>
        </p:txBody>
      </p:sp>
      <p:pic>
        <p:nvPicPr>
          <p:cNvPr id="15" name="Graphic 17">
            <a:extLst>
              <a:ext uri="{FF2B5EF4-FFF2-40B4-BE49-F238E27FC236}">
                <a16:creationId xmlns:a16="http://schemas.microsoft.com/office/drawing/2014/main" id="{A764BF05-BCAF-40B0-4E54-EDDA1A7E07BE}"/>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861288" y="1469749"/>
            <a:ext cx="538560" cy="538560"/>
          </a:xfrm>
          <a:prstGeom prst="rect">
            <a:avLst/>
          </a:prstGeom>
          <a:ln w="9525">
            <a:noFill/>
          </a:ln>
        </p:spPr>
      </p:pic>
      <p:pic>
        <p:nvPicPr>
          <p:cNvPr id="16" name="Graphic 16">
            <a:extLst>
              <a:ext uri="{FF2B5EF4-FFF2-40B4-BE49-F238E27FC236}">
                <a16:creationId xmlns:a16="http://schemas.microsoft.com/office/drawing/2014/main" id="{1A4E1862-C620-6147-5B2A-A1D65CC68826}"/>
              </a:ext>
              <a:ext uri="{C183D7F6-B498-43B3-948B-1728B52AA6E4}">
                <adec:decorative xmlns:adec="http://schemas.microsoft.com/office/drawing/2017/decorative" val="1"/>
              </a:ext>
            </a:extLst>
          </p:cNvPr>
          <p:cNvPicPr/>
          <p:nvPr/>
        </p:nvPicPr>
        <p:blipFill>
          <a:blip r:embed="rId7" cstate="print">
            <a:extLst>
              <a:ext uri="{28A0092B-C50C-407E-A947-70E740481C1C}">
                <a14:useLocalDpi xmlns:a14="http://schemas.microsoft.com/office/drawing/2010/main"/>
              </a:ext>
            </a:extLst>
          </a:blip>
          <a:stretch/>
        </p:blipFill>
        <p:spPr>
          <a:xfrm>
            <a:off x="2467250" y="1469749"/>
            <a:ext cx="543960" cy="543960"/>
          </a:xfrm>
          <a:prstGeom prst="rect">
            <a:avLst/>
          </a:prstGeom>
          <a:ln w="9525">
            <a:noFill/>
          </a:ln>
        </p:spPr>
      </p:pic>
      <p:sp>
        <p:nvSpPr>
          <p:cNvPr id="18" name="TextBox 17">
            <a:extLst>
              <a:ext uri="{FF2B5EF4-FFF2-40B4-BE49-F238E27FC236}">
                <a16:creationId xmlns:a16="http://schemas.microsoft.com/office/drawing/2014/main" id="{9EEE1622-7F6F-6697-430D-6CB535817B62}"/>
              </a:ext>
            </a:extLst>
          </p:cNvPr>
          <p:cNvSpPr txBox="1"/>
          <p:nvPr/>
        </p:nvSpPr>
        <p:spPr>
          <a:xfrm>
            <a:off x="7209167" y="4783564"/>
            <a:ext cx="3602743"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bioleg, byddwch yn astudio nifer o wahanol foleciwlau a geir mewn organebau byw, fel glwcos a charbon deuocsid</a:t>
            </a:r>
          </a:p>
        </p:txBody>
      </p:sp>
    </p:spTree>
    <p:extLst>
      <p:ext uri="{BB962C8B-B14F-4D97-AF65-F5344CB8AC3E}">
        <p14:creationId xmlns:p14="http://schemas.microsoft.com/office/powerpoint/2010/main" val="30860917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032BA-19E8-1319-6286-811D51D4A7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FC292B-B0E5-0605-E2A8-A94DEE2A2EC3}"/>
              </a:ext>
            </a:extLst>
          </p:cNvPr>
          <p:cNvSpPr>
            <a:spLocks noGrp="1"/>
          </p:cNvSpPr>
          <p:nvPr>
            <p:ph type="title"/>
          </p:nvPr>
        </p:nvSpPr>
        <p:spPr>
          <a:xfrm>
            <a:off x="244094" y="251662"/>
            <a:ext cx="2767976" cy="440661"/>
          </a:xfrm>
        </p:spPr>
        <p:txBody>
          <a:bodyPr/>
          <a:lstStyle/>
          <a:p>
            <a:r>
              <a:rPr lang="cy-GB" sz="4000"/>
              <a:t>Niwtron</a:t>
            </a:r>
          </a:p>
        </p:txBody>
      </p:sp>
      <p:sp>
        <p:nvSpPr>
          <p:cNvPr id="5" name="Vertical Title 1">
            <a:extLst>
              <a:ext uri="{FF2B5EF4-FFF2-40B4-BE49-F238E27FC236}">
                <a16:creationId xmlns:a16="http://schemas.microsoft.com/office/drawing/2014/main" id="{5FC422CA-21E4-DF76-64C2-C4819231486B}"/>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9340CEB6-2DDE-158F-32F4-294F3CCF044F}"/>
              </a:ext>
            </a:extLst>
          </p:cNvPr>
          <p:cNvSpPr txBox="1">
            <a:spLocks/>
          </p:cNvSpPr>
          <p:nvPr/>
        </p:nvSpPr>
        <p:spPr>
          <a:xfrm>
            <a:off x="3118299" y="363816"/>
            <a:ext cx="7713196" cy="846555"/>
          </a:xfrm>
          <a:prstGeom prst="rect">
            <a:avLst/>
          </a:prstGeom>
          <a:solidFill>
            <a:srgbClr val="C8102E">
              <a:alpha val="27000"/>
            </a:srgbClr>
          </a:solidFill>
        </p:spPr>
        <p:txBody>
          <a:bodyPr vert="horz" lIns="90000" tIns="90000" rIns="90000" bIns="90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gronyn is-atomig heb wefr sydd â màs cymharol o 1, ac sydd i’w ganfod mewn niwclews atom</a:t>
            </a:r>
          </a:p>
        </p:txBody>
      </p:sp>
      <p:pic>
        <p:nvPicPr>
          <p:cNvPr id="4" name="Picture 3" descr="Diagram o atom gyda niwtron wedi’i labelu">
            <a:extLst>
              <a:ext uri="{FF2B5EF4-FFF2-40B4-BE49-F238E27FC236}">
                <a16:creationId xmlns:a16="http://schemas.microsoft.com/office/drawing/2014/main" id="{1B1670CA-0C13-36B6-255C-FF9819C4CC9C}"/>
              </a:ext>
            </a:extLst>
          </p:cNvPr>
          <p:cNvPicPr>
            <a:picLocks noChangeAspect="1"/>
          </p:cNvPicPr>
          <p:nvPr/>
        </p:nvPicPr>
        <p:blipFill>
          <a:blip r:embed="rId3"/>
          <a:srcRect l="-1208" r="9089"/>
          <a:stretch>
            <a:fillRect/>
          </a:stretch>
        </p:blipFill>
        <p:spPr>
          <a:xfrm>
            <a:off x="3284554" y="1776599"/>
            <a:ext cx="2937831" cy="3185451"/>
          </a:xfrm>
          <a:prstGeom prst="rect">
            <a:avLst/>
          </a:prstGeom>
        </p:spPr>
      </p:pic>
      <p:sp>
        <p:nvSpPr>
          <p:cNvPr id="9" name="TextBox 8">
            <a:extLst>
              <a:ext uri="{FF2B5EF4-FFF2-40B4-BE49-F238E27FC236}">
                <a16:creationId xmlns:a16="http://schemas.microsoft.com/office/drawing/2014/main" id="{87F1B79A-6810-064B-2549-E7925A2C0E2B}"/>
              </a:ext>
            </a:extLst>
          </p:cNvPr>
          <p:cNvSpPr txBox="1"/>
          <p:nvPr/>
        </p:nvSpPr>
        <p:spPr>
          <a:xfrm>
            <a:off x="244094" y="1641855"/>
            <a:ext cx="2767976"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gronyn is-atomig niwtral yn y niwclews</a:t>
            </a:r>
          </a:p>
        </p:txBody>
      </p:sp>
      <p:sp>
        <p:nvSpPr>
          <p:cNvPr id="10" name="TextBox 9">
            <a:extLst>
              <a:ext uri="{FF2B5EF4-FFF2-40B4-BE49-F238E27FC236}">
                <a16:creationId xmlns:a16="http://schemas.microsoft.com/office/drawing/2014/main" id="{25505642-BCE0-30AC-6D1D-8119062D33E9}"/>
              </a:ext>
            </a:extLst>
          </p:cNvPr>
          <p:cNvSpPr txBox="1"/>
          <p:nvPr/>
        </p:nvSpPr>
        <p:spPr>
          <a:xfrm>
            <a:off x="244094" y="3686978"/>
            <a:ext cx="287767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bit.ly/3Rm4fGl</a:t>
            </a:r>
          </a:p>
        </p:txBody>
      </p:sp>
      <p:sp>
        <p:nvSpPr>
          <p:cNvPr id="11" name="TextBox 10">
            <a:extLst>
              <a:ext uri="{FF2B5EF4-FFF2-40B4-BE49-F238E27FC236}">
                <a16:creationId xmlns:a16="http://schemas.microsoft.com/office/drawing/2014/main" id="{36974CF3-B633-EAAB-31B1-8163CDA0EF6A}"/>
              </a:ext>
            </a:extLst>
          </p:cNvPr>
          <p:cNvSpPr txBox="1"/>
          <p:nvPr/>
        </p:nvSpPr>
        <p:spPr>
          <a:xfrm>
            <a:off x="244094" y="5649841"/>
            <a:ext cx="2418424"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Niw-tron</a:t>
            </a:r>
          </a:p>
        </p:txBody>
      </p:sp>
      <p:sp>
        <p:nvSpPr>
          <p:cNvPr id="14" name="TextBox 13">
            <a:extLst>
              <a:ext uri="{FF2B5EF4-FFF2-40B4-BE49-F238E27FC236}">
                <a16:creationId xmlns:a16="http://schemas.microsoft.com/office/drawing/2014/main" id="{06284601-A69B-FE29-7EFB-A8D47610E786}"/>
              </a:ext>
            </a:extLst>
          </p:cNvPr>
          <p:cNvSpPr txBox="1"/>
          <p:nvPr/>
        </p:nvSpPr>
        <p:spPr>
          <a:xfrm>
            <a:off x="6224724" y="1955974"/>
            <a:ext cx="4557303"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modd cyfrifo nifer y niwtronau mewn niwclews atom drwy dynnu’r rhif atomig o’r rhif màs</a:t>
            </a:r>
          </a:p>
        </p:txBody>
      </p:sp>
      <p:sp>
        <p:nvSpPr>
          <p:cNvPr id="13" name="TextBox 12">
            <a:extLst>
              <a:ext uri="{FF2B5EF4-FFF2-40B4-BE49-F238E27FC236}">
                <a16:creationId xmlns:a16="http://schemas.microsoft.com/office/drawing/2014/main" id="{313866AD-E143-92AF-0AB0-65100574D58A}"/>
              </a:ext>
            </a:extLst>
          </p:cNvPr>
          <p:cNvSpPr txBox="1"/>
          <p:nvPr/>
        </p:nvSpPr>
        <p:spPr>
          <a:xfrm>
            <a:off x="6224724" y="3801095"/>
            <a:ext cx="4606771"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negatif. Does gan niwtronau ddim gwefr. Mae gan electronau wefr negatif</a:t>
            </a:r>
          </a:p>
        </p:txBody>
      </p:sp>
      <p:sp>
        <p:nvSpPr>
          <p:cNvPr id="12" name="TextBox 11">
            <a:extLst>
              <a:ext uri="{FF2B5EF4-FFF2-40B4-BE49-F238E27FC236}">
                <a16:creationId xmlns:a16="http://schemas.microsoft.com/office/drawing/2014/main" id="{A42F3BED-9B9D-F87F-FD95-F5A0005416C7}"/>
              </a:ext>
            </a:extLst>
          </p:cNvPr>
          <p:cNvSpPr txBox="1"/>
          <p:nvPr/>
        </p:nvSpPr>
        <p:spPr>
          <a:xfrm>
            <a:off x="3121765" y="5353813"/>
            <a:ext cx="7660262"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cyfrifo nifer y niwtronau mewn gwahanol isotopau yn yr un ffordd ag y mae hynny’n cael ei wneud mewn cemeg</a:t>
            </a:r>
          </a:p>
        </p:txBody>
      </p:sp>
      <p:pic>
        <p:nvPicPr>
          <p:cNvPr id="15" name="Graphic 17">
            <a:extLst>
              <a:ext uri="{FF2B5EF4-FFF2-40B4-BE49-F238E27FC236}">
                <a16:creationId xmlns:a16="http://schemas.microsoft.com/office/drawing/2014/main" id="{F0A3B0BE-5369-603A-F046-B0BCD37135D5}"/>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585543" y="3812293"/>
            <a:ext cx="538560" cy="538560"/>
          </a:xfrm>
          <a:prstGeom prst="rect">
            <a:avLst/>
          </a:prstGeom>
          <a:ln w="9525">
            <a:noFill/>
          </a:ln>
        </p:spPr>
      </p:pic>
      <p:pic>
        <p:nvPicPr>
          <p:cNvPr id="16" name="Graphic 16">
            <a:extLst>
              <a:ext uri="{FF2B5EF4-FFF2-40B4-BE49-F238E27FC236}">
                <a16:creationId xmlns:a16="http://schemas.microsoft.com/office/drawing/2014/main" id="{FB8CB2EB-702F-9198-AE50-615487CD357C}"/>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28474" y="3801095"/>
            <a:ext cx="543960" cy="543960"/>
          </a:xfrm>
          <a:prstGeom prst="rect">
            <a:avLst/>
          </a:prstGeom>
          <a:ln w="9525">
            <a:noFill/>
          </a:ln>
        </p:spPr>
      </p:pic>
    </p:spTree>
    <p:extLst>
      <p:ext uri="{BB962C8B-B14F-4D97-AF65-F5344CB8AC3E}">
        <p14:creationId xmlns:p14="http://schemas.microsoft.com/office/powerpoint/2010/main" val="954794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C9069-A1F8-6B6C-AB7D-DB80595F7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B939CF-4DEF-A798-9B2D-615321E459F3}"/>
              </a:ext>
            </a:extLst>
          </p:cNvPr>
          <p:cNvSpPr>
            <a:spLocks noGrp="1"/>
          </p:cNvSpPr>
          <p:nvPr>
            <p:ph type="title"/>
          </p:nvPr>
        </p:nvSpPr>
        <p:spPr>
          <a:xfrm>
            <a:off x="419943" y="619370"/>
            <a:ext cx="2767976" cy="440661"/>
          </a:xfrm>
        </p:spPr>
        <p:txBody>
          <a:bodyPr/>
          <a:lstStyle/>
          <a:p>
            <a:r>
              <a:rPr lang="cy-GB" sz="4000"/>
              <a:t>Proton</a:t>
            </a:r>
          </a:p>
        </p:txBody>
      </p:sp>
      <p:sp>
        <p:nvSpPr>
          <p:cNvPr id="5" name="Vertical Title 1">
            <a:extLst>
              <a:ext uri="{FF2B5EF4-FFF2-40B4-BE49-F238E27FC236}">
                <a16:creationId xmlns:a16="http://schemas.microsoft.com/office/drawing/2014/main" id="{61B5F20F-9429-8B75-CA32-76C3933B145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1CBB61FB-0AC0-8DB6-DDE6-2B0D1FE33872}"/>
              </a:ext>
            </a:extLst>
          </p:cNvPr>
          <p:cNvSpPr txBox="1">
            <a:spLocks/>
          </p:cNvSpPr>
          <p:nvPr/>
        </p:nvSpPr>
        <p:spPr>
          <a:xfrm>
            <a:off x="3357064" y="416424"/>
            <a:ext cx="7288304" cy="846555"/>
          </a:xfrm>
          <a:prstGeom prst="rect">
            <a:avLst/>
          </a:prstGeom>
          <a:solidFill>
            <a:srgbClr val="C8102E">
              <a:alpha val="27000"/>
            </a:srgbClr>
          </a:solidFill>
        </p:spPr>
        <p:txBody>
          <a:bodyPr vert="horz" lIns="90000" tIns="90000" rIns="90000" bIns="90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gronyn is-atomig â gwefr bositif a màs cymharol o 1, ac sydd i’w ganfod mewn niwclews atom</a:t>
            </a:r>
          </a:p>
        </p:txBody>
      </p:sp>
      <p:pic>
        <p:nvPicPr>
          <p:cNvPr id="4" name="Picture 3" descr="Diagram o atom gyda phroton wedi’i labelu  ">
            <a:extLst>
              <a:ext uri="{FF2B5EF4-FFF2-40B4-BE49-F238E27FC236}">
                <a16:creationId xmlns:a16="http://schemas.microsoft.com/office/drawing/2014/main" id="{7FE840D2-3A90-0108-71BF-8C7C466B9A00}"/>
              </a:ext>
            </a:extLst>
          </p:cNvPr>
          <p:cNvPicPr>
            <a:picLocks noChangeAspect="1"/>
          </p:cNvPicPr>
          <p:nvPr/>
        </p:nvPicPr>
        <p:blipFill>
          <a:blip r:embed="rId3"/>
          <a:srcRect/>
          <a:stretch/>
        </p:blipFill>
        <p:spPr>
          <a:xfrm>
            <a:off x="3594828" y="2573717"/>
            <a:ext cx="2849340" cy="1879474"/>
          </a:xfrm>
          <a:prstGeom prst="rect">
            <a:avLst/>
          </a:prstGeom>
        </p:spPr>
      </p:pic>
      <p:sp>
        <p:nvSpPr>
          <p:cNvPr id="9" name="TextBox 8">
            <a:extLst>
              <a:ext uri="{FF2B5EF4-FFF2-40B4-BE49-F238E27FC236}">
                <a16:creationId xmlns:a16="http://schemas.microsoft.com/office/drawing/2014/main" id="{E696E5BD-2A09-CEE9-6C2B-25EBE16550CB}"/>
              </a:ext>
            </a:extLst>
          </p:cNvPr>
          <p:cNvSpPr txBox="1"/>
          <p:nvPr/>
        </p:nvSpPr>
        <p:spPr>
          <a:xfrm>
            <a:off x="365096" y="1863794"/>
            <a:ext cx="2822823"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gronyn is-atomig positif yn y niwclews</a:t>
            </a:r>
          </a:p>
        </p:txBody>
      </p:sp>
      <p:sp>
        <p:nvSpPr>
          <p:cNvPr id="10" name="TextBox 9">
            <a:extLst>
              <a:ext uri="{FF2B5EF4-FFF2-40B4-BE49-F238E27FC236}">
                <a16:creationId xmlns:a16="http://schemas.microsoft.com/office/drawing/2014/main" id="{39CD2900-8CA7-D512-D9E6-3F154BEEB8B2}"/>
              </a:ext>
            </a:extLst>
          </p:cNvPr>
          <p:cNvSpPr txBox="1"/>
          <p:nvPr/>
        </p:nvSpPr>
        <p:spPr>
          <a:xfrm>
            <a:off x="365095" y="3848768"/>
            <a:ext cx="3095151"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bit.ly/4cy6LTJ</a:t>
            </a:r>
          </a:p>
        </p:txBody>
      </p:sp>
      <p:sp>
        <p:nvSpPr>
          <p:cNvPr id="11" name="TextBox 10">
            <a:extLst>
              <a:ext uri="{FF2B5EF4-FFF2-40B4-BE49-F238E27FC236}">
                <a16:creationId xmlns:a16="http://schemas.microsoft.com/office/drawing/2014/main" id="{ED304EB8-65A0-6A57-AB32-0E5458F110FB}"/>
              </a:ext>
            </a:extLst>
          </p:cNvPr>
          <p:cNvSpPr txBox="1"/>
          <p:nvPr/>
        </p:nvSpPr>
        <p:spPr>
          <a:xfrm>
            <a:off x="365096" y="5748569"/>
            <a:ext cx="1687370"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Pro-ton</a:t>
            </a:r>
          </a:p>
        </p:txBody>
      </p:sp>
      <p:sp>
        <p:nvSpPr>
          <p:cNvPr id="14" name="TextBox 13">
            <a:extLst>
              <a:ext uri="{FF2B5EF4-FFF2-40B4-BE49-F238E27FC236}">
                <a16:creationId xmlns:a16="http://schemas.microsoft.com/office/drawing/2014/main" id="{D53956CC-563E-947E-F532-4EAD77B90727}"/>
              </a:ext>
            </a:extLst>
          </p:cNvPr>
          <p:cNvSpPr txBox="1"/>
          <p:nvPr/>
        </p:nvSpPr>
        <p:spPr>
          <a:xfrm>
            <a:off x="6589971" y="1863793"/>
            <a:ext cx="4037294"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Rhif atomig nitrogen yw 7 oherwydd bydd atom nitrogen yn cynnwys 7 proton yn ei niwclews atomig</a:t>
            </a:r>
          </a:p>
        </p:txBody>
      </p:sp>
      <p:sp>
        <p:nvSpPr>
          <p:cNvPr id="13" name="TextBox 12">
            <a:extLst>
              <a:ext uri="{FF2B5EF4-FFF2-40B4-BE49-F238E27FC236}">
                <a16:creationId xmlns:a16="http://schemas.microsoft.com/office/drawing/2014/main" id="{B12BC29E-C0BA-6D72-12CD-C6CEECD4291F}"/>
              </a:ext>
            </a:extLst>
          </p:cNvPr>
          <p:cNvSpPr txBox="1"/>
          <p:nvPr/>
        </p:nvSpPr>
        <p:spPr>
          <a:xfrm>
            <a:off x="6562808" y="3960069"/>
            <a:ext cx="4064453"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ïon positif/catïon – mae gan y ddau wefr gymharol bositif</a:t>
            </a:r>
          </a:p>
        </p:txBody>
      </p:sp>
      <p:sp>
        <p:nvSpPr>
          <p:cNvPr id="12" name="TextBox 11">
            <a:extLst>
              <a:ext uri="{FF2B5EF4-FFF2-40B4-BE49-F238E27FC236}">
                <a16:creationId xmlns:a16="http://schemas.microsoft.com/office/drawing/2014/main" id="{2DA3C50C-6747-4EC3-90B0-C449447D1974}"/>
              </a:ext>
            </a:extLst>
          </p:cNvPr>
          <p:cNvSpPr txBox="1"/>
          <p:nvPr/>
        </p:nvSpPr>
        <p:spPr>
          <a:xfrm>
            <a:off x="6562810" y="5133016"/>
            <a:ext cx="4037293"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astudio pwnc tebyg am adeiledd atomig</a:t>
            </a:r>
          </a:p>
        </p:txBody>
      </p:sp>
      <p:pic>
        <p:nvPicPr>
          <p:cNvPr id="15" name="Graphic 17">
            <a:extLst>
              <a:ext uri="{FF2B5EF4-FFF2-40B4-BE49-F238E27FC236}">
                <a16:creationId xmlns:a16="http://schemas.microsoft.com/office/drawing/2014/main" id="{5EA07C1D-C7ED-C379-0ABC-23AEA7B8128D}"/>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900981" y="3914631"/>
            <a:ext cx="538560" cy="538560"/>
          </a:xfrm>
          <a:prstGeom prst="rect">
            <a:avLst/>
          </a:prstGeom>
          <a:ln w="9525">
            <a:noFill/>
          </a:ln>
        </p:spPr>
      </p:pic>
      <p:pic>
        <p:nvPicPr>
          <p:cNvPr id="16" name="Graphic 16">
            <a:extLst>
              <a:ext uri="{FF2B5EF4-FFF2-40B4-BE49-F238E27FC236}">
                <a16:creationId xmlns:a16="http://schemas.microsoft.com/office/drawing/2014/main" id="{0210B7AB-7818-B68D-BF12-699954F822A8}"/>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498156" y="3914631"/>
            <a:ext cx="543960" cy="543960"/>
          </a:xfrm>
          <a:prstGeom prst="rect">
            <a:avLst/>
          </a:prstGeom>
          <a:ln w="9525">
            <a:noFill/>
          </a:ln>
        </p:spPr>
      </p:pic>
    </p:spTree>
    <p:extLst>
      <p:ext uri="{BB962C8B-B14F-4D97-AF65-F5344CB8AC3E}">
        <p14:creationId xmlns:p14="http://schemas.microsoft.com/office/powerpoint/2010/main" val="229927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EAF8A-1D38-B01D-351F-1ED69C7C7D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F13AC0-3BCE-49A3-3BA6-B8C7DF13475D}"/>
              </a:ext>
            </a:extLst>
          </p:cNvPr>
          <p:cNvSpPr>
            <a:spLocks noGrp="1"/>
          </p:cNvSpPr>
          <p:nvPr>
            <p:ph type="title"/>
          </p:nvPr>
        </p:nvSpPr>
        <p:spPr>
          <a:xfrm>
            <a:off x="236606" y="540000"/>
            <a:ext cx="4563035" cy="440661"/>
          </a:xfrm>
        </p:spPr>
        <p:txBody>
          <a:bodyPr/>
          <a:lstStyle/>
          <a:p>
            <a:r>
              <a:rPr lang="cy-GB" sz="4000"/>
              <a:t>Màs atomig cymharol (</a:t>
            </a:r>
            <a:r>
              <a:rPr lang="cy-GB" sz="4000" i="1"/>
              <a:t>A</a:t>
            </a:r>
            <a:r>
              <a:rPr lang="cy-GB" sz="4000" baseline="-25000"/>
              <a:t>r</a:t>
            </a:r>
            <a:r>
              <a:rPr lang="cy-GB" sz="4000"/>
              <a:t>)</a:t>
            </a:r>
          </a:p>
        </p:txBody>
      </p:sp>
      <p:sp>
        <p:nvSpPr>
          <p:cNvPr id="5" name="Vertical Title 1">
            <a:extLst>
              <a:ext uri="{FF2B5EF4-FFF2-40B4-BE49-F238E27FC236}">
                <a16:creationId xmlns:a16="http://schemas.microsoft.com/office/drawing/2014/main" id="{EE15B82F-76D1-7268-BBB1-1A176BBB93D5}"/>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8568F1A0-6F39-9761-4B6D-FFA10F981A0E}"/>
              </a:ext>
            </a:extLst>
          </p:cNvPr>
          <p:cNvSpPr txBox="1">
            <a:spLocks/>
          </p:cNvSpPr>
          <p:nvPr/>
        </p:nvSpPr>
        <p:spPr>
          <a:xfrm>
            <a:off x="4602655" y="540000"/>
            <a:ext cx="6327918" cy="1100471"/>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màs cyfartalog atom o elfen, gan ystyried canrannau isotopau’r elfen sy’n digwydd yn naturiol</a:t>
            </a:r>
          </a:p>
        </p:txBody>
      </p:sp>
      <p:pic>
        <p:nvPicPr>
          <p:cNvPr id="4" name="Picture 3" descr="Sgwâr gyda’r symbol cemegol Cl ynddo, y gair clorin oddi tano, a’r rhif atomig (17) oddi tano. Mae’r màs atomig cymharol (35.5) uwch ei ben, ac mae wedi’i labelu fel rhif màs">
            <a:extLst>
              <a:ext uri="{FF2B5EF4-FFF2-40B4-BE49-F238E27FC236}">
                <a16:creationId xmlns:a16="http://schemas.microsoft.com/office/drawing/2014/main" id="{93379E21-AFE0-C1F1-32ED-95D7B02E53A2}"/>
              </a:ext>
            </a:extLst>
          </p:cNvPr>
          <p:cNvPicPr>
            <a:picLocks noChangeAspect="1"/>
          </p:cNvPicPr>
          <p:nvPr/>
        </p:nvPicPr>
        <p:blipFill>
          <a:blip r:embed="rId3"/>
          <a:srcRect t="-1323" b="44873"/>
          <a:stretch>
            <a:fillRect/>
          </a:stretch>
        </p:blipFill>
        <p:spPr>
          <a:xfrm>
            <a:off x="3072394" y="1917033"/>
            <a:ext cx="3525178" cy="3576665"/>
          </a:xfrm>
          <a:prstGeom prst="rect">
            <a:avLst/>
          </a:prstGeom>
        </p:spPr>
      </p:pic>
      <p:sp>
        <p:nvSpPr>
          <p:cNvPr id="9" name="TextBox 8">
            <a:extLst>
              <a:ext uri="{FF2B5EF4-FFF2-40B4-BE49-F238E27FC236}">
                <a16:creationId xmlns:a16="http://schemas.microsoft.com/office/drawing/2014/main" id="{441C8178-B3DF-4C81-BCD4-15EA443CD86A}"/>
              </a:ext>
            </a:extLst>
          </p:cNvPr>
          <p:cNvSpPr txBox="1"/>
          <p:nvPr/>
        </p:nvSpPr>
        <p:spPr>
          <a:xfrm>
            <a:off x="236606" y="1890923"/>
            <a:ext cx="2651319"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màs cyfartalog un atom elfen</a:t>
            </a:r>
          </a:p>
        </p:txBody>
      </p:sp>
      <p:sp>
        <p:nvSpPr>
          <p:cNvPr id="10" name="TextBox 9">
            <a:extLst>
              <a:ext uri="{FF2B5EF4-FFF2-40B4-BE49-F238E27FC236}">
                <a16:creationId xmlns:a16="http://schemas.microsoft.com/office/drawing/2014/main" id="{D8E5B7D5-72E5-EB6D-6D16-1B9E76563FA5}"/>
              </a:ext>
            </a:extLst>
          </p:cNvPr>
          <p:cNvSpPr txBox="1"/>
          <p:nvPr/>
        </p:nvSpPr>
        <p:spPr>
          <a:xfrm>
            <a:off x="236606" y="3905420"/>
            <a:ext cx="2937074"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bit.ly/4culIG6</a:t>
            </a:r>
          </a:p>
        </p:txBody>
      </p:sp>
      <p:sp>
        <p:nvSpPr>
          <p:cNvPr id="11" name="TextBox 10">
            <a:extLst>
              <a:ext uri="{FF2B5EF4-FFF2-40B4-BE49-F238E27FC236}">
                <a16:creationId xmlns:a16="http://schemas.microsoft.com/office/drawing/2014/main" id="{432755F3-0224-B0FA-297B-1A8179551F48}"/>
              </a:ext>
            </a:extLst>
          </p:cNvPr>
          <p:cNvSpPr txBox="1"/>
          <p:nvPr/>
        </p:nvSpPr>
        <p:spPr>
          <a:xfrm>
            <a:off x="236605" y="5462483"/>
            <a:ext cx="3249955"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Màs at-o-mig cym-har-ol</a:t>
            </a:r>
          </a:p>
        </p:txBody>
      </p:sp>
      <p:sp>
        <p:nvSpPr>
          <p:cNvPr id="12" name="TextBox 11">
            <a:extLst>
              <a:ext uri="{FF2B5EF4-FFF2-40B4-BE49-F238E27FC236}">
                <a16:creationId xmlns:a16="http://schemas.microsoft.com/office/drawing/2014/main" id="{DB0F9AD4-2B56-C161-C8C3-7C875C63D0E2}"/>
              </a:ext>
            </a:extLst>
          </p:cNvPr>
          <p:cNvSpPr txBox="1"/>
          <p:nvPr/>
        </p:nvSpPr>
        <p:spPr>
          <a:xfrm>
            <a:off x="3647081" y="5770260"/>
            <a:ext cx="2877671"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Geiriau tebyg</a:t>
            </a:r>
          </a:p>
          <a:p>
            <a:r>
              <a:rPr lang="cy-GB" sz="2000">
                <a:latin typeface="Century Gothic" panose="020B0502020202020204" pitchFamily="34" charset="0"/>
              </a:rPr>
              <a:t>Màs cymharol</a:t>
            </a:r>
          </a:p>
        </p:txBody>
      </p:sp>
      <p:sp>
        <p:nvSpPr>
          <p:cNvPr id="14" name="TextBox 13">
            <a:extLst>
              <a:ext uri="{FF2B5EF4-FFF2-40B4-BE49-F238E27FC236}">
                <a16:creationId xmlns:a16="http://schemas.microsoft.com/office/drawing/2014/main" id="{86B33129-D6AB-7426-7B67-DF1C6758F275}"/>
              </a:ext>
            </a:extLst>
          </p:cNvPr>
          <p:cNvSpPr txBox="1"/>
          <p:nvPr/>
        </p:nvSpPr>
        <p:spPr>
          <a:xfrm>
            <a:off x="6883327" y="1890923"/>
            <a:ext cx="4020085"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ea typeface="Century Gothic"/>
                <a:cs typeface="Arial" panose="020B0604020202020204" pitchFamily="34" charset="0"/>
              </a:rPr>
              <a:t>Màs atomig cymharol clorin mewn rhai tablau cyfnodol yw 35.5 oherwydd ei fod yn gyfartaledd o ddau isotop clorin: clorin-35 (</a:t>
            </a:r>
            <a:r>
              <a:rPr lang="cy-GB" sz="2000" baseline="30000">
                <a:latin typeface="Century Gothic" panose="020B0502020202020204" pitchFamily="34" charset="0"/>
                <a:ea typeface="Century Gothic"/>
                <a:cs typeface="Arial" panose="020B0604020202020204" pitchFamily="34" charset="0"/>
              </a:rPr>
              <a:t>35</a:t>
            </a:r>
            <a:r>
              <a:rPr lang="cy-GB" sz="2000" b="0">
                <a:solidFill>
                  <a:schemeClr val="tx1"/>
                </a:solidFill>
                <a:effectLst/>
                <a:latin typeface="Cambria Math" panose="02040503050406030204" pitchFamily="18" charset="0"/>
                <a:ea typeface="Cambria Math"/>
                <a:cs typeface="Arial" panose="020B0604020202020204" pitchFamily="34" charset="0"/>
              </a:rPr>
              <a:t>Cl</a:t>
            </a:r>
            <a:r>
              <a:rPr lang="cy-GB" sz="2000">
                <a:latin typeface="Century Gothic" panose="020B0502020202020204" pitchFamily="34" charset="0"/>
                <a:ea typeface="Century Gothic"/>
                <a:cs typeface="Arial" panose="020B0604020202020204" pitchFamily="34" charset="0"/>
              </a:rPr>
              <a:t>) a chlorin-37 (</a:t>
            </a:r>
            <a:r>
              <a:rPr lang="cy-GB" sz="2000" baseline="30000">
                <a:latin typeface="Century Gothic" panose="020B0502020202020204" pitchFamily="34" charset="0"/>
                <a:ea typeface="Century Gothic"/>
                <a:cs typeface="Arial" panose="020B0604020202020204" pitchFamily="34" charset="0"/>
              </a:rPr>
              <a:t>37</a:t>
            </a:r>
            <a:r>
              <a:rPr lang="cy-GB" sz="2000" b="0">
                <a:solidFill>
                  <a:schemeClr val="tx1"/>
                </a:solidFill>
                <a:effectLst/>
                <a:latin typeface="Cambria Math" panose="02040503050406030204" pitchFamily="18" charset="0"/>
                <a:ea typeface="Cambria Math"/>
                <a:cs typeface="Arial" panose="020B0604020202020204" pitchFamily="34" charset="0"/>
              </a:rPr>
              <a:t>Cl</a:t>
            </a:r>
            <a:r>
              <a:rPr lang="cy-GB" sz="2000">
                <a:latin typeface="Century Gothic" panose="020B0502020202020204" pitchFamily="34" charset="0"/>
                <a:ea typeface="Century Gothic"/>
                <a:cs typeface="Arial" panose="020B0604020202020204" pitchFamily="34" charset="0"/>
              </a:rPr>
              <a:t>)</a:t>
            </a:r>
          </a:p>
        </p:txBody>
      </p:sp>
      <p:sp>
        <p:nvSpPr>
          <p:cNvPr id="13" name="TextBox 12">
            <a:extLst>
              <a:ext uri="{FF2B5EF4-FFF2-40B4-BE49-F238E27FC236}">
                <a16:creationId xmlns:a16="http://schemas.microsoft.com/office/drawing/2014/main" id="{9C4079EB-B91F-0B15-58C9-B0205E9C793B}"/>
              </a:ext>
            </a:extLst>
          </p:cNvPr>
          <p:cNvSpPr txBox="1"/>
          <p:nvPr/>
        </p:nvSpPr>
        <p:spPr>
          <a:xfrm>
            <a:off x="6869654" y="4231377"/>
            <a:ext cx="4033758"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rhif màs. Mae màs atomig cymharol yn gyfartaledd felly mae’n gallu bod yn werth degol. Dim ond rhifau cyfan o brotonau a niwtronau y gall atom unigol eu cynnwys</a:t>
            </a:r>
          </a:p>
        </p:txBody>
      </p:sp>
      <p:pic>
        <p:nvPicPr>
          <p:cNvPr id="15" name="Graphic 17">
            <a:extLst>
              <a:ext uri="{FF2B5EF4-FFF2-40B4-BE49-F238E27FC236}">
                <a16:creationId xmlns:a16="http://schemas.microsoft.com/office/drawing/2014/main" id="{DCD959C0-7CF9-BD7C-8FCD-BA7C13A83E3E}"/>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626582" y="3962097"/>
            <a:ext cx="538560" cy="538560"/>
          </a:xfrm>
          <a:prstGeom prst="rect">
            <a:avLst/>
          </a:prstGeom>
          <a:ln w="9525">
            <a:noFill/>
          </a:ln>
        </p:spPr>
      </p:pic>
      <p:pic>
        <p:nvPicPr>
          <p:cNvPr id="16" name="Graphic 16">
            <a:extLst>
              <a:ext uri="{FF2B5EF4-FFF2-40B4-BE49-F238E27FC236}">
                <a16:creationId xmlns:a16="http://schemas.microsoft.com/office/drawing/2014/main" id="{61B8C67A-0E85-1D0E-0357-E73D79B47160}"/>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228054" y="3956520"/>
            <a:ext cx="543960" cy="543960"/>
          </a:xfrm>
          <a:prstGeom prst="rect">
            <a:avLst/>
          </a:prstGeom>
          <a:ln w="9525">
            <a:noFill/>
          </a:ln>
        </p:spPr>
      </p:pic>
    </p:spTree>
    <p:extLst>
      <p:ext uri="{BB962C8B-B14F-4D97-AF65-F5344CB8AC3E}">
        <p14:creationId xmlns:p14="http://schemas.microsoft.com/office/powerpoint/2010/main" val="24438835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4388D-4FBB-0A72-6D71-017C61A924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7759D9-292F-2427-B7E6-85EB3BC3A4FA}"/>
              </a:ext>
            </a:extLst>
          </p:cNvPr>
          <p:cNvSpPr>
            <a:spLocks noGrp="1"/>
          </p:cNvSpPr>
          <p:nvPr>
            <p:ph type="title"/>
          </p:nvPr>
        </p:nvSpPr>
        <p:spPr>
          <a:xfrm>
            <a:off x="430304" y="540000"/>
            <a:ext cx="2767976" cy="440661"/>
          </a:xfrm>
        </p:spPr>
        <p:txBody>
          <a:bodyPr/>
          <a:lstStyle/>
          <a:p>
            <a:r>
              <a:rPr lang="cy-GB" sz="4000"/>
              <a:t>Gwefr gymharol</a:t>
            </a:r>
          </a:p>
        </p:txBody>
      </p:sp>
      <p:sp>
        <p:nvSpPr>
          <p:cNvPr id="5" name="Vertical Title 1">
            <a:extLst>
              <a:ext uri="{FF2B5EF4-FFF2-40B4-BE49-F238E27FC236}">
                <a16:creationId xmlns:a16="http://schemas.microsoft.com/office/drawing/2014/main" id="{A861B568-715A-3517-23BC-CA9B9F630052}"/>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FE62DC1B-8335-7AC8-8803-74C2B700DC67}"/>
              </a:ext>
            </a:extLst>
          </p:cNvPr>
          <p:cNvSpPr txBox="1">
            <a:spLocks/>
          </p:cNvSpPr>
          <p:nvPr/>
        </p:nvSpPr>
        <p:spPr>
          <a:xfrm>
            <a:off x="3198280" y="317199"/>
            <a:ext cx="7612743" cy="846555"/>
          </a:xfrm>
          <a:prstGeom prst="rect">
            <a:avLst/>
          </a:prstGeom>
          <a:solidFill>
            <a:srgbClr val="C8102E">
              <a:alpha val="27000"/>
            </a:srgbClr>
          </a:solidFill>
        </p:spPr>
        <p:txBody>
          <a:bodyPr vert="horz" lIns="90000" tIns="90000" rIns="90000" bIns="90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gwefr bositif (+) neu negatif (-) gronyn o’i chymharu â gwefr un proton</a:t>
            </a:r>
          </a:p>
        </p:txBody>
      </p:sp>
      <p:pic>
        <p:nvPicPr>
          <p:cNvPr id="7" name="Picture 6" descr="Cylch wedi’i labelu fel atom niwtral, gyda dwy saeth yn dod ohono. Mae un wedi'i labelu fel colli electron(au) ac mae’n arwain at gylch gydag arwydd plws ynddo wedi’i labelu fel ïon positif, mae’r llall wedi’i labelu fel ennill electron(au) ac mae’n arwain at gylch gydag arwydd minws ynddo wedi’i labelu fel ïon negatif">
            <a:extLst>
              <a:ext uri="{FF2B5EF4-FFF2-40B4-BE49-F238E27FC236}">
                <a16:creationId xmlns:a16="http://schemas.microsoft.com/office/drawing/2014/main" id="{411216F4-F636-899D-F526-953F4F9AB177}"/>
              </a:ext>
            </a:extLst>
          </p:cNvPr>
          <p:cNvPicPr>
            <a:picLocks noChangeAspect="1"/>
          </p:cNvPicPr>
          <p:nvPr/>
        </p:nvPicPr>
        <p:blipFill>
          <a:blip r:embed="rId3"/>
          <a:srcRect/>
          <a:stretch/>
        </p:blipFill>
        <p:spPr>
          <a:xfrm>
            <a:off x="3411111" y="1906592"/>
            <a:ext cx="2988489" cy="3221926"/>
          </a:xfrm>
          <a:prstGeom prst="rect">
            <a:avLst/>
          </a:prstGeom>
        </p:spPr>
      </p:pic>
      <p:sp>
        <p:nvSpPr>
          <p:cNvPr id="9" name="TextBox 8">
            <a:extLst>
              <a:ext uri="{FF2B5EF4-FFF2-40B4-BE49-F238E27FC236}">
                <a16:creationId xmlns:a16="http://schemas.microsoft.com/office/drawing/2014/main" id="{B2A65EE5-7D04-5832-83CF-B2BFB576346F}"/>
              </a:ext>
            </a:extLst>
          </p:cNvPr>
          <p:cNvSpPr txBox="1"/>
          <p:nvPr/>
        </p:nvSpPr>
        <p:spPr>
          <a:xfrm>
            <a:off x="430305" y="1997839"/>
            <a:ext cx="2887930"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pa mor bositif neu negatif yw gronyn</a:t>
            </a:r>
          </a:p>
        </p:txBody>
      </p:sp>
      <p:sp>
        <p:nvSpPr>
          <p:cNvPr id="10" name="TextBox 9">
            <a:extLst>
              <a:ext uri="{FF2B5EF4-FFF2-40B4-BE49-F238E27FC236}">
                <a16:creationId xmlns:a16="http://schemas.microsoft.com/office/drawing/2014/main" id="{79C1EFEC-4C1D-CE66-F711-AF5F75BEC44C}"/>
              </a:ext>
            </a:extLst>
          </p:cNvPr>
          <p:cNvSpPr txBox="1"/>
          <p:nvPr/>
        </p:nvSpPr>
        <p:spPr>
          <a:xfrm>
            <a:off x="430303" y="3775339"/>
            <a:ext cx="2887930"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bit.ly/3Y1QK2i</a:t>
            </a:r>
          </a:p>
        </p:txBody>
      </p:sp>
      <p:sp>
        <p:nvSpPr>
          <p:cNvPr id="11" name="TextBox 10">
            <a:extLst>
              <a:ext uri="{FF2B5EF4-FFF2-40B4-BE49-F238E27FC236}">
                <a16:creationId xmlns:a16="http://schemas.microsoft.com/office/drawing/2014/main" id="{93B14F26-400F-9057-41E5-AD7FB881F8EF}"/>
              </a:ext>
            </a:extLst>
          </p:cNvPr>
          <p:cNvSpPr txBox="1"/>
          <p:nvPr/>
        </p:nvSpPr>
        <p:spPr>
          <a:xfrm>
            <a:off x="429679" y="5781412"/>
            <a:ext cx="2594066"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Gwef-r gym-har-ol </a:t>
            </a:r>
          </a:p>
        </p:txBody>
      </p:sp>
      <p:sp>
        <p:nvSpPr>
          <p:cNvPr id="12" name="TextBox 11">
            <a:extLst>
              <a:ext uri="{FF2B5EF4-FFF2-40B4-BE49-F238E27FC236}">
                <a16:creationId xmlns:a16="http://schemas.microsoft.com/office/drawing/2014/main" id="{5955C2E3-051A-54D5-FE27-65E3272C966F}"/>
              </a:ext>
            </a:extLst>
          </p:cNvPr>
          <p:cNvSpPr txBox="1"/>
          <p:nvPr/>
        </p:nvSpPr>
        <p:spPr>
          <a:xfrm>
            <a:off x="3533259" y="5527572"/>
            <a:ext cx="7267525"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hefyd yn dysgu am wefr gymharol protonau, niwtronau ac electronau</a:t>
            </a:r>
          </a:p>
        </p:txBody>
      </p:sp>
      <p:sp>
        <p:nvSpPr>
          <p:cNvPr id="14" name="TextBox 13">
            <a:extLst>
              <a:ext uri="{FF2B5EF4-FFF2-40B4-BE49-F238E27FC236}">
                <a16:creationId xmlns:a16="http://schemas.microsoft.com/office/drawing/2014/main" id="{3E99F083-14A5-A34D-0CDB-A765111463CD}"/>
              </a:ext>
            </a:extLst>
          </p:cNvPr>
          <p:cNvSpPr txBox="1"/>
          <p:nvPr/>
        </p:nvSpPr>
        <p:spPr>
          <a:xfrm>
            <a:off x="6492480" y="1622669"/>
            <a:ext cx="4668856"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gan ïon sodiwm 11 proton positif yn y niwclews, ond dim ond 10 electron negatif, felly gwefr gymharol y gronyn yw +1</a:t>
            </a:r>
          </a:p>
        </p:txBody>
      </p:sp>
      <p:sp>
        <p:nvSpPr>
          <p:cNvPr id="13" name="TextBox 12">
            <a:extLst>
              <a:ext uri="{FF2B5EF4-FFF2-40B4-BE49-F238E27FC236}">
                <a16:creationId xmlns:a16="http://schemas.microsoft.com/office/drawing/2014/main" id="{C2B6372A-9570-2466-049E-70A38D132D09}"/>
              </a:ext>
            </a:extLst>
          </p:cNvPr>
          <p:cNvSpPr txBox="1"/>
          <p:nvPr/>
        </p:nvSpPr>
        <p:spPr>
          <a:xfrm>
            <a:off x="6479122" y="3728691"/>
            <a:ext cx="4682214"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màs cymharol. Mae gwefr gymharol gronyn yn gallu bod yn bositif neu’n negatif, bydd màs cymharol bob amser yn werth positif</a:t>
            </a:r>
          </a:p>
        </p:txBody>
      </p:sp>
      <p:pic>
        <p:nvPicPr>
          <p:cNvPr id="15" name="Graphic 17">
            <a:extLst>
              <a:ext uri="{FF2B5EF4-FFF2-40B4-BE49-F238E27FC236}">
                <a16:creationId xmlns:a16="http://schemas.microsoft.com/office/drawing/2014/main" id="{3B569631-7FAE-289E-12EB-2EC46662BDEB}"/>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799737" y="3803335"/>
            <a:ext cx="538560" cy="538560"/>
          </a:xfrm>
          <a:prstGeom prst="rect">
            <a:avLst/>
          </a:prstGeom>
          <a:ln w="9525">
            <a:noFill/>
          </a:ln>
        </p:spPr>
      </p:pic>
      <p:pic>
        <p:nvPicPr>
          <p:cNvPr id="16" name="Graphic 16">
            <a:extLst>
              <a:ext uri="{FF2B5EF4-FFF2-40B4-BE49-F238E27FC236}">
                <a16:creationId xmlns:a16="http://schemas.microsoft.com/office/drawing/2014/main" id="{11CFF6DC-A864-CEC3-278E-1800ACEFE665}"/>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459074" y="3803335"/>
            <a:ext cx="543960" cy="543960"/>
          </a:xfrm>
          <a:prstGeom prst="rect">
            <a:avLst/>
          </a:prstGeom>
          <a:ln w="9525">
            <a:noFill/>
          </a:ln>
        </p:spPr>
      </p:pic>
    </p:spTree>
    <p:extLst>
      <p:ext uri="{BB962C8B-B14F-4D97-AF65-F5344CB8AC3E}">
        <p14:creationId xmlns:p14="http://schemas.microsoft.com/office/powerpoint/2010/main" val="3128681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7DF09-32BB-731F-016E-8BD7B8ED02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D5327D-C8A3-BBB7-6D40-4DE4EBEF93B7}"/>
              </a:ext>
            </a:extLst>
          </p:cNvPr>
          <p:cNvSpPr>
            <a:spLocks noGrp="1"/>
          </p:cNvSpPr>
          <p:nvPr>
            <p:ph type="title"/>
          </p:nvPr>
        </p:nvSpPr>
        <p:spPr>
          <a:xfrm>
            <a:off x="540000" y="540000"/>
            <a:ext cx="2767976" cy="440661"/>
          </a:xfrm>
        </p:spPr>
        <p:txBody>
          <a:bodyPr/>
          <a:lstStyle/>
          <a:p>
            <a:r>
              <a:rPr lang="cy-GB" sz="4000"/>
              <a:t>Màs cymharol</a:t>
            </a:r>
          </a:p>
        </p:txBody>
      </p:sp>
      <p:sp>
        <p:nvSpPr>
          <p:cNvPr id="5" name="Vertical Title 1">
            <a:extLst>
              <a:ext uri="{FF2B5EF4-FFF2-40B4-BE49-F238E27FC236}">
                <a16:creationId xmlns:a16="http://schemas.microsoft.com/office/drawing/2014/main" id="{7009D7AD-8350-6DA6-6E62-1AB38D8F1D3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26BFF6E0-0064-CEB1-1982-4AFD976B0E6C}"/>
              </a:ext>
            </a:extLst>
          </p:cNvPr>
          <p:cNvSpPr txBox="1">
            <a:spLocks/>
          </p:cNvSpPr>
          <p:nvPr/>
        </p:nvSpPr>
        <p:spPr>
          <a:xfrm>
            <a:off x="3836896" y="558001"/>
            <a:ext cx="7017349" cy="705056"/>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effectLst/>
              </a:rPr>
              <a:t>màs gronyn o’i gymharu ag </a:t>
            </a:r>
            <a:r>
              <a:rPr lang="cy-GB" sz="2400" b="0" baseline="30000">
                <a:solidFill>
                  <a:schemeClr val="tx1"/>
                </a:solidFill>
                <a:effectLst/>
              </a:rPr>
              <a:t>1</a:t>
            </a:r>
            <a:r>
              <a:rPr lang="cy-GB" sz="2400" b="0">
                <a:solidFill>
                  <a:schemeClr val="tx1"/>
                </a:solidFill>
                <a:effectLst/>
              </a:rPr>
              <a:t>/</a:t>
            </a:r>
            <a:r>
              <a:rPr lang="cy-GB" sz="2400" b="0" baseline="-25000">
                <a:solidFill>
                  <a:schemeClr val="tx1"/>
                </a:solidFill>
                <a:effectLst/>
              </a:rPr>
              <a:t>12</a:t>
            </a:r>
            <a:r>
              <a:rPr lang="cy-GB" sz="2400" b="0">
                <a:solidFill>
                  <a:schemeClr val="tx1"/>
                </a:solidFill>
                <a:effectLst/>
              </a:rPr>
              <a:t> o fàs atom </a:t>
            </a:r>
            <a:r>
              <a:rPr lang="cy-GB" sz="2400" b="0" baseline="30000">
                <a:solidFill>
                  <a:schemeClr val="tx1"/>
                </a:solidFill>
                <a:effectLst/>
                <a:latin typeface="Century Gothic" panose="020B0502020202020204" pitchFamily="34" charset="0"/>
                <a:ea typeface="Century Gothic"/>
                <a:cs typeface="Arial" panose="020B0604020202020204" pitchFamily="34" charset="0"/>
              </a:rPr>
              <a:t>12</a:t>
            </a:r>
            <a:r>
              <a:rPr lang="cy-GB" sz="2400" b="0">
                <a:solidFill>
                  <a:schemeClr val="tx1"/>
                </a:solidFill>
                <a:effectLst/>
                <a:latin typeface="Cambria Math" panose="02040503050406030204" pitchFamily="18" charset="0"/>
                <a:ea typeface="Cambria Math"/>
                <a:cs typeface="Arial" panose="020B0604020202020204" pitchFamily="34" charset="0"/>
              </a:rPr>
              <a:t>C</a:t>
            </a:r>
          </a:p>
        </p:txBody>
      </p:sp>
      <p:pic>
        <p:nvPicPr>
          <p:cNvPr id="7" name="Picture 6" descr="Sgwâr gyda’r briflythyren C ynddo, y gair carbon oddi tano, a’r rhif atomig (6) oddi tano. Mae’r rhif màs (12) uwch ei ben, ac mae wedi’i labelu fel rhif màs">
            <a:extLst>
              <a:ext uri="{FF2B5EF4-FFF2-40B4-BE49-F238E27FC236}">
                <a16:creationId xmlns:a16="http://schemas.microsoft.com/office/drawing/2014/main" id="{B2ABBE31-4070-0998-0E0B-09451B994D58}"/>
              </a:ext>
            </a:extLst>
          </p:cNvPr>
          <p:cNvPicPr>
            <a:picLocks noChangeAspect="1"/>
          </p:cNvPicPr>
          <p:nvPr/>
        </p:nvPicPr>
        <p:blipFill>
          <a:blip r:embed="rId3"/>
          <a:srcRect l="-169" t="-964" r="-2790" b="43603"/>
          <a:stretch>
            <a:fillRect/>
          </a:stretch>
        </p:blipFill>
        <p:spPr>
          <a:xfrm>
            <a:off x="3648455" y="1996944"/>
            <a:ext cx="3197287" cy="3048888"/>
          </a:xfrm>
          <a:prstGeom prst="rect">
            <a:avLst/>
          </a:prstGeom>
        </p:spPr>
      </p:pic>
      <p:sp>
        <p:nvSpPr>
          <p:cNvPr id="9" name="TextBox 8">
            <a:extLst>
              <a:ext uri="{FF2B5EF4-FFF2-40B4-BE49-F238E27FC236}">
                <a16:creationId xmlns:a16="http://schemas.microsoft.com/office/drawing/2014/main" id="{52C4FBC4-27ED-F18C-1A97-7917D4287104}"/>
              </a:ext>
            </a:extLst>
          </p:cNvPr>
          <p:cNvSpPr txBox="1"/>
          <p:nvPr/>
        </p:nvSpPr>
        <p:spPr>
          <a:xfrm>
            <a:off x="549579" y="1816048"/>
            <a:ext cx="2767976"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faint yn drymach yw gronyn o’i gymharu ag un arall</a:t>
            </a:r>
          </a:p>
        </p:txBody>
      </p:sp>
      <p:sp>
        <p:nvSpPr>
          <p:cNvPr id="11" name="TextBox 10">
            <a:extLst>
              <a:ext uri="{FF2B5EF4-FFF2-40B4-BE49-F238E27FC236}">
                <a16:creationId xmlns:a16="http://schemas.microsoft.com/office/drawing/2014/main" id="{F3DA2BAF-39C1-4CE8-1352-8B7D332F4742}"/>
              </a:ext>
            </a:extLst>
          </p:cNvPr>
          <p:cNvSpPr txBox="1"/>
          <p:nvPr/>
        </p:nvSpPr>
        <p:spPr>
          <a:xfrm>
            <a:off x="521369" y="5049032"/>
            <a:ext cx="2432340" cy="71366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Màs cym-har-ol</a:t>
            </a:r>
          </a:p>
        </p:txBody>
      </p:sp>
      <p:sp>
        <p:nvSpPr>
          <p:cNvPr id="14" name="TextBox 13">
            <a:extLst>
              <a:ext uri="{FF2B5EF4-FFF2-40B4-BE49-F238E27FC236}">
                <a16:creationId xmlns:a16="http://schemas.microsoft.com/office/drawing/2014/main" id="{78F9EC71-C790-1CFE-3681-165A129A3C84}"/>
              </a:ext>
            </a:extLst>
          </p:cNvPr>
          <p:cNvSpPr txBox="1"/>
          <p:nvPr/>
        </p:nvSpPr>
        <p:spPr>
          <a:xfrm>
            <a:off x="7283283" y="1807825"/>
            <a:ext cx="3505321"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Bydd gan atom carbon fàs cymharol o 12 oherwydd ei fod 12 gwaith yn drymach nag atom hydrogen</a:t>
            </a:r>
          </a:p>
        </p:txBody>
      </p:sp>
      <p:sp>
        <p:nvSpPr>
          <p:cNvPr id="13" name="TextBox 12">
            <a:extLst>
              <a:ext uri="{FF2B5EF4-FFF2-40B4-BE49-F238E27FC236}">
                <a16:creationId xmlns:a16="http://schemas.microsoft.com/office/drawing/2014/main" id="{FF3D43AA-9631-114A-E37F-12161EDF37F8}"/>
              </a:ext>
            </a:extLst>
          </p:cNvPr>
          <p:cNvSpPr txBox="1"/>
          <p:nvPr/>
        </p:nvSpPr>
        <p:spPr>
          <a:xfrm>
            <a:off x="7228966" y="4053231"/>
            <a:ext cx="3625279"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Gwefr gymharol – mae gwefr gymharol gronyn yn gallu bod yn bositif neu’n negatif, bydd màs cymharol bob amser yn werth positif</a:t>
            </a:r>
          </a:p>
        </p:txBody>
      </p:sp>
    </p:spTree>
    <p:extLst>
      <p:ext uri="{BB962C8B-B14F-4D97-AF65-F5344CB8AC3E}">
        <p14:creationId xmlns:p14="http://schemas.microsoft.com/office/powerpoint/2010/main" val="25943408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2A14F-6113-A0EF-400B-D00E39B276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E5D1BA-49BA-F13B-5927-C0B9BFB96EEB}"/>
              </a:ext>
            </a:extLst>
          </p:cNvPr>
          <p:cNvSpPr>
            <a:spLocks noGrp="1"/>
          </p:cNvSpPr>
          <p:nvPr>
            <p:ph type="title"/>
          </p:nvPr>
        </p:nvSpPr>
        <p:spPr>
          <a:xfrm>
            <a:off x="234497" y="359279"/>
            <a:ext cx="4724402" cy="440661"/>
          </a:xfrm>
        </p:spPr>
        <p:txBody>
          <a:bodyPr/>
          <a:lstStyle/>
          <a:p>
            <a:r>
              <a:rPr lang="cy-GB" sz="4000"/>
              <a:t>Gronyn is-atomig</a:t>
            </a:r>
          </a:p>
        </p:txBody>
      </p:sp>
      <p:sp>
        <p:nvSpPr>
          <p:cNvPr id="5" name="Vertical Title 1">
            <a:extLst>
              <a:ext uri="{FF2B5EF4-FFF2-40B4-BE49-F238E27FC236}">
                <a16:creationId xmlns:a16="http://schemas.microsoft.com/office/drawing/2014/main" id="{E21916E3-A690-CEA6-5EE0-C2D86B8B091B}"/>
              </a:ext>
              <a:ext uri="{C183D7F6-B498-43B3-948B-1728B52AA6E4}">
                <adec:decorative xmlns:adec="http://schemas.microsoft.com/office/drawing/2017/decorative" val="1"/>
              </a:ext>
            </a:extLst>
          </p:cNvPr>
          <p:cNvSpPr txBox="1">
            <a:spLocks/>
          </p:cNvSpPr>
          <p:nvPr/>
        </p:nvSpPr>
        <p:spPr>
          <a:xfrm>
            <a:off x="11382000" y="445063"/>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225F941D-057A-BD5C-7E60-A37B0F478FC1}"/>
              </a:ext>
            </a:extLst>
          </p:cNvPr>
          <p:cNvSpPr txBox="1">
            <a:spLocks/>
          </p:cNvSpPr>
          <p:nvPr/>
        </p:nvSpPr>
        <p:spPr>
          <a:xfrm>
            <a:off x="5610376" y="359279"/>
            <a:ext cx="4948580" cy="440661"/>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gronyn sy’n llai nag atom</a:t>
            </a:r>
          </a:p>
        </p:txBody>
      </p:sp>
      <p:pic>
        <p:nvPicPr>
          <p:cNvPr id="10" name="Picture 9" descr="Diagram o atom, gyda phroton, niwtron ac un electron o bob lefel egni wedi’u labelu">
            <a:extLst>
              <a:ext uri="{FF2B5EF4-FFF2-40B4-BE49-F238E27FC236}">
                <a16:creationId xmlns:a16="http://schemas.microsoft.com/office/drawing/2014/main" id="{B48602E3-90D5-E99B-FEB1-CC0139487DA0}"/>
              </a:ext>
            </a:extLst>
          </p:cNvPr>
          <p:cNvPicPr>
            <a:picLocks noChangeAspect="1"/>
          </p:cNvPicPr>
          <p:nvPr/>
        </p:nvPicPr>
        <p:blipFill>
          <a:blip r:embed="rId3"/>
          <a:srcRect/>
          <a:stretch/>
        </p:blipFill>
        <p:spPr>
          <a:xfrm>
            <a:off x="3352064" y="2106802"/>
            <a:ext cx="3524514" cy="2005845"/>
          </a:xfrm>
          <a:prstGeom prst="rect">
            <a:avLst/>
          </a:prstGeom>
        </p:spPr>
      </p:pic>
      <p:sp>
        <p:nvSpPr>
          <p:cNvPr id="9" name="TextBox 8">
            <a:extLst>
              <a:ext uri="{FF2B5EF4-FFF2-40B4-BE49-F238E27FC236}">
                <a16:creationId xmlns:a16="http://schemas.microsoft.com/office/drawing/2014/main" id="{58157560-02A2-58DA-A091-B997095203E7}"/>
              </a:ext>
            </a:extLst>
          </p:cNvPr>
          <p:cNvSpPr txBox="1"/>
          <p:nvPr/>
        </p:nvSpPr>
        <p:spPr>
          <a:xfrm>
            <a:off x="234497" y="1182229"/>
            <a:ext cx="3119688"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Mewn geiriau eraill…</a:t>
            </a:r>
          </a:p>
          <a:p>
            <a:r>
              <a:rPr lang="cy-GB" sz="2000">
                <a:latin typeface="Century Gothic"/>
              </a:rPr>
              <a:t>gronynnau bach sy’n ffurfio’r holl elfennau</a:t>
            </a:r>
          </a:p>
        </p:txBody>
      </p:sp>
      <p:sp>
        <p:nvSpPr>
          <p:cNvPr id="11" name="TextBox 10">
            <a:extLst>
              <a:ext uri="{FF2B5EF4-FFF2-40B4-BE49-F238E27FC236}">
                <a16:creationId xmlns:a16="http://schemas.microsoft.com/office/drawing/2014/main" id="{4D42C732-8FF0-AFBE-983A-3E5A5D077B4D}"/>
              </a:ext>
            </a:extLst>
          </p:cNvPr>
          <p:cNvSpPr txBox="1"/>
          <p:nvPr/>
        </p:nvSpPr>
        <p:spPr>
          <a:xfrm>
            <a:off x="234497" y="3404761"/>
            <a:ext cx="3119688"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Gron-yn is-at-om-ig</a:t>
            </a:r>
          </a:p>
        </p:txBody>
      </p:sp>
      <p:sp>
        <p:nvSpPr>
          <p:cNvPr id="7" name="TextBox 6">
            <a:extLst>
              <a:ext uri="{FF2B5EF4-FFF2-40B4-BE49-F238E27FC236}">
                <a16:creationId xmlns:a16="http://schemas.microsoft.com/office/drawing/2014/main" id="{DE5FF9DB-AD10-E064-41B8-98D626568E72}"/>
              </a:ext>
            </a:extLst>
          </p:cNvPr>
          <p:cNvSpPr txBox="1"/>
          <p:nvPr/>
        </p:nvSpPr>
        <p:spPr>
          <a:xfrm>
            <a:off x="234496" y="5230315"/>
            <a:ext cx="3684491"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Dadansoddi</a:t>
            </a:r>
          </a:p>
          <a:p>
            <a:r>
              <a:rPr lang="cy-GB" sz="2000">
                <a:latin typeface="Century Gothic" panose="020B0502020202020204" pitchFamily="34" charset="0"/>
              </a:rPr>
              <a:t>Mae ‘is-’ yn golygu llai na</a:t>
            </a:r>
          </a:p>
        </p:txBody>
      </p:sp>
      <p:sp>
        <p:nvSpPr>
          <p:cNvPr id="14" name="TextBox 13">
            <a:extLst>
              <a:ext uri="{FF2B5EF4-FFF2-40B4-BE49-F238E27FC236}">
                <a16:creationId xmlns:a16="http://schemas.microsoft.com/office/drawing/2014/main" id="{CE8FE810-6793-F2A6-02A3-C19AD2B5E402}"/>
              </a:ext>
            </a:extLst>
          </p:cNvPr>
          <p:cNvSpPr txBox="1"/>
          <p:nvPr/>
        </p:nvSpPr>
        <p:spPr>
          <a:xfrm>
            <a:off x="6874457" y="1236548"/>
            <a:ext cx="4305724"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 </a:t>
            </a:r>
          </a:p>
          <a:p>
            <a:r>
              <a:rPr lang="cy-GB" sz="2000">
                <a:latin typeface="Century Gothic" panose="020B0502020202020204" pitchFamily="34" charset="0"/>
              </a:rPr>
              <a:t>Mae protonau, niwtronau ac electronau yn ronynnau is-atomig</a:t>
            </a:r>
          </a:p>
        </p:txBody>
      </p:sp>
      <p:sp>
        <p:nvSpPr>
          <p:cNvPr id="13" name="TextBox 12">
            <a:extLst>
              <a:ext uri="{FF2B5EF4-FFF2-40B4-BE49-F238E27FC236}">
                <a16:creationId xmlns:a16="http://schemas.microsoft.com/office/drawing/2014/main" id="{DB3B76E6-4866-167C-4AC0-1C175EFAC315}"/>
              </a:ext>
            </a:extLst>
          </p:cNvPr>
          <p:cNvSpPr txBox="1"/>
          <p:nvPr/>
        </p:nvSpPr>
        <p:spPr>
          <a:xfrm>
            <a:off x="6874458" y="2811857"/>
            <a:ext cx="4305724"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atomau. Gronynnau is-atomig sy’n ffurfio atomau. Maent i’w cael o fewn yr atom, nid y tu allan iddo</a:t>
            </a:r>
          </a:p>
        </p:txBody>
      </p:sp>
      <p:sp>
        <p:nvSpPr>
          <p:cNvPr id="4" name="TextBox 3">
            <a:extLst>
              <a:ext uri="{FF2B5EF4-FFF2-40B4-BE49-F238E27FC236}">
                <a16:creationId xmlns:a16="http://schemas.microsoft.com/office/drawing/2014/main" id="{63737D72-7A5D-20B4-6A37-BF2F977A974A}"/>
              </a:ext>
            </a:extLst>
          </p:cNvPr>
          <p:cNvSpPr txBox="1"/>
          <p:nvPr/>
        </p:nvSpPr>
        <p:spPr>
          <a:xfrm>
            <a:off x="6874466" y="4541701"/>
            <a:ext cx="3920717"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dod ar draws yr un tri gronyn is-atomig rydym yn dysgu amdanynt mewn cemeg: protonau, niwtronau ac electronau</a:t>
            </a:r>
          </a:p>
        </p:txBody>
      </p:sp>
    </p:spTree>
    <p:extLst>
      <p:ext uri="{BB962C8B-B14F-4D97-AF65-F5344CB8AC3E}">
        <p14:creationId xmlns:p14="http://schemas.microsoft.com/office/powerpoint/2010/main" val="4063609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8D4D9-B999-F2DF-D2E4-CAC2A01A2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ECFA04-3BC7-A160-40DA-AE756FDD6FC9}"/>
              </a:ext>
            </a:extLst>
          </p:cNvPr>
          <p:cNvSpPr>
            <a:spLocks noGrp="1"/>
          </p:cNvSpPr>
          <p:nvPr>
            <p:ph type="title"/>
          </p:nvPr>
        </p:nvSpPr>
        <p:spPr>
          <a:xfrm>
            <a:off x="459910" y="520163"/>
            <a:ext cx="2767976" cy="440661"/>
          </a:xfrm>
        </p:spPr>
        <p:txBody>
          <a:bodyPr/>
          <a:lstStyle/>
          <a:p>
            <a:r>
              <a:rPr lang="cy-GB" sz="4000"/>
              <a:t>Atom</a:t>
            </a:r>
          </a:p>
        </p:txBody>
      </p:sp>
      <p:sp>
        <p:nvSpPr>
          <p:cNvPr id="5" name="Vertical Title 1">
            <a:extLst>
              <a:ext uri="{FF2B5EF4-FFF2-40B4-BE49-F238E27FC236}">
                <a16:creationId xmlns:a16="http://schemas.microsoft.com/office/drawing/2014/main" id="{96C9B96A-F3C0-EDAA-4FAC-31962F941120}"/>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8706C835-D942-0B1B-16B7-C0E135FDBF35}"/>
              </a:ext>
            </a:extLst>
          </p:cNvPr>
          <p:cNvSpPr txBox="1">
            <a:spLocks/>
          </p:cNvSpPr>
          <p:nvPr/>
        </p:nvSpPr>
        <p:spPr>
          <a:xfrm>
            <a:off x="4033486" y="233082"/>
            <a:ext cx="6779931" cy="1172248"/>
          </a:xfrm>
          <a:prstGeom prst="rect">
            <a:avLst/>
          </a:prstGeom>
          <a:solidFill>
            <a:srgbClr val="C8102E">
              <a:alpha val="27000"/>
            </a:srgbClr>
          </a:solidFill>
        </p:spPr>
        <p:txBody>
          <a:bodyPr vert="horz" lIns="90000" tIns="90000" rIns="90000" bIns="90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y gronyn lleiaf posibl o elfen; mae atomau wedi’u gwneud o brotonau, niwtronau ac electronau</a:t>
            </a:r>
          </a:p>
        </p:txBody>
      </p:sp>
      <p:pic>
        <p:nvPicPr>
          <p:cNvPr id="8" name="Picture 7" descr="Diagram o atom">
            <a:extLst>
              <a:ext uri="{FF2B5EF4-FFF2-40B4-BE49-F238E27FC236}">
                <a16:creationId xmlns:a16="http://schemas.microsoft.com/office/drawing/2014/main" id="{953C030C-E5CF-FC6F-9D9A-5667670EAD43}"/>
              </a:ext>
            </a:extLst>
          </p:cNvPr>
          <p:cNvPicPr>
            <a:picLocks noChangeAspect="1"/>
          </p:cNvPicPr>
          <p:nvPr/>
        </p:nvPicPr>
        <p:blipFill>
          <a:blip r:embed="rId3"/>
          <a:srcRect/>
          <a:stretch/>
        </p:blipFill>
        <p:spPr>
          <a:xfrm>
            <a:off x="3997603" y="1885639"/>
            <a:ext cx="2792495" cy="2775571"/>
          </a:xfrm>
          <a:prstGeom prst="rect">
            <a:avLst/>
          </a:prstGeom>
        </p:spPr>
      </p:pic>
      <p:grpSp>
        <p:nvGrpSpPr>
          <p:cNvPr id="7" name="Group 6">
            <a:extLst>
              <a:ext uri="{FF2B5EF4-FFF2-40B4-BE49-F238E27FC236}">
                <a16:creationId xmlns:a16="http://schemas.microsoft.com/office/drawing/2014/main" id="{4DFAC0B6-8132-F5FF-F89E-542102417E31}"/>
              </a:ext>
              <a:ext uri="{C183D7F6-B498-43B3-948B-1728B52AA6E4}">
                <adec:decorative xmlns:adec="http://schemas.microsoft.com/office/drawing/2017/decorative" val="1"/>
              </a:ext>
            </a:extLst>
          </p:cNvPr>
          <p:cNvGrpSpPr/>
          <p:nvPr/>
        </p:nvGrpSpPr>
        <p:grpSpPr>
          <a:xfrm>
            <a:off x="554639" y="1593488"/>
            <a:ext cx="3207247" cy="1015663"/>
            <a:chOff x="459910" y="3267311"/>
            <a:chExt cx="3207247" cy="1015663"/>
          </a:xfrm>
        </p:grpSpPr>
        <p:sp>
          <p:nvSpPr>
            <p:cNvPr id="10" name="TextBox 9">
              <a:extLst>
                <a:ext uri="{FF2B5EF4-FFF2-40B4-BE49-F238E27FC236}">
                  <a16:creationId xmlns:a16="http://schemas.microsoft.com/office/drawing/2014/main" id="{5E876D7E-3C6D-9171-325C-308CDE32B5CD}"/>
                </a:ext>
              </a:extLst>
            </p:cNvPr>
            <p:cNvSpPr txBox="1"/>
            <p:nvPr/>
          </p:nvSpPr>
          <p:spPr>
            <a:xfrm>
              <a:off x="459910" y="3267311"/>
              <a:ext cx="3207247"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bit.ly/3G7XpSi</a:t>
              </a:r>
            </a:p>
          </p:txBody>
        </p:sp>
        <p:pic>
          <p:nvPicPr>
            <p:cNvPr id="15" name="Graphic 17" descr="Amlinell o law">
              <a:extLst>
                <a:ext uri="{FF2B5EF4-FFF2-40B4-BE49-F238E27FC236}">
                  <a16:creationId xmlns:a16="http://schemas.microsoft.com/office/drawing/2014/main" id="{CE9D4325-3E00-DA72-AB3C-80318AE86BA9}"/>
                </a:ext>
              </a:extLst>
            </p:cNvPr>
            <p:cNvPicPr/>
            <p:nvPr/>
          </p:nvPicPr>
          <p:blipFill>
            <a:blip r:embed="rId5" cstate="print">
              <a:extLst>
                <a:ext uri="{28A0092B-C50C-407E-A947-70E740481C1C}">
                  <a14:useLocalDpi xmlns:a14="http://schemas.microsoft.com/office/drawing/2010/main"/>
                </a:ext>
              </a:extLst>
            </a:blip>
            <a:stretch/>
          </p:blipFill>
          <p:spPr>
            <a:xfrm>
              <a:off x="2934519" y="3353056"/>
              <a:ext cx="538560" cy="538560"/>
            </a:xfrm>
            <a:prstGeom prst="rect">
              <a:avLst/>
            </a:prstGeom>
            <a:ln w="9525">
              <a:noFill/>
            </a:ln>
          </p:spPr>
        </p:pic>
        <p:pic>
          <p:nvPicPr>
            <p:cNvPr id="16" name="Graphic 16" descr="Amlinell o law wedi’i chodi">
              <a:extLst>
                <a:ext uri="{FF2B5EF4-FFF2-40B4-BE49-F238E27FC236}">
                  <a16:creationId xmlns:a16="http://schemas.microsoft.com/office/drawing/2014/main" id="{EB537720-D17E-3FAD-A312-EFC9FDC8F680}"/>
                </a:ext>
              </a:extLst>
            </p:cNvPr>
            <p:cNvPicPr/>
            <p:nvPr/>
          </p:nvPicPr>
          <p:blipFill>
            <a:blip r:embed="rId6" cstate="print">
              <a:extLst>
                <a:ext uri="{28A0092B-C50C-407E-A947-70E740481C1C}">
                  <a14:useLocalDpi xmlns:a14="http://schemas.microsoft.com/office/drawing/2010/main"/>
                </a:ext>
              </a:extLst>
            </a:blip>
            <a:stretch/>
          </p:blipFill>
          <p:spPr>
            <a:xfrm>
              <a:off x="2566654" y="3353056"/>
              <a:ext cx="543960" cy="543960"/>
            </a:xfrm>
            <a:prstGeom prst="rect">
              <a:avLst/>
            </a:prstGeom>
            <a:ln w="9525">
              <a:noFill/>
            </a:ln>
          </p:spPr>
        </p:pic>
      </p:grpSp>
      <p:sp>
        <p:nvSpPr>
          <p:cNvPr id="11" name="TextBox 10">
            <a:extLst>
              <a:ext uri="{FF2B5EF4-FFF2-40B4-BE49-F238E27FC236}">
                <a16:creationId xmlns:a16="http://schemas.microsoft.com/office/drawing/2014/main" id="{CCBFE05D-7E0D-CE58-A63A-4B133FE4DCAC}"/>
              </a:ext>
            </a:extLst>
          </p:cNvPr>
          <p:cNvSpPr txBox="1"/>
          <p:nvPr/>
        </p:nvSpPr>
        <p:spPr>
          <a:xfrm>
            <a:off x="554639" y="3248405"/>
            <a:ext cx="3207247"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solidFill>
                  <a:srgbClr val="000000"/>
                </a:solidFill>
                <a:latin typeface="Century Gothic "/>
              </a:rPr>
              <a:t>A-tom</a:t>
            </a:r>
          </a:p>
        </p:txBody>
      </p:sp>
      <p:sp>
        <p:nvSpPr>
          <p:cNvPr id="4" name="TextBox 3">
            <a:extLst>
              <a:ext uri="{FF2B5EF4-FFF2-40B4-BE49-F238E27FC236}">
                <a16:creationId xmlns:a16="http://schemas.microsoft.com/office/drawing/2014/main" id="{A91B7B73-B40E-EA5E-B621-D6C20100AF03}"/>
              </a:ext>
            </a:extLst>
          </p:cNvPr>
          <p:cNvSpPr txBox="1"/>
          <p:nvPr/>
        </p:nvSpPr>
        <p:spPr>
          <a:xfrm>
            <a:off x="554639" y="5264512"/>
            <a:ext cx="6235459"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astudio pynciau tebyg am adeiledd atomig a gronynnau</a:t>
            </a:r>
          </a:p>
        </p:txBody>
      </p:sp>
      <p:sp>
        <p:nvSpPr>
          <p:cNvPr id="14" name="TextBox 13">
            <a:extLst>
              <a:ext uri="{FF2B5EF4-FFF2-40B4-BE49-F238E27FC236}">
                <a16:creationId xmlns:a16="http://schemas.microsoft.com/office/drawing/2014/main" id="{18C14CD2-CFFA-0524-FA5E-6F3B59381A6E}"/>
              </a:ext>
            </a:extLst>
          </p:cNvPr>
          <p:cNvSpPr txBox="1"/>
          <p:nvPr/>
        </p:nvSpPr>
        <p:spPr>
          <a:xfrm>
            <a:off x="7070150" y="1593488"/>
            <a:ext cx="3734219"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 </a:t>
            </a:r>
          </a:p>
          <a:p>
            <a:r>
              <a:rPr lang="cy-GB" sz="2000">
                <a:latin typeface="Century Gothic" panose="020B0502020202020204" pitchFamily="34" charset="0"/>
              </a:rPr>
              <a:t>Un atom unigol nitrogen yw’r math lleiaf o nitrogen sy’n gallu bodoli</a:t>
            </a:r>
          </a:p>
        </p:txBody>
      </p:sp>
      <p:sp>
        <p:nvSpPr>
          <p:cNvPr id="13" name="TextBox 12">
            <a:extLst>
              <a:ext uri="{FF2B5EF4-FFF2-40B4-BE49-F238E27FC236}">
                <a16:creationId xmlns:a16="http://schemas.microsoft.com/office/drawing/2014/main" id="{0D8F36D7-81A8-C1C9-D1E1-93C79497B442}"/>
              </a:ext>
            </a:extLst>
          </p:cNvPr>
          <p:cNvSpPr txBox="1"/>
          <p:nvPr/>
        </p:nvSpPr>
        <p:spPr>
          <a:xfrm>
            <a:off x="7070142" y="3165685"/>
            <a:ext cx="3996926"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ïonau. Mae gan atomau nifer hafal o brotonau ac electronau. Mae atomau’n gallu ffurfio ïonau pan fyddant yn colli neu’n ennill electronau.</a:t>
            </a:r>
          </a:p>
        </p:txBody>
      </p:sp>
    </p:spTree>
    <p:extLst>
      <p:ext uri="{BB962C8B-B14F-4D97-AF65-F5344CB8AC3E}">
        <p14:creationId xmlns:p14="http://schemas.microsoft.com/office/powerpoint/2010/main" val="12961813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65900-8B15-351A-9216-AF46AB34DE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85DADD-F9F4-B028-CF32-B240B5657405}"/>
              </a:ext>
            </a:extLst>
          </p:cNvPr>
          <p:cNvSpPr>
            <a:spLocks noGrp="1"/>
          </p:cNvSpPr>
          <p:nvPr>
            <p:ph type="title"/>
          </p:nvPr>
        </p:nvSpPr>
        <p:spPr>
          <a:xfrm>
            <a:off x="402663" y="619844"/>
            <a:ext cx="2767976" cy="440661"/>
          </a:xfrm>
        </p:spPr>
        <p:txBody>
          <a:bodyPr/>
          <a:lstStyle/>
          <a:p>
            <a:r>
              <a:rPr lang="cy-GB" sz="4000"/>
              <a:t>Ïon</a:t>
            </a:r>
          </a:p>
        </p:txBody>
      </p:sp>
      <p:sp>
        <p:nvSpPr>
          <p:cNvPr id="5" name="Vertical Title 1">
            <a:extLst>
              <a:ext uri="{FF2B5EF4-FFF2-40B4-BE49-F238E27FC236}">
                <a16:creationId xmlns:a16="http://schemas.microsoft.com/office/drawing/2014/main" id="{B86D4412-D854-52B0-733A-8C4B6B026A40}"/>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779148B6-37BC-9850-43DD-B6ACA1D3C9FC}"/>
              </a:ext>
            </a:extLst>
          </p:cNvPr>
          <p:cNvSpPr txBox="1">
            <a:spLocks/>
          </p:cNvSpPr>
          <p:nvPr/>
        </p:nvSpPr>
        <p:spPr>
          <a:xfrm>
            <a:off x="1809345" y="331218"/>
            <a:ext cx="9027942" cy="1118065"/>
          </a:xfrm>
          <a:prstGeom prst="rect">
            <a:avLst/>
          </a:prstGeom>
          <a:solidFill>
            <a:srgbClr val="C8102E">
              <a:alpha val="27000"/>
            </a:srgbClr>
          </a:solidFill>
        </p:spPr>
        <p:txBody>
          <a:bodyPr vert="horz" lIns="90000" tIns="90000" rIns="90000" bIns="90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gronyn wedi’i wefru sy’n cael ei ffurfio pan fydd un neu ragor o electronau’n cael eu colli neu eu hennill o atom neu foleciwl</a:t>
            </a:r>
          </a:p>
        </p:txBody>
      </p:sp>
      <p:pic>
        <p:nvPicPr>
          <p:cNvPr id="7" name="Picture 6" descr="Diagram dot a chroes ar gyfer ïon sodiwm. Mae Na yn y canol, gyda 2 gylch consentrig o’i amgylch, pob un â chroesau arno. Mae mewn bachau gydag arwydd plws y tu allan i’r bachau">
            <a:extLst>
              <a:ext uri="{FF2B5EF4-FFF2-40B4-BE49-F238E27FC236}">
                <a16:creationId xmlns:a16="http://schemas.microsoft.com/office/drawing/2014/main" id="{02EEC24D-17CF-13EF-D741-0863D74A64A5}"/>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303811" y="1802355"/>
            <a:ext cx="2866059" cy="2690177"/>
          </a:xfrm>
          <a:prstGeom prst="rect">
            <a:avLst/>
          </a:prstGeom>
        </p:spPr>
      </p:pic>
      <p:sp>
        <p:nvSpPr>
          <p:cNvPr id="9" name="TextBox 8">
            <a:extLst>
              <a:ext uri="{FF2B5EF4-FFF2-40B4-BE49-F238E27FC236}">
                <a16:creationId xmlns:a16="http://schemas.microsoft.com/office/drawing/2014/main" id="{B4F26E34-ED12-7E5F-79CC-1074EA598065}"/>
              </a:ext>
            </a:extLst>
          </p:cNvPr>
          <p:cNvSpPr txBox="1"/>
          <p:nvPr/>
        </p:nvSpPr>
        <p:spPr>
          <a:xfrm>
            <a:off x="402663" y="1584942"/>
            <a:ext cx="3254499"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gronyn â gwefr positif neu negatif</a:t>
            </a:r>
          </a:p>
        </p:txBody>
      </p:sp>
      <p:sp>
        <p:nvSpPr>
          <p:cNvPr id="10" name="TextBox 9">
            <a:extLst>
              <a:ext uri="{FF2B5EF4-FFF2-40B4-BE49-F238E27FC236}">
                <a16:creationId xmlns:a16="http://schemas.microsoft.com/office/drawing/2014/main" id="{44FC57E2-A3A3-C764-D72C-24554050DA86}"/>
              </a:ext>
            </a:extLst>
          </p:cNvPr>
          <p:cNvSpPr txBox="1"/>
          <p:nvPr/>
        </p:nvSpPr>
        <p:spPr>
          <a:xfrm>
            <a:off x="402663" y="3705004"/>
            <a:ext cx="3254502"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 </a:t>
            </a:r>
            <a:r>
              <a:rPr lang="cy-GB" sz="2000">
                <a:latin typeface="Century Gothic"/>
                <a:hlinkClick r:id="rId4"/>
              </a:rPr>
              <a:t>bit.ly/3Yv76R2</a:t>
            </a:r>
          </a:p>
        </p:txBody>
      </p:sp>
      <p:sp>
        <p:nvSpPr>
          <p:cNvPr id="11" name="TextBox 10">
            <a:extLst>
              <a:ext uri="{FF2B5EF4-FFF2-40B4-BE49-F238E27FC236}">
                <a16:creationId xmlns:a16="http://schemas.microsoft.com/office/drawing/2014/main" id="{AAAD4924-E549-197F-2AC4-DD8E7CFD4C06}"/>
              </a:ext>
            </a:extLst>
          </p:cNvPr>
          <p:cNvSpPr txBox="1"/>
          <p:nvPr/>
        </p:nvSpPr>
        <p:spPr>
          <a:xfrm>
            <a:off x="402663" y="5940211"/>
            <a:ext cx="3254498"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Ï-on </a:t>
            </a:r>
          </a:p>
        </p:txBody>
      </p:sp>
      <p:sp>
        <p:nvSpPr>
          <p:cNvPr id="12" name="TextBox 11">
            <a:extLst>
              <a:ext uri="{FF2B5EF4-FFF2-40B4-BE49-F238E27FC236}">
                <a16:creationId xmlns:a16="http://schemas.microsoft.com/office/drawing/2014/main" id="{C89B8168-24D0-7E75-7160-9A2E0AC39130}"/>
              </a:ext>
            </a:extLst>
          </p:cNvPr>
          <p:cNvSpPr txBox="1"/>
          <p:nvPr/>
        </p:nvSpPr>
        <p:spPr>
          <a:xfrm>
            <a:off x="3915372" y="5016881"/>
            <a:ext cx="3254498"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Geiriau tebyg</a:t>
            </a:r>
          </a:p>
          <a:p>
            <a:r>
              <a:rPr lang="cy-GB" sz="2000">
                <a:latin typeface="Century Gothic" panose="020B0502020202020204" pitchFamily="34" charset="0"/>
              </a:rPr>
              <a:t>Mae catïonau yn ïonau â gwefr bositif, ac mae anionau yn ïonau â gwefr negatif</a:t>
            </a:r>
          </a:p>
        </p:txBody>
      </p:sp>
      <p:sp>
        <p:nvSpPr>
          <p:cNvPr id="14" name="TextBox 13">
            <a:extLst>
              <a:ext uri="{FF2B5EF4-FFF2-40B4-BE49-F238E27FC236}">
                <a16:creationId xmlns:a16="http://schemas.microsoft.com/office/drawing/2014/main" id="{642ECF31-354D-9325-A20E-A596D6A94FDB}"/>
              </a:ext>
            </a:extLst>
          </p:cNvPr>
          <p:cNvSpPr txBox="1"/>
          <p:nvPr/>
        </p:nvSpPr>
        <p:spPr>
          <a:xfrm>
            <a:off x="7428081" y="1584942"/>
            <a:ext cx="3327631"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 </a:t>
            </a:r>
          </a:p>
          <a:p>
            <a:pPr>
              <a:lnSpc>
                <a:spcPct val="100000"/>
              </a:lnSpc>
              <a:tabLst>
                <a:tab pos="0" algn="l"/>
              </a:tabLst>
            </a:pPr>
            <a:r>
              <a:rPr lang="cy-GB" sz="2000" strike="noStrike">
                <a:solidFill>
                  <a:srgbClr val="000000"/>
                </a:solidFill>
                <a:latin typeface="Century Gothic"/>
              </a:rPr>
              <a:t>Pan fydd atom sodiwm yn colli electron, mae’n troi’n ïon â gwefr bositif</a:t>
            </a:r>
          </a:p>
        </p:txBody>
      </p:sp>
      <p:sp>
        <p:nvSpPr>
          <p:cNvPr id="13" name="TextBox 12">
            <a:extLst>
              <a:ext uri="{FF2B5EF4-FFF2-40B4-BE49-F238E27FC236}">
                <a16:creationId xmlns:a16="http://schemas.microsoft.com/office/drawing/2014/main" id="{5D031913-4FC4-AB7A-0463-30D85D352EF7}"/>
              </a:ext>
            </a:extLst>
          </p:cNvPr>
          <p:cNvSpPr txBox="1"/>
          <p:nvPr/>
        </p:nvSpPr>
        <p:spPr>
          <a:xfrm>
            <a:off x="7419028" y="3685588"/>
            <a:ext cx="3418259"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protonau (positif) neu electronau (negatif)</a:t>
            </a:r>
          </a:p>
        </p:txBody>
      </p:sp>
      <p:pic>
        <p:nvPicPr>
          <p:cNvPr id="15" name="Graphic 17">
            <a:extLst>
              <a:ext uri="{FF2B5EF4-FFF2-40B4-BE49-F238E27FC236}">
                <a16:creationId xmlns:a16="http://schemas.microsoft.com/office/drawing/2014/main" id="{CA04EF29-D6BD-347E-3182-4CD1C0C103E3}"/>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957617" y="3790014"/>
            <a:ext cx="609085" cy="538560"/>
          </a:xfrm>
          <a:prstGeom prst="rect">
            <a:avLst/>
          </a:prstGeom>
          <a:ln w="9525">
            <a:noFill/>
          </a:ln>
        </p:spPr>
      </p:pic>
      <p:pic>
        <p:nvPicPr>
          <p:cNvPr id="16" name="Graphic 16">
            <a:extLst>
              <a:ext uri="{FF2B5EF4-FFF2-40B4-BE49-F238E27FC236}">
                <a16:creationId xmlns:a16="http://schemas.microsoft.com/office/drawing/2014/main" id="{ADDE62C8-AF96-B83A-730C-D777C55FA7A6}"/>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430980" y="3802109"/>
            <a:ext cx="615192" cy="543960"/>
          </a:xfrm>
          <a:prstGeom prst="rect">
            <a:avLst/>
          </a:prstGeom>
          <a:ln w="9525">
            <a:noFill/>
          </a:ln>
        </p:spPr>
      </p:pic>
      <p:sp>
        <p:nvSpPr>
          <p:cNvPr id="4" name="TextBox 3">
            <a:extLst>
              <a:ext uri="{FF2B5EF4-FFF2-40B4-BE49-F238E27FC236}">
                <a16:creationId xmlns:a16="http://schemas.microsoft.com/office/drawing/2014/main" id="{DF7CB358-5318-23EF-8C12-4B7809353E33}"/>
              </a:ext>
            </a:extLst>
          </p:cNvPr>
          <p:cNvSpPr txBox="1"/>
          <p:nvPr/>
        </p:nvSpPr>
        <p:spPr>
          <a:xfrm>
            <a:off x="7428081" y="5324658"/>
            <a:ext cx="3418259"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efallai y byddwch yn trafod ïonau wrth ddysgu am drydan</a:t>
            </a:r>
          </a:p>
        </p:txBody>
      </p:sp>
    </p:spTree>
    <p:extLst>
      <p:ext uri="{BB962C8B-B14F-4D97-AF65-F5344CB8AC3E}">
        <p14:creationId xmlns:p14="http://schemas.microsoft.com/office/powerpoint/2010/main" val="1567513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B4A30-BC27-969C-2A6E-CDDD42F46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C91FEF-07CC-129B-4176-7BAAF1ADB9E0}"/>
              </a:ext>
            </a:extLst>
          </p:cNvPr>
          <p:cNvSpPr>
            <a:spLocks noGrp="1"/>
          </p:cNvSpPr>
          <p:nvPr>
            <p:ph type="title"/>
          </p:nvPr>
        </p:nvSpPr>
        <p:spPr>
          <a:xfrm>
            <a:off x="495531" y="588402"/>
            <a:ext cx="4901576" cy="440661"/>
          </a:xfrm>
        </p:spPr>
        <p:txBody>
          <a:bodyPr/>
          <a:lstStyle/>
          <a:p>
            <a:r>
              <a:rPr lang="cy-GB" sz="4000"/>
              <a:t>Anelastig</a:t>
            </a:r>
          </a:p>
        </p:txBody>
      </p:sp>
      <p:sp>
        <p:nvSpPr>
          <p:cNvPr id="5" name="Vertical Title 1">
            <a:extLst>
              <a:ext uri="{FF2B5EF4-FFF2-40B4-BE49-F238E27FC236}">
                <a16:creationId xmlns:a16="http://schemas.microsoft.com/office/drawing/2014/main" id="{D2A17807-2813-1D57-BD5C-19338FB4700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F71C9975-B67A-2336-19EA-C6A61D463166}"/>
              </a:ext>
            </a:extLst>
          </p:cNvPr>
          <p:cNvSpPr txBox="1">
            <a:spLocks/>
          </p:cNvSpPr>
          <p:nvPr/>
        </p:nvSpPr>
        <p:spPr>
          <a:xfrm>
            <a:off x="3950474" y="567909"/>
            <a:ext cx="2807365" cy="614228"/>
          </a:xfrm>
          <a:prstGeom prst="rect">
            <a:avLst/>
          </a:prstGeom>
          <a:solidFill>
            <a:srgbClr val="C8102E">
              <a:alpha val="27000"/>
            </a:srgbClr>
          </a:solidFill>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algn="ctr"/>
            <a:r>
              <a:rPr lang="cy-GB" sz="2400" b="0">
                <a:solidFill>
                  <a:schemeClr val="tx1"/>
                </a:solidFill>
              </a:rPr>
              <a:t>ddim yn hyblyg</a:t>
            </a:r>
          </a:p>
        </p:txBody>
      </p:sp>
      <p:pic>
        <p:nvPicPr>
          <p:cNvPr id="8" name="Picture 7" descr="Band rwber gyda chroes drwyddo">
            <a:extLst>
              <a:ext uri="{FF2B5EF4-FFF2-40B4-BE49-F238E27FC236}">
                <a16:creationId xmlns:a16="http://schemas.microsoft.com/office/drawing/2014/main" id="{69CD3DE4-2694-32D2-A489-2BF56C814D8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550310" y="1335211"/>
            <a:ext cx="3022237" cy="3022237"/>
          </a:xfrm>
          <a:prstGeom prst="rect">
            <a:avLst/>
          </a:prstGeom>
        </p:spPr>
      </p:pic>
      <p:sp>
        <p:nvSpPr>
          <p:cNvPr id="3" name="TextBox 2">
            <a:extLst>
              <a:ext uri="{FF2B5EF4-FFF2-40B4-BE49-F238E27FC236}">
                <a16:creationId xmlns:a16="http://schemas.microsoft.com/office/drawing/2014/main" id="{2B06DF42-35F4-092B-1296-DA98DA6EC51F}"/>
              </a:ext>
            </a:extLst>
          </p:cNvPr>
          <p:cNvSpPr txBox="1"/>
          <p:nvPr/>
        </p:nvSpPr>
        <p:spPr>
          <a:xfrm>
            <a:off x="505891" y="1830667"/>
            <a:ext cx="2724112"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ni fydd yn ymestyn nac yn plygu</a:t>
            </a:r>
          </a:p>
        </p:txBody>
      </p:sp>
      <p:sp>
        <p:nvSpPr>
          <p:cNvPr id="11" name="TextBox 10">
            <a:extLst>
              <a:ext uri="{FF2B5EF4-FFF2-40B4-BE49-F238E27FC236}">
                <a16:creationId xmlns:a16="http://schemas.microsoft.com/office/drawing/2014/main" id="{AB8549A4-4C85-C41F-203E-5F26198DBAF9}"/>
              </a:ext>
            </a:extLst>
          </p:cNvPr>
          <p:cNvSpPr txBox="1"/>
          <p:nvPr/>
        </p:nvSpPr>
        <p:spPr>
          <a:xfrm>
            <a:off x="518721" y="3593822"/>
            <a:ext cx="2486298"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An-el-as-tig</a:t>
            </a:r>
          </a:p>
        </p:txBody>
      </p:sp>
      <p:sp>
        <p:nvSpPr>
          <p:cNvPr id="9" name="TextBox 8">
            <a:extLst>
              <a:ext uri="{FF2B5EF4-FFF2-40B4-BE49-F238E27FC236}">
                <a16:creationId xmlns:a16="http://schemas.microsoft.com/office/drawing/2014/main" id="{9BF48A1C-10D5-A1EB-C4A2-F4D04E94DC5D}"/>
              </a:ext>
            </a:extLst>
          </p:cNvPr>
          <p:cNvSpPr txBox="1"/>
          <p:nvPr/>
        </p:nvSpPr>
        <p:spPr>
          <a:xfrm>
            <a:off x="495530" y="5071535"/>
            <a:ext cx="2662109"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Dadansoddi</a:t>
            </a:r>
          </a:p>
          <a:p>
            <a:r>
              <a:rPr lang="cy-GB" sz="2000">
                <a:latin typeface="Century Gothic" panose="020B0502020202020204" pitchFamily="34" charset="0"/>
              </a:rPr>
              <a:t>Mae ‘an’ yn golygu ddim yn</a:t>
            </a:r>
          </a:p>
        </p:txBody>
      </p:sp>
      <p:sp>
        <p:nvSpPr>
          <p:cNvPr id="14" name="TextBox 13">
            <a:extLst>
              <a:ext uri="{FF2B5EF4-FFF2-40B4-BE49-F238E27FC236}">
                <a16:creationId xmlns:a16="http://schemas.microsoft.com/office/drawing/2014/main" id="{FDC8B8D9-F597-A1C5-AA32-14D9C284A4D8}"/>
              </a:ext>
            </a:extLst>
          </p:cNvPr>
          <p:cNvSpPr txBox="1"/>
          <p:nvPr/>
        </p:nvSpPr>
        <p:spPr>
          <a:xfrm>
            <a:off x="6757838" y="1830667"/>
            <a:ext cx="3734737"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caniau diodydd metel a photeli gwydr yn ddeunyddiau anelastig cyffredin</a:t>
            </a:r>
          </a:p>
        </p:txBody>
      </p:sp>
      <p:sp>
        <p:nvSpPr>
          <p:cNvPr id="12" name="TextBox 11">
            <a:extLst>
              <a:ext uri="{FF2B5EF4-FFF2-40B4-BE49-F238E27FC236}">
                <a16:creationId xmlns:a16="http://schemas.microsoft.com/office/drawing/2014/main" id="{A7989C27-CF9D-6691-7EDE-2BAF4D8B0EBE}"/>
              </a:ext>
            </a:extLst>
          </p:cNvPr>
          <p:cNvSpPr txBox="1"/>
          <p:nvPr/>
        </p:nvSpPr>
        <p:spPr>
          <a:xfrm>
            <a:off x="3950474" y="4148205"/>
            <a:ext cx="7061797"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Mae gwrthrych anelastig yn newid siâp yn barhaol pan roddir grym arno. Mewn ffiseg, byddwch yn ymchwilio i briodweddau gwrthrychau elastig ac anelastig </a:t>
            </a:r>
          </a:p>
        </p:txBody>
      </p:sp>
    </p:spTree>
    <p:extLst>
      <p:ext uri="{BB962C8B-B14F-4D97-AF65-F5344CB8AC3E}">
        <p14:creationId xmlns:p14="http://schemas.microsoft.com/office/powerpoint/2010/main" val="2247899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99AB4-5A35-D9E0-4E3C-8B68C7E453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9B8C99-48BA-DD96-0D08-B19CA055AED6}"/>
              </a:ext>
            </a:extLst>
          </p:cNvPr>
          <p:cNvSpPr>
            <a:spLocks noGrp="1"/>
          </p:cNvSpPr>
          <p:nvPr>
            <p:ph type="title"/>
          </p:nvPr>
        </p:nvSpPr>
        <p:spPr>
          <a:xfrm>
            <a:off x="460055" y="290723"/>
            <a:ext cx="4901576" cy="440661"/>
          </a:xfrm>
        </p:spPr>
        <p:txBody>
          <a:bodyPr/>
          <a:lstStyle/>
          <a:p>
            <a:r>
              <a:rPr lang="cy-GB" sz="3600"/>
              <a:t>Grymoedd rhyngfoleciwlaidd</a:t>
            </a:r>
          </a:p>
        </p:txBody>
      </p:sp>
      <p:sp>
        <p:nvSpPr>
          <p:cNvPr id="5" name="Vertical Title 1">
            <a:extLst>
              <a:ext uri="{FF2B5EF4-FFF2-40B4-BE49-F238E27FC236}">
                <a16:creationId xmlns:a16="http://schemas.microsoft.com/office/drawing/2014/main" id="{0513E57C-EA2D-BC81-0A09-49446A13B6A1}"/>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4B3850B2-E2E7-8910-B49B-DD47DFF8D60C}"/>
              </a:ext>
            </a:extLst>
          </p:cNvPr>
          <p:cNvSpPr txBox="1">
            <a:spLocks/>
          </p:cNvSpPr>
          <p:nvPr/>
        </p:nvSpPr>
        <p:spPr>
          <a:xfrm>
            <a:off x="4497442" y="290723"/>
            <a:ext cx="6533584" cy="911018"/>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y grymoedd atynnol a gwrthyrrol cymharol wan rhwng moleciwlau</a:t>
            </a:r>
          </a:p>
        </p:txBody>
      </p:sp>
      <p:pic>
        <p:nvPicPr>
          <p:cNvPr id="7" name="Picture 6" descr="Diagram o sawl moleciwl dŵr (O mewn cylch mawr, gydag H mewn cylchoedd llai o boptu iddo). Mae’r moleciwlau wedi’u cysylltu gan linellau dotiog o ddau H i un O, ac mae’r llinell ddotiog wedi’i labelu fel grym rhyngfoleciwlaidd">
            <a:extLst>
              <a:ext uri="{FF2B5EF4-FFF2-40B4-BE49-F238E27FC236}">
                <a16:creationId xmlns:a16="http://schemas.microsoft.com/office/drawing/2014/main" id="{3C07E1AA-88D1-724E-F9F2-61302966F29E}"/>
              </a:ext>
            </a:extLst>
          </p:cNvPr>
          <p:cNvPicPr>
            <a:picLocks noChangeAspect="1"/>
          </p:cNvPicPr>
          <p:nvPr/>
        </p:nvPicPr>
        <p:blipFill>
          <a:blip r:embed="rId3"/>
          <a:srcRect/>
          <a:stretch/>
        </p:blipFill>
        <p:spPr>
          <a:xfrm>
            <a:off x="3612418" y="1562783"/>
            <a:ext cx="3602743" cy="3428926"/>
          </a:xfrm>
          <a:prstGeom prst="rect">
            <a:avLst/>
          </a:prstGeom>
        </p:spPr>
      </p:pic>
      <p:sp>
        <p:nvSpPr>
          <p:cNvPr id="11" name="TextBox 10">
            <a:extLst>
              <a:ext uri="{FF2B5EF4-FFF2-40B4-BE49-F238E27FC236}">
                <a16:creationId xmlns:a16="http://schemas.microsoft.com/office/drawing/2014/main" id="{9D1A2CAD-DC04-ED9D-4B3A-785EEA467CD1}"/>
              </a:ext>
            </a:extLst>
          </p:cNvPr>
          <p:cNvSpPr txBox="1"/>
          <p:nvPr/>
        </p:nvSpPr>
        <p:spPr>
          <a:xfrm>
            <a:off x="597170" y="1886220"/>
            <a:ext cx="2736028"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Grym-oedd rhyng-fol-ec-iwl-aidd </a:t>
            </a:r>
          </a:p>
        </p:txBody>
      </p:sp>
      <p:sp>
        <p:nvSpPr>
          <p:cNvPr id="3" name="TextBox 2">
            <a:extLst>
              <a:ext uri="{FF2B5EF4-FFF2-40B4-BE49-F238E27FC236}">
                <a16:creationId xmlns:a16="http://schemas.microsoft.com/office/drawing/2014/main" id="{A215242F-3F1D-E075-6FE8-5EA0258AF56A}"/>
              </a:ext>
            </a:extLst>
          </p:cNvPr>
          <p:cNvSpPr txBox="1"/>
          <p:nvPr/>
        </p:nvSpPr>
        <p:spPr>
          <a:xfrm>
            <a:off x="588474" y="3384748"/>
            <a:ext cx="3023943"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Dadansoddi</a:t>
            </a:r>
          </a:p>
          <a:p>
            <a:r>
              <a:rPr lang="cy-GB" sz="2000">
                <a:latin typeface="Century Gothic" panose="020B0502020202020204" pitchFamily="34" charset="0"/>
              </a:rPr>
              <a:t>Mae ‘rhyng’ yn golygu rhwng neu ymhlith</a:t>
            </a:r>
          </a:p>
        </p:txBody>
      </p:sp>
      <p:sp>
        <p:nvSpPr>
          <p:cNvPr id="12" name="TextBox 11">
            <a:extLst>
              <a:ext uri="{FF2B5EF4-FFF2-40B4-BE49-F238E27FC236}">
                <a16:creationId xmlns:a16="http://schemas.microsoft.com/office/drawing/2014/main" id="{E314AD14-3558-552A-C939-066D59E40937}"/>
              </a:ext>
            </a:extLst>
          </p:cNvPr>
          <p:cNvSpPr txBox="1"/>
          <p:nvPr/>
        </p:nvSpPr>
        <p:spPr>
          <a:xfrm>
            <a:off x="597527" y="5452182"/>
            <a:ext cx="6224291"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efallai y byddwch yn trafod grymoedd rhyngfoleciwlaidd wrth ddysgu am y model gronynnau</a:t>
            </a:r>
          </a:p>
        </p:txBody>
      </p:sp>
      <p:sp>
        <p:nvSpPr>
          <p:cNvPr id="14" name="TextBox 13">
            <a:extLst>
              <a:ext uri="{FF2B5EF4-FFF2-40B4-BE49-F238E27FC236}">
                <a16:creationId xmlns:a16="http://schemas.microsoft.com/office/drawing/2014/main" id="{8AC3B21F-DEE6-69D4-FD0D-502493E88CC4}"/>
              </a:ext>
            </a:extLst>
          </p:cNvPr>
          <p:cNvSpPr txBox="1"/>
          <p:nvPr/>
        </p:nvSpPr>
        <p:spPr>
          <a:xfrm>
            <a:off x="7338354" y="1296083"/>
            <a:ext cx="3483141"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moleciwlau dŵr mewn iâ yn cael eu dal at ei gilydd gan rymoedd atynnol rhwng y moleciwlau</a:t>
            </a:r>
          </a:p>
        </p:txBody>
      </p:sp>
      <p:sp>
        <p:nvSpPr>
          <p:cNvPr id="13" name="TextBox 12">
            <a:extLst>
              <a:ext uri="{FF2B5EF4-FFF2-40B4-BE49-F238E27FC236}">
                <a16:creationId xmlns:a16="http://schemas.microsoft.com/office/drawing/2014/main" id="{006ECA94-DC0C-6248-749E-416747F7F92F}"/>
              </a:ext>
            </a:extLst>
          </p:cNvPr>
          <p:cNvSpPr txBox="1"/>
          <p:nvPr/>
        </p:nvSpPr>
        <p:spPr>
          <a:xfrm>
            <a:off x="7339306" y="3306202"/>
            <a:ext cx="3482189" cy="3477875"/>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bondiau cemegol. Nid oes unrhyw fondiau cofalent yn cael eu torri pan fydd sylweddau sydd wedi’u gwneud o foleciwlau cofalent bach yn ymdoddi neu’n berwi – y grymoedd rhyngfoleciwlaidd sy’n cael eu goresgyn</a:t>
            </a:r>
          </a:p>
        </p:txBody>
      </p:sp>
    </p:spTree>
    <p:extLst>
      <p:ext uri="{BB962C8B-B14F-4D97-AF65-F5344CB8AC3E}">
        <p14:creationId xmlns:p14="http://schemas.microsoft.com/office/powerpoint/2010/main" val="4012050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264F3-8747-68AB-F739-F495BF8F9E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6141AD-56EE-5653-DCAC-209418A131B7}"/>
              </a:ext>
            </a:extLst>
          </p:cNvPr>
          <p:cNvSpPr>
            <a:spLocks noGrp="1"/>
          </p:cNvSpPr>
          <p:nvPr>
            <p:ph type="title"/>
          </p:nvPr>
        </p:nvSpPr>
        <p:spPr>
          <a:xfrm>
            <a:off x="128673" y="516137"/>
            <a:ext cx="3678706" cy="342177"/>
          </a:xfrm>
        </p:spPr>
        <p:txBody>
          <a:bodyPr/>
          <a:lstStyle/>
          <a:p>
            <a:r>
              <a:rPr lang="cy-GB" sz="4000"/>
              <a:t>Egni cinetig</a:t>
            </a:r>
          </a:p>
        </p:txBody>
      </p:sp>
      <p:sp>
        <p:nvSpPr>
          <p:cNvPr id="5" name="Vertical Title 1">
            <a:extLst>
              <a:ext uri="{FF2B5EF4-FFF2-40B4-BE49-F238E27FC236}">
                <a16:creationId xmlns:a16="http://schemas.microsoft.com/office/drawing/2014/main" id="{4E6D5B77-F504-6C01-64A8-DE5350AF53F0}"/>
              </a:ext>
              <a:ext uri="{C183D7F6-B498-43B3-948B-1728B52AA6E4}">
                <adec:decorative xmlns:adec="http://schemas.microsoft.com/office/drawing/2017/decorative" val="1"/>
              </a:ext>
            </a:extLst>
          </p:cNvPr>
          <p:cNvSpPr txBox="1">
            <a:spLocks/>
          </p:cNvSpPr>
          <p:nvPr/>
        </p:nvSpPr>
        <p:spPr>
          <a:xfrm>
            <a:off x="11327682"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42629453-8C31-1565-C677-FB18D5C4BD24}"/>
              </a:ext>
            </a:extLst>
          </p:cNvPr>
          <p:cNvSpPr txBox="1">
            <a:spLocks/>
          </p:cNvSpPr>
          <p:nvPr/>
        </p:nvSpPr>
        <p:spPr>
          <a:xfrm>
            <a:off x="3914567" y="516137"/>
            <a:ext cx="7040727" cy="675152"/>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yr egni sydd gan wrthrych oherwydd ei fudiant</a:t>
            </a:r>
          </a:p>
        </p:txBody>
      </p:sp>
      <p:pic>
        <p:nvPicPr>
          <p:cNvPr id="4" name="Picture 3" descr="Diagram o ficer gyda chaead arno, ac mae gronynnau nwy ynddo yn symud i wahanol gyfeiriadau">
            <a:extLst>
              <a:ext uri="{FF2B5EF4-FFF2-40B4-BE49-F238E27FC236}">
                <a16:creationId xmlns:a16="http://schemas.microsoft.com/office/drawing/2014/main" id="{F21CD9D0-525C-6FCF-101C-945BEC7F5C6D}"/>
              </a:ext>
            </a:extLst>
          </p:cNvPr>
          <p:cNvPicPr>
            <a:picLocks noChangeAspect="1"/>
          </p:cNvPicPr>
          <p:nvPr/>
        </p:nvPicPr>
        <p:blipFill>
          <a:blip r:embed="rId3" cstate="print">
            <a:extLst>
              <a:ext uri="{28A0092B-C50C-407E-A947-70E740481C1C}">
                <a14:useLocalDpi xmlns:a14="http://schemas.microsoft.com/office/drawing/2010/main"/>
              </a:ext>
            </a:extLst>
          </a:blip>
          <a:srcRect t="15637" b="5882"/>
          <a:stretch/>
        </p:blipFill>
        <p:spPr>
          <a:xfrm>
            <a:off x="3215494" y="1701398"/>
            <a:ext cx="3602743" cy="2827454"/>
          </a:xfrm>
          <a:prstGeom prst="rect">
            <a:avLst/>
          </a:prstGeom>
        </p:spPr>
      </p:pic>
      <p:sp>
        <p:nvSpPr>
          <p:cNvPr id="3" name="TextBox 2">
            <a:extLst>
              <a:ext uri="{FF2B5EF4-FFF2-40B4-BE49-F238E27FC236}">
                <a16:creationId xmlns:a16="http://schemas.microsoft.com/office/drawing/2014/main" id="{6612E86D-C0AD-F0E4-55ED-35C8270F8A6E}"/>
              </a:ext>
            </a:extLst>
          </p:cNvPr>
          <p:cNvSpPr txBox="1"/>
          <p:nvPr/>
        </p:nvSpPr>
        <p:spPr>
          <a:xfrm>
            <a:off x="128673" y="1957369"/>
            <a:ext cx="2927762"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effectLst/>
                <a:latin typeface="Century Gothic" panose="020B0502020202020204" pitchFamily="34" charset="0"/>
                <a:ea typeface="Century Gothic"/>
              </a:rPr>
              <a:t>y cyflymaf mae gronyn yn symud, y mwyaf o egni cinetig sydd ganddo</a:t>
            </a:r>
          </a:p>
        </p:txBody>
      </p:sp>
      <p:sp>
        <p:nvSpPr>
          <p:cNvPr id="10" name="TextBox 9">
            <a:extLst>
              <a:ext uri="{FF2B5EF4-FFF2-40B4-BE49-F238E27FC236}">
                <a16:creationId xmlns:a16="http://schemas.microsoft.com/office/drawing/2014/main" id="{238B89A5-342A-6A5B-DDEF-D4FC19E18056}"/>
              </a:ext>
            </a:extLst>
          </p:cNvPr>
          <p:cNvSpPr txBox="1"/>
          <p:nvPr/>
        </p:nvSpPr>
        <p:spPr>
          <a:xfrm>
            <a:off x="128673" y="3826829"/>
            <a:ext cx="2927762" cy="1015663"/>
          </a:xfrm>
          <a:prstGeom prst="rect">
            <a:avLst/>
          </a:prstGeom>
          <a:noFill/>
          <a:ln w="19050">
            <a:solidFill>
              <a:srgbClr val="C00000"/>
            </a:solidFill>
          </a:ln>
        </p:spPr>
        <p:txBody>
          <a:bodyPr wrap="square" lIns="91440" tIns="45720" rIns="91440" bIns="45720" rtlCol="0" anchor="t">
            <a:spAutoFit/>
          </a:bodyPr>
          <a:lstStyle/>
          <a:p>
            <a:r>
              <a:rPr lang="cy-GB" sz="2000" b="1">
                <a:solidFill>
                  <a:srgbClr val="C00000"/>
                </a:solidFill>
                <a:latin typeface="Century Gothic"/>
              </a:rPr>
              <a:t>Arwyddo</a:t>
            </a:r>
          </a:p>
          <a:p>
            <a:r>
              <a:rPr lang="cy-GB" sz="2000">
                <a:latin typeface="Century Gothic"/>
              </a:rPr>
              <a:t>Gwyliwch fideo:</a:t>
            </a:r>
          </a:p>
          <a:p>
            <a:r>
              <a:rPr lang="cy-GB" sz="2000">
                <a:latin typeface="Century Gothic"/>
                <a:hlinkClick r:id="rId4"/>
              </a:rPr>
              <a:t>bit.ly/4jaZCev</a:t>
            </a:r>
          </a:p>
        </p:txBody>
      </p:sp>
      <p:sp>
        <p:nvSpPr>
          <p:cNvPr id="11" name="TextBox 10">
            <a:extLst>
              <a:ext uri="{FF2B5EF4-FFF2-40B4-BE49-F238E27FC236}">
                <a16:creationId xmlns:a16="http://schemas.microsoft.com/office/drawing/2014/main" id="{DD971FB2-EDFD-3191-18C9-665E20DBDCCF}"/>
              </a:ext>
            </a:extLst>
          </p:cNvPr>
          <p:cNvSpPr txBox="1"/>
          <p:nvPr/>
        </p:nvSpPr>
        <p:spPr>
          <a:xfrm>
            <a:off x="128673" y="5585771"/>
            <a:ext cx="2927762"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Eg-ni cin-et-ig</a:t>
            </a:r>
          </a:p>
        </p:txBody>
      </p:sp>
      <p:sp>
        <p:nvSpPr>
          <p:cNvPr id="12" name="TextBox 11">
            <a:extLst>
              <a:ext uri="{FF2B5EF4-FFF2-40B4-BE49-F238E27FC236}">
                <a16:creationId xmlns:a16="http://schemas.microsoft.com/office/drawing/2014/main" id="{4DE31A1B-12FE-CCEC-3A01-F19BB11BE270}"/>
              </a:ext>
            </a:extLst>
          </p:cNvPr>
          <p:cNvSpPr txBox="1"/>
          <p:nvPr/>
        </p:nvSpPr>
        <p:spPr>
          <a:xfrm>
            <a:off x="3286419" y="4671494"/>
            <a:ext cx="3678706"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cyfrifo gwerth ar gyfer storfeydd egni cinetig gwrthrychau sy’n symud</a:t>
            </a:r>
          </a:p>
        </p:txBody>
      </p:sp>
      <p:sp>
        <p:nvSpPr>
          <p:cNvPr id="14" name="TextBox 13">
            <a:extLst>
              <a:ext uri="{FF2B5EF4-FFF2-40B4-BE49-F238E27FC236}">
                <a16:creationId xmlns:a16="http://schemas.microsoft.com/office/drawing/2014/main" id="{33D338F8-22F6-A90C-3FD2-8263B5E8DEA5}"/>
              </a:ext>
            </a:extLst>
          </p:cNvPr>
          <p:cNvSpPr txBox="1"/>
          <p:nvPr/>
        </p:nvSpPr>
        <p:spPr>
          <a:xfrm>
            <a:off x="7276588" y="1957369"/>
            <a:ext cx="3729104" cy="224676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Pan fydd sylwedd yn cael ei gynhesu, mae’r gronynnau’n ennill storfa egni cinetig fwy, felly byddant yn dirgrynu neu’n symud yn gyflymach</a:t>
            </a:r>
          </a:p>
        </p:txBody>
      </p:sp>
      <p:sp>
        <p:nvSpPr>
          <p:cNvPr id="13" name="TextBox 12">
            <a:extLst>
              <a:ext uri="{FF2B5EF4-FFF2-40B4-BE49-F238E27FC236}">
                <a16:creationId xmlns:a16="http://schemas.microsoft.com/office/drawing/2014/main" id="{163E03A0-5D9A-9F1A-346A-86B782B7612A}"/>
              </a:ext>
            </a:extLst>
          </p:cNvPr>
          <p:cNvSpPr txBox="1"/>
          <p:nvPr/>
        </p:nvSpPr>
        <p:spPr>
          <a:xfrm>
            <a:off x="7258482" y="4372771"/>
            <a:ext cx="3678706"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symudiad rydych chi’n gallu ei weld yn amlwg. Ac mae gan ronynnau solid egni cinetig hefyd, nid dim ond hylifau a nwyon</a:t>
            </a:r>
          </a:p>
        </p:txBody>
      </p:sp>
      <p:pic>
        <p:nvPicPr>
          <p:cNvPr id="15" name="Graphic 17">
            <a:extLst>
              <a:ext uri="{FF2B5EF4-FFF2-40B4-BE49-F238E27FC236}">
                <a16:creationId xmlns:a16="http://schemas.microsoft.com/office/drawing/2014/main" id="{0D769CE6-CB58-B61A-6332-ED39F18BEBC6}"/>
              </a:ext>
              <a:ext uri="{C183D7F6-B498-43B3-948B-1728B52AA6E4}">
                <adec:decorative xmlns:adec="http://schemas.microsoft.com/office/drawing/2017/decorative" val="1"/>
              </a:ext>
            </a:extLst>
          </p:cNvPr>
          <p:cNvPicPr/>
          <p:nvPr/>
        </p:nvPicPr>
        <p:blipFill>
          <a:blip r:embed="rId5" cstate="print">
            <a:extLst>
              <a:ext uri="{28A0092B-C50C-407E-A947-70E740481C1C}">
                <a14:useLocalDpi xmlns:a14="http://schemas.microsoft.com/office/drawing/2010/main"/>
              </a:ext>
            </a:extLst>
          </a:blip>
          <a:stretch/>
        </p:blipFill>
        <p:spPr>
          <a:xfrm>
            <a:off x="2510587" y="3872027"/>
            <a:ext cx="538560" cy="538560"/>
          </a:xfrm>
          <a:prstGeom prst="rect">
            <a:avLst/>
          </a:prstGeom>
          <a:ln w="9525">
            <a:noFill/>
          </a:ln>
        </p:spPr>
      </p:pic>
      <p:pic>
        <p:nvPicPr>
          <p:cNvPr id="16" name="Graphic 16">
            <a:extLst>
              <a:ext uri="{FF2B5EF4-FFF2-40B4-BE49-F238E27FC236}">
                <a16:creationId xmlns:a16="http://schemas.microsoft.com/office/drawing/2014/main" id="{F0A82FD3-ABC9-F73A-51AD-6468B518BC47}"/>
              </a:ext>
              <a:ext uri="{C183D7F6-B498-43B3-948B-1728B52AA6E4}">
                <adec:decorative xmlns:adec="http://schemas.microsoft.com/office/drawing/2017/decorative" val="1"/>
              </a:ext>
            </a:extLst>
          </p:cNvPr>
          <p:cNvPicPr/>
          <p:nvPr/>
        </p:nvPicPr>
        <p:blipFill>
          <a:blip r:embed="rId6" cstate="print">
            <a:extLst>
              <a:ext uri="{28A0092B-C50C-407E-A947-70E740481C1C}">
                <a14:useLocalDpi xmlns:a14="http://schemas.microsoft.com/office/drawing/2010/main"/>
              </a:ext>
            </a:extLst>
          </a:blip>
          <a:stretch/>
        </p:blipFill>
        <p:spPr>
          <a:xfrm>
            <a:off x="2118622" y="3844706"/>
            <a:ext cx="543960" cy="543960"/>
          </a:xfrm>
          <a:prstGeom prst="rect">
            <a:avLst/>
          </a:prstGeom>
          <a:ln w="9525">
            <a:noFill/>
          </a:ln>
        </p:spPr>
      </p:pic>
    </p:spTree>
    <p:extLst>
      <p:ext uri="{BB962C8B-B14F-4D97-AF65-F5344CB8AC3E}">
        <p14:creationId xmlns:p14="http://schemas.microsoft.com/office/powerpoint/2010/main" val="3248605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9F9C-1CB6-B2A4-C6D4-5F129BC92E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A6EB71-102D-0D00-8DDE-5A65C906C5F3}"/>
              </a:ext>
            </a:extLst>
          </p:cNvPr>
          <p:cNvSpPr>
            <a:spLocks noGrp="1"/>
          </p:cNvSpPr>
          <p:nvPr>
            <p:ph type="title"/>
          </p:nvPr>
        </p:nvSpPr>
        <p:spPr>
          <a:xfrm>
            <a:off x="279581" y="504965"/>
            <a:ext cx="4901576" cy="440661"/>
          </a:xfrm>
        </p:spPr>
        <p:txBody>
          <a:bodyPr/>
          <a:lstStyle/>
          <a:p>
            <a:r>
              <a:rPr lang="cy-GB" sz="4000"/>
              <a:t>Gwres cudd</a:t>
            </a:r>
          </a:p>
        </p:txBody>
      </p:sp>
      <p:sp>
        <p:nvSpPr>
          <p:cNvPr id="5" name="Vertical Title 1">
            <a:extLst>
              <a:ext uri="{FF2B5EF4-FFF2-40B4-BE49-F238E27FC236}">
                <a16:creationId xmlns:a16="http://schemas.microsoft.com/office/drawing/2014/main" id="{76F6A070-E89C-FAAA-DF50-F50C68EA9F6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F9043A52-D5F1-88DC-2B8D-27C409AAC9EA}"/>
              </a:ext>
            </a:extLst>
          </p:cNvPr>
          <p:cNvSpPr txBox="1">
            <a:spLocks/>
          </p:cNvSpPr>
          <p:nvPr/>
        </p:nvSpPr>
        <p:spPr>
          <a:xfrm>
            <a:off x="3520594" y="309405"/>
            <a:ext cx="7395882" cy="1178655"/>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egni sy’n cael ei drosglwyddo i sylwedd neu ohono yn ystod newid yn ei gyflwr ffisegol sy’n digwydd heb newid ei dymheredd</a:t>
            </a:r>
          </a:p>
        </p:txBody>
      </p:sp>
      <p:pic>
        <p:nvPicPr>
          <p:cNvPr id="4" name="Picture 3" descr="Graff yn dangos y tymheredd ar yr echelin Y a’r amser ar yr echelin X. Mae’r llinell yn lefelu ar ddau bwynt, y cyntaf wedi’i labelu fel ymdoddi a’r ail wedi’i labelu fel berwi">
            <a:extLst>
              <a:ext uri="{FF2B5EF4-FFF2-40B4-BE49-F238E27FC236}">
                <a16:creationId xmlns:a16="http://schemas.microsoft.com/office/drawing/2014/main" id="{43366712-5894-CE65-E4DE-2345BD2363CC}"/>
              </a:ext>
            </a:extLst>
          </p:cNvPr>
          <p:cNvPicPr>
            <a:picLocks noChangeAspect="1"/>
          </p:cNvPicPr>
          <p:nvPr/>
        </p:nvPicPr>
        <p:blipFill>
          <a:blip r:embed="rId3"/>
          <a:srcRect/>
          <a:stretch/>
        </p:blipFill>
        <p:spPr>
          <a:xfrm>
            <a:off x="3700694" y="1922407"/>
            <a:ext cx="2863404" cy="2738803"/>
          </a:xfrm>
          <a:prstGeom prst="rect">
            <a:avLst/>
          </a:prstGeom>
        </p:spPr>
      </p:pic>
      <p:sp>
        <p:nvSpPr>
          <p:cNvPr id="3" name="TextBox 2">
            <a:extLst>
              <a:ext uri="{FF2B5EF4-FFF2-40B4-BE49-F238E27FC236}">
                <a16:creationId xmlns:a16="http://schemas.microsoft.com/office/drawing/2014/main" id="{BB5ABD55-07CF-6EAD-4125-29D2248A5CDB}"/>
              </a:ext>
            </a:extLst>
          </p:cNvPr>
          <p:cNvSpPr txBox="1"/>
          <p:nvPr/>
        </p:nvSpPr>
        <p:spPr>
          <a:xfrm>
            <a:off x="160256" y="1679024"/>
            <a:ext cx="3360889" cy="1785104"/>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a:latin typeface="Century Gothic" panose="020B0502020202020204" pitchFamily="34" charset="0"/>
              </a:rPr>
              <a:t>yr egni sydd ei angen i ymdoddi neu ferwi sylwedd, neu’r egni sy’n cael ei ryddhau pan fydd sylwedd yn cyddwyso neu’n rhewi</a:t>
            </a:r>
          </a:p>
        </p:txBody>
      </p:sp>
      <p:sp>
        <p:nvSpPr>
          <p:cNvPr id="11" name="TextBox 10">
            <a:extLst>
              <a:ext uri="{FF2B5EF4-FFF2-40B4-BE49-F238E27FC236}">
                <a16:creationId xmlns:a16="http://schemas.microsoft.com/office/drawing/2014/main" id="{4EAADDCC-5B80-A33F-AFC5-1B3ADCE6614B}"/>
              </a:ext>
            </a:extLst>
          </p:cNvPr>
          <p:cNvSpPr txBox="1"/>
          <p:nvPr/>
        </p:nvSpPr>
        <p:spPr>
          <a:xfrm>
            <a:off x="279581" y="4454411"/>
            <a:ext cx="3278950"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Gwres cudd</a:t>
            </a:r>
          </a:p>
        </p:txBody>
      </p:sp>
      <p:sp>
        <p:nvSpPr>
          <p:cNvPr id="12" name="TextBox 11">
            <a:extLst>
              <a:ext uri="{FF2B5EF4-FFF2-40B4-BE49-F238E27FC236}">
                <a16:creationId xmlns:a16="http://schemas.microsoft.com/office/drawing/2014/main" id="{45BB82C6-8592-C3EB-247E-DB249804410A}"/>
              </a:ext>
            </a:extLst>
          </p:cNvPr>
          <p:cNvSpPr txBox="1"/>
          <p:nvPr/>
        </p:nvSpPr>
        <p:spPr>
          <a:xfrm>
            <a:off x="3721889" y="5402276"/>
            <a:ext cx="7167428"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cyfrifo gwres cudd ymdoddi ac anweddu ar gyfer gwahanol sylweddau</a:t>
            </a:r>
          </a:p>
        </p:txBody>
      </p:sp>
      <p:sp>
        <p:nvSpPr>
          <p:cNvPr id="14" name="TextBox 13">
            <a:extLst>
              <a:ext uri="{FF2B5EF4-FFF2-40B4-BE49-F238E27FC236}">
                <a16:creationId xmlns:a16="http://schemas.microsoft.com/office/drawing/2014/main" id="{04BA720C-DE08-56F5-F8C6-B588F05EE81A}"/>
              </a:ext>
            </a:extLst>
          </p:cNvPr>
          <p:cNvSpPr txBox="1"/>
          <p:nvPr/>
        </p:nvSpPr>
        <p:spPr>
          <a:xfrm>
            <a:off x="6601484" y="1679024"/>
            <a:ext cx="4301711"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Wrth i rew ymdoddi, bydd y tymheredd yn aros ar sero gradd nes bydd yr holl iâ solet wedi ymdoddi’n ddŵr hylifol</a:t>
            </a:r>
          </a:p>
        </p:txBody>
      </p:sp>
      <p:sp>
        <p:nvSpPr>
          <p:cNvPr id="13" name="TextBox 12">
            <a:extLst>
              <a:ext uri="{FF2B5EF4-FFF2-40B4-BE49-F238E27FC236}">
                <a16:creationId xmlns:a16="http://schemas.microsoft.com/office/drawing/2014/main" id="{1C473DF9-659A-F276-92C1-8BAEF0A62A92}"/>
              </a:ext>
            </a:extLst>
          </p:cNvPr>
          <p:cNvSpPr txBox="1"/>
          <p:nvPr/>
        </p:nvSpPr>
        <p:spPr>
          <a:xfrm>
            <a:off x="6601484" y="3531081"/>
            <a:ext cx="4301711" cy="163121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newid mewn tymheredd, ‘poethi’ neu ‘oeri’. Nid yw’r tymheredd yn newid pan fydd sylwedd yn newid cyflwr</a:t>
            </a:r>
          </a:p>
        </p:txBody>
      </p:sp>
    </p:spTree>
    <p:extLst>
      <p:ext uri="{BB962C8B-B14F-4D97-AF65-F5344CB8AC3E}">
        <p14:creationId xmlns:p14="http://schemas.microsoft.com/office/powerpoint/2010/main" val="4237375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A9800-BCE3-A767-6F94-548A108FE0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87362-651A-FBEA-543D-ED69483AD620}"/>
              </a:ext>
            </a:extLst>
          </p:cNvPr>
          <p:cNvSpPr>
            <a:spLocks noGrp="1"/>
          </p:cNvSpPr>
          <p:nvPr>
            <p:ph type="title"/>
          </p:nvPr>
        </p:nvSpPr>
        <p:spPr>
          <a:xfrm>
            <a:off x="387674" y="579318"/>
            <a:ext cx="4901576" cy="440661"/>
          </a:xfrm>
        </p:spPr>
        <p:txBody>
          <a:bodyPr/>
          <a:lstStyle/>
          <a:p>
            <a:r>
              <a:rPr lang="cy-GB" sz="4000"/>
              <a:t>Model</a:t>
            </a:r>
          </a:p>
        </p:txBody>
      </p:sp>
      <p:sp>
        <p:nvSpPr>
          <p:cNvPr id="5" name="Vertical Title 1">
            <a:extLst>
              <a:ext uri="{FF2B5EF4-FFF2-40B4-BE49-F238E27FC236}">
                <a16:creationId xmlns:a16="http://schemas.microsoft.com/office/drawing/2014/main" id="{E5DAE28D-08D5-6D27-269E-953D8F464184}"/>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7B370005-1355-F16C-960B-2F3B7635D935}"/>
              </a:ext>
            </a:extLst>
          </p:cNvPr>
          <p:cNvSpPr txBox="1">
            <a:spLocks/>
          </p:cNvSpPr>
          <p:nvPr/>
        </p:nvSpPr>
        <p:spPr>
          <a:xfrm>
            <a:off x="3532094" y="579318"/>
            <a:ext cx="7350518" cy="895152"/>
          </a:xfrm>
          <a:prstGeom prst="rect">
            <a:avLst/>
          </a:prstGeom>
          <a:solidFill>
            <a:srgbClr val="C8102E">
              <a:alpha val="27000"/>
            </a:srgbClr>
          </a:solidFill>
        </p:spPr>
        <p:txBody>
          <a:bodyPr vert="horz" lIns="90000" tIns="90000" rIns="90000" bIns="9000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cynrychioliad syml o rywbeth neu ffordd o egluro rhywbeth cymhleth</a:t>
            </a:r>
          </a:p>
        </p:txBody>
      </p:sp>
      <p:pic>
        <p:nvPicPr>
          <p:cNvPr id="8" name="Picture 7" descr=" fformiwla graffig methan (C gyda phedair llinell yn dod ohoni, pob un wedi’i chysylltu â H)">
            <a:extLst>
              <a:ext uri="{FF2B5EF4-FFF2-40B4-BE49-F238E27FC236}">
                <a16:creationId xmlns:a16="http://schemas.microsoft.com/office/drawing/2014/main" id="{271C9A62-9C8E-7420-EB32-B84A2F06F942}"/>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4242482" y="3699090"/>
            <a:ext cx="1431652" cy="1631217"/>
          </a:xfrm>
          <a:prstGeom prst="rect">
            <a:avLst/>
          </a:prstGeom>
        </p:spPr>
      </p:pic>
      <p:pic>
        <p:nvPicPr>
          <p:cNvPr id="7" name="Picture 6" descr="diagram syml o foleciwl (cylchoedd du a gwyn yn cyffwrdd ei gilydd)">
            <a:extLst>
              <a:ext uri="{FF2B5EF4-FFF2-40B4-BE49-F238E27FC236}">
                <a16:creationId xmlns:a16="http://schemas.microsoft.com/office/drawing/2014/main" id="{432F73B5-57B8-F657-E729-B279A41D9E46}"/>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247952" y="2667221"/>
            <a:ext cx="1238729" cy="1238729"/>
          </a:xfrm>
          <a:prstGeom prst="rect">
            <a:avLst/>
          </a:prstGeom>
        </p:spPr>
      </p:pic>
      <p:pic>
        <p:nvPicPr>
          <p:cNvPr id="9" name="Picture 8" descr=" Diagram o atom">
            <a:extLst>
              <a:ext uri="{FF2B5EF4-FFF2-40B4-BE49-F238E27FC236}">
                <a16:creationId xmlns:a16="http://schemas.microsoft.com/office/drawing/2014/main" id="{A39EDFA2-1DF4-ADB1-6F4C-890234666F50}"/>
              </a:ext>
            </a:extLst>
          </p:cNvPr>
          <p:cNvPicPr>
            <a:picLocks noChangeAspect="1"/>
          </p:cNvPicPr>
          <p:nvPr/>
        </p:nvPicPr>
        <p:blipFill>
          <a:blip r:embed="rId5"/>
          <a:srcRect/>
          <a:stretch/>
        </p:blipFill>
        <p:spPr>
          <a:xfrm>
            <a:off x="3476337" y="1785993"/>
            <a:ext cx="1904750" cy="1893207"/>
          </a:xfrm>
          <a:prstGeom prst="rect">
            <a:avLst/>
          </a:prstGeom>
        </p:spPr>
      </p:pic>
      <p:sp>
        <p:nvSpPr>
          <p:cNvPr id="10" name="TextBox 9">
            <a:extLst>
              <a:ext uri="{FF2B5EF4-FFF2-40B4-BE49-F238E27FC236}">
                <a16:creationId xmlns:a16="http://schemas.microsoft.com/office/drawing/2014/main" id="{1B6D2804-FCA5-5140-E336-F3EC8F95F8B0}"/>
              </a:ext>
            </a:extLst>
          </p:cNvPr>
          <p:cNvSpPr txBox="1">
            <a:spLocks/>
          </p:cNvSpPr>
          <p:nvPr/>
        </p:nvSpPr>
        <p:spPr>
          <a:xfrm>
            <a:off x="300294" y="2046427"/>
            <a:ext cx="2877670" cy="1015663"/>
          </a:xfrm>
          <a:prstGeom prst="rect">
            <a:avLst/>
          </a:prstGeom>
          <a:noFill/>
          <a:ln w="19050">
            <a:solidFill>
              <a:srgbClr val="C00000"/>
            </a:solidFill>
          </a:ln>
        </p:spPr>
        <p:txBody>
          <a:bodyPr wrap="square" lIns="91440" tIns="45720" rIns="91440" bIns="45720" rtlCol="0" anchor="t">
            <a:spAutoFit/>
          </a:bodyPr>
          <a:lstStyle/>
          <a:p>
            <a:r>
              <a:rPr lang="cy-GB" sz="2000" b="1" dirty="0">
                <a:solidFill>
                  <a:srgbClr val="C00000"/>
                </a:solidFill>
                <a:latin typeface="Century Gothic"/>
              </a:rPr>
              <a:t>Arwyddo</a:t>
            </a:r>
          </a:p>
          <a:p>
            <a:r>
              <a:rPr lang="cy-GB" sz="2000" dirty="0">
                <a:latin typeface="Century Gothic"/>
              </a:rPr>
              <a:t>Gwyliwch fideo:</a:t>
            </a:r>
          </a:p>
          <a:p>
            <a:r>
              <a:rPr lang="cy-GB" sz="2000" dirty="0">
                <a:latin typeface="Century Gothic"/>
                <a:hlinkClick r:id="rId6"/>
              </a:rPr>
              <a:t>bit.ly/4ihX9xx</a:t>
            </a:r>
          </a:p>
        </p:txBody>
      </p:sp>
      <p:sp>
        <p:nvSpPr>
          <p:cNvPr id="11" name="TextBox 10">
            <a:extLst>
              <a:ext uri="{FF2B5EF4-FFF2-40B4-BE49-F238E27FC236}">
                <a16:creationId xmlns:a16="http://schemas.microsoft.com/office/drawing/2014/main" id="{42003DAE-8E34-488E-5778-C89DD9002280}"/>
              </a:ext>
            </a:extLst>
          </p:cNvPr>
          <p:cNvSpPr txBox="1"/>
          <p:nvPr/>
        </p:nvSpPr>
        <p:spPr>
          <a:xfrm>
            <a:off x="351459" y="4088539"/>
            <a:ext cx="2877670"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Mod-el</a:t>
            </a:r>
          </a:p>
        </p:txBody>
      </p:sp>
      <p:sp>
        <p:nvSpPr>
          <p:cNvPr id="14" name="TextBox 13">
            <a:extLst>
              <a:ext uri="{FF2B5EF4-FFF2-40B4-BE49-F238E27FC236}">
                <a16:creationId xmlns:a16="http://schemas.microsoft.com/office/drawing/2014/main" id="{CC89FE44-E85C-A307-57C4-DAECAECF2BCB}"/>
              </a:ext>
            </a:extLst>
          </p:cNvPr>
          <p:cNvSpPr txBox="1"/>
          <p:nvPr/>
        </p:nvSpPr>
        <p:spPr>
          <a:xfrm>
            <a:off x="6643393" y="2032381"/>
            <a:ext cx="4239220" cy="206210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a:latin typeface="Century Gothic" panose="020B0502020202020204" pitchFamily="34" charset="0"/>
              </a:rPr>
              <a:t>Ym maes cemeg, mae atomau’n aml yn cael eu modelu fel cylchoedd neu sfferau, ac mae bondiau cemegol yn aml yn cael eu modelu fel llinellau syth rhwng atomau</a:t>
            </a:r>
          </a:p>
        </p:txBody>
      </p:sp>
      <p:sp>
        <p:nvSpPr>
          <p:cNvPr id="12" name="TextBox 11">
            <a:extLst>
              <a:ext uri="{FF2B5EF4-FFF2-40B4-BE49-F238E27FC236}">
                <a16:creationId xmlns:a16="http://schemas.microsoft.com/office/drawing/2014/main" id="{11228387-D62F-B5D5-092C-06E0C45D0E51}"/>
              </a:ext>
            </a:extLst>
          </p:cNvPr>
          <p:cNvSpPr txBox="1"/>
          <p:nvPr/>
        </p:nvSpPr>
        <p:spPr>
          <a:xfrm>
            <a:off x="6651272" y="4514496"/>
            <a:ext cx="4231340" cy="1785104"/>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a:latin typeface="Century Gothic" panose="020B0502020202020204" pitchFamily="34" charset="0"/>
              </a:rPr>
              <a:t>Ar draws pob un o’r tri phwnc gwyddonol, bydd eich athro yn aml yn defnyddio modelau i helpu i egluro syniadau cymhleth a haniaethol</a:t>
            </a:r>
          </a:p>
        </p:txBody>
      </p:sp>
      <p:pic>
        <p:nvPicPr>
          <p:cNvPr id="15" name="Graphic 17">
            <a:extLst>
              <a:ext uri="{FF2B5EF4-FFF2-40B4-BE49-F238E27FC236}">
                <a16:creationId xmlns:a16="http://schemas.microsoft.com/office/drawing/2014/main" id="{5315FB89-EEA2-B439-58C6-AFC14F98F073}"/>
              </a:ext>
              <a:ext uri="{C183D7F6-B498-43B3-948B-1728B52AA6E4}">
                <adec:decorative xmlns:adec="http://schemas.microsoft.com/office/drawing/2017/decorative" val="1"/>
              </a:ext>
            </a:extLst>
          </p:cNvPr>
          <p:cNvPicPr/>
          <p:nvPr/>
        </p:nvPicPr>
        <p:blipFill>
          <a:blip r:embed="rId7" cstate="print">
            <a:extLst>
              <a:ext uri="{28A0092B-C50C-407E-A947-70E740481C1C}">
                <a14:useLocalDpi xmlns:a14="http://schemas.microsoft.com/office/drawing/2010/main"/>
              </a:ext>
            </a:extLst>
          </a:blip>
          <a:stretch/>
        </p:blipFill>
        <p:spPr>
          <a:xfrm>
            <a:off x="2722543" y="2194037"/>
            <a:ext cx="538560" cy="538560"/>
          </a:xfrm>
          <a:prstGeom prst="rect">
            <a:avLst/>
          </a:prstGeom>
          <a:ln w="9525">
            <a:noFill/>
          </a:ln>
        </p:spPr>
      </p:pic>
      <p:pic>
        <p:nvPicPr>
          <p:cNvPr id="16" name="Graphic 16">
            <a:extLst>
              <a:ext uri="{FF2B5EF4-FFF2-40B4-BE49-F238E27FC236}">
                <a16:creationId xmlns:a16="http://schemas.microsoft.com/office/drawing/2014/main" id="{E4890C2E-1133-A544-2628-3B7E8E04A300}"/>
              </a:ext>
              <a:ext uri="{C183D7F6-B498-43B3-948B-1728B52AA6E4}">
                <adec:decorative xmlns:adec="http://schemas.microsoft.com/office/drawing/2017/decorative" val="1"/>
              </a:ext>
            </a:extLst>
          </p:cNvPr>
          <p:cNvPicPr/>
          <p:nvPr/>
        </p:nvPicPr>
        <p:blipFill>
          <a:blip r:embed="rId8" cstate="print">
            <a:extLst>
              <a:ext uri="{28A0092B-C50C-407E-A947-70E740481C1C}">
                <a14:useLocalDpi xmlns:a14="http://schemas.microsoft.com/office/drawing/2010/main"/>
              </a:ext>
            </a:extLst>
          </a:blip>
          <a:stretch/>
        </p:blipFill>
        <p:spPr>
          <a:xfrm>
            <a:off x="2305480" y="2200108"/>
            <a:ext cx="543960" cy="543960"/>
          </a:xfrm>
          <a:prstGeom prst="rect">
            <a:avLst/>
          </a:prstGeom>
          <a:ln w="9525">
            <a:noFill/>
          </a:ln>
        </p:spPr>
      </p:pic>
    </p:spTree>
    <p:extLst>
      <p:ext uri="{BB962C8B-B14F-4D97-AF65-F5344CB8AC3E}">
        <p14:creationId xmlns:p14="http://schemas.microsoft.com/office/powerpoint/2010/main" val="11926575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189E6-8334-C334-CE29-43A13136EF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778F64-EB06-B010-EF49-369B22DD9DC1}"/>
              </a:ext>
            </a:extLst>
          </p:cNvPr>
          <p:cNvSpPr>
            <a:spLocks noGrp="1"/>
          </p:cNvSpPr>
          <p:nvPr>
            <p:ph type="title"/>
          </p:nvPr>
        </p:nvSpPr>
        <p:spPr>
          <a:xfrm>
            <a:off x="422860" y="543388"/>
            <a:ext cx="4901576" cy="440661"/>
          </a:xfrm>
        </p:spPr>
        <p:txBody>
          <a:bodyPr/>
          <a:lstStyle/>
          <a:p>
            <a:r>
              <a:rPr lang="cy-GB" sz="4000"/>
              <a:t>Dellten reolaidd</a:t>
            </a:r>
          </a:p>
        </p:txBody>
      </p:sp>
      <p:sp>
        <p:nvSpPr>
          <p:cNvPr id="5" name="Vertical Title 1">
            <a:extLst>
              <a:ext uri="{FF2B5EF4-FFF2-40B4-BE49-F238E27FC236}">
                <a16:creationId xmlns:a16="http://schemas.microsoft.com/office/drawing/2014/main" id="{B46AD08B-146C-60BE-EEA9-914CFFF0A05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a:solidFill>
                <a:schemeClr val="bg1"/>
              </a:solidFill>
              <a:latin typeface="Century Gothic" panose="020B0502020202020204" pitchFamily="34" charset="0"/>
            </a:endParaRPr>
          </a:p>
        </p:txBody>
      </p:sp>
      <p:sp>
        <p:nvSpPr>
          <p:cNvPr id="6" name="Title 1">
            <a:extLst>
              <a:ext uri="{FF2B5EF4-FFF2-40B4-BE49-F238E27FC236}">
                <a16:creationId xmlns:a16="http://schemas.microsoft.com/office/drawing/2014/main" id="{E67652A5-E572-2E2B-F054-DECA13A3F370}"/>
              </a:ext>
            </a:extLst>
          </p:cNvPr>
          <p:cNvSpPr txBox="1">
            <a:spLocks/>
          </p:cNvSpPr>
          <p:nvPr/>
        </p:nvSpPr>
        <p:spPr>
          <a:xfrm>
            <a:off x="5133315" y="543389"/>
            <a:ext cx="5523479" cy="812972"/>
          </a:xfrm>
          <a:prstGeom prst="rect">
            <a:avLst/>
          </a:prstGeom>
          <a:solidFill>
            <a:srgbClr val="C8102E">
              <a:alpha val="27000"/>
            </a:srgbClr>
          </a:solidFill>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2400" b="0">
                <a:solidFill>
                  <a:schemeClr val="tx1"/>
                </a:solidFill>
              </a:rPr>
              <a:t>trefniant o atomau neu ïonau ailadroddol sy’n ffurfio adeiledd 3D</a:t>
            </a:r>
          </a:p>
        </p:txBody>
      </p:sp>
      <p:pic>
        <p:nvPicPr>
          <p:cNvPr id="8" name="Picture 7" descr="Adeiledd 3D sy’n edrych fel sawl ciwb yn sownd i’w gilydd. Lle mae’r uniadau, mae cylch bach du neu wyn">
            <a:extLst>
              <a:ext uri="{FF2B5EF4-FFF2-40B4-BE49-F238E27FC236}">
                <a16:creationId xmlns:a16="http://schemas.microsoft.com/office/drawing/2014/main" id="{EEF85CED-0E00-A6ED-0135-71344EDA29EF}"/>
              </a:ext>
            </a:extLst>
          </p:cNvPr>
          <p:cNvPicPr>
            <a:picLocks noChangeAspect="1"/>
          </p:cNvPicPr>
          <p:nvPr/>
        </p:nvPicPr>
        <p:blipFill>
          <a:blip r:embed="rId3" cstate="print">
            <a:extLst>
              <a:ext uri="{28A0092B-C50C-407E-A947-70E740481C1C}">
                <a14:useLocalDpi xmlns:a14="http://schemas.microsoft.com/office/drawing/2010/main"/>
              </a:ext>
            </a:extLst>
          </a:blip>
          <a:srcRect l="8940" t="12152" r="11144" b="11086"/>
          <a:stretch/>
        </p:blipFill>
        <p:spPr>
          <a:xfrm>
            <a:off x="3728455" y="1503695"/>
            <a:ext cx="2121774" cy="2038035"/>
          </a:xfrm>
          <a:prstGeom prst="rect">
            <a:avLst/>
          </a:prstGeom>
        </p:spPr>
      </p:pic>
      <p:sp>
        <p:nvSpPr>
          <p:cNvPr id="3" name="TextBox 2">
            <a:extLst>
              <a:ext uri="{FF2B5EF4-FFF2-40B4-BE49-F238E27FC236}">
                <a16:creationId xmlns:a16="http://schemas.microsoft.com/office/drawing/2014/main" id="{721CE765-3577-FB4E-E059-EEE9AFC6109C}"/>
              </a:ext>
            </a:extLst>
          </p:cNvPr>
          <p:cNvSpPr txBox="1"/>
          <p:nvPr/>
        </p:nvSpPr>
        <p:spPr>
          <a:xfrm>
            <a:off x="422860" y="1860994"/>
            <a:ext cx="2944799" cy="1323439"/>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Mewn geiriau eraill…</a:t>
            </a:r>
          </a:p>
          <a:p>
            <a:r>
              <a:rPr lang="cy-GB" sz="2000">
                <a:latin typeface="Century Gothic" panose="020B0502020202020204" pitchFamily="34" charset="0"/>
              </a:rPr>
              <a:t>gronynnau wedi’u trefnu mewn adeiledd 3D sy’n ailadrodd</a:t>
            </a:r>
          </a:p>
        </p:txBody>
      </p:sp>
      <p:sp>
        <p:nvSpPr>
          <p:cNvPr id="11" name="TextBox 10">
            <a:extLst>
              <a:ext uri="{FF2B5EF4-FFF2-40B4-BE49-F238E27FC236}">
                <a16:creationId xmlns:a16="http://schemas.microsoft.com/office/drawing/2014/main" id="{DC5CC296-D8C3-ED19-A713-FB058B950EFF}"/>
              </a:ext>
            </a:extLst>
          </p:cNvPr>
          <p:cNvSpPr txBox="1"/>
          <p:nvPr/>
        </p:nvSpPr>
        <p:spPr>
          <a:xfrm>
            <a:off x="422860" y="3903284"/>
            <a:ext cx="2523459"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Dweud</a:t>
            </a:r>
          </a:p>
          <a:p>
            <a:r>
              <a:rPr lang="cy-GB" sz="2000">
                <a:latin typeface="Century Gothic" panose="020B0502020202020204" pitchFamily="34" charset="0"/>
              </a:rPr>
              <a:t>Dell-ten re-ol-aidd</a:t>
            </a:r>
          </a:p>
        </p:txBody>
      </p:sp>
      <p:sp>
        <p:nvSpPr>
          <p:cNvPr id="12" name="TextBox 11">
            <a:extLst>
              <a:ext uri="{FF2B5EF4-FFF2-40B4-BE49-F238E27FC236}">
                <a16:creationId xmlns:a16="http://schemas.microsoft.com/office/drawing/2014/main" id="{339C5B2B-3013-5FFC-F73D-140D4AD772C7}"/>
              </a:ext>
            </a:extLst>
          </p:cNvPr>
          <p:cNvSpPr txBox="1"/>
          <p:nvPr/>
        </p:nvSpPr>
        <p:spPr>
          <a:xfrm>
            <a:off x="422860" y="5560174"/>
            <a:ext cx="6033535" cy="1015663"/>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Cyd-destunau eraill</a:t>
            </a:r>
          </a:p>
          <a:p>
            <a:r>
              <a:rPr lang="cy-GB" sz="2000">
                <a:latin typeface="Century Gothic" panose="020B0502020202020204" pitchFamily="34" charset="0"/>
              </a:rPr>
              <a:t>Mewn ffiseg, byddwch yn dysgu am drefniant gronynnau mewn solidau</a:t>
            </a:r>
          </a:p>
        </p:txBody>
      </p:sp>
      <p:sp>
        <p:nvSpPr>
          <p:cNvPr id="14" name="TextBox 13">
            <a:extLst>
              <a:ext uri="{FF2B5EF4-FFF2-40B4-BE49-F238E27FC236}">
                <a16:creationId xmlns:a16="http://schemas.microsoft.com/office/drawing/2014/main" id="{CB05B279-E5D7-5880-7E8F-DAF4C5D5A4D8}"/>
              </a:ext>
            </a:extLst>
          </p:cNvPr>
          <p:cNvSpPr txBox="1"/>
          <p:nvPr/>
        </p:nvSpPr>
        <p:spPr>
          <a:xfrm>
            <a:off x="7108467" y="1860994"/>
            <a:ext cx="3548327" cy="1938992"/>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Enghraifft</a:t>
            </a:r>
          </a:p>
          <a:p>
            <a:r>
              <a:rPr lang="cy-GB" sz="2000">
                <a:latin typeface="Century Gothic" panose="020B0502020202020204" pitchFamily="34" charset="0"/>
              </a:rPr>
              <a:t>Mae sodiwm clorid a diemwnt yn sylweddau y byddwch yn eu hastudio sydd ag adeiledd dellten reolaidd</a:t>
            </a:r>
          </a:p>
        </p:txBody>
      </p:sp>
      <p:sp>
        <p:nvSpPr>
          <p:cNvPr id="13" name="TextBox 12">
            <a:extLst>
              <a:ext uri="{FF2B5EF4-FFF2-40B4-BE49-F238E27FC236}">
                <a16:creationId xmlns:a16="http://schemas.microsoft.com/office/drawing/2014/main" id="{70B92845-4F54-8CFB-7B55-1453EC509B6D}"/>
              </a:ext>
            </a:extLst>
          </p:cNvPr>
          <p:cNvSpPr txBox="1"/>
          <p:nvPr/>
        </p:nvSpPr>
        <p:spPr>
          <a:xfrm>
            <a:off x="7108467" y="4636845"/>
            <a:ext cx="3548327" cy="707886"/>
          </a:xfrm>
          <a:prstGeom prst="rect">
            <a:avLst/>
          </a:prstGeom>
          <a:noFill/>
          <a:ln w="19050">
            <a:solidFill>
              <a:srgbClr val="C00000"/>
            </a:solidFill>
          </a:ln>
        </p:spPr>
        <p:txBody>
          <a:bodyPr wrap="square" rtlCol="0">
            <a:spAutoFit/>
          </a:bodyPr>
          <a:lstStyle/>
          <a:p>
            <a:r>
              <a:rPr lang="cy-GB" sz="2000" b="1">
                <a:solidFill>
                  <a:srgbClr val="C00000"/>
                </a:solidFill>
                <a:latin typeface="Century Gothic" panose="020B0502020202020204" pitchFamily="34" charset="0"/>
              </a:rPr>
              <a:t>Peidio â drysu â…</a:t>
            </a:r>
          </a:p>
          <a:p>
            <a:r>
              <a:rPr lang="cy-GB" sz="2000">
                <a:latin typeface="Century Gothic" panose="020B0502020202020204" pitchFamily="34" charset="0"/>
              </a:rPr>
              <a:t>moleciwlau syml. </a:t>
            </a:r>
          </a:p>
        </p:txBody>
      </p:sp>
      <p:pic>
        <p:nvPicPr>
          <p:cNvPr id="7" name="Picture 6" descr="Adeiledd tetrahedrol - moleciwlau ac adeileddau sydd ag un atom yn y canol a phedwar atom yng nghorneli pyramid trionglog Diagram o ddiemwnt.">
            <a:extLst>
              <a:ext uri="{FF2B5EF4-FFF2-40B4-BE49-F238E27FC236}">
                <a16:creationId xmlns:a16="http://schemas.microsoft.com/office/drawing/2014/main" id="{F7F87BA5-5AE5-571E-C07D-148EDED73F0D}"/>
              </a:ext>
            </a:extLst>
          </p:cNvPr>
          <p:cNvPicPr>
            <a:picLocks noChangeAspect="1"/>
          </p:cNvPicPr>
          <p:nvPr/>
        </p:nvPicPr>
        <p:blipFill>
          <a:blip r:embed="rId4"/>
          <a:srcRect l="27871" t="7813" r="17778" b="22655"/>
          <a:stretch/>
        </p:blipFill>
        <p:spPr>
          <a:xfrm>
            <a:off x="4570321" y="3429000"/>
            <a:ext cx="2283767" cy="1947759"/>
          </a:xfrm>
          <a:prstGeom prst="rect">
            <a:avLst/>
          </a:prstGeom>
        </p:spPr>
      </p:pic>
    </p:spTree>
    <p:extLst>
      <p:ext uri="{BB962C8B-B14F-4D97-AF65-F5344CB8AC3E}">
        <p14:creationId xmlns:p14="http://schemas.microsoft.com/office/powerpoint/2010/main" val="23480216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99C1C-ACB6-8D30-9D77-80C5F3E3B862}"/>
              </a:ext>
            </a:extLst>
          </p:cNvPr>
          <p:cNvSpPr>
            <a:spLocks noGrp="1"/>
          </p:cNvSpPr>
          <p:nvPr>
            <p:ph type="title"/>
          </p:nvPr>
        </p:nvSpPr>
        <p:spPr/>
        <p:txBody>
          <a:bodyPr/>
          <a:lstStyle/>
          <a:p>
            <a:r>
              <a:rPr lang="cy-GB"/>
              <a:t>Diolchiadau</a:t>
            </a:r>
          </a:p>
        </p:txBody>
      </p:sp>
      <p:sp>
        <p:nvSpPr>
          <p:cNvPr id="3" name="Content Placeholder 2">
            <a:extLst>
              <a:ext uri="{FF2B5EF4-FFF2-40B4-BE49-F238E27FC236}">
                <a16:creationId xmlns:a16="http://schemas.microsoft.com/office/drawing/2014/main" id="{D3B10528-91C9-83D4-F3D6-23917610748A}"/>
              </a:ext>
            </a:extLst>
          </p:cNvPr>
          <p:cNvSpPr>
            <a:spLocks noGrp="1"/>
          </p:cNvSpPr>
          <p:nvPr>
            <p:ph idx="1"/>
          </p:nvPr>
        </p:nvSpPr>
        <p:spPr>
          <a:xfrm>
            <a:off x="539999" y="1260000"/>
            <a:ext cx="9695953" cy="5040000"/>
          </a:xfrm>
        </p:spPr>
        <p:txBody>
          <a:bodyPr/>
          <a:lstStyle/>
          <a:p>
            <a:endParaRPr lang="en-GB" sz="2400" dirty="0">
              <a:effectLst/>
              <a:latin typeface="Century Gothic" panose="020B0502020202020204" pitchFamily="34" charset="0"/>
              <a:ea typeface="Aptos" panose="020B0004020202020204" pitchFamily="34" charset="0"/>
              <a:cs typeface="Aptos" panose="020B0004020202020204" pitchFamily="34" charset="0"/>
            </a:endParaRPr>
          </a:p>
          <a:p>
            <a:r>
              <a:rPr lang="cy-GB" sz="2400">
                <a:ea typeface=""/>
                <a:cs typeface="Aptos" panose="020B0004020202020204" pitchFamily="34" charset="0"/>
              </a:rPr>
              <a:t>Llun ar sleid 22 © Shutterstock</a:t>
            </a:r>
          </a:p>
          <a:p>
            <a:r>
              <a:rPr lang="cy-GB" sz="2400">
                <a:effectLst/>
                <a:latin typeface="Century Gothic" panose="020B0502020202020204" pitchFamily="34" charset="0"/>
                <a:ea typeface="Century Gothic"/>
                <a:cs typeface="Aptos" panose="020B0004020202020204" pitchFamily="34" charset="0"/>
              </a:rPr>
              <a:t>Geirfâu Iaith Arwyddion Prydain o dermau’r cwricwlwm gan yr SSC (</a:t>
            </a:r>
            <a:r>
              <a:rPr lang="cy-GB" sz="2400" u="sng">
                <a:solidFill>
                  <a:srgbClr val="467886"/>
                </a:solidFill>
                <a:effectLst/>
                <a:latin typeface="Century Gothic" panose="020B0502020202020204" pitchFamily="34" charset="0"/>
                <a:ea typeface="Century Gothic"/>
                <a:cs typeface="Aptos" panose="020B0004020202020204" pitchFamily="34" charset="0"/>
                <a:hlinkClick r:id="rId2"/>
              </a:rPr>
              <a:t>https://www.ssc.education.ed.ac.uk/BSL/</a:t>
            </a:r>
            <a:r>
              <a:rPr lang="cy-GB" sz="2400">
                <a:effectLst/>
                <a:latin typeface="Century Gothic" panose="020B0502020202020204" pitchFamily="34" charset="0"/>
                <a:ea typeface="Century Gothic"/>
                <a:cs typeface="Aptos" panose="020B0004020202020204" pitchFamily="34" charset="0"/>
              </a:rPr>
              <a:t>)</a:t>
            </a:r>
          </a:p>
          <a:p>
            <a:endParaRPr lang="en-GB" sz="2400" dirty="0">
              <a:ea typeface="Aptos" panose="020B0004020202020204" pitchFamily="34" charset="0"/>
              <a:cs typeface="Aptos" panose="020B0004020202020204" pitchFamily="34" charset="0"/>
            </a:endParaRPr>
          </a:p>
          <a:p>
            <a:endParaRPr lang="en-GB" dirty="0"/>
          </a:p>
        </p:txBody>
      </p:sp>
    </p:spTree>
    <p:extLst>
      <p:ext uri="{BB962C8B-B14F-4D97-AF65-F5344CB8AC3E}">
        <p14:creationId xmlns:p14="http://schemas.microsoft.com/office/powerpoint/2010/main" val="6663591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837A56A6-7BC6-4D79-9DBE-10967CC2F6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215E59F-9A04-4F72-BD65-16CBAFEE6A3A}">
  <ds:schemaRefs>
    <ds:schemaRef ds:uri="http://schemas.microsoft.com/sharepoint/v3/contenttype/forms"/>
  </ds:schemaRefs>
</ds:datastoreItem>
</file>

<file path=customXml/itemProps3.xml><?xml version="1.0" encoding="utf-8"?>
<ds:datastoreItem xmlns:ds="http://schemas.openxmlformats.org/officeDocument/2006/customXml" ds:itemID="{677DF769-40C3-473F-80B4-36F5C751A233}">
  <ds:schemaRefs>
    <ds:schemaRef ds:uri="9e3c562f-56b0-4bc9-96c8-d04b09868558"/>
    <ds:schemaRef ds:uri="http://purl.org/dc/dcmitype/"/>
    <ds:schemaRef ds:uri="http://schemas.openxmlformats.org/package/2006/metadata/core-properties"/>
    <ds:schemaRef ds:uri="http://schemas.microsoft.com/office/infopath/2007/PartnerControls"/>
    <ds:schemaRef ds:uri="5c7d88b2-bc5d-47d8-b067-5f30c82b40fb"/>
    <ds:schemaRef ds:uri="http://schemas.microsoft.com/office/2006/documentManagement/types"/>
    <ds:schemaRef ds:uri="http://www.w3.org/XML/1998/namespace"/>
    <ds:schemaRef ds:uri="http://schemas.microsoft.com/office/2006/metadata/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48</TotalTime>
  <Words>2528</Words>
  <Application>Microsoft Office PowerPoint</Application>
  <PresentationFormat>Widescreen</PresentationFormat>
  <Paragraphs>399</Paragraphs>
  <Slides>28</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Aptos</vt:lpstr>
      <vt:lpstr>Arial</vt:lpstr>
      <vt:lpstr>Calibri</vt:lpstr>
      <vt:lpstr>Calibri Light</vt:lpstr>
      <vt:lpstr>Cambria Math</vt:lpstr>
      <vt:lpstr>Century Gothic</vt:lpstr>
      <vt:lpstr>Century Gothic </vt:lpstr>
      <vt:lpstr>Office Theme</vt:lpstr>
      <vt:lpstr>14–16 oed</vt:lpstr>
      <vt:lpstr>Cynnwys</vt:lpstr>
      <vt:lpstr>Cynnwys</vt:lpstr>
      <vt:lpstr>Niwclews (atomig)</vt:lpstr>
      <vt:lpstr>Y rhif atomig</vt:lpstr>
      <vt:lpstr>Cyfansoddyn</vt:lpstr>
      <vt:lpstr>Electron</vt:lpstr>
      <vt:lpstr>Ffurfwedd electronau (neu adeiledd)</vt:lpstr>
      <vt:lpstr>Plisgyn electronau (neu lefel egni)</vt:lpstr>
      <vt:lpstr>Elfen</vt:lpstr>
      <vt:lpstr>Isotopau</vt:lpstr>
      <vt:lpstr>Y rhif màs</vt:lpstr>
      <vt:lpstr>Moleciwl</vt:lpstr>
      <vt:lpstr>Niwtron</vt:lpstr>
      <vt:lpstr>Proton</vt:lpstr>
      <vt:lpstr>Màs atomig cymharol (Ar)</vt:lpstr>
      <vt:lpstr>Gwefr gymharol</vt:lpstr>
      <vt:lpstr>Màs cymharol</vt:lpstr>
      <vt:lpstr>Gronyn is-atomig</vt:lpstr>
      <vt:lpstr>Atom</vt:lpstr>
      <vt:lpstr>Ïon</vt:lpstr>
      <vt:lpstr>Anelastig</vt:lpstr>
      <vt:lpstr>Grymoedd rhyngfoleciwlaidd</vt:lpstr>
      <vt:lpstr>Egni cinetig</vt:lpstr>
      <vt:lpstr>Gwres cudd</vt:lpstr>
      <vt:lpstr>Model</vt:lpstr>
      <vt:lpstr>Dellten reolaidd</vt:lpstr>
      <vt:lpstr>Diolchiadau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atomic model learner slides CYM</dc:title>
  <dc:creator>Royal Society of Chemistry </dc:creator>
  <cp:keywords/>
  <dc:description/>
  <cp:lastModifiedBy>Hannah Griffiths</cp:lastModifiedBy>
  <cp:revision>1</cp:revision>
  <dcterms:created xsi:type="dcterms:W3CDTF">2026-05-28T15:56:30Z</dcterms:created>
  <dcterms:modified xsi:type="dcterms:W3CDTF">2026-06-18T09:09:28Z</dcterms:modified>
  <cp:category>Available from https://rsc.li/4tzFoze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