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8"/>
  </p:notesMasterIdLst>
  <p:sldIdLst>
    <p:sldId id="284" r:id="rId5"/>
    <p:sldId id="317" r:id="rId6"/>
    <p:sldId id="287" r:id="rId7"/>
    <p:sldId id="321" r:id="rId8"/>
    <p:sldId id="318" r:id="rId9"/>
    <p:sldId id="326" r:id="rId10"/>
    <p:sldId id="327" r:id="rId11"/>
    <p:sldId id="328" r:id="rId12"/>
    <p:sldId id="329" r:id="rId13"/>
    <p:sldId id="288" r:id="rId14"/>
    <p:sldId id="330" r:id="rId15"/>
    <p:sldId id="315" r:id="rId16"/>
    <p:sldId id="33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74B60E9-655C-E89A-6316-3841AD519658}" name="Juliet Kennard" initials="JK" userId="S::KennardJ@rsc.org::171ce03e-ecb9-44f8-bcbb-a85643c4c66a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ulie Bond" initials="JB" lastIdx="1" clrIdx="0">
    <p:extLst>
      <p:ext uri="{19B8F6BF-5375-455C-9EA6-DF929625EA0E}">
        <p15:presenceInfo xmlns:p15="http://schemas.microsoft.com/office/powerpoint/2012/main" userId="Julie Bond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F62"/>
    <a:srgbClr val="E6F1EF"/>
    <a:srgbClr val="EDF6F9"/>
    <a:srgbClr val="48A9C5"/>
    <a:srgbClr val="FAE7EA"/>
    <a:srgbClr val="F7DBE0"/>
    <a:srgbClr val="F4CFD5"/>
    <a:srgbClr val="FF9E1B"/>
    <a:srgbClr val="C8102E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BA1783-0291-44C9-9A76-09D02819FD0A}" v="14" dt="2026-06-10T10:18:51.90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124"/>
    <p:restoredTop sz="96327"/>
  </p:normalViewPr>
  <p:slideViewPr>
    <p:cSldViewPr snapToGrid="0" snapToObjects="1">
      <p:cViewPr varScale="1">
        <p:scale>
          <a:sx n="70" d="100"/>
          <a:sy n="70" d="100"/>
        </p:scale>
        <p:origin x="72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26" Type="http://schemas.microsoft.com/office/2018/10/relationships/authors" Target="authors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irsty Patterson" userId="06c453ef-d90e-4cbc-ba6b-1bf363c3e0a9" providerId="ADAL" clId="{2B52998C-451C-485A-9808-79CB34D495AD}"/>
    <pc:docChg chg="undo custSel modSld">
      <pc:chgData name="Kirsty Patterson" userId="06c453ef-d90e-4cbc-ba6b-1bf363c3e0a9" providerId="ADAL" clId="{2B52998C-451C-485A-9808-79CB34D495AD}" dt="2026-06-10T09:09:56.159" v="454" actId="962"/>
      <pc:docMkLst>
        <pc:docMk/>
      </pc:docMkLst>
      <pc:sldChg chg="modSp mod modNotesTx">
        <pc:chgData name="Kirsty Patterson" userId="06c453ef-d90e-4cbc-ba6b-1bf363c3e0a9" providerId="ADAL" clId="{2B52998C-451C-485A-9808-79CB34D495AD}" dt="2026-06-10T09:09:00.401" v="444" actId="962"/>
        <pc:sldMkLst>
          <pc:docMk/>
          <pc:sldMk cId="1883610943" sldId="284"/>
        </pc:sldMkLst>
        <pc:spChg chg="mod">
          <ac:chgData name="Kirsty Patterson" userId="06c453ef-d90e-4cbc-ba6b-1bf363c3e0a9" providerId="ADAL" clId="{2B52998C-451C-485A-9808-79CB34D495AD}" dt="2026-06-10T08:57:54.385" v="344" actId="6549"/>
          <ac:spMkLst>
            <pc:docMk/>
            <pc:sldMk cId="1883610943" sldId="284"/>
            <ac:spMk id="5" creationId="{02D774F2-AE91-AFC1-05BC-B317EEDBDBE6}"/>
          </ac:spMkLst>
        </pc:spChg>
        <pc:spChg chg="mod">
          <ac:chgData name="Kirsty Patterson" userId="06c453ef-d90e-4cbc-ba6b-1bf363c3e0a9" providerId="ADAL" clId="{2B52998C-451C-485A-9808-79CB34D495AD}" dt="2026-06-10T09:09:00.401" v="444" actId="962"/>
          <ac:spMkLst>
            <pc:docMk/>
            <pc:sldMk cId="1883610943" sldId="284"/>
            <ac:spMk id="8" creationId="{A7335F0B-29F5-2648-9B20-470CA4A491D6}"/>
          </ac:spMkLst>
        </pc:spChg>
      </pc:sldChg>
      <pc:sldChg chg="addSp delSp modSp mod modNotesTx">
        <pc:chgData name="Kirsty Patterson" userId="06c453ef-d90e-4cbc-ba6b-1bf363c3e0a9" providerId="ADAL" clId="{2B52998C-451C-485A-9808-79CB34D495AD}" dt="2026-06-10T09:09:20.234" v="446" actId="962"/>
        <pc:sldMkLst>
          <pc:docMk/>
          <pc:sldMk cId="1833564579" sldId="287"/>
        </pc:sldMkLst>
        <pc:spChg chg="add mod">
          <ac:chgData name="Kirsty Patterson" userId="06c453ef-d90e-4cbc-ba6b-1bf363c3e0a9" providerId="ADAL" clId="{2B52998C-451C-485A-9808-79CB34D495AD}" dt="2026-06-09T21:42:03.761" v="304" actId="1076"/>
          <ac:spMkLst>
            <pc:docMk/>
            <pc:sldMk cId="1833564579" sldId="287"/>
            <ac:spMk id="6" creationId="{AF59BD1A-55CE-60BE-D13D-C6F74F906121}"/>
          </ac:spMkLst>
        </pc:spChg>
        <pc:spChg chg="del">
          <ac:chgData name="Kirsty Patterson" userId="06c453ef-d90e-4cbc-ba6b-1bf363c3e0a9" providerId="ADAL" clId="{2B52998C-451C-485A-9808-79CB34D495AD}" dt="2026-06-09T21:40:44.465" v="255" actId="478"/>
          <ac:spMkLst>
            <pc:docMk/>
            <pc:sldMk cId="1833564579" sldId="287"/>
            <ac:spMk id="7" creationId="{A9248A9B-D9A5-270A-0BC9-FC3A64425FB3}"/>
          </ac:spMkLst>
        </pc:spChg>
        <pc:picChg chg="mod modCrop">
          <ac:chgData name="Kirsty Patterson" userId="06c453ef-d90e-4cbc-ba6b-1bf363c3e0a9" providerId="ADAL" clId="{2B52998C-451C-485A-9808-79CB34D495AD}" dt="2026-06-10T09:09:20.234" v="446" actId="962"/>
          <ac:picMkLst>
            <pc:docMk/>
            <pc:sldMk cId="1833564579" sldId="287"/>
            <ac:picMk id="10" creationId="{EE0D97D5-64D7-9A54-3234-0ECE75C5A309}"/>
          </ac:picMkLst>
        </pc:picChg>
      </pc:sldChg>
      <pc:sldChg chg="addSp delSp modSp mod modCm">
        <pc:chgData name="Kirsty Patterson" userId="06c453ef-d90e-4cbc-ba6b-1bf363c3e0a9" providerId="ADAL" clId="{2B52998C-451C-485A-9808-79CB34D495AD}" dt="2026-06-10T09:09:53.945" v="452" actId="962"/>
        <pc:sldMkLst>
          <pc:docMk/>
          <pc:sldMk cId="1629480246" sldId="288"/>
        </pc:sldMkLst>
        <pc:spChg chg="mod">
          <ac:chgData name="Kirsty Patterson" userId="06c453ef-d90e-4cbc-ba6b-1bf363c3e0a9" providerId="ADAL" clId="{2B52998C-451C-485A-9808-79CB34D495AD}" dt="2026-06-08T20:39:08.118" v="117" actId="20577"/>
          <ac:spMkLst>
            <pc:docMk/>
            <pc:sldMk cId="1629480246" sldId="288"/>
            <ac:spMk id="4" creationId="{422C5118-FDAB-6644-9CD8-9A20DFD34922}"/>
          </ac:spMkLst>
        </pc:spChg>
        <pc:spChg chg="mod">
          <ac:chgData name="Kirsty Patterson" userId="06c453ef-d90e-4cbc-ba6b-1bf363c3e0a9" providerId="ADAL" clId="{2B52998C-451C-485A-9808-79CB34D495AD}" dt="2026-06-10T09:04:28.335" v="442" actId="20577"/>
          <ac:spMkLst>
            <pc:docMk/>
            <pc:sldMk cId="1629480246" sldId="288"/>
            <ac:spMk id="11" creationId="{2C5D922E-B898-B871-4447-1CE985AEAD32}"/>
          </ac:spMkLst>
        </pc:spChg>
        <pc:picChg chg="add mod">
          <ac:chgData name="Kirsty Patterson" userId="06c453ef-d90e-4cbc-ba6b-1bf363c3e0a9" providerId="ADAL" clId="{2B52998C-451C-485A-9808-79CB34D495AD}" dt="2026-06-10T09:09:53.945" v="452" actId="962"/>
          <ac:picMkLst>
            <pc:docMk/>
            <pc:sldMk cId="1629480246" sldId="288"/>
            <ac:picMk id="3" creationId="{9F2673DF-2252-4305-E496-D4B4BF4CCF51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Kirsty Patterson" userId="06c453ef-d90e-4cbc-ba6b-1bf363c3e0a9" providerId="ADAL" clId="{2B52998C-451C-485A-9808-79CB34D495AD}" dt="2026-06-09T21:45:25.725" v="326" actId="20577"/>
              <pc2:cmMkLst xmlns:pc2="http://schemas.microsoft.com/office/powerpoint/2019/9/main/command">
                <pc:docMk/>
                <pc:sldMk cId="1629480246" sldId="288"/>
                <pc2:cmMk id="{A5C83AB9-35A6-4034-A09F-E40E38D88C05}"/>
              </pc2:cmMkLst>
            </pc226:cmChg>
          </p:ext>
        </pc:extLst>
      </pc:sldChg>
      <pc:sldChg chg="modSp mod">
        <pc:chgData name="Kirsty Patterson" userId="06c453ef-d90e-4cbc-ba6b-1bf363c3e0a9" providerId="ADAL" clId="{2B52998C-451C-485A-9808-79CB34D495AD}" dt="2026-05-13T13:25:59.444" v="4" actId="20577"/>
        <pc:sldMkLst>
          <pc:docMk/>
          <pc:sldMk cId="3702749394" sldId="317"/>
        </pc:sldMkLst>
        <pc:spChg chg="mod">
          <ac:chgData name="Kirsty Patterson" userId="06c453ef-d90e-4cbc-ba6b-1bf363c3e0a9" providerId="ADAL" clId="{2B52998C-451C-485A-9808-79CB34D495AD}" dt="2026-05-13T13:25:56.101" v="2" actId="20577"/>
          <ac:spMkLst>
            <pc:docMk/>
            <pc:sldMk cId="3702749394" sldId="317"/>
            <ac:spMk id="2" creationId="{D793D871-9F35-9342-B411-7CBBF7B7D8CC}"/>
          </ac:spMkLst>
        </pc:spChg>
        <pc:spChg chg="mod">
          <ac:chgData name="Kirsty Patterson" userId="06c453ef-d90e-4cbc-ba6b-1bf363c3e0a9" providerId="ADAL" clId="{2B52998C-451C-485A-9808-79CB34D495AD}" dt="2026-05-13T13:25:59.444" v="4" actId="20577"/>
          <ac:spMkLst>
            <pc:docMk/>
            <pc:sldMk cId="3702749394" sldId="317"/>
            <ac:spMk id="4" creationId="{76CD6E36-2F1F-E04E-93A3-B9BB4B23EDD1}"/>
          </ac:spMkLst>
        </pc:spChg>
      </pc:sldChg>
      <pc:sldChg chg="modSp mod">
        <pc:chgData name="Kirsty Patterson" userId="06c453ef-d90e-4cbc-ba6b-1bf363c3e0a9" providerId="ADAL" clId="{2B52998C-451C-485A-9808-79CB34D495AD}" dt="2026-06-08T20:38:07.574" v="60" actId="20577"/>
        <pc:sldMkLst>
          <pc:docMk/>
          <pc:sldMk cId="1086342771" sldId="318"/>
        </pc:sldMkLst>
        <pc:spChg chg="mod">
          <ac:chgData name="Kirsty Patterson" userId="06c453ef-d90e-4cbc-ba6b-1bf363c3e0a9" providerId="ADAL" clId="{2B52998C-451C-485A-9808-79CB34D495AD}" dt="2026-06-08T20:38:07.574" v="60" actId="20577"/>
          <ac:spMkLst>
            <pc:docMk/>
            <pc:sldMk cId="1086342771" sldId="318"/>
            <ac:spMk id="5" creationId="{EF37F036-A037-C137-0EC2-7E9DBAA5510F}"/>
          </ac:spMkLst>
        </pc:spChg>
      </pc:sldChg>
      <pc:sldChg chg="modSp mod modCm">
        <pc:chgData name="Kirsty Patterson" userId="06c453ef-d90e-4cbc-ba6b-1bf363c3e0a9" providerId="ADAL" clId="{2B52998C-451C-485A-9808-79CB34D495AD}" dt="2026-06-09T21:43:40.455" v="313" actId="113"/>
        <pc:sldMkLst>
          <pc:docMk/>
          <pc:sldMk cId="1623672630" sldId="321"/>
        </pc:sldMkLst>
        <pc:spChg chg="mod">
          <ac:chgData name="Kirsty Patterson" userId="06c453ef-d90e-4cbc-ba6b-1bf363c3e0a9" providerId="ADAL" clId="{2B52998C-451C-485A-9808-79CB34D495AD}" dt="2026-06-09T21:43:40.455" v="313" actId="113"/>
          <ac:spMkLst>
            <pc:docMk/>
            <pc:sldMk cId="1623672630" sldId="321"/>
            <ac:spMk id="3" creationId="{BA20FE16-9302-3491-66C5-6687DA5F2DAD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Kirsty Patterson" userId="06c453ef-d90e-4cbc-ba6b-1bf363c3e0a9" providerId="ADAL" clId="{2B52998C-451C-485A-9808-79CB34D495AD}" dt="2026-06-09T21:42:35.385" v="306" actId="20577"/>
              <pc2:cmMkLst xmlns:pc2="http://schemas.microsoft.com/office/powerpoint/2019/9/main/command">
                <pc:docMk/>
                <pc:sldMk cId="1623672630" sldId="321"/>
                <pc2:cmMk id="{162B0B43-1FB9-4A8A-81AF-F81C529713E4}"/>
              </pc2:cmMkLst>
            </pc226:cmChg>
          </p:ext>
        </pc:extLst>
      </pc:sldChg>
      <pc:sldChg chg="modSp mod">
        <pc:chgData name="Kirsty Patterson" userId="06c453ef-d90e-4cbc-ba6b-1bf363c3e0a9" providerId="ADAL" clId="{2B52998C-451C-485A-9808-79CB34D495AD}" dt="2026-06-08T20:38:14.756" v="72" actId="20577"/>
        <pc:sldMkLst>
          <pc:docMk/>
          <pc:sldMk cId="2282571551" sldId="326"/>
        </pc:sldMkLst>
        <pc:spChg chg="mod">
          <ac:chgData name="Kirsty Patterson" userId="06c453ef-d90e-4cbc-ba6b-1bf363c3e0a9" providerId="ADAL" clId="{2B52998C-451C-485A-9808-79CB34D495AD}" dt="2026-06-08T20:38:14.756" v="72" actId="20577"/>
          <ac:spMkLst>
            <pc:docMk/>
            <pc:sldMk cId="2282571551" sldId="326"/>
            <ac:spMk id="5" creationId="{BF16B1DC-7E93-CAEC-2172-6235D1592E34}"/>
          </ac:spMkLst>
        </pc:spChg>
      </pc:sldChg>
      <pc:sldChg chg="modSp mod">
        <pc:chgData name="Kirsty Patterson" userId="06c453ef-d90e-4cbc-ba6b-1bf363c3e0a9" providerId="ADAL" clId="{2B52998C-451C-485A-9808-79CB34D495AD}" dt="2026-06-08T20:38:25.169" v="84" actId="20577"/>
        <pc:sldMkLst>
          <pc:docMk/>
          <pc:sldMk cId="3134927771" sldId="327"/>
        </pc:sldMkLst>
        <pc:spChg chg="mod">
          <ac:chgData name="Kirsty Patterson" userId="06c453ef-d90e-4cbc-ba6b-1bf363c3e0a9" providerId="ADAL" clId="{2B52998C-451C-485A-9808-79CB34D495AD}" dt="2026-06-08T20:38:25.169" v="84" actId="20577"/>
          <ac:spMkLst>
            <pc:docMk/>
            <pc:sldMk cId="3134927771" sldId="327"/>
            <ac:spMk id="5" creationId="{9E73A07B-B674-4AC3-7EEA-EC42D4F219EC}"/>
          </ac:spMkLst>
        </pc:spChg>
        <pc:graphicFrameChg chg="modGraphic">
          <ac:chgData name="Kirsty Patterson" userId="06c453ef-d90e-4cbc-ba6b-1bf363c3e0a9" providerId="ADAL" clId="{2B52998C-451C-485A-9808-79CB34D495AD}" dt="2026-06-01T20:35:23.931" v="14" actId="2062"/>
          <ac:graphicFrameMkLst>
            <pc:docMk/>
            <pc:sldMk cId="3134927771" sldId="327"/>
            <ac:graphicFrameMk id="6" creationId="{BCBF7D16-8771-4946-9D35-7DD82D64FCCD}"/>
          </ac:graphicFrameMkLst>
        </pc:graphicFrameChg>
      </pc:sldChg>
      <pc:sldChg chg="addSp delSp modSp mod modNotesTx">
        <pc:chgData name="Kirsty Patterson" userId="06c453ef-d90e-4cbc-ba6b-1bf363c3e0a9" providerId="ADAL" clId="{2B52998C-451C-485A-9808-79CB34D495AD}" dt="2026-06-10T09:09:35.818" v="450" actId="962"/>
        <pc:sldMkLst>
          <pc:docMk/>
          <pc:sldMk cId="904838199" sldId="328"/>
        </pc:sldMkLst>
        <pc:spChg chg="mod">
          <ac:chgData name="Kirsty Patterson" userId="06c453ef-d90e-4cbc-ba6b-1bf363c3e0a9" providerId="ADAL" clId="{2B52998C-451C-485A-9808-79CB34D495AD}" dt="2026-06-08T20:38:35.024" v="96" actId="20577"/>
          <ac:spMkLst>
            <pc:docMk/>
            <pc:sldMk cId="904838199" sldId="328"/>
            <ac:spMk id="5" creationId="{97AE6BF8-A46E-5BFF-3874-8A3B9735D3C7}"/>
          </ac:spMkLst>
        </pc:spChg>
        <pc:picChg chg="mod modCrop">
          <ac:chgData name="Kirsty Patterson" userId="06c453ef-d90e-4cbc-ba6b-1bf363c3e0a9" providerId="ADAL" clId="{2B52998C-451C-485A-9808-79CB34D495AD}" dt="2026-06-10T09:09:23.689" v="448" actId="962"/>
          <ac:picMkLst>
            <pc:docMk/>
            <pc:sldMk cId="904838199" sldId="328"/>
            <ac:picMk id="9" creationId="{6D6E197E-68C5-C3D7-B253-EA10EF628AC3}"/>
          </ac:picMkLst>
        </pc:picChg>
        <pc:picChg chg="add mod">
          <ac:chgData name="Kirsty Patterson" userId="06c453ef-d90e-4cbc-ba6b-1bf363c3e0a9" providerId="ADAL" clId="{2B52998C-451C-485A-9808-79CB34D495AD}" dt="2026-06-10T09:09:35.818" v="450" actId="962"/>
          <ac:picMkLst>
            <pc:docMk/>
            <pc:sldMk cId="904838199" sldId="328"/>
            <ac:picMk id="1026" creationId="{126FAB4C-A97C-2AFE-AF53-0BEBA665529B}"/>
          </ac:picMkLst>
        </pc:picChg>
      </pc:sldChg>
      <pc:sldChg chg="modSp mod">
        <pc:chgData name="Kirsty Patterson" userId="06c453ef-d90e-4cbc-ba6b-1bf363c3e0a9" providerId="ADAL" clId="{2B52998C-451C-485A-9808-79CB34D495AD}" dt="2026-06-10T08:57:10.228" v="329" actId="20577"/>
        <pc:sldMkLst>
          <pc:docMk/>
          <pc:sldMk cId="1127691724" sldId="329"/>
        </pc:sldMkLst>
        <pc:spChg chg="mod">
          <ac:chgData name="Kirsty Patterson" userId="06c453ef-d90e-4cbc-ba6b-1bf363c3e0a9" providerId="ADAL" clId="{2B52998C-451C-485A-9808-79CB34D495AD}" dt="2026-06-09T21:45:11.909" v="317" actId="20577"/>
          <ac:spMkLst>
            <pc:docMk/>
            <pc:sldMk cId="1127691724" sldId="329"/>
            <ac:spMk id="2" creationId="{560144CE-E40A-D4B3-CDEB-A3E8E957F863}"/>
          </ac:spMkLst>
        </pc:spChg>
        <pc:spChg chg="mod">
          <ac:chgData name="Kirsty Patterson" userId="06c453ef-d90e-4cbc-ba6b-1bf363c3e0a9" providerId="ADAL" clId="{2B52998C-451C-485A-9808-79CB34D495AD}" dt="2026-06-10T08:57:10.228" v="329" actId="20577"/>
          <ac:spMkLst>
            <pc:docMk/>
            <pc:sldMk cId="1127691724" sldId="329"/>
            <ac:spMk id="3" creationId="{7BF21F81-37E2-7C1E-0DAC-B74C699CA3E9}"/>
          </ac:spMkLst>
        </pc:spChg>
        <pc:spChg chg="mod">
          <ac:chgData name="Kirsty Patterson" userId="06c453ef-d90e-4cbc-ba6b-1bf363c3e0a9" providerId="ADAL" clId="{2B52998C-451C-485A-9808-79CB34D495AD}" dt="2026-06-08T20:38:57.448" v="108" actId="20577"/>
          <ac:spMkLst>
            <pc:docMk/>
            <pc:sldMk cId="1127691724" sldId="329"/>
            <ac:spMk id="5" creationId="{C5D42901-0507-D237-C03A-46B34F820A08}"/>
          </ac:spMkLst>
        </pc:spChg>
      </pc:sldChg>
      <pc:sldChg chg="addSp delSp modSp mod">
        <pc:chgData name="Kirsty Patterson" userId="06c453ef-d90e-4cbc-ba6b-1bf363c3e0a9" providerId="ADAL" clId="{2B52998C-451C-485A-9808-79CB34D495AD}" dt="2026-06-10T09:09:56.159" v="454" actId="962"/>
        <pc:sldMkLst>
          <pc:docMk/>
          <pc:sldMk cId="1005413828" sldId="330"/>
        </pc:sldMkLst>
        <pc:graphicFrameChg chg="modGraphic">
          <ac:chgData name="Kirsty Patterson" userId="06c453ef-d90e-4cbc-ba6b-1bf363c3e0a9" providerId="ADAL" clId="{2B52998C-451C-485A-9808-79CB34D495AD}" dt="2026-06-08T20:42:37.955" v="148" actId="113"/>
          <ac:graphicFrameMkLst>
            <pc:docMk/>
            <pc:sldMk cId="1005413828" sldId="330"/>
            <ac:graphicFrameMk id="8" creationId="{7AF066B5-BB0E-0E87-7E27-8A2E571C349F}"/>
          </ac:graphicFrameMkLst>
        </pc:graphicFrameChg>
        <pc:picChg chg="add mod">
          <ac:chgData name="Kirsty Patterson" userId="06c453ef-d90e-4cbc-ba6b-1bf363c3e0a9" providerId="ADAL" clId="{2B52998C-451C-485A-9808-79CB34D495AD}" dt="2026-06-10T09:09:56.159" v="454" actId="962"/>
          <ac:picMkLst>
            <pc:docMk/>
            <pc:sldMk cId="1005413828" sldId="330"/>
            <ac:picMk id="3" creationId="{35614634-79E7-B89F-F4FA-F37615BD9803}"/>
          </ac:picMkLst>
        </pc:picChg>
      </pc:sldChg>
      <pc:sldChg chg="modSp mod">
        <pc:chgData name="Kirsty Patterson" userId="06c453ef-d90e-4cbc-ba6b-1bf363c3e0a9" providerId="ADAL" clId="{2B52998C-451C-485A-9808-79CB34D495AD}" dt="2026-06-09T21:44:57.365" v="315" actId="20577"/>
        <pc:sldMkLst>
          <pc:docMk/>
          <pc:sldMk cId="2469565086" sldId="331"/>
        </pc:sldMkLst>
        <pc:spChg chg="mod">
          <ac:chgData name="Kirsty Patterson" userId="06c453ef-d90e-4cbc-ba6b-1bf363c3e0a9" providerId="ADAL" clId="{2B52998C-451C-485A-9808-79CB34D495AD}" dt="2026-06-09T21:44:57.365" v="315" actId="20577"/>
          <ac:spMkLst>
            <pc:docMk/>
            <pc:sldMk cId="2469565086" sldId="331"/>
            <ac:spMk id="2" creationId="{B296F0A1-7DBC-7D41-613C-B3E0AF422A92}"/>
          </ac:spMkLst>
        </pc:spChg>
        <pc:spChg chg="mod">
          <ac:chgData name="Kirsty Patterson" userId="06c453ef-d90e-4cbc-ba6b-1bf363c3e0a9" providerId="ADAL" clId="{2B52998C-451C-485A-9808-79CB34D495AD}" dt="2026-06-08T22:01:46.545" v="251" actId="20577"/>
          <ac:spMkLst>
            <pc:docMk/>
            <pc:sldMk cId="2469565086" sldId="331"/>
            <ac:spMk id="4" creationId="{5446C3C8-3A7C-55E7-6D25-B880776DAC5E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63C398-A9BC-47F0-8A3C-256C88028E76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AD3923-B69C-4F6D-8658-E22AD9100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0863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Image © Shutterstock/Early Spring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AD3923-B69C-4F6D-8658-E22AD910082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9450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Image © Shutterstock/Walnut Bird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AD3923-B69C-4F6D-8658-E22AD910082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0676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Image 1: © Shutterstock / Early Spring</a:t>
            </a:r>
            <a:br>
              <a:rPr lang="en-GB" dirty="0"/>
            </a:br>
            <a:r>
              <a:rPr lang="en-GB" dirty="0"/>
              <a:t>Image 2: © Shutterstock / New Africa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AD3923-B69C-4F6D-8658-E22AD910082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5834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>
            <a:extLst>
              <a:ext uri="{FF2B5EF4-FFF2-40B4-BE49-F238E27FC236}">
                <a16:creationId xmlns:a16="http://schemas.microsoft.com/office/drawing/2014/main" id="{F5168C22-13C5-5042-B68D-D5810F149BD4}"/>
              </a:ext>
            </a:extLst>
          </p:cNvPr>
          <p:cNvGrpSpPr/>
          <p:nvPr userDrawn="1"/>
        </p:nvGrpSpPr>
        <p:grpSpPr>
          <a:xfrm>
            <a:off x="0" y="0"/>
            <a:ext cx="12196800" cy="6858000"/>
            <a:chOff x="0" y="0"/>
            <a:chExt cx="12196800" cy="6858000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01348E18-6A0F-0842-92AA-634472BB458F}"/>
                </a:ext>
              </a:extLst>
            </p:cNvPr>
            <p:cNvPicPr>
              <a:picLocks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6800" cy="6858000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7D0D226C-0904-EC4D-9B16-19AD2507974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6038" y="0"/>
              <a:ext cx="6855236" cy="6858000"/>
            </a:xfrm>
            <a:prstGeom prst="rect">
              <a:avLst/>
            </a:prstGeom>
          </p:spPr>
        </p:pic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D1166B66-EF9F-7F44-B3D5-0039E00DA134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F1E65715-C07C-5A49-8AE3-55777E91145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2A1E57C7-F139-AD4D-BA28-4F7521ED059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3422" y="-1670"/>
              <a:ext cx="4239075" cy="6858000"/>
            </a:xfrm>
            <a:prstGeom prst="rect">
              <a:avLst/>
            </a:prstGeom>
          </p:spPr>
        </p:pic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6CC0A54E-2863-3942-914D-4D2B8FFDF4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alphaModFix amt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3211" y="0"/>
              <a:ext cx="3599286" cy="2832100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B8CB521-08A1-6042-8AA6-46C1C137B9E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11–14 years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74CC80-688D-714B-9546-CAC5C231FAE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20B49D5-F310-A340-BF5B-AB0D4EB1E384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4E3DA79-FDC9-7F4B-9277-8C9EB9346AD6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937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A411C634-342E-F545-A3E0-966E94C8989E}"/>
              </a:ext>
            </a:extLst>
          </p:cNvPr>
          <p:cNvGrpSpPr/>
          <p:nvPr userDrawn="1"/>
        </p:nvGrpSpPr>
        <p:grpSpPr>
          <a:xfrm>
            <a:off x="0" y="-830"/>
            <a:ext cx="12196800" cy="6858000"/>
            <a:chOff x="0" y="0"/>
            <a:chExt cx="12196800" cy="6858000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F29614DA-6B90-DA48-8139-C28306C4EEAE}"/>
                </a:ext>
              </a:extLst>
            </p:cNvPr>
            <p:cNvPicPr>
              <a:picLocks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6800" cy="685800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83805CC-C213-4B4C-85F7-4F680A3803D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6038" y="0"/>
              <a:ext cx="6855236" cy="68580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3C7BD55-048E-5B42-AB50-9C11D4877717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B65C8396-5F45-5649-8B5F-3139EE072DC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213ADDD-C006-594E-8C60-820DE61636A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3422" y="-1670"/>
              <a:ext cx="4239075" cy="685800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026E7407-F898-5142-88BB-7D8A2BEEAE0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alphaModFix amt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3211" y="0"/>
              <a:ext cx="3599286" cy="2832100"/>
            </a:xfrm>
            <a:prstGeom prst="rect">
              <a:avLst/>
            </a:prstGeom>
          </p:spPr>
        </p:pic>
      </p:grpSp>
      <p:sp>
        <p:nvSpPr>
          <p:cNvPr id="25" name="Title 1">
            <a:extLst>
              <a:ext uri="{FF2B5EF4-FFF2-40B4-BE49-F238E27FC236}">
                <a16:creationId xmlns:a16="http://schemas.microsoft.com/office/drawing/2014/main" id="{0197BF56-5D37-7C46-9B8F-1EC23915013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11–14 years</a:t>
            </a:r>
            <a:endParaRPr lang="en-US" dirty="0"/>
          </a:p>
        </p:txBody>
      </p:sp>
      <p:sp>
        <p:nvSpPr>
          <p:cNvPr id="26" name="Subtitle 2">
            <a:extLst>
              <a:ext uri="{FF2B5EF4-FFF2-40B4-BE49-F238E27FC236}">
                <a16:creationId xmlns:a16="http://schemas.microsoft.com/office/drawing/2014/main" id="{AA51607E-49B0-7845-BF9B-B7913142532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652200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07D73AB0-DEF7-4046-847B-A28ADD104FA2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D2D02F5-2384-7B49-A386-3ED4975FF971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262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C3214C2A-CA33-A842-888E-B812F12CF807}"/>
              </a:ext>
            </a:extLst>
          </p:cNvPr>
          <p:cNvGrpSpPr/>
          <p:nvPr userDrawn="1"/>
        </p:nvGrpSpPr>
        <p:grpSpPr>
          <a:xfrm>
            <a:off x="0" y="0"/>
            <a:ext cx="12196800" cy="6858000"/>
            <a:chOff x="0" y="0"/>
            <a:chExt cx="12196800" cy="685800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27CC39-9374-7A48-B80F-E35EE9CF0B37}"/>
                </a:ext>
              </a:extLst>
            </p:cNvPr>
            <p:cNvPicPr>
              <a:picLocks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6800" cy="6858000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66772C03-ED45-D342-93E9-6EBA673FF73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6038" y="0"/>
              <a:ext cx="6855236" cy="6858000"/>
            </a:xfrm>
            <a:prstGeom prst="rect">
              <a:avLst/>
            </a:pr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32422E4D-C8B1-F447-93AA-3FD97F2A6C7C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1D282529-8467-4F47-ADC0-2356B7041C8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6F51DED8-6D16-3546-BB8A-1A86FBB873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3422" y="-1670"/>
              <a:ext cx="4239075" cy="6858000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D2202739-A959-9744-A152-EB3C529DE1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alphaModFix amt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3211" y="0"/>
              <a:ext cx="3599286" cy="2832100"/>
            </a:xfrm>
            <a:prstGeom prst="rect">
              <a:avLst/>
            </a:prstGeom>
          </p:spPr>
        </p:pic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2AE1447F-978F-5E49-B247-75A265105BE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11–14 years</a:t>
            </a:r>
            <a:endParaRPr lang="en-US" dirty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DFA8AA5F-D49E-F447-96D3-96799541904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79999"/>
            <a:ext cx="5220000" cy="2579677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6F012F8-82AF-D84F-84FF-3F72B976A026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6E46DDE-04FF-0948-9D74-AAEC5E80044D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296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7" name="Vertical Title 1">
            <a:extLst>
              <a:ext uri="{FF2B5EF4-FFF2-40B4-BE49-F238E27FC236}">
                <a16:creationId xmlns:a16="http://schemas.microsoft.com/office/drawing/2014/main" id="{A91184F5-33EC-7208-FE1A-06C0CB089621}"/>
              </a:ext>
            </a:extLst>
          </p:cNvPr>
          <p:cNvSpPr txBox="1">
            <a:spLocks/>
          </p:cNvSpPr>
          <p:nvPr userDrawn="1"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Introduction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702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1067C70-ACA3-B14D-96A0-0D77B8CFC9D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02CD3606-77CB-6E4D-9323-AB8EF1219EF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4FF0AC-E9DB-1248-A929-F5456D977C3B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8028020-C193-574C-845B-55DE20C710D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18A1EB2-8DF8-6542-A7A9-0F3B0C8FD39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BA650EB0-B31B-E84E-ABFC-1CF9FBE832D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6F62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648709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B543E3E-01B2-EB46-845D-1381317D3CB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87EC78B-5880-3945-9FAD-DABB5B4826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D89EB5B-F66A-3E48-BD79-D27C96AA6218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F046732-56CB-9E44-BD4C-38016D2A9A7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989A2B9-415B-2F4C-8BC6-1CD03508DFA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21F1670D-5751-0349-B530-C491658DFB7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6F62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360349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752318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4272807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BE649A-7EEA-FA47-B309-34656CF95BA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DDF54D36-4C6E-4A4A-9D38-7C20B2EB3E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790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0F17FE5-8B45-FD4E-B2AA-D3A399E25B6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DD3DEB5F-6D25-DB49-A7A3-A2747080F39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246385C-066B-7047-89F4-E951DC4047DE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9FACF26-A48F-204C-A799-6508E3A7CDD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B9F82AE-496C-2044-9F60-068845D6F84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22F2C8A-D7CD-264F-B813-D73766D1865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927852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6/10/2026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82" r:id="rId3"/>
    <p:sldLayoutId id="2147483650" r:id="rId4"/>
    <p:sldLayoutId id="2147483671" r:id="rId5"/>
    <p:sldLayoutId id="2147483667" r:id="rId6"/>
    <p:sldLayoutId id="2147483687" r:id="rId7"/>
    <p:sldLayoutId id="2147483690" r:id="rId8"/>
    <p:sldLayoutId id="2147483694" r:id="rId9"/>
    <p:sldLayoutId id="2147483685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rsc.li/4aJXPcS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1A534B-AC17-764F-BD66-5740010F8A3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11–14 years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271DC6-EF13-2848-9EDB-505FAEE426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000" y="1980000"/>
            <a:ext cx="5784600" cy="713843"/>
          </a:xfrm>
        </p:spPr>
        <p:txBody>
          <a:bodyPr/>
          <a:lstStyle/>
          <a:p>
            <a:r>
              <a:rPr lang="en-GB" dirty="0"/>
              <a:t>What is stuff made of? Exploring matter, atoms and elements</a:t>
            </a:r>
            <a:endParaRPr lang="en-US" dirty="0"/>
          </a:p>
        </p:txBody>
      </p:sp>
      <p:sp>
        <p:nvSpPr>
          <p:cNvPr id="8" name="Oval 7" descr="A photograph of a pile of paperclips">
            <a:extLst>
              <a:ext uri="{FF2B5EF4-FFF2-40B4-BE49-F238E27FC236}">
                <a16:creationId xmlns:a16="http://schemas.microsoft.com/office/drawing/2014/main" id="{A7335F0B-29F5-2648-9B20-470CA4A491D6}"/>
              </a:ext>
            </a:extLst>
          </p:cNvPr>
          <p:cNvSpPr/>
          <p:nvPr/>
        </p:nvSpPr>
        <p:spPr>
          <a:xfrm>
            <a:off x="8827625" y="-870363"/>
            <a:ext cx="4320000" cy="4320000"/>
          </a:xfrm>
          <a:prstGeom prst="ellipse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 w="127000">
            <a:solidFill>
              <a:srgbClr val="006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2D774F2-AE91-AFC1-05BC-B317EEDBDBE6}"/>
              </a:ext>
            </a:extLst>
          </p:cNvPr>
          <p:cNvSpPr txBox="1">
            <a:spLocks/>
          </p:cNvSpPr>
          <p:nvPr/>
        </p:nvSpPr>
        <p:spPr>
          <a:xfrm>
            <a:off x="7733455" y="5850000"/>
            <a:ext cx="432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dirty="0">
                <a:solidFill>
                  <a:schemeClr val="bg1"/>
                </a:solidFill>
              </a:rPr>
              <a:t>Downloaded from: </a:t>
            </a:r>
            <a:r>
              <a:rPr lang="en-GB" sz="1600" b="1" i="0" u="sng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</a:t>
            </a:r>
            <a:r>
              <a:rPr lang="en-GB" sz="1600" b="1" i="0" u="sng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32yJ6Qu </a:t>
            </a:r>
            <a:endParaRPr lang="en-US" sz="1600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6109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3D871-9F35-9342-B411-7CBBF7B7D8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C8368B-B514-8E4D-A908-1909D2469E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Recall that matter is made from atoms</a:t>
            </a:r>
          </a:p>
          <a:p>
            <a:pPr lvl="0"/>
            <a:r>
              <a:rPr lang="en-GB" dirty="0"/>
              <a:t>Compare the size of atoms with small objects that we can see and other objects which are too small to see with the naked eye</a:t>
            </a:r>
          </a:p>
          <a:p>
            <a:pPr lvl="0"/>
            <a:r>
              <a:rPr lang="en-GB" dirty="0"/>
              <a:t>Describe that atoms are the smallest parts of an element and that they retain the properties of that element using observations from a demonstration</a:t>
            </a:r>
          </a:p>
          <a:p>
            <a:pPr lvl="0"/>
            <a:r>
              <a:rPr lang="en-GB" dirty="0"/>
              <a:t>Make deductions about the nature of atoms from a series of observations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6CD6E36-2F1F-E04E-93A3-B9BB4B23EDD1}"/>
              </a:ext>
            </a:extLst>
          </p:cNvPr>
          <p:cNvSpPr txBox="1">
            <a:spLocks/>
          </p:cNvSpPr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 dirty="0">
                <a:solidFill>
                  <a:schemeClr val="bg1"/>
                </a:solidFill>
              </a:rPr>
              <a:t>Learning objectives</a:t>
            </a:r>
            <a:endParaRPr 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2749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CF485-D268-EE4F-A331-75DB10426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9540000" cy="440661"/>
          </a:xfrm>
        </p:spPr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92CD0D-586A-C746-A628-7A94092084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1260475"/>
            <a:ext cx="5277024" cy="4876800"/>
          </a:xfrm>
        </p:spPr>
        <p:txBody>
          <a:bodyPr>
            <a:normAutofit/>
          </a:bodyPr>
          <a:lstStyle/>
          <a:p>
            <a:r>
              <a:rPr lang="en-GB" dirty="0"/>
              <a:t>How many grains of rice are there in this 1 kg bag?</a:t>
            </a:r>
          </a:p>
          <a:p>
            <a:endParaRPr lang="en-GB" dirty="0">
              <a:sym typeface="Wingdings" panose="05000000000000000000" pitchFamily="2" charset="2"/>
            </a:endParaRPr>
          </a:p>
          <a:p>
            <a:r>
              <a:rPr lang="en-GB" dirty="0">
                <a:sym typeface="Wingdings" panose="05000000000000000000" pitchFamily="2" charset="2"/>
              </a:rPr>
              <a:t>What if there are about 1000 grains </a:t>
            </a:r>
            <a:br>
              <a:rPr lang="en-GB" dirty="0">
                <a:sym typeface="Wingdings" panose="05000000000000000000" pitchFamily="2" charset="2"/>
              </a:rPr>
            </a:br>
            <a:r>
              <a:rPr lang="en-GB" dirty="0">
                <a:sym typeface="Wingdings" panose="05000000000000000000" pitchFamily="2" charset="2"/>
              </a:rPr>
              <a:t>in 25 g?</a:t>
            </a:r>
          </a:p>
          <a:p>
            <a:endParaRPr lang="en-GB" dirty="0">
              <a:sym typeface="Wingdings" panose="05000000000000000000" pitchFamily="2" charset="2"/>
            </a:endParaRPr>
          </a:p>
          <a:p>
            <a:r>
              <a:rPr lang="en-GB" dirty="0">
                <a:sym typeface="Wingdings" panose="05000000000000000000" pitchFamily="2" charset="2"/>
              </a:rPr>
              <a:t>That would be 4000 grains in 100g and 40,000 grains approximately in 1 kg!</a:t>
            </a:r>
          </a:p>
          <a:p>
            <a:endParaRPr lang="en-GB" dirty="0">
              <a:sym typeface="Wingdings" panose="05000000000000000000" pitchFamily="2" charset="2"/>
            </a:endParaRPr>
          </a:p>
          <a:p>
            <a:r>
              <a:rPr lang="en-GB" dirty="0">
                <a:sym typeface="Wingdings" panose="05000000000000000000" pitchFamily="2" charset="2"/>
              </a:rPr>
              <a:t>Rice grains are small, but how much smaller are atoms?</a:t>
            </a:r>
          </a:p>
          <a:p>
            <a:endParaRPr lang="en-GB" dirty="0"/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864BD236-113E-444D-9271-431AB16BEF04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Introduction</a:t>
            </a:r>
            <a:endParaRPr lang="en-US" sz="2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0" name="Picture 9" descr="An illustration of a 1kg bag of long grain white rice.">
            <a:extLst>
              <a:ext uri="{FF2B5EF4-FFF2-40B4-BE49-F238E27FC236}">
                <a16:creationId xmlns:a16="http://schemas.microsoft.com/office/drawing/2014/main" id="{EE0D97D5-64D7-9A54-3234-0ECE75C5A3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7" r="12388"/>
          <a:stretch>
            <a:fillRect/>
          </a:stretch>
        </p:blipFill>
        <p:spPr>
          <a:xfrm>
            <a:off x="6803135" y="937310"/>
            <a:ext cx="3675889" cy="514394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F59BD1A-55CE-60BE-D13D-C6F74F906121}"/>
              </a:ext>
            </a:extLst>
          </p:cNvPr>
          <p:cNvSpPr txBox="1"/>
          <p:nvPr/>
        </p:nvSpPr>
        <p:spPr>
          <a:xfrm rot="5400000">
            <a:off x="9168719" y="2247255"/>
            <a:ext cx="291807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dirty="0">
                <a:latin typeface="Century Gothic" panose="020B0502020202020204" pitchFamily="34" charset="0"/>
              </a:rPr>
              <a:t>© Shutterstock/Walnut Bird</a:t>
            </a:r>
          </a:p>
        </p:txBody>
      </p:sp>
    </p:spTree>
    <p:extLst>
      <p:ext uri="{BB962C8B-B14F-4D97-AF65-F5344CB8AC3E}">
        <p14:creationId xmlns:p14="http://schemas.microsoft.com/office/powerpoint/2010/main" val="1833564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C090FA-881D-763E-7D60-3670E4AAFE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D8D85-F46B-700B-AFAA-0FA617751D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9540000" cy="440661"/>
          </a:xfrm>
        </p:spPr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20FE16-9302-3491-66C5-6687DA5F2D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1260475"/>
            <a:ext cx="10343109" cy="4876800"/>
          </a:xfrm>
        </p:spPr>
        <p:txBody>
          <a:bodyPr>
            <a:normAutofit/>
          </a:bodyPr>
          <a:lstStyle/>
          <a:p>
            <a:r>
              <a:rPr lang="en-GB" dirty="0"/>
              <a:t>Look around you. Everything you can see, touch or hold, from the air you breathe to the phone in your hand, is made of </a:t>
            </a:r>
            <a:r>
              <a:rPr lang="en-GB" b="1" dirty="0"/>
              <a:t>matter</a:t>
            </a:r>
            <a:r>
              <a:rPr lang="en-GB" dirty="0"/>
              <a:t>. </a:t>
            </a:r>
          </a:p>
          <a:p>
            <a:r>
              <a:rPr lang="en-GB" dirty="0"/>
              <a:t>Matter is the name scientists give to anything that has </a:t>
            </a:r>
            <a:r>
              <a:rPr lang="en-GB" b="1" dirty="0"/>
              <a:t>mass</a:t>
            </a:r>
            <a:r>
              <a:rPr lang="en-GB" dirty="0"/>
              <a:t> and takes up </a:t>
            </a:r>
            <a:r>
              <a:rPr lang="en-GB" b="1" dirty="0"/>
              <a:t>space</a:t>
            </a:r>
            <a:r>
              <a:rPr lang="en-GB" dirty="0"/>
              <a:t>. Matter is made of tiny building blocks called </a:t>
            </a:r>
            <a:r>
              <a:rPr lang="en-GB" b="1" dirty="0"/>
              <a:t>atoms</a:t>
            </a:r>
            <a:r>
              <a:rPr lang="en-GB" dirty="0"/>
              <a:t> that make up everything in the universe.</a:t>
            </a:r>
          </a:p>
          <a:p>
            <a:r>
              <a:rPr lang="en-GB" b="1" dirty="0"/>
              <a:t>Atoms</a:t>
            </a:r>
            <a:r>
              <a:rPr lang="en-GB" dirty="0"/>
              <a:t> are incredibly small. So small that you cannot see them with the naked eye. However, they combine in different ways to create all the materials around us. </a:t>
            </a:r>
          </a:p>
          <a:p>
            <a:r>
              <a:rPr lang="en-GB" dirty="0"/>
              <a:t>Different types of atoms are called </a:t>
            </a:r>
            <a:r>
              <a:rPr lang="en-GB" b="1" dirty="0"/>
              <a:t>elements</a:t>
            </a:r>
            <a:r>
              <a:rPr lang="en-GB" dirty="0"/>
              <a:t>, and each element has its own unique </a:t>
            </a:r>
            <a:r>
              <a:rPr lang="en-GB" b="1" dirty="0"/>
              <a:t>properties</a:t>
            </a:r>
            <a:r>
              <a:rPr lang="en-GB" dirty="0"/>
              <a:t>. For example, the element oxygen is part of the air we breathe, while carbon is found in living things, fuels and even diamonds.</a:t>
            </a:r>
          </a:p>
          <a:p>
            <a:endParaRPr lang="en-US" dirty="0"/>
          </a:p>
          <a:p>
            <a:endParaRPr lang="en-GB" dirty="0"/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EF870CB5-FB25-7243-1A29-DE05F98C5F26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Introduction</a:t>
            </a:r>
            <a:endParaRPr lang="en-US" sz="2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3672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FE270C-5885-383C-EC89-F1E4D04A75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E3F96A-7650-BA26-8C22-AE64414F8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9540000" cy="440661"/>
          </a:xfrm>
        </p:spPr>
        <p:txBody>
          <a:bodyPr/>
          <a:lstStyle/>
          <a:p>
            <a:r>
              <a:rPr lang="en-US" dirty="0"/>
              <a:t>It’s a small world!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0210B39-7373-6E5D-60EA-25D65D0930C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39750" y="1260475"/>
                <a:ext cx="10283148" cy="4876800"/>
              </a:xfrm>
            </p:spPr>
            <p:txBody>
              <a:bodyPr>
                <a:normAutofit fontScale="85000" lnSpcReduction="10000"/>
              </a:bodyPr>
              <a:lstStyle/>
              <a:p>
                <a:pPr lvl="0"/>
                <a:r>
                  <a:rPr lang="en-GB" sz="2600" dirty="0"/>
                  <a:t>Find out how small an atom is. Draw a line about 1 cm long and guess the number of hydrogen atoms that could be placed side by side along it.</a:t>
                </a:r>
              </a:p>
              <a:p>
                <a:endParaRPr lang="en-GB" b="1" dirty="0"/>
              </a:p>
              <a:p>
                <a:r>
                  <a:rPr lang="en-GB" sz="2600" b="1" dirty="0"/>
                  <a:t>About 1.35 </a:t>
                </a:r>
                <a14:m>
                  <m:oMath xmlns:m="http://schemas.openxmlformats.org/officeDocument/2006/math">
                    <m:r>
                      <a:rPr lang="en-GB" sz="26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600" b="1" dirty="0"/>
                  <a:t> 10</a:t>
                </a:r>
                <a:r>
                  <a:rPr lang="en-GB" sz="2600" b="1" baseline="30000" dirty="0"/>
                  <a:t>6</a:t>
                </a:r>
                <a:r>
                  <a:rPr lang="en-GB" sz="2600" b="1" dirty="0"/>
                  <a:t> (over 1 million) hydrogen atoms would be alongside each other in 1 cm.</a:t>
                </a:r>
              </a:p>
              <a:p>
                <a:r>
                  <a:rPr lang="en-GB" dirty="0"/>
                  <a:t> </a:t>
                </a:r>
                <a:endParaRPr lang="en-GB" sz="2600" dirty="0"/>
              </a:p>
              <a:p>
                <a:pPr lvl="0"/>
                <a:r>
                  <a:rPr lang="en-GB" sz="2600" dirty="0"/>
                  <a:t>Compare your estimate with the actual number of hydrogen atoms. </a:t>
                </a:r>
                <a:br>
                  <a:rPr lang="en-GB" sz="2600" dirty="0"/>
                </a:br>
                <a:r>
                  <a:rPr lang="en-GB" sz="2600" dirty="0"/>
                  <a:t>State whether it is larger or smaller. </a:t>
                </a:r>
              </a:p>
              <a:p>
                <a:pPr lvl="0"/>
                <a:endParaRPr lang="en-GB" dirty="0"/>
              </a:p>
              <a:p>
                <a:pPr lvl="0"/>
                <a:r>
                  <a:rPr lang="en-GB" sz="2600" dirty="0"/>
                  <a:t>Explain what this tells you about atoms.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0210B39-7373-6E5D-60EA-25D65D0930C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750" y="1260475"/>
                <a:ext cx="10283148" cy="4876800"/>
              </a:xfrm>
              <a:blipFill>
                <a:blip r:embed="rId2"/>
                <a:stretch>
                  <a:fillRect l="-1661" t="-2500" r="-12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Vertical Title 1">
            <a:extLst>
              <a:ext uri="{FF2B5EF4-FFF2-40B4-BE49-F238E27FC236}">
                <a16:creationId xmlns:a16="http://schemas.microsoft.com/office/drawing/2014/main" id="{EF37F036-A037-C137-0EC2-7E9DBAA5510F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  <a:solidFill>
            <a:srgbClr val="006F62"/>
          </a:solidFill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Activity one</a:t>
            </a:r>
            <a:endParaRPr lang="en-US" sz="2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342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C46F4D-7465-4630-B90F-E1CBE07900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6C9810-B294-BF97-32CD-B570681CCB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9540000" cy="440661"/>
          </a:xfrm>
        </p:spPr>
        <p:txBody>
          <a:bodyPr/>
          <a:lstStyle/>
          <a:p>
            <a:r>
              <a:rPr lang="en-US" dirty="0"/>
              <a:t>It’s a small world!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9AB599-902E-5622-FAEC-D5D3344268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1260475"/>
            <a:ext cx="10283148" cy="487680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Here is a list of some small objects.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>
                <a:solidFill>
                  <a:srgbClr val="006F62"/>
                </a:solidFill>
              </a:rPr>
              <a:t>(a)</a:t>
            </a:r>
            <a:r>
              <a:rPr lang="en-GB" dirty="0"/>
              <a:t>	Write the objects in order of size, from largest to smallest.</a:t>
            </a:r>
          </a:p>
          <a:p>
            <a:pPr>
              <a:tabLst>
                <a:tab pos="914400" algn="l"/>
              </a:tabLst>
            </a:pPr>
            <a:r>
              <a:rPr lang="en-GB" dirty="0">
                <a:solidFill>
                  <a:srgbClr val="006F62"/>
                </a:solidFill>
              </a:rPr>
              <a:t>(b)</a:t>
            </a:r>
            <a:r>
              <a:rPr lang="en-GB" dirty="0"/>
              <a:t>	Next to each object, write yes, no, or barely visible to state </a:t>
            </a:r>
            <a:br>
              <a:rPr lang="en-GB" dirty="0"/>
            </a:br>
            <a:r>
              <a:rPr lang="en-GB" dirty="0"/>
              <a:t>	whether or not you can see the object with the naked eye.</a:t>
            </a:r>
          </a:p>
          <a:p>
            <a:endParaRPr lang="en-GB" dirty="0"/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BF16B1DC-7E93-CAEC-2172-6235D1592E34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  <a:solidFill>
            <a:srgbClr val="006F62"/>
          </a:solidFill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Activity one</a:t>
            </a:r>
            <a:endParaRPr lang="en-US" sz="2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F790564-EF74-915F-7769-A37865BDAA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57368"/>
              </p:ext>
            </p:extLst>
          </p:nvPr>
        </p:nvGraphicFramePr>
        <p:xfrm>
          <a:off x="704369" y="1660780"/>
          <a:ext cx="10223460" cy="2708343"/>
        </p:xfrm>
        <a:graphic>
          <a:graphicData uri="http://schemas.openxmlformats.org/drawingml/2006/table">
            <a:tbl>
              <a:tblPr firstRow="1" firstCol="1" bandRow="1"/>
              <a:tblGrid>
                <a:gridCol w="5111730">
                  <a:extLst>
                    <a:ext uri="{9D8B030D-6E8A-4147-A177-3AD203B41FA5}">
                      <a16:colId xmlns:a16="http://schemas.microsoft.com/office/drawing/2014/main" val="551248271"/>
                    </a:ext>
                  </a:extLst>
                </a:gridCol>
                <a:gridCol w="5111730">
                  <a:extLst>
                    <a:ext uri="{9D8B030D-6E8A-4147-A177-3AD203B41FA5}">
                      <a16:colId xmlns:a16="http://schemas.microsoft.com/office/drawing/2014/main" val="343110413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SzPts val="1100"/>
                        <a:buFont typeface="Symbol" panose="05050102010706020507" pitchFamily="18" charset="2"/>
                        <a:buChar char=""/>
                      </a:pPr>
                      <a:r>
                        <a:rPr lang="en-GB" sz="2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Ribosome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SzPts val="1100"/>
                        <a:buFont typeface="Symbol" panose="05050102010706020507" pitchFamily="18" charset="2"/>
                        <a:buChar char=""/>
                      </a:pPr>
                      <a:r>
                        <a:rPr lang="en-GB" sz="2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Grain of sand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3693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SzPts val="1100"/>
                        <a:buFont typeface="Symbol" panose="05050102010706020507" pitchFamily="18" charset="2"/>
                        <a:buChar char=""/>
                      </a:pPr>
                      <a:r>
                        <a:rPr lang="en-GB" sz="2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Red ant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SzPts val="1100"/>
                        <a:buFont typeface="Symbol" panose="05050102010706020507" pitchFamily="18" charset="2"/>
                        <a:buChar char=""/>
                      </a:pPr>
                      <a:r>
                        <a:rPr lang="en-GB" sz="2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Grain of table salt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23095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SzPts val="1100"/>
                        <a:buFont typeface="Symbol" panose="05050102010706020507" pitchFamily="18" charset="2"/>
                        <a:buChar char=""/>
                      </a:pPr>
                      <a:r>
                        <a:rPr lang="en-GB" sz="2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Skin cell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SzPts val="1100"/>
                        <a:buFont typeface="Symbol" panose="05050102010706020507" pitchFamily="18" charset="2"/>
                        <a:buChar char=""/>
                      </a:pPr>
                      <a:r>
                        <a:rPr lang="en-GB" sz="2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Water molecule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18335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SzPts val="1100"/>
                        <a:buFont typeface="Symbol" panose="05050102010706020507" pitchFamily="18" charset="2"/>
                        <a:buChar char=""/>
                      </a:pPr>
                      <a:r>
                        <a:rPr lang="en-GB" sz="2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Atom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SzPts val="1100"/>
                        <a:buFont typeface="Symbol" panose="05050102010706020507" pitchFamily="18" charset="2"/>
                        <a:buChar char=""/>
                      </a:pPr>
                      <a:r>
                        <a:rPr lang="en-GB" sz="2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Human hair (diameter)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37064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SzPts val="1100"/>
                        <a:buFont typeface="Symbol" panose="05050102010706020507" pitchFamily="18" charset="2"/>
                        <a:buChar char=""/>
                      </a:pPr>
                      <a:r>
                        <a:rPr lang="en-GB" sz="2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Red blood cell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SzPts val="1100"/>
                        <a:buFont typeface="Symbol" panose="05050102010706020507" pitchFamily="18" charset="2"/>
                        <a:buChar char=""/>
                      </a:pPr>
                      <a:r>
                        <a:rPr lang="en-GB" sz="2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Dust mite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691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SzPts val="1100"/>
                        <a:buFont typeface="Symbol" panose="05050102010706020507" pitchFamily="18" charset="2"/>
                        <a:buChar char=""/>
                      </a:pPr>
                      <a:r>
                        <a:rPr lang="en-GB" sz="2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Pin head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SzPts val="1100"/>
                        <a:buFont typeface="Symbol" panose="05050102010706020507" pitchFamily="18" charset="2"/>
                        <a:buChar char=""/>
                      </a:pPr>
                      <a:r>
                        <a:rPr lang="en-GB" sz="2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DNA (width of double helix)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23623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SzPts val="1100"/>
                        <a:buFont typeface="Symbol" panose="05050102010706020507" pitchFamily="18" charset="2"/>
                        <a:buChar char=""/>
                      </a:pPr>
                      <a:r>
                        <a:rPr lang="en-GB" sz="2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Pollen grain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SzPts val="1100"/>
                        <a:buFont typeface="Symbol" panose="05050102010706020507" pitchFamily="18" charset="2"/>
                        <a:buChar char=""/>
                      </a:pPr>
                      <a:r>
                        <a:rPr lang="en-GB" sz="2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Mitochondrion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15363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SzPts val="1100"/>
                        <a:buFont typeface="Symbol" panose="05050102010706020507" pitchFamily="18" charset="2"/>
                        <a:buChar char=""/>
                      </a:pPr>
                      <a:r>
                        <a:rPr lang="en-GB" sz="2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Human egg cell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SzPts val="1100"/>
                        <a:buFont typeface="Symbol" panose="05050102010706020507" pitchFamily="18" charset="2"/>
                        <a:buChar char=""/>
                      </a:pPr>
                      <a:r>
                        <a:rPr lang="en-GB" sz="2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Virus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89073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SzPts val="1100"/>
                        <a:buFont typeface="Symbol" panose="05050102010706020507" pitchFamily="18" charset="2"/>
                        <a:buChar char=""/>
                      </a:pPr>
                      <a:r>
                        <a:rPr lang="en-GB" sz="2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Bacterium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SzPts val="1100"/>
                        <a:buFont typeface="Symbol" panose="05050102010706020507" pitchFamily="18" charset="2"/>
                        <a:buChar char=""/>
                      </a:pPr>
                      <a:r>
                        <a:rPr lang="en-GB" sz="2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Poppy seed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89520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25715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FD5A25-8148-8A62-C405-C16628BBB0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77F1E-23D3-547D-53F4-50E51B4C76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9540000" cy="440661"/>
          </a:xfrm>
        </p:spPr>
        <p:txBody>
          <a:bodyPr/>
          <a:lstStyle/>
          <a:p>
            <a:r>
              <a:rPr lang="en-US" dirty="0"/>
              <a:t>It’s a small world!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5E3BA6-103B-9A81-3D7F-DDB091B9DB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1260475"/>
            <a:ext cx="4242112" cy="4876800"/>
          </a:xfrm>
        </p:spPr>
        <p:txBody>
          <a:bodyPr>
            <a:normAutofit fontScale="92500"/>
          </a:bodyPr>
          <a:lstStyle/>
          <a:p>
            <a:r>
              <a:rPr lang="en-GB" dirty="0"/>
              <a:t>Name the smallest thing your eyes can see. State the size of this. </a:t>
            </a:r>
          </a:p>
          <a:p>
            <a:endParaRPr lang="en-GB" dirty="0"/>
          </a:p>
          <a:p>
            <a:r>
              <a:rPr lang="en-GB" dirty="0"/>
              <a:t>Explain why our eyes cannot see some of the other small objects in the table.</a:t>
            </a:r>
          </a:p>
          <a:p>
            <a:endParaRPr lang="en-GB" dirty="0"/>
          </a:p>
          <a:p>
            <a:r>
              <a:rPr lang="en-GB" dirty="0"/>
              <a:t>Describe what all these small things made from. </a:t>
            </a:r>
          </a:p>
          <a:p>
            <a:endParaRPr lang="en-GB" dirty="0"/>
          </a:p>
          <a:p>
            <a:r>
              <a:rPr lang="en-GB" dirty="0"/>
              <a:t>Explain what this tells you about the sizes of atoms.</a:t>
            </a:r>
          </a:p>
          <a:p>
            <a:endParaRPr lang="en-GB" dirty="0"/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9E73A07B-B674-4AC3-7EEA-EC42D4F219EC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  <a:solidFill>
            <a:srgbClr val="006F62"/>
          </a:solidFill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Activity one</a:t>
            </a:r>
            <a:endParaRPr lang="en-US" sz="2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CBF7D16-8771-4946-9D35-7DD82D64FC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3641187"/>
              </p:ext>
            </p:extLst>
          </p:nvPr>
        </p:nvGraphicFramePr>
        <p:xfrm>
          <a:off x="5052359" y="37110"/>
          <a:ext cx="5770539" cy="6622452"/>
        </p:xfrm>
        <a:graphic>
          <a:graphicData uri="http://schemas.openxmlformats.org/drawingml/2006/table">
            <a:tbl>
              <a:tblPr firstRow="1" firstCol="1" bandRow="1"/>
              <a:tblGrid>
                <a:gridCol w="2030517">
                  <a:extLst>
                    <a:ext uri="{9D8B030D-6E8A-4147-A177-3AD203B41FA5}">
                      <a16:colId xmlns:a16="http://schemas.microsoft.com/office/drawing/2014/main" val="3959837813"/>
                    </a:ext>
                  </a:extLst>
                </a:gridCol>
                <a:gridCol w="1502497">
                  <a:extLst>
                    <a:ext uri="{9D8B030D-6E8A-4147-A177-3AD203B41FA5}">
                      <a16:colId xmlns:a16="http://schemas.microsoft.com/office/drawing/2014/main" val="3629061710"/>
                    </a:ext>
                  </a:extLst>
                </a:gridCol>
                <a:gridCol w="2237525">
                  <a:extLst>
                    <a:ext uri="{9D8B030D-6E8A-4147-A177-3AD203B41FA5}">
                      <a16:colId xmlns:a16="http://schemas.microsoft.com/office/drawing/2014/main" val="213475513"/>
                    </a:ext>
                  </a:extLst>
                </a:gridCol>
              </a:tblGrid>
              <a:tr h="52405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100" b="1" dirty="0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Small object</a:t>
                      </a:r>
                      <a:endParaRPr lang="en-GB" sz="1200" dirty="0">
                        <a:solidFill>
                          <a:srgbClr val="006F62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100" b="1" dirty="0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Can it be seen with the naked eye?</a:t>
                      </a:r>
                      <a:endParaRPr lang="en-GB" sz="1200" dirty="0">
                        <a:solidFill>
                          <a:srgbClr val="006F62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100" b="1" dirty="0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Approximate size</a:t>
                      </a:r>
                      <a:endParaRPr lang="en-GB" sz="1200" dirty="0">
                        <a:solidFill>
                          <a:srgbClr val="006F62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3067187"/>
                  </a:ext>
                </a:extLst>
              </a:tr>
              <a:tr h="304410">
                <a:tc>
                  <a:txBody>
                    <a:bodyPr/>
                    <a:lstStyle/>
                    <a:p>
                      <a:pPr marL="18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Red ant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Yes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~3 mm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4311463"/>
                  </a:ext>
                </a:extLst>
              </a:tr>
              <a:tr h="304410">
                <a:tc>
                  <a:txBody>
                    <a:bodyPr/>
                    <a:lstStyle/>
                    <a:p>
                      <a:pPr marL="18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Pin head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Yes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~1–2 mm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1763149"/>
                  </a:ext>
                </a:extLst>
              </a:tr>
              <a:tr h="304410">
                <a:tc>
                  <a:txBody>
                    <a:bodyPr/>
                    <a:lstStyle/>
                    <a:p>
                      <a:pPr marL="18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Poppy seed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Yes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~1 mm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5699566"/>
                  </a:ext>
                </a:extLst>
              </a:tr>
              <a:tr h="304410">
                <a:tc>
                  <a:txBody>
                    <a:bodyPr/>
                    <a:lstStyle/>
                    <a:p>
                      <a:pPr marL="18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Grain of sand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Yes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~0.5 mm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2471511"/>
                  </a:ext>
                </a:extLst>
              </a:tr>
              <a:tr h="304410">
                <a:tc>
                  <a:txBody>
                    <a:bodyPr/>
                    <a:lstStyle/>
                    <a:p>
                      <a:pPr marL="18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Sugar crystal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Yes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~0.5 mm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9625292"/>
                  </a:ext>
                </a:extLst>
              </a:tr>
              <a:tr h="304410">
                <a:tc>
                  <a:txBody>
                    <a:bodyPr/>
                    <a:lstStyle/>
                    <a:p>
                      <a:pPr marL="18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Grain of table salt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Yes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~0.3 mm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054815"/>
                  </a:ext>
                </a:extLst>
              </a:tr>
              <a:tr h="304410">
                <a:tc>
                  <a:txBody>
                    <a:bodyPr/>
                    <a:lstStyle/>
                    <a:p>
                      <a:pPr marL="18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Dust mite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Barely visible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~0.3 mm (300 µm)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6122048"/>
                  </a:ext>
                </a:extLst>
              </a:tr>
              <a:tr h="304410">
                <a:tc>
                  <a:txBody>
                    <a:bodyPr/>
                    <a:lstStyle/>
                    <a:p>
                      <a:pPr marL="180000" algn="l">
                        <a:lnSpc>
                          <a:spcPct val="10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Human hair (diameter)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Barely visible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~17</a:t>
                      </a: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–</a:t>
                      </a: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180 µm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9340512"/>
                  </a:ext>
                </a:extLst>
              </a:tr>
              <a:tr h="304410">
                <a:tc>
                  <a:txBody>
                    <a:bodyPr/>
                    <a:lstStyle/>
                    <a:p>
                      <a:pPr marL="18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Human egg cell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~100 µm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0178855"/>
                  </a:ext>
                </a:extLst>
              </a:tr>
              <a:tr h="304410">
                <a:tc>
                  <a:txBody>
                    <a:bodyPr/>
                    <a:lstStyle/>
                    <a:p>
                      <a:pPr marL="18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Pollen grain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~30</a:t>
                      </a: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–</a:t>
                      </a: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100 µm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06421814"/>
                  </a:ext>
                </a:extLst>
              </a:tr>
              <a:tr h="304410">
                <a:tc>
                  <a:txBody>
                    <a:bodyPr/>
                    <a:lstStyle/>
                    <a:p>
                      <a:pPr marL="18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Skin cell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~30 µm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622909"/>
                  </a:ext>
                </a:extLst>
              </a:tr>
              <a:tr h="304410">
                <a:tc>
                  <a:txBody>
                    <a:bodyPr/>
                    <a:lstStyle/>
                    <a:p>
                      <a:pPr marL="18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Red blood cell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~8 µm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9306571"/>
                  </a:ext>
                </a:extLst>
              </a:tr>
              <a:tr h="304410">
                <a:tc>
                  <a:txBody>
                    <a:bodyPr/>
                    <a:lstStyle/>
                    <a:p>
                      <a:pPr marL="18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Bacterium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~2 µm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2301002"/>
                  </a:ext>
                </a:extLst>
              </a:tr>
              <a:tr h="304410">
                <a:tc>
                  <a:txBody>
                    <a:bodyPr/>
                    <a:lstStyle/>
                    <a:p>
                      <a:pPr marL="18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Mitochondrion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~1 µm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9496806"/>
                  </a:ext>
                </a:extLst>
              </a:tr>
              <a:tr h="304410">
                <a:tc>
                  <a:txBody>
                    <a:bodyPr/>
                    <a:lstStyle/>
                    <a:p>
                      <a:pPr marL="18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Virus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~100 nm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4169270"/>
                  </a:ext>
                </a:extLst>
              </a:tr>
              <a:tr h="304410">
                <a:tc>
                  <a:txBody>
                    <a:bodyPr/>
                    <a:lstStyle/>
                    <a:p>
                      <a:pPr marL="18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Ribosome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~20</a:t>
                      </a: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–</a:t>
                      </a: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30 nm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4413074"/>
                  </a:ext>
                </a:extLst>
              </a:tr>
              <a:tr h="304410">
                <a:tc>
                  <a:txBody>
                    <a:bodyPr/>
                    <a:lstStyle/>
                    <a:p>
                      <a:pPr marL="18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DNA (width)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~2 nm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8875138"/>
                  </a:ext>
                </a:extLst>
              </a:tr>
              <a:tr h="304410">
                <a:tc>
                  <a:txBody>
                    <a:bodyPr/>
                    <a:lstStyle/>
                    <a:p>
                      <a:pPr marL="18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Atom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6" marR="9146" marT="91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0" algn="l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~0.2 nm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04800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49277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C12928-FFBA-5911-69FF-9F3558DEB5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FE37E-9C88-FF4A-4C6C-4C0697681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9540000" cy="440661"/>
          </a:xfrm>
        </p:spPr>
        <p:txBody>
          <a:bodyPr/>
          <a:lstStyle/>
          <a:p>
            <a:r>
              <a:rPr lang="en-US" dirty="0"/>
              <a:t>Atomic paper clips demonstration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97AE6BF8-A46E-5BFF-3874-8A3B9735D3C7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  <a:solidFill>
            <a:srgbClr val="006F62"/>
          </a:solidFill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Activity two</a:t>
            </a:r>
            <a:endParaRPr lang="en-US" sz="2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Picture 8" descr="A photograph of a pile of paperclips">
            <a:extLst>
              <a:ext uri="{FF2B5EF4-FFF2-40B4-BE49-F238E27FC236}">
                <a16:creationId xmlns:a16="http://schemas.microsoft.com/office/drawing/2014/main" id="{6D6E197E-68C5-C3D7-B253-EA10EF628A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05" b="7540"/>
          <a:stretch>
            <a:fillRect/>
          </a:stretch>
        </p:blipFill>
        <p:spPr>
          <a:xfrm>
            <a:off x="734512" y="2130552"/>
            <a:ext cx="4845488" cy="2670048"/>
          </a:xfrm>
          <a:prstGeom prst="rect">
            <a:avLst/>
          </a:prstGeom>
        </p:spPr>
      </p:pic>
      <p:pic>
        <p:nvPicPr>
          <p:cNvPr id="1026" name="Picture 2" descr="A photograph of a roll of aluminium foil.">
            <a:extLst>
              <a:ext uri="{FF2B5EF4-FFF2-40B4-BE49-F238E27FC236}">
                <a16:creationId xmlns:a16="http://schemas.microsoft.com/office/drawing/2014/main" id="{126FAB4C-A97C-2AFE-AF53-0BEBA66552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580000" y="1596369"/>
            <a:ext cx="5116398" cy="4159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48381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06D091-1F34-0285-F9BA-66E728902B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0144CE-E40A-D4B3-CDEB-A3E8E957F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9540000" cy="440661"/>
          </a:xfrm>
        </p:spPr>
        <p:txBody>
          <a:bodyPr/>
          <a:lstStyle/>
          <a:p>
            <a:r>
              <a:rPr lang="en-US" dirty="0"/>
              <a:t>Atomic paper clips – follow-up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F21F81-37E2-7C1E-0DAC-B74C699CA3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1260475"/>
            <a:ext cx="10253168" cy="5057526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28000"/>
              </a:lnSpc>
              <a:buClr>
                <a:srgbClr val="006F62"/>
              </a:buClr>
            </a:pPr>
            <a:r>
              <a:rPr lang="en-US" sz="2900" dirty="0"/>
              <a:t>Watch the demonstration and use your observations and your own knowledge to answer the following questions:</a:t>
            </a:r>
            <a:endParaRPr lang="en-GB" sz="2900" dirty="0"/>
          </a:p>
          <a:p>
            <a:pPr marL="457200" lvl="0" indent="-457200">
              <a:buClr>
                <a:srgbClr val="006F62"/>
              </a:buClr>
              <a:buFont typeface="+mj-lt"/>
              <a:buAutoNum type="arabicPeriod"/>
            </a:pPr>
            <a:r>
              <a:rPr lang="en-GB" sz="2900" dirty="0"/>
              <a:t>Name the smallest 'particle' in the paper clip pile. </a:t>
            </a:r>
          </a:p>
          <a:p>
            <a:pPr marL="457200" lvl="0" indent="-457200">
              <a:buClr>
                <a:srgbClr val="006F62"/>
              </a:buClr>
              <a:buFont typeface="+mj-lt"/>
              <a:buAutoNum type="arabicPeriod"/>
            </a:pPr>
            <a:r>
              <a:rPr lang="en-GB" sz="2900" dirty="0"/>
              <a:t>Explain whether or not one paper clip would still function as a paper clip. 	</a:t>
            </a:r>
          </a:p>
          <a:p>
            <a:pPr marL="457200" lvl="0" indent="-457200">
              <a:buClr>
                <a:srgbClr val="006F62"/>
              </a:buClr>
              <a:buFont typeface="+mj-lt"/>
              <a:buAutoNum type="arabicPeriod"/>
            </a:pPr>
            <a:r>
              <a:rPr lang="en-GB" sz="2900" dirty="0"/>
              <a:t>Make up names for the two parts of the broken paper clip. Name the parts of an atom.</a:t>
            </a:r>
          </a:p>
          <a:p>
            <a:pPr marL="457200" lvl="0" indent="-457200">
              <a:lnSpc>
                <a:spcPct val="128000"/>
              </a:lnSpc>
              <a:buClr>
                <a:srgbClr val="006F62"/>
              </a:buClr>
              <a:buFont typeface="+mj-lt"/>
              <a:buAutoNum type="arabicPeriod"/>
            </a:pPr>
            <a:r>
              <a:rPr lang="en-GB" sz="2900" dirty="0"/>
              <a:t>Explain whether or not the broken paper clip is useable. Use your answer to explain whether or not a broken-up atom is useable.</a:t>
            </a:r>
          </a:p>
          <a:p>
            <a:pPr marL="457200" lvl="0" indent="-457200">
              <a:buClr>
                <a:srgbClr val="006F62"/>
              </a:buClr>
              <a:buFont typeface="+mj-lt"/>
              <a:buAutoNum type="arabicPeriod"/>
            </a:pPr>
            <a:r>
              <a:rPr lang="en-GB" sz="2900" dirty="0"/>
              <a:t>Name the smallest particle in the metal.  </a:t>
            </a:r>
          </a:p>
          <a:p>
            <a:pPr marL="457200" lvl="0" indent="-457200">
              <a:buClr>
                <a:srgbClr val="006F62"/>
              </a:buClr>
              <a:buFont typeface="+mj-lt"/>
              <a:buAutoNum type="arabicPeriod"/>
            </a:pPr>
            <a:r>
              <a:rPr lang="en-GB" sz="2900" dirty="0"/>
              <a:t>Explain why the metal sheet cannot be torn into the smallest possible particles.</a:t>
            </a:r>
          </a:p>
          <a:p>
            <a:pPr marL="457200" lvl="0" indent="-457200">
              <a:buClr>
                <a:srgbClr val="006F62"/>
              </a:buClr>
              <a:buFont typeface="+mj-lt"/>
              <a:buAutoNum type="arabicPeriod"/>
            </a:pPr>
            <a:r>
              <a:rPr lang="en-GB" sz="2900" dirty="0"/>
              <a:t>Will the smallest particle in the metal still be made of the metal? Explain your answer. </a:t>
            </a:r>
          </a:p>
          <a:p>
            <a:pPr marL="457200" lvl="0" indent="-457200">
              <a:buClr>
                <a:srgbClr val="006F62"/>
              </a:buClr>
              <a:buFont typeface="+mj-lt"/>
              <a:buAutoNum type="arabicPeriod"/>
            </a:pPr>
            <a:r>
              <a:rPr lang="en-GB" sz="2900" dirty="0"/>
              <a:t>Describe how we could see the smallest particle in a piece of metal.</a:t>
            </a:r>
          </a:p>
          <a:p>
            <a:pPr marL="457200" lvl="0" indent="-457200">
              <a:buClr>
                <a:srgbClr val="006F62"/>
              </a:buClr>
              <a:buFont typeface="+mj-lt"/>
              <a:buAutoNum type="arabicPeriod"/>
            </a:pPr>
            <a:r>
              <a:rPr lang="en-GB" sz="2900" dirty="0"/>
              <a:t>Explain whether or not the smallest particles in metal can be broken apart.  </a:t>
            </a:r>
          </a:p>
          <a:p>
            <a:pPr marL="457200" lvl="0" indent="-457200">
              <a:buClr>
                <a:srgbClr val="006F62"/>
              </a:buClr>
              <a:buFont typeface="+mj-lt"/>
              <a:buAutoNum type="arabicPeriod"/>
            </a:pPr>
            <a:r>
              <a:rPr lang="en-GB" sz="2900" dirty="0"/>
              <a:t>Explain whether or not the broken pieces of metal particles would still be metal.  </a:t>
            </a:r>
          </a:p>
          <a:p>
            <a:pPr marL="457200" indent="-457200">
              <a:buFont typeface="+mj-lt"/>
              <a:buAutoNum type="arabicPeriod"/>
            </a:pPr>
            <a:endParaRPr lang="en-GB" dirty="0"/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C5D42901-0507-D237-C03A-46B34F820A08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  <a:solidFill>
            <a:srgbClr val="006F62"/>
          </a:solidFill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Activity two</a:t>
            </a:r>
            <a:endParaRPr lang="en-US" sz="2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76917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31E722-E089-0544-A3BC-10C0F41FA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Tasty particles 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22C5118-FDAB-6644-9CD8-9A20DFD34922}"/>
              </a:ext>
            </a:extLst>
          </p:cNvPr>
          <p:cNvSpPr txBox="1">
            <a:spLocks/>
          </p:cNvSpPr>
          <p:nvPr/>
        </p:nvSpPr>
        <p:spPr>
          <a:xfrm rot="5400000">
            <a:off x="970176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 dirty="0">
                <a:solidFill>
                  <a:schemeClr val="bg1"/>
                </a:solidFill>
              </a:rPr>
              <a:t>Practical activity</a:t>
            </a:r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2C5D922E-B898-B871-4447-1CE985AEAD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5467608" cy="5040000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GB" dirty="0"/>
              <a:t>In your next activity, you are going to investigate how particles behave.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/>
              <a:t>You are going to add sugar and lemon juice to water to see how the taste changes depending on where in the cup you drink from.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/>
              <a:t>You are also going to investigate how this changes after a period of time.</a:t>
            </a:r>
          </a:p>
        </p:txBody>
      </p:sp>
      <p:pic>
        <p:nvPicPr>
          <p:cNvPr id="3" name="Picture 2" descr="A diagram showing a cup with two marks, one at 1/3 and one at 2/3 of the way up the cup, containing water with sugar at the bottom of the cup and a straw">
            <a:extLst>
              <a:ext uri="{FF2B5EF4-FFF2-40B4-BE49-F238E27FC236}">
                <a16:creationId xmlns:a16="http://schemas.microsoft.com/office/drawing/2014/main" id="{9F2673DF-2252-4305-E496-D4B4BF4CCF5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54368" y="1380513"/>
            <a:ext cx="4239012" cy="35846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294802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2D1BFF-7E31-062C-094B-1FA599BD46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FAEEA7-D016-DFE0-C8FD-45D170F46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Tasty water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–</a:t>
            </a:r>
            <a:r>
              <a:rPr lang="en-US" dirty="0"/>
              <a:t> Method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74B083B-7039-47A0-A1EB-FE302981F17F}"/>
              </a:ext>
            </a:extLst>
          </p:cNvPr>
          <p:cNvSpPr txBox="1">
            <a:spLocks/>
          </p:cNvSpPr>
          <p:nvPr/>
        </p:nvSpPr>
        <p:spPr>
          <a:xfrm rot="5400000">
            <a:off x="970176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 dirty="0">
                <a:solidFill>
                  <a:schemeClr val="bg1"/>
                </a:solidFill>
              </a:rPr>
              <a:t>Method</a:t>
            </a:r>
            <a:endParaRPr lang="en-US" sz="2200" dirty="0">
              <a:solidFill>
                <a:schemeClr val="bg1"/>
              </a:solidFill>
            </a:endParaRP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7AF066B5-BB0E-0E87-7E27-8A2E571C349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8011987"/>
              </p:ext>
            </p:extLst>
          </p:nvPr>
        </p:nvGraphicFramePr>
        <p:xfrm>
          <a:off x="540000" y="1209736"/>
          <a:ext cx="6850151" cy="520700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2004882">
                  <a:extLst>
                    <a:ext uri="{9D8B030D-6E8A-4147-A177-3AD203B41FA5}">
                      <a16:colId xmlns:a16="http://schemas.microsoft.com/office/drawing/2014/main" val="1482665597"/>
                    </a:ext>
                  </a:extLst>
                </a:gridCol>
                <a:gridCol w="4845269">
                  <a:extLst>
                    <a:ext uri="{9D8B030D-6E8A-4147-A177-3AD203B41FA5}">
                      <a16:colId xmlns:a16="http://schemas.microsoft.com/office/drawing/2014/main" val="32717463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14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400" b="1" dirty="0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1.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Taste the water 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ts val="14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ts val="14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Font typeface="Arial" panose="020B0604020202020204" pitchFamily="34" charset="0"/>
                        <a:buChar char="•"/>
                        <a:tabLst>
                          <a:tab pos="18034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Fill the cup with water to 1 cm from the top. 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ts val="16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Font typeface="Arial" panose="020B0604020202020204" pitchFamily="34" charset="0"/>
                        <a:buChar char="•"/>
                        <a:tabLst>
                          <a:tab pos="18034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Use the straw to taste the water in the three  sections of the cup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–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above the top mark, between the two marks and below the bottom mark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 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ts val="14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Font typeface="Arial" panose="020B0604020202020204" pitchFamily="34" charset="0"/>
                        <a:buChar char="•"/>
                        <a:tabLst>
                          <a:tab pos="18034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Write down what it tastes like at each level. 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ts val="14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Font typeface="Arial" panose="020B0604020202020204" pitchFamily="34" charset="0"/>
                        <a:buChar char="•"/>
                        <a:tabLst>
                          <a:tab pos="18034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Refill the cup.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ts val="14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597337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14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400" b="1" dirty="0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Add lemon juice 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ts val="14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ts val="14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Font typeface="Arial" panose="020B0604020202020204" pitchFamily="34" charset="0"/>
                        <a:buChar char="•"/>
                        <a:tabLst>
                          <a:tab pos="18034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Add about 10 drops of lemon juice to the water. 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ts val="14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Font typeface="Arial" panose="020B0604020202020204" pitchFamily="34" charset="0"/>
                        <a:buChar char="•"/>
                        <a:tabLst>
                          <a:tab pos="18034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Taste the water again at the three levels. 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ts val="14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Font typeface="Arial" panose="020B0604020202020204" pitchFamily="34" charset="0"/>
                        <a:buChar char="•"/>
                        <a:tabLst>
                          <a:tab pos="18034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Write down what it tastes like at each level. 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ts val="14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Font typeface="Arial" panose="020B0604020202020204" pitchFamily="34" charset="0"/>
                        <a:buChar char="•"/>
                        <a:tabLst>
                          <a:tab pos="18034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Keep the water for the next step.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ts val="14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254992"/>
                  </a:ext>
                </a:extLst>
              </a:tr>
              <a:tr h="82616">
                <a:tc>
                  <a:txBody>
                    <a:bodyPr/>
                    <a:lstStyle/>
                    <a:p>
                      <a:pPr algn="just">
                        <a:lnSpc>
                          <a:spcPts val="14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400" b="1" dirty="0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3.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Add sugar 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ts val="14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ts val="14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ts val="14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Font typeface="Arial" panose="020B0604020202020204" pitchFamily="34" charset="0"/>
                        <a:buChar char="•"/>
                        <a:tabLst>
                          <a:tab pos="18034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Add one teaspoon of sugar to the water.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ts val="14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Font typeface="Arial" panose="020B0604020202020204" pitchFamily="34" charset="0"/>
                        <a:buChar char="•"/>
                        <a:tabLst>
                          <a:tab pos="18034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Don’t stir. Let the sugar settle. 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ts val="14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Font typeface="Arial" panose="020B0604020202020204" pitchFamily="34" charset="0"/>
                        <a:buChar char="•"/>
                        <a:tabLst>
                          <a:tab pos="18034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Taste the water again at the three levels. 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ts val="14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Font typeface="Arial" panose="020B0604020202020204" pitchFamily="34" charset="0"/>
                        <a:buChar char="•"/>
                        <a:tabLst>
                          <a:tab pos="18034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Write down what it tastes like at each level. 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ts val="14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Font typeface="Arial" panose="020B0604020202020204" pitchFamily="34" charset="0"/>
                        <a:buChar char="•"/>
                        <a:tabLst>
                          <a:tab pos="18034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Keep the water for the next step. 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ts val="14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2502540"/>
                  </a:ext>
                </a:extLst>
              </a:tr>
              <a:tr h="786130">
                <a:tc>
                  <a:txBody>
                    <a:bodyPr/>
                    <a:lstStyle/>
                    <a:p>
                      <a:pPr indent="-457200" algn="l">
                        <a:lnSpc>
                          <a:spcPts val="1400"/>
                        </a:lnSpc>
                        <a:spcAft>
                          <a:spcPts val="600"/>
                        </a:spcAft>
                        <a:buNone/>
                        <a:tabLst>
                          <a:tab pos="914400" algn="l"/>
                        </a:tabLst>
                      </a:pPr>
                      <a:r>
                        <a:rPr lang="en-GB" sz="1400" b="1" dirty="0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4.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Wait and taste     </a:t>
                      </a:r>
                      <a:b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</a:b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  again 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ts val="14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ts val="14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ts val="14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Font typeface="Arial" panose="020B0604020202020204" pitchFamily="34" charset="0"/>
                        <a:buChar char="•"/>
                        <a:tabLst>
                          <a:tab pos="18034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Wait for 2 minutes. 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ts val="14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Font typeface="Arial" panose="020B0604020202020204" pitchFamily="34" charset="0"/>
                        <a:buChar char="•"/>
                        <a:tabLst>
                          <a:tab pos="18034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After waiting, taste the water at the three levels. 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ts val="14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Font typeface="Arial" panose="020B0604020202020204" pitchFamily="34" charset="0"/>
                        <a:buChar char="•"/>
                        <a:tabLst>
                          <a:tab pos="18034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Write down what it tastes like at each level. 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ts val="1400"/>
                        </a:lnSpc>
                        <a:spcAft>
                          <a:spcPts val="600"/>
                        </a:spcAft>
                        <a:buClr>
                          <a:srgbClr val="006F62"/>
                        </a:buClr>
                        <a:buFont typeface="Arial" panose="020B0604020202020204" pitchFamily="34" charset="0"/>
                        <a:buChar char="•"/>
                        <a:tabLst>
                          <a:tab pos="18034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If you can, wait even longer and taste again. 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26852570"/>
                  </a:ext>
                </a:extLst>
              </a:tr>
            </a:tbl>
          </a:graphicData>
        </a:graphic>
      </p:graphicFrame>
      <p:pic>
        <p:nvPicPr>
          <p:cNvPr id="3" name="Picture 2" descr="A diagram showing a cup with two marks, one at 1/3 and one at 2/3 of the way up the cup, containing water with sugar at the bottom of the cup and a straw">
            <a:extLst>
              <a:ext uri="{FF2B5EF4-FFF2-40B4-BE49-F238E27FC236}">
                <a16:creationId xmlns:a16="http://schemas.microsoft.com/office/drawing/2014/main" id="{35614634-79E7-B89F-F4FA-F37615BD98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70648" y="1554485"/>
            <a:ext cx="3522732" cy="29244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54138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CF7665-4980-21E7-A276-F6E8E87E71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7D5921D5-9EFE-542B-4D62-26611BAA249D}"/>
              </a:ext>
            </a:extLst>
          </p:cNvPr>
          <p:cNvSpPr txBox="1">
            <a:spLocks/>
          </p:cNvSpPr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 dirty="0">
                <a:solidFill>
                  <a:schemeClr val="bg1"/>
                </a:solidFill>
              </a:rPr>
              <a:t>Results</a:t>
            </a:r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0EC098A-F812-B6CC-F74A-664CBBD5B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Results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85476FF-9C3D-5184-3240-8971FE5973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8054956"/>
              </p:ext>
            </p:extLst>
          </p:nvPr>
        </p:nvGraphicFramePr>
        <p:xfrm>
          <a:off x="698813" y="1869660"/>
          <a:ext cx="9614421" cy="4021474"/>
        </p:xfrm>
        <a:graphic>
          <a:graphicData uri="http://schemas.openxmlformats.org/drawingml/2006/table">
            <a:tbl>
              <a:tblPr firstRow="1" bandRow="1"/>
              <a:tblGrid>
                <a:gridCol w="1831217">
                  <a:extLst>
                    <a:ext uri="{9D8B030D-6E8A-4147-A177-3AD203B41FA5}">
                      <a16:colId xmlns:a16="http://schemas.microsoft.com/office/drawing/2014/main" val="181924826"/>
                    </a:ext>
                  </a:extLst>
                </a:gridCol>
                <a:gridCol w="1711836">
                  <a:extLst>
                    <a:ext uri="{9D8B030D-6E8A-4147-A177-3AD203B41FA5}">
                      <a16:colId xmlns:a16="http://schemas.microsoft.com/office/drawing/2014/main" val="3712936301"/>
                    </a:ext>
                  </a:extLst>
                </a:gridCol>
                <a:gridCol w="1711836">
                  <a:extLst>
                    <a:ext uri="{9D8B030D-6E8A-4147-A177-3AD203B41FA5}">
                      <a16:colId xmlns:a16="http://schemas.microsoft.com/office/drawing/2014/main" val="3119483603"/>
                    </a:ext>
                  </a:extLst>
                </a:gridCol>
                <a:gridCol w="2008156">
                  <a:extLst>
                    <a:ext uri="{9D8B030D-6E8A-4147-A177-3AD203B41FA5}">
                      <a16:colId xmlns:a16="http://schemas.microsoft.com/office/drawing/2014/main" val="3344236696"/>
                    </a:ext>
                  </a:extLst>
                </a:gridCol>
                <a:gridCol w="2351376">
                  <a:extLst>
                    <a:ext uri="{9D8B030D-6E8A-4147-A177-3AD203B41FA5}">
                      <a16:colId xmlns:a16="http://schemas.microsoft.com/office/drawing/2014/main" val="3591046001"/>
                    </a:ext>
                  </a:extLst>
                </a:gridCol>
              </a:tblGrid>
              <a:tr h="1275670"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2000" b="1" kern="1200" dirty="0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Level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71755" marR="7175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62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2000" b="1" kern="1200" dirty="0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Water alone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62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2000" b="1" kern="1200" dirty="0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Water and lemon juice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62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 b="1" kern="1200" dirty="0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Water lemon juice and sugar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71755" marR="7175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62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 b="1" dirty="0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Water, lemon juice and sugar after waiting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71755" marR="7175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6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4456302"/>
                  </a:ext>
                </a:extLst>
              </a:tr>
              <a:tr h="915268"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Top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71755" marR="7175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71755" marR="7175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0000"/>
                        </a:lnSpc>
                        <a:buNone/>
                      </a:pPr>
                      <a:endParaRPr lang="en-GB" sz="14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755" marR="7175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090854"/>
                  </a:ext>
                </a:extLst>
              </a:tr>
              <a:tr h="915268"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Middle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71755" marR="7175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71755" marR="7175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l">
                        <a:lnSpc>
                          <a:spcPct val="10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71755" marR="7175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2227342"/>
                  </a:ext>
                </a:extLst>
              </a:tr>
              <a:tr h="915268"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Bottom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71755" marR="7175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71755" marR="7175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0000"/>
                        </a:lnSpc>
                        <a:buNone/>
                      </a:pPr>
                      <a:endParaRPr lang="en-GB" sz="14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755" marR="7175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10183"/>
                  </a:ext>
                </a:extLst>
              </a:tr>
            </a:tbl>
          </a:graphicData>
        </a:graphic>
      </p:graphicFrame>
      <p:sp>
        <p:nvSpPr>
          <p:cNvPr id="7" name="Rectangle 2">
            <a:extLst>
              <a:ext uri="{FF2B5EF4-FFF2-40B4-BE49-F238E27FC236}">
                <a16:creationId xmlns:a16="http://schemas.microsoft.com/office/drawing/2014/main" id="{64DCC5A0-3B48-7264-0573-279F6A5212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0000" y="1225106"/>
            <a:ext cx="908934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zh-CN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Use the following table to record your observations during the practical.</a:t>
            </a:r>
            <a:endParaRPr kumimoji="0" lang="en-GB" altLang="zh-CN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53017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3AEE04-62FD-6A89-43E7-FAB9993FE9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6F0A1-7DBC-7D41-613C-B3E0AF422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Tasty water – follow-up questions 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446C3C8-3A7C-55E7-6D25-B880776DAC5E}"/>
              </a:ext>
            </a:extLst>
          </p:cNvPr>
          <p:cNvSpPr txBox="1">
            <a:spLocks/>
          </p:cNvSpPr>
          <p:nvPr/>
        </p:nvSpPr>
        <p:spPr>
          <a:xfrm rot="5400000">
            <a:off x="970176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>
                <a:solidFill>
                  <a:schemeClr val="bg1"/>
                </a:solidFill>
              </a:rPr>
              <a:t>Activity 3</a:t>
            </a:r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24CD6E4B-D59D-869E-552E-0CB61C619C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10080000" cy="5040000"/>
          </a:xfrm>
        </p:spPr>
        <p:txBody>
          <a:bodyPr>
            <a:normAutofit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en-GB" dirty="0"/>
              <a:t>Use the test results to explain whether water, lemon juice and sugar particles are all the same. 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GB" dirty="0"/>
              <a:t>Describe how particles can behave, using the results from your investigation.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GB" dirty="0"/>
              <a:t>Summarise what you have learned about particles (and atoms) in this lesson.</a:t>
            </a:r>
          </a:p>
        </p:txBody>
      </p:sp>
    </p:spTree>
    <p:extLst>
      <p:ext uri="{BB962C8B-B14F-4D97-AF65-F5344CB8AC3E}">
        <p14:creationId xmlns:p14="http://schemas.microsoft.com/office/powerpoint/2010/main" val="24695650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7d88b2-bc5d-47d8-b067-5f30c82b40fb">
      <Terms xmlns="http://schemas.microsoft.com/office/infopath/2007/PartnerControls"/>
    </lcf76f155ced4ddcb4097134ff3c332f>
    <Editorialstage xmlns="5c7d88b2-bc5d-47d8-b067-5f30c82b40fb" xsi:nil="true"/>
    <TaxCatchAll xmlns="9e3c562f-56b0-4bc9-96c8-d04b0986855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A6C7E90-B52C-4927-B0E1-5716543A9376}">
  <ds:schemaRefs>
    <ds:schemaRef ds:uri="http://schemas.microsoft.com/office/infopath/2007/PartnerControls"/>
    <ds:schemaRef ds:uri="http://schemas.microsoft.com/office/2006/metadata/properties"/>
    <ds:schemaRef ds:uri="http://purl.org/dc/elements/1.1/"/>
    <ds:schemaRef ds:uri="http://www.w3.org/XML/1998/namespace"/>
    <ds:schemaRef ds:uri="9e3c562f-56b0-4bc9-96c8-d04b09868558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5c7d88b2-bc5d-47d8-b067-5f30c82b40fb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3C6792B-C9B1-47BB-B15C-3D30730C8EF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43FE885-C47C-43F5-863B-320C6D545CC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2658</TotalTime>
  <Words>1279</Words>
  <Application>Microsoft Office PowerPoint</Application>
  <PresentationFormat>Widescreen</PresentationFormat>
  <Paragraphs>214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Aptos</vt:lpstr>
      <vt:lpstr>Arial</vt:lpstr>
      <vt:lpstr>Calibri</vt:lpstr>
      <vt:lpstr>Calibri Light</vt:lpstr>
      <vt:lpstr>Cambria Math</vt:lpstr>
      <vt:lpstr>Century Gothic</vt:lpstr>
      <vt:lpstr>Symbol</vt:lpstr>
      <vt:lpstr>Times New Roman</vt:lpstr>
      <vt:lpstr>Wingdings</vt:lpstr>
      <vt:lpstr>Office Theme</vt:lpstr>
      <vt:lpstr>11–14 years</vt:lpstr>
      <vt:lpstr>Learning objectives</vt:lpstr>
      <vt:lpstr>Introduction</vt:lpstr>
      <vt:lpstr>Introduction</vt:lpstr>
      <vt:lpstr>It’s a small world!</vt:lpstr>
      <vt:lpstr>It’s a small world!</vt:lpstr>
      <vt:lpstr>It’s a small world!</vt:lpstr>
      <vt:lpstr>Atomic paper clips demonstration</vt:lpstr>
      <vt:lpstr>Atomic paper clips – follow-up questions</vt:lpstr>
      <vt:lpstr>Tasty particles </vt:lpstr>
      <vt:lpstr>Tasty water – Method</vt:lpstr>
      <vt:lpstr>Results</vt:lpstr>
      <vt:lpstr>Tasty water – follow-up questions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stuff made of AfL lesson slides</dc:title>
  <dc:creator>RoyalSocietyofChemistry@royalsocietychemistry.onmicrosoft.com</dc:creator>
  <cp:keywords>atoms; elements; size; scale; particles; matter</cp:keywords>
  <dc:description>From https://rsc.li/32yJ6Qu; two levels of student worksheet and teacher notes with answers also available</dc:description>
  <cp:lastModifiedBy>Kirsty Patterson</cp:lastModifiedBy>
  <cp:revision>617</cp:revision>
  <dcterms:created xsi:type="dcterms:W3CDTF">2021-04-13T16:26:00Z</dcterms:created>
  <dcterms:modified xsi:type="dcterms:W3CDTF">2026-06-10T10:19:03Z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