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90" r:id="rId5"/>
    <p:sldId id="294" r:id="rId6"/>
    <p:sldId id="293" r:id="rId7"/>
    <p:sldId id="312" r:id="rId8"/>
    <p:sldId id="313" r:id="rId9"/>
    <p:sldId id="314" r:id="rId10"/>
    <p:sldId id="30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4ABE0490-048B-22EF-1BC1-1CF64EC4D232}" name="Jo Pugh" initials="JP" userId="1187eaa31d8c3d2c" providerId="Windows Live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C9FB05-8C8C-437B-9D30-7054F90E2AF7}" v="3" dt="2026-01-27T14:10:14.2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281" autoAdjust="0"/>
  </p:normalViewPr>
  <p:slideViewPr>
    <p:cSldViewPr snapToGrid="0">
      <p:cViewPr varScale="1">
        <p:scale>
          <a:sx n="75" d="100"/>
          <a:sy n="75" d="100"/>
        </p:scale>
        <p:origin x="19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b4770bae-8292-4e0f-8212-963b4c6b3ded" providerId="ADAL" clId="{5132BCB8-2042-4563-B85A-A555447B6316}"/>
    <pc:docChg chg="custSel addSld modSld">
      <pc:chgData name="Hannah Sycamore" userId="b4770bae-8292-4e0f-8212-963b4c6b3ded" providerId="ADAL" clId="{5132BCB8-2042-4563-B85A-A555447B6316}" dt="2026-01-27T16:02:16.515" v="42" actId="20577"/>
      <pc:docMkLst>
        <pc:docMk/>
      </pc:docMkLst>
      <pc:sldChg chg="delSp mod modNotesTx">
        <pc:chgData name="Hannah Sycamore" userId="b4770bae-8292-4e0f-8212-963b4c6b3ded" providerId="ADAL" clId="{5132BCB8-2042-4563-B85A-A555447B6316}" dt="2026-01-27T14:10:19.013" v="13" actId="20577"/>
        <pc:sldMkLst>
          <pc:docMk/>
          <pc:sldMk cId="3708121807" sldId="293"/>
        </pc:sldMkLst>
      </pc:sldChg>
      <pc:sldChg chg="delSp modSp add mod modNotesTx">
        <pc:chgData name="Hannah Sycamore" userId="b4770bae-8292-4e0f-8212-963b4c6b3ded" providerId="ADAL" clId="{5132BCB8-2042-4563-B85A-A555447B6316}" dt="2026-01-27T16:02:16.515" v="42" actId="20577"/>
        <pc:sldMkLst>
          <pc:docMk/>
          <pc:sldMk cId="4064198182" sldId="294"/>
        </pc:sldMkLst>
        <pc:spChg chg="mod">
          <ac:chgData name="Hannah Sycamore" userId="b4770bae-8292-4e0f-8212-963b4c6b3ded" providerId="ADAL" clId="{5132BCB8-2042-4563-B85A-A555447B6316}" dt="2026-01-27T16:02:16.515" v="42" actId="20577"/>
          <ac:spMkLst>
            <pc:docMk/>
            <pc:sldMk cId="4064198182" sldId="294"/>
            <ac:spMk id="8" creationId="{DFFA1DA3-2756-4B86-87AD-EE87219503AB}"/>
          </ac:spMkLst>
        </pc:spChg>
        <pc:graphicFrameChg chg="del">
          <ac:chgData name="Hannah Sycamore" userId="b4770bae-8292-4e0f-8212-963b4c6b3ded" providerId="ADAL" clId="{5132BCB8-2042-4563-B85A-A555447B6316}" dt="2026-01-27T14:09:42.929" v="6" actId="478"/>
          <ac:graphicFrameMkLst>
            <pc:docMk/>
            <pc:sldMk cId="4064198182" sldId="294"/>
            <ac:graphicFrameMk id="11" creationId="{EEA1A01F-587E-4473-9318-709907EEC958}"/>
          </ac:graphicFrameMkLst>
        </pc:graphicFrameChg>
      </pc:sldChg>
      <pc:sldChg chg="modNotesTx">
        <pc:chgData name="Hannah Sycamore" userId="b4770bae-8292-4e0f-8212-963b4c6b3ded" providerId="ADAL" clId="{5132BCB8-2042-4563-B85A-A555447B6316}" dt="2026-01-27T14:10:22.869" v="15" actId="20577"/>
        <pc:sldMkLst>
          <pc:docMk/>
          <pc:sldMk cId="2273333001" sldId="312"/>
        </pc:sldMkLst>
      </pc:sldChg>
      <pc:sldChg chg="modSp mod modNotesTx">
        <pc:chgData name="Hannah Sycamore" userId="b4770bae-8292-4e0f-8212-963b4c6b3ded" providerId="ADAL" clId="{5132BCB8-2042-4563-B85A-A555447B6316}" dt="2026-01-27T14:10:36.995" v="19" actId="20577"/>
        <pc:sldMkLst>
          <pc:docMk/>
          <pc:sldMk cId="13852134" sldId="313"/>
        </pc:sldMkLst>
        <pc:spChg chg="mod">
          <ac:chgData name="Hannah Sycamore" userId="b4770bae-8292-4e0f-8212-963b4c6b3ded" providerId="ADAL" clId="{5132BCB8-2042-4563-B85A-A555447B6316}" dt="2026-01-21T09:49:08.578" v="2" actId="20577"/>
          <ac:spMkLst>
            <pc:docMk/>
            <pc:sldMk cId="13852134" sldId="313"/>
            <ac:spMk id="7" creationId="{CBE74D5C-FF2C-3484-59CA-9EB79834C254}"/>
          </ac:spMkLst>
        </pc:spChg>
      </pc:sldChg>
      <pc:sldChg chg="modSp mod modNotesTx">
        <pc:chgData name="Hannah Sycamore" userId="b4770bae-8292-4e0f-8212-963b4c6b3ded" providerId="ADAL" clId="{5132BCB8-2042-4563-B85A-A555447B6316}" dt="2026-01-27T14:10:44.348" v="22" actId="20577"/>
        <pc:sldMkLst>
          <pc:docMk/>
          <pc:sldMk cId="1201652465" sldId="314"/>
        </pc:sldMkLst>
        <pc:spChg chg="mod">
          <ac:chgData name="Hannah Sycamore" userId="b4770bae-8292-4e0f-8212-963b4c6b3ded" providerId="ADAL" clId="{5132BCB8-2042-4563-B85A-A555447B6316}" dt="2026-01-21T09:49:19.446" v="4" actId="20577"/>
          <ac:spMkLst>
            <pc:docMk/>
            <pc:sldMk cId="1201652465" sldId="314"/>
            <ac:spMk id="8" creationId="{2AFBD8D6-94E9-FB38-0715-DEBE65898E0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5F309-C2C4-4F97-ABA7-64D288C88283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D1DB7-0BE7-4662-AE3E-804BA6BF7E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05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on slide 1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751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slide summarises an article published by </a:t>
            </a:r>
            <a:r>
              <a:rPr lang="en-GB" i="1" dirty="0"/>
              <a:t>Chemistry World</a:t>
            </a:r>
            <a:r>
              <a:rPr lang="en-GB" dirty="0"/>
              <a:t>. Use this as summary slide for reading aloud and modelling active reading.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Images on slide 2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Images on slide 3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59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on slide 4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593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on slide 5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280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Images on slide 6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0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7180038" y="5850000"/>
            <a:ext cx="4878078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US" sz="1400" b="1" u="none" dirty="0">
                <a:solidFill>
                  <a:schemeClr val="bg1"/>
                </a:solidFill>
                <a:latin typeface="Century Gothic" panose="020B0502020202020204" pitchFamily="34" charset="0"/>
              </a:rPr>
              <a:t>Downloaded from </a:t>
            </a:r>
            <a:r>
              <a:rPr lang="en-GB" sz="14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rsc.li/3EjtOF9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, student sheet, teacher notes with answers and script template also available.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1400" b="1" u="none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2078854"/>
            <a:ext cx="5220000" cy="2888562"/>
          </a:xfrm>
        </p:spPr>
        <p:txBody>
          <a:bodyPr/>
          <a:lstStyle/>
          <a:p>
            <a:r>
              <a:rPr lang="en-US" dirty="0"/>
              <a:t>Present the news: </a:t>
            </a:r>
          </a:p>
          <a:p>
            <a:r>
              <a:rPr lang="en-US" dirty="0"/>
              <a:t>Turning waste into fuel</a:t>
            </a:r>
          </a:p>
        </p:txBody>
      </p:sp>
      <p:pic>
        <p:nvPicPr>
          <p:cNvPr id="4" name="Picture 3" descr="A photograph of waste plastics">
            <a:extLst>
              <a:ext uri="{FF2B5EF4-FFF2-40B4-BE49-F238E27FC236}">
                <a16:creationId xmlns:a16="http://schemas.microsoft.com/office/drawing/2014/main" id="{08C317AB-9DA3-D8A3-5214-1638369E54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4525" y="-814811"/>
            <a:ext cx="3590925" cy="3330364"/>
          </a:xfrm>
          <a:prstGeom prst="ellipse">
            <a:avLst/>
          </a:prstGeom>
          <a:ln w="79375" cap="rnd">
            <a:solidFill>
              <a:srgbClr val="C000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Science research news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Turning waste into fuel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197152"/>
            <a:ext cx="5933875" cy="4463695"/>
          </a:xfrm>
        </p:spPr>
        <p:txBody>
          <a:bodyPr>
            <a:noAutofit/>
          </a:bodyPr>
          <a:lstStyle/>
          <a:p>
            <a:r>
              <a:rPr lang="en-GB" sz="2000" dirty="0"/>
              <a:t>Plastic waste can be converted into methane for </a:t>
            </a:r>
            <a:r>
              <a:rPr lang="en-GB" sz="2000" b="1" dirty="0"/>
              <a:t>fuel</a:t>
            </a:r>
            <a:r>
              <a:rPr lang="en-GB" sz="2000" dirty="0"/>
              <a:t> using a ruthenium-based </a:t>
            </a:r>
            <a:r>
              <a:rPr lang="en-GB" sz="2000" b="1" dirty="0"/>
              <a:t>catalyst</a:t>
            </a:r>
            <a:r>
              <a:rPr lang="en-GB" sz="2000" dirty="0"/>
              <a:t>. The technology could lessen our plastic waste problem as well as produce fuel. </a:t>
            </a:r>
          </a:p>
          <a:p>
            <a:r>
              <a:rPr lang="en-GB" sz="2000" dirty="0"/>
              <a:t>Recovering chemicals from plastic waste is not new. Hydrocracking, which is often used in refining oil to make jet fuel and diesel, can convert plastic too. This reacts a </a:t>
            </a:r>
            <a:r>
              <a:rPr lang="en-GB" sz="2000" b="1" dirty="0"/>
              <a:t>feedstock</a:t>
            </a:r>
            <a:r>
              <a:rPr lang="en-GB" sz="2000" dirty="0"/>
              <a:t> with hydrogen and a </a:t>
            </a:r>
            <a:r>
              <a:rPr lang="en-GB" sz="2000" b="1" dirty="0"/>
              <a:t>catalyst</a:t>
            </a:r>
            <a:r>
              <a:rPr lang="en-GB" sz="2000" dirty="0"/>
              <a:t>. However, using the approach with plastic has been hampered by a lack of efficient </a:t>
            </a:r>
            <a:r>
              <a:rPr lang="en-GB" sz="2000" b="1" dirty="0"/>
              <a:t>catalysts</a:t>
            </a:r>
            <a:r>
              <a:rPr lang="en-GB" sz="2000" dirty="0"/>
              <a:t>. </a:t>
            </a:r>
          </a:p>
          <a:p>
            <a:r>
              <a:rPr lang="en-GB" sz="2000" dirty="0"/>
              <a:t>Researchers investigated the use of ruthenium nanoparticles as a </a:t>
            </a:r>
            <a:r>
              <a:rPr lang="en-GB" sz="2000" b="1" dirty="0"/>
              <a:t>catalyst</a:t>
            </a:r>
            <a:r>
              <a:rPr lang="en-GB" sz="2000" dirty="0"/>
              <a:t>. They discovered this </a:t>
            </a:r>
            <a:r>
              <a:rPr lang="en-GB" sz="2000" b="1" dirty="0"/>
              <a:t>catalyst</a:t>
            </a:r>
            <a:r>
              <a:rPr lang="en-GB" sz="2000" dirty="0"/>
              <a:t> efficiently transforms the plastics polyethene, polypropene and polystyrene into methane that could be fed into natural gas networks. </a:t>
            </a:r>
          </a:p>
          <a:p>
            <a:br>
              <a:rPr lang="en-GB" sz="2000" dirty="0"/>
            </a:b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8B292F-C975-35D4-5788-36F543B9F4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799540" y="1115784"/>
            <a:ext cx="3750225" cy="25013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</a:extLst>
          </p:cNvPr>
          <p:cNvSpPr txBox="1"/>
          <p:nvPr/>
        </p:nvSpPr>
        <p:spPr>
          <a:xfrm rot="16200000">
            <a:off x="9191685" y="2096702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© </a:t>
            </a:r>
            <a:r>
              <a:rPr lang="en-GB" sz="800" dirty="0">
                <a:solidFill>
                  <a:srgbClr val="172B4D"/>
                </a:solidFill>
                <a:latin typeface="-apple-system"/>
              </a:rPr>
              <a:t>Shutterstock</a:t>
            </a:r>
            <a:endParaRPr lang="en-GB" sz="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</a:extLst>
          </p:cNvPr>
          <p:cNvSpPr txBox="1">
            <a:spLocks/>
          </p:cNvSpPr>
          <p:nvPr/>
        </p:nvSpPr>
        <p:spPr>
          <a:xfrm>
            <a:off x="6796657" y="3705581"/>
            <a:ext cx="3755994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solidFill>
                  <a:srgbClr val="C8102E"/>
                </a:solidFill>
              </a:rPr>
              <a:t>How a new catalyst </a:t>
            </a:r>
            <a:r>
              <a:rPr lang="en-GB" sz="1600" i="1">
                <a:solidFill>
                  <a:srgbClr val="C8102E"/>
                </a:solidFill>
              </a:rPr>
              <a:t>could reduce our </a:t>
            </a:r>
            <a:r>
              <a:rPr lang="en-GB" sz="1600" i="1" dirty="0">
                <a:solidFill>
                  <a:srgbClr val="C8102E"/>
                </a:solidFill>
              </a:rPr>
              <a:t>planet’s plastic waste and create fuel</a:t>
            </a:r>
          </a:p>
        </p:txBody>
      </p:sp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task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B019D7C-3D6F-95BC-A80D-F1D23ADF802A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5939109" cy="555855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In your groups, prepare to present the science research news as an item on a news programme. Use the script template to help you. </a:t>
            </a:r>
          </a:p>
          <a:p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You have five minutes for the presentation.</a:t>
            </a: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Everyone needs to say something during the ‘broadcast’. You will have the following roles in your group:  </a:t>
            </a:r>
            <a:r>
              <a:rPr lang="en-GB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News anchor – introduces the story.  </a:t>
            </a:r>
            <a:r>
              <a:rPr lang="en-US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Reporter – gives more detail.  </a:t>
            </a:r>
            <a:r>
              <a:rPr lang="en-US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Scientist/s – answers questions.  </a:t>
            </a:r>
            <a:r>
              <a:rPr lang="en-GB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>
              <a:buClr>
                <a:srgbClr val="006F62"/>
              </a:buClr>
            </a:pPr>
            <a:endParaRPr lang="en-GB" sz="1800" dirty="0"/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876CD6-9432-11EA-AA63-56CD2F9B1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8" t="50000" r="51356" b="26667"/>
          <a:stretch/>
        </p:blipFill>
        <p:spPr>
          <a:xfrm>
            <a:off x="8524427" y="300687"/>
            <a:ext cx="2101037" cy="216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0FA577-8B99-ED13-FD77-668213EA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3" t="9005" r="53474" b="72652"/>
          <a:stretch/>
        </p:blipFill>
        <p:spPr>
          <a:xfrm>
            <a:off x="8930688" y="4509000"/>
            <a:ext cx="1707777" cy="216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3EE292-37C7-9D83-4B23-3FBA6BB02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1" t="51970" r="28040" b="29838"/>
          <a:stretch/>
        </p:blipFill>
        <p:spPr>
          <a:xfrm>
            <a:off x="8524427" y="2349000"/>
            <a:ext cx="2407601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F52FE-41E1-2B9E-1C8E-F9601CC23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30D57-1A38-9D54-448E-DE2428FE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news anchor needs to do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137299C5-A3FE-08AB-0394-EE69AE86E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DC8B776A-FD2C-7636-24EB-1C2452F8D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60475"/>
            <a:ext cx="7051896" cy="5040313"/>
          </a:xfrm>
        </p:spPr>
        <p:txBody>
          <a:bodyPr>
            <a:normAutofit/>
          </a:bodyPr>
          <a:lstStyle/>
          <a:p>
            <a:pPr algn="l"/>
            <a:endParaRPr lang="en-US" sz="2000" dirty="0"/>
          </a:p>
          <a:p>
            <a:r>
              <a:rPr lang="en-US" sz="2000" dirty="0">
                <a:latin typeface="Century Gothic"/>
              </a:rPr>
              <a:t>I</a:t>
            </a:r>
            <a:r>
              <a:rPr lang="en-US" sz="2000" b="0" dirty="0">
                <a:latin typeface="Century Gothic"/>
              </a:rPr>
              <a:t>ntroduce the news item and explain simply what problem the scientists were trying to solve</a:t>
            </a:r>
            <a:r>
              <a:rPr lang="en-US" sz="2000" dirty="0">
                <a:latin typeface="Century Gothic"/>
              </a:rPr>
              <a:t>, or what they were trying to investigate.</a:t>
            </a:r>
            <a:endParaRPr lang="en-US" sz="2000" b="0" dirty="0">
              <a:latin typeface="Century Gothic"/>
            </a:endParaRPr>
          </a:p>
          <a:p>
            <a:r>
              <a:rPr lang="en-GB" sz="2000" b="0" dirty="0">
                <a:latin typeface="Century Gothic"/>
              </a:rPr>
              <a:t>Work with your group to make sure the whole presentation is no longer than five minutes. Talk together about how much time each part should take.</a:t>
            </a:r>
          </a:p>
          <a:p>
            <a:r>
              <a:rPr lang="en-GB" sz="2000" b="0" dirty="0">
                <a:latin typeface="Century Gothic"/>
              </a:rPr>
              <a:t>End the news ite</a:t>
            </a:r>
            <a:r>
              <a:rPr lang="en-GB" sz="2000" dirty="0">
                <a:latin typeface="Century Gothic"/>
              </a:rPr>
              <a:t>m a</a:t>
            </a:r>
            <a:r>
              <a:rPr lang="en-GB" sz="2000" b="0" dirty="0">
                <a:latin typeface="Century Gothic"/>
              </a:rPr>
              <a:t>fter your teammates have finished</a:t>
            </a:r>
            <a:r>
              <a:rPr lang="en-GB" sz="2000" dirty="0">
                <a:latin typeface="Century Gothic"/>
              </a:rPr>
              <a:t>.</a:t>
            </a:r>
            <a:r>
              <a:rPr lang="en-GB" sz="2000" b="0" dirty="0">
                <a:latin typeface="Century Gothic"/>
              </a:rPr>
              <a:t> Give a closing statement in reaction to what’s been said. </a:t>
            </a:r>
            <a:r>
              <a:rPr lang="en-GB" sz="2000" dirty="0">
                <a:latin typeface="Century Gothic"/>
              </a:rPr>
              <a:t>For inspiration, i</a:t>
            </a:r>
            <a:r>
              <a:rPr lang="en-GB" sz="2000" b="0" dirty="0">
                <a:latin typeface="Century Gothic"/>
              </a:rPr>
              <a:t>magine how your friends or family might feel hearing the news item.</a:t>
            </a:r>
            <a:endParaRPr lang="en-US" b="0" dirty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4DD739-1374-DFCE-FFF1-CE4B94DFC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9" t="8263" r="73716" b="73975"/>
          <a:stretch/>
        </p:blipFill>
        <p:spPr>
          <a:xfrm>
            <a:off x="7915835" y="1929386"/>
            <a:ext cx="2160000" cy="215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3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306B11-6551-124E-7971-C9D57ECD9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7C7BE-03B6-B0E2-4195-A4BD5270D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reporter needs to do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5A33AB73-CA2D-2CE8-D53D-A84C14E51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CBE74D5C-FF2C-3484-59CA-9EB79834C254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6386580" cy="504000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After the news anchor speaks, tell the audience more about the problem the scientists were trying to solve.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Ask the scientist questions so the audience can learn about their discovery. Think about what the audience would want to know. Look at the prompts in step 7 of your worksheet.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Findings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b="0" dirty="0">
                <a:latin typeface="Century Gothic"/>
              </a:rPr>
              <a:t>Context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Relevance/application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b="0" dirty="0">
                <a:latin typeface="Century Gothic"/>
              </a:rPr>
              <a:t>Impact</a:t>
            </a:r>
          </a:p>
          <a:p>
            <a:pPr lvl="1" indent="0">
              <a:buClr>
                <a:srgbClr val="C00000"/>
              </a:buClr>
              <a:buNone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When practising with your group, try to respond to what the scientist says instead of just reading your questions. </a:t>
            </a:r>
            <a:endParaRPr lang="en-US" b="0" dirty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FF7D6C-A6E3-BCCF-A2A2-DECA7A869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1" t="53531" r="52656" b="30377"/>
          <a:stretch/>
        </p:blipFill>
        <p:spPr>
          <a:xfrm>
            <a:off x="8114493" y="2276856"/>
            <a:ext cx="251999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7CE37-EFE5-99F2-E007-4462421D6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8B2A-6AB9-56CE-9496-2DA6C986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scientist needs to do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3EDC363A-DEF5-4A19-0851-44E86034D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AFBD8D6-94E9-FB38-0715-DEBE65898E0D}"/>
              </a:ext>
            </a:extLst>
          </p:cNvPr>
          <p:cNvSpPr txBox="1">
            <a:spLocks/>
          </p:cNvSpPr>
          <p:nvPr/>
        </p:nvSpPr>
        <p:spPr>
          <a:xfrm>
            <a:off x="477247" y="1159955"/>
            <a:ext cx="6323603" cy="530416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/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When the reporter asks you questions, give clear answers that your classmates will understand.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Read the text carefully and make sure you know the main ideas. Look at the prompts in </a:t>
            </a:r>
            <a:r>
              <a:rPr lang="en-GB" sz="2000" b="0">
                <a:latin typeface="Century Gothic"/>
              </a:rPr>
              <a:t>step 7 </a:t>
            </a:r>
            <a:r>
              <a:rPr lang="en-GB" sz="2000" b="0" dirty="0">
                <a:latin typeface="Century Gothic"/>
              </a:rPr>
              <a:t>on your worksheet.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Findings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b="0" dirty="0">
                <a:latin typeface="Century Gothic"/>
              </a:rPr>
              <a:t>Context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Relevance/application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I</a:t>
            </a:r>
            <a:r>
              <a:rPr lang="en-GB" sz="2000" b="0" dirty="0">
                <a:latin typeface="Century Gothic"/>
              </a:rPr>
              <a:t>mpact</a:t>
            </a:r>
          </a:p>
          <a:p>
            <a:pPr lvl="1" indent="0">
              <a:buClr>
                <a:srgbClr val="C00000"/>
              </a:buClr>
              <a:buNone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If any words from the text seem hard, think of simpler ones to explain them.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Talk to your group about whether pictures or diagrams could help the audience understand better. If you decide to use them, find and present them.</a:t>
            </a:r>
            <a:endParaRPr lang="en-US" sz="2000" b="0" dirty="0">
              <a:latin typeface="Century Gothic"/>
            </a:endParaRPr>
          </a:p>
          <a:p>
            <a:pPr algn="l"/>
            <a:endParaRPr lang="en-US" sz="2000" b="0" dirty="0">
              <a:latin typeface="Century Gothic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0C603D-F6BF-EEAC-6FBE-2D3088D7B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52760" r="76040" b="30590"/>
          <a:stretch/>
        </p:blipFill>
        <p:spPr>
          <a:xfrm>
            <a:off x="7189694" y="2510119"/>
            <a:ext cx="1771430" cy="216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1FC1EA-CF1C-1ECB-224E-4EFD21E4A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3" t="52608" r="9652" b="30459"/>
          <a:stretch/>
        </p:blipFill>
        <p:spPr>
          <a:xfrm>
            <a:off x="8985525" y="2510118"/>
            <a:ext cx="181199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52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a good news presentation look like?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6C263016-3CC6-FD78-8045-71B982A9F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178135"/>
            <a:ext cx="10080000" cy="5803433"/>
          </a:xfrm>
        </p:spPr>
        <p:txBody>
          <a:bodyPr>
            <a:normAutofit/>
          </a:bodyPr>
          <a:lstStyle/>
          <a:p>
            <a:pPr algn="l"/>
            <a:r>
              <a:rPr lang="en-US" sz="1900" b="0" dirty="0">
                <a:latin typeface="Century Gothic"/>
              </a:rPr>
              <a:t>In a good presentation...</a:t>
            </a:r>
            <a:endParaRPr lang="en-US" sz="1900" dirty="0"/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</a:rPr>
              <a:t>there is a clear beginning, middle and end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</a:rPr>
              <a:t>everyone involved gets to speak, and when they do, they are introduced and thanked for their contribution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</a:rPr>
              <a:t>it's clear that the participants have considered the needs and interests of their audience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dirty="0">
                <a:latin typeface="Century Gothic"/>
              </a:rPr>
              <a:t>i</a:t>
            </a:r>
            <a:r>
              <a:rPr lang="en-US" sz="1900" b="0" dirty="0">
                <a:latin typeface="Century Gothic"/>
              </a:rPr>
              <a:t>t ends on time (remember each group has five minutes to speak).</a:t>
            </a:r>
          </a:p>
          <a:p>
            <a:pPr algn="l"/>
            <a:r>
              <a:rPr lang="en-US" sz="1900" b="0" dirty="0">
                <a:latin typeface="Century Gothic"/>
              </a:rPr>
              <a:t>When speaking... 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</a:rPr>
              <a:t>be clear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</a:rPr>
              <a:t>be loud enough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</a:rPr>
              <a:t>look at the audience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  <a:cs typeface="Calibri"/>
              </a:rPr>
              <a:t>use words the audience will understand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900" b="0" dirty="0">
                <a:latin typeface="Century Gothic"/>
                <a:cs typeface="Calibri"/>
              </a:rPr>
              <a:t>look and sound confident (even if you don't feel it yet).</a:t>
            </a:r>
          </a:p>
          <a:p>
            <a:pPr marL="285750" indent="-285750">
              <a:buFont typeface="Arial"/>
              <a:buChar char="•"/>
            </a:pPr>
            <a:endParaRPr lang="en-US" sz="1400" b="0" dirty="0">
              <a:latin typeface="Century Gothic"/>
              <a:cs typeface="Calibri"/>
            </a:endParaRPr>
          </a:p>
          <a:p>
            <a:pPr marL="857250" lvl="1" indent="-171450">
              <a:buFont typeface="Courier New"/>
              <a:buChar char="o"/>
            </a:pPr>
            <a:endParaRPr lang="en-US" sz="1400" dirty="0">
              <a:latin typeface="Calibri" panose="020F0502020204030204"/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391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06249D-414D-4A24-89D3-8AEC77038D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03295F-0643-420D-A96C-DF2E82296E8D}">
  <ds:schemaRefs>
    <ds:schemaRef ds:uri="http://schemas.openxmlformats.org/package/2006/metadata/core-properties"/>
    <ds:schemaRef ds:uri="9e3c562f-56b0-4bc9-96c8-d04b09868558"/>
    <ds:schemaRef ds:uri="5c7d88b2-bc5d-47d8-b067-5f30c82b40fb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B2E1FC0-EBE3-45E9-AEDE-96E18F5098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683</Words>
  <Application>Microsoft Office PowerPoint</Application>
  <PresentationFormat>Widescreen</PresentationFormat>
  <Paragraphs>73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-apple-system</vt:lpstr>
      <vt:lpstr>Aptos</vt:lpstr>
      <vt:lpstr>Arial</vt:lpstr>
      <vt:lpstr>Calibri</vt:lpstr>
      <vt:lpstr>Calibri Light</vt:lpstr>
      <vt:lpstr>Century Gothic</vt:lpstr>
      <vt:lpstr>Courier New</vt:lpstr>
      <vt:lpstr>Office Theme</vt:lpstr>
      <vt:lpstr>14–16 years</vt:lpstr>
      <vt:lpstr>Turning waste into fuel</vt:lpstr>
      <vt:lpstr>The task</vt:lpstr>
      <vt:lpstr>What the news anchor needs to do</vt:lpstr>
      <vt:lpstr>What the reporter needs to do</vt:lpstr>
      <vt:lpstr>What the scientist needs to do</vt:lpstr>
      <vt:lpstr>What does a good news presentation look like?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Crude oil reading comprehension student slides</dc:title>
  <dc:creator>Royal Society of Chemistry</dc:creator>
  <cp:keywords>reading comprehension; active reading; crude oil; science communication; presentation skills; speaking and listening</cp:keywords>
  <dc:description>From rsc.li/3EjtOF9, student sheet, teacher notes with answers and extention activity script template also available
</dc:description>
  <cp:lastModifiedBy>Hannah Sycamore</cp:lastModifiedBy>
  <cp:revision>2</cp:revision>
  <dcterms:created xsi:type="dcterms:W3CDTF">2025-02-11T10:08:00Z</dcterms:created>
  <dcterms:modified xsi:type="dcterms:W3CDTF">2026-01-27T16:02:20Z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