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4"/>
  </p:sldMasterIdLst>
  <p:notesMasterIdLst>
    <p:notesMasterId r:id="rId7"/>
  </p:notesMasterIdLst>
  <p:sldIdLst>
    <p:sldId id="263" r:id="rId5"/>
    <p:sldId id="273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682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4585A"/>
    <a:srgbClr val="DA1883"/>
    <a:srgbClr val="FF9E1B"/>
    <a:srgbClr val="E7E6E6"/>
    <a:srgbClr val="0049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94" autoAdjust="0"/>
    <p:restoredTop sz="78955" autoAdjust="0"/>
  </p:normalViewPr>
  <p:slideViewPr>
    <p:cSldViewPr snapToGrid="0" snapToObjects="1">
      <p:cViewPr varScale="1">
        <p:scale>
          <a:sx n="84" d="100"/>
          <a:sy n="84" d="100"/>
        </p:scale>
        <p:origin x="96" y="234"/>
      </p:cViewPr>
      <p:guideLst>
        <p:guide orient="horz" pos="2682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154ED3-4554-2847-B655-88FA98F1AC0A}" type="datetimeFigureOut">
              <a:rPr lang="en-GB" smtClean="0"/>
              <a:t>27/01/2021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E44EFE-404B-D849-BE65-BA999C857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9730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This</a:t>
            </a:r>
            <a:r>
              <a:rPr lang="en-GB" baseline="0" dirty="0" smtClean="0"/>
              <a:t> slide summarises a recent article </a:t>
            </a:r>
            <a:r>
              <a:rPr lang="en-GB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published</a:t>
            </a:r>
            <a:r>
              <a:rPr lang="en-GB" baseline="0" dirty="0" smtClean="0"/>
              <a:t> by </a:t>
            </a:r>
            <a:r>
              <a:rPr lang="en-GB" i="1" baseline="0" dirty="0" smtClean="0"/>
              <a:t>Chemistry World</a:t>
            </a:r>
            <a:r>
              <a:rPr lang="en-GB" baseline="0" dirty="0" smtClean="0"/>
              <a:t>. Use this slide as a lesson starter for a lesson (14</a:t>
            </a:r>
            <a:r>
              <a:rPr lang="en-US" dirty="0" smtClean="0"/>
              <a:t>–</a:t>
            </a:r>
            <a:r>
              <a:rPr lang="en-GB" baseline="0" dirty="0" smtClean="0"/>
              <a:t>16) on catalysts or ways of reducing global warming.</a:t>
            </a:r>
            <a:endParaRPr lang="en-GB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Image credit: </a:t>
            </a:r>
            <a:r>
              <a:rPr lang="en-GB" dirty="0" err="1" smtClean="0"/>
              <a:t>Pixabay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84331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This</a:t>
            </a:r>
            <a:r>
              <a:rPr lang="en-GB" baseline="0" dirty="0" smtClean="0"/>
              <a:t> slide summarises a recent article </a:t>
            </a:r>
            <a:r>
              <a:rPr lang="en-GB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published</a:t>
            </a:r>
            <a:r>
              <a:rPr lang="en-GB" baseline="0" dirty="0" smtClean="0"/>
              <a:t> by </a:t>
            </a:r>
            <a:r>
              <a:rPr lang="en-GB" i="1" baseline="0" dirty="0" smtClean="0"/>
              <a:t>Chemistry World</a:t>
            </a:r>
            <a:r>
              <a:rPr lang="en-GB" baseline="0" dirty="0" smtClean="0"/>
              <a:t>. Use this slide as a lesson starter for a lesson (14</a:t>
            </a:r>
            <a:r>
              <a:rPr lang="en-US" dirty="0" smtClean="0"/>
              <a:t>–</a:t>
            </a:r>
            <a:r>
              <a:rPr lang="en-GB" baseline="0" dirty="0" smtClean="0"/>
              <a:t>16) on catalysts or ways of reducing global warming.</a:t>
            </a:r>
            <a:endParaRPr lang="en-GB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Image credit: </a:t>
            </a:r>
            <a:r>
              <a:rPr lang="en-GB" dirty="0" err="1" smtClean="0"/>
              <a:t>Pixabay</a:t>
            </a:r>
            <a:endParaRPr lang="en-GB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Answers:</a:t>
            </a:r>
          </a:p>
          <a:p>
            <a:pPr marL="228600" indent="-228600">
              <a:buAutoNum type="arabicPeriod"/>
            </a:pPr>
            <a:r>
              <a:rPr lang="en-GB" sz="1200" baseline="0" dirty="0" smtClean="0">
                <a:solidFill>
                  <a:schemeClr val="tx1"/>
                </a:solidFill>
                <a:latin typeface="+mn-lt"/>
              </a:rPr>
              <a:t>A substance that speeds up a chemical reaction without getting used up (by providing an alternative pathway with a lower activation energy).</a:t>
            </a:r>
            <a:endParaRPr lang="en-GB" sz="1200" baseline="0" dirty="0" smtClean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pPr marL="228600" indent="-228600">
              <a:buAutoNum type="arabicPeriod"/>
            </a:pP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Reduce carbon dioxide emissions and not contribute to global warming.</a:t>
            </a:r>
          </a:p>
          <a:p>
            <a:pPr marL="228600" indent="-228600">
              <a:buAutoNum type="arabicPeriod"/>
            </a:pPr>
            <a:r>
              <a:rPr lang="en-US" dirty="0" smtClean="0"/>
              <a:t>When</a:t>
            </a:r>
            <a:r>
              <a:rPr lang="en-US" baseline="0" dirty="0" smtClean="0"/>
              <a:t> the fuel burns it produces the same amount of carbon dioxide that was extracted from the air in the fuel’s formation</a:t>
            </a:r>
            <a:r>
              <a:rPr lang="en-US" dirty="0" smtClean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41700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6F06E72-FD10-384B-917A-421C42C988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D49FB06-ED83-EA45-AEBD-3751AE6255D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28650" y="1825625"/>
            <a:ext cx="7886700" cy="3408363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8420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2C8ADCB8-941A-2E48-A25E-6D520F812004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77658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8288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wo Content_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2C4AF84-80AB-C24E-A255-17AE1204EC6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572000" y="1816100"/>
            <a:ext cx="3943350" cy="3644900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9002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wo Content Text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Table Placeholder 3">
            <a:extLst>
              <a:ext uri="{FF2B5EF4-FFF2-40B4-BE49-F238E27FC236}">
                <a16:creationId xmlns:a16="http://schemas.microsoft.com/office/drawing/2014/main" id="{2D47F291-18EF-E34E-8DD6-E5E40C8FD305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4572000" y="1816100"/>
            <a:ext cx="3943350" cy="3644900"/>
          </a:xfrm>
        </p:spPr>
        <p:txBody>
          <a:bodyPr/>
          <a:lstStyle/>
          <a:p>
            <a:r>
              <a:rPr lang="en-US" smtClean="0"/>
              <a:t>Click icon to add table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7373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2541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5941" y="630000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4976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6D10051-213D-F54D-BD3C-B61FA29442AB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5720631"/>
            <a:ext cx="2615950" cy="1137369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30C2941-B443-B742-A370-CFF703CA1858}"/>
              </a:ext>
            </a:extLst>
          </p:cNvPr>
          <p:cNvCxnSpPr>
            <a:cxnSpLocks/>
          </p:cNvCxnSpPr>
          <p:nvPr userDrawn="1"/>
        </p:nvCxnSpPr>
        <p:spPr>
          <a:xfrm>
            <a:off x="318000" y="5720598"/>
            <a:ext cx="85253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5976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729" r:id="rId2"/>
    <p:sldLayoutId id="2147483731" r:id="rId3"/>
    <p:sldLayoutId id="2147483732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004976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rgbClr val="54585A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5458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5458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hyperlink" Target="https://rsc.li/3a5WIVT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hyperlink" Target="https://rsc.li/3a5WIV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8BABC9-3627-194B-8675-4E9513869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1</a:t>
            </a:fld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1FB8C7A-6F1E-6C4F-84AA-61CCD4C8E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140" y="203931"/>
            <a:ext cx="7886700" cy="1325563"/>
          </a:xfrm>
        </p:spPr>
        <p:txBody>
          <a:bodyPr>
            <a:normAutofit/>
          </a:bodyPr>
          <a:lstStyle/>
          <a:p>
            <a:r>
              <a:rPr lang="en-GB" sz="3200" dirty="0"/>
              <a:t>C</a:t>
            </a:r>
            <a:r>
              <a:rPr lang="en-GB" sz="3200" dirty="0" smtClean="0"/>
              <a:t>atalyst </a:t>
            </a:r>
            <a:r>
              <a:rPr lang="en-GB" sz="3200" dirty="0"/>
              <a:t>turns carbon dioxide into jet fuel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D93CE8-DF7B-584A-90B2-D75DC0F3F49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52450" y="1437053"/>
            <a:ext cx="6335142" cy="3408363"/>
          </a:xfrm>
        </p:spPr>
        <p:txBody>
          <a:bodyPr>
            <a:normAutofit fontScale="92500" lnSpcReduction="10000"/>
          </a:bodyPr>
          <a:lstStyle/>
          <a:p>
            <a:r>
              <a:rPr lang="en-GB" sz="1800" dirty="0"/>
              <a:t>An inexpensive and efficient new catalyst for turning carbon dioxide into jet fuel has been developed. The process could lead to an industrial-scale method of extracting the gas from the air and reusing it in jet engines, leading to the possibility of zero CO</a:t>
            </a:r>
            <a:r>
              <a:rPr lang="en-GB" sz="1800" baseline="-25000" dirty="0"/>
              <a:t>2</a:t>
            </a:r>
            <a:r>
              <a:rPr lang="en-GB" sz="1800" dirty="0"/>
              <a:t> emission flights.</a:t>
            </a:r>
          </a:p>
          <a:p>
            <a:r>
              <a:rPr lang="en-GB" sz="1800" dirty="0"/>
              <a:t>The new catalyst is based on iron – an abundant and inexpensive element – with manganese and potassium, and can produce hydrocarbons with a typical chain length of between </a:t>
            </a:r>
            <a:r>
              <a:rPr lang="en-GB" sz="1800" dirty="0" smtClean="0"/>
              <a:t/>
            </a:r>
            <a:br>
              <a:rPr lang="en-GB" sz="1800" dirty="0" smtClean="0"/>
            </a:br>
            <a:r>
              <a:rPr lang="en-GB" sz="1800" dirty="0" smtClean="0"/>
              <a:t>8 </a:t>
            </a:r>
            <a:r>
              <a:rPr lang="en-GB" sz="1800" dirty="0"/>
              <a:t>and 16 carbons </a:t>
            </a:r>
            <a:r>
              <a:rPr lang="en-GB" sz="1800" dirty="0" smtClean="0"/>
              <a:t>from </a:t>
            </a:r>
            <a:r>
              <a:rPr lang="en-GB" sz="1800" dirty="0"/>
              <a:t>carbon dioxide in a single step. Tests with the catalyst using a laboratory source of carbon dioxide and hydrogen in a reactor at </a:t>
            </a:r>
            <a:r>
              <a:rPr lang="en-GB" sz="1800" dirty="0" smtClean="0"/>
              <a:t>350°C </a:t>
            </a:r>
            <a:r>
              <a:rPr lang="en-GB" sz="1800" dirty="0"/>
              <a:t>produced several grams of long-chain hydrocarbon fuel. At the same time, the process generated useful amounts of other petrochemicals.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2695" y="5816049"/>
            <a:ext cx="967901" cy="967901"/>
          </a:xfrm>
          <a:prstGeom prst="rect">
            <a:avLst/>
          </a:prstGeom>
        </p:spPr>
      </p:pic>
      <p:sp>
        <p:nvSpPr>
          <p:cNvPr id="7" name="TextBox 11"/>
          <p:cNvSpPr txBox="1"/>
          <p:nvPr/>
        </p:nvSpPr>
        <p:spPr>
          <a:xfrm>
            <a:off x="824748" y="1142115"/>
            <a:ext cx="6989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i="1" dirty="0">
                <a:solidFill>
                  <a:srgbClr val="004976"/>
                </a:solidFill>
              </a:rPr>
              <a:t>Read the full article at </a:t>
            </a:r>
            <a:r>
              <a:rPr lang="en-GB" sz="1400" i="1" dirty="0" smtClean="0">
                <a:solidFill>
                  <a:srgbClr val="004976"/>
                </a:solidFill>
                <a:hlinkClick r:id="rId4"/>
              </a:rPr>
              <a:t>rsc.li/3a5WIVT</a:t>
            </a:r>
            <a:r>
              <a:rPr lang="en-GB" sz="1400" i="1" dirty="0" smtClean="0">
                <a:solidFill>
                  <a:srgbClr val="004976"/>
                </a:solidFill>
              </a:rPr>
              <a:t>  </a:t>
            </a:r>
            <a:endParaRPr lang="en-GB" sz="1400" i="1" dirty="0">
              <a:solidFill>
                <a:srgbClr val="004976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7829" y="1376690"/>
            <a:ext cx="1942302" cy="291801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7149352" y="4379788"/>
            <a:ext cx="16872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200" dirty="0" smtClean="0"/>
              <a:t>Aerial </a:t>
            </a:r>
            <a:r>
              <a:rPr lang="es-ES" sz="1200" dirty="0"/>
              <a:t>r</a:t>
            </a:r>
            <a:r>
              <a:rPr lang="es-ES" sz="1200" dirty="0" smtClean="0"/>
              <a:t>efueling of an </a:t>
            </a:r>
            <a:br>
              <a:rPr lang="es-ES" sz="1200" dirty="0" smtClean="0"/>
            </a:br>
            <a:r>
              <a:rPr lang="es-ES" sz="1200" dirty="0" smtClean="0"/>
              <a:t>F16 </a:t>
            </a:r>
            <a:r>
              <a:rPr lang="es-ES" sz="1200" dirty="0"/>
              <a:t>Falcon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4263793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8BABC9-3627-194B-8675-4E9513869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2</a:t>
            </a:fld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1FB8C7A-6F1E-6C4F-84AA-61CCD4C8E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140" y="203931"/>
            <a:ext cx="7886700" cy="1325563"/>
          </a:xfrm>
        </p:spPr>
        <p:txBody>
          <a:bodyPr>
            <a:normAutofit/>
          </a:bodyPr>
          <a:lstStyle/>
          <a:p>
            <a:r>
              <a:rPr lang="en-GB" sz="3200" dirty="0"/>
              <a:t>C</a:t>
            </a:r>
            <a:r>
              <a:rPr lang="en-GB" sz="3200" dirty="0" smtClean="0"/>
              <a:t>atalyst </a:t>
            </a:r>
            <a:r>
              <a:rPr lang="en-GB" sz="3200" dirty="0"/>
              <a:t>turns carbon dioxide into jet fuel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D93CE8-DF7B-584A-90B2-D75DC0F3F49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52450" y="1437053"/>
            <a:ext cx="6335142" cy="3408363"/>
          </a:xfrm>
        </p:spPr>
        <p:txBody>
          <a:bodyPr>
            <a:normAutofit fontScale="92500" lnSpcReduction="10000"/>
          </a:bodyPr>
          <a:lstStyle/>
          <a:p>
            <a:r>
              <a:rPr lang="en-GB" sz="1800" dirty="0"/>
              <a:t>An inexpensive and efficient new catalyst for turning carbon dioxide into jet fuel has been developed. The process could lead to an industrial-scale method of extracting the gas from the air and reusing it in jet engines, leading to the possibility of zero CO</a:t>
            </a:r>
            <a:r>
              <a:rPr lang="en-GB" sz="1800" baseline="-25000" dirty="0"/>
              <a:t>2</a:t>
            </a:r>
            <a:r>
              <a:rPr lang="en-GB" sz="1800" dirty="0"/>
              <a:t> emission flights.</a:t>
            </a:r>
          </a:p>
          <a:p>
            <a:r>
              <a:rPr lang="en-GB" sz="1800" dirty="0"/>
              <a:t>The new catalyst is based on iron – an abundant and inexpensive element – with manganese and potassium, and can produce hydrocarbons with a typical chain length of between </a:t>
            </a:r>
            <a:br>
              <a:rPr lang="en-GB" sz="1800" dirty="0"/>
            </a:br>
            <a:r>
              <a:rPr lang="en-GB" sz="1800" dirty="0"/>
              <a:t>8 and 16 carbons from carbon dioxide in a single step. Tests with the catalyst using a laboratory source of carbon dioxide and hydrogen in a reactor at 350°C produced several grams of long-chain hydrocarbon fuel. At the same time, the process generated useful amounts of other petrochemicals.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2695" y="5816049"/>
            <a:ext cx="967901" cy="9679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28649" y="4752975"/>
            <a:ext cx="83682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GB" dirty="0" smtClean="0"/>
              <a:t>What is a catalyst?</a:t>
            </a:r>
          </a:p>
          <a:p>
            <a:pPr marL="342900" indent="-342900">
              <a:buAutoNum type="arabicPeriod"/>
            </a:pPr>
            <a:r>
              <a:rPr lang="en-GB" dirty="0" smtClean="0"/>
              <a:t>What environmental problem could this process help solve?</a:t>
            </a:r>
          </a:p>
          <a:p>
            <a:pPr marL="342900" indent="-342900">
              <a:buAutoNum type="arabicPeriod"/>
            </a:pPr>
            <a:r>
              <a:rPr lang="en-GB" dirty="0" smtClean="0"/>
              <a:t>Explain how the process could lead to zero carbon emission flights.</a:t>
            </a:r>
          </a:p>
          <a:p>
            <a:pPr marL="342900" indent="-342900">
              <a:buAutoNum type="arabicPeriod"/>
            </a:pPr>
            <a:endParaRPr lang="en-GB" dirty="0" smtClean="0"/>
          </a:p>
        </p:txBody>
      </p:sp>
      <p:sp>
        <p:nvSpPr>
          <p:cNvPr id="7" name="TextBox 11"/>
          <p:cNvSpPr txBox="1"/>
          <p:nvPr/>
        </p:nvSpPr>
        <p:spPr>
          <a:xfrm>
            <a:off x="824748" y="1142115"/>
            <a:ext cx="6989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i="1" dirty="0">
                <a:solidFill>
                  <a:srgbClr val="004976"/>
                </a:solidFill>
              </a:rPr>
              <a:t>Read the full article at </a:t>
            </a:r>
            <a:r>
              <a:rPr lang="en-GB" sz="1400" i="1" dirty="0" smtClean="0">
                <a:solidFill>
                  <a:srgbClr val="004976"/>
                </a:solidFill>
                <a:hlinkClick r:id="rId4"/>
              </a:rPr>
              <a:t>rsc.li/3a5WIVT</a:t>
            </a:r>
            <a:r>
              <a:rPr lang="en-GB" sz="1400" i="1" dirty="0" smtClean="0">
                <a:solidFill>
                  <a:srgbClr val="004976"/>
                </a:solidFill>
              </a:rPr>
              <a:t>  </a:t>
            </a:r>
            <a:endParaRPr lang="en-GB" sz="1400" i="1" dirty="0">
              <a:solidFill>
                <a:srgbClr val="004976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7829" y="1376690"/>
            <a:ext cx="1942302" cy="291801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7149352" y="4379788"/>
            <a:ext cx="16872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200" dirty="0" smtClean="0"/>
              <a:t>Aerial </a:t>
            </a:r>
            <a:r>
              <a:rPr lang="es-ES" sz="1200" dirty="0"/>
              <a:t>r</a:t>
            </a:r>
            <a:r>
              <a:rPr lang="es-ES" sz="1200" dirty="0" smtClean="0"/>
              <a:t>efueling of an </a:t>
            </a:r>
            <a:br>
              <a:rPr lang="es-ES" sz="1200" dirty="0" smtClean="0"/>
            </a:br>
            <a:r>
              <a:rPr lang="es-ES" sz="1200" dirty="0" smtClean="0"/>
              <a:t>F16 </a:t>
            </a:r>
            <a:r>
              <a:rPr lang="es-ES" sz="1200" dirty="0"/>
              <a:t>Falcon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559970689"/>
      </p:ext>
    </p:extLst>
  </p:cSld>
  <p:clrMapOvr>
    <a:masterClrMapping/>
  </p:clrMapOvr>
</p:sld>
</file>

<file path=ppt/theme/theme1.xml><?xml version="1.0" encoding="utf-8"?>
<a:theme xmlns:a="http://schemas.openxmlformats.org/drawingml/2006/main" name="1_RSC_Plain_no footer">
  <a:themeElements>
    <a:clrScheme name="Custom 1">
      <a:dk1>
        <a:srgbClr val="004976"/>
      </a:dk1>
      <a:lt1>
        <a:srgbClr val="FFFFFF"/>
      </a:lt1>
      <a:dk2>
        <a:srgbClr val="004976"/>
      </a:dk2>
      <a:lt2>
        <a:srgbClr val="E7E6E6"/>
      </a:lt2>
      <a:accent1>
        <a:srgbClr val="004976"/>
      </a:accent1>
      <a:accent2>
        <a:srgbClr val="48A9C5"/>
      </a:accent2>
      <a:accent3>
        <a:srgbClr val="EEDC00"/>
      </a:accent3>
      <a:accent4>
        <a:srgbClr val="97D700"/>
      </a:accent4>
      <a:accent5>
        <a:srgbClr val="DA1883"/>
      </a:accent5>
      <a:accent6>
        <a:srgbClr val="991E66"/>
      </a:accent6>
      <a:hlink>
        <a:srgbClr val="FF9E1B"/>
      </a:hlink>
      <a:folHlink>
        <a:srgbClr val="54585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EW EIC starter slide template.pptx" id="{8C227671-679E-4005-AE38-7E4654D46299}" vid="{3A4C9E2F-8493-4A3B-ACEE-3D5EC76FA45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>
    <Template xmlns="27d643f5-4560-4eff-9f48-d0fe6b2bec2d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593B7E4512BB9469461FF4FD5770B2F" ma:contentTypeVersion="2" ma:contentTypeDescription="Create a new document." ma:contentTypeScope="" ma:versionID="5486c3611d7f33a3c06049c215fb4c92">
  <xsd:schema xmlns:xsd="http://www.w3.org/2001/XMLSchema" xmlns:p="http://schemas.microsoft.com/office/2006/metadata/properties" xmlns:ns2="27d643f5-4560-4eff-9f48-d0fe6b2bec2d" targetNamespace="http://schemas.microsoft.com/office/2006/metadata/properties" ma:root="true" ma:fieldsID="7079d9acee7d610bba9b6271d294110d" ns2:_="">
    <xsd:import namespace="27d643f5-4560-4eff-9f48-d0fe6b2bec2d"/>
    <xsd:element name="properties">
      <xsd:complexType>
        <xsd:sequence>
          <xsd:element name="documentManagement">
            <xsd:complexType>
              <xsd:all>
                <xsd:element ref="ns2:Templ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27d643f5-4560-4eff-9f48-d0fe6b2bec2d" elementFormDefault="qualified">
    <xsd:import namespace="http://schemas.microsoft.com/office/2006/documentManagement/types"/>
    <xsd:element name="Template" ma:index="8" nillable="true" ma:displayName="Template" ma:format="Dropdown" ma:internalName="Template">
      <xsd:simpleType>
        <xsd:restriction base="dms:Choice">
          <xsd:enumeration value="Stationery"/>
          <xsd:enumeration value="Purchase order forms"/>
          <xsd:enumeration value="Powerpoint presentations"/>
          <xsd:enumeration value="Meetings"/>
          <xsd:enumeration value="Legal"/>
          <xsd:enumeration value="RSC Branding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7D9B7705-6E4A-433D-914A-8894B6FAEAC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07900DF-3EEF-46A5-94A9-21789EBC7165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schemas.microsoft.com/office/2006/metadata/properties"/>
    <ds:schemaRef ds:uri="27d643f5-4560-4eff-9f48-d0fe6b2bec2d"/>
    <ds:schemaRef ds:uri="http://www.w3.org/XML/1998/namespace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6CC2B75D-225E-421C-86E0-971E0BD3046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d643f5-4560-4eff-9f48-d0fe6b2bec2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NEW EIC starter slide template (1)</Template>
  <TotalTime>867</TotalTime>
  <Words>474</Words>
  <Application>Microsoft Office PowerPoint</Application>
  <PresentationFormat>On-screen Show (4:3)</PresentationFormat>
  <Paragraphs>28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1_RSC_Plain_no footer</vt:lpstr>
      <vt:lpstr>Catalyst turns carbon dioxide into jet fuel</vt:lpstr>
      <vt:lpstr>Catalyst turns carbon dioxide into jet fuel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Catalyst turns carbon dioxide into jet fuel</dc:title>
  <dc:creator>Neil Goalby</dc:creator>
  <cp:keywords>catalyst, catalysis, carbon dioxide, global warming, carbon, neutral, emissions</cp:keywords>
  <dc:description>From Education in Chemistry Carbon dioxide catalysis making jet fuel
https://rsc.li/3a5WIVT</dc:description>
  <cp:lastModifiedBy>Katherine Hartop</cp:lastModifiedBy>
  <cp:revision>88</cp:revision>
  <dcterms:created xsi:type="dcterms:W3CDTF">2020-04-08T13:50:19Z</dcterms:created>
  <dcterms:modified xsi:type="dcterms:W3CDTF">2021-01-27T16:27:46Z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0x0101003593B7E4512BB9469461FF4FD5770B2F</vt:lpwstr>
  </property>
</Properties>
</file>