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6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7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  <p:sldMasterId id="2147483738" r:id="rId2"/>
    <p:sldMasterId id="2147483723" r:id="rId3"/>
    <p:sldMasterId id="2147483687" r:id="rId4"/>
    <p:sldMasterId id="2147483711" r:id="rId5"/>
    <p:sldMasterId id="2147483701" r:id="rId6"/>
    <p:sldMasterId id="2147483706" r:id="rId7"/>
    <p:sldMasterId id="2147483694" r:id="rId8"/>
  </p:sldMasterIdLst>
  <p:notesMasterIdLst>
    <p:notesMasterId r:id="rId18"/>
  </p:notesMasterIdLst>
  <p:sldIdLst>
    <p:sldId id="281" r:id="rId9"/>
    <p:sldId id="263" r:id="rId10"/>
    <p:sldId id="272" r:id="rId11"/>
    <p:sldId id="273" r:id="rId12"/>
    <p:sldId id="274" r:id="rId13"/>
    <p:sldId id="282" r:id="rId14"/>
    <p:sldId id="283" r:id="rId15"/>
    <p:sldId id="284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36" userDrawn="1">
          <p15:clr>
            <a:srgbClr val="A4A3A4"/>
          </p15:clr>
        </p15:guide>
        <p15:guide id="2" pos="18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0015"/>
    <a:srgbClr val="004976"/>
    <a:srgbClr val="DA1883"/>
    <a:srgbClr val="FF9E1B"/>
    <a:srgbClr val="54585A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32" autoAdjust="0"/>
  </p:normalViewPr>
  <p:slideViewPr>
    <p:cSldViewPr snapToGrid="0" snapToObjects="1">
      <p:cViewPr>
        <p:scale>
          <a:sx n="100" d="100"/>
          <a:sy n="100" d="100"/>
        </p:scale>
        <p:origin x="1138" y="662"/>
      </p:cViewPr>
      <p:guideLst>
        <p:guide orient="horz" pos="2636"/>
        <p:guide pos="18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This PowerPoint</a:t>
            </a:r>
            <a:r>
              <a:rPr lang="en-GB" baseline="0" dirty="0" smtClean="0"/>
              <a:t> show uses the Hess cycle as an example for how to use animated slide shows in your remote teaching.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3960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General layout options available from the layout tab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8433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 dirty="0"/>
              <a:t>Click icon to add 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4F9A3F18-D6DB-8A4A-9CFF-CE8F9745CD9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25151" y="485190"/>
            <a:ext cx="7920000" cy="516023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11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4D046EF4-35C0-154D-8AE5-E51008719997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25475" y="485774"/>
            <a:ext cx="7920000" cy="510664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7986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C44A48F-5130-444E-9335-545707EB156A}"/>
              </a:ext>
            </a:extLst>
          </p:cNvPr>
          <p:cNvGrpSpPr/>
          <p:nvPr userDrawn="1"/>
        </p:nvGrpSpPr>
        <p:grpSpPr>
          <a:xfrm>
            <a:off x="1705495" y="326616"/>
            <a:ext cx="6491056" cy="6167616"/>
            <a:chOff x="1886274" y="-792480"/>
            <a:chExt cx="9546939" cy="9071229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10066618-1123-CA44-AF6F-D50F2EE9DE2B}"/>
                </a:ext>
              </a:extLst>
            </p:cNvPr>
            <p:cNvSpPr/>
            <p:nvPr userDrawn="1"/>
          </p:nvSpPr>
          <p:spPr>
            <a:xfrm>
              <a:off x="1886274" y="-792480"/>
              <a:ext cx="8464226" cy="8464226"/>
            </a:xfrm>
            <a:prstGeom prst="ellipse">
              <a:avLst/>
            </a:prstGeom>
            <a:solidFill>
              <a:srgbClr val="71DB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4522535-63CF-3C45-9F05-14108DC90509}"/>
                </a:ext>
              </a:extLst>
            </p:cNvPr>
            <p:cNvGrpSpPr/>
            <p:nvPr userDrawn="1"/>
          </p:nvGrpSpPr>
          <p:grpSpPr>
            <a:xfrm rot="13500000" flipH="1">
              <a:off x="4775873" y="1621409"/>
              <a:ext cx="5119341" cy="8195339"/>
              <a:chOff x="12727547" y="-5509958"/>
              <a:chExt cx="1257062" cy="2012378"/>
            </a:xfrm>
          </p:grpSpPr>
          <p:sp>
            <p:nvSpPr>
              <p:cNvPr id="6" name="Freeform 37">
                <a:extLst>
                  <a:ext uri="{FF2B5EF4-FFF2-40B4-BE49-F238E27FC236}">
                    <a16:creationId xmlns:a16="http://schemas.microsoft.com/office/drawing/2014/main" id="{50115A77-0B97-EC45-8777-6B69FABE5A2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2727547" y="-5509958"/>
                <a:ext cx="1197716" cy="1197716"/>
              </a:xfrm>
              <a:custGeom>
                <a:avLst/>
                <a:gdLst>
                  <a:gd name="T0" fmla="*/ 0 w 2937"/>
                  <a:gd name="T1" fmla="*/ 0 h 2938"/>
                  <a:gd name="T2" fmla="*/ 0 w 2937"/>
                  <a:gd name="T3" fmla="*/ 0 h 2938"/>
                  <a:gd name="T4" fmla="*/ 0 w 2937"/>
                  <a:gd name="T5" fmla="*/ 762 h 2938"/>
                  <a:gd name="T6" fmla="*/ 2174 w 2937"/>
                  <a:gd name="T7" fmla="*/ 2937 h 2938"/>
                  <a:gd name="T8" fmla="*/ 2936 w 2937"/>
                  <a:gd name="T9" fmla="*/ 2937 h 2938"/>
                  <a:gd name="T10" fmla="*/ 2071 w 2937"/>
                  <a:gd name="T11" fmla="*/ 861 h 2938"/>
                  <a:gd name="T12" fmla="*/ 0 w 2937"/>
                  <a:gd name="T13" fmla="*/ 0 h 2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7" h="2938">
                    <a:moveTo>
                      <a:pt x="0" y="0"/>
                    </a:moveTo>
                    <a:lnTo>
                      <a:pt x="0" y="0"/>
                    </a:lnTo>
                    <a:cubicBezTo>
                      <a:pt x="0" y="762"/>
                      <a:pt x="0" y="762"/>
                      <a:pt x="0" y="762"/>
                    </a:cubicBezTo>
                    <a:cubicBezTo>
                      <a:pt x="1196" y="762"/>
                      <a:pt x="2170" y="1740"/>
                      <a:pt x="2174" y="2937"/>
                    </a:cubicBezTo>
                    <a:cubicBezTo>
                      <a:pt x="2936" y="2937"/>
                      <a:pt x="2936" y="2937"/>
                      <a:pt x="2936" y="2937"/>
                    </a:cubicBezTo>
                    <a:cubicBezTo>
                      <a:pt x="2932" y="2127"/>
                      <a:pt x="2605" y="1395"/>
                      <a:pt x="2071" y="861"/>
                    </a:cubicBezTo>
                    <a:cubicBezTo>
                      <a:pt x="1541" y="331"/>
                      <a:pt x="809" y="0"/>
                      <a:pt x="0" y="0"/>
                    </a:cubicBezTo>
                  </a:path>
                </a:pathLst>
              </a:custGeom>
              <a:solidFill>
                <a:srgbClr val="115E67">
                  <a:alpha val="70000"/>
                </a:srgb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8" name="Freeform 39">
                <a:extLst>
                  <a:ext uri="{FF2B5EF4-FFF2-40B4-BE49-F238E27FC236}">
                    <a16:creationId xmlns:a16="http://schemas.microsoft.com/office/drawing/2014/main" id="{2987E0B2-FA79-EE47-B4D5-61FBED88144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3389348" y="-5121510"/>
                <a:ext cx="595261" cy="1623930"/>
              </a:xfrm>
              <a:custGeom>
                <a:avLst/>
                <a:gdLst>
                  <a:gd name="T0" fmla="*/ 361 w 1461"/>
                  <a:gd name="T1" fmla="*/ 0 h 3980"/>
                  <a:gd name="T2" fmla="*/ 361 w 1461"/>
                  <a:gd name="T3" fmla="*/ 0 h 3980"/>
                  <a:gd name="T4" fmla="*/ 0 w 1461"/>
                  <a:gd name="T5" fmla="*/ 361 h 3980"/>
                  <a:gd name="T6" fmla="*/ 0 w 1461"/>
                  <a:gd name="T7" fmla="*/ 3617 h 3980"/>
                  <a:gd name="T8" fmla="*/ 361 w 1461"/>
                  <a:gd name="T9" fmla="*/ 3979 h 3980"/>
                  <a:gd name="T10" fmla="*/ 361 w 1461"/>
                  <a:gd name="T11" fmla="*/ 0 h 3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1" h="3980">
                    <a:moveTo>
                      <a:pt x="361" y="0"/>
                    </a:moveTo>
                    <a:lnTo>
                      <a:pt x="361" y="0"/>
                    </a:lnTo>
                    <a:cubicBezTo>
                      <a:pt x="0" y="361"/>
                      <a:pt x="0" y="361"/>
                      <a:pt x="0" y="361"/>
                    </a:cubicBezTo>
                    <a:cubicBezTo>
                      <a:pt x="900" y="1257"/>
                      <a:pt x="900" y="2717"/>
                      <a:pt x="0" y="3617"/>
                    </a:cubicBezTo>
                    <a:cubicBezTo>
                      <a:pt x="361" y="3979"/>
                      <a:pt x="361" y="3979"/>
                      <a:pt x="361" y="3979"/>
                    </a:cubicBezTo>
                    <a:cubicBezTo>
                      <a:pt x="1460" y="2881"/>
                      <a:pt x="1460" y="1093"/>
                      <a:pt x="361" y="0"/>
                    </a:cubicBezTo>
                  </a:path>
                </a:pathLst>
              </a:custGeom>
              <a:solidFill>
                <a:srgbClr val="115E67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EAA9D87E-0F85-964E-8716-8FC0F07014F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4909" y="2492388"/>
            <a:ext cx="5425038" cy="127999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1563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>
            <a:extLst>
              <a:ext uri="{FF2B5EF4-FFF2-40B4-BE49-F238E27FC236}">
                <a16:creationId xmlns:a16="http://schemas.microsoft.com/office/drawing/2014/main" id="{44E5F2E7-9553-9844-A022-5C50BEC50CCE}"/>
              </a:ext>
            </a:extLst>
          </p:cNvPr>
          <p:cNvSpPr/>
          <p:nvPr userDrawn="1"/>
        </p:nvSpPr>
        <p:spPr>
          <a:xfrm>
            <a:off x="0" y="0"/>
            <a:ext cx="5502876" cy="6858000"/>
          </a:xfrm>
          <a:custGeom>
            <a:avLst/>
            <a:gdLst>
              <a:gd name="connsiteX0" fmla="*/ 0 w 5502876"/>
              <a:gd name="connsiteY0" fmla="*/ 0 h 6858000"/>
              <a:gd name="connsiteX1" fmla="*/ 2878429 w 5502876"/>
              <a:gd name="connsiteY1" fmla="*/ 0 h 6858000"/>
              <a:gd name="connsiteX2" fmla="*/ 3075767 w 5502876"/>
              <a:gd name="connsiteY2" fmla="*/ 126314 h 6858000"/>
              <a:gd name="connsiteX3" fmla="*/ 5502876 w 5502876"/>
              <a:gd name="connsiteY3" fmla="*/ 4684167 h 6858000"/>
              <a:gd name="connsiteX4" fmla="*/ 5069930 w 5502876"/>
              <a:gd name="connsiteY4" fmla="*/ 6824305 h 6858000"/>
              <a:gd name="connsiteX5" fmla="*/ 5054661 w 5502876"/>
              <a:gd name="connsiteY5" fmla="*/ 6858000 h 6858000"/>
              <a:gd name="connsiteX6" fmla="*/ 0 w 550287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2876" h="6858000">
                <a:moveTo>
                  <a:pt x="0" y="0"/>
                </a:moveTo>
                <a:lnTo>
                  <a:pt x="2878429" y="0"/>
                </a:lnTo>
                <a:lnTo>
                  <a:pt x="3075767" y="126314"/>
                </a:lnTo>
                <a:cubicBezTo>
                  <a:pt x="4538948" y="1113250"/>
                  <a:pt x="5502876" y="2785217"/>
                  <a:pt x="5502876" y="4684167"/>
                </a:cubicBezTo>
                <a:cubicBezTo>
                  <a:pt x="5502876" y="5443747"/>
                  <a:pt x="5348648" y="6166876"/>
                  <a:pt x="5069930" y="6824305"/>
                </a:cubicBezTo>
                <a:lnTo>
                  <a:pt x="5054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37">
            <a:extLst>
              <a:ext uri="{FF2B5EF4-FFF2-40B4-BE49-F238E27FC236}">
                <a16:creationId xmlns:a16="http://schemas.microsoft.com/office/drawing/2014/main" id="{93C3C4B3-B776-E84D-82E2-C9117506827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-1615395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" name="Freeform 39">
            <a:extLst>
              <a:ext uri="{FF2B5EF4-FFF2-40B4-BE49-F238E27FC236}">
                <a16:creationId xmlns:a16="http://schemas.microsoft.com/office/drawing/2014/main" id="{E297564A-12A2-BA41-8894-F130669DE6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480839" y="41700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4621391-E3C4-B045-86E6-59566683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38281" y="6300000"/>
            <a:ext cx="110506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C6F8479-3E29-BF4C-ACB0-386394253A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37027" y="-33433"/>
            <a:ext cx="2906973" cy="126390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6D2F9E9-1358-D947-8B4D-6D3485810C2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800" y="1985256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83160CC-27CA-2742-ACBC-0AE8C3FE96A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800" y="4471200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71001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0A59A-0229-B543-911D-3D0CE9020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B408F8-9631-1541-AD35-B900E96DCB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CBF73-4BB6-A643-81EF-46DE3F835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40D47-16F1-7A46-A413-7ABFB10048C1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9C888-F427-DE4D-944B-5EDCF534A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6ED55-13CC-AD41-849D-5241CD71A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E8DDC-44CA-0E42-AF7D-7EA7D3E74B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6563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 Table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6000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4F9A3F18-D6DB-8A4A-9CFF-CE8F9745CD9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25151" y="485190"/>
            <a:ext cx="7920000" cy="55440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63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 Chart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4D046EF4-35C0-154D-8AE5-E51008719997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25475" y="485774"/>
            <a:ext cx="7920000" cy="55440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986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C44A48F-5130-444E-9335-545707EB156A}"/>
              </a:ext>
            </a:extLst>
          </p:cNvPr>
          <p:cNvGrpSpPr/>
          <p:nvPr userDrawn="1"/>
        </p:nvGrpSpPr>
        <p:grpSpPr>
          <a:xfrm>
            <a:off x="1705495" y="326616"/>
            <a:ext cx="6491056" cy="6167616"/>
            <a:chOff x="1886274" y="-792480"/>
            <a:chExt cx="9546939" cy="9071229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10066618-1123-CA44-AF6F-D50F2EE9DE2B}"/>
                </a:ext>
              </a:extLst>
            </p:cNvPr>
            <p:cNvSpPr/>
            <p:nvPr userDrawn="1"/>
          </p:nvSpPr>
          <p:spPr>
            <a:xfrm>
              <a:off x="1886274" y="-792480"/>
              <a:ext cx="8464226" cy="8464226"/>
            </a:xfrm>
            <a:prstGeom prst="ellipse">
              <a:avLst/>
            </a:prstGeom>
            <a:solidFill>
              <a:srgbClr val="71DB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4522535-63CF-3C45-9F05-14108DC90509}"/>
                </a:ext>
              </a:extLst>
            </p:cNvPr>
            <p:cNvGrpSpPr/>
            <p:nvPr userDrawn="1"/>
          </p:nvGrpSpPr>
          <p:grpSpPr>
            <a:xfrm rot="13500000" flipH="1">
              <a:off x="4775873" y="1621409"/>
              <a:ext cx="5119341" cy="8195339"/>
              <a:chOff x="12727547" y="-5509958"/>
              <a:chExt cx="1257062" cy="2012378"/>
            </a:xfrm>
          </p:grpSpPr>
          <p:sp>
            <p:nvSpPr>
              <p:cNvPr id="6" name="Freeform 37">
                <a:extLst>
                  <a:ext uri="{FF2B5EF4-FFF2-40B4-BE49-F238E27FC236}">
                    <a16:creationId xmlns:a16="http://schemas.microsoft.com/office/drawing/2014/main" id="{50115A77-0B97-EC45-8777-6B69FABE5A2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2727547" y="-5509958"/>
                <a:ext cx="1197716" cy="1197716"/>
              </a:xfrm>
              <a:custGeom>
                <a:avLst/>
                <a:gdLst>
                  <a:gd name="T0" fmla="*/ 0 w 2937"/>
                  <a:gd name="T1" fmla="*/ 0 h 2938"/>
                  <a:gd name="T2" fmla="*/ 0 w 2937"/>
                  <a:gd name="T3" fmla="*/ 0 h 2938"/>
                  <a:gd name="T4" fmla="*/ 0 w 2937"/>
                  <a:gd name="T5" fmla="*/ 762 h 2938"/>
                  <a:gd name="T6" fmla="*/ 2174 w 2937"/>
                  <a:gd name="T7" fmla="*/ 2937 h 2938"/>
                  <a:gd name="T8" fmla="*/ 2936 w 2937"/>
                  <a:gd name="T9" fmla="*/ 2937 h 2938"/>
                  <a:gd name="T10" fmla="*/ 2071 w 2937"/>
                  <a:gd name="T11" fmla="*/ 861 h 2938"/>
                  <a:gd name="T12" fmla="*/ 0 w 2937"/>
                  <a:gd name="T13" fmla="*/ 0 h 2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7" h="2938">
                    <a:moveTo>
                      <a:pt x="0" y="0"/>
                    </a:moveTo>
                    <a:lnTo>
                      <a:pt x="0" y="0"/>
                    </a:lnTo>
                    <a:cubicBezTo>
                      <a:pt x="0" y="762"/>
                      <a:pt x="0" y="762"/>
                      <a:pt x="0" y="762"/>
                    </a:cubicBezTo>
                    <a:cubicBezTo>
                      <a:pt x="1196" y="762"/>
                      <a:pt x="2170" y="1740"/>
                      <a:pt x="2174" y="2937"/>
                    </a:cubicBezTo>
                    <a:cubicBezTo>
                      <a:pt x="2936" y="2937"/>
                      <a:pt x="2936" y="2937"/>
                      <a:pt x="2936" y="2937"/>
                    </a:cubicBezTo>
                    <a:cubicBezTo>
                      <a:pt x="2932" y="2127"/>
                      <a:pt x="2605" y="1395"/>
                      <a:pt x="2071" y="861"/>
                    </a:cubicBezTo>
                    <a:cubicBezTo>
                      <a:pt x="1541" y="331"/>
                      <a:pt x="809" y="0"/>
                      <a:pt x="0" y="0"/>
                    </a:cubicBezTo>
                  </a:path>
                </a:pathLst>
              </a:custGeom>
              <a:solidFill>
                <a:srgbClr val="115E67">
                  <a:alpha val="70000"/>
                </a:srgb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8" name="Freeform 39">
                <a:extLst>
                  <a:ext uri="{FF2B5EF4-FFF2-40B4-BE49-F238E27FC236}">
                    <a16:creationId xmlns:a16="http://schemas.microsoft.com/office/drawing/2014/main" id="{2987E0B2-FA79-EE47-B4D5-61FBED88144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3389348" y="-5121510"/>
                <a:ext cx="595261" cy="1623930"/>
              </a:xfrm>
              <a:custGeom>
                <a:avLst/>
                <a:gdLst>
                  <a:gd name="T0" fmla="*/ 361 w 1461"/>
                  <a:gd name="T1" fmla="*/ 0 h 3980"/>
                  <a:gd name="T2" fmla="*/ 361 w 1461"/>
                  <a:gd name="T3" fmla="*/ 0 h 3980"/>
                  <a:gd name="T4" fmla="*/ 0 w 1461"/>
                  <a:gd name="T5" fmla="*/ 361 h 3980"/>
                  <a:gd name="T6" fmla="*/ 0 w 1461"/>
                  <a:gd name="T7" fmla="*/ 3617 h 3980"/>
                  <a:gd name="T8" fmla="*/ 361 w 1461"/>
                  <a:gd name="T9" fmla="*/ 3979 h 3980"/>
                  <a:gd name="T10" fmla="*/ 361 w 1461"/>
                  <a:gd name="T11" fmla="*/ 0 h 3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1" h="3980">
                    <a:moveTo>
                      <a:pt x="361" y="0"/>
                    </a:moveTo>
                    <a:lnTo>
                      <a:pt x="361" y="0"/>
                    </a:lnTo>
                    <a:cubicBezTo>
                      <a:pt x="0" y="361"/>
                      <a:pt x="0" y="361"/>
                      <a:pt x="0" y="361"/>
                    </a:cubicBezTo>
                    <a:cubicBezTo>
                      <a:pt x="900" y="1257"/>
                      <a:pt x="900" y="2717"/>
                      <a:pt x="0" y="3617"/>
                    </a:cubicBezTo>
                    <a:cubicBezTo>
                      <a:pt x="361" y="3979"/>
                      <a:pt x="361" y="3979"/>
                      <a:pt x="361" y="3979"/>
                    </a:cubicBezTo>
                    <a:cubicBezTo>
                      <a:pt x="1460" y="2881"/>
                      <a:pt x="1460" y="1093"/>
                      <a:pt x="361" y="0"/>
                    </a:cubicBezTo>
                  </a:path>
                </a:pathLst>
              </a:custGeom>
              <a:solidFill>
                <a:srgbClr val="115E67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EAA9D87E-0F85-964E-8716-8FC0F07014F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4909" y="2492388"/>
            <a:ext cx="5425038" cy="127999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900632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C97EB563-D72E-9B49-B46E-C2720AC10E3A}"/>
              </a:ext>
            </a:extLst>
          </p:cNvPr>
          <p:cNvGrpSpPr/>
          <p:nvPr userDrawn="1"/>
        </p:nvGrpSpPr>
        <p:grpSpPr>
          <a:xfrm>
            <a:off x="2102907" y="548861"/>
            <a:ext cx="5508984" cy="5409948"/>
            <a:chOff x="3633819" y="471742"/>
            <a:chExt cx="5508984" cy="540994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1F69B65-C6EC-E542-BC1C-28D1270EAD40}"/>
                </a:ext>
              </a:extLst>
            </p:cNvPr>
            <p:cNvSpPr/>
            <p:nvPr userDrawn="1"/>
          </p:nvSpPr>
          <p:spPr>
            <a:xfrm rot="16200000">
              <a:off x="3633820" y="862397"/>
              <a:ext cx="5019292" cy="501929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5A60DDB-5FCB-3F45-85A6-C08CF2083448}"/>
                </a:ext>
              </a:extLst>
            </p:cNvPr>
            <p:cNvGrpSpPr/>
            <p:nvPr userDrawn="1"/>
          </p:nvGrpSpPr>
          <p:grpSpPr>
            <a:xfrm>
              <a:off x="6105633" y="471742"/>
              <a:ext cx="3037170" cy="4862080"/>
              <a:chOff x="6235307" y="547942"/>
              <a:chExt cx="3037170" cy="4862080"/>
            </a:xfrm>
          </p:grpSpPr>
          <p:sp>
            <p:nvSpPr>
              <p:cNvPr id="13" name="Freeform 37">
                <a:extLst>
                  <a:ext uri="{FF2B5EF4-FFF2-40B4-BE49-F238E27FC236}">
                    <a16:creationId xmlns:a16="http://schemas.microsoft.com/office/drawing/2014/main" id="{4130FA62-77D8-264D-B781-918D89B3A6A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6235307" y="547942"/>
                <a:ext cx="2893785" cy="2893786"/>
              </a:xfrm>
              <a:custGeom>
                <a:avLst/>
                <a:gdLst>
                  <a:gd name="T0" fmla="*/ 0 w 2937"/>
                  <a:gd name="T1" fmla="*/ 0 h 2938"/>
                  <a:gd name="T2" fmla="*/ 0 w 2937"/>
                  <a:gd name="T3" fmla="*/ 0 h 2938"/>
                  <a:gd name="T4" fmla="*/ 0 w 2937"/>
                  <a:gd name="T5" fmla="*/ 762 h 2938"/>
                  <a:gd name="T6" fmla="*/ 2174 w 2937"/>
                  <a:gd name="T7" fmla="*/ 2937 h 2938"/>
                  <a:gd name="T8" fmla="*/ 2936 w 2937"/>
                  <a:gd name="T9" fmla="*/ 2937 h 2938"/>
                  <a:gd name="T10" fmla="*/ 2071 w 2937"/>
                  <a:gd name="T11" fmla="*/ 861 h 2938"/>
                  <a:gd name="T12" fmla="*/ 0 w 2937"/>
                  <a:gd name="T13" fmla="*/ 0 h 2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7" h="2938">
                    <a:moveTo>
                      <a:pt x="0" y="0"/>
                    </a:moveTo>
                    <a:lnTo>
                      <a:pt x="0" y="0"/>
                    </a:lnTo>
                    <a:cubicBezTo>
                      <a:pt x="0" y="762"/>
                      <a:pt x="0" y="762"/>
                      <a:pt x="0" y="762"/>
                    </a:cubicBezTo>
                    <a:cubicBezTo>
                      <a:pt x="1196" y="762"/>
                      <a:pt x="2170" y="1740"/>
                      <a:pt x="2174" y="2937"/>
                    </a:cubicBezTo>
                    <a:cubicBezTo>
                      <a:pt x="2936" y="2937"/>
                      <a:pt x="2936" y="2937"/>
                      <a:pt x="2936" y="2937"/>
                    </a:cubicBezTo>
                    <a:cubicBezTo>
                      <a:pt x="2932" y="2127"/>
                      <a:pt x="2605" y="1395"/>
                      <a:pt x="2071" y="861"/>
                    </a:cubicBezTo>
                    <a:cubicBezTo>
                      <a:pt x="1541" y="331"/>
                      <a:pt x="809" y="0"/>
                      <a:pt x="0" y="0"/>
                    </a:cubicBezTo>
                  </a:path>
                </a:pathLst>
              </a:custGeom>
              <a:solidFill>
                <a:schemeClr val="accent2">
                  <a:alpha val="7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" name="Freeform 39">
                <a:extLst>
                  <a:ext uri="{FF2B5EF4-FFF2-40B4-BE49-F238E27FC236}">
                    <a16:creationId xmlns:a16="http://schemas.microsoft.com/office/drawing/2014/main" id="{9FA35996-EF0A-2145-92C7-0B7C10E43F3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7834276" y="1486467"/>
                <a:ext cx="1438201" cy="3923555"/>
              </a:xfrm>
              <a:custGeom>
                <a:avLst/>
                <a:gdLst>
                  <a:gd name="T0" fmla="*/ 361 w 1461"/>
                  <a:gd name="T1" fmla="*/ 0 h 3980"/>
                  <a:gd name="T2" fmla="*/ 361 w 1461"/>
                  <a:gd name="T3" fmla="*/ 0 h 3980"/>
                  <a:gd name="T4" fmla="*/ 0 w 1461"/>
                  <a:gd name="T5" fmla="*/ 361 h 3980"/>
                  <a:gd name="T6" fmla="*/ 0 w 1461"/>
                  <a:gd name="T7" fmla="*/ 3617 h 3980"/>
                  <a:gd name="T8" fmla="*/ 361 w 1461"/>
                  <a:gd name="T9" fmla="*/ 3979 h 3980"/>
                  <a:gd name="T10" fmla="*/ 361 w 1461"/>
                  <a:gd name="T11" fmla="*/ 0 h 3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1" h="3980">
                    <a:moveTo>
                      <a:pt x="361" y="0"/>
                    </a:moveTo>
                    <a:lnTo>
                      <a:pt x="361" y="0"/>
                    </a:lnTo>
                    <a:cubicBezTo>
                      <a:pt x="0" y="361"/>
                      <a:pt x="0" y="361"/>
                      <a:pt x="0" y="361"/>
                    </a:cubicBezTo>
                    <a:cubicBezTo>
                      <a:pt x="900" y="1257"/>
                      <a:pt x="900" y="2717"/>
                      <a:pt x="0" y="3617"/>
                    </a:cubicBezTo>
                    <a:cubicBezTo>
                      <a:pt x="361" y="3979"/>
                      <a:pt x="361" y="3979"/>
                      <a:pt x="361" y="3979"/>
                    </a:cubicBezTo>
                    <a:cubicBezTo>
                      <a:pt x="1460" y="2881"/>
                      <a:pt x="1460" y="1093"/>
                      <a:pt x="361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EAA9D87E-0F85-964E-8716-8FC0F07014F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35926" y="2569507"/>
            <a:ext cx="5500644" cy="127999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38563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3211" y="6300000"/>
            <a:ext cx="640129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84598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3211" y="6300000"/>
            <a:ext cx="6401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83760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3211" y="6300000"/>
            <a:ext cx="640129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94979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9485" y="6300000"/>
            <a:ext cx="98385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4242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15943" y="6300000"/>
            <a:ext cx="1027398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536109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94170" y="6300000"/>
            <a:ext cx="10492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9416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/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2055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4504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/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6506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9520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rgbClr val="97D700">
              <a:alpha val="7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rgbClr val="97D70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/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5919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4346C93D-DCA1-F841-B262-F6E421E4E553}"/>
              </a:ext>
            </a:extLst>
          </p:cNvPr>
          <p:cNvSpPr/>
          <p:nvPr userDrawn="1"/>
        </p:nvSpPr>
        <p:spPr>
          <a:xfrm>
            <a:off x="1809096" y="0"/>
            <a:ext cx="7334904" cy="6858000"/>
          </a:xfrm>
          <a:custGeom>
            <a:avLst/>
            <a:gdLst>
              <a:gd name="connsiteX0" fmla="*/ 1198547 w 7334904"/>
              <a:gd name="connsiteY0" fmla="*/ 0 h 6858000"/>
              <a:gd name="connsiteX1" fmla="*/ 7334904 w 7334904"/>
              <a:gd name="connsiteY1" fmla="*/ 0 h 6858000"/>
              <a:gd name="connsiteX2" fmla="*/ 7334904 w 7334904"/>
              <a:gd name="connsiteY2" fmla="*/ 6858000 h 6858000"/>
              <a:gd name="connsiteX3" fmla="*/ 1202744 w 7334904"/>
              <a:gd name="connsiteY3" fmla="*/ 6858000 h 6858000"/>
              <a:gd name="connsiteX4" fmla="*/ 1064453 w 7334904"/>
              <a:gd name="connsiteY4" fmla="*/ 6679477 h 6858000"/>
              <a:gd name="connsiteX5" fmla="*/ 1060776 w 7334904"/>
              <a:gd name="connsiteY5" fmla="*/ 1779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34904" h="6858000">
                <a:moveTo>
                  <a:pt x="1198547" y="0"/>
                </a:moveTo>
                <a:lnTo>
                  <a:pt x="7334904" y="0"/>
                </a:lnTo>
                <a:lnTo>
                  <a:pt x="7334904" y="6858000"/>
                </a:lnTo>
                <a:lnTo>
                  <a:pt x="1202744" y="6858000"/>
                </a:lnTo>
                <a:lnTo>
                  <a:pt x="1064453" y="6679477"/>
                </a:lnTo>
                <a:cubicBezTo>
                  <a:pt x="-351872" y="4752695"/>
                  <a:pt x="-356530" y="2107704"/>
                  <a:pt x="1060776" y="177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37">
            <a:extLst>
              <a:ext uri="{FF2B5EF4-FFF2-40B4-BE49-F238E27FC236}">
                <a16:creationId xmlns:a16="http://schemas.microsoft.com/office/drawing/2014/main" id="{05FA0F90-BBFB-614E-9CD7-6B0FC9EB0263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-30340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rgbClr val="97D700">
              <a:alpha val="7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Freeform 39">
            <a:extLst>
              <a:ext uri="{FF2B5EF4-FFF2-40B4-BE49-F238E27FC236}">
                <a16:creationId xmlns:a16="http://schemas.microsoft.com/office/drawing/2014/main" id="{9F65DB9D-0BEF-EA4E-99EE-5550607C6424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177190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rgbClr val="97D70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97" y="1459795"/>
            <a:ext cx="4591188" cy="1325563"/>
          </a:xfrm>
        </p:spPr>
        <p:txBody>
          <a:bodyPr/>
          <a:lstStyle>
            <a:lvl1pPr>
              <a:defRPr>
                <a:solidFill>
                  <a:srgbClr val="0049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97" y="2920294"/>
            <a:ext cx="4591188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CC1917D-16A2-7F4D-B27C-7D5059B6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4798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03028" y="6300000"/>
            <a:ext cx="940371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007094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0235" y="6300000"/>
            <a:ext cx="95310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01732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E43051F2-7BF4-5044-BF5C-EA2076E7E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0036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9865725B-634E-2C45-A134-DBC321A87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9564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B9BE26-3356-1E4E-9199-BCC45CCF2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6052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rgbClr val="FF9E1B">
              <a:alpha val="7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rgbClr val="FF9E1B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0CAA8DA-0C3B-4844-95CF-4133A7CBA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55899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rgbClr val="FF9E1B">
              <a:alpha val="7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rgbClr val="FF9E1B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1CFE940-E43A-B24D-9713-3D4FE0800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73312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B4CC1B46-891F-E44B-82A0-B2611C869D4E}"/>
              </a:ext>
            </a:extLst>
          </p:cNvPr>
          <p:cNvSpPr/>
          <p:nvPr userDrawn="1"/>
        </p:nvSpPr>
        <p:spPr>
          <a:xfrm>
            <a:off x="-1" y="0"/>
            <a:ext cx="7387422" cy="6858000"/>
          </a:xfrm>
          <a:custGeom>
            <a:avLst/>
            <a:gdLst>
              <a:gd name="connsiteX0" fmla="*/ 0 w 7387422"/>
              <a:gd name="connsiteY0" fmla="*/ 0 h 6858000"/>
              <a:gd name="connsiteX1" fmla="*/ 6183394 w 7387422"/>
              <a:gd name="connsiteY1" fmla="*/ 0 h 6858000"/>
              <a:gd name="connsiteX2" fmla="*/ 6293260 w 7387422"/>
              <a:gd name="connsiteY2" fmla="*/ 139540 h 6858000"/>
              <a:gd name="connsiteX3" fmla="*/ 7387422 w 7387422"/>
              <a:gd name="connsiteY3" fmla="*/ 3429000 h 6858000"/>
              <a:gd name="connsiteX4" fmla="*/ 6293260 w 7387422"/>
              <a:gd name="connsiteY4" fmla="*/ 6717686 h 6858000"/>
              <a:gd name="connsiteX5" fmla="*/ 6182732 w 7387422"/>
              <a:gd name="connsiteY5" fmla="*/ 6858000 h 6858000"/>
              <a:gd name="connsiteX6" fmla="*/ 0 w 73874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87422" h="6858000">
                <a:moveTo>
                  <a:pt x="0" y="0"/>
                </a:moveTo>
                <a:lnTo>
                  <a:pt x="6183394" y="0"/>
                </a:lnTo>
                <a:lnTo>
                  <a:pt x="6293260" y="139540"/>
                </a:lnTo>
                <a:cubicBezTo>
                  <a:pt x="6980164" y="1056265"/>
                  <a:pt x="7387422" y="2194683"/>
                  <a:pt x="7387422" y="3429000"/>
                </a:cubicBezTo>
                <a:cubicBezTo>
                  <a:pt x="7387422" y="4663318"/>
                  <a:pt x="6980164" y="5801381"/>
                  <a:pt x="6293260" y="6717686"/>
                </a:cubicBezTo>
                <a:lnTo>
                  <a:pt x="61827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37">
            <a:extLst>
              <a:ext uri="{FF2B5EF4-FFF2-40B4-BE49-F238E27FC236}">
                <a16:creationId xmlns:a16="http://schemas.microsoft.com/office/drawing/2014/main" id="{3FC90C4F-D812-184E-9427-040299026E0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03651" y="-28812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Freeform 39">
            <a:extLst>
              <a:ext uri="{FF2B5EF4-FFF2-40B4-BE49-F238E27FC236}">
                <a16:creationId xmlns:a16="http://schemas.microsoft.com/office/drawing/2014/main" id="{31DF2D86-399D-EC46-A887-733F617C4D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384490" y="-838166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5286" y="6300000"/>
            <a:ext cx="99811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44487A-F087-8247-BAEA-649A739B6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59795"/>
            <a:ext cx="50101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FC45BC7-2758-5841-AD60-92256E287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20294"/>
            <a:ext cx="5010150" cy="254110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153156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>
            <a:extLst>
              <a:ext uri="{FF2B5EF4-FFF2-40B4-BE49-F238E27FC236}">
                <a16:creationId xmlns:a16="http://schemas.microsoft.com/office/drawing/2014/main" id="{44E5F2E7-9553-9844-A022-5C50BEC50CCE}"/>
              </a:ext>
            </a:extLst>
          </p:cNvPr>
          <p:cNvSpPr/>
          <p:nvPr userDrawn="1"/>
        </p:nvSpPr>
        <p:spPr>
          <a:xfrm>
            <a:off x="0" y="0"/>
            <a:ext cx="5502876" cy="6858000"/>
          </a:xfrm>
          <a:custGeom>
            <a:avLst/>
            <a:gdLst>
              <a:gd name="connsiteX0" fmla="*/ 0 w 5502876"/>
              <a:gd name="connsiteY0" fmla="*/ 0 h 6858000"/>
              <a:gd name="connsiteX1" fmla="*/ 2878429 w 5502876"/>
              <a:gd name="connsiteY1" fmla="*/ 0 h 6858000"/>
              <a:gd name="connsiteX2" fmla="*/ 3075767 w 5502876"/>
              <a:gd name="connsiteY2" fmla="*/ 126314 h 6858000"/>
              <a:gd name="connsiteX3" fmla="*/ 5502876 w 5502876"/>
              <a:gd name="connsiteY3" fmla="*/ 4684167 h 6858000"/>
              <a:gd name="connsiteX4" fmla="*/ 5069930 w 5502876"/>
              <a:gd name="connsiteY4" fmla="*/ 6824305 h 6858000"/>
              <a:gd name="connsiteX5" fmla="*/ 5054661 w 5502876"/>
              <a:gd name="connsiteY5" fmla="*/ 6858000 h 6858000"/>
              <a:gd name="connsiteX6" fmla="*/ 0 w 550287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2876" h="6858000">
                <a:moveTo>
                  <a:pt x="0" y="0"/>
                </a:moveTo>
                <a:lnTo>
                  <a:pt x="2878429" y="0"/>
                </a:lnTo>
                <a:lnTo>
                  <a:pt x="3075767" y="126314"/>
                </a:lnTo>
                <a:cubicBezTo>
                  <a:pt x="4538948" y="1113250"/>
                  <a:pt x="5502876" y="2785217"/>
                  <a:pt x="5502876" y="4684167"/>
                </a:cubicBezTo>
                <a:cubicBezTo>
                  <a:pt x="5502876" y="5443747"/>
                  <a:pt x="5348648" y="6166876"/>
                  <a:pt x="5069930" y="6824305"/>
                </a:cubicBezTo>
                <a:lnTo>
                  <a:pt x="5054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37">
            <a:extLst>
              <a:ext uri="{FF2B5EF4-FFF2-40B4-BE49-F238E27FC236}">
                <a16:creationId xmlns:a16="http://schemas.microsoft.com/office/drawing/2014/main" id="{93C3C4B3-B776-E84D-82E2-C9117506827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-1615395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2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" name="Freeform 39">
            <a:extLst>
              <a:ext uri="{FF2B5EF4-FFF2-40B4-BE49-F238E27FC236}">
                <a16:creationId xmlns:a16="http://schemas.microsoft.com/office/drawing/2014/main" id="{E297564A-12A2-BA41-8894-F130669DE6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480839" y="41700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4621391-E3C4-B045-86E6-59566683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38281" y="6300000"/>
            <a:ext cx="110506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70740DF1-32C4-6C41-9D6C-BD9B821391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800" y="1985256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36B0375E-837F-3246-AB45-D70B3C3D80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800" y="4471200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C6F8479-3E29-BF4C-ACB0-386394253A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37027" y="-33433"/>
            <a:ext cx="2906973" cy="126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501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Freeform 37">
            <a:extLst>
              <a:ext uri="{FF2B5EF4-FFF2-40B4-BE49-F238E27FC236}">
                <a16:creationId xmlns:a16="http://schemas.microsoft.com/office/drawing/2014/main" id="{47ACD96C-3A32-B24A-913E-DDF73D449FEF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83509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" name="Freeform 39">
            <a:extLst>
              <a:ext uri="{FF2B5EF4-FFF2-40B4-BE49-F238E27FC236}">
                <a16:creationId xmlns:a16="http://schemas.microsoft.com/office/drawing/2014/main" id="{80F5EF6B-7964-8842-BF33-483CE605DC48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5315688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9422A02-591B-A741-BD0F-6F1F2C733B9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781" y="1983600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A47B9F43-2429-E441-9BE6-681C506AA2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781" y="4471989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940AC5C-6307-CD48-974B-5EDB8C534B6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2906973" cy="125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1882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>
            <a:extLst>
              <a:ext uri="{FF2B5EF4-FFF2-40B4-BE49-F238E27FC236}">
                <a16:creationId xmlns:a16="http://schemas.microsoft.com/office/drawing/2014/main" id="{44E5F2E7-9553-9844-A022-5C50BEC50CCE}"/>
              </a:ext>
            </a:extLst>
          </p:cNvPr>
          <p:cNvSpPr/>
          <p:nvPr userDrawn="1"/>
        </p:nvSpPr>
        <p:spPr>
          <a:xfrm>
            <a:off x="0" y="0"/>
            <a:ext cx="5502876" cy="6858000"/>
          </a:xfrm>
          <a:custGeom>
            <a:avLst/>
            <a:gdLst>
              <a:gd name="connsiteX0" fmla="*/ 0 w 5502876"/>
              <a:gd name="connsiteY0" fmla="*/ 0 h 6858000"/>
              <a:gd name="connsiteX1" fmla="*/ 2878429 w 5502876"/>
              <a:gd name="connsiteY1" fmla="*/ 0 h 6858000"/>
              <a:gd name="connsiteX2" fmla="*/ 3075767 w 5502876"/>
              <a:gd name="connsiteY2" fmla="*/ 126314 h 6858000"/>
              <a:gd name="connsiteX3" fmla="*/ 5502876 w 5502876"/>
              <a:gd name="connsiteY3" fmla="*/ 4684167 h 6858000"/>
              <a:gd name="connsiteX4" fmla="*/ 5069930 w 5502876"/>
              <a:gd name="connsiteY4" fmla="*/ 6824305 h 6858000"/>
              <a:gd name="connsiteX5" fmla="*/ 5054661 w 5502876"/>
              <a:gd name="connsiteY5" fmla="*/ 6858000 h 6858000"/>
              <a:gd name="connsiteX6" fmla="*/ 0 w 550287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2876" h="6858000">
                <a:moveTo>
                  <a:pt x="0" y="0"/>
                </a:moveTo>
                <a:lnTo>
                  <a:pt x="2878429" y="0"/>
                </a:lnTo>
                <a:lnTo>
                  <a:pt x="3075767" y="126314"/>
                </a:lnTo>
                <a:cubicBezTo>
                  <a:pt x="4538948" y="1113250"/>
                  <a:pt x="5502876" y="2785217"/>
                  <a:pt x="5502876" y="4684167"/>
                </a:cubicBezTo>
                <a:cubicBezTo>
                  <a:pt x="5502876" y="5443747"/>
                  <a:pt x="5348648" y="6166876"/>
                  <a:pt x="5069930" y="6824305"/>
                </a:cubicBezTo>
                <a:lnTo>
                  <a:pt x="5054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37">
            <a:extLst>
              <a:ext uri="{FF2B5EF4-FFF2-40B4-BE49-F238E27FC236}">
                <a16:creationId xmlns:a16="http://schemas.microsoft.com/office/drawing/2014/main" id="{93C3C4B3-B776-E84D-82E2-C9117506827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-1615395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" name="Freeform 39">
            <a:extLst>
              <a:ext uri="{FF2B5EF4-FFF2-40B4-BE49-F238E27FC236}">
                <a16:creationId xmlns:a16="http://schemas.microsoft.com/office/drawing/2014/main" id="{E297564A-12A2-BA41-8894-F130669DE6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480839" y="41700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4621391-E3C4-B045-86E6-59566683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38281" y="6300000"/>
            <a:ext cx="110506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C6F8479-3E29-BF4C-ACB0-386394253A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37027" y="-33433"/>
            <a:ext cx="2906973" cy="126390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6D2F9E9-1358-D947-8B4D-6D3485810C2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800" y="1985256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83160CC-27CA-2742-ACBC-0AE8C3FE96A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800" y="4471200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356637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Freeform 37">
            <a:extLst>
              <a:ext uri="{FF2B5EF4-FFF2-40B4-BE49-F238E27FC236}">
                <a16:creationId xmlns:a16="http://schemas.microsoft.com/office/drawing/2014/main" id="{47ACD96C-3A32-B24A-913E-DDF73D449FEF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83509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" name="Freeform 39">
            <a:extLst>
              <a:ext uri="{FF2B5EF4-FFF2-40B4-BE49-F238E27FC236}">
                <a16:creationId xmlns:a16="http://schemas.microsoft.com/office/drawing/2014/main" id="{80F5EF6B-7964-8842-BF33-483CE605DC48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5315688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rgbClr val="DA1883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9422A02-591B-A741-BD0F-6F1F2C733B9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781" y="1983600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A47B9F43-2429-E441-9BE6-681C506AA2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781" y="4471989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940AC5C-6307-CD48-974B-5EDB8C534B6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2906973" cy="125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065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>
            <a:extLst>
              <a:ext uri="{FF2B5EF4-FFF2-40B4-BE49-F238E27FC236}">
                <a16:creationId xmlns:a16="http://schemas.microsoft.com/office/drawing/2014/main" id="{44E5F2E7-9553-9844-A022-5C50BEC50CCE}"/>
              </a:ext>
            </a:extLst>
          </p:cNvPr>
          <p:cNvSpPr/>
          <p:nvPr userDrawn="1"/>
        </p:nvSpPr>
        <p:spPr>
          <a:xfrm>
            <a:off x="0" y="0"/>
            <a:ext cx="5502876" cy="6858000"/>
          </a:xfrm>
          <a:custGeom>
            <a:avLst/>
            <a:gdLst>
              <a:gd name="connsiteX0" fmla="*/ 0 w 5502876"/>
              <a:gd name="connsiteY0" fmla="*/ 0 h 6858000"/>
              <a:gd name="connsiteX1" fmla="*/ 2878429 w 5502876"/>
              <a:gd name="connsiteY1" fmla="*/ 0 h 6858000"/>
              <a:gd name="connsiteX2" fmla="*/ 3075767 w 5502876"/>
              <a:gd name="connsiteY2" fmla="*/ 126314 h 6858000"/>
              <a:gd name="connsiteX3" fmla="*/ 5502876 w 5502876"/>
              <a:gd name="connsiteY3" fmla="*/ 4684167 h 6858000"/>
              <a:gd name="connsiteX4" fmla="*/ 5069930 w 5502876"/>
              <a:gd name="connsiteY4" fmla="*/ 6824305 h 6858000"/>
              <a:gd name="connsiteX5" fmla="*/ 5054661 w 5502876"/>
              <a:gd name="connsiteY5" fmla="*/ 6858000 h 6858000"/>
              <a:gd name="connsiteX6" fmla="*/ 0 w 550287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2876" h="6858000">
                <a:moveTo>
                  <a:pt x="0" y="0"/>
                </a:moveTo>
                <a:lnTo>
                  <a:pt x="2878429" y="0"/>
                </a:lnTo>
                <a:lnTo>
                  <a:pt x="3075767" y="126314"/>
                </a:lnTo>
                <a:cubicBezTo>
                  <a:pt x="4538948" y="1113250"/>
                  <a:pt x="5502876" y="2785217"/>
                  <a:pt x="5502876" y="4684167"/>
                </a:cubicBezTo>
                <a:cubicBezTo>
                  <a:pt x="5502876" y="5443747"/>
                  <a:pt x="5348648" y="6166876"/>
                  <a:pt x="5069930" y="6824305"/>
                </a:cubicBezTo>
                <a:lnTo>
                  <a:pt x="5054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37">
            <a:extLst>
              <a:ext uri="{FF2B5EF4-FFF2-40B4-BE49-F238E27FC236}">
                <a16:creationId xmlns:a16="http://schemas.microsoft.com/office/drawing/2014/main" id="{93C3C4B3-B776-E84D-82E2-C9117506827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-1615395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" name="Freeform 39">
            <a:extLst>
              <a:ext uri="{FF2B5EF4-FFF2-40B4-BE49-F238E27FC236}">
                <a16:creationId xmlns:a16="http://schemas.microsoft.com/office/drawing/2014/main" id="{E297564A-12A2-BA41-8894-F130669DE6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480839" y="41700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4621391-E3C4-B045-86E6-59566683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38281" y="6300000"/>
            <a:ext cx="110506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C6F8479-3E29-BF4C-ACB0-386394253A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37027" y="-33433"/>
            <a:ext cx="2906973" cy="126390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6C889C4-E490-4D44-8F60-BD9158E16B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800" y="1985256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C34E336-6ED6-AE4D-AA65-BC2F2659183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800" y="4471200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52637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4800" y="6300000"/>
            <a:ext cx="501408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Freeform 37">
            <a:extLst>
              <a:ext uri="{FF2B5EF4-FFF2-40B4-BE49-F238E27FC236}">
                <a16:creationId xmlns:a16="http://schemas.microsoft.com/office/drawing/2014/main" id="{47ACD96C-3A32-B24A-913E-DDF73D449FEF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2835094" y="289667"/>
            <a:ext cx="6299561" cy="6299562"/>
          </a:xfrm>
          <a:custGeom>
            <a:avLst/>
            <a:gdLst>
              <a:gd name="T0" fmla="*/ 0 w 2937"/>
              <a:gd name="T1" fmla="*/ 0 h 2938"/>
              <a:gd name="T2" fmla="*/ 0 w 2937"/>
              <a:gd name="T3" fmla="*/ 0 h 2938"/>
              <a:gd name="T4" fmla="*/ 0 w 2937"/>
              <a:gd name="T5" fmla="*/ 762 h 2938"/>
              <a:gd name="T6" fmla="*/ 2174 w 2937"/>
              <a:gd name="T7" fmla="*/ 2937 h 2938"/>
              <a:gd name="T8" fmla="*/ 2936 w 2937"/>
              <a:gd name="T9" fmla="*/ 2937 h 2938"/>
              <a:gd name="T10" fmla="*/ 2071 w 2937"/>
              <a:gd name="T11" fmla="*/ 861 h 2938"/>
              <a:gd name="T12" fmla="*/ 0 w 2937"/>
              <a:gd name="T13" fmla="*/ 0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37" h="2938">
                <a:moveTo>
                  <a:pt x="0" y="0"/>
                </a:moveTo>
                <a:lnTo>
                  <a:pt x="0" y="0"/>
                </a:lnTo>
                <a:cubicBezTo>
                  <a:pt x="0" y="762"/>
                  <a:pt x="0" y="762"/>
                  <a:pt x="0" y="762"/>
                </a:cubicBezTo>
                <a:cubicBezTo>
                  <a:pt x="1196" y="762"/>
                  <a:pt x="2170" y="1740"/>
                  <a:pt x="2174" y="2937"/>
                </a:cubicBezTo>
                <a:cubicBezTo>
                  <a:pt x="2936" y="2937"/>
                  <a:pt x="2936" y="2937"/>
                  <a:pt x="2936" y="2937"/>
                </a:cubicBezTo>
                <a:cubicBezTo>
                  <a:pt x="2932" y="2127"/>
                  <a:pt x="2605" y="1395"/>
                  <a:pt x="2071" y="861"/>
                </a:cubicBezTo>
                <a:cubicBezTo>
                  <a:pt x="1541" y="331"/>
                  <a:pt x="809" y="0"/>
                  <a:pt x="0" y="0"/>
                </a:cubicBezTo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" name="Freeform 39">
            <a:extLst>
              <a:ext uri="{FF2B5EF4-FFF2-40B4-BE49-F238E27FC236}">
                <a16:creationId xmlns:a16="http://schemas.microsoft.com/office/drawing/2014/main" id="{80F5EF6B-7964-8842-BF33-483CE605DC48}"/>
              </a:ext>
            </a:extLst>
          </p:cNvPr>
          <p:cNvSpPr>
            <a:spLocks noChangeArrowheads="1"/>
          </p:cNvSpPr>
          <p:nvPr userDrawn="1"/>
        </p:nvSpPr>
        <p:spPr bwMode="auto">
          <a:xfrm rot="13500000">
            <a:off x="5315688" y="-4409482"/>
            <a:ext cx="3130860" cy="8541295"/>
          </a:xfrm>
          <a:custGeom>
            <a:avLst/>
            <a:gdLst>
              <a:gd name="T0" fmla="*/ 361 w 1461"/>
              <a:gd name="T1" fmla="*/ 0 h 3980"/>
              <a:gd name="T2" fmla="*/ 361 w 1461"/>
              <a:gd name="T3" fmla="*/ 0 h 3980"/>
              <a:gd name="T4" fmla="*/ 0 w 1461"/>
              <a:gd name="T5" fmla="*/ 361 h 3980"/>
              <a:gd name="T6" fmla="*/ 0 w 1461"/>
              <a:gd name="T7" fmla="*/ 3617 h 3980"/>
              <a:gd name="T8" fmla="*/ 361 w 1461"/>
              <a:gd name="T9" fmla="*/ 3979 h 3980"/>
              <a:gd name="T10" fmla="*/ 361 w 1461"/>
              <a:gd name="T11" fmla="*/ 0 h 3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61" h="3980">
                <a:moveTo>
                  <a:pt x="361" y="0"/>
                </a:moveTo>
                <a:lnTo>
                  <a:pt x="361" y="0"/>
                </a:lnTo>
                <a:cubicBezTo>
                  <a:pt x="0" y="361"/>
                  <a:pt x="0" y="361"/>
                  <a:pt x="0" y="361"/>
                </a:cubicBezTo>
                <a:cubicBezTo>
                  <a:pt x="900" y="1257"/>
                  <a:pt x="900" y="2717"/>
                  <a:pt x="0" y="3617"/>
                </a:cubicBezTo>
                <a:cubicBezTo>
                  <a:pt x="361" y="3979"/>
                  <a:pt x="361" y="3979"/>
                  <a:pt x="361" y="3979"/>
                </a:cubicBezTo>
                <a:cubicBezTo>
                  <a:pt x="1460" y="2881"/>
                  <a:pt x="1460" y="1093"/>
                  <a:pt x="361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9422A02-591B-A741-BD0F-6F1F2C733B9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781" y="1983600"/>
            <a:ext cx="3833263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A47B9F43-2429-E441-9BE6-681C506AA2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781" y="4471989"/>
            <a:ext cx="3833263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subtitle style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940AC5C-6307-CD48-974B-5EDB8C534B6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2906973" cy="125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64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33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  <p:sldLayoutId id="2147483728" r:id="rId5"/>
    <p:sldLayoutId id="2147483684" r:id="rId6"/>
    <p:sldLayoutId id="2147483685" r:id="rId7"/>
    <p:sldLayoutId id="2147483740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4A6350-C016-DC43-9AD0-1BA4F7F70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7B8A5-8B6F-8A42-AF63-F8EF70664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12668-9F08-9841-A924-A9E6DEB0CE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40D47-16F1-7A46-A413-7ABFB10048C1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0B25E-CD4E-6645-83DC-56890C788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4D95F-2007-A34F-AB71-336B98AA8B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E8DDC-44CA-0E42-AF7D-7EA7D3E74B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41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127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081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68501"/>
            <a:ext cx="52768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429000"/>
            <a:ext cx="527685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64285" y="6300000"/>
            <a:ext cx="6790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140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68501"/>
            <a:ext cx="52768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429000"/>
            <a:ext cx="527685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" y="6127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17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33" r:id="rId2"/>
    <p:sldLayoutId id="2147483734" r:id="rId3"/>
    <p:sldLayoutId id="2147483735" r:id="rId4"/>
    <p:sldLayoutId id="2147483736" r:id="rId5"/>
    <p:sldLayoutId id="2147483737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68501"/>
            <a:ext cx="52768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429000"/>
            <a:ext cx="527685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127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2007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68501"/>
            <a:ext cx="52768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429000"/>
            <a:ext cx="527685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2078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68501"/>
            <a:ext cx="52768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429000"/>
            <a:ext cx="527685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" y="6127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7338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695" r:id="rId2"/>
    <p:sldLayoutId id="2147483719" r:id="rId3"/>
    <p:sldLayoutId id="2147483720" r:id="rId4"/>
    <p:sldLayoutId id="2147483721" r:id="rId5"/>
    <p:sldLayoutId id="214748372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EC05187-AAC1-EB42-B801-1B67B4874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800" y="1985256"/>
            <a:ext cx="3833263" cy="2387600"/>
          </a:xfrm>
        </p:spPr>
        <p:txBody>
          <a:bodyPr/>
          <a:lstStyle/>
          <a:p>
            <a:r>
              <a:rPr lang="en-GB" dirty="0"/>
              <a:t>Using PowerPoint shows for live teaching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692CC-F9DB-064A-B741-6ECADEA3A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19100" y="352652"/>
            <a:ext cx="14573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4976"/>
                </a:solidFill>
              </a:rPr>
              <a:t>From </a:t>
            </a:r>
            <a:r>
              <a:rPr lang="en-GB" sz="1400" i="1" dirty="0">
                <a:solidFill>
                  <a:srgbClr val="004976"/>
                </a:solidFill>
              </a:rPr>
              <a:t>Education in Chemistry</a:t>
            </a:r>
          </a:p>
          <a:p>
            <a:r>
              <a:rPr lang="en-GB" sz="1400" dirty="0" smtClean="0">
                <a:solidFill>
                  <a:srgbClr val="004976"/>
                </a:solidFill>
              </a:rPr>
              <a:t>rsc.li/2MqSPQb</a:t>
            </a:r>
            <a:endParaRPr lang="en-GB" sz="1400" dirty="0">
              <a:solidFill>
                <a:srgbClr val="00497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F149EC-CD21-453C-81C1-BA1DBB760F5D}"/>
              </a:ext>
            </a:extLst>
          </p:cNvPr>
          <p:cNvSpPr/>
          <p:nvPr/>
        </p:nvSpPr>
        <p:spPr>
          <a:xfrm>
            <a:off x="203200" y="5861050"/>
            <a:ext cx="2489200" cy="939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89" y="4414274"/>
            <a:ext cx="1280867" cy="1280867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C5D4F83-208D-4E9A-B7BD-500DDD119D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4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7"/>
    </mc:Choice>
    <mc:Fallback xmlns="">
      <p:transition spd="slow" advTm="2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FC07C3-5CBC-449E-B389-2B151789D908}"/>
              </a:ext>
            </a:extLst>
          </p:cNvPr>
          <p:cNvSpPr txBox="1"/>
          <p:nvPr/>
        </p:nvSpPr>
        <p:spPr>
          <a:xfrm>
            <a:off x="798957" y="1454156"/>
            <a:ext cx="7546086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tabLst>
                <a:tab pos="3589338" algn="l"/>
              </a:tabLst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PPS 1 Calculating enthalpy changes using Hess’s Law and enthalpies of formation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C1F137-2EF9-4421-939E-359B1B94F02B}"/>
              </a:ext>
            </a:extLst>
          </p:cNvPr>
          <p:cNvSpPr txBox="1"/>
          <p:nvPr/>
        </p:nvSpPr>
        <p:spPr>
          <a:xfrm>
            <a:off x="684174" y="3290888"/>
            <a:ext cx="7839455" cy="179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forms the first of three PowerPoint shows on the topic of Hess’s 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law: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900"/>
              </a:spcBef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PPS 1</a:t>
            </a: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Calculating enthalpy changes using Hess’s Law and enthalpies of formation</a:t>
            </a:r>
          </a:p>
          <a:p>
            <a:pPr>
              <a:spcBef>
                <a:spcPts val="900"/>
              </a:spcBef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PPS 2</a:t>
            </a: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Calculating enthalpy changes using Hess’s Law and enthalpies of combustion</a:t>
            </a:r>
          </a:p>
          <a:p>
            <a:pPr marL="628650" indent="-628650">
              <a:spcBef>
                <a:spcPts val="900"/>
              </a:spcBef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PPS 3</a:t>
            </a: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Using Hess’s law to calculate enthalpies of formation from given enthalpies of combustion and vice versa – which cycle to use?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79D5F9FA-006D-4055-9367-AA2C82F110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7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1"/>
    </mc:Choice>
    <mc:Fallback xmlns="">
      <p:transition spd="slow" advTm="25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DFB4C10-1B33-4581-AF3F-95BDF258EF68}"/>
              </a:ext>
            </a:extLst>
          </p:cNvPr>
          <p:cNvSpPr txBox="1"/>
          <p:nvPr/>
        </p:nvSpPr>
        <p:spPr>
          <a:xfrm>
            <a:off x="721432" y="532448"/>
            <a:ext cx="7846695" cy="2574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Enthalpy of formation, Δ</a:t>
            </a:r>
            <a:r>
              <a:rPr lang="en-GB" sz="2000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b="1" i="1" dirty="0">
                <a:latin typeface="Royal Society of Chemistry" panose="00000400000000000000" pitchFamily="2" charset="0"/>
                <a:cs typeface="Arial" panose="020B0604020202020204" pitchFamily="34" charset="0"/>
              </a:rPr>
              <a:t>ʅ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enthalpy change when one mole of a compound is formed from its constituent elements under standard conditions (100 kPa and 298 K denoted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cs typeface="Arial" panose="020B0604020202020204" pitchFamily="34" charset="0"/>
              </a:rPr>
              <a:t>),</a:t>
            </a:r>
            <a:r>
              <a:rPr lang="en-GB" sz="2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 all reactants and products being in their standard states.</a:t>
            </a:r>
            <a:endParaRPr lang="en-GB" sz="2000" dirty="0">
              <a:solidFill>
                <a:schemeClr val="bg2">
                  <a:lumMod val="10000"/>
                </a:schemeClr>
              </a:solidFill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tabLst>
                <a:tab pos="2149475" algn="l"/>
              </a:tabLs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tabLst>
                <a:tab pos="2149475" algn="l"/>
              </a:tabLs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BEC4B8B-1BE6-4952-95C9-199BEB4E5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09A0A2-FF1E-44C7-8C49-B11192ABEAB9}"/>
              </a:ext>
            </a:extLst>
          </p:cNvPr>
          <p:cNvSpPr/>
          <p:nvPr/>
        </p:nvSpPr>
        <p:spPr>
          <a:xfrm>
            <a:off x="768667" y="2244617"/>
            <a:ext cx="1383983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tabLst>
                <a:tab pos="2149475" algn="l"/>
              </a:tabLst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(C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19987B-5ADF-41B1-B298-60D0A9AEDA7F}"/>
              </a:ext>
            </a:extLst>
          </p:cNvPr>
          <p:cNvSpPr/>
          <p:nvPr/>
        </p:nvSpPr>
        <p:spPr>
          <a:xfrm>
            <a:off x="768667" y="3010106"/>
            <a:ext cx="7911783" cy="77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tabLst>
                <a:tab pos="2149475" algn="l"/>
              </a:tabLs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 try</a:t>
            </a:r>
            <a:r>
              <a:rPr lang="en-GB" sz="2000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Write equations to represent the following standard enthalpies of formation.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531EE4-F0A9-4B4D-86EF-8E2BE2690CAD}"/>
              </a:ext>
            </a:extLst>
          </p:cNvPr>
          <p:cNvSpPr/>
          <p:nvPr/>
        </p:nvSpPr>
        <p:spPr>
          <a:xfrm>
            <a:off x="1104899" y="3874754"/>
            <a:ext cx="1776413" cy="143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2149475" algn="l"/>
                <a:tab pos="3851275" algn="l"/>
              </a:tabLst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O)</a:t>
            </a:r>
          </a:p>
          <a:p>
            <a:pPr>
              <a:lnSpc>
                <a:spcPct val="150000"/>
              </a:lnSpc>
              <a:tabLst>
                <a:tab pos="2149475" algn="l"/>
                <a:tab pos="3851275" algn="l"/>
              </a:tabLst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(NaCl)</a:t>
            </a:r>
          </a:p>
          <a:p>
            <a:pPr>
              <a:lnSpc>
                <a:spcPct val="150000"/>
              </a:lnSpc>
              <a:tabLst>
                <a:tab pos="2149475" algn="l"/>
                <a:tab pos="3851275" algn="l"/>
              </a:tabLst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(CuSO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47E7D8-3707-45DC-BE19-6AEEE728E1EB}"/>
              </a:ext>
            </a:extLst>
          </p:cNvPr>
          <p:cNvSpPr/>
          <p:nvPr/>
        </p:nvSpPr>
        <p:spPr>
          <a:xfrm>
            <a:off x="3149018" y="3879929"/>
            <a:ext cx="2991525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2149475" algn="l"/>
                <a:tab pos="3851275" algn="l"/>
              </a:tabLst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+ ½O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→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O(l)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1741EF-CF7D-489C-AD42-CE368EF23B60}"/>
              </a:ext>
            </a:extLst>
          </p:cNvPr>
          <p:cNvSpPr/>
          <p:nvPr/>
        </p:nvSpPr>
        <p:spPr>
          <a:xfrm>
            <a:off x="3139425" y="4333834"/>
            <a:ext cx="3233578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2149475" algn="l"/>
                <a:tab pos="3851275" algn="l"/>
              </a:tabLst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Na(s) + ½Cl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→ NaCl(s)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B3B7BC-F294-42F7-9FAF-A39EAF66D8B2}"/>
              </a:ext>
            </a:extLst>
          </p:cNvPr>
          <p:cNvSpPr/>
          <p:nvPr/>
        </p:nvSpPr>
        <p:spPr>
          <a:xfrm>
            <a:off x="3142303" y="4886610"/>
            <a:ext cx="40991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Cu(s) + S(s) + 2O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→ CuSO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(s)</a:t>
            </a:r>
            <a:endParaRPr lang="en-GB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1EEA92-CAB3-4848-8F88-400FBB20104E}"/>
              </a:ext>
            </a:extLst>
          </p:cNvPr>
          <p:cNvSpPr/>
          <p:nvPr/>
        </p:nvSpPr>
        <p:spPr>
          <a:xfrm>
            <a:off x="5254076" y="2237137"/>
            <a:ext cx="13853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C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</a:t>
            </a:r>
            <a:endParaRPr lang="en-GB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8BB2E6-6C4D-44A1-94B7-07976A6B8ED8}"/>
              </a:ext>
            </a:extLst>
          </p:cNvPr>
          <p:cNvSpPr/>
          <p:nvPr/>
        </p:nvSpPr>
        <p:spPr>
          <a:xfrm>
            <a:off x="3157880" y="2258069"/>
            <a:ext cx="20457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C(s)  +    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</a:t>
            </a:r>
            <a:endParaRPr lang="en-GB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4F95E3-CD72-4248-AFE6-A4B710FA3D0C}"/>
              </a:ext>
            </a:extLst>
          </p:cNvPr>
          <p:cNvSpPr/>
          <p:nvPr/>
        </p:nvSpPr>
        <p:spPr>
          <a:xfrm>
            <a:off x="4141852" y="2265462"/>
            <a:ext cx="3129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GB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19C222C-4F60-45DE-A9F1-60911169B6BD}"/>
              </a:ext>
            </a:extLst>
          </p:cNvPr>
          <p:cNvSpPr/>
          <p:nvPr/>
        </p:nvSpPr>
        <p:spPr>
          <a:xfrm>
            <a:off x="2956011" y="2258069"/>
            <a:ext cx="3129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GB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347B0016-6567-473F-828E-B28FF9C1C4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746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663"/>
    </mc:Choice>
    <mc:Fallback xmlns="">
      <p:transition spd="slow" advTm="188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D51703-4507-4DD5-805E-116C339C8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4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B0C75D-8C93-40AC-8F12-9273A4F74F1A}"/>
              </a:ext>
            </a:extLst>
          </p:cNvPr>
          <p:cNvSpPr txBox="1"/>
          <p:nvPr/>
        </p:nvSpPr>
        <p:spPr>
          <a:xfrm>
            <a:off x="638493" y="526929"/>
            <a:ext cx="7749857" cy="77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Hess’s law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states that the enthalpy change for a chemical reaction is the same, whatever route is taken from reactants to products.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CDBA5E-086C-497C-9E12-90C0CB2B22A1}"/>
              </a:ext>
            </a:extLst>
          </p:cNvPr>
          <p:cNvSpPr txBox="1"/>
          <p:nvPr/>
        </p:nvSpPr>
        <p:spPr>
          <a:xfrm>
            <a:off x="2261177" y="2465387"/>
            <a:ext cx="448547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 +   B    →     C</a:t>
            </a:r>
          </a:p>
          <a:p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46619CC-D1F5-4873-80AE-636DD7751DE4}"/>
              </a:ext>
            </a:extLst>
          </p:cNvPr>
          <p:cNvGrpSpPr/>
          <p:nvPr/>
        </p:nvGrpSpPr>
        <p:grpSpPr>
          <a:xfrm>
            <a:off x="3343835" y="3232356"/>
            <a:ext cx="2367407" cy="1420590"/>
            <a:chOff x="3172385" y="3772106"/>
            <a:chExt cx="2367407" cy="142059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E2B5CD92-9068-4A70-B5C8-A9CD3A2ED06D}"/>
                </a:ext>
              </a:extLst>
            </p:cNvPr>
            <p:cNvCxnSpPr/>
            <p:nvPr/>
          </p:nvCxnSpPr>
          <p:spPr>
            <a:xfrm>
              <a:off x="3172385" y="3852116"/>
              <a:ext cx="525780" cy="400050"/>
            </a:xfrm>
            <a:prstGeom prst="straightConnector1">
              <a:avLst/>
            </a:prstGeom>
            <a:ln>
              <a:solidFill>
                <a:schemeClr val="bg2">
                  <a:lumMod val="10000"/>
                </a:schemeClr>
              </a:solidFill>
              <a:headEnd type="none" w="med" len="med"/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95FF1855-7D08-4681-A720-3CE45C580E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14012" y="3772106"/>
              <a:ext cx="525780" cy="480060"/>
            </a:xfrm>
            <a:prstGeom prst="straightConnector1">
              <a:avLst/>
            </a:prstGeom>
            <a:ln>
              <a:solidFill>
                <a:schemeClr val="bg2">
                  <a:lumMod val="10000"/>
                </a:schemeClr>
              </a:solidFill>
              <a:headEnd type="none" w="med" len="med"/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52EF727-3FF0-4547-85AD-E6DEC9815ADA}"/>
                </a:ext>
              </a:extLst>
            </p:cNvPr>
            <p:cNvSpPr txBox="1"/>
            <p:nvPr/>
          </p:nvSpPr>
          <p:spPr>
            <a:xfrm>
              <a:off x="4129989" y="4207811"/>
              <a:ext cx="645236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</a:p>
            <a:p>
              <a:endParaRPr lang="en-GB" dirty="0">
                <a:solidFill>
                  <a:schemeClr val="bg2">
                    <a:lumMod val="10000"/>
                  </a:schemeClr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157163F-26BB-4367-88C4-6299CE430B30}"/>
              </a:ext>
            </a:extLst>
          </p:cNvPr>
          <p:cNvGrpSpPr/>
          <p:nvPr/>
        </p:nvGrpSpPr>
        <p:grpSpPr>
          <a:xfrm>
            <a:off x="3335275" y="1428479"/>
            <a:ext cx="2492554" cy="990607"/>
            <a:chOff x="3335275" y="1428479"/>
            <a:chExt cx="2492554" cy="990607"/>
          </a:xfrm>
        </p:grpSpPr>
        <p:sp>
          <p:nvSpPr>
            <p:cNvPr id="12" name="Arrow: Curved Left 11">
              <a:extLst>
                <a:ext uri="{FF2B5EF4-FFF2-40B4-BE49-F238E27FC236}">
                  <a16:creationId xmlns:a16="http://schemas.microsoft.com/office/drawing/2014/main" id="{E372AEFB-61D7-4F33-A282-1C17B080E548}"/>
                </a:ext>
              </a:extLst>
            </p:cNvPr>
            <p:cNvSpPr/>
            <p:nvPr/>
          </p:nvSpPr>
          <p:spPr>
            <a:xfrm rot="16200000">
              <a:off x="4359433" y="950691"/>
              <a:ext cx="444237" cy="2492554"/>
            </a:xfrm>
            <a:prstGeom prst="curvedLeft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  <a:tailEnd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19DA2F-8991-46AD-AE0D-152B9691CDCF}"/>
                </a:ext>
              </a:extLst>
            </p:cNvPr>
            <p:cNvSpPr txBox="1"/>
            <p:nvPr/>
          </p:nvSpPr>
          <p:spPr>
            <a:xfrm>
              <a:off x="4165437" y="1428479"/>
              <a:ext cx="9172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200"/>
                </a:spcBef>
                <a:spcAft>
                  <a:spcPts val="200"/>
                </a:spcAft>
              </a:pP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sz="2800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sz="2800" i="1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CA72F3F-B1CA-4E66-893E-F244D88D8490}"/>
              </a:ext>
            </a:extLst>
          </p:cNvPr>
          <p:cNvSpPr txBox="1"/>
          <p:nvPr/>
        </p:nvSpPr>
        <p:spPr>
          <a:xfrm>
            <a:off x="3121659" y="4846553"/>
            <a:ext cx="3088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4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4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sz="26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  </a:t>
            </a:r>
            <a:r>
              <a:rPr lang="en-GB" sz="24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4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4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4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GB" sz="24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4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4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GB" sz="2600" dirty="0">
              <a:solidFill>
                <a:srgbClr val="D800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884754E-D4C3-4788-8688-253AC681E143}"/>
              </a:ext>
            </a:extLst>
          </p:cNvPr>
          <p:cNvGrpSpPr/>
          <p:nvPr/>
        </p:nvGrpSpPr>
        <p:grpSpPr>
          <a:xfrm>
            <a:off x="2204421" y="3781852"/>
            <a:ext cx="1794829" cy="827483"/>
            <a:chOff x="2204421" y="3781852"/>
            <a:chExt cx="1794829" cy="827483"/>
          </a:xfrm>
        </p:grpSpPr>
        <p:sp>
          <p:nvSpPr>
            <p:cNvPr id="18" name="Arrow: Curved Left 17">
              <a:extLst>
                <a:ext uri="{FF2B5EF4-FFF2-40B4-BE49-F238E27FC236}">
                  <a16:creationId xmlns:a16="http://schemas.microsoft.com/office/drawing/2014/main" id="{D7DE42F8-8B5E-43D6-B4F3-D3F593E052A7}"/>
                </a:ext>
              </a:extLst>
            </p:cNvPr>
            <p:cNvSpPr/>
            <p:nvPr/>
          </p:nvSpPr>
          <p:spPr>
            <a:xfrm rot="7149594" flipV="1">
              <a:off x="3002215" y="3258172"/>
              <a:ext cx="473355" cy="1520715"/>
            </a:xfrm>
            <a:prstGeom prst="curvedLeft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  <a:tailEnd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8C469CC-C19C-4F71-AD16-1B23CF424CBD}"/>
                </a:ext>
              </a:extLst>
            </p:cNvPr>
            <p:cNvSpPr txBox="1"/>
            <p:nvPr/>
          </p:nvSpPr>
          <p:spPr>
            <a:xfrm>
              <a:off x="2204421" y="4086115"/>
              <a:ext cx="9172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200"/>
                </a:spcBef>
                <a:spcAft>
                  <a:spcPts val="200"/>
                </a:spcAft>
              </a:pP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sz="2800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sz="2800" i="1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A3584403-3CD2-4097-A98E-A36EA1371F3A}"/>
              </a:ext>
            </a:extLst>
          </p:cNvPr>
          <p:cNvGrpSpPr/>
          <p:nvPr/>
        </p:nvGrpSpPr>
        <p:grpSpPr>
          <a:xfrm>
            <a:off x="5189670" y="3665514"/>
            <a:ext cx="1854023" cy="930181"/>
            <a:chOff x="5189670" y="3665514"/>
            <a:chExt cx="1854023" cy="930181"/>
          </a:xfrm>
        </p:grpSpPr>
        <p:sp>
          <p:nvSpPr>
            <p:cNvPr id="17" name="Arrow: Curved Left 16">
              <a:extLst>
                <a:ext uri="{FF2B5EF4-FFF2-40B4-BE49-F238E27FC236}">
                  <a16:creationId xmlns:a16="http://schemas.microsoft.com/office/drawing/2014/main" id="{4829119B-D079-4431-A589-3EFE18B48C62}"/>
                </a:ext>
              </a:extLst>
            </p:cNvPr>
            <p:cNvSpPr/>
            <p:nvPr/>
          </p:nvSpPr>
          <p:spPr>
            <a:xfrm rot="2899225" flipV="1">
              <a:off x="5713350" y="3141834"/>
              <a:ext cx="473355" cy="1520715"/>
            </a:xfrm>
            <a:prstGeom prst="curvedLeftArrow">
              <a:avLst/>
            </a:prstGeom>
            <a:solidFill>
              <a:srgbClr val="C00000"/>
            </a:solidFill>
            <a:ln>
              <a:solidFill>
                <a:schemeClr val="bg1"/>
              </a:solidFill>
              <a:tailEnd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34798B3-8B8B-4B26-B387-E8A11A6EC772}"/>
                </a:ext>
              </a:extLst>
            </p:cNvPr>
            <p:cNvSpPr txBox="1"/>
            <p:nvPr/>
          </p:nvSpPr>
          <p:spPr>
            <a:xfrm>
              <a:off x="6126455" y="4072475"/>
              <a:ext cx="9172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200"/>
                </a:spcBef>
                <a:spcAft>
                  <a:spcPts val="200"/>
                </a:spcAft>
              </a:pP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sz="2800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sz="2800" i="1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sz="28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061BBE22-3C9F-4ED8-84E9-D363C04A14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085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82"/>
    </mc:Choice>
    <mc:Fallback xmlns="">
      <p:transition spd="slow" advTm="70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  <p:bldLst>
      <p:bldP spid="6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28DBC1-846C-445C-98D0-EFA22EF65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5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2170E-1E10-4A9F-A97A-5B233CD6AC8A}"/>
              </a:ext>
            </a:extLst>
          </p:cNvPr>
          <p:cNvSpPr txBox="1"/>
          <p:nvPr/>
        </p:nvSpPr>
        <p:spPr>
          <a:xfrm>
            <a:off x="354331" y="373827"/>
            <a:ext cx="8489010" cy="1712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values for the enthalpies of formation given in the table to calculate the enthalpy change for the reaction: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93875" algn="ctr">
              <a:lnSpc>
                <a:spcPts val="28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332038" algn="ctr">
              <a:lnSpc>
                <a:spcPts val="28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7314E-9B59-458B-AF4C-B5CFFBD78F99}"/>
              </a:ext>
            </a:extLst>
          </p:cNvPr>
          <p:cNvSpPr txBox="1"/>
          <p:nvPr/>
        </p:nvSpPr>
        <p:spPr>
          <a:xfrm>
            <a:off x="1846734" y="2799646"/>
            <a:ext cx="54505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A30B98-640B-408E-A8AF-C5FBA86A11FE}"/>
              </a:ext>
            </a:extLst>
          </p:cNvPr>
          <p:cNvSpPr txBox="1"/>
          <p:nvPr/>
        </p:nvSpPr>
        <p:spPr>
          <a:xfrm>
            <a:off x="3248700" y="4767272"/>
            <a:ext cx="5253837" cy="889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3C(s) +  3H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+ ½O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  <a:p>
            <a:pPr>
              <a:lnSpc>
                <a:spcPct val="120000"/>
              </a:lnSpc>
              <a:tabLst>
                <a:tab pos="1346200" algn="l"/>
                <a:tab pos="1973263" algn="l"/>
                <a:tab pos="3676650" algn="l"/>
                <a:tab pos="4038600" algn="l"/>
                <a:tab pos="4483100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 	→ 	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08703D-EFBD-4971-B684-2D1B661E1D01}"/>
              </a:ext>
            </a:extLst>
          </p:cNvPr>
          <p:cNvSpPr/>
          <p:nvPr/>
        </p:nvSpPr>
        <p:spPr>
          <a:xfrm>
            <a:off x="3288705" y="3902721"/>
            <a:ext cx="3176190" cy="726450"/>
          </a:xfrm>
          <a:prstGeom prst="rect">
            <a:avLst/>
          </a:prstGeom>
          <a:ln w="28575">
            <a:solidFill>
              <a:srgbClr val="D8001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5D2335-08E5-40FA-9D87-E60DEF1191BA}"/>
              </a:ext>
            </a:extLst>
          </p:cNvPr>
          <p:cNvGrpSpPr/>
          <p:nvPr/>
        </p:nvGrpSpPr>
        <p:grpSpPr>
          <a:xfrm>
            <a:off x="881913" y="3229523"/>
            <a:ext cx="2693217" cy="673198"/>
            <a:chOff x="881913" y="3229523"/>
            <a:chExt cx="2693217" cy="67319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068D69C-FC90-4065-82A2-C9EC30E9B231}"/>
                </a:ext>
              </a:extLst>
            </p:cNvPr>
            <p:cNvSpPr/>
            <p:nvPr/>
          </p:nvSpPr>
          <p:spPr>
            <a:xfrm>
              <a:off x="881913" y="3429000"/>
              <a:ext cx="2316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r>
                <a:rPr lang="en-GB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i="1" dirty="0">
                  <a:solidFill>
                    <a:srgbClr val="D80015"/>
                  </a:solidFill>
                  <a:latin typeface="Royal Society of Chemistry" panose="00000400000000000000" pitchFamily="2" charset="0"/>
                  <a:cs typeface="Arial" panose="020B0604020202020204" pitchFamily="34" charset="0"/>
                </a:rPr>
                <a:t>ʅ 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[CH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COCH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(l)] </a:t>
              </a:r>
              <a:endParaRPr lang="en-GB" dirty="0">
                <a:solidFill>
                  <a:srgbClr val="D80015"/>
                </a:solidFill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42A14EFD-751D-49A8-B3DA-B51B9D724E39}"/>
                </a:ext>
              </a:extLst>
            </p:cNvPr>
            <p:cNvCxnSpPr/>
            <p:nvPr/>
          </p:nvCxnSpPr>
          <p:spPr>
            <a:xfrm flipH="1" flipV="1">
              <a:off x="2922270" y="3229523"/>
              <a:ext cx="652860" cy="673198"/>
            </a:xfrm>
            <a:prstGeom prst="straightConnector1">
              <a:avLst/>
            </a:prstGeom>
            <a:ln>
              <a:solidFill>
                <a:srgbClr val="D80015"/>
              </a:solidFill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C4C655CE-B27B-4771-95EC-E44F4B375B70}"/>
              </a:ext>
            </a:extLst>
          </p:cNvPr>
          <p:cNvSpPr/>
          <p:nvPr/>
        </p:nvSpPr>
        <p:spPr>
          <a:xfrm>
            <a:off x="1849173" y="2802473"/>
            <a:ext cx="1725958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</a:t>
            </a:r>
            <a:endParaRPr lang="en-GB" dirty="0">
              <a:solidFill>
                <a:srgbClr val="D80015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EE30CFC-3493-46CF-AE01-382CFCE029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161260"/>
              </p:ext>
            </p:extLst>
          </p:nvPr>
        </p:nvGraphicFramePr>
        <p:xfrm>
          <a:off x="354330" y="1292036"/>
          <a:ext cx="2916000" cy="1336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000">
                  <a:extLst>
                    <a:ext uri="{9D8B030D-6E8A-4147-A177-3AD203B41FA5}">
                      <a16:colId xmlns:a16="http://schemas.microsoft.com/office/drawing/2014/main" val="733744202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3228645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Compound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GB" sz="1600" baseline="-25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Royal Society of Chemistry" panose="00000400000000000000" pitchFamily="2" charset="0"/>
                          <a:cs typeface="Arial" panose="020B0604020202020204" pitchFamily="34" charset="0"/>
                        </a:rPr>
                        <a:t>ʅ</a:t>
                      </a:r>
                      <a:r>
                        <a:rPr lang="en-GB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baseline="0" dirty="0"/>
                        <a:t>kJ mol</a:t>
                      </a:r>
                      <a:r>
                        <a:rPr lang="en-GB" sz="1600" baseline="30000" dirty="0"/>
                        <a:t>-1</a:t>
                      </a:r>
                      <a:endParaRPr lang="en-GB" sz="1600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802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COCH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-248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5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CH(OH)CH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-318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884835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FF2C0F85-61A4-4896-A716-E050040F617E}"/>
              </a:ext>
            </a:extLst>
          </p:cNvPr>
          <p:cNvSpPr/>
          <p:nvPr/>
        </p:nvSpPr>
        <p:spPr>
          <a:xfrm>
            <a:off x="641463" y="4886240"/>
            <a:ext cx="25571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rgbClr val="D80015"/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(l)] </a:t>
            </a:r>
            <a:endParaRPr lang="en-GB" sz="2000" dirty="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5CFCC61C-390B-4856-A955-13636324AA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07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07"/>
    </mc:Choice>
    <mc:Fallback xmlns="">
      <p:transition spd="slow" advTm="110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  <p:bldP spid="9" grpId="0" animBg="1"/>
      <p:bldP spid="13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28DBC1-846C-445C-98D0-EFA22EF65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6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2170E-1E10-4A9F-A97A-5B233CD6AC8A}"/>
              </a:ext>
            </a:extLst>
          </p:cNvPr>
          <p:cNvSpPr txBox="1"/>
          <p:nvPr/>
        </p:nvSpPr>
        <p:spPr>
          <a:xfrm>
            <a:off x="354331" y="373827"/>
            <a:ext cx="8663940" cy="1712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values for the enthalpies of formation given in the table to calculate the enthalpy change for the reaction: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93875" algn="ctr">
              <a:lnSpc>
                <a:spcPts val="28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332038" algn="ctr">
              <a:lnSpc>
                <a:spcPts val="28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7314E-9B59-458B-AF4C-B5CFFBD78F99}"/>
              </a:ext>
            </a:extLst>
          </p:cNvPr>
          <p:cNvSpPr txBox="1"/>
          <p:nvPr/>
        </p:nvSpPr>
        <p:spPr>
          <a:xfrm>
            <a:off x="1846734" y="2799646"/>
            <a:ext cx="54505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A30B98-640B-408E-A8AF-C5FBA86A11FE}"/>
              </a:ext>
            </a:extLst>
          </p:cNvPr>
          <p:cNvSpPr txBox="1"/>
          <p:nvPr/>
        </p:nvSpPr>
        <p:spPr>
          <a:xfrm>
            <a:off x="2820101" y="4758010"/>
            <a:ext cx="6123626" cy="496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08703D-EFBD-4971-B684-2D1B661E1D01}"/>
              </a:ext>
            </a:extLst>
          </p:cNvPr>
          <p:cNvSpPr/>
          <p:nvPr/>
        </p:nvSpPr>
        <p:spPr>
          <a:xfrm>
            <a:off x="3288705" y="3902721"/>
            <a:ext cx="3176190" cy="726450"/>
          </a:xfrm>
          <a:prstGeom prst="rect">
            <a:avLst/>
          </a:prstGeom>
          <a:ln w="28575">
            <a:solidFill>
              <a:srgbClr val="D8001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5D2335-08E5-40FA-9D87-E60DEF1191BA}"/>
              </a:ext>
            </a:extLst>
          </p:cNvPr>
          <p:cNvGrpSpPr/>
          <p:nvPr/>
        </p:nvGrpSpPr>
        <p:grpSpPr>
          <a:xfrm>
            <a:off x="874921" y="3229523"/>
            <a:ext cx="2700209" cy="673198"/>
            <a:chOff x="874921" y="3229523"/>
            <a:chExt cx="2700209" cy="67319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068D69C-FC90-4065-82A2-C9EC30E9B231}"/>
                </a:ext>
              </a:extLst>
            </p:cNvPr>
            <p:cNvSpPr/>
            <p:nvPr/>
          </p:nvSpPr>
          <p:spPr>
            <a:xfrm>
              <a:off x="874921" y="3421336"/>
              <a:ext cx="2316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r>
                <a:rPr lang="en-GB" i="1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i="1" dirty="0">
                  <a:solidFill>
                    <a:schemeClr val="bg2">
                      <a:lumMod val="10000"/>
                    </a:schemeClr>
                  </a:solidFill>
                  <a:latin typeface="Royal Society of Chemistry" panose="00000400000000000000" pitchFamily="2" charset="0"/>
                  <a:cs typeface="Arial" panose="020B0604020202020204" pitchFamily="34" charset="0"/>
                </a:rPr>
                <a:t>ʅ 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[CH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COCH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(l)] </a:t>
              </a:r>
              <a:endParaRPr lang="en-GB" dirty="0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42A14EFD-751D-49A8-B3DA-B51B9D724E39}"/>
                </a:ext>
              </a:extLst>
            </p:cNvPr>
            <p:cNvCxnSpPr/>
            <p:nvPr/>
          </p:nvCxnSpPr>
          <p:spPr>
            <a:xfrm flipH="1" flipV="1">
              <a:off x="2922270" y="3229523"/>
              <a:ext cx="652860" cy="673198"/>
            </a:xfrm>
            <a:prstGeom prst="straightConnector1">
              <a:avLst/>
            </a:prstGeom>
            <a:ln>
              <a:solidFill>
                <a:schemeClr val="bg2">
                  <a:lumMod val="10000"/>
                </a:schemeClr>
              </a:solidFill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EE30CFC-3493-46CF-AE01-382CFCE029AB}"/>
              </a:ext>
            </a:extLst>
          </p:cNvPr>
          <p:cNvGraphicFramePr>
            <a:graphicFrameLocks noGrp="1"/>
          </p:cNvGraphicFramePr>
          <p:nvPr/>
        </p:nvGraphicFramePr>
        <p:xfrm>
          <a:off x="354330" y="1292036"/>
          <a:ext cx="2916000" cy="1336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000">
                  <a:extLst>
                    <a:ext uri="{9D8B030D-6E8A-4147-A177-3AD203B41FA5}">
                      <a16:colId xmlns:a16="http://schemas.microsoft.com/office/drawing/2014/main" val="733744202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3228645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Compound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GB" sz="1600" baseline="-25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Royal Society of Chemistry" panose="00000400000000000000" pitchFamily="2" charset="0"/>
                          <a:cs typeface="Arial" panose="020B0604020202020204" pitchFamily="34" charset="0"/>
                        </a:rPr>
                        <a:t>ʅ</a:t>
                      </a:r>
                      <a:r>
                        <a:rPr lang="en-GB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baseline="0" dirty="0"/>
                        <a:t>kJ mol</a:t>
                      </a:r>
                      <a:r>
                        <a:rPr lang="en-GB" sz="1600" baseline="30000" dirty="0"/>
                        <a:t>-1</a:t>
                      </a:r>
                      <a:endParaRPr lang="en-GB" sz="1600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802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COCH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-248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5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CH(OH)CH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-318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884835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FF2C0F85-61A4-4896-A716-E050040F617E}"/>
              </a:ext>
            </a:extLst>
          </p:cNvPr>
          <p:cNvSpPr/>
          <p:nvPr/>
        </p:nvSpPr>
        <p:spPr>
          <a:xfrm>
            <a:off x="1081157" y="4867022"/>
            <a:ext cx="16049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rgbClr val="D80015"/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(g)] </a:t>
            </a:r>
            <a:endParaRPr lang="en-GB" sz="20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D23381-74D2-4F2C-9565-DD3385766110}"/>
              </a:ext>
            </a:extLst>
          </p:cNvPr>
          <p:cNvSpPr/>
          <p:nvPr/>
        </p:nvSpPr>
        <p:spPr>
          <a:xfrm>
            <a:off x="3801219" y="2802151"/>
            <a:ext cx="802589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</a:t>
            </a:r>
            <a:endParaRPr lang="en-GB" dirty="0">
              <a:solidFill>
                <a:srgbClr val="D80015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123BEC-02D6-472D-A69A-CEEAF0093C87}"/>
              </a:ext>
            </a:extLst>
          </p:cNvPr>
          <p:cNvSpPr/>
          <p:nvPr/>
        </p:nvSpPr>
        <p:spPr>
          <a:xfrm>
            <a:off x="2820101" y="5255974"/>
            <a:ext cx="5603312" cy="43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definition 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rgbClr val="D80015"/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of an 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 is always 0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B804218B-1C54-4909-B071-77DE50B1E0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5940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82"/>
    </mc:Choice>
    <mc:Fallback xmlns="">
      <p:transition spd="slow" advTm="36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7" grpId="0"/>
      <p:bldP spid="14" grpId="0"/>
      <p:bldP spid="19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28DBC1-846C-445C-98D0-EFA22EF65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7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2170E-1E10-4A9F-A97A-5B233CD6AC8A}"/>
              </a:ext>
            </a:extLst>
          </p:cNvPr>
          <p:cNvSpPr txBox="1"/>
          <p:nvPr/>
        </p:nvSpPr>
        <p:spPr>
          <a:xfrm>
            <a:off x="354331" y="373827"/>
            <a:ext cx="8663940" cy="1712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values for the enthalpies of formation given in the table to calculate the enthalpy change for the reaction: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93875" algn="ctr">
              <a:lnSpc>
                <a:spcPts val="28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332038" algn="ctr">
              <a:lnSpc>
                <a:spcPts val="28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7314E-9B59-458B-AF4C-B5CFFBD78F99}"/>
              </a:ext>
            </a:extLst>
          </p:cNvPr>
          <p:cNvSpPr txBox="1"/>
          <p:nvPr/>
        </p:nvSpPr>
        <p:spPr>
          <a:xfrm>
            <a:off x="1846734" y="2799646"/>
            <a:ext cx="54505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A30B98-640B-408E-A8AF-C5FBA86A11FE}"/>
              </a:ext>
            </a:extLst>
          </p:cNvPr>
          <p:cNvSpPr txBox="1"/>
          <p:nvPr/>
        </p:nvSpPr>
        <p:spPr>
          <a:xfrm>
            <a:off x="3308638" y="4749269"/>
            <a:ext cx="6123626" cy="496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3C(s) +  4H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+ ½O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08703D-EFBD-4971-B684-2D1B661E1D01}"/>
              </a:ext>
            </a:extLst>
          </p:cNvPr>
          <p:cNvSpPr/>
          <p:nvPr/>
        </p:nvSpPr>
        <p:spPr>
          <a:xfrm>
            <a:off x="3288705" y="3902721"/>
            <a:ext cx="3176190" cy="726450"/>
          </a:xfrm>
          <a:prstGeom prst="rect">
            <a:avLst/>
          </a:prstGeom>
          <a:ln w="28575">
            <a:solidFill>
              <a:srgbClr val="D8001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5D2335-08E5-40FA-9D87-E60DEF1191BA}"/>
              </a:ext>
            </a:extLst>
          </p:cNvPr>
          <p:cNvGrpSpPr/>
          <p:nvPr/>
        </p:nvGrpSpPr>
        <p:grpSpPr>
          <a:xfrm>
            <a:off x="877178" y="3229523"/>
            <a:ext cx="2697952" cy="673198"/>
            <a:chOff x="877178" y="3229523"/>
            <a:chExt cx="2697952" cy="67319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068D69C-FC90-4065-82A2-C9EC30E9B231}"/>
                </a:ext>
              </a:extLst>
            </p:cNvPr>
            <p:cNvSpPr/>
            <p:nvPr/>
          </p:nvSpPr>
          <p:spPr>
            <a:xfrm>
              <a:off x="877178" y="3424038"/>
              <a:ext cx="2316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r>
                <a:rPr lang="en-GB" i="1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i="1" dirty="0">
                  <a:solidFill>
                    <a:schemeClr val="bg2">
                      <a:lumMod val="10000"/>
                    </a:schemeClr>
                  </a:solidFill>
                  <a:latin typeface="Royal Society of Chemistry" panose="00000400000000000000" pitchFamily="2" charset="0"/>
                  <a:cs typeface="Arial" panose="020B0604020202020204" pitchFamily="34" charset="0"/>
                </a:rPr>
                <a:t>ʅ 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[CH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COCH</a:t>
              </a:r>
              <a:r>
                <a:rPr lang="en-GB" baseline="-25000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(l)] </a:t>
              </a:r>
              <a:endParaRPr lang="en-GB" dirty="0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42A14EFD-751D-49A8-B3DA-B51B9D724E39}"/>
                </a:ext>
              </a:extLst>
            </p:cNvPr>
            <p:cNvCxnSpPr/>
            <p:nvPr/>
          </p:nvCxnSpPr>
          <p:spPr>
            <a:xfrm flipH="1" flipV="1">
              <a:off x="2922270" y="3229523"/>
              <a:ext cx="652860" cy="673198"/>
            </a:xfrm>
            <a:prstGeom prst="straightConnector1">
              <a:avLst/>
            </a:prstGeom>
            <a:ln>
              <a:solidFill>
                <a:schemeClr val="bg2">
                  <a:lumMod val="10000"/>
                </a:schemeClr>
              </a:solidFill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EE30CFC-3493-46CF-AE01-382CFCE029AB}"/>
              </a:ext>
            </a:extLst>
          </p:cNvPr>
          <p:cNvGraphicFramePr>
            <a:graphicFrameLocks noGrp="1"/>
          </p:cNvGraphicFramePr>
          <p:nvPr/>
        </p:nvGraphicFramePr>
        <p:xfrm>
          <a:off x="354330" y="1292036"/>
          <a:ext cx="2916000" cy="1336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000">
                  <a:extLst>
                    <a:ext uri="{9D8B030D-6E8A-4147-A177-3AD203B41FA5}">
                      <a16:colId xmlns:a16="http://schemas.microsoft.com/office/drawing/2014/main" val="733744202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3228645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Compound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GB" sz="1600" baseline="-25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Royal Society of Chemistry" panose="00000400000000000000" pitchFamily="2" charset="0"/>
                          <a:cs typeface="Arial" panose="020B0604020202020204" pitchFamily="34" charset="0"/>
                        </a:rPr>
                        <a:t>ʅ</a:t>
                      </a:r>
                      <a:r>
                        <a:rPr lang="en-GB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baseline="0" dirty="0"/>
                        <a:t>kJ mol</a:t>
                      </a:r>
                      <a:r>
                        <a:rPr lang="en-GB" sz="1600" baseline="30000" dirty="0"/>
                        <a:t>-1</a:t>
                      </a:r>
                      <a:endParaRPr lang="en-GB" sz="1600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802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COCH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-248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5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CH(OH)CH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-318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884835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FF2C0F85-61A4-4896-A716-E050040F617E}"/>
              </a:ext>
            </a:extLst>
          </p:cNvPr>
          <p:cNvSpPr/>
          <p:nvPr/>
        </p:nvSpPr>
        <p:spPr>
          <a:xfrm>
            <a:off x="297428" y="4861670"/>
            <a:ext cx="30989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rgbClr val="D80015"/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(l)] </a:t>
            </a:r>
            <a:endParaRPr lang="en-GB" sz="20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D23381-74D2-4F2C-9565-DD3385766110}"/>
              </a:ext>
            </a:extLst>
          </p:cNvPr>
          <p:cNvSpPr/>
          <p:nvPr/>
        </p:nvSpPr>
        <p:spPr>
          <a:xfrm>
            <a:off x="4995149" y="2803964"/>
            <a:ext cx="2537550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DB4782-E8B9-456A-8F37-1A8850006D3F}"/>
              </a:ext>
            </a:extLst>
          </p:cNvPr>
          <p:cNvGrpSpPr/>
          <p:nvPr/>
        </p:nvGrpSpPr>
        <p:grpSpPr>
          <a:xfrm>
            <a:off x="5650042" y="3208392"/>
            <a:ext cx="3261956" cy="673198"/>
            <a:chOff x="5873672" y="3273262"/>
            <a:chExt cx="3261956" cy="673198"/>
          </a:xfrm>
        </p:grpSpPr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9D1354F-8765-4987-8C9C-1DA74B0BCFC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73672" y="3273262"/>
              <a:ext cx="652860" cy="673198"/>
            </a:xfrm>
            <a:prstGeom prst="straightConnector1">
              <a:avLst/>
            </a:prstGeom>
            <a:ln>
              <a:solidFill>
                <a:srgbClr val="D80015"/>
              </a:solidFill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A750687-BB80-4632-8002-F0B755BBCAC3}"/>
                </a:ext>
              </a:extLst>
            </p:cNvPr>
            <p:cNvSpPr/>
            <p:nvPr/>
          </p:nvSpPr>
          <p:spPr>
            <a:xfrm>
              <a:off x="6331655" y="3492544"/>
              <a:ext cx="28039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r>
                <a:rPr lang="en-GB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i="1" dirty="0">
                  <a:solidFill>
                    <a:srgbClr val="D80015"/>
                  </a:solidFill>
                  <a:latin typeface="Royal Society of Chemistry" panose="00000400000000000000" pitchFamily="2" charset="0"/>
                  <a:cs typeface="Arial" panose="020B0604020202020204" pitchFamily="34" charset="0"/>
                </a:rPr>
                <a:t>ʅ 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[CH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CH(OH)CH</a:t>
              </a:r>
              <a:r>
                <a:rPr lang="en-GB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GB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(l)] </a:t>
              </a:r>
              <a:endParaRPr lang="en-GB" dirty="0">
                <a:solidFill>
                  <a:srgbClr val="D80015"/>
                </a:solidFill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EDB9905F-CE62-4E31-90DB-06CC09E0C1F7}"/>
              </a:ext>
            </a:extLst>
          </p:cNvPr>
          <p:cNvSpPr/>
          <p:nvPr/>
        </p:nvSpPr>
        <p:spPr>
          <a:xfrm>
            <a:off x="3337175" y="5189170"/>
            <a:ext cx="4028667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1346200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 	→  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i="1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87792BAA-3ACD-4F5C-91A9-32DA87F342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39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20"/>
    </mc:Choice>
    <mc:Fallback xmlns="">
      <p:transition spd="slow" advTm="44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4" grpId="0"/>
      <p:bldP spid="19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C95DA034-5BF9-4C1B-88F4-5A6CB5B5C852}"/>
              </a:ext>
            </a:extLst>
          </p:cNvPr>
          <p:cNvSpPr/>
          <p:nvPr/>
        </p:nvSpPr>
        <p:spPr>
          <a:xfrm>
            <a:off x="273624" y="4861853"/>
            <a:ext cx="4793853" cy="7232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28DBC1-846C-445C-98D0-EFA22EF65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8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2170E-1E10-4A9F-A97A-5B233CD6AC8A}"/>
              </a:ext>
            </a:extLst>
          </p:cNvPr>
          <p:cNvSpPr txBox="1"/>
          <p:nvPr/>
        </p:nvSpPr>
        <p:spPr>
          <a:xfrm>
            <a:off x="354331" y="373827"/>
            <a:ext cx="8663940" cy="1712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values for the enthalpies of formation given in the table to calculate the enthalpy change for the reaction: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93875" algn="ctr">
              <a:lnSpc>
                <a:spcPts val="28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332038" algn="ctr">
              <a:lnSpc>
                <a:spcPts val="28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7314E-9B59-458B-AF4C-B5CFFBD78F99}"/>
              </a:ext>
            </a:extLst>
          </p:cNvPr>
          <p:cNvSpPr txBox="1"/>
          <p:nvPr/>
        </p:nvSpPr>
        <p:spPr>
          <a:xfrm>
            <a:off x="1846734" y="2799646"/>
            <a:ext cx="54505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  +  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(g)  →   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sz="2000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</a:t>
            </a:r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08703D-EFBD-4971-B684-2D1B661E1D01}"/>
              </a:ext>
            </a:extLst>
          </p:cNvPr>
          <p:cNvSpPr/>
          <p:nvPr/>
        </p:nvSpPr>
        <p:spPr>
          <a:xfrm>
            <a:off x="3288705" y="3902721"/>
            <a:ext cx="3176190" cy="726450"/>
          </a:xfrm>
          <a:prstGeom prst="rect">
            <a:avLst/>
          </a:prstGeom>
          <a:ln w="28575">
            <a:solidFill>
              <a:srgbClr val="D8001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68D69C-FC90-4065-82A2-C9EC30E9B231}"/>
              </a:ext>
            </a:extLst>
          </p:cNvPr>
          <p:cNvSpPr/>
          <p:nvPr/>
        </p:nvSpPr>
        <p:spPr>
          <a:xfrm>
            <a:off x="878148" y="3421217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[CH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(l)] </a:t>
            </a:r>
            <a:endParaRPr lang="en-GB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2A14EFD-751D-49A8-B3DA-B51B9D724E39}"/>
              </a:ext>
            </a:extLst>
          </p:cNvPr>
          <p:cNvCxnSpPr/>
          <p:nvPr/>
        </p:nvCxnSpPr>
        <p:spPr>
          <a:xfrm flipH="1" flipV="1">
            <a:off x="2922270" y="3229523"/>
            <a:ext cx="652860" cy="67319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EE30CFC-3493-46CF-AE01-382CFCE029AB}"/>
              </a:ext>
            </a:extLst>
          </p:cNvPr>
          <p:cNvGraphicFramePr>
            <a:graphicFrameLocks noGrp="1"/>
          </p:cNvGraphicFramePr>
          <p:nvPr/>
        </p:nvGraphicFramePr>
        <p:xfrm>
          <a:off x="354330" y="1292036"/>
          <a:ext cx="2916000" cy="1336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000">
                  <a:extLst>
                    <a:ext uri="{9D8B030D-6E8A-4147-A177-3AD203B41FA5}">
                      <a16:colId xmlns:a16="http://schemas.microsoft.com/office/drawing/2014/main" val="733744202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3228645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Compound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GB" sz="1600" baseline="-25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latin typeface="Royal Society of Chemistry" panose="00000400000000000000" pitchFamily="2" charset="0"/>
                          <a:cs typeface="Arial" panose="020B0604020202020204" pitchFamily="34" charset="0"/>
                        </a:rPr>
                        <a:t>ʅ</a:t>
                      </a:r>
                      <a:r>
                        <a:rPr lang="en-GB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baseline="0" dirty="0"/>
                        <a:t>kJ mol</a:t>
                      </a:r>
                      <a:r>
                        <a:rPr lang="en-GB" sz="1600" baseline="30000" dirty="0"/>
                        <a:t>-1</a:t>
                      </a:r>
                      <a:endParaRPr lang="en-GB" sz="1600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802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COCH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-248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5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CH(OH)CH</a:t>
                      </a:r>
                      <a:r>
                        <a:rPr lang="en-GB" sz="1600" baseline="-25000" dirty="0"/>
                        <a:t>3</a:t>
                      </a:r>
                      <a:r>
                        <a:rPr lang="en-GB" sz="1600" dirty="0"/>
                        <a:t>(l)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1600" dirty="0"/>
                        <a:t>-318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884835"/>
                  </a:ext>
                </a:extLst>
              </a:tr>
            </a:tbl>
          </a:graphicData>
        </a:graphic>
      </p:graphicFrame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9D1354F-8765-4987-8C9C-1DA74B0BCFCE}"/>
              </a:ext>
            </a:extLst>
          </p:cNvPr>
          <p:cNvCxnSpPr>
            <a:cxnSpLocks/>
          </p:cNvCxnSpPr>
          <p:nvPr/>
        </p:nvCxnSpPr>
        <p:spPr>
          <a:xfrm flipV="1">
            <a:off x="5650042" y="3208392"/>
            <a:ext cx="652860" cy="67319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AA750687-BB80-4632-8002-F0B755BBCAC3}"/>
              </a:ext>
            </a:extLst>
          </p:cNvPr>
          <p:cNvSpPr/>
          <p:nvPr/>
        </p:nvSpPr>
        <p:spPr>
          <a:xfrm>
            <a:off x="6108025" y="3427674"/>
            <a:ext cx="2803973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i="1" dirty="0">
                <a:solidFill>
                  <a:schemeClr val="bg2">
                    <a:lumMod val="10000"/>
                  </a:schemeClr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[CH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CH(OH)CH</a:t>
            </a:r>
            <a:r>
              <a:rPr lang="en-GB" baseline="-25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(l)] </a:t>
            </a:r>
            <a:endParaRPr lang="en-GB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0D151C-3451-4C88-A3A5-1C137D71BA1A}"/>
              </a:ext>
            </a:extLst>
          </p:cNvPr>
          <p:cNvSpPr txBox="1"/>
          <p:nvPr/>
        </p:nvSpPr>
        <p:spPr>
          <a:xfrm rot="2819659">
            <a:off x="3094269" y="3205453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n>
                  <a:solidFill>
                    <a:srgbClr val="D80015"/>
                  </a:solidFill>
                </a:ln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87C9474-AD8C-47CF-90B8-F8CF32597B34}"/>
              </a:ext>
            </a:extLst>
          </p:cNvPr>
          <p:cNvSpPr/>
          <p:nvPr/>
        </p:nvSpPr>
        <p:spPr>
          <a:xfrm>
            <a:off x="778437" y="3461953"/>
            <a:ext cx="225566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indent="1525588">
              <a:tabLst>
                <a:tab pos="1614488" algn="l"/>
              </a:tabLst>
            </a:pPr>
            <a:r>
              <a:rPr lang="en-GB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-248  </a:t>
            </a:r>
            <a:endParaRPr lang="en-GB" dirty="0">
              <a:solidFill>
                <a:srgbClr val="D80015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49C43C-EFA1-4CF6-8CBB-F842C080AC80}"/>
              </a:ext>
            </a:extLst>
          </p:cNvPr>
          <p:cNvSpPr txBox="1"/>
          <p:nvPr/>
        </p:nvSpPr>
        <p:spPr>
          <a:xfrm rot="18831583">
            <a:off x="5662841" y="319417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7A374D7-52E2-41A9-8C20-20D3A8ADC3AF}"/>
              </a:ext>
            </a:extLst>
          </p:cNvPr>
          <p:cNvSpPr/>
          <p:nvPr/>
        </p:nvSpPr>
        <p:spPr>
          <a:xfrm>
            <a:off x="6145639" y="3437563"/>
            <a:ext cx="269770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indent="88900">
              <a:tabLst>
                <a:tab pos="1614488" algn="l"/>
              </a:tabLst>
            </a:pPr>
            <a:r>
              <a:rPr lang="en-GB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-318 </a:t>
            </a:r>
            <a:endParaRPr lang="en-GB" dirty="0">
              <a:solidFill>
                <a:srgbClr val="D80015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79AE196-2CE8-4583-93E2-6B1D8D83694C}"/>
              </a:ext>
            </a:extLst>
          </p:cNvPr>
          <p:cNvSpPr txBox="1"/>
          <p:nvPr/>
        </p:nvSpPr>
        <p:spPr>
          <a:xfrm>
            <a:off x="273624" y="4883921"/>
            <a:ext cx="512332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the value if you go with the arrow</a:t>
            </a:r>
          </a:p>
          <a:p>
            <a:pPr>
              <a:spcBef>
                <a:spcPts val="600"/>
              </a:spcBef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Subtract the value if you go against the arrow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49B2DD-0289-47E1-A891-BDDE59DAC0A2}"/>
              </a:ext>
            </a:extLst>
          </p:cNvPr>
          <p:cNvSpPr txBox="1"/>
          <p:nvPr/>
        </p:nvSpPr>
        <p:spPr>
          <a:xfrm>
            <a:off x="5940183" y="5096176"/>
            <a:ext cx="240280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-70 kJ mol</a:t>
            </a:r>
            <a:r>
              <a:rPr lang="en-GB" sz="2000" i="1" baseline="30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pPr indent="3406775">
              <a:lnSpc>
                <a:spcPct val="150000"/>
              </a:lnSpc>
              <a:tabLst>
                <a:tab pos="5475288" algn="l"/>
              </a:tabLs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567AEA4-2563-4E0E-925E-5EDD79DFA356}"/>
              </a:ext>
            </a:extLst>
          </p:cNvPr>
          <p:cNvSpPr/>
          <p:nvPr/>
        </p:nvSpPr>
        <p:spPr>
          <a:xfrm>
            <a:off x="7044051" y="4723200"/>
            <a:ext cx="1087157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(-318)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D336608-9F13-445F-8371-B388E598002C}"/>
              </a:ext>
            </a:extLst>
          </p:cNvPr>
          <p:cNvSpPr/>
          <p:nvPr/>
        </p:nvSpPr>
        <p:spPr>
          <a:xfrm>
            <a:off x="5935213" y="4724997"/>
            <a:ext cx="2495245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- (-248)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16CE5B-5418-4BF4-8031-EFFC4305BEFB}"/>
              </a:ext>
            </a:extLst>
          </p:cNvPr>
          <p:cNvSpPr txBox="1"/>
          <p:nvPr/>
        </p:nvSpPr>
        <p:spPr>
          <a:xfrm>
            <a:off x="3417570" y="2425544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F6B6091-BE69-4E27-BF6D-3548DC16758E}"/>
              </a:ext>
            </a:extLst>
          </p:cNvPr>
          <p:cNvSpPr txBox="1"/>
          <p:nvPr/>
        </p:nvSpPr>
        <p:spPr>
          <a:xfrm>
            <a:off x="5857202" y="2402469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6C2066B-6F6A-449A-A3ED-B869F0B0FB8F}"/>
              </a:ext>
            </a:extLst>
          </p:cNvPr>
          <p:cNvGrpSpPr/>
          <p:nvPr/>
        </p:nvGrpSpPr>
        <p:grpSpPr>
          <a:xfrm>
            <a:off x="4335711" y="2225489"/>
            <a:ext cx="1023611" cy="414361"/>
            <a:chOff x="4335711" y="2225489"/>
            <a:chExt cx="1023611" cy="414361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CC668BE8-B2D5-4512-8E9E-9E26A7AC6E83}"/>
                </a:ext>
              </a:extLst>
            </p:cNvPr>
            <p:cNvCxnSpPr>
              <a:cxnSpLocks/>
            </p:cNvCxnSpPr>
            <p:nvPr/>
          </p:nvCxnSpPr>
          <p:spPr>
            <a:xfrm>
              <a:off x="4335711" y="2639850"/>
              <a:ext cx="1023611" cy="0"/>
            </a:xfrm>
            <a:prstGeom prst="straightConnector1">
              <a:avLst/>
            </a:prstGeom>
            <a:ln>
              <a:solidFill>
                <a:srgbClr val="D80015"/>
              </a:solidFill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6DF7D3C-A1E1-4350-B638-C37F265E2B4B}"/>
                </a:ext>
              </a:extLst>
            </p:cNvPr>
            <p:cNvSpPr/>
            <p:nvPr/>
          </p:nvSpPr>
          <p:spPr>
            <a:xfrm>
              <a:off x="4476690" y="2225489"/>
              <a:ext cx="80022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200"/>
                </a:spcBef>
                <a:spcAft>
                  <a:spcPts val="200"/>
                </a:spcAft>
              </a:pPr>
              <a:r>
                <a:rPr lang="en-GB" sz="2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</a:t>
              </a:r>
              <a:r>
                <a:rPr lang="en-GB" sz="2000" baseline="-25000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GB" sz="2000" i="1" dirty="0">
                  <a:solidFill>
                    <a:srgbClr val="D8001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</a:t>
              </a:r>
              <a:r>
                <a:rPr lang="en-GB" sz="2000" i="1" dirty="0">
                  <a:solidFill>
                    <a:srgbClr val="D80015"/>
                  </a:solidFill>
                  <a:latin typeface="Royal Society of Chemistry" panose="00000400000000000000" pitchFamily="2" charset="0"/>
                  <a:cs typeface="Arial" panose="020B0604020202020204" pitchFamily="34" charset="0"/>
                </a:rPr>
                <a:t>ʅ</a:t>
              </a: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06D1DEA8-CFB3-411F-A284-7A57AA786A69}"/>
              </a:ext>
            </a:extLst>
          </p:cNvPr>
          <p:cNvSpPr/>
          <p:nvPr/>
        </p:nvSpPr>
        <p:spPr>
          <a:xfrm>
            <a:off x="5279258" y="4728113"/>
            <a:ext cx="806631" cy="511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tabLst>
                <a:tab pos="5383213" algn="l"/>
              </a:tabLst>
            </a:pPr>
            <a:r>
              <a:rPr lang="en-GB" sz="2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GB" sz="2000" baseline="-25000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000" i="1" dirty="0">
                <a:solidFill>
                  <a:srgbClr val="D800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000" i="1" dirty="0">
                <a:solidFill>
                  <a:srgbClr val="D80015"/>
                </a:solidFill>
                <a:latin typeface="Royal Society of Chemistry" panose="00000400000000000000" pitchFamily="2" charset="0"/>
                <a:cs typeface="Arial" panose="020B0604020202020204" pitchFamily="34" charset="0"/>
              </a:rPr>
              <a:t>ʅ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0" name="Audio 49">
            <a:hlinkClick r:id="" action="ppaction://media"/>
            <a:extLst>
              <a:ext uri="{FF2B5EF4-FFF2-40B4-BE49-F238E27FC236}">
                <a16:creationId xmlns:a16="http://schemas.microsoft.com/office/drawing/2014/main" id="{896E12A4-E59D-49D3-95F6-A658DAEFD1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820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25"/>
    </mc:Choice>
    <mc:Fallback xmlns="">
      <p:transition spd="slow" advTm="140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</p:childTnLst>
        </p:cTn>
      </p:par>
    </p:tnLst>
    <p:bldLst>
      <p:bldP spid="36" grpId="0" animBg="1"/>
      <p:bldP spid="23" grpId="0"/>
      <p:bldP spid="24" grpId="0" animBg="1"/>
      <p:bldP spid="26" grpId="0"/>
      <p:bldP spid="28" grpId="0" animBg="1"/>
      <p:bldP spid="29" grpId="0"/>
      <p:bldP spid="31" grpId="0"/>
      <p:bldP spid="32" grpId="0"/>
      <p:bldP spid="18" grpId="0"/>
      <p:bldP spid="20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43F61-233A-4341-AA41-F52A0A5C35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Now</a:t>
            </a:r>
            <a:br>
              <a:rPr lang="en-GB" dirty="0"/>
            </a:br>
            <a:r>
              <a:rPr lang="en-GB" dirty="0" smtClean="0"/>
              <a:t>try </a:t>
            </a:r>
            <a:r>
              <a:rPr lang="en-GB" dirty="0"/>
              <a:t>these examples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120432B-BFD9-4D0C-B8CE-9E9BDB5686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1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0"/>
    </mc:Choice>
    <mc:Fallback xmlns="">
      <p:transition spd="slow" advTm="13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1.6|15|17.2|22.4|3.3|7.1|21.5|17.2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1.3|13.3|10.3|6.2|5.1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7.9|11.1|15.6|5|5.5|20.6|11.2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4|1.9|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6.1|2.4|13.4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6.6|8|5.3|1.9|8.2|3.3|17.6|1.7|11.7|15.5|16.3|4.9"/>
</p:tagLst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155F70C1-B673-44C5-866D-58A5F67A673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4ABE18D0-3872-4301-93C4-69E152A96F1D}"/>
    </a:ext>
  </a:extLst>
</a:theme>
</file>

<file path=ppt/theme/theme3.xml><?xml version="1.0" encoding="utf-8"?>
<a:theme xmlns:a="http://schemas.openxmlformats.org/drawingml/2006/main" name="2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41A262D9-FF9A-401A-9FFD-A64C820F6FDD}"/>
    </a:ext>
  </a:extLst>
</a:theme>
</file>

<file path=ppt/theme/theme4.xml><?xml version="1.0" encoding="utf-8"?>
<a:theme xmlns:a="http://schemas.openxmlformats.org/drawingml/2006/main" name="RSC_Dividers with background_RHS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30A97393-1244-4D4A-AFAB-BB0864244D13}"/>
    </a:ext>
  </a:extLst>
</a:theme>
</file>

<file path=ppt/theme/theme5.xml><?xml version="1.0" encoding="utf-8"?>
<a:theme xmlns:a="http://schemas.openxmlformats.org/drawingml/2006/main" name="1_RSC_Dividers with background_RHS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6D0B8FF5-F2DC-40F3-80A0-FF4B4B6C7EFC}"/>
    </a:ext>
  </a:extLst>
</a:theme>
</file>

<file path=ppt/theme/theme6.xml><?xml version="1.0" encoding="utf-8"?>
<a:theme xmlns:a="http://schemas.openxmlformats.org/drawingml/2006/main" name="1_RSC_Dividers with dark backgrounds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F7428B35-4740-488E-ACFA-5A2B510060BE}"/>
    </a:ext>
  </a:extLst>
</a:theme>
</file>

<file path=ppt/theme/theme7.xml><?xml version="1.0" encoding="utf-8"?>
<a:theme xmlns:a="http://schemas.openxmlformats.org/drawingml/2006/main" name="2_RSC_Dividers with dark backgrounds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58B1771F-DAE7-4176-B837-BBF55B54AE49}"/>
    </a:ext>
  </a:extLst>
</a:theme>
</file>

<file path=ppt/theme/theme8.xml><?xml version="1.0" encoding="utf-8"?>
<a:theme xmlns:a="http://schemas.openxmlformats.org/drawingml/2006/main" name="RSC Title slides with image suggestions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20686E-D0C1-4083-975B-80B1A93A3BD9}" vid="{9A782A33-977C-46B2-9FE9-1667B19474D6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EiC download powerpoint template 4_3</Template>
  <TotalTime>122</TotalTime>
  <Words>620</Words>
  <Application>Microsoft Office PowerPoint</Application>
  <PresentationFormat>On-screen Show (4:3)</PresentationFormat>
  <Paragraphs>125</Paragraphs>
  <Slides>9</Slides>
  <Notes>2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Calibri</vt:lpstr>
      <vt:lpstr>Calibri Light</vt:lpstr>
      <vt:lpstr>Royal Society of Chemistry</vt:lpstr>
      <vt:lpstr>1_RSC_Plain_no footer</vt:lpstr>
      <vt:lpstr>Custom Design</vt:lpstr>
      <vt:lpstr>2_RSC_Plain_no footer</vt:lpstr>
      <vt:lpstr>RSC_Dividers with background_RHS</vt:lpstr>
      <vt:lpstr>1_RSC_Dividers with background_RHS</vt:lpstr>
      <vt:lpstr>1_RSC_Dividers with dark backgrounds</vt:lpstr>
      <vt:lpstr>2_RSC_Dividers with dark backgrounds</vt:lpstr>
      <vt:lpstr>RSC Title slides with image suggestions</vt:lpstr>
      <vt:lpstr>Using PowerPoint shows for live teaching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try these examples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PowerPoint shows for live teaching</dc:title>
  <dc:creator>Catherine Smith</dc:creator>
  <dc:description>From the How I teach … remotely series, How to use a slide show for a live lesson from Education in Chemistry, rsc.li/2MqSPQb</dc:description>
  <cp:lastModifiedBy>Lisa Clatworthy</cp:lastModifiedBy>
  <cp:revision>23</cp:revision>
  <dcterms:created xsi:type="dcterms:W3CDTF">2020-05-05T16:06:20Z</dcterms:created>
  <dcterms:modified xsi:type="dcterms:W3CDTF">2020-06-04T16:22:09Z</dcterms:modified>
</cp:coreProperties>
</file>