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16"/>
  </p:notesMasterIdLst>
  <p:sldIdLst>
    <p:sldId id="284" r:id="rId5"/>
    <p:sldId id="343" r:id="rId6"/>
    <p:sldId id="335" r:id="rId7"/>
    <p:sldId id="337" r:id="rId8"/>
    <p:sldId id="340" r:id="rId9"/>
    <p:sldId id="316" r:id="rId10"/>
    <p:sldId id="336" r:id="rId11"/>
    <p:sldId id="338" r:id="rId12"/>
    <p:sldId id="341" r:id="rId13"/>
    <p:sldId id="339" r:id="rId14"/>
    <p:sldId id="331" r:id="rId1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Title slide" id="{310EDF62-16DF-41AD-8FF1-8C655C2ED60C}">
          <p14:sldIdLst>
            <p14:sldId id="284"/>
          </p14:sldIdLst>
        </p14:section>
        <p14:section name="Teacher guidance" id="{50E435C2-C428-487F-B2DB-E83D2ADCDDF0}">
          <p14:sldIdLst>
            <p14:sldId id="343"/>
          </p14:sldIdLst>
        </p14:section>
        <p14:section name="Student sheets" id="{2BF5C9DC-01E1-449D-8F10-70EFE7E59E54}">
          <p14:sldIdLst>
            <p14:sldId id="335"/>
            <p14:sldId id="337"/>
            <p14:sldId id="340"/>
            <p14:sldId id="316"/>
          </p14:sldIdLst>
        </p14:section>
        <p14:section name="Answers" id="{5052D88E-C0E9-424F-A97C-B2226015A335}">
          <p14:sldIdLst>
            <p14:sldId id="336"/>
            <p14:sldId id="338"/>
            <p14:sldId id="341"/>
            <p14:sldId id="339"/>
          </p14:sldIdLst>
        </p14:section>
        <p14:section name="Template" id="{0539075B-D6B2-4C2C-85C2-A7EE603BAE52}">
          <p14:sldIdLst>
            <p14:sldId id="331"/>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00000000-0000-0000-0000-000000000000}" name="Author" initials="A" userId="Author" providerId="AD"/>
  <p188:author id="{6AFCBE25-129D-71BD-2520-C70EFDD5EC17}" name="Katie Haylor" initials="KH" userId="S::HaylorK@rsc.org::79d54f7f-ffc1-4b04-bab6-1092a29c2844" providerId="AD"/>
  <p188:author id="{A2C96F82-BDB2-8AAD-6866-CE2FC57B15A1}" name="Hannah Sycamore" initials="HS" userId="S::SycamoreH@rsc.org::b4770bae-8292-4e0f-8212-963b4c6b3ded" providerId="AD"/>
  <p188:author id="{4ABE0490-048B-22EF-1BC1-1CF64EC4D232}" name="Jo Pugh" initials="JP" userId="1187eaa31d8c3d2c" providerId="Windows Live"/>
  <p188:author id="{C74B60E9-655C-E89A-6316-3841AD519658}" name="Juliet Kennard" initials="JK" userId="S::KennardJ@rsc.org::171ce03e-ecb9-44f8-bcbb-a85643c4c66a"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1" name="Author" initials="A" lastIdx="2" clrIdx="1"/>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472C4"/>
    <a:srgbClr val="006F62"/>
    <a:srgbClr val="E6F1EF"/>
    <a:srgbClr val="C8102E"/>
    <a:srgbClr val="EDF6F9"/>
    <a:srgbClr val="48A9C5"/>
    <a:srgbClr val="FAE7EA"/>
    <a:srgbClr val="F7DBE0"/>
    <a:srgbClr val="F4CFD5"/>
    <a:srgbClr val="FF9E1B"/>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8423" autoAdjust="0"/>
    <p:restoredTop sz="74697" autoAdjust="0"/>
  </p:normalViewPr>
  <p:slideViewPr>
    <p:cSldViewPr snapToGrid="0" snapToObjects="1">
      <p:cViewPr varScale="1">
        <p:scale>
          <a:sx n="82" d="100"/>
          <a:sy n="82" d="100"/>
        </p:scale>
        <p:origin x="2088" y="96"/>
      </p:cViewPr>
      <p:guideLst>
        <p:guide orient="horz" pos="2160"/>
        <p:guide pos="3840"/>
      </p:guideLst>
    </p:cSldViewPr>
  </p:slideViewPr>
  <p:notesTextViewPr>
    <p:cViewPr>
      <p:scale>
        <a:sx n="100" d="100"/>
        <a:sy n="100" d="100"/>
      </p:scale>
      <p:origin x="0" y="0"/>
    </p:cViewPr>
  </p:notesTextViewPr>
  <p:sorterViewPr>
    <p:cViewPr>
      <p:scale>
        <a:sx n="80" d="100"/>
        <a:sy n="8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commentAuthors" Target="commentAuthors.xml"/><Relationship Id="rId2" Type="http://schemas.openxmlformats.org/officeDocument/2006/relationships/customXml" Target="../customXml/item2.xml"/><Relationship Id="rId16" Type="http://schemas.openxmlformats.org/officeDocument/2006/relationships/notesMaster" Target="notesMasters/notesMaster1.xml"/><Relationship Id="rId20"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10" Type="http://schemas.openxmlformats.org/officeDocument/2006/relationships/slide" Target="slides/slide6.xml"/><Relationship Id="rId19"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microsoft.com/office/2018/10/relationships/authors" Target="author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857A89A-B632-406E-ABFC-5670C45C175A}" type="datetimeFigureOut">
              <a:rPr lang="en-GB" smtClean="0"/>
              <a:pPr/>
              <a:t>15/12/2025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42C061B-BD0F-4B52-A9AF-421A04B7008C}" type="slidenum">
              <a:rPr lang="en-GB" smtClean="0"/>
              <a:pPr/>
              <a:t>‹#›</a:t>
            </a:fld>
            <a:endParaRPr lang="en-GB"/>
          </a:p>
        </p:txBody>
      </p:sp>
    </p:spTree>
    <p:extLst>
      <p:ext uri="{BB962C8B-B14F-4D97-AF65-F5344CB8AC3E}">
        <p14:creationId xmlns:p14="http://schemas.microsoft.com/office/powerpoint/2010/main" val="322834325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242C061B-BD0F-4B52-A9AF-421A04B7008C}" type="slidenum">
              <a:rPr lang="en-GB" smtClean="0"/>
              <a:pPr/>
              <a:t>1</a:t>
            </a:fld>
            <a:endParaRPr lang="en-GB"/>
          </a:p>
        </p:txBody>
      </p:sp>
    </p:spTree>
    <p:extLst>
      <p:ext uri="{BB962C8B-B14F-4D97-AF65-F5344CB8AC3E}">
        <p14:creationId xmlns:p14="http://schemas.microsoft.com/office/powerpoint/2010/main" val="147282170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242C061B-BD0F-4B52-A9AF-421A04B7008C}" type="slidenum">
              <a:rPr lang="en-GB" smtClean="0"/>
              <a:pPr/>
              <a:t>2</a:t>
            </a:fld>
            <a:endParaRPr lang="en-GB"/>
          </a:p>
        </p:txBody>
      </p:sp>
    </p:spTree>
    <p:extLst>
      <p:ext uri="{BB962C8B-B14F-4D97-AF65-F5344CB8AC3E}">
        <p14:creationId xmlns:p14="http://schemas.microsoft.com/office/powerpoint/2010/main" val="313859016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AD7749F-1E58-2237-C0AC-3D1C7B27748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8867DCA-C621-B695-A313-9EF369C5F19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2AD80CC-E8EA-D7B4-67EC-3CB792C967CA}"/>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b="1" u="none" dirty="0">
              <a:solidFill>
                <a:schemeClr val="accent1"/>
              </a:solidFill>
              <a:latin typeface="Bradley Hand ITC" panose="03070402050302030203" pitchFamily="66" charset="0"/>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In everyday language, we use the word ‘pure’ for substances that have not had anything added to them/substances found in their natural state, e.g. orange juice fresh from an orange. </a:t>
            </a:r>
            <a:r>
              <a:rPr lang="en-GB" sz="1800" dirty="0">
                <a:effectLst/>
                <a:latin typeface="Aptos" panose="020B0004020202020204" pitchFamily="34" charset="0"/>
                <a:ea typeface="Aptos" panose="020B0004020202020204" pitchFamily="34" charset="0"/>
                <a:cs typeface="Arial" panose="020B0604020202020204" pitchFamily="34" charset="0"/>
              </a:rPr>
              <a:t>When you pick up a bottle of mineral water from the shop you might think you are drinking pure water, but in fact the water has several minerals dissolved in it – that’s what makes it so tasty. To obtain pure water you need to carefully distil it and collect the liquid with a boiling point of exactly 100</a:t>
            </a:r>
            <a:r>
              <a:rPr lang="en-GB" sz="1800" dirty="0">
                <a:effectLst/>
                <a:latin typeface="Calibri" panose="020F0502020204030204" pitchFamily="34" charset="0"/>
                <a:ea typeface="Aptos" panose="020B0004020202020204" pitchFamily="34" charset="0"/>
              </a:rPr>
              <a:t>°</a:t>
            </a:r>
            <a:r>
              <a:rPr lang="en-GB" sz="1800" dirty="0">
                <a:effectLst/>
                <a:latin typeface="Aptos" panose="020B0004020202020204" pitchFamily="34" charset="0"/>
                <a:ea typeface="Aptos" panose="020B0004020202020204" pitchFamily="34" charset="0"/>
                <a:cs typeface="Arial" panose="020B0604020202020204" pitchFamily="34" charset="0"/>
              </a:rPr>
              <a:t>C. </a:t>
            </a:r>
            <a:endParaRPr lang="en-GB"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b="0" u="none" dirty="0">
              <a:solidFill>
                <a:schemeClr val="accent1"/>
              </a:solidFill>
              <a:latin typeface="Bradley Hand ITC" panose="03070402050302030203" pitchFamily="66" charset="0"/>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u="none" dirty="0">
                <a:solidFill>
                  <a:schemeClr val="accent1"/>
                </a:solidFill>
                <a:latin typeface="Bradley Hand ITC" panose="03070402050302030203" pitchFamily="66" charset="0"/>
                <a:cs typeface="Arial" panose="020B0604020202020204" pitchFamily="34" charset="0"/>
              </a:rPr>
              <a:t>Answer for quadrant 3: </a:t>
            </a:r>
            <a:r>
              <a:rPr kumimoji="0" lang="en-GB" sz="1200" b="0" i="0" u="none" strike="noStrike" kern="1200" cap="none" spc="0" normalizeH="0" baseline="0" noProof="0" dirty="0">
                <a:ln>
                  <a:noFill/>
                </a:ln>
                <a:solidFill>
                  <a:srgbClr val="4472C4"/>
                </a:solidFill>
                <a:effectLst/>
                <a:uLnTx/>
                <a:uFillTx/>
                <a:latin typeface="Bradley Hand ITC" panose="03070402050302030203" pitchFamily="66" charset="0"/>
                <a:ea typeface="+mn-ea"/>
                <a:cs typeface="+mn-cs"/>
              </a:rPr>
              <a:t>a substance that is just one compound or element with nothing else mixed in.</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b="0"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b="0" dirty="0"/>
              <a:t>(Answer for quadrant 1: only the table salt is a pure substance.)</a:t>
            </a:r>
          </a:p>
        </p:txBody>
      </p:sp>
      <p:sp>
        <p:nvSpPr>
          <p:cNvPr id="4" name="Slide Number Placeholder 3">
            <a:extLst>
              <a:ext uri="{FF2B5EF4-FFF2-40B4-BE49-F238E27FC236}">
                <a16:creationId xmlns:a16="http://schemas.microsoft.com/office/drawing/2014/main" id="{E5508E1D-8AB1-184C-D083-C1AAFEDBFC61}"/>
              </a:ext>
            </a:extLst>
          </p:cNvPr>
          <p:cNvSpPr>
            <a:spLocks noGrp="1"/>
          </p:cNvSpPr>
          <p:nvPr>
            <p:ph type="sldNum" sz="quarter" idx="5"/>
          </p:nvPr>
        </p:nvSpPr>
        <p:spPr/>
        <p:txBody>
          <a:bodyPr/>
          <a:lstStyle/>
          <a:p>
            <a:fld id="{242C061B-BD0F-4B52-A9AF-421A04B7008C}" type="slidenum">
              <a:rPr lang="en-GB" smtClean="0"/>
              <a:pPr/>
              <a:t>3</a:t>
            </a:fld>
            <a:endParaRPr lang="en-GB"/>
          </a:p>
        </p:txBody>
      </p:sp>
    </p:spTree>
    <p:extLst>
      <p:ext uri="{BB962C8B-B14F-4D97-AF65-F5344CB8AC3E}">
        <p14:creationId xmlns:p14="http://schemas.microsoft.com/office/powerpoint/2010/main" val="341887362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E06A97-10B7-14BC-B63A-D9E742B4178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0A8B015-94C0-AD16-BDDE-9650C319B64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F23939A-456B-FC3C-0238-49909921427D}"/>
              </a:ext>
            </a:extLst>
          </p:cNvPr>
          <p:cNvSpPr>
            <a:spLocks noGrp="1"/>
          </p:cNvSpPr>
          <p:nvPr>
            <p:ph type="body" idx="1"/>
          </p:nvPr>
        </p:nvSpPr>
        <p:spPr/>
        <p:txBody>
          <a:bodyPr/>
          <a:lstStyle/>
          <a:p>
            <a:pPr algn="l"/>
            <a:r>
              <a:rPr lang="en-GB" dirty="0"/>
              <a:t>Answer for quadrant 2: </a:t>
            </a:r>
            <a:r>
              <a:rPr lang="en-GB" sz="1200" b="0" i="0" u="none" kern="1200" dirty="0">
                <a:solidFill>
                  <a:schemeClr val="tx1">
                    <a:lumMod val="95000"/>
                    <a:lumOff val="5000"/>
                  </a:schemeClr>
                </a:solidFill>
                <a:effectLst/>
                <a:latin typeface="Century Gothic" panose="020B0502020202020204" pitchFamily="34" charset="0"/>
                <a:ea typeface="+mn-ea"/>
                <a:cs typeface="+mn-cs"/>
              </a:rPr>
              <a:t>in classical Latin, ‘</a:t>
            </a:r>
            <a:r>
              <a:rPr lang="en-GB" sz="1200" b="0" i="1" u="none" kern="1200" dirty="0">
                <a:solidFill>
                  <a:schemeClr val="tx1">
                    <a:lumMod val="95000"/>
                    <a:lumOff val="5000"/>
                  </a:schemeClr>
                </a:solidFill>
                <a:effectLst/>
                <a:latin typeface="Century Gothic" panose="020B0502020202020204" pitchFamily="34" charset="0"/>
                <a:ea typeface="+mn-ea"/>
                <a:cs typeface="+mn-cs"/>
              </a:rPr>
              <a:t>aqua</a:t>
            </a:r>
            <a:r>
              <a:rPr lang="en-GB" sz="1200" b="0" i="0" u="none" kern="1200" dirty="0">
                <a:solidFill>
                  <a:schemeClr val="tx1">
                    <a:lumMod val="95000"/>
                    <a:lumOff val="5000"/>
                  </a:schemeClr>
                </a:solidFill>
                <a:effectLst/>
                <a:latin typeface="Century Gothic" panose="020B0502020202020204" pitchFamily="34" charset="0"/>
                <a:ea typeface="+mn-ea"/>
                <a:cs typeface="+mn-cs"/>
              </a:rPr>
              <a:t>’ means water;  -</a:t>
            </a:r>
            <a:r>
              <a:rPr lang="en-GB" sz="1600" b="0" i="0" u="none" kern="1200" dirty="0" err="1">
                <a:solidFill>
                  <a:schemeClr val="tx1">
                    <a:lumMod val="95000"/>
                    <a:lumOff val="5000"/>
                  </a:schemeClr>
                </a:solidFill>
                <a:effectLst/>
                <a:latin typeface="Century Gothic" panose="020B0502020202020204" pitchFamily="34" charset="0"/>
                <a:ea typeface="+mn-ea"/>
                <a:cs typeface="+mn-cs"/>
              </a:rPr>
              <a:t>ous</a:t>
            </a:r>
            <a:r>
              <a:rPr lang="en-GB" sz="1600" b="0" i="0" u="none" kern="1200" dirty="0">
                <a:solidFill>
                  <a:schemeClr val="tx1">
                    <a:lumMod val="95000"/>
                    <a:lumOff val="5000"/>
                  </a:schemeClr>
                </a:solidFill>
                <a:effectLst/>
                <a:latin typeface="Century Gothic" panose="020B0502020202020204" pitchFamily="34" charset="0"/>
                <a:ea typeface="+mn-ea"/>
                <a:cs typeface="+mn-cs"/>
              </a:rPr>
              <a:t> means ‘full of’. So, put together, ‘aqueous’ is a substance full of water.</a:t>
            </a:r>
          </a:p>
          <a:p>
            <a:pPr algn="l"/>
            <a:endParaRPr lang="en-GB" sz="1600" b="0" i="0" u="none" kern="1200" dirty="0">
              <a:solidFill>
                <a:schemeClr val="tx1">
                  <a:lumMod val="95000"/>
                  <a:lumOff val="5000"/>
                </a:schemeClr>
              </a:solidFill>
              <a:effectLst/>
              <a:latin typeface="Century Gothic" panose="020B0502020202020204" pitchFamily="34"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a:effectLst/>
                <a:latin typeface="Aptos" panose="020B0004020202020204" pitchFamily="34" charset="0"/>
                <a:ea typeface="Aptos" panose="020B0004020202020204" pitchFamily="34" charset="0"/>
                <a:cs typeface="Arial" panose="020B0604020202020204" pitchFamily="34" charset="0"/>
              </a:rPr>
              <a:t>Water makes up approx. 60% of your body mass. Many of the reactions that take place throughout your body (from your organs down to individual cells) are aqueous reactions.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600" b="0" i="0" u="none" kern="1200" dirty="0">
              <a:solidFill>
                <a:schemeClr val="tx1">
                  <a:lumMod val="95000"/>
                  <a:lumOff val="5000"/>
                </a:schemeClr>
              </a:solidFill>
              <a:effectLst/>
              <a:latin typeface="Century Gothic" panose="020B0502020202020204" pitchFamily="34"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u="none" dirty="0">
                <a:solidFill>
                  <a:schemeClr val="accent1"/>
                </a:solidFill>
                <a:latin typeface="Bradley Hand ITC" panose="03070402050302030203" pitchFamily="66" charset="0"/>
                <a:cs typeface="Arial" panose="020B0604020202020204" pitchFamily="34" charset="0"/>
              </a:rPr>
              <a:t>Answer for quadrant 3: </a:t>
            </a:r>
            <a:r>
              <a:rPr kumimoji="0" lang="en-GB" sz="1200" b="0" i="0" u="none" strike="noStrike" kern="1200" cap="none" spc="0" normalizeH="0" baseline="0" noProof="0" dirty="0">
                <a:ln>
                  <a:noFill/>
                </a:ln>
                <a:solidFill>
                  <a:srgbClr val="4472C4"/>
                </a:solidFill>
                <a:effectLst/>
                <a:uLnTx/>
                <a:uFillTx/>
                <a:latin typeface="Bradley Hand ITC" panose="03070402050302030203" pitchFamily="66" charset="0"/>
                <a:ea typeface="+mn-ea"/>
                <a:cs typeface="+mn-cs"/>
              </a:rPr>
              <a:t>when a substance is dissolved in water; shown by the state symbol (</a:t>
            </a:r>
            <a:r>
              <a:rPr kumimoji="0" lang="en-GB" sz="1200" b="0" i="0" u="none" strike="noStrike" kern="1200" cap="none" spc="0" normalizeH="0" baseline="0" noProof="0" dirty="0" err="1">
                <a:ln>
                  <a:noFill/>
                </a:ln>
                <a:solidFill>
                  <a:srgbClr val="4472C4"/>
                </a:solidFill>
                <a:effectLst/>
                <a:uLnTx/>
                <a:uFillTx/>
                <a:latin typeface="Bradley Hand ITC" panose="03070402050302030203" pitchFamily="66" charset="0"/>
                <a:ea typeface="+mn-ea"/>
                <a:cs typeface="+mn-cs"/>
              </a:rPr>
              <a:t>aq</a:t>
            </a:r>
            <a:r>
              <a:rPr kumimoji="0" lang="en-GB" sz="1200" b="0" i="0" u="none" strike="noStrike" kern="1200" cap="none" spc="0" normalizeH="0" baseline="0" noProof="0" dirty="0">
                <a:ln>
                  <a:noFill/>
                </a:ln>
                <a:solidFill>
                  <a:srgbClr val="4472C4"/>
                </a:solidFill>
                <a:effectLst/>
                <a:uLnTx/>
                <a:uFillTx/>
                <a:latin typeface="Bradley Hand ITC" panose="03070402050302030203" pitchFamily="66" charset="0"/>
                <a:ea typeface="+mn-ea"/>
                <a:cs typeface="+mn-cs"/>
              </a:rPr>
              <a:t>).</a:t>
            </a:r>
          </a:p>
          <a:p>
            <a:pPr algn="l"/>
            <a:endParaRPr lang="en-GB" sz="1200" b="0" i="0" u="none" kern="1200" dirty="0">
              <a:solidFill>
                <a:schemeClr val="tx1">
                  <a:lumMod val="95000"/>
                  <a:lumOff val="5000"/>
                </a:schemeClr>
              </a:solidFill>
              <a:effectLst/>
              <a:latin typeface="Century Gothic" panose="020B0502020202020204" pitchFamily="34"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b="0" dirty="0"/>
              <a:t>(Answer for quadrant 1: </a:t>
            </a:r>
            <a:r>
              <a:rPr kumimoji="0" lang="en-GB" sz="1100" b="0" i="0" u="none" strike="noStrike" kern="1200" cap="none" spc="0" normalizeH="0" baseline="0" noProof="0" dirty="0">
                <a:ln>
                  <a:noFill/>
                </a:ln>
                <a:solidFill>
                  <a:prstClr val="black"/>
                </a:solidFill>
                <a:effectLst/>
                <a:uLnTx/>
                <a:uFillTx/>
                <a:latin typeface="Century Gothic" panose="020B0502020202020204" pitchFamily="34" charset="0"/>
                <a:ea typeface="+mn-ea"/>
                <a:cs typeface="Arial" panose="020B0604020202020204" pitchFamily="34" charset="0"/>
              </a:rPr>
              <a:t>aqueduct </a:t>
            </a:r>
            <a:r>
              <a:rPr kumimoji="0" lang="en-GB" sz="1200" b="0" i="0" u="none" strike="noStrike" kern="1200" cap="none" spc="0" normalizeH="0" baseline="0" noProof="0" dirty="0">
                <a:ln>
                  <a:noFill/>
                </a:ln>
                <a:solidFill>
                  <a:schemeClr val="accent1"/>
                </a:solidFill>
                <a:effectLst/>
                <a:uLnTx/>
                <a:uFillTx/>
                <a:latin typeface="Bradley Hand ITC" panose="03070402050302030203" pitchFamily="66" charset="0"/>
                <a:ea typeface="+mn-ea"/>
                <a:cs typeface="Arial" panose="020B0604020202020204" pitchFamily="34" charset="0"/>
              </a:rPr>
              <a:t>- a structure that carries water across a valley or river; </a:t>
            </a:r>
            <a:r>
              <a:rPr kumimoji="0" lang="en-GB" sz="1100" b="0" i="0" u="none" strike="noStrike" kern="1200" cap="none" spc="0" normalizeH="0" baseline="0" noProof="0" dirty="0">
                <a:ln>
                  <a:noFill/>
                </a:ln>
                <a:solidFill>
                  <a:prstClr val="black"/>
                </a:solidFill>
                <a:effectLst/>
                <a:uLnTx/>
                <a:uFillTx/>
                <a:latin typeface="Century Gothic" panose="020B0502020202020204" pitchFamily="34" charset="0"/>
                <a:ea typeface="+mn-ea"/>
                <a:cs typeface="Arial" panose="020B0604020202020204" pitchFamily="34" charset="0"/>
              </a:rPr>
              <a:t>aquatic </a:t>
            </a:r>
            <a:r>
              <a:rPr kumimoji="0" lang="en-GB" sz="1200" b="0" i="0" u="none" strike="noStrike" kern="1200" cap="none" spc="0" normalizeH="0" baseline="0" noProof="0" dirty="0">
                <a:ln>
                  <a:noFill/>
                </a:ln>
                <a:solidFill>
                  <a:schemeClr val="accent1"/>
                </a:solidFill>
                <a:effectLst/>
                <a:uLnTx/>
                <a:uFillTx/>
                <a:latin typeface="Bradley Hand ITC" panose="03070402050302030203" pitchFamily="66" charset="0"/>
                <a:ea typeface="+mn-ea"/>
                <a:cs typeface="Arial" panose="020B0604020202020204" pitchFamily="34" charset="0"/>
              </a:rPr>
              <a:t>- growing or living in water; </a:t>
            </a:r>
            <a:r>
              <a:rPr kumimoji="0" lang="en-GB" sz="1100" b="0" i="0" u="none" strike="noStrike" kern="1200" cap="none" spc="0" normalizeH="0" baseline="0" noProof="0" dirty="0">
                <a:ln>
                  <a:noFill/>
                </a:ln>
                <a:solidFill>
                  <a:prstClr val="black"/>
                </a:solidFill>
                <a:effectLst/>
                <a:uLnTx/>
                <a:uFillTx/>
                <a:latin typeface="Century Gothic" panose="020B0502020202020204" pitchFamily="34" charset="0"/>
                <a:ea typeface="+mn-ea"/>
                <a:cs typeface="Arial" panose="020B0604020202020204" pitchFamily="34" charset="0"/>
              </a:rPr>
              <a:t>aquarium </a:t>
            </a:r>
            <a:r>
              <a:rPr kumimoji="0" lang="en-GB" sz="1200" b="0" i="0" u="none" strike="noStrike" kern="1200" cap="none" spc="0" normalizeH="0" baseline="0" noProof="0" dirty="0">
                <a:ln>
                  <a:noFill/>
                </a:ln>
                <a:solidFill>
                  <a:schemeClr val="accent1"/>
                </a:solidFill>
                <a:effectLst/>
                <a:uLnTx/>
                <a:uFillTx/>
                <a:latin typeface="Bradley Hand ITC" panose="03070402050302030203" pitchFamily="66" charset="0"/>
                <a:ea typeface="+mn-ea"/>
                <a:cs typeface="Arial" panose="020B0604020202020204" pitchFamily="34" charset="0"/>
              </a:rPr>
              <a:t>- a tank for underwater creatures.)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b="1" u="none" dirty="0">
              <a:solidFill>
                <a:schemeClr val="accent1"/>
              </a:solidFill>
              <a:latin typeface="Bradley Hand ITC" panose="03070402050302030203" pitchFamily="66" charset="0"/>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b="0" u="none" dirty="0">
              <a:solidFill>
                <a:schemeClr val="accent1"/>
              </a:solidFill>
              <a:latin typeface="Bradley Hand ITC" panose="03070402050302030203" pitchFamily="66" charset="0"/>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b="0" dirty="0"/>
          </a:p>
        </p:txBody>
      </p:sp>
      <p:sp>
        <p:nvSpPr>
          <p:cNvPr id="4" name="Slide Number Placeholder 3">
            <a:extLst>
              <a:ext uri="{FF2B5EF4-FFF2-40B4-BE49-F238E27FC236}">
                <a16:creationId xmlns:a16="http://schemas.microsoft.com/office/drawing/2014/main" id="{E339D76F-D0A9-0D11-7400-BDBB57A39F90}"/>
              </a:ext>
            </a:extLst>
          </p:cNvPr>
          <p:cNvSpPr>
            <a:spLocks noGrp="1"/>
          </p:cNvSpPr>
          <p:nvPr>
            <p:ph type="sldNum" sz="quarter" idx="5"/>
          </p:nvPr>
        </p:nvSpPr>
        <p:spPr/>
        <p:txBody>
          <a:bodyPr/>
          <a:lstStyle/>
          <a:p>
            <a:fld id="{242C061B-BD0F-4B52-A9AF-421A04B7008C}" type="slidenum">
              <a:rPr lang="en-GB" smtClean="0"/>
              <a:pPr/>
              <a:t>4</a:t>
            </a:fld>
            <a:endParaRPr lang="en-GB"/>
          </a:p>
        </p:txBody>
      </p:sp>
    </p:spTree>
    <p:extLst>
      <p:ext uri="{BB962C8B-B14F-4D97-AF65-F5344CB8AC3E}">
        <p14:creationId xmlns:p14="http://schemas.microsoft.com/office/powerpoint/2010/main" val="351834625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70D8077-52B6-5622-102D-FA95C916893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A540495-7233-EAD5-6718-F68801B0C2B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847ED98-A71B-9420-9A13-AB434BCA824E}"/>
              </a:ext>
            </a:extLst>
          </p:cNvPr>
          <p:cNvSpPr>
            <a:spLocks noGrp="1"/>
          </p:cNvSpPr>
          <p:nvPr>
            <p:ph type="body" idx="1"/>
          </p:nvPr>
        </p:nvSpPr>
        <p:spPr/>
        <p:txBody>
          <a:bodyPr/>
          <a:lstStyle/>
          <a:p>
            <a:pPr algn="l">
              <a:spcBef>
                <a:spcPts val="600"/>
              </a:spcBef>
            </a:pPr>
            <a:r>
              <a:rPr lang="en-GB" b="0" dirty="0"/>
              <a:t>Answer for quadrant 2: </a:t>
            </a:r>
            <a:r>
              <a:rPr lang="en-GB" sz="2000" b="0" i="0" kern="1200" dirty="0">
                <a:solidFill>
                  <a:schemeClr val="tx1">
                    <a:lumMod val="95000"/>
                    <a:lumOff val="5000"/>
                  </a:schemeClr>
                </a:solidFill>
                <a:effectLst/>
                <a:latin typeface="Century Gothic" panose="020B0502020202020204" pitchFamily="34" charset="0"/>
                <a:ea typeface="+mn-ea"/>
                <a:cs typeface="+mn-cs"/>
              </a:rPr>
              <a:t>con- = </a:t>
            </a:r>
            <a:r>
              <a:rPr lang="en-GB" sz="1600" b="0" i="0" u="none" kern="1200" dirty="0">
                <a:solidFill>
                  <a:schemeClr val="tx1">
                    <a:lumMod val="95000"/>
                    <a:lumOff val="5000"/>
                  </a:schemeClr>
                </a:solidFill>
                <a:effectLst/>
                <a:latin typeface="Century Gothic" panose="020B0502020202020204" pitchFamily="34" charset="0"/>
                <a:ea typeface="+mn-ea"/>
                <a:cs typeface="+mn-cs"/>
              </a:rPr>
              <a:t>‘with’ or ‘together’, -dense- =  ‘measure of the amount of matter in a set of volume’, er- = ‘</a:t>
            </a:r>
            <a:r>
              <a:rPr lang="en-GB" sz="300" b="0" i="0" u="none" kern="1200" dirty="0">
                <a:solidFill>
                  <a:schemeClr val="tx1">
                    <a:lumMod val="95000"/>
                    <a:lumOff val="5000"/>
                  </a:schemeClr>
                </a:solidFill>
                <a:effectLst/>
                <a:latin typeface="Century Gothic" panose="020B0502020202020204" pitchFamily="34" charset="0"/>
                <a:ea typeface="+mn-ea"/>
                <a:cs typeface="+mn-cs"/>
              </a:rPr>
              <a:t>referring to’. </a:t>
            </a:r>
          </a:p>
          <a:p>
            <a:pPr algn="l">
              <a:spcBef>
                <a:spcPts val="600"/>
              </a:spcBef>
            </a:pPr>
            <a:endParaRPr lang="en-GB" sz="300" b="0" i="0" u="none" kern="1200" dirty="0">
              <a:solidFill>
                <a:schemeClr val="tx1">
                  <a:lumMod val="95000"/>
                  <a:lumOff val="5000"/>
                </a:schemeClr>
              </a:solidFill>
              <a:effectLst/>
              <a:latin typeface="Century Gothic" panose="020B0502020202020204" pitchFamily="34" charset="0"/>
              <a:ea typeface="+mn-ea"/>
              <a:cs typeface="+mn-cs"/>
            </a:endParaRPr>
          </a:p>
          <a:p>
            <a:pPr marL="0" marR="0" lvl="0" indent="0" algn="l" defTabSz="914400" rtl="0" eaLnBrk="1" fontAlgn="auto" latinLnBrk="0" hangingPunct="1">
              <a:lnSpc>
                <a:spcPct val="100000"/>
              </a:lnSpc>
              <a:spcBef>
                <a:spcPts val="600"/>
              </a:spcBef>
              <a:spcAft>
                <a:spcPts val="0"/>
              </a:spcAft>
              <a:buClrTx/>
              <a:buSzTx/>
              <a:buFontTx/>
              <a:buNone/>
              <a:tabLst/>
              <a:defRPr/>
            </a:pPr>
            <a:r>
              <a:rPr lang="en-GB" sz="1200" dirty="0">
                <a:effectLst/>
                <a:latin typeface="Aptos" panose="020B0004020202020204" pitchFamily="34" charset="0"/>
                <a:ea typeface="Aptos" panose="020B0004020202020204" pitchFamily="34" charset="0"/>
                <a:cs typeface="Arial" panose="020B0604020202020204" pitchFamily="34" charset="0"/>
              </a:rPr>
              <a:t>Did you know, the use of the word ‘retort’ for a remark that is sent back in reply has the same Latin origins as a retort flask? (A retort is a</a:t>
            </a:r>
            <a:r>
              <a:rPr lang="en-GB" sz="1200" dirty="0">
                <a:solidFill>
                  <a:srgbClr val="444444"/>
                </a:solidFill>
                <a:effectLst/>
                <a:latin typeface="Source Sans Pro" panose="020B0503030403020204" pitchFamily="34" charset="0"/>
                <a:ea typeface="Aptos" panose="020B0004020202020204" pitchFamily="34" charset="0"/>
                <a:cs typeface="Arial" panose="020B0604020202020204" pitchFamily="34" charset="0"/>
              </a:rPr>
              <a:t> type of </a:t>
            </a:r>
            <a:r>
              <a:rPr lang="en-GB" sz="1200" dirty="0">
                <a:effectLst/>
                <a:latin typeface="Aptos" panose="020B0004020202020204" pitchFamily="34" charset="0"/>
                <a:ea typeface="Aptos" panose="020B0004020202020204" pitchFamily="34" charset="0"/>
                <a:cs typeface="Arial" panose="020B0604020202020204" pitchFamily="34" charset="0"/>
              </a:rPr>
              <a:t>flask used for distillation with a characteristic long neck which serves as a condenser.) Provide learners with a link to this article which includes the name of some historical flasks. Ask them to do some research and find out more about the flasks: https://edu.rsc.org/opinion/get-me-a-flask-any-flask/2021049.article</a:t>
            </a:r>
          </a:p>
          <a:p>
            <a:pPr marL="0" marR="0" lvl="0" indent="0" algn="l" defTabSz="914400" rtl="0" eaLnBrk="1" fontAlgn="auto" latinLnBrk="0" hangingPunct="1">
              <a:lnSpc>
                <a:spcPct val="100000"/>
              </a:lnSpc>
              <a:spcBef>
                <a:spcPts val="600"/>
              </a:spcBef>
              <a:spcAft>
                <a:spcPts val="0"/>
              </a:spcAft>
              <a:buClrTx/>
              <a:buSzTx/>
              <a:buFontTx/>
              <a:buNone/>
              <a:tabLst/>
              <a:defRPr/>
            </a:pPr>
            <a:endParaRPr lang="en-GB" sz="1000" b="0" u="none" dirty="0">
              <a:solidFill>
                <a:schemeClr val="accent1"/>
              </a:solidFill>
              <a:latin typeface="Bradley Hand ITC" panose="03070402050302030203" pitchFamily="66" charset="0"/>
              <a:cs typeface="Arial" panose="020B0604020202020204" pitchFamily="34" charset="0"/>
            </a:endParaRPr>
          </a:p>
          <a:p>
            <a:pPr marL="0" marR="0" lvl="0" indent="0" algn="l" defTabSz="914400" rtl="0" eaLnBrk="1" fontAlgn="auto" latinLnBrk="0" hangingPunct="1">
              <a:lnSpc>
                <a:spcPct val="100000"/>
              </a:lnSpc>
              <a:spcBef>
                <a:spcPts val="600"/>
              </a:spcBef>
              <a:spcAft>
                <a:spcPts val="0"/>
              </a:spcAft>
              <a:buClrTx/>
              <a:buSzTx/>
              <a:buFontTx/>
              <a:buNone/>
              <a:tabLst/>
              <a:defRPr/>
            </a:pPr>
            <a:r>
              <a:rPr lang="en-GB" sz="1000" b="0" u="none" dirty="0">
                <a:solidFill>
                  <a:schemeClr val="accent1"/>
                </a:solidFill>
                <a:latin typeface="Bradley Hand ITC" panose="03070402050302030203" pitchFamily="66" charset="0"/>
                <a:cs typeface="Arial" panose="020B0604020202020204" pitchFamily="34" charset="0"/>
              </a:rPr>
              <a:t>Answer for quadrant 3: </a:t>
            </a:r>
            <a:r>
              <a:rPr kumimoji="0" lang="en-GB" sz="1000" b="0" i="0" u="none" strike="noStrike" kern="1200" cap="none" spc="0" normalizeH="0" baseline="0" noProof="0" dirty="0">
                <a:ln>
                  <a:noFill/>
                </a:ln>
                <a:solidFill>
                  <a:srgbClr val="4472C4"/>
                </a:solidFill>
                <a:effectLst/>
                <a:uLnTx/>
                <a:uFillTx/>
                <a:latin typeface="Bradley Hand ITC" panose="03070402050302030203" pitchFamily="66" charset="0"/>
                <a:ea typeface="+mn-ea"/>
                <a:cs typeface="+mn-cs"/>
              </a:rPr>
              <a:t>a glass tube used in distillation to condense a gas into liquid, by surrounding the tube with a continuous flow of cold water.</a:t>
            </a:r>
          </a:p>
          <a:p>
            <a:pPr marL="0" marR="0" lvl="0" indent="0" algn="l" defTabSz="914400" rtl="0" eaLnBrk="1" fontAlgn="auto" latinLnBrk="0" hangingPunct="1">
              <a:lnSpc>
                <a:spcPct val="100000"/>
              </a:lnSpc>
              <a:spcBef>
                <a:spcPts val="600"/>
              </a:spcBef>
              <a:spcAft>
                <a:spcPts val="0"/>
              </a:spcAft>
              <a:buClrTx/>
              <a:buSzTx/>
              <a:buFontTx/>
              <a:buNone/>
              <a:tabLst/>
              <a:defRPr/>
            </a:pPr>
            <a:endParaRPr lang="en-GB" sz="800" b="0" u="none" dirty="0">
              <a:solidFill>
                <a:schemeClr val="accent1"/>
              </a:solidFill>
              <a:latin typeface="Bradley Hand ITC" panose="03070402050302030203" pitchFamily="66" charset="0"/>
              <a:cs typeface="Arial" panose="020B0604020202020204" pitchFamily="34" charset="0"/>
            </a:endParaRPr>
          </a:p>
          <a:p>
            <a:pPr marL="0" marR="0" lvl="0" indent="0" algn="l" defTabSz="914400" rtl="0" eaLnBrk="1" fontAlgn="auto" latinLnBrk="0" hangingPunct="1">
              <a:lnSpc>
                <a:spcPct val="100000"/>
              </a:lnSpc>
              <a:spcBef>
                <a:spcPts val="600"/>
              </a:spcBef>
              <a:spcAft>
                <a:spcPts val="0"/>
              </a:spcAft>
              <a:buClrTx/>
              <a:buSzTx/>
              <a:buFontTx/>
              <a:buNone/>
              <a:tabLst/>
              <a:defRPr/>
            </a:pPr>
            <a:r>
              <a:rPr kumimoji="0" lang="en-GB" sz="800" b="0" i="0" u="none" strike="noStrike" kern="1200" cap="none" spc="0" normalizeH="0" baseline="0" noProof="0" dirty="0">
                <a:ln>
                  <a:noFill/>
                </a:ln>
                <a:solidFill>
                  <a:schemeClr val="accent1"/>
                </a:solidFill>
                <a:effectLst/>
                <a:uLnTx/>
                <a:uFillTx/>
                <a:latin typeface="Bradley Hand ITC" panose="03070402050302030203" pitchFamily="66" charset="0"/>
                <a:ea typeface="+mn-ea"/>
                <a:cs typeface="Arial" panose="020B0604020202020204" pitchFamily="34" charset="0"/>
              </a:rPr>
              <a:t>(Answer for quadrant 1: condensation is when a vapour turns into a liquid.)</a:t>
            </a:r>
          </a:p>
          <a:p>
            <a:pPr algn="l">
              <a:spcBef>
                <a:spcPts val="600"/>
              </a:spcBef>
            </a:pPr>
            <a:endParaRPr lang="en-GB" sz="100" b="0" i="0" u="none" kern="1200" dirty="0">
              <a:solidFill>
                <a:schemeClr val="tx1">
                  <a:lumMod val="95000"/>
                  <a:lumOff val="5000"/>
                </a:schemeClr>
              </a:solidFill>
              <a:effectLst/>
              <a:latin typeface="Century Gothic" panose="020B0502020202020204" pitchFamily="34" charset="0"/>
              <a:ea typeface="+mn-ea"/>
              <a:cs typeface="+mn-cs"/>
            </a:endParaRPr>
          </a:p>
          <a:p>
            <a:pPr algn="l">
              <a:spcBef>
                <a:spcPts val="600"/>
              </a:spcBef>
            </a:pPr>
            <a:endParaRPr lang="en-GB" sz="100" b="0" i="0" u="none" kern="1200" dirty="0">
              <a:solidFill>
                <a:schemeClr val="tx1">
                  <a:lumMod val="95000"/>
                  <a:lumOff val="5000"/>
                </a:schemeClr>
              </a:solidFill>
              <a:effectLst/>
              <a:latin typeface="Century Gothic" panose="020B0502020202020204" pitchFamily="34" charset="0"/>
              <a:ea typeface="+mn-ea"/>
              <a:cs typeface="+mn-cs"/>
            </a:endParaRPr>
          </a:p>
          <a:p>
            <a:pPr algn="l">
              <a:spcBef>
                <a:spcPts val="600"/>
              </a:spcBef>
            </a:pPr>
            <a:endParaRPr lang="en-GB" sz="1200" b="0" i="0" u="none" kern="1200" dirty="0">
              <a:solidFill>
                <a:schemeClr val="tx1">
                  <a:lumMod val="95000"/>
                  <a:lumOff val="5000"/>
                </a:schemeClr>
              </a:solidFill>
              <a:effectLst/>
              <a:latin typeface="Century Gothic" panose="020B0502020202020204" pitchFamily="34" charset="0"/>
              <a:ea typeface="+mn-ea"/>
              <a:cs typeface="+mn-cs"/>
            </a:endParaRPr>
          </a:p>
        </p:txBody>
      </p:sp>
      <p:sp>
        <p:nvSpPr>
          <p:cNvPr id="4" name="Slide Number Placeholder 3">
            <a:extLst>
              <a:ext uri="{FF2B5EF4-FFF2-40B4-BE49-F238E27FC236}">
                <a16:creationId xmlns:a16="http://schemas.microsoft.com/office/drawing/2014/main" id="{AB773A53-06B2-1D59-3E19-73CEB7CC44A4}"/>
              </a:ext>
            </a:extLst>
          </p:cNvPr>
          <p:cNvSpPr>
            <a:spLocks noGrp="1"/>
          </p:cNvSpPr>
          <p:nvPr>
            <p:ph type="sldNum" sz="quarter" idx="5"/>
          </p:nvPr>
        </p:nvSpPr>
        <p:spPr/>
        <p:txBody>
          <a:bodyPr/>
          <a:lstStyle/>
          <a:p>
            <a:fld id="{242C061B-BD0F-4B52-A9AF-421A04B7008C}" type="slidenum">
              <a:rPr lang="en-GB" smtClean="0"/>
              <a:pPr/>
              <a:t>5</a:t>
            </a:fld>
            <a:endParaRPr lang="en-GB"/>
          </a:p>
        </p:txBody>
      </p:sp>
    </p:spTree>
    <p:extLst>
      <p:ext uri="{BB962C8B-B14F-4D97-AF65-F5344CB8AC3E}">
        <p14:creationId xmlns:p14="http://schemas.microsoft.com/office/powerpoint/2010/main" val="32820383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0" dirty="0"/>
              <a:t>Answer for quadrant 2: chroma- = ‘colours’, -</a:t>
            </a:r>
            <a:r>
              <a:rPr lang="en-GB" b="0" dirty="0" err="1"/>
              <a:t>graphy</a:t>
            </a:r>
            <a:r>
              <a:rPr lang="en-GB" b="0" dirty="0"/>
              <a:t>  = ‘description’. So, put together, is </a:t>
            </a:r>
            <a:r>
              <a:rPr lang="en-GB" sz="1200" b="0" u="none" dirty="0">
                <a:solidFill>
                  <a:schemeClr val="accent1"/>
                </a:solidFill>
                <a:latin typeface="Bradley Hand ITC" panose="03070402050302030203" pitchFamily="66" charset="0"/>
                <a:cs typeface="Arial" panose="020B0604020202020204" pitchFamily="34" charset="0"/>
              </a:rPr>
              <a:t>a</a:t>
            </a:r>
            <a:r>
              <a:rPr lang="en-GB" sz="1200" b="0" u="none" dirty="0">
                <a:solidFill>
                  <a:schemeClr val="tx1"/>
                </a:solidFill>
                <a:latin typeface="Bradley Hand ITC" panose="03070402050302030203" pitchFamily="66" charset="0"/>
                <a:cs typeface="Arial" panose="020B0604020202020204" pitchFamily="34" charset="0"/>
              </a:rPr>
              <a:t> </a:t>
            </a:r>
            <a:r>
              <a:rPr lang="en-GB" sz="1200" b="0" u="none" dirty="0">
                <a:solidFill>
                  <a:schemeClr val="accent1"/>
                </a:solidFill>
                <a:latin typeface="Bradley Hand ITC" panose="03070402050302030203" pitchFamily="66" charset="0"/>
                <a:cs typeface="Arial" panose="020B0604020202020204" pitchFamily="34" charset="0"/>
              </a:rPr>
              <a:t>description of colours (in a mixture).</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b="0"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a:effectLst/>
                <a:latin typeface="Aptos" panose="020B0004020202020204" pitchFamily="34" charset="0"/>
                <a:ea typeface="Aptos" panose="020B0004020202020204" pitchFamily="34" charset="0"/>
                <a:cs typeface="Arial" panose="020B0604020202020204" pitchFamily="34" charset="0"/>
              </a:rPr>
              <a:t>Find out how archaeological chemist, Stephen Buckley uses chromatography to study the natural products used by Egyptians to embalm mummies. Scroll to poster 6 on this website: https://www.compoundchem.com/enablescience/</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b="0" u="none" dirty="0">
              <a:solidFill>
                <a:schemeClr val="accent1"/>
              </a:solidFill>
              <a:latin typeface="Bradley Hand ITC" panose="03070402050302030203" pitchFamily="66" charset="0"/>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u="none" dirty="0">
                <a:solidFill>
                  <a:schemeClr val="accent1"/>
                </a:solidFill>
                <a:latin typeface="Bradley Hand ITC" panose="03070402050302030203" pitchFamily="66" charset="0"/>
                <a:cs typeface="Arial" panose="020B0604020202020204" pitchFamily="34" charset="0"/>
              </a:rPr>
              <a:t>Answer for quadrant 3: </a:t>
            </a:r>
            <a:r>
              <a:rPr lang="en-GB" sz="1200" b="0" u="none" kern="1200" dirty="0">
                <a:solidFill>
                  <a:schemeClr val="accent1"/>
                </a:solidFill>
                <a:effectLst/>
                <a:latin typeface="Bradley Hand ITC" panose="03070402050302030203" pitchFamily="66" charset="0"/>
                <a:ea typeface="+mn-ea"/>
                <a:cs typeface="+mn-cs"/>
              </a:rPr>
              <a:t>a</a:t>
            </a:r>
            <a:r>
              <a:rPr lang="en-GB" sz="1200" b="0" kern="1200" dirty="0">
                <a:solidFill>
                  <a:schemeClr val="accent1"/>
                </a:solidFill>
                <a:effectLst/>
                <a:latin typeface="Bradley Hand ITC" panose="03070402050302030203" pitchFamily="66" charset="0"/>
                <a:ea typeface="+mn-ea"/>
                <a:cs typeface="+mn-cs"/>
              </a:rPr>
              <a:t> method of separation based on how easily each substance is carried by a liquid that is moving through a porous solid, like paper.</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b="0" kern="1200" dirty="0">
              <a:solidFill>
                <a:schemeClr val="accent1"/>
              </a:solidFill>
              <a:effectLst/>
              <a:latin typeface="Bradley Hand ITC" panose="03070402050302030203"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kern="1200" dirty="0">
                <a:solidFill>
                  <a:schemeClr val="accent1"/>
                </a:solidFill>
                <a:effectLst/>
                <a:latin typeface="Bradley Hand ITC" panose="03070402050302030203" pitchFamily="66" charset="0"/>
                <a:ea typeface="+mn-ea"/>
                <a:cs typeface="+mn-cs"/>
              </a:rPr>
              <a:t>Photograph on this slide © Shutterstock</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b="0" u="none" dirty="0">
              <a:solidFill>
                <a:schemeClr val="accent1"/>
              </a:solidFill>
              <a:latin typeface="Bradley Hand ITC" panose="03070402050302030203" pitchFamily="66" charset="0"/>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b="0" dirty="0"/>
          </a:p>
        </p:txBody>
      </p:sp>
      <p:sp>
        <p:nvSpPr>
          <p:cNvPr id="4" name="Slide Number Placeholder 3"/>
          <p:cNvSpPr>
            <a:spLocks noGrp="1"/>
          </p:cNvSpPr>
          <p:nvPr>
            <p:ph type="sldNum" sz="quarter" idx="5"/>
          </p:nvPr>
        </p:nvSpPr>
        <p:spPr/>
        <p:txBody>
          <a:bodyPr/>
          <a:lstStyle/>
          <a:p>
            <a:fld id="{242C061B-BD0F-4B52-A9AF-421A04B7008C}" type="slidenum">
              <a:rPr lang="en-GB" smtClean="0"/>
              <a:pPr/>
              <a:t>6</a:t>
            </a:fld>
            <a:endParaRPr lang="en-GB"/>
          </a:p>
        </p:txBody>
      </p:sp>
    </p:spTree>
    <p:extLst>
      <p:ext uri="{BB962C8B-B14F-4D97-AF65-F5344CB8AC3E}">
        <p14:creationId xmlns:p14="http://schemas.microsoft.com/office/powerpoint/2010/main" val="393403688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F974EA7-FA3C-7F10-6F00-8AE4E1E844D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8DFA939-A009-02F8-D9F4-73654E64FC3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70485E3-C54B-2765-BA1B-467C8881D57E}"/>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0" dirty="0"/>
              <a:t>Answer for quadrant 1: only the table salt is a pure substance</a:t>
            </a:r>
          </a:p>
        </p:txBody>
      </p:sp>
      <p:sp>
        <p:nvSpPr>
          <p:cNvPr id="4" name="Slide Number Placeholder 3">
            <a:extLst>
              <a:ext uri="{FF2B5EF4-FFF2-40B4-BE49-F238E27FC236}">
                <a16:creationId xmlns:a16="http://schemas.microsoft.com/office/drawing/2014/main" id="{265E2E9D-0A0E-BAA7-7F7F-34BAB3CFA8AF}"/>
              </a:ext>
            </a:extLst>
          </p:cNvPr>
          <p:cNvSpPr>
            <a:spLocks noGrp="1"/>
          </p:cNvSpPr>
          <p:nvPr>
            <p:ph type="sldNum" sz="quarter" idx="5"/>
          </p:nvPr>
        </p:nvSpPr>
        <p:spPr/>
        <p:txBody>
          <a:bodyPr/>
          <a:lstStyle/>
          <a:p>
            <a:fld id="{242C061B-BD0F-4B52-A9AF-421A04B7008C}" type="slidenum">
              <a:rPr lang="en-GB" smtClean="0"/>
              <a:pPr/>
              <a:t>7</a:t>
            </a:fld>
            <a:endParaRPr lang="en-GB"/>
          </a:p>
        </p:txBody>
      </p:sp>
    </p:spTree>
    <p:extLst>
      <p:ext uri="{BB962C8B-B14F-4D97-AF65-F5344CB8AC3E}">
        <p14:creationId xmlns:p14="http://schemas.microsoft.com/office/powerpoint/2010/main" val="164031711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68B755D-193B-F525-D2C4-B071A6FE772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3B3C119-D439-230F-2655-88332B2E8A5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22CE08E-34F2-F564-F928-C1F7936CE0EF}"/>
              </a:ext>
            </a:extLst>
          </p:cNvPr>
          <p:cNvSpPr>
            <a:spLocks noGrp="1"/>
          </p:cNvSpPr>
          <p:nvPr>
            <p:ph type="body" idx="1"/>
          </p:nvPr>
        </p:nvSpPr>
        <p:spPr/>
        <p:txBody>
          <a:bodyPr/>
          <a:lstStyle/>
          <a:p>
            <a:pPr marL="358775" marR="0" lvl="0" indent="0" algn="l" defTabSz="914400" rtl="0" eaLnBrk="1" fontAlgn="auto" latinLnBrk="0" hangingPunct="1">
              <a:lnSpc>
                <a:spcPct val="100000"/>
              </a:lnSpc>
              <a:spcBef>
                <a:spcPts val="600"/>
              </a:spcBef>
              <a:spcAft>
                <a:spcPts val="0"/>
              </a:spcAft>
              <a:buClrTx/>
              <a:buSzTx/>
              <a:buFont typeface="Arial" panose="020B0604020202020204" pitchFamily="34" charset="0"/>
              <a:buNone/>
              <a:tabLst/>
              <a:defRPr/>
            </a:pPr>
            <a:r>
              <a:rPr lang="en-GB" b="0" dirty="0"/>
              <a:t>Answer for quadrant 1: </a:t>
            </a:r>
            <a:r>
              <a:rPr kumimoji="0" lang="en-GB" sz="1100" b="0" i="0" u="none" strike="noStrike" kern="1200" cap="none" spc="0" normalizeH="0" baseline="0" noProof="0" dirty="0">
                <a:ln>
                  <a:noFill/>
                </a:ln>
                <a:solidFill>
                  <a:prstClr val="black"/>
                </a:solidFill>
                <a:effectLst/>
                <a:uLnTx/>
                <a:uFillTx/>
                <a:latin typeface="Century Gothic" panose="020B0502020202020204" pitchFamily="34" charset="0"/>
                <a:ea typeface="+mn-ea"/>
                <a:cs typeface="Arial" panose="020B0604020202020204" pitchFamily="34" charset="0"/>
              </a:rPr>
              <a:t>aqueduct </a:t>
            </a:r>
            <a:r>
              <a:rPr kumimoji="0" lang="en-GB" sz="1200" b="0" i="0" u="none" strike="noStrike" kern="1200" cap="none" spc="0" normalizeH="0" baseline="0" noProof="0" dirty="0">
                <a:ln>
                  <a:noFill/>
                </a:ln>
                <a:solidFill>
                  <a:schemeClr val="accent1"/>
                </a:solidFill>
                <a:effectLst/>
                <a:uLnTx/>
                <a:uFillTx/>
                <a:latin typeface="Bradley Hand ITC" panose="03070402050302030203" pitchFamily="66" charset="0"/>
                <a:ea typeface="+mn-ea"/>
                <a:cs typeface="Arial" panose="020B0604020202020204" pitchFamily="34" charset="0"/>
              </a:rPr>
              <a:t>- a structure that carries water across a valley or river; </a:t>
            </a:r>
            <a:r>
              <a:rPr kumimoji="0" lang="en-GB" sz="1100" b="0" i="0" u="none" strike="noStrike" kern="1200" cap="none" spc="0" normalizeH="0" baseline="0" noProof="0" dirty="0">
                <a:ln>
                  <a:noFill/>
                </a:ln>
                <a:solidFill>
                  <a:prstClr val="black"/>
                </a:solidFill>
                <a:effectLst/>
                <a:uLnTx/>
                <a:uFillTx/>
                <a:latin typeface="Century Gothic" panose="020B0502020202020204" pitchFamily="34" charset="0"/>
                <a:ea typeface="+mn-ea"/>
                <a:cs typeface="Arial" panose="020B0604020202020204" pitchFamily="34" charset="0"/>
              </a:rPr>
              <a:t>aquatic </a:t>
            </a:r>
            <a:r>
              <a:rPr kumimoji="0" lang="en-GB" sz="1200" b="0" i="0" u="none" strike="noStrike" kern="1200" cap="none" spc="0" normalizeH="0" baseline="0" noProof="0" dirty="0">
                <a:ln>
                  <a:noFill/>
                </a:ln>
                <a:solidFill>
                  <a:schemeClr val="accent1"/>
                </a:solidFill>
                <a:effectLst/>
                <a:uLnTx/>
                <a:uFillTx/>
                <a:latin typeface="Bradley Hand ITC" panose="03070402050302030203" pitchFamily="66" charset="0"/>
                <a:ea typeface="+mn-ea"/>
                <a:cs typeface="Arial" panose="020B0604020202020204" pitchFamily="34" charset="0"/>
              </a:rPr>
              <a:t>- growing or living in water; </a:t>
            </a:r>
            <a:r>
              <a:rPr kumimoji="0" lang="en-GB" sz="1100" b="0" i="0" u="none" strike="noStrike" kern="1200" cap="none" spc="0" normalizeH="0" baseline="0" noProof="0" dirty="0">
                <a:ln>
                  <a:noFill/>
                </a:ln>
                <a:solidFill>
                  <a:prstClr val="black"/>
                </a:solidFill>
                <a:effectLst/>
                <a:uLnTx/>
                <a:uFillTx/>
                <a:latin typeface="Century Gothic" panose="020B0502020202020204" pitchFamily="34" charset="0"/>
                <a:ea typeface="+mn-ea"/>
                <a:cs typeface="Arial" panose="020B0604020202020204" pitchFamily="34" charset="0"/>
              </a:rPr>
              <a:t>aquarium </a:t>
            </a:r>
            <a:r>
              <a:rPr kumimoji="0" lang="en-GB" sz="1200" b="0" i="0" u="none" strike="noStrike" kern="1200" cap="none" spc="0" normalizeH="0" baseline="0" noProof="0" dirty="0">
                <a:ln>
                  <a:noFill/>
                </a:ln>
                <a:solidFill>
                  <a:schemeClr val="accent1"/>
                </a:solidFill>
                <a:effectLst/>
                <a:uLnTx/>
                <a:uFillTx/>
                <a:latin typeface="Bradley Hand ITC" panose="03070402050302030203" pitchFamily="66" charset="0"/>
                <a:ea typeface="+mn-ea"/>
                <a:cs typeface="Arial" panose="020B0604020202020204" pitchFamily="34" charset="0"/>
              </a:rPr>
              <a:t>- a tank for underwater creatures.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b="0" dirty="0"/>
          </a:p>
        </p:txBody>
      </p:sp>
      <p:sp>
        <p:nvSpPr>
          <p:cNvPr id="4" name="Slide Number Placeholder 3">
            <a:extLst>
              <a:ext uri="{FF2B5EF4-FFF2-40B4-BE49-F238E27FC236}">
                <a16:creationId xmlns:a16="http://schemas.microsoft.com/office/drawing/2014/main" id="{263C73DC-4FF4-6D5C-1642-D682363A08AD}"/>
              </a:ext>
            </a:extLst>
          </p:cNvPr>
          <p:cNvSpPr>
            <a:spLocks noGrp="1"/>
          </p:cNvSpPr>
          <p:nvPr>
            <p:ph type="sldNum" sz="quarter" idx="5"/>
          </p:nvPr>
        </p:nvSpPr>
        <p:spPr/>
        <p:txBody>
          <a:bodyPr/>
          <a:lstStyle/>
          <a:p>
            <a:fld id="{242C061B-BD0F-4B52-A9AF-421A04B7008C}" type="slidenum">
              <a:rPr lang="en-GB" smtClean="0"/>
              <a:pPr/>
              <a:t>8</a:t>
            </a:fld>
            <a:endParaRPr lang="en-GB"/>
          </a:p>
        </p:txBody>
      </p:sp>
    </p:spTree>
    <p:extLst>
      <p:ext uri="{BB962C8B-B14F-4D97-AF65-F5344CB8AC3E}">
        <p14:creationId xmlns:p14="http://schemas.microsoft.com/office/powerpoint/2010/main" val="124325434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B61FFDE-0838-7EDB-1B5E-BF2DFFC258B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E6187FE-E0B3-260C-E137-FCB99998EA9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E312808-4B23-747F-27B7-C51394653F96}"/>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chemeClr val="accent1"/>
                </a:solidFill>
                <a:effectLst/>
                <a:uLnTx/>
                <a:uFillTx/>
                <a:latin typeface="Bradley Hand ITC" panose="03070402050302030203" pitchFamily="66" charset="0"/>
                <a:ea typeface="+mn-ea"/>
                <a:cs typeface="Arial" panose="020B0604020202020204" pitchFamily="34" charset="0"/>
              </a:rPr>
              <a:t>Answer for quadrant 1: condensation is when a vapour turns into a liquid.</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b="0" dirty="0"/>
          </a:p>
        </p:txBody>
      </p:sp>
      <p:sp>
        <p:nvSpPr>
          <p:cNvPr id="4" name="Slide Number Placeholder 3">
            <a:extLst>
              <a:ext uri="{FF2B5EF4-FFF2-40B4-BE49-F238E27FC236}">
                <a16:creationId xmlns:a16="http://schemas.microsoft.com/office/drawing/2014/main" id="{18CDA180-80B6-C48B-2E6B-CAC17A2D535A}"/>
              </a:ext>
            </a:extLst>
          </p:cNvPr>
          <p:cNvSpPr>
            <a:spLocks noGrp="1"/>
          </p:cNvSpPr>
          <p:nvPr>
            <p:ph type="sldNum" sz="quarter" idx="5"/>
          </p:nvPr>
        </p:nvSpPr>
        <p:spPr/>
        <p:txBody>
          <a:bodyPr/>
          <a:lstStyle/>
          <a:p>
            <a:fld id="{242C061B-BD0F-4B52-A9AF-421A04B7008C}" type="slidenum">
              <a:rPr lang="en-GB" smtClean="0"/>
              <a:pPr/>
              <a:t>9</a:t>
            </a:fld>
            <a:endParaRPr lang="en-GB"/>
          </a:p>
        </p:txBody>
      </p:sp>
    </p:spTree>
    <p:extLst>
      <p:ext uri="{BB962C8B-B14F-4D97-AF65-F5344CB8AC3E}">
        <p14:creationId xmlns:p14="http://schemas.microsoft.com/office/powerpoint/2010/main" val="266894606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8E08648-E292-5157-8766-79E56141EA5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F55EAE7-A774-76C0-4D1C-8E649B15BA7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A432C8F-AE14-02D1-9ADF-09F3AF8A11E4}"/>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b="0" dirty="0"/>
          </a:p>
        </p:txBody>
      </p:sp>
      <p:sp>
        <p:nvSpPr>
          <p:cNvPr id="4" name="Slide Number Placeholder 3">
            <a:extLst>
              <a:ext uri="{FF2B5EF4-FFF2-40B4-BE49-F238E27FC236}">
                <a16:creationId xmlns:a16="http://schemas.microsoft.com/office/drawing/2014/main" id="{142B2DDD-9A11-142A-C606-4761C008F1E5}"/>
              </a:ext>
            </a:extLst>
          </p:cNvPr>
          <p:cNvSpPr>
            <a:spLocks noGrp="1"/>
          </p:cNvSpPr>
          <p:nvPr>
            <p:ph type="sldNum" sz="quarter" idx="5"/>
          </p:nvPr>
        </p:nvSpPr>
        <p:spPr/>
        <p:txBody>
          <a:bodyPr/>
          <a:lstStyle/>
          <a:p>
            <a:fld id="{242C061B-BD0F-4B52-A9AF-421A04B7008C}" type="slidenum">
              <a:rPr lang="en-GB" smtClean="0"/>
              <a:pPr/>
              <a:t>10</a:t>
            </a:fld>
            <a:endParaRPr lang="en-GB"/>
          </a:p>
        </p:txBody>
      </p:sp>
    </p:spTree>
    <p:extLst>
      <p:ext uri="{BB962C8B-B14F-4D97-AF65-F5344CB8AC3E}">
        <p14:creationId xmlns:p14="http://schemas.microsoft.com/office/powerpoint/2010/main" val="2434567907"/>
      </p:ext>
    </p:extLst>
  </p:cSld>
  <p:clrMapOvr>
    <a:masterClrMapping/>
  </p:clrMapOvr>
</p:notes>
</file>

<file path=ppt/slideLayouts/_rels/slideLayout1.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10.png"/></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11-14 years Title, single line, generic photo">
    <p:spTree>
      <p:nvGrpSpPr>
        <p:cNvPr id="1" name=""/>
        <p:cNvGrpSpPr/>
        <p:nvPr/>
      </p:nvGrpSpPr>
      <p:grpSpPr>
        <a:xfrm>
          <a:off x="0" y="0"/>
          <a:ext cx="0" cy="0"/>
          <a:chOff x="0" y="0"/>
          <a:chExt cx="0" cy="0"/>
        </a:xfrm>
      </p:grpSpPr>
      <p:grpSp>
        <p:nvGrpSpPr>
          <p:cNvPr id="43" name="Group 42">
            <a:extLst>
              <a:ext uri="{FF2B5EF4-FFF2-40B4-BE49-F238E27FC236}">
                <a16:creationId xmlns:a16="http://schemas.microsoft.com/office/drawing/2014/main" id="{F5168C22-13C5-5042-B68D-D5810F149BD4}"/>
              </a:ext>
            </a:extLst>
          </p:cNvPr>
          <p:cNvGrpSpPr/>
          <p:nvPr userDrawn="1"/>
        </p:nvGrpSpPr>
        <p:grpSpPr>
          <a:xfrm>
            <a:off x="0" y="0"/>
            <a:ext cx="12196800" cy="6858000"/>
            <a:chOff x="0" y="0"/>
            <a:chExt cx="12196800" cy="6858000"/>
          </a:xfrm>
        </p:grpSpPr>
        <p:pic>
          <p:nvPicPr>
            <p:cNvPr id="16" name="Picture 15">
              <a:extLst>
                <a:ext uri="{FF2B5EF4-FFF2-40B4-BE49-F238E27FC236}">
                  <a16:creationId xmlns:a16="http://schemas.microsoft.com/office/drawing/2014/main" id="{01348E18-6A0F-0842-92AA-634472BB458F}"/>
                </a:ext>
              </a:extLst>
            </p:cNvPr>
            <p:cNvPicPr>
              <a:picLocks/>
            </p:cNvPicPr>
            <p:nvPr userDrawn="1"/>
          </p:nvPicPr>
          <p:blipFill>
            <a:blip r:embed="rId2" cstate="email">
              <a:extLst>
                <a:ext uri="{28A0092B-C50C-407E-A947-70E740481C1C}">
                  <a14:useLocalDpi xmlns:a14="http://schemas.microsoft.com/office/drawing/2010/main"/>
                </a:ext>
              </a:extLst>
            </a:blip>
            <a:stretch>
              <a:fillRect/>
            </a:stretch>
          </p:blipFill>
          <p:spPr>
            <a:xfrm>
              <a:off x="0" y="0"/>
              <a:ext cx="12196800" cy="6858000"/>
            </a:xfrm>
            <a:prstGeom prst="rect">
              <a:avLst/>
            </a:prstGeom>
          </p:spPr>
        </p:pic>
        <p:pic>
          <p:nvPicPr>
            <p:cNvPr id="42" name="Picture 41">
              <a:extLst>
                <a:ext uri="{FF2B5EF4-FFF2-40B4-BE49-F238E27FC236}">
                  <a16:creationId xmlns:a16="http://schemas.microsoft.com/office/drawing/2014/main" id="{7D0D226C-0904-EC4D-9B16-19AD25079747}"/>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5306038" y="0"/>
              <a:ext cx="6855236" cy="6858000"/>
            </a:xfrm>
            <a:prstGeom prst="rect">
              <a:avLst/>
            </a:prstGeom>
          </p:spPr>
        </p:pic>
      </p:grpSp>
      <p:grpSp>
        <p:nvGrpSpPr>
          <p:cNvPr id="98" name="Group 97">
            <a:extLst>
              <a:ext uri="{FF2B5EF4-FFF2-40B4-BE49-F238E27FC236}">
                <a16:creationId xmlns:a16="http://schemas.microsoft.com/office/drawing/2014/main" id="{D1166B66-EF9F-7F44-B3D5-0039E00DA134}"/>
              </a:ext>
            </a:extLst>
          </p:cNvPr>
          <p:cNvGrpSpPr/>
          <p:nvPr userDrawn="1"/>
        </p:nvGrpSpPr>
        <p:grpSpPr>
          <a:xfrm>
            <a:off x="0" y="-1670"/>
            <a:ext cx="7622497" cy="6859670"/>
            <a:chOff x="0" y="-1670"/>
            <a:chExt cx="7622497" cy="6859670"/>
          </a:xfrm>
        </p:grpSpPr>
        <p:pic>
          <p:nvPicPr>
            <p:cNvPr id="84" name="Picture 83">
              <a:extLst>
                <a:ext uri="{FF2B5EF4-FFF2-40B4-BE49-F238E27FC236}">
                  <a16:creationId xmlns:a16="http://schemas.microsoft.com/office/drawing/2014/main" id="{F1E65715-C07C-5A49-8AE3-55777E91145F}"/>
                </a:ext>
              </a:extLst>
            </p:cNvPr>
            <p:cNvPicPr>
              <a:picLocks noChangeAspect="1"/>
            </p:cNvPicPr>
            <p:nvPr userDrawn="1"/>
          </p:nvPicPr>
          <p:blipFill>
            <a:blip r:embed="rId4" cstate="email">
              <a:extLst>
                <a:ext uri="{28A0092B-C50C-407E-A947-70E740481C1C}">
                  <a14:useLocalDpi xmlns:a14="http://schemas.microsoft.com/office/drawing/2010/main"/>
                </a:ext>
              </a:extLst>
            </a:blip>
            <a:stretch>
              <a:fillRect/>
            </a:stretch>
          </p:blipFill>
          <p:spPr>
            <a:xfrm>
              <a:off x="0" y="0"/>
              <a:ext cx="7485972" cy="6858000"/>
            </a:xfrm>
            <a:prstGeom prst="rect">
              <a:avLst/>
            </a:prstGeom>
          </p:spPr>
        </p:pic>
        <p:pic>
          <p:nvPicPr>
            <p:cNvPr id="86" name="Picture 85">
              <a:extLst>
                <a:ext uri="{FF2B5EF4-FFF2-40B4-BE49-F238E27FC236}">
                  <a16:creationId xmlns:a16="http://schemas.microsoft.com/office/drawing/2014/main" id="{2A1E57C7-F139-AD4D-BA28-4F7521ED0599}"/>
                </a:ext>
              </a:extLst>
            </p:cNvPr>
            <p:cNvPicPr>
              <a:picLocks noChangeAspect="1"/>
            </p:cNvPicPr>
            <p:nvPr userDrawn="1"/>
          </p:nvPicPr>
          <p:blipFill>
            <a:blip r:embed="rId5" cstate="print">
              <a:extLst>
                <a:ext uri="{28A0092B-C50C-407E-A947-70E740481C1C}">
                  <a14:useLocalDpi xmlns:a14="http://schemas.microsoft.com/office/drawing/2010/main"/>
                </a:ext>
              </a:extLst>
            </a:blip>
            <a:stretch>
              <a:fillRect/>
            </a:stretch>
          </p:blipFill>
          <p:spPr>
            <a:xfrm>
              <a:off x="3383422" y="-1670"/>
              <a:ext cx="4239075" cy="6858000"/>
            </a:xfrm>
            <a:prstGeom prst="rect">
              <a:avLst/>
            </a:prstGeom>
          </p:spPr>
        </p:pic>
        <p:pic>
          <p:nvPicPr>
            <p:cNvPr id="96" name="Picture 95">
              <a:extLst>
                <a:ext uri="{FF2B5EF4-FFF2-40B4-BE49-F238E27FC236}">
                  <a16:creationId xmlns:a16="http://schemas.microsoft.com/office/drawing/2014/main" id="{6CC0A54E-2863-3942-914D-4D2B8FFDF4BF}"/>
                </a:ext>
              </a:extLst>
            </p:cNvPr>
            <p:cNvPicPr>
              <a:picLocks noChangeAspect="1"/>
            </p:cNvPicPr>
            <p:nvPr userDrawn="1"/>
          </p:nvPicPr>
          <p:blipFill>
            <a:blip r:embed="rId6" cstate="print">
              <a:alphaModFix amt="75000"/>
              <a:extLst>
                <a:ext uri="{28A0092B-C50C-407E-A947-70E740481C1C}">
                  <a14:useLocalDpi xmlns:a14="http://schemas.microsoft.com/office/drawing/2010/main"/>
                </a:ext>
              </a:extLst>
            </a:blip>
            <a:stretch>
              <a:fillRect/>
            </a:stretch>
          </p:blipFill>
          <p:spPr>
            <a:xfrm>
              <a:off x="4023211" y="0"/>
              <a:ext cx="3599286" cy="2832100"/>
            </a:xfrm>
            <a:prstGeom prst="rect">
              <a:avLst/>
            </a:prstGeom>
          </p:spPr>
        </p:pic>
      </p:grpSp>
      <p:sp>
        <p:nvSpPr>
          <p:cNvPr id="2" name="Title 1">
            <a:extLst>
              <a:ext uri="{FF2B5EF4-FFF2-40B4-BE49-F238E27FC236}">
                <a16:creationId xmlns:a16="http://schemas.microsoft.com/office/drawing/2014/main" id="{BB8CB521-08A1-6042-8AA6-46C1C137B9E2}"/>
              </a:ext>
            </a:extLst>
          </p:cNvPr>
          <p:cNvSpPr>
            <a:spLocks noGrp="1"/>
          </p:cNvSpPr>
          <p:nvPr>
            <p:ph type="ctrTitle" hasCustomPrompt="1"/>
          </p:nvPr>
        </p:nvSpPr>
        <p:spPr>
          <a:xfrm>
            <a:off x="540000" y="1238400"/>
            <a:ext cx="5220000" cy="336777"/>
          </a:xfrm>
        </p:spPr>
        <p:txBody>
          <a:bodyPr lIns="0" tIns="0" rIns="0" bIns="0" anchor="t" anchorCtr="0">
            <a:normAutofit/>
          </a:bodyPr>
          <a:lstStyle>
            <a:lvl1pPr algn="l">
              <a:defRPr sz="2400" b="1" i="0">
                <a:latin typeface="Century Gothic" panose="020B0502020202020204" pitchFamily="34" charset="0"/>
              </a:defRPr>
            </a:lvl1pPr>
          </a:lstStyle>
          <a:p>
            <a:r>
              <a:rPr lang="en-GB" dirty="0"/>
              <a:t>11–14 years</a:t>
            </a:r>
            <a:endParaRPr lang="en-US" dirty="0"/>
          </a:p>
        </p:txBody>
      </p:sp>
      <p:sp>
        <p:nvSpPr>
          <p:cNvPr id="3" name="Subtitle 2">
            <a:extLst>
              <a:ext uri="{FF2B5EF4-FFF2-40B4-BE49-F238E27FC236}">
                <a16:creationId xmlns:a16="http://schemas.microsoft.com/office/drawing/2014/main" id="{C274CC80-688D-714B-9546-CAC5C231FAE5}"/>
              </a:ext>
            </a:extLst>
          </p:cNvPr>
          <p:cNvSpPr>
            <a:spLocks noGrp="1"/>
          </p:cNvSpPr>
          <p:nvPr>
            <p:ph type="subTitle" idx="1" hasCustomPrompt="1"/>
          </p:nvPr>
        </p:nvSpPr>
        <p:spPr>
          <a:xfrm>
            <a:off x="540000" y="1980000"/>
            <a:ext cx="5220000" cy="713843"/>
          </a:xfrm>
        </p:spPr>
        <p:txBody>
          <a:bodyPr lIns="0" tIns="0" rIns="0" bIns="0">
            <a:noAutofit/>
          </a:bodyPr>
          <a:lstStyle>
            <a:lvl1pPr marL="0" indent="0" algn="l">
              <a:spcBef>
                <a:spcPts val="0"/>
              </a:spcBef>
              <a:buNone/>
              <a:defRPr sz="5000" b="1" i="0">
                <a:solidFill>
                  <a:srgbClr val="006F62"/>
                </a:solidFill>
                <a:latin typeface="Century Gothic" panose="020B0502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Single line title</a:t>
            </a:r>
            <a:endParaRPr lang="en-US" dirty="0"/>
          </a:p>
        </p:txBody>
      </p:sp>
      <p:pic>
        <p:nvPicPr>
          <p:cNvPr id="7" name="Picture 6">
            <a:extLst>
              <a:ext uri="{FF2B5EF4-FFF2-40B4-BE49-F238E27FC236}">
                <a16:creationId xmlns:a16="http://schemas.microsoft.com/office/drawing/2014/main" id="{320B49D5-F310-A340-BF5B-AB0D4EB1E384}"/>
              </a:ext>
            </a:extLst>
          </p:cNvPr>
          <p:cNvPicPr>
            <a:picLocks noChangeAspect="1"/>
          </p:cNvPicPr>
          <p:nvPr userDrawn="1"/>
        </p:nvPicPr>
        <p:blipFill>
          <a:blip r:embed="rId7" cstate="email">
            <a:extLst>
              <a:ext uri="{28A0092B-C50C-407E-A947-70E740481C1C}">
                <a14:useLocalDpi xmlns:a14="http://schemas.microsoft.com/office/drawing/2010/main"/>
              </a:ext>
            </a:extLst>
          </a:blip>
          <a:stretch>
            <a:fillRect/>
          </a:stretch>
        </p:blipFill>
        <p:spPr>
          <a:xfrm>
            <a:off x="540000" y="5640908"/>
            <a:ext cx="2568960" cy="716919"/>
          </a:xfrm>
          <a:prstGeom prst="rect">
            <a:avLst/>
          </a:prstGeom>
        </p:spPr>
      </p:pic>
      <p:pic>
        <p:nvPicPr>
          <p:cNvPr id="38" name="Picture 37">
            <a:extLst>
              <a:ext uri="{FF2B5EF4-FFF2-40B4-BE49-F238E27FC236}">
                <a16:creationId xmlns:a16="http://schemas.microsoft.com/office/drawing/2014/main" id="{14E3DA79-FDC9-7F4B-9277-8C9EB9346AD6}"/>
              </a:ext>
            </a:extLst>
          </p:cNvPr>
          <p:cNvPicPr>
            <a:picLocks noChangeAspect="1"/>
          </p:cNvPicPr>
          <p:nvPr userDrawn="1"/>
        </p:nvPicPr>
        <p:blipFill>
          <a:blip r:embed="rId8" cstate="print">
            <a:extLst>
              <a:ext uri="{28A0092B-C50C-407E-A947-70E740481C1C}">
                <a14:useLocalDpi xmlns:a14="http://schemas.microsoft.com/office/drawing/2010/main"/>
              </a:ext>
            </a:extLst>
          </a:blip>
          <a:stretch>
            <a:fillRect/>
          </a:stretch>
        </p:blipFill>
        <p:spPr>
          <a:xfrm>
            <a:off x="3648960" y="5816600"/>
            <a:ext cx="1754412" cy="417717"/>
          </a:xfrm>
          <a:prstGeom prst="rect">
            <a:avLst/>
          </a:prstGeom>
        </p:spPr>
      </p:pic>
      <p:sp>
        <p:nvSpPr>
          <p:cNvPr id="14" name="Title 1">
            <a:extLst>
              <a:ext uri="{FF2B5EF4-FFF2-40B4-BE49-F238E27FC236}">
                <a16:creationId xmlns:a16="http://schemas.microsoft.com/office/drawing/2014/main" id="{2281CF7B-F07A-C049-BDB9-748CCF3F310B}"/>
              </a:ext>
            </a:extLst>
          </p:cNvPr>
          <p:cNvSpPr txBox="1">
            <a:spLocks/>
          </p:cNvSpPr>
          <p:nvPr userDrawn="1"/>
        </p:nvSpPr>
        <p:spPr>
          <a:xfrm>
            <a:off x="9449999" y="5850000"/>
            <a:ext cx="2520327" cy="336777"/>
          </a:xfrm>
          <a:prstGeom prst="rect">
            <a:avLst/>
          </a:prstGeom>
        </p:spPr>
        <p:txBody>
          <a:bodyPr vert="horz" lIns="0" tIns="0" rIns="0" bIns="0" rtlCol="0" anchor="b" anchorCtr="0">
            <a:noAutofit/>
          </a:bodyPr>
          <a:lstStyle>
            <a:lvl1pPr algn="l" defTabSz="914400" rtl="0" eaLnBrk="1" latinLnBrk="0" hangingPunct="1">
              <a:lnSpc>
                <a:spcPct val="90000"/>
              </a:lnSpc>
              <a:spcBef>
                <a:spcPct val="0"/>
              </a:spcBef>
              <a:buNone/>
              <a:defRPr sz="2400" b="1" i="0" kern="1200">
                <a:solidFill>
                  <a:schemeClr val="tx1"/>
                </a:solidFill>
                <a:latin typeface="Century Gothic" panose="020B0502020202020204" pitchFamily="34" charset="0"/>
                <a:ea typeface="+mj-ea"/>
                <a:cs typeface="+mj-cs"/>
              </a:defRPr>
            </a:lvl1pPr>
          </a:lstStyle>
          <a:p>
            <a:pPr algn="r"/>
            <a:r>
              <a:rPr lang="en-GB" sz="1400" dirty="0">
                <a:solidFill>
                  <a:schemeClr val="bg1"/>
                </a:solidFill>
                <a:effectLst/>
                <a:latin typeface="Century Gothic" panose="020B0502020202020204" pitchFamily="34" charset="0"/>
              </a:rPr>
              <a:t>Downloaded from rsc.li/42AcGmK, non-scaffolded version and teacher notes also available</a:t>
            </a:r>
            <a:endParaRPr lang="en-US" sz="1400" u="none" dirty="0">
              <a:solidFill>
                <a:schemeClr val="bg1"/>
              </a:solidFill>
            </a:endParaRPr>
          </a:p>
        </p:txBody>
      </p:sp>
    </p:spTree>
    <p:extLst>
      <p:ext uri="{BB962C8B-B14F-4D97-AF65-F5344CB8AC3E}">
        <p14:creationId xmlns:p14="http://schemas.microsoft.com/office/powerpoint/2010/main" val="122693708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11-14 years Content - single column/bulleted list">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41067C70-ACA3-B14D-96A0-0D77B8CFC9DB}"/>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8607398" y="0"/>
            <a:ext cx="3584602" cy="6858000"/>
          </a:xfrm>
          <a:prstGeom prst="rect">
            <a:avLst/>
          </a:prstGeom>
        </p:spPr>
      </p:pic>
      <p:sp>
        <p:nvSpPr>
          <p:cNvPr id="9" name="Title 1">
            <a:extLst>
              <a:ext uri="{FF2B5EF4-FFF2-40B4-BE49-F238E27FC236}">
                <a16:creationId xmlns:a16="http://schemas.microsoft.com/office/drawing/2014/main" id="{02CD3606-77CB-6E4D-9323-AB8EF1219EFD}"/>
              </a:ext>
            </a:extLst>
          </p:cNvPr>
          <p:cNvSpPr>
            <a:spLocks noGrp="1"/>
          </p:cNvSpPr>
          <p:nvPr>
            <p:ph type="title" hasCustomPrompt="1"/>
          </p:nvPr>
        </p:nvSpPr>
        <p:spPr>
          <a:xfrm>
            <a:off x="540000" y="540000"/>
            <a:ext cx="10080000" cy="440661"/>
          </a:xfrm>
        </p:spPr>
        <p:txBody>
          <a:bodyPr lIns="0" tIns="0" rIns="0" bIns="0" anchor="t" anchorCtr="0">
            <a:noAutofit/>
          </a:bodyPr>
          <a:lstStyle>
            <a:lvl1pPr>
              <a:defRPr sz="3400" b="1" i="0">
                <a:solidFill>
                  <a:srgbClr val="006F62"/>
                </a:solidFill>
                <a:latin typeface="Century Gothic" panose="020B0502020202020204" pitchFamily="34" charset="0"/>
              </a:defRPr>
            </a:lvl1pPr>
          </a:lstStyle>
          <a:p>
            <a:r>
              <a:rPr lang="en-GB" dirty="0"/>
              <a:t>Heading</a:t>
            </a:r>
            <a:endParaRPr lang="en-US" dirty="0"/>
          </a:p>
        </p:txBody>
      </p:sp>
      <p:sp>
        <p:nvSpPr>
          <p:cNvPr id="11" name="Rectangle 10">
            <a:extLst>
              <a:ext uri="{FF2B5EF4-FFF2-40B4-BE49-F238E27FC236}">
                <a16:creationId xmlns:a16="http://schemas.microsoft.com/office/drawing/2014/main" id="{7E4FF0AC-E9DB-1248-A929-F5456D977C3B}"/>
              </a:ext>
            </a:extLst>
          </p:cNvPr>
          <p:cNvSpPr/>
          <p:nvPr userDrawn="1"/>
        </p:nvSpPr>
        <p:spPr>
          <a:xfrm>
            <a:off x="11382000" y="0"/>
            <a:ext cx="810000" cy="6858000"/>
          </a:xfrm>
          <a:prstGeom prst="rect">
            <a:avLst/>
          </a:prstGeom>
          <a:solidFill>
            <a:srgbClr val="006F6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18028020-C193-574C-845B-55DE20C710D8}"/>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10854930" y="4546600"/>
            <a:ext cx="1333500" cy="2311400"/>
          </a:xfrm>
          <a:prstGeom prst="rect">
            <a:avLst/>
          </a:prstGeom>
        </p:spPr>
      </p:pic>
      <p:pic>
        <p:nvPicPr>
          <p:cNvPr id="14" name="Picture 13">
            <a:extLst>
              <a:ext uri="{FF2B5EF4-FFF2-40B4-BE49-F238E27FC236}">
                <a16:creationId xmlns:a16="http://schemas.microsoft.com/office/drawing/2014/main" id="{C18A1EB2-8DF8-6542-A7A9-0F3B0C8FD399}"/>
              </a:ext>
            </a:extLst>
          </p:cNvPr>
          <p:cNvPicPr>
            <a:picLocks noChangeAspect="1"/>
          </p:cNvPicPr>
          <p:nvPr userDrawn="1"/>
        </p:nvPicPr>
        <p:blipFill>
          <a:blip r:embed="rId4" cstate="print">
            <a:extLst>
              <a:ext uri="{28A0092B-C50C-407E-A947-70E740481C1C}">
                <a14:useLocalDpi xmlns:a14="http://schemas.microsoft.com/office/drawing/2010/main"/>
              </a:ext>
            </a:extLst>
          </a:blip>
          <a:stretch>
            <a:fillRect/>
          </a:stretch>
        </p:blipFill>
        <p:spPr>
          <a:xfrm>
            <a:off x="10734280" y="4724400"/>
            <a:ext cx="1574800" cy="2133600"/>
          </a:xfrm>
          <a:prstGeom prst="rect">
            <a:avLst/>
          </a:prstGeom>
        </p:spPr>
      </p:pic>
      <p:sp>
        <p:nvSpPr>
          <p:cNvPr id="15" name="Content Placeholder 2">
            <a:extLst>
              <a:ext uri="{FF2B5EF4-FFF2-40B4-BE49-F238E27FC236}">
                <a16:creationId xmlns:a16="http://schemas.microsoft.com/office/drawing/2014/main" id="{BA650EB0-B31B-E84E-ABFC-1CF9FBE832D1}"/>
              </a:ext>
            </a:extLst>
          </p:cNvPr>
          <p:cNvSpPr>
            <a:spLocks noGrp="1"/>
          </p:cNvSpPr>
          <p:nvPr>
            <p:ph idx="1" hasCustomPrompt="1"/>
          </p:nvPr>
        </p:nvSpPr>
        <p:spPr>
          <a:xfrm>
            <a:off x="540000" y="1260000"/>
            <a:ext cx="10080000" cy="5040000"/>
          </a:xfrm>
        </p:spPr>
        <p:txBody>
          <a:bodyPr lIns="0" tIns="0" rIns="0" bIns="0">
            <a:normAutofit/>
          </a:bodyPr>
          <a:lstStyle>
            <a:lvl1pPr marL="342900" indent="-342900">
              <a:lnSpc>
                <a:spcPct val="100000"/>
              </a:lnSpc>
              <a:spcBef>
                <a:spcPts val="0"/>
              </a:spcBef>
              <a:spcAft>
                <a:spcPts val="1200"/>
              </a:spcAft>
              <a:buClr>
                <a:srgbClr val="006F62"/>
              </a:buClr>
              <a:buSzPct val="125000"/>
              <a:buFont typeface="Arial" panose="020B0604020202020204" pitchFamily="34" charset="0"/>
              <a:buChar char="•"/>
              <a:defRPr sz="2200" b="0" i="0">
                <a:latin typeface="Century Gothic" panose="020B0502020202020204" pitchFamily="34" charset="0"/>
              </a:defRPr>
            </a:lvl1pPr>
          </a:lstStyle>
          <a:p>
            <a:pPr lvl="0"/>
            <a:r>
              <a:rPr lang="en-GB" dirty="0"/>
              <a:t>Here is the text.</a:t>
            </a:r>
          </a:p>
        </p:txBody>
      </p:sp>
    </p:spTree>
    <p:extLst>
      <p:ext uri="{BB962C8B-B14F-4D97-AF65-F5344CB8AC3E}">
        <p14:creationId xmlns:p14="http://schemas.microsoft.com/office/powerpoint/2010/main" val="3648709245"/>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FE5FE99-04D4-864B-A80A-C8A4E40F4D1B}"/>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3A6DAB5F-D1BC-0941-A323-571F5198174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FDCBC3C7-2FB0-4543-87F4-792C792E801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B8D5C9B-1D41-4B4A-8E9D-54021847FEFA}" type="datetimeFigureOut">
              <a:rPr lang="en-US" smtClean="0"/>
              <a:pPr/>
              <a:t>12/15/2025</a:t>
            </a:fld>
            <a:endParaRPr lang="en-US"/>
          </a:p>
        </p:txBody>
      </p:sp>
      <p:sp>
        <p:nvSpPr>
          <p:cNvPr id="5" name="Footer Placeholder 4">
            <a:extLst>
              <a:ext uri="{FF2B5EF4-FFF2-40B4-BE49-F238E27FC236}">
                <a16:creationId xmlns:a16="http://schemas.microsoft.com/office/drawing/2014/main" id="{E0A315A7-5034-7B47-AC42-72B007F5CF4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D48891DA-332A-A543-AACF-9B3ADDF2215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8F4554D-C745-0D49-B311-95A2F21E8E70}" type="slidenum">
              <a:rPr lang="en-US" smtClean="0"/>
              <a:pPr/>
              <a:t>‹#›</a:t>
            </a:fld>
            <a:endParaRPr lang="en-US"/>
          </a:p>
        </p:txBody>
      </p:sp>
      <p:sp>
        <p:nvSpPr>
          <p:cNvPr id="7" name="Rectangle 6">
            <a:extLst>
              <a:ext uri="{FF2B5EF4-FFF2-40B4-BE49-F238E27FC236}">
                <a16:creationId xmlns:a16="http://schemas.microsoft.com/office/drawing/2014/main" id="{32B1A816-D175-C045-A883-B30BA8D52EAD}"/>
              </a:ext>
            </a:extLst>
          </p:cNvPr>
          <p:cNvSpPr/>
          <p:nvPr userDrawn="1"/>
        </p:nvSpPr>
        <p:spPr>
          <a:xfrm>
            <a:off x="0" y="0"/>
            <a:ext cx="12192000" cy="6858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405364243"/>
      </p:ext>
    </p:extLst>
  </p:cSld>
  <p:clrMap bg1="lt1" tx1="dk1" bg2="lt2" tx2="dk2" accent1="accent1" accent2="accent2" accent3="accent3" accent4="accent4" accent5="accent5" accent6="accent6" hlink="hlink" folHlink="folHlink"/>
  <p:sldLayoutIdLst>
    <p:sldLayoutId id="2147483649" r:id="rId1"/>
    <p:sldLayoutId id="2147483671" r:id="rId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hyperlink" Target="https://rsc.li/42AcGmK" TargetMode="External"/></Relationships>
</file>

<file path=ppt/slides/_rels/slide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14.png"/></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6.xml"/><Relationship Id="rId1" Type="http://schemas.openxmlformats.org/officeDocument/2006/relationships/slideLayout" Target="../slideLayouts/slideLayout2.xml"/><Relationship Id="rId5" Type="http://schemas.openxmlformats.org/officeDocument/2006/relationships/image" Target="../media/image18.png"/><Relationship Id="rId4" Type="http://schemas.openxmlformats.org/officeDocument/2006/relationships/image" Target="../media/image17.png"/></Relationships>
</file>

<file path=ppt/slides/_rels/slide7.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image" Target="../media/image22.png"/><Relationship Id="rId5" Type="http://schemas.openxmlformats.org/officeDocument/2006/relationships/image" Target="../media/image21.png"/><Relationship Id="rId4" Type="http://schemas.openxmlformats.org/officeDocument/2006/relationships/image" Target="../media/image20.pn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1A534B-AC17-764F-BD66-5740010F8A34}"/>
              </a:ext>
            </a:extLst>
          </p:cNvPr>
          <p:cNvSpPr>
            <a:spLocks noGrp="1"/>
          </p:cNvSpPr>
          <p:nvPr>
            <p:ph type="ctrTitle"/>
          </p:nvPr>
        </p:nvSpPr>
        <p:spPr/>
        <p:txBody>
          <a:bodyPr/>
          <a:lstStyle/>
          <a:p>
            <a:r>
              <a:rPr lang="en-US" dirty="0"/>
              <a:t>11–14 years</a:t>
            </a:r>
          </a:p>
        </p:txBody>
      </p:sp>
      <p:sp>
        <p:nvSpPr>
          <p:cNvPr id="3" name="Subtitle 2">
            <a:extLst>
              <a:ext uri="{FF2B5EF4-FFF2-40B4-BE49-F238E27FC236}">
                <a16:creationId xmlns:a16="http://schemas.microsoft.com/office/drawing/2014/main" id="{F1271DC6-EF13-2848-9EDB-505FAEE426A5}"/>
              </a:ext>
            </a:extLst>
          </p:cNvPr>
          <p:cNvSpPr>
            <a:spLocks noGrp="1"/>
          </p:cNvSpPr>
          <p:nvPr>
            <p:ph type="subTitle" idx="1"/>
          </p:nvPr>
        </p:nvSpPr>
        <p:spPr/>
        <p:txBody>
          <a:bodyPr/>
          <a:lstStyle/>
          <a:p>
            <a:r>
              <a:rPr lang="en-US" dirty="0"/>
              <a:t>Elements, compounds and mixtures:</a:t>
            </a:r>
            <a:br>
              <a:rPr lang="en-US" dirty="0"/>
            </a:br>
            <a:r>
              <a:rPr lang="en-US" dirty="0"/>
              <a:t>Frayer models</a:t>
            </a:r>
          </a:p>
        </p:txBody>
      </p:sp>
      <p:pic>
        <p:nvPicPr>
          <p:cNvPr id="4" name="Picture 3">
            <a:extLst>
              <a:ext uri="{FF2B5EF4-FFF2-40B4-BE49-F238E27FC236}">
                <a16:creationId xmlns:a16="http://schemas.microsoft.com/office/drawing/2014/main" id="{0DBCC622-CF47-DEAF-6ECC-921AAD7F61CB}"/>
              </a:ext>
              <a:ext uri="{C183D7F6-B498-43B3-948B-1728B52AA6E4}">
                <adec:decorative xmlns:adec="http://schemas.microsoft.com/office/drawing/2017/decorative" val="1"/>
              </a:ext>
            </a:extLst>
          </p:cNvPr>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2467927" y="1176412"/>
            <a:ext cx="460752" cy="460752"/>
          </a:xfrm>
          <a:prstGeom prst="rect">
            <a:avLst/>
          </a:prstGeom>
        </p:spPr>
      </p:pic>
    </p:spTree>
    <p:extLst>
      <p:ext uri="{BB962C8B-B14F-4D97-AF65-F5344CB8AC3E}">
        <p14:creationId xmlns:p14="http://schemas.microsoft.com/office/powerpoint/2010/main" val="188361094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31E722-E089-0544-A3BC-10C0F41FA975}"/>
              </a:ext>
            </a:extLst>
          </p:cNvPr>
          <p:cNvSpPr>
            <a:spLocks noGrp="1"/>
          </p:cNvSpPr>
          <p:nvPr>
            <p:ph type="title"/>
          </p:nvPr>
        </p:nvSpPr>
        <p:spPr/>
        <p:txBody>
          <a:bodyPr/>
          <a:lstStyle/>
          <a:p>
            <a:r>
              <a:rPr lang="en-US" dirty="0"/>
              <a:t>How to use Frayer models</a:t>
            </a:r>
          </a:p>
        </p:txBody>
      </p:sp>
      <p:sp>
        <p:nvSpPr>
          <p:cNvPr id="3" name="Content Placeholder 2">
            <a:extLst>
              <a:ext uri="{FF2B5EF4-FFF2-40B4-BE49-F238E27FC236}">
                <a16:creationId xmlns:a16="http://schemas.microsoft.com/office/drawing/2014/main" id="{B9B1F842-BC16-354A-84F3-BCA1F48752F2}"/>
              </a:ext>
            </a:extLst>
          </p:cNvPr>
          <p:cNvSpPr>
            <a:spLocks noGrp="1"/>
          </p:cNvSpPr>
          <p:nvPr>
            <p:ph idx="1"/>
          </p:nvPr>
        </p:nvSpPr>
        <p:spPr>
          <a:xfrm>
            <a:off x="539999" y="1383957"/>
            <a:ext cx="10188643" cy="5026571"/>
          </a:xfrm>
        </p:spPr>
        <p:txBody>
          <a:bodyPr>
            <a:normAutofit fontScale="85000" lnSpcReduction="10000"/>
          </a:bodyPr>
          <a:lstStyle/>
          <a:p>
            <a:pPr marL="0" indent="0">
              <a:lnSpc>
                <a:spcPct val="120000"/>
              </a:lnSpc>
              <a:spcBef>
                <a:spcPts val="0"/>
              </a:spcBef>
              <a:buNone/>
            </a:pPr>
            <a:r>
              <a:rPr lang="en-GB" sz="1900" dirty="0">
                <a:latin typeface="Century Gothic" panose="020B0502020202020204" pitchFamily="34" charset="0"/>
              </a:rPr>
              <a:t>Frayer models are a simple but effective way to develop learners’ understanding of a new piece of vocabulary.</a:t>
            </a:r>
            <a:r>
              <a:rPr lang="en-GB" sz="1900" dirty="0"/>
              <a:t> </a:t>
            </a:r>
            <a:r>
              <a:rPr lang="en-GB" sz="1900" dirty="0">
                <a:latin typeface="Century Gothic" panose="020B0502020202020204" pitchFamily="34" charset="0"/>
              </a:rPr>
              <a:t>You will see what your learners already know and identify any misconceptions they have. </a:t>
            </a:r>
          </a:p>
          <a:p>
            <a:pPr marL="0" indent="0">
              <a:lnSpc>
                <a:spcPct val="120000"/>
              </a:lnSpc>
              <a:buNone/>
            </a:pPr>
            <a:r>
              <a:rPr lang="en-GB" sz="1900" dirty="0"/>
              <a:t>There are four stages learners can work through, but you can adapt this model to best suit your learners. You can guide learners through all quadrants, but particularly quadrant 2 works best as a teacher-led discussion. Quadrant 3 might also need/benefit from some discussion.</a:t>
            </a:r>
          </a:p>
          <a:p>
            <a:pPr marL="0" indent="0">
              <a:lnSpc>
                <a:spcPct val="120000"/>
              </a:lnSpc>
              <a:buNone/>
            </a:pPr>
            <a:r>
              <a:rPr lang="en-GB" sz="1800" dirty="0"/>
              <a:t> </a:t>
            </a:r>
          </a:p>
          <a:p>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sz="1800" dirty="0"/>
          </a:p>
          <a:p>
            <a:pPr marL="0" indent="0">
              <a:buNone/>
            </a:pPr>
            <a:r>
              <a:rPr lang="en-GB" sz="1800" dirty="0"/>
              <a:t>					</a:t>
            </a:r>
            <a:r>
              <a:rPr lang="en-GB" sz="1800" dirty="0">
                <a:latin typeface="Century Gothic" panose="020B0502020202020204" pitchFamily="34" charset="0"/>
                <a:ea typeface="Calibri" panose="020F0502020204030204" pitchFamily="34" charset="0"/>
                <a:cs typeface="Times New Roman" panose="02020603050405020304" pitchFamily="18" charset="0"/>
              </a:rPr>
              <a:t> </a:t>
            </a:r>
          </a:p>
          <a:p>
            <a:pPr marL="0" indent="0">
              <a:buNone/>
            </a:pPr>
            <a:endParaRPr lang="en-GB" sz="1800" dirty="0"/>
          </a:p>
        </p:txBody>
      </p:sp>
      <p:pic>
        <p:nvPicPr>
          <p:cNvPr id="5" name="Picture 4">
            <a:extLst>
              <a:ext uri="{FF2B5EF4-FFF2-40B4-BE49-F238E27FC236}">
                <a16:creationId xmlns:a16="http://schemas.microsoft.com/office/drawing/2014/main" id="{984F86A1-A41E-FB21-8AF6-BAB26915C6D5}"/>
              </a:ext>
              <a:ext uri="{C183D7F6-B498-43B3-948B-1728B52AA6E4}">
                <adec:decorative xmlns:adec="http://schemas.microsoft.com/office/drawing/2017/decorative" val="1"/>
              </a:ext>
            </a:extLst>
          </p:cNvPr>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6096000" y="587832"/>
            <a:ext cx="440661" cy="440661"/>
          </a:xfrm>
          <a:prstGeom prst="rect">
            <a:avLst/>
          </a:prstGeom>
        </p:spPr>
      </p:pic>
      <p:graphicFrame>
        <p:nvGraphicFramePr>
          <p:cNvPr id="10" name="Table 9">
            <a:extLst>
              <a:ext uri="{FF2B5EF4-FFF2-40B4-BE49-F238E27FC236}">
                <a16:creationId xmlns:a16="http://schemas.microsoft.com/office/drawing/2014/main" id="{95B9D013-E355-C4E3-9FBF-B1828550D940}"/>
              </a:ext>
            </a:extLst>
          </p:cNvPr>
          <p:cNvGraphicFramePr>
            <a:graphicFrameLocks noGrp="1"/>
          </p:cNvGraphicFramePr>
          <p:nvPr>
            <p:extLst>
              <p:ext uri="{D42A27DB-BD31-4B8C-83A1-F6EECF244321}">
                <p14:modId xmlns:p14="http://schemas.microsoft.com/office/powerpoint/2010/main" val="3462152324"/>
              </p:ext>
            </p:extLst>
          </p:nvPr>
        </p:nvGraphicFramePr>
        <p:xfrm>
          <a:off x="540000" y="3165073"/>
          <a:ext cx="10188642" cy="2957117"/>
        </p:xfrm>
        <a:graphic>
          <a:graphicData uri="http://schemas.openxmlformats.org/drawingml/2006/table">
            <a:tbl>
              <a:tblPr firstRow="1" bandRow="1">
                <a:tableStyleId>{5940675A-B579-460E-94D1-54222C63F5DA}</a:tableStyleId>
              </a:tblPr>
              <a:tblGrid>
                <a:gridCol w="5094321">
                  <a:extLst>
                    <a:ext uri="{9D8B030D-6E8A-4147-A177-3AD203B41FA5}">
                      <a16:colId xmlns:a16="http://schemas.microsoft.com/office/drawing/2014/main" val="5267681"/>
                    </a:ext>
                  </a:extLst>
                </a:gridCol>
                <a:gridCol w="5094321">
                  <a:extLst>
                    <a:ext uri="{9D8B030D-6E8A-4147-A177-3AD203B41FA5}">
                      <a16:colId xmlns:a16="http://schemas.microsoft.com/office/drawing/2014/main" val="1572598253"/>
                    </a:ext>
                  </a:extLst>
                </a:gridCol>
              </a:tblGrid>
              <a:tr h="1572327">
                <a:tc>
                  <a:txBody>
                    <a:bodyPr/>
                    <a:lstStyle/>
                    <a:p>
                      <a:pPr marL="0" indent="0" algn="ctr">
                        <a:buNone/>
                      </a:pPr>
                      <a:r>
                        <a:rPr lang="en-GB" sz="1600" b="1" dirty="0">
                          <a:latin typeface="Century Gothic" panose="020B0502020202020204" pitchFamily="34" charset="0"/>
                        </a:rPr>
                        <a:t>1. Explore</a:t>
                      </a:r>
                    </a:p>
                    <a:p>
                      <a:pPr marL="0" indent="0" algn="ctr">
                        <a:buNone/>
                      </a:pPr>
                      <a:r>
                        <a:rPr lang="en-GB" sz="1600" b="0" dirty="0">
                          <a:latin typeface="Century Gothic" panose="020B0502020202020204" pitchFamily="34" charset="0"/>
                        </a:rPr>
                        <a:t>Link to science capital and draw on learners’ experience.</a:t>
                      </a:r>
                    </a:p>
                  </a:txBody>
                  <a:tcPr/>
                </a:tc>
                <a:tc>
                  <a:txBody>
                    <a:bodyPr/>
                    <a:lstStyle/>
                    <a:p>
                      <a:pPr algn="ctr"/>
                      <a:r>
                        <a:rPr lang="en-GB" sz="1600" b="1" dirty="0">
                          <a:latin typeface="Century Gothic" panose="020B0502020202020204" pitchFamily="34" charset="0"/>
                        </a:rPr>
                        <a:t>2. Break down</a:t>
                      </a:r>
                    </a:p>
                    <a:p>
                      <a:pPr algn="ctr"/>
                      <a:r>
                        <a:rPr lang="en-GB" sz="1600" b="0" dirty="0">
                          <a:latin typeface="Century Gothic" panose="020B0502020202020204" pitchFamily="34" charset="0"/>
                        </a:rPr>
                        <a:t>Look at the composite parts of the word to help unpack its meaning.</a:t>
                      </a:r>
                    </a:p>
                    <a:p>
                      <a:pPr algn="ctr"/>
                      <a:endParaRPr lang="en-GB" sz="1600" b="0" dirty="0">
                        <a:latin typeface="Century Gothic" panose="020B0502020202020204" pitchFamily="34" charset="0"/>
                      </a:endParaRPr>
                    </a:p>
                  </a:txBody>
                  <a:tcPr/>
                </a:tc>
                <a:extLst>
                  <a:ext uri="{0D108BD9-81ED-4DB2-BD59-A6C34878D82A}">
                    <a16:rowId xmlns:a16="http://schemas.microsoft.com/office/drawing/2014/main" val="288380535"/>
                  </a:ext>
                </a:extLst>
              </a:tr>
              <a:tr h="1384790">
                <a:tc>
                  <a:txBody>
                    <a:bodyPr/>
                    <a:lstStyle/>
                    <a:p>
                      <a:pPr algn="ctr"/>
                      <a:endParaRPr lang="en-GB" sz="1600" b="1" dirty="0">
                        <a:latin typeface="Century Gothic" panose="020B0502020202020204" pitchFamily="34" charset="0"/>
                      </a:endParaRPr>
                    </a:p>
                    <a:p>
                      <a:pPr algn="ctr"/>
                      <a:r>
                        <a:rPr lang="en-GB" sz="1600" b="1" dirty="0">
                          <a:latin typeface="Century Gothic" panose="020B0502020202020204" pitchFamily="34" charset="0"/>
                        </a:rPr>
                        <a:t>4. Consolidate</a:t>
                      </a:r>
                    </a:p>
                    <a:p>
                      <a:pPr algn="ctr"/>
                      <a:r>
                        <a:rPr lang="en-GB" sz="1600" b="0" dirty="0">
                          <a:latin typeface="Century Gothic" panose="020B0502020202020204" pitchFamily="34" charset="0"/>
                        </a:rPr>
                        <a:t>Learners apply their knowledge.</a:t>
                      </a:r>
                    </a:p>
                  </a:txBody>
                  <a:tcPr/>
                </a:tc>
                <a:tc>
                  <a:txBody>
                    <a:bodyPr/>
                    <a:lstStyle/>
                    <a:p>
                      <a:pPr algn="ctr"/>
                      <a:endParaRPr lang="en-GB" sz="1600" b="1" dirty="0">
                        <a:latin typeface="Century Gothic" panose="020B0502020202020204" pitchFamily="34" charset="0"/>
                      </a:endParaRPr>
                    </a:p>
                    <a:p>
                      <a:pPr algn="ctr"/>
                      <a:r>
                        <a:rPr lang="en-GB" sz="1600" b="1" dirty="0">
                          <a:latin typeface="Century Gothic" panose="020B0502020202020204" pitchFamily="34" charset="0"/>
                        </a:rPr>
                        <a:t>3. Explain</a:t>
                      </a:r>
                    </a:p>
                    <a:p>
                      <a:pPr algn="ctr"/>
                      <a:r>
                        <a:rPr lang="en-GB" sz="1600" b="0" dirty="0">
                          <a:latin typeface="Century Gothic" panose="020B0502020202020204" pitchFamily="34" charset="0"/>
                        </a:rPr>
                        <a:t>Introduce the definition.</a:t>
                      </a:r>
                    </a:p>
                  </a:txBody>
                  <a:tcPr/>
                </a:tc>
                <a:extLst>
                  <a:ext uri="{0D108BD9-81ED-4DB2-BD59-A6C34878D82A}">
                    <a16:rowId xmlns:a16="http://schemas.microsoft.com/office/drawing/2014/main" val="2709800653"/>
                  </a:ext>
                </a:extLst>
              </a:tr>
            </a:tbl>
          </a:graphicData>
        </a:graphic>
      </p:graphicFrame>
      <p:sp>
        <p:nvSpPr>
          <p:cNvPr id="7" name="TextBox 6">
            <a:extLst>
              <a:ext uri="{FF2B5EF4-FFF2-40B4-BE49-F238E27FC236}">
                <a16:creationId xmlns:a16="http://schemas.microsoft.com/office/drawing/2014/main" id="{11587BA3-9516-1945-1234-DADD8AF3C8E7}"/>
              </a:ext>
              <a:ext uri="{C183D7F6-B498-43B3-948B-1728B52AA6E4}">
                <adec:decorative xmlns:adec="http://schemas.microsoft.com/office/drawing/2017/decorative" val="1"/>
              </a:ext>
            </a:extLst>
          </p:cNvPr>
          <p:cNvSpPr txBox="1"/>
          <p:nvPr/>
        </p:nvSpPr>
        <p:spPr>
          <a:xfrm>
            <a:off x="4992810" y="4466927"/>
            <a:ext cx="1323520" cy="400110"/>
          </a:xfrm>
          <a:prstGeom prst="rect">
            <a:avLst/>
          </a:prstGeom>
          <a:solidFill>
            <a:schemeClr val="bg1"/>
          </a:solidFill>
          <a:ln w="22225">
            <a:solidFill>
              <a:schemeClr val="tx1"/>
            </a:solidFill>
          </a:ln>
        </p:spPr>
        <p:txBody>
          <a:bodyPr wrap="square" rtlCol="0">
            <a:spAutoFit/>
          </a:bodyPr>
          <a:lstStyle/>
          <a:p>
            <a:r>
              <a:rPr lang="en-GB" sz="2000" b="1" dirty="0">
                <a:latin typeface="Century Gothic" panose="020B0502020202020204" pitchFamily="34" charset="0"/>
              </a:rPr>
              <a:t>Key term</a:t>
            </a:r>
          </a:p>
        </p:txBody>
      </p:sp>
      <p:sp>
        <p:nvSpPr>
          <p:cNvPr id="4" name="TextBox 3">
            <a:extLst>
              <a:ext uri="{FF2B5EF4-FFF2-40B4-BE49-F238E27FC236}">
                <a16:creationId xmlns:a16="http://schemas.microsoft.com/office/drawing/2014/main" id="{1B9DC9CA-D09F-EC5B-8410-42AF8EDEC2E5}"/>
              </a:ext>
            </a:extLst>
          </p:cNvPr>
          <p:cNvSpPr txBox="1"/>
          <p:nvPr/>
        </p:nvSpPr>
        <p:spPr>
          <a:xfrm>
            <a:off x="368118" y="6270168"/>
            <a:ext cx="11283883" cy="338554"/>
          </a:xfrm>
          <a:prstGeom prst="rect">
            <a:avLst/>
          </a:prstGeom>
          <a:noFill/>
        </p:spPr>
        <p:txBody>
          <a:bodyPr wrap="square" rtlCol="0">
            <a:spAutoFit/>
          </a:bodyPr>
          <a:lstStyle/>
          <a:p>
            <a:r>
              <a:rPr lang="en-GB" sz="1600" dirty="0">
                <a:effectLst/>
                <a:latin typeface="Century Gothic" panose="020B0502020202020204" pitchFamily="34" charset="0"/>
              </a:rPr>
              <a:t>Find more guidance, including tips, adaptations and further reading, in the teacher notes: </a:t>
            </a:r>
            <a:r>
              <a:rPr lang="en-GB" sz="1600" dirty="0">
                <a:effectLst/>
                <a:latin typeface="Century Gothic" panose="020B0502020202020204" pitchFamily="34" charset="0"/>
                <a:hlinkClick r:id="rId4"/>
              </a:rPr>
              <a:t>rsc.li/42AcGmK</a:t>
            </a:r>
            <a:endParaRPr lang="en-GB" sz="1600" dirty="0">
              <a:latin typeface="Century Gothic" panose="020B0502020202020204" pitchFamily="34" charset="0"/>
            </a:endParaRPr>
          </a:p>
        </p:txBody>
      </p:sp>
    </p:spTree>
    <p:extLst>
      <p:ext uri="{BB962C8B-B14F-4D97-AF65-F5344CB8AC3E}">
        <p14:creationId xmlns:p14="http://schemas.microsoft.com/office/powerpoint/2010/main" val="249795043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FFAA55C-0376-B6D9-B936-C388C6AB3024}"/>
            </a:ext>
          </a:extLst>
        </p:cNvPr>
        <p:cNvGrpSpPr/>
        <p:nvPr/>
      </p:nvGrpSpPr>
      <p:grpSpPr>
        <a:xfrm>
          <a:off x="0" y="0"/>
          <a:ext cx="0" cy="0"/>
          <a:chOff x="0" y="0"/>
          <a:chExt cx="0" cy="0"/>
        </a:xfrm>
      </p:grpSpPr>
      <p:graphicFrame>
        <p:nvGraphicFramePr>
          <p:cNvPr id="4" name="Content Placeholder 3">
            <a:extLst>
              <a:ext uri="{FF2B5EF4-FFF2-40B4-BE49-F238E27FC236}">
                <a16:creationId xmlns:a16="http://schemas.microsoft.com/office/drawing/2014/main" id="{FDF18464-3775-C41A-B222-97CCC2B23DB5}"/>
              </a:ext>
            </a:extLst>
          </p:cNvPr>
          <p:cNvGraphicFramePr>
            <a:graphicFrameLocks noGrp="1"/>
          </p:cNvGraphicFramePr>
          <p:nvPr>
            <p:ph idx="1"/>
            <p:extLst>
              <p:ext uri="{D42A27DB-BD31-4B8C-83A1-F6EECF244321}">
                <p14:modId xmlns:p14="http://schemas.microsoft.com/office/powerpoint/2010/main" val="855652313"/>
              </p:ext>
            </p:extLst>
          </p:nvPr>
        </p:nvGraphicFramePr>
        <p:xfrm>
          <a:off x="0" y="0"/>
          <a:ext cx="12192000" cy="6858000"/>
        </p:xfrm>
        <a:graphic>
          <a:graphicData uri="http://schemas.openxmlformats.org/drawingml/2006/table">
            <a:tbl>
              <a:tblPr firstRow="1" bandRow="1">
                <a:tableStyleId>{5C22544A-7EE6-4342-B048-85BDC9FD1C3A}</a:tableStyleId>
              </a:tblPr>
              <a:tblGrid>
                <a:gridCol w="6096000">
                  <a:extLst>
                    <a:ext uri="{9D8B030D-6E8A-4147-A177-3AD203B41FA5}">
                      <a16:colId xmlns:a16="http://schemas.microsoft.com/office/drawing/2014/main" val="3192463705"/>
                    </a:ext>
                  </a:extLst>
                </a:gridCol>
                <a:gridCol w="3048000">
                  <a:extLst>
                    <a:ext uri="{9D8B030D-6E8A-4147-A177-3AD203B41FA5}">
                      <a16:colId xmlns:a16="http://schemas.microsoft.com/office/drawing/2014/main" val="1726816370"/>
                    </a:ext>
                  </a:extLst>
                </a:gridCol>
                <a:gridCol w="3048000">
                  <a:extLst>
                    <a:ext uri="{9D8B030D-6E8A-4147-A177-3AD203B41FA5}">
                      <a16:colId xmlns:a16="http://schemas.microsoft.com/office/drawing/2014/main" val="1755959237"/>
                    </a:ext>
                  </a:extLst>
                </a:gridCol>
              </a:tblGrid>
              <a:tr h="3429000">
                <a:tc>
                  <a:txBody>
                    <a:bodyPr/>
                    <a:lstStyle/>
                    <a:p>
                      <a:pPr marL="0" indent="0" algn="ctr">
                        <a:buNone/>
                      </a:pPr>
                      <a:r>
                        <a:rPr lang="en-GB" sz="1400" b="1" u="none" dirty="0">
                          <a:solidFill>
                            <a:srgbClr val="006F62"/>
                          </a:solidFill>
                          <a:latin typeface="Century Gothic" panose="020B0502020202020204" pitchFamily="34" charset="0"/>
                          <a:cs typeface="Arial" panose="020B0604020202020204" pitchFamily="34" charset="0"/>
                        </a:rPr>
                        <a:t>1. What does the word ‘pure’ mean to you?</a:t>
                      </a:r>
                    </a:p>
                    <a:p>
                      <a:pPr marL="358775" indent="-179388" algn="ctr">
                        <a:spcBef>
                          <a:spcPts val="600"/>
                        </a:spcBef>
                        <a:buNone/>
                      </a:pPr>
                      <a:r>
                        <a:rPr lang="en-GB" sz="1400" b="1" u="none" dirty="0">
                          <a:solidFill>
                            <a:srgbClr val="006F62"/>
                          </a:solidFill>
                          <a:latin typeface="Century Gothic" panose="020B0502020202020204" pitchFamily="34" charset="0"/>
                          <a:cs typeface="Arial" panose="020B0604020202020204" pitchFamily="34" charset="0"/>
                        </a:rPr>
                        <a:t>Where have you come across this word before?</a:t>
                      </a:r>
                    </a:p>
                    <a:p>
                      <a:pPr marL="342900" indent="-342900" algn="ctr">
                        <a:buAutoNum type="arabicPeriod"/>
                      </a:pPr>
                      <a:endParaRPr lang="en-GB" sz="1400" b="1" u="none" dirty="0">
                        <a:solidFill>
                          <a:srgbClr val="006F62"/>
                        </a:solidFill>
                        <a:latin typeface="Century Gothic" panose="020B0502020202020204" pitchFamily="34" charset="0"/>
                        <a:cs typeface="Arial" panose="020B0604020202020204" pitchFamily="34" charset="0"/>
                      </a:endParaRPr>
                    </a:p>
                    <a:p>
                      <a:pPr marL="0" indent="0" algn="ctr">
                        <a:buFont typeface="Arial" panose="020B0604020202020204" pitchFamily="34" charset="0"/>
                        <a:buNone/>
                      </a:pPr>
                      <a:endParaRPr lang="en-GB" sz="1400" b="0" u="none" dirty="0">
                        <a:solidFill>
                          <a:schemeClr val="tx1"/>
                        </a:solidFill>
                        <a:latin typeface="Century Gothic" panose="020B0502020202020204" pitchFamily="34" charset="0"/>
                        <a:cs typeface="Arial" panose="020B0604020202020204" pitchFamily="34" charset="0"/>
                      </a:endParaRPr>
                    </a:p>
                    <a:p>
                      <a:pPr marL="0" indent="179388" algn="ctr">
                        <a:buNone/>
                      </a:pPr>
                      <a:r>
                        <a:rPr lang="en-GB" sz="1400" b="0" u="none" dirty="0">
                          <a:solidFill>
                            <a:schemeClr val="tx1"/>
                          </a:solidFill>
                          <a:latin typeface="Century Gothic" panose="020B0502020202020204" pitchFamily="34" charset="0"/>
                          <a:cs typeface="Arial" panose="020B0604020202020204" pitchFamily="34" charset="0"/>
                        </a:rPr>
                        <a:t>In everyday language lots of items are described as pure.</a:t>
                      </a:r>
                    </a:p>
                    <a:p>
                      <a:pPr marL="538163" indent="-179388" algn="ctr">
                        <a:spcBef>
                          <a:spcPts val="600"/>
                        </a:spcBef>
                        <a:buFont typeface="Arial" panose="020B0604020202020204" pitchFamily="34" charset="0"/>
                        <a:buChar char="•"/>
                      </a:pPr>
                      <a:r>
                        <a:rPr lang="en-GB" sz="1400" b="0" u="none" dirty="0">
                          <a:solidFill>
                            <a:schemeClr val="tx1"/>
                          </a:solidFill>
                          <a:latin typeface="Century Gothic" panose="020B0502020202020204" pitchFamily="34" charset="0"/>
                          <a:cs typeface="Arial" panose="020B0604020202020204" pitchFamily="34" charset="0"/>
                        </a:rPr>
                        <a:t>pure orange juice</a:t>
                      </a:r>
                    </a:p>
                    <a:p>
                      <a:pPr marL="538163" indent="-179388" algn="ctr">
                        <a:spcBef>
                          <a:spcPts val="600"/>
                        </a:spcBef>
                        <a:buFont typeface="Arial" panose="020B0604020202020204" pitchFamily="34" charset="0"/>
                        <a:buChar char="•"/>
                      </a:pPr>
                      <a:r>
                        <a:rPr lang="en-GB" sz="1400" b="0" u="none" dirty="0">
                          <a:solidFill>
                            <a:schemeClr val="tx1"/>
                          </a:solidFill>
                          <a:latin typeface="Century Gothic" panose="020B0502020202020204" pitchFamily="34" charset="0"/>
                          <a:cs typeface="Arial" panose="020B0604020202020204" pitchFamily="34" charset="0"/>
                        </a:rPr>
                        <a:t>pure air</a:t>
                      </a:r>
                    </a:p>
                    <a:p>
                      <a:pPr marL="538163" indent="-179388" algn="ctr">
                        <a:spcBef>
                          <a:spcPts val="600"/>
                        </a:spcBef>
                        <a:buFont typeface="Arial" panose="020B0604020202020204" pitchFamily="34" charset="0"/>
                        <a:buChar char="•"/>
                      </a:pPr>
                      <a:r>
                        <a:rPr lang="en-GB" sz="1400" b="0" u="none" dirty="0">
                          <a:solidFill>
                            <a:schemeClr val="tx1"/>
                          </a:solidFill>
                          <a:latin typeface="Century Gothic" panose="020B0502020202020204" pitchFamily="34" charset="0"/>
                          <a:cs typeface="Arial" panose="020B0604020202020204" pitchFamily="34" charset="0"/>
                        </a:rPr>
                        <a:t>pure table salt</a:t>
                      </a:r>
                    </a:p>
                    <a:p>
                      <a:pPr marL="538163" indent="-179388" algn="ctr">
                        <a:spcBef>
                          <a:spcPts val="600"/>
                        </a:spcBef>
                        <a:buFont typeface="Arial" panose="020B0604020202020204" pitchFamily="34" charset="0"/>
                        <a:buChar char="•"/>
                      </a:pPr>
                      <a:r>
                        <a:rPr lang="en-GB" sz="1400" b="0" u="none" dirty="0">
                          <a:solidFill>
                            <a:schemeClr val="tx1"/>
                          </a:solidFill>
                          <a:latin typeface="Century Gothic" panose="020B0502020202020204" pitchFamily="34" charset="0"/>
                          <a:cs typeface="Arial" panose="020B0604020202020204" pitchFamily="34" charset="0"/>
                        </a:rPr>
                        <a:t>pure honey</a:t>
                      </a:r>
                    </a:p>
                    <a:p>
                      <a:pPr marL="0" marR="0" lvl="0" indent="179388" algn="ctr" defTabSz="914400" rtl="0" eaLnBrk="1" fontAlgn="auto" latinLnBrk="0" hangingPunct="1">
                        <a:lnSpc>
                          <a:spcPct val="100000"/>
                        </a:lnSpc>
                        <a:spcBef>
                          <a:spcPts val="600"/>
                        </a:spcBef>
                        <a:spcAft>
                          <a:spcPts val="0"/>
                        </a:spcAft>
                        <a:buClrTx/>
                        <a:buSzTx/>
                        <a:buFontTx/>
                        <a:buNone/>
                        <a:tabLst/>
                        <a:defRPr/>
                      </a:pPr>
                      <a:r>
                        <a:rPr lang="en-GB" sz="1400" b="0" u="none" dirty="0">
                          <a:solidFill>
                            <a:schemeClr val="tx1"/>
                          </a:solidFill>
                          <a:latin typeface="Century Gothic" panose="020B0502020202020204" pitchFamily="34" charset="0"/>
                          <a:cs typeface="Arial" panose="020B0604020202020204" pitchFamily="34" charset="0"/>
                        </a:rPr>
                        <a:t>Which do you think a scientist would describe as </a:t>
                      </a:r>
                      <a:r>
                        <a:rPr lang="en-GB" sz="1400" b="1" u="none" dirty="0">
                          <a:solidFill>
                            <a:schemeClr val="tx1"/>
                          </a:solidFill>
                          <a:latin typeface="Century Gothic" panose="020B0502020202020204" pitchFamily="34" charset="0"/>
                          <a:cs typeface="Arial" panose="020B0604020202020204" pitchFamily="34" charset="0"/>
                        </a:rPr>
                        <a:t>pure</a:t>
                      </a:r>
                      <a:r>
                        <a:rPr lang="en-GB" sz="1400" b="0" u="none" dirty="0">
                          <a:solidFill>
                            <a:schemeClr val="tx1"/>
                          </a:solidFill>
                          <a:latin typeface="Century Gothic" panose="020B0502020202020204" pitchFamily="34" charset="0"/>
                          <a:cs typeface="Arial" panose="020B0604020202020204" pitchFamily="34" charset="0"/>
                        </a:rPr>
                        <a:t>?</a:t>
                      </a:r>
                    </a:p>
                    <a:p>
                      <a:pPr marL="0" indent="179388" algn="ctr">
                        <a:buNone/>
                      </a:pPr>
                      <a:endParaRPr lang="en-GB" sz="1800" b="0" u="none" dirty="0">
                        <a:solidFill>
                          <a:schemeClr val="tx1"/>
                        </a:solidFill>
                        <a:latin typeface="Century Gothic" panose="020B0502020202020204" pitchFamily="34" charset="0"/>
                        <a:cs typeface="Arial" panose="020B0604020202020204" pitchFamily="34" charset="0"/>
                      </a:endParaRPr>
                    </a:p>
                    <a:p>
                      <a:pPr marL="0" indent="179388" algn="ctr">
                        <a:buNone/>
                      </a:pPr>
                      <a:endParaRPr lang="en-GB" sz="1800" b="0" u="none" dirty="0">
                        <a:solidFill>
                          <a:schemeClr val="tx1"/>
                        </a:solidFill>
                        <a:latin typeface="Century Gothic" panose="020B0502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gridSpan="2">
                  <a:txBody>
                    <a:bodyPr/>
                    <a:lstStyle/>
                    <a:p>
                      <a:pPr marL="0" indent="0" algn="ctr">
                        <a:buNone/>
                      </a:pPr>
                      <a:r>
                        <a:rPr lang="en-GB" sz="1400" b="1" u="none" dirty="0">
                          <a:solidFill>
                            <a:srgbClr val="006F62"/>
                          </a:solidFill>
                          <a:latin typeface="Century Gothic" panose="020B0502020202020204" pitchFamily="34" charset="0"/>
                          <a:cs typeface="Arial" panose="020B0604020202020204" pitchFamily="34" charset="0"/>
                        </a:rPr>
                        <a:t>2. What is the origin of the word ‘pure’?</a:t>
                      </a:r>
                      <a:endParaRPr lang="en-GB" sz="1800" b="0" u="none" dirty="0">
                        <a:solidFill>
                          <a:schemeClr val="tx1"/>
                        </a:solidFill>
                        <a:latin typeface="Century Gothic" panose="020B0502020202020204" pitchFamily="34" charset="0"/>
                        <a:cs typeface="Arial" panose="020B0604020202020204" pitchFamily="34" charset="0"/>
                      </a:endParaRPr>
                    </a:p>
                    <a:p>
                      <a:pPr algn="ctr"/>
                      <a:endParaRPr lang="en-GB" sz="1800" b="0" u="none" dirty="0">
                        <a:solidFill>
                          <a:schemeClr val="tx1"/>
                        </a:solidFill>
                        <a:latin typeface="Century Gothic" panose="020B0502020202020204" pitchFamily="34" charset="0"/>
                        <a:cs typeface="Arial" panose="020B0604020202020204" pitchFamily="34" charset="0"/>
                      </a:endParaRPr>
                    </a:p>
                    <a:p>
                      <a:pPr algn="ctr"/>
                      <a:endParaRPr lang="en-GB" sz="1800" b="0" i="0" kern="1200" dirty="0">
                        <a:solidFill>
                          <a:schemeClr val="tx1">
                            <a:lumMod val="95000"/>
                            <a:lumOff val="5000"/>
                          </a:schemeClr>
                        </a:solidFill>
                        <a:effectLst/>
                        <a:latin typeface="Century Gothic" panose="020B0502020202020204" pitchFamily="34" charset="0"/>
                        <a:ea typeface="+mn-ea"/>
                        <a:cs typeface="+mn-cs"/>
                      </a:endParaRPr>
                    </a:p>
                    <a:p>
                      <a:pPr algn="ctr"/>
                      <a:endParaRPr lang="en-GB" sz="1800" b="0" i="0" kern="1200" dirty="0">
                        <a:solidFill>
                          <a:schemeClr val="tx1">
                            <a:lumMod val="95000"/>
                            <a:lumOff val="5000"/>
                          </a:schemeClr>
                        </a:solidFill>
                        <a:effectLst/>
                        <a:latin typeface="Century Gothic" panose="020B0502020202020204" pitchFamily="34" charset="0"/>
                        <a:ea typeface="+mn-ea"/>
                        <a:cs typeface="+mn-cs"/>
                      </a:endParaRPr>
                    </a:p>
                    <a:p>
                      <a:pPr algn="ctr"/>
                      <a:endParaRPr lang="en-GB" sz="1800" b="0" i="0" kern="1200" dirty="0">
                        <a:solidFill>
                          <a:schemeClr val="tx1">
                            <a:lumMod val="95000"/>
                            <a:lumOff val="5000"/>
                          </a:schemeClr>
                        </a:solidFill>
                        <a:effectLst/>
                        <a:latin typeface="Century Gothic" panose="020B0502020202020204" pitchFamily="34" charset="0"/>
                        <a:ea typeface="+mn-ea"/>
                        <a:cs typeface="+mn-cs"/>
                      </a:endParaRPr>
                    </a:p>
                    <a:p>
                      <a:pPr algn="ctr"/>
                      <a:r>
                        <a:rPr lang="en-GB" sz="1400" b="0" i="0" kern="1200" dirty="0">
                          <a:solidFill>
                            <a:schemeClr val="tx1">
                              <a:lumMod val="95000"/>
                              <a:lumOff val="5000"/>
                            </a:schemeClr>
                          </a:solidFill>
                          <a:effectLst/>
                          <a:latin typeface="Century Gothic" panose="020B0502020202020204" pitchFamily="34" charset="0"/>
                          <a:ea typeface="+mn-ea"/>
                          <a:cs typeface="+mn-cs"/>
                        </a:rPr>
                        <a:t>In classical Latin, </a:t>
                      </a:r>
                      <a:r>
                        <a:rPr lang="en-GB" sz="1400" b="0" i="0" kern="1200" dirty="0" err="1">
                          <a:solidFill>
                            <a:schemeClr val="tx1">
                              <a:lumMod val="95000"/>
                              <a:lumOff val="5000"/>
                            </a:schemeClr>
                          </a:solidFill>
                          <a:effectLst/>
                          <a:latin typeface="Century Gothic" panose="020B0502020202020204" pitchFamily="34" charset="0"/>
                          <a:ea typeface="+mn-ea"/>
                          <a:cs typeface="+mn-cs"/>
                        </a:rPr>
                        <a:t>pūrus</a:t>
                      </a:r>
                      <a:r>
                        <a:rPr lang="en-GB" sz="1400" b="0" i="1" kern="1200" dirty="0">
                          <a:solidFill>
                            <a:schemeClr val="tx1">
                              <a:lumMod val="95000"/>
                              <a:lumOff val="5000"/>
                            </a:schemeClr>
                          </a:solidFill>
                          <a:effectLst/>
                          <a:latin typeface="Century Gothic" panose="020B0502020202020204" pitchFamily="34" charset="0"/>
                          <a:ea typeface="+mn-ea"/>
                          <a:cs typeface="+mn-cs"/>
                        </a:rPr>
                        <a:t> </a:t>
                      </a:r>
                      <a:r>
                        <a:rPr lang="en-GB" sz="1400" b="0" i="0" kern="1200" dirty="0">
                          <a:solidFill>
                            <a:schemeClr val="tx1">
                              <a:lumMod val="95000"/>
                              <a:lumOff val="5000"/>
                            </a:schemeClr>
                          </a:solidFill>
                          <a:effectLst/>
                          <a:latin typeface="Century Gothic" panose="020B0502020202020204" pitchFamily="34" charset="0"/>
                          <a:ea typeface="+mn-ea"/>
                          <a:cs typeface="+mn-cs"/>
                        </a:rPr>
                        <a:t>means ’clean’ or ‘unmixed’.</a:t>
                      </a:r>
                      <a:endParaRPr lang="en-GB" sz="1400" b="0" u="none" dirty="0">
                        <a:solidFill>
                          <a:schemeClr val="tx1">
                            <a:lumMod val="95000"/>
                            <a:lumOff val="5000"/>
                          </a:schemeClr>
                        </a:solidFill>
                        <a:latin typeface="Century Gothic" panose="020B0502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endParaRPr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423830808"/>
                  </a:ext>
                </a:extLst>
              </a:tr>
              <a:tr h="3429000">
                <a:tc>
                  <a:txBody>
                    <a:bodyPr/>
                    <a:lstStyle/>
                    <a:p>
                      <a:pPr algn="ctr"/>
                      <a:r>
                        <a:rPr lang="en-GB" sz="1400" b="1" u="none" baseline="0" dirty="0">
                          <a:solidFill>
                            <a:srgbClr val="006F62"/>
                          </a:solidFill>
                          <a:latin typeface="Century Gothic" panose="020B0502020202020204" pitchFamily="34" charset="0"/>
                          <a:cs typeface="Arial" panose="020B0604020202020204" pitchFamily="34" charset="0"/>
                        </a:rPr>
                        <a:t>4. Which of the particle diagrams </a:t>
                      </a:r>
                    </a:p>
                    <a:p>
                      <a:pPr algn="ctr"/>
                      <a:r>
                        <a:rPr lang="en-GB" sz="1400" b="1" u="none" baseline="0" dirty="0">
                          <a:solidFill>
                            <a:srgbClr val="006F62"/>
                          </a:solidFill>
                          <a:latin typeface="Century Gothic" panose="020B0502020202020204" pitchFamily="34" charset="0"/>
                          <a:cs typeface="Arial" panose="020B0604020202020204" pitchFamily="34" charset="0"/>
                        </a:rPr>
                        <a:t>represent a pure substance</a:t>
                      </a:r>
                    </a:p>
                    <a:p>
                      <a:pPr algn="ctr"/>
                      <a:r>
                        <a:rPr lang="en-GB" sz="1400" b="1" u="none" baseline="0" dirty="0">
                          <a:solidFill>
                            <a:srgbClr val="006F62"/>
                          </a:solidFill>
                          <a:latin typeface="Century Gothic" panose="020B0502020202020204" pitchFamily="34" charset="0"/>
                          <a:cs typeface="Arial" panose="020B0604020202020204" pitchFamily="34" charset="0"/>
                        </a:rPr>
                        <a:t>(choose all that apply)? </a:t>
                      </a:r>
                    </a:p>
                    <a:p>
                      <a:pPr marL="179388" indent="0" algn="ctr"/>
                      <a:endParaRPr lang="en-GB" sz="1400" b="1" u="none" baseline="0" dirty="0">
                        <a:solidFill>
                          <a:srgbClr val="006F62"/>
                        </a:solidFill>
                        <a:latin typeface="Century Gothic" panose="020B0502020202020204" pitchFamily="34" charset="0"/>
                        <a:cs typeface="Arial" panose="020B0604020202020204" pitchFamily="34" charset="0"/>
                      </a:endParaRPr>
                    </a:p>
                    <a:p>
                      <a:pPr marL="179388" indent="0" algn="ctr"/>
                      <a:endParaRPr lang="en-GB" sz="1400" b="1" u="none" baseline="0" dirty="0">
                        <a:solidFill>
                          <a:srgbClr val="006F62"/>
                        </a:solidFill>
                        <a:latin typeface="Century Gothic" panose="020B0502020202020204" pitchFamily="34" charset="0"/>
                        <a:cs typeface="Arial" panose="020B0604020202020204" pitchFamily="34" charset="0"/>
                      </a:endParaRPr>
                    </a:p>
                    <a:p>
                      <a:pPr algn="ctr"/>
                      <a:endParaRPr lang="en-GB" sz="1400" b="1" u="none" baseline="0" dirty="0">
                        <a:solidFill>
                          <a:srgbClr val="006F62"/>
                        </a:solidFill>
                        <a:latin typeface="Century Gothic" panose="020B0502020202020204" pitchFamily="34" charset="0"/>
                        <a:cs typeface="Arial" panose="020B0604020202020204" pitchFamily="34" charset="0"/>
                      </a:endParaRPr>
                    </a:p>
                    <a:p>
                      <a:pPr algn="ctr"/>
                      <a:endParaRPr lang="en-GB" sz="1400" b="1" u="none" baseline="0" dirty="0">
                        <a:solidFill>
                          <a:srgbClr val="006F62"/>
                        </a:solidFill>
                        <a:latin typeface="Century Gothic" panose="020B0502020202020204" pitchFamily="34" charset="0"/>
                        <a:cs typeface="Arial" panose="020B0604020202020204" pitchFamily="34" charset="0"/>
                      </a:endParaRPr>
                    </a:p>
                    <a:p>
                      <a:pPr algn="ctr"/>
                      <a:endParaRPr lang="en-GB" sz="1400" b="1" u="none" baseline="0" dirty="0">
                        <a:solidFill>
                          <a:srgbClr val="006F62"/>
                        </a:solidFill>
                        <a:latin typeface="Century Gothic" panose="020B0502020202020204" pitchFamily="34" charset="0"/>
                        <a:cs typeface="Arial" panose="020B0604020202020204" pitchFamily="34" charset="0"/>
                      </a:endParaRPr>
                    </a:p>
                    <a:p>
                      <a:pPr algn="ctr"/>
                      <a:endParaRPr lang="en-GB" sz="1400" b="1" u="none" baseline="0" dirty="0">
                        <a:solidFill>
                          <a:srgbClr val="006F62"/>
                        </a:solidFill>
                        <a:latin typeface="Century Gothic" panose="020B0502020202020204" pitchFamily="34" charset="0"/>
                        <a:cs typeface="Arial" panose="020B0604020202020204" pitchFamily="34" charset="0"/>
                      </a:endParaRPr>
                    </a:p>
                    <a:p>
                      <a:pPr algn="ctr"/>
                      <a:endParaRPr lang="en-GB" sz="1400" b="1" u="none" baseline="0" dirty="0">
                        <a:solidFill>
                          <a:srgbClr val="006F62"/>
                        </a:solidFill>
                        <a:latin typeface="Century Gothic" panose="020B0502020202020204" pitchFamily="34" charset="0"/>
                        <a:cs typeface="Arial" panose="020B0604020202020204" pitchFamily="34" charset="0"/>
                      </a:endParaRPr>
                    </a:p>
                    <a:p>
                      <a:pPr algn="ctr"/>
                      <a:endParaRPr lang="en-GB" sz="1400" b="1" u="sng" baseline="0" dirty="0">
                        <a:solidFill>
                          <a:schemeClr val="tx1"/>
                        </a:solidFill>
                        <a:latin typeface="Century Gothic" panose="020B0502020202020204" pitchFamily="34" charset="0"/>
                        <a:cs typeface="Arial" panose="020B0604020202020204" pitchFamily="34" charset="0"/>
                      </a:endParaRPr>
                    </a:p>
                    <a:p>
                      <a:pPr algn="ctr"/>
                      <a:endParaRPr lang="en-GB" sz="1400" b="1" u="sng" baseline="0" dirty="0">
                        <a:solidFill>
                          <a:schemeClr val="tx1"/>
                        </a:solidFill>
                        <a:latin typeface="Century Gothic" panose="020B0502020202020204" pitchFamily="34" charset="0"/>
                        <a:cs typeface="Arial" panose="020B0604020202020204" pitchFamily="34" charset="0"/>
                      </a:endParaRPr>
                    </a:p>
                    <a:p>
                      <a:pPr algn="ctr"/>
                      <a:endParaRPr lang="en-GB" sz="1400" b="1" u="sng" baseline="0" dirty="0">
                        <a:solidFill>
                          <a:schemeClr val="tx1"/>
                        </a:solidFill>
                        <a:latin typeface="Century Gothic" panose="020B0502020202020204" pitchFamily="34" charset="0"/>
                        <a:cs typeface="Arial" panose="020B0604020202020204" pitchFamily="34" charset="0"/>
                      </a:endParaRPr>
                    </a:p>
                    <a:p>
                      <a:pPr algn="ctr"/>
                      <a:endParaRPr lang="en-GB" sz="1400" b="1" u="sng" baseline="0" dirty="0">
                        <a:solidFill>
                          <a:schemeClr val="tx1"/>
                        </a:solidFill>
                        <a:latin typeface="Century Gothic" panose="020B0502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400" b="1" u="none" dirty="0">
                        <a:solidFill>
                          <a:srgbClr val="006F62"/>
                        </a:solidFill>
                        <a:latin typeface="Century Gothic" panose="020B0502020202020204" pitchFamily="34" charset="0"/>
                        <a:cs typeface="Arial" panose="020B0604020202020204" pitchFamily="34" charset="0"/>
                      </a:endParaRPr>
                    </a:p>
                    <a:p>
                      <a:pPr algn="ctr"/>
                      <a:endParaRPr lang="en-GB" sz="1400" b="1" u="none" dirty="0">
                        <a:solidFill>
                          <a:srgbClr val="006F62"/>
                        </a:solidFill>
                        <a:latin typeface="Century Gothic" panose="020B0502020202020204" pitchFamily="34" charset="0"/>
                        <a:cs typeface="Arial" panose="020B0604020202020204" pitchFamily="34" charset="0"/>
                      </a:endParaRPr>
                    </a:p>
                    <a:p>
                      <a:pPr algn="ctr"/>
                      <a:r>
                        <a:rPr lang="en-GB" sz="1400" b="1" u="none" dirty="0">
                          <a:solidFill>
                            <a:srgbClr val="006F62"/>
                          </a:solidFill>
                          <a:latin typeface="Century Gothic" panose="020B0502020202020204" pitchFamily="34" charset="0"/>
                          <a:cs typeface="Arial" panose="020B0604020202020204" pitchFamily="34" charset="0"/>
                        </a:rPr>
                        <a:t>3. Write down what you think a ‘pure substance’ is.</a:t>
                      </a:r>
                    </a:p>
                    <a:p>
                      <a:pPr algn="ctr"/>
                      <a:endParaRPr lang="en-GB" sz="1400" b="1" u="none" baseline="0" dirty="0">
                        <a:solidFill>
                          <a:srgbClr val="006F62"/>
                        </a:solidFill>
                        <a:latin typeface="Century Gothic" panose="020B0502020202020204" pitchFamily="34" charset="0"/>
                        <a:cs typeface="Arial" panose="020B0604020202020204" pitchFamily="34" charset="0"/>
                      </a:endParaRPr>
                    </a:p>
                    <a:p>
                      <a:pPr algn="ctr">
                        <a:lnSpc>
                          <a:spcPct val="114000"/>
                        </a:lnSpc>
                      </a:pPr>
                      <a:r>
                        <a:rPr lang="en-GB" sz="1100" b="0" u="none" baseline="0" dirty="0">
                          <a:solidFill>
                            <a:schemeClr val="tx1"/>
                          </a:solidFill>
                          <a:latin typeface="Century Gothic" panose="020B0502020202020204" pitchFamily="34" charset="0"/>
                          <a:cs typeface="Arial" panose="020B0604020202020204" pitchFamily="34" charset="0"/>
                        </a:rPr>
                        <a:t>Hint: what must be true about all the particles in a substance if it is pure?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ysDot"/>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400" b="1" u="none" baseline="0" dirty="0">
                        <a:solidFill>
                          <a:srgbClr val="006F62"/>
                        </a:solidFill>
                        <a:latin typeface="Century Gothic" panose="020B0502020202020204" pitchFamily="34" charset="0"/>
                        <a:cs typeface="Arial" panose="020B0604020202020204" pitchFamily="34" charset="0"/>
                      </a:endParaRPr>
                    </a:p>
                    <a:p>
                      <a:pPr algn="ctr"/>
                      <a:endParaRPr lang="en-GB" sz="1400" b="1" u="none" baseline="0" dirty="0">
                        <a:solidFill>
                          <a:srgbClr val="006F62"/>
                        </a:solidFill>
                        <a:latin typeface="Century Gothic" panose="020B0502020202020204" pitchFamily="34" charset="0"/>
                        <a:cs typeface="Arial" panose="020B0604020202020204" pitchFamily="34" charset="0"/>
                      </a:endParaRPr>
                    </a:p>
                    <a:p>
                      <a:pPr algn="ctr"/>
                      <a:r>
                        <a:rPr lang="en-GB" sz="1400" b="1" u="none" baseline="0" dirty="0">
                          <a:solidFill>
                            <a:srgbClr val="006F62"/>
                          </a:solidFill>
                          <a:latin typeface="Century Gothic" panose="020B0502020202020204" pitchFamily="34" charset="0"/>
                          <a:cs typeface="Arial" panose="020B0604020202020204" pitchFamily="34" charset="0"/>
                        </a:rPr>
                        <a:t>Compare what you wrote with the definition (slide 7).</a:t>
                      </a:r>
                    </a:p>
                  </a:txBody>
                  <a:tcPr>
                    <a:lnL w="12700" cap="flat" cmpd="sng" algn="ctr">
                      <a:solidFill>
                        <a:schemeClr val="tx1"/>
                      </a:solidFill>
                      <a:prstDash val="sysDot"/>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538039856"/>
                  </a:ext>
                </a:extLst>
              </a:tr>
            </a:tbl>
          </a:graphicData>
        </a:graphic>
      </p:graphicFrame>
      <p:graphicFrame>
        <p:nvGraphicFramePr>
          <p:cNvPr id="5" name="Table 4">
            <a:extLst>
              <a:ext uri="{FF2B5EF4-FFF2-40B4-BE49-F238E27FC236}">
                <a16:creationId xmlns:a16="http://schemas.microsoft.com/office/drawing/2014/main" id="{6A707704-25C4-5396-0645-5F9DD679C8B3}"/>
              </a:ext>
            </a:extLst>
          </p:cNvPr>
          <p:cNvGraphicFramePr>
            <a:graphicFrameLocks noGrp="1"/>
          </p:cNvGraphicFramePr>
          <p:nvPr>
            <p:extLst>
              <p:ext uri="{D42A27DB-BD31-4B8C-83A1-F6EECF244321}">
                <p14:modId xmlns:p14="http://schemas.microsoft.com/office/powerpoint/2010/main" val="1612206716"/>
              </p:ext>
            </p:extLst>
          </p:nvPr>
        </p:nvGraphicFramePr>
        <p:xfrm>
          <a:off x="4866558" y="3108325"/>
          <a:ext cx="2434980" cy="641350"/>
        </p:xfrm>
        <a:graphic>
          <a:graphicData uri="http://schemas.openxmlformats.org/drawingml/2006/table">
            <a:tbl>
              <a:tblPr firstRow="1" bandRow="1">
                <a:tableStyleId>{5C22544A-7EE6-4342-B048-85BDC9FD1C3A}</a:tableStyleId>
              </a:tblPr>
              <a:tblGrid>
                <a:gridCol w="2434980">
                  <a:extLst>
                    <a:ext uri="{9D8B030D-6E8A-4147-A177-3AD203B41FA5}">
                      <a16:colId xmlns:a16="http://schemas.microsoft.com/office/drawing/2014/main" val="20000"/>
                    </a:ext>
                  </a:extLst>
                </a:gridCol>
              </a:tblGrid>
              <a:tr h="641350">
                <a:tc>
                  <a:txBody>
                    <a:bodyPr/>
                    <a:lstStyle/>
                    <a:p>
                      <a:pPr algn="ctr"/>
                      <a:r>
                        <a:rPr lang="en-GB" sz="2200" u="none" dirty="0">
                          <a:solidFill>
                            <a:srgbClr val="006F62"/>
                          </a:solidFill>
                          <a:latin typeface="Century Gothic" panose="020B0502020202020204" pitchFamily="34" charset="0"/>
                          <a:cs typeface="Arial" panose="020B0604020202020204" pitchFamily="34" charset="0"/>
                        </a:rPr>
                        <a:t>pure substance</a:t>
                      </a:r>
                    </a:p>
                  </a:txBody>
                  <a:tcPr marL="91523" marR="91523" marT="45811" marB="45811"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bl>
          </a:graphicData>
        </a:graphic>
      </p:graphicFrame>
      <p:pic>
        <p:nvPicPr>
          <p:cNvPr id="6" name="Picture 5" descr="Two boxes. The left box shows three spaced out pairs of connected circles - one of each circle is light green, one is white. The right box shows two spaced out pairs of very light green connected circles, and one separate light green circle connected to a white circle on each side">
            <a:extLst>
              <a:ext uri="{FF2B5EF4-FFF2-40B4-BE49-F238E27FC236}">
                <a16:creationId xmlns:a16="http://schemas.microsoft.com/office/drawing/2014/main" id="{7213C3D7-DAFA-79B1-D133-346D7897D17C}"/>
              </a:ext>
            </a:extLst>
          </p:cNvPr>
          <p:cNvPicPr>
            <a:picLocks noChangeAspect="1"/>
          </p:cNvPicPr>
          <p:nvPr/>
        </p:nvPicPr>
        <p:blipFill>
          <a:blip r:embed="rId3" cstate="print">
            <a:extLst>
              <a:ext uri="{28A0092B-C50C-407E-A947-70E740481C1C}">
                <a14:useLocalDpi xmlns:a14="http://schemas.microsoft.com/office/drawing/2010/main"/>
              </a:ext>
            </a:extLst>
          </a:blip>
          <a:srcRect/>
          <a:stretch>
            <a:fillRect/>
          </a:stretch>
        </p:blipFill>
        <p:spPr>
          <a:xfrm>
            <a:off x="1609345" y="4142228"/>
            <a:ext cx="2645664" cy="1343788"/>
          </a:xfrm>
          <a:prstGeom prst="rect">
            <a:avLst/>
          </a:prstGeom>
        </p:spPr>
      </p:pic>
      <p:pic>
        <p:nvPicPr>
          <p:cNvPr id="3" name="Picture 2" descr="Two boxes. The left box shows 9 green circles connected in a 3x3 grid. The right box shows 3 singular dark green and 3 singular white circles">
            <a:extLst>
              <a:ext uri="{FF2B5EF4-FFF2-40B4-BE49-F238E27FC236}">
                <a16:creationId xmlns:a16="http://schemas.microsoft.com/office/drawing/2014/main" id="{00E079BE-97D9-6A98-9E15-2910DE3EB881}"/>
              </a:ext>
            </a:extLst>
          </p:cNvPr>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a:xfrm>
            <a:off x="1609343" y="5354425"/>
            <a:ext cx="2645665" cy="1343788"/>
          </a:xfrm>
          <a:prstGeom prst="rect">
            <a:avLst/>
          </a:prstGeom>
        </p:spPr>
      </p:pic>
    </p:spTree>
    <p:extLst>
      <p:ext uri="{BB962C8B-B14F-4D97-AF65-F5344CB8AC3E}">
        <p14:creationId xmlns:p14="http://schemas.microsoft.com/office/powerpoint/2010/main" val="281914032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D0C2B7E-5627-FE6F-A820-17C25426D994}"/>
            </a:ext>
          </a:extLst>
        </p:cNvPr>
        <p:cNvGrpSpPr/>
        <p:nvPr/>
      </p:nvGrpSpPr>
      <p:grpSpPr>
        <a:xfrm>
          <a:off x="0" y="0"/>
          <a:ext cx="0" cy="0"/>
          <a:chOff x="0" y="0"/>
          <a:chExt cx="0" cy="0"/>
        </a:xfrm>
      </p:grpSpPr>
      <p:graphicFrame>
        <p:nvGraphicFramePr>
          <p:cNvPr id="4" name="Content Placeholder 3">
            <a:extLst>
              <a:ext uri="{FF2B5EF4-FFF2-40B4-BE49-F238E27FC236}">
                <a16:creationId xmlns:a16="http://schemas.microsoft.com/office/drawing/2014/main" id="{BDE5AA74-BBAF-820F-27AE-2A7993A465CF}"/>
              </a:ext>
            </a:extLst>
          </p:cNvPr>
          <p:cNvGraphicFramePr>
            <a:graphicFrameLocks noGrp="1"/>
          </p:cNvGraphicFramePr>
          <p:nvPr>
            <p:ph idx="1"/>
            <p:extLst>
              <p:ext uri="{D42A27DB-BD31-4B8C-83A1-F6EECF244321}">
                <p14:modId xmlns:p14="http://schemas.microsoft.com/office/powerpoint/2010/main" val="99598474"/>
              </p:ext>
            </p:extLst>
          </p:nvPr>
        </p:nvGraphicFramePr>
        <p:xfrm>
          <a:off x="0" y="0"/>
          <a:ext cx="12192000" cy="6858000"/>
        </p:xfrm>
        <a:graphic>
          <a:graphicData uri="http://schemas.openxmlformats.org/drawingml/2006/table">
            <a:tbl>
              <a:tblPr firstRow="1" bandRow="1">
                <a:tableStyleId>{5C22544A-7EE6-4342-B048-85BDC9FD1C3A}</a:tableStyleId>
              </a:tblPr>
              <a:tblGrid>
                <a:gridCol w="6096000">
                  <a:extLst>
                    <a:ext uri="{9D8B030D-6E8A-4147-A177-3AD203B41FA5}">
                      <a16:colId xmlns:a16="http://schemas.microsoft.com/office/drawing/2014/main" val="3192463705"/>
                    </a:ext>
                  </a:extLst>
                </a:gridCol>
                <a:gridCol w="3048000">
                  <a:extLst>
                    <a:ext uri="{9D8B030D-6E8A-4147-A177-3AD203B41FA5}">
                      <a16:colId xmlns:a16="http://schemas.microsoft.com/office/drawing/2014/main" val="1726816370"/>
                    </a:ext>
                  </a:extLst>
                </a:gridCol>
                <a:gridCol w="3048000">
                  <a:extLst>
                    <a:ext uri="{9D8B030D-6E8A-4147-A177-3AD203B41FA5}">
                      <a16:colId xmlns:a16="http://schemas.microsoft.com/office/drawing/2014/main" val="1755959237"/>
                    </a:ext>
                  </a:extLst>
                </a:gridCol>
              </a:tblGrid>
              <a:tr h="3429000">
                <a:tc>
                  <a:txBody>
                    <a:bodyPr/>
                    <a:lstStyle/>
                    <a:p>
                      <a:pPr marL="0" indent="0" algn="ctr">
                        <a:buNone/>
                      </a:pPr>
                      <a:r>
                        <a:rPr lang="en-GB" sz="1400" b="1" u="none" dirty="0">
                          <a:solidFill>
                            <a:srgbClr val="006F62"/>
                          </a:solidFill>
                          <a:latin typeface="Century Gothic" panose="020B0502020202020204" pitchFamily="34" charset="0"/>
                          <a:cs typeface="Arial" panose="020B0604020202020204" pitchFamily="34" charset="0"/>
                        </a:rPr>
                        <a:t>1. What does the word ‘aqueous’ mean to you?</a:t>
                      </a:r>
                    </a:p>
                    <a:p>
                      <a:pPr marL="0" indent="0" algn="ctr">
                        <a:spcBef>
                          <a:spcPts val="600"/>
                        </a:spcBef>
                        <a:buNone/>
                      </a:pPr>
                      <a:r>
                        <a:rPr lang="en-GB" sz="1400" b="1" u="none" dirty="0">
                          <a:solidFill>
                            <a:srgbClr val="006F62"/>
                          </a:solidFill>
                          <a:latin typeface="Century Gothic" panose="020B0502020202020204" pitchFamily="34" charset="0"/>
                          <a:cs typeface="Arial" panose="020B0604020202020204" pitchFamily="34" charset="0"/>
                        </a:rPr>
                        <a:t>    Where have you come across this word before?</a:t>
                      </a:r>
                    </a:p>
                    <a:p>
                      <a:pPr marL="342900" indent="-342900" algn="ctr">
                        <a:buAutoNum type="arabicPeriod"/>
                      </a:pPr>
                      <a:endParaRPr lang="en-GB" sz="1400" b="1" u="none" dirty="0">
                        <a:solidFill>
                          <a:srgbClr val="006F62"/>
                        </a:solidFill>
                        <a:latin typeface="Century Gothic" panose="020B0502020202020204" pitchFamily="34" charset="0"/>
                        <a:cs typeface="Arial" panose="020B0604020202020204" pitchFamily="34" charset="0"/>
                      </a:endParaRPr>
                    </a:p>
                    <a:p>
                      <a:pPr marL="0" indent="0" algn="ctr">
                        <a:buFont typeface="Arial" panose="020B0604020202020204" pitchFamily="34" charset="0"/>
                        <a:buNone/>
                      </a:pPr>
                      <a:endParaRPr lang="en-GB" sz="1400" b="0" u="none" dirty="0">
                        <a:solidFill>
                          <a:schemeClr val="tx1"/>
                        </a:solidFill>
                        <a:latin typeface="Century Gothic" panose="020B0502020202020204" pitchFamily="34" charset="0"/>
                        <a:cs typeface="Arial" panose="020B0604020202020204" pitchFamily="34" charset="0"/>
                      </a:endParaRPr>
                    </a:p>
                    <a:p>
                      <a:pPr marL="0" marR="0" lvl="0" indent="179388"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Century Gothic" panose="020B0502020202020204" pitchFamily="34" charset="0"/>
                          <a:ea typeface="+mn-ea"/>
                          <a:cs typeface="Arial" panose="020B0604020202020204" pitchFamily="34" charset="0"/>
                        </a:rPr>
                        <a:t>What do all these words have in common?</a:t>
                      </a:r>
                    </a:p>
                    <a:p>
                      <a:pPr marL="538163" marR="0" lvl="0" indent="-179388" algn="ctr" defTabSz="914400" rtl="0" eaLnBrk="1" fontAlgn="auto" latinLnBrk="0" hangingPunct="1">
                        <a:lnSpc>
                          <a:spcPct val="100000"/>
                        </a:lnSpc>
                        <a:spcBef>
                          <a:spcPts val="600"/>
                        </a:spcBef>
                        <a:spcAft>
                          <a:spcPts val="0"/>
                        </a:spcAft>
                        <a:buClrTx/>
                        <a:buSzTx/>
                        <a:buFont typeface="Arial" panose="020B0604020202020204" pitchFamily="34" charset="0"/>
                        <a:buChar char="•"/>
                        <a:tabLst/>
                        <a:defRPr/>
                      </a:pPr>
                      <a:r>
                        <a:rPr kumimoji="0" lang="en-GB" sz="14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Arial" panose="020B0604020202020204" pitchFamily="34" charset="0"/>
                        </a:rPr>
                        <a:t>Aqu</a:t>
                      </a:r>
                      <a:r>
                        <a:rPr kumimoji="0" lang="en-GB" sz="1400" b="0" i="0" u="none" strike="noStrike" kern="1200" cap="none" spc="0" normalizeH="0" baseline="0" noProof="0" dirty="0">
                          <a:ln>
                            <a:noFill/>
                          </a:ln>
                          <a:solidFill>
                            <a:prstClr val="black"/>
                          </a:solidFill>
                          <a:effectLst/>
                          <a:uLnTx/>
                          <a:uFillTx/>
                          <a:latin typeface="Century Gothic" panose="020B0502020202020204" pitchFamily="34" charset="0"/>
                          <a:ea typeface="+mn-ea"/>
                          <a:cs typeface="Arial" panose="020B0604020202020204" pitchFamily="34" charset="0"/>
                        </a:rPr>
                        <a:t>educt</a:t>
                      </a:r>
                    </a:p>
                    <a:p>
                      <a:pPr marL="538163" marR="0" lvl="0" indent="-179388" algn="ctr" defTabSz="914400" rtl="0" eaLnBrk="1" fontAlgn="auto" latinLnBrk="0" hangingPunct="1">
                        <a:lnSpc>
                          <a:spcPct val="100000"/>
                        </a:lnSpc>
                        <a:spcBef>
                          <a:spcPts val="600"/>
                        </a:spcBef>
                        <a:spcAft>
                          <a:spcPts val="0"/>
                        </a:spcAft>
                        <a:buClrTx/>
                        <a:buSzTx/>
                        <a:buFont typeface="Arial" panose="020B0604020202020204" pitchFamily="34" charset="0"/>
                        <a:buChar char="•"/>
                        <a:tabLst/>
                        <a:defRPr/>
                      </a:pPr>
                      <a:r>
                        <a:rPr kumimoji="0" lang="en-GB" sz="14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Arial" panose="020B0604020202020204" pitchFamily="34" charset="0"/>
                        </a:rPr>
                        <a:t>Aqu</a:t>
                      </a:r>
                      <a:r>
                        <a:rPr kumimoji="0" lang="en-GB" sz="1400" b="0" i="0" u="none" strike="noStrike" kern="1200" cap="none" spc="0" normalizeH="0" baseline="0" noProof="0" dirty="0">
                          <a:ln>
                            <a:noFill/>
                          </a:ln>
                          <a:solidFill>
                            <a:prstClr val="black"/>
                          </a:solidFill>
                          <a:effectLst/>
                          <a:uLnTx/>
                          <a:uFillTx/>
                          <a:latin typeface="Century Gothic" panose="020B0502020202020204" pitchFamily="34" charset="0"/>
                          <a:ea typeface="+mn-ea"/>
                          <a:cs typeface="Arial" panose="020B0604020202020204" pitchFamily="34" charset="0"/>
                        </a:rPr>
                        <a:t>atic</a:t>
                      </a:r>
                    </a:p>
                    <a:p>
                      <a:pPr marL="538163" marR="0" lvl="0" indent="-179388" algn="ctr" defTabSz="914400" rtl="0" eaLnBrk="1" fontAlgn="auto" latinLnBrk="0" hangingPunct="1">
                        <a:lnSpc>
                          <a:spcPct val="100000"/>
                        </a:lnSpc>
                        <a:spcBef>
                          <a:spcPts val="600"/>
                        </a:spcBef>
                        <a:spcAft>
                          <a:spcPts val="0"/>
                        </a:spcAft>
                        <a:buClrTx/>
                        <a:buSzTx/>
                        <a:buFont typeface="Arial" panose="020B0604020202020204" pitchFamily="34" charset="0"/>
                        <a:buChar char="•"/>
                        <a:tabLst/>
                        <a:defRPr/>
                      </a:pPr>
                      <a:r>
                        <a:rPr kumimoji="0" lang="en-GB" sz="14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Arial" panose="020B0604020202020204" pitchFamily="34" charset="0"/>
                        </a:rPr>
                        <a:t>Aqu</a:t>
                      </a:r>
                      <a:r>
                        <a:rPr kumimoji="0" lang="en-GB" sz="1400" b="0" i="0" u="none" strike="noStrike" kern="1200" cap="none" spc="0" normalizeH="0" baseline="0" noProof="0" dirty="0">
                          <a:ln>
                            <a:noFill/>
                          </a:ln>
                          <a:solidFill>
                            <a:prstClr val="black"/>
                          </a:solidFill>
                          <a:effectLst/>
                          <a:uLnTx/>
                          <a:uFillTx/>
                          <a:latin typeface="Century Gothic" panose="020B0502020202020204" pitchFamily="34" charset="0"/>
                          <a:ea typeface="+mn-ea"/>
                          <a:cs typeface="Arial" panose="020B0604020202020204" pitchFamily="34" charset="0"/>
                        </a:rPr>
                        <a:t>arium</a:t>
                      </a:r>
                    </a:p>
                    <a:p>
                      <a:pPr marL="0" marR="0" lvl="0" indent="179388"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Century Gothic" panose="020B0502020202020204" pitchFamily="34" charset="0"/>
                        <a:ea typeface="+mn-ea"/>
                        <a:cs typeface="Arial" panose="020B0604020202020204" pitchFamily="34" charset="0"/>
                      </a:endParaRPr>
                    </a:p>
                    <a:p>
                      <a:pPr marL="0" indent="0" algn="ctr">
                        <a:buNone/>
                      </a:pPr>
                      <a:r>
                        <a:rPr lang="en-GB" sz="3200" b="1" u="sng" dirty="0">
                          <a:solidFill>
                            <a:schemeClr val="tx1"/>
                          </a:solidFill>
                          <a:latin typeface="Century Gothic" panose="020B0502020202020204" pitchFamily="34" charset="0"/>
                          <a:cs typeface="Arial" panose="020B0604020202020204" pitchFamily="34" charset="0"/>
                        </a:rPr>
                        <a: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gridSpan="2">
                  <a:txBody>
                    <a:bodyPr/>
                    <a:lstStyle/>
                    <a:p>
                      <a:pPr marL="0" indent="0" algn="ctr">
                        <a:buNone/>
                      </a:pPr>
                      <a:r>
                        <a:rPr lang="en-GB" sz="1400" b="1" i="0" u="none" dirty="0">
                          <a:solidFill>
                            <a:srgbClr val="006F62"/>
                          </a:solidFill>
                          <a:latin typeface="Century Gothic" panose="020B0502020202020204" pitchFamily="34" charset="0"/>
                          <a:cs typeface="Arial" panose="020B0604020202020204" pitchFamily="34" charset="0"/>
                        </a:rPr>
                        <a:t>2.</a:t>
                      </a:r>
                      <a:r>
                        <a:rPr lang="en-GB" sz="1400" b="1" i="0" u="none" baseline="0" dirty="0">
                          <a:solidFill>
                            <a:srgbClr val="006F62"/>
                          </a:solidFill>
                          <a:latin typeface="Century Gothic" panose="020B0502020202020204" pitchFamily="34" charset="0"/>
                          <a:cs typeface="Arial" panose="020B0604020202020204" pitchFamily="34" charset="0"/>
                        </a:rPr>
                        <a:t> </a:t>
                      </a:r>
                      <a:r>
                        <a:rPr lang="en-GB" sz="1400" b="1" i="0" u="none" dirty="0">
                          <a:solidFill>
                            <a:srgbClr val="006F62"/>
                          </a:solidFill>
                          <a:latin typeface="Century Gothic" panose="020B0502020202020204" pitchFamily="34" charset="0"/>
                          <a:cs typeface="Arial" panose="020B0604020202020204" pitchFamily="34" charset="0"/>
                        </a:rPr>
                        <a:t>Break down the word ‘aqueous’.</a:t>
                      </a:r>
                      <a:endParaRPr lang="en-GB" sz="1800" b="0" i="0" u="none" dirty="0">
                        <a:solidFill>
                          <a:schemeClr val="tx1"/>
                        </a:solidFill>
                        <a:latin typeface="Century Gothic" panose="020B0502020202020204" pitchFamily="34" charset="0"/>
                        <a:cs typeface="Arial" panose="020B0604020202020204" pitchFamily="34" charset="0"/>
                      </a:endParaRPr>
                    </a:p>
                    <a:p>
                      <a:pPr algn="ctr"/>
                      <a:endParaRPr lang="en-GB" sz="1800" b="0" i="0" kern="1200" dirty="0">
                        <a:solidFill>
                          <a:schemeClr val="tx1">
                            <a:lumMod val="95000"/>
                            <a:lumOff val="5000"/>
                          </a:schemeClr>
                        </a:solidFill>
                        <a:effectLst/>
                        <a:latin typeface="Century Gothic" panose="020B0502020202020204" pitchFamily="34" charset="0"/>
                        <a:ea typeface="+mn-ea"/>
                        <a:cs typeface="+mn-cs"/>
                      </a:endParaRPr>
                    </a:p>
                    <a:p>
                      <a:pPr algn="ctr"/>
                      <a:endParaRPr lang="en-GB" sz="1800" b="0" i="0" kern="1200" dirty="0">
                        <a:solidFill>
                          <a:schemeClr val="tx1">
                            <a:lumMod val="95000"/>
                            <a:lumOff val="5000"/>
                          </a:schemeClr>
                        </a:solidFill>
                        <a:effectLst/>
                        <a:latin typeface="Century Gothic" panose="020B0502020202020204" pitchFamily="34" charset="0"/>
                        <a:ea typeface="+mn-ea"/>
                        <a:cs typeface="+mn-cs"/>
                      </a:endParaRPr>
                    </a:p>
                    <a:p>
                      <a:pPr algn="ctr"/>
                      <a:r>
                        <a:rPr lang="en-GB" sz="1800" b="0" i="0" kern="1200" dirty="0" err="1">
                          <a:solidFill>
                            <a:schemeClr val="tx1">
                              <a:lumMod val="95000"/>
                              <a:lumOff val="5000"/>
                            </a:schemeClr>
                          </a:solidFill>
                          <a:effectLst/>
                          <a:latin typeface="Century Gothic" panose="020B0502020202020204" pitchFamily="34" charset="0"/>
                          <a:ea typeface="+mn-ea"/>
                          <a:cs typeface="+mn-cs"/>
                        </a:rPr>
                        <a:t>aqu</a:t>
                      </a:r>
                      <a:r>
                        <a:rPr lang="en-GB" sz="1800" b="0" i="0" kern="1200" dirty="0">
                          <a:solidFill>
                            <a:schemeClr val="tx1">
                              <a:lumMod val="95000"/>
                              <a:lumOff val="5000"/>
                            </a:schemeClr>
                          </a:solidFill>
                          <a:effectLst/>
                          <a:latin typeface="Century Gothic" panose="020B0502020202020204" pitchFamily="34" charset="0"/>
                          <a:ea typeface="+mn-ea"/>
                          <a:cs typeface="+mn-cs"/>
                        </a:rPr>
                        <a:t>-</a:t>
                      </a:r>
                    </a:p>
                    <a:p>
                      <a:pPr algn="ctr">
                        <a:spcBef>
                          <a:spcPts val="600"/>
                        </a:spcBef>
                      </a:pPr>
                      <a:r>
                        <a:rPr lang="en-GB" sz="1400" b="0" i="0" u="none" kern="1200" dirty="0">
                          <a:solidFill>
                            <a:schemeClr val="tx1">
                              <a:lumMod val="95000"/>
                              <a:lumOff val="5000"/>
                            </a:schemeClr>
                          </a:solidFill>
                          <a:effectLst/>
                          <a:latin typeface="Century Gothic" panose="020B0502020202020204" pitchFamily="34" charset="0"/>
                          <a:ea typeface="+mn-ea"/>
                          <a:cs typeface="+mn-cs"/>
                        </a:rPr>
                        <a:t>In classical Latin, aqua means ‘water’.</a:t>
                      </a:r>
                    </a:p>
                    <a:p>
                      <a:pPr algn="ctr"/>
                      <a:endParaRPr lang="en-GB" sz="1800" b="0" i="0" u="none" kern="1200" dirty="0">
                        <a:solidFill>
                          <a:schemeClr val="tx1">
                            <a:lumMod val="95000"/>
                            <a:lumOff val="5000"/>
                          </a:schemeClr>
                        </a:solidFill>
                        <a:effectLst/>
                        <a:latin typeface="Century Gothic" panose="020B0502020202020204" pitchFamily="34" charset="0"/>
                        <a:ea typeface="+mn-ea"/>
                        <a:cs typeface="+mn-cs"/>
                      </a:endParaRPr>
                    </a:p>
                    <a:p>
                      <a:pPr algn="ctr"/>
                      <a:r>
                        <a:rPr lang="en-GB" sz="1800" b="0" i="0" u="none" kern="1200" dirty="0">
                          <a:solidFill>
                            <a:schemeClr val="tx1">
                              <a:lumMod val="95000"/>
                              <a:lumOff val="5000"/>
                            </a:schemeClr>
                          </a:solidFill>
                          <a:effectLst/>
                          <a:latin typeface="Century Gothic" panose="020B0502020202020204" pitchFamily="34" charset="0"/>
                          <a:ea typeface="+mn-ea"/>
                          <a:cs typeface="+mn-cs"/>
                        </a:rPr>
                        <a:t>-</a:t>
                      </a:r>
                      <a:r>
                        <a:rPr lang="en-GB" sz="1800" b="0" i="0" u="none" kern="1200" dirty="0" err="1">
                          <a:solidFill>
                            <a:schemeClr val="tx1">
                              <a:lumMod val="95000"/>
                              <a:lumOff val="5000"/>
                            </a:schemeClr>
                          </a:solidFill>
                          <a:effectLst/>
                          <a:latin typeface="Century Gothic" panose="020B0502020202020204" pitchFamily="34" charset="0"/>
                          <a:ea typeface="+mn-ea"/>
                          <a:cs typeface="+mn-cs"/>
                        </a:rPr>
                        <a:t>ous</a:t>
                      </a:r>
                      <a:endParaRPr lang="en-GB" sz="1800" b="0" i="0" u="none" kern="1200" dirty="0">
                        <a:solidFill>
                          <a:schemeClr val="tx1">
                            <a:lumMod val="95000"/>
                            <a:lumOff val="5000"/>
                          </a:schemeClr>
                        </a:solidFill>
                        <a:effectLst/>
                        <a:latin typeface="Century Gothic" panose="020B0502020202020204" pitchFamily="34" charset="0"/>
                        <a:ea typeface="+mn-ea"/>
                        <a:cs typeface="+mn-cs"/>
                      </a:endParaRPr>
                    </a:p>
                    <a:p>
                      <a:pPr algn="ctr">
                        <a:spcBef>
                          <a:spcPts val="600"/>
                        </a:spcBef>
                      </a:pPr>
                      <a:r>
                        <a:rPr lang="en-GB" sz="1400" b="0" i="0" u="none" kern="1200" dirty="0">
                          <a:solidFill>
                            <a:schemeClr val="tx1">
                              <a:lumMod val="95000"/>
                              <a:lumOff val="5000"/>
                            </a:schemeClr>
                          </a:solidFill>
                          <a:effectLst/>
                          <a:latin typeface="Century Gothic" panose="020B0502020202020204" pitchFamily="34" charset="0"/>
                          <a:ea typeface="+mn-ea"/>
                          <a:cs typeface="+mn-cs"/>
                        </a:rPr>
                        <a:t>If something is dangerous, it is full of danger.</a:t>
                      </a:r>
                    </a:p>
                    <a:p>
                      <a:pPr algn="ctr">
                        <a:spcBef>
                          <a:spcPts val="600"/>
                        </a:spcBef>
                      </a:pPr>
                      <a:r>
                        <a:rPr lang="en-GB" sz="1400" b="0" i="0" u="none" kern="1200" dirty="0">
                          <a:solidFill>
                            <a:schemeClr val="tx1">
                              <a:lumMod val="95000"/>
                              <a:lumOff val="5000"/>
                            </a:schemeClr>
                          </a:solidFill>
                          <a:effectLst/>
                          <a:latin typeface="Century Gothic" panose="020B0502020202020204" pitchFamily="34" charset="0"/>
                          <a:ea typeface="+mn-ea"/>
                          <a:cs typeface="+mn-cs"/>
                        </a:rPr>
                        <a:t>If someone is joyous, they are full of joy.</a:t>
                      </a:r>
                    </a:p>
                    <a:p>
                      <a:pPr algn="ctr">
                        <a:spcBef>
                          <a:spcPts val="600"/>
                        </a:spcBef>
                      </a:pPr>
                      <a:r>
                        <a:rPr lang="en-GB" sz="1400" b="0" i="0" u="none" kern="1200" dirty="0">
                          <a:solidFill>
                            <a:schemeClr val="tx1">
                              <a:lumMod val="95000"/>
                              <a:lumOff val="5000"/>
                            </a:schemeClr>
                          </a:solidFill>
                          <a:effectLst/>
                          <a:latin typeface="Century Gothic" panose="020B0502020202020204" pitchFamily="34" charset="0"/>
                          <a:ea typeface="+mn-ea"/>
                          <a:cs typeface="+mn-cs"/>
                        </a:rPr>
                        <a:t>What does the suffix -</a:t>
                      </a:r>
                      <a:r>
                        <a:rPr lang="en-GB" sz="1400" b="0" i="0" u="none" kern="1200" dirty="0" err="1">
                          <a:solidFill>
                            <a:schemeClr val="tx1">
                              <a:lumMod val="95000"/>
                              <a:lumOff val="5000"/>
                            </a:schemeClr>
                          </a:solidFill>
                          <a:effectLst/>
                          <a:latin typeface="Century Gothic" panose="020B0502020202020204" pitchFamily="34" charset="0"/>
                          <a:ea typeface="+mn-ea"/>
                          <a:cs typeface="+mn-cs"/>
                        </a:rPr>
                        <a:t>ous</a:t>
                      </a:r>
                      <a:r>
                        <a:rPr lang="en-GB" sz="1400" b="0" i="0" u="none" kern="1200" dirty="0">
                          <a:solidFill>
                            <a:schemeClr val="tx1">
                              <a:lumMod val="95000"/>
                              <a:lumOff val="5000"/>
                            </a:schemeClr>
                          </a:solidFill>
                          <a:effectLst/>
                          <a:latin typeface="Century Gothic" panose="020B0502020202020204" pitchFamily="34" charset="0"/>
                          <a:ea typeface="+mn-ea"/>
                          <a:cs typeface="+mn-cs"/>
                        </a:rPr>
                        <a:t> mean in these words?</a:t>
                      </a:r>
                      <a:endParaRPr lang="en-GB" sz="1400" b="0" i="0" u="none" dirty="0">
                        <a:solidFill>
                          <a:schemeClr val="tx1">
                            <a:lumMod val="95000"/>
                            <a:lumOff val="5000"/>
                          </a:schemeClr>
                        </a:solidFill>
                        <a:latin typeface="Century Gothic" panose="020B0502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endParaRPr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423830808"/>
                  </a:ext>
                </a:extLst>
              </a:tr>
              <a:tr h="3429000">
                <a:tc>
                  <a:txBody>
                    <a:bodyPr/>
                    <a:lstStyle/>
                    <a:p>
                      <a:pPr marL="342900" indent="-342900" algn="ctr">
                        <a:buAutoNum type="arabicPeriod" startAt="4"/>
                        <a:tabLst>
                          <a:tab pos="358775" algn="l"/>
                        </a:tabLst>
                      </a:pPr>
                      <a:r>
                        <a:rPr lang="en-GB" sz="1400" b="1" u="none" baseline="0" dirty="0">
                          <a:solidFill>
                            <a:srgbClr val="006F62"/>
                          </a:solidFill>
                          <a:latin typeface="Century Gothic" panose="020B0502020202020204" pitchFamily="34" charset="0"/>
                          <a:cs typeface="Arial" panose="020B0604020202020204" pitchFamily="34" charset="0"/>
                        </a:rPr>
                        <a:t>Which substance(s) are ‘aqueous’ </a:t>
                      </a:r>
                    </a:p>
                    <a:p>
                      <a:pPr marL="0" indent="0" algn="ctr">
                        <a:buNone/>
                        <a:tabLst>
                          <a:tab pos="358775" algn="l"/>
                        </a:tabLst>
                      </a:pPr>
                      <a:r>
                        <a:rPr lang="en-GB" sz="1400" b="1" u="none" baseline="0" dirty="0">
                          <a:solidFill>
                            <a:srgbClr val="006F62"/>
                          </a:solidFill>
                          <a:latin typeface="Century Gothic" panose="020B0502020202020204" pitchFamily="34" charset="0"/>
                          <a:cs typeface="Arial" panose="020B0604020202020204" pitchFamily="34" charset="0"/>
                        </a:rPr>
                        <a:t>in the chemical reaction shown below.</a:t>
                      </a:r>
                    </a:p>
                    <a:p>
                      <a:pPr marL="179388" marR="0" lvl="0" indent="0" algn="ctr" defTabSz="914400" rtl="0" eaLnBrk="1" fontAlgn="auto" latinLnBrk="0" hangingPunct="1">
                        <a:lnSpc>
                          <a:spcPct val="100000"/>
                        </a:lnSpc>
                        <a:spcBef>
                          <a:spcPts val="600"/>
                        </a:spcBef>
                        <a:spcAft>
                          <a:spcPts val="0"/>
                        </a:spcAft>
                        <a:buClrTx/>
                        <a:buSzTx/>
                        <a:buFontTx/>
                        <a:buNone/>
                        <a:tabLst/>
                        <a:defRPr/>
                      </a:pPr>
                      <a:r>
                        <a:rPr lang="en-GB" sz="1400" b="1" u="none" baseline="0" dirty="0">
                          <a:solidFill>
                            <a:srgbClr val="006F62"/>
                          </a:solidFill>
                          <a:latin typeface="Century Gothic" panose="020B0502020202020204" pitchFamily="34" charset="0"/>
                          <a:cs typeface="Arial" panose="020B0604020202020204" pitchFamily="34" charset="0"/>
                        </a:rPr>
                        <a:t> Hint: look at the state symbols for each substance.</a:t>
                      </a:r>
                    </a:p>
                    <a:p>
                      <a:pPr marL="179388" indent="0" algn="ctr"/>
                      <a:endParaRPr lang="en-GB" sz="1400" b="1" u="none" baseline="0" dirty="0">
                        <a:solidFill>
                          <a:srgbClr val="006F62"/>
                        </a:solidFill>
                        <a:latin typeface="Century Gothic" panose="020B0502020202020204" pitchFamily="34" charset="0"/>
                        <a:cs typeface="Arial" panose="020B0604020202020204" pitchFamily="34" charset="0"/>
                      </a:endParaRPr>
                    </a:p>
                    <a:p>
                      <a:pPr marL="179388" indent="0" algn="ctr"/>
                      <a:endParaRPr lang="en-GB" sz="1400" b="1" u="none" baseline="0" dirty="0">
                        <a:solidFill>
                          <a:srgbClr val="006F62"/>
                        </a:solidFill>
                        <a:latin typeface="Century Gothic" panose="020B0502020202020204" pitchFamily="34" charset="0"/>
                        <a:cs typeface="Arial" panose="020B0604020202020204" pitchFamily="34" charset="0"/>
                      </a:endParaRPr>
                    </a:p>
                    <a:p>
                      <a:pPr marL="179388" indent="0" algn="ctr"/>
                      <a:endParaRPr lang="en-GB" sz="1400" b="1" u="none" baseline="0" dirty="0">
                        <a:solidFill>
                          <a:srgbClr val="006F62"/>
                        </a:solidFill>
                        <a:latin typeface="Century Gothic" panose="020B0502020202020204" pitchFamily="34" charset="0"/>
                        <a:cs typeface="Arial" panose="020B0604020202020204"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800" b="0" i="0" kern="1200" dirty="0" err="1">
                          <a:solidFill>
                            <a:schemeClr val="tx1">
                              <a:lumMod val="95000"/>
                              <a:lumOff val="5000"/>
                            </a:schemeClr>
                          </a:solidFill>
                          <a:effectLst/>
                          <a:latin typeface="Cambria Math" panose="02040503050406030204" pitchFamily="18" charset="0"/>
                          <a:ea typeface="Cambria Math" panose="02040503050406030204" pitchFamily="18" charset="0"/>
                          <a:cs typeface="+mn-cs"/>
                        </a:rPr>
                        <a:t>CuO</a:t>
                      </a:r>
                      <a:r>
                        <a:rPr lang="en-GB" sz="1800" b="0" i="0" kern="1200" dirty="0">
                          <a:solidFill>
                            <a:schemeClr val="tx1">
                              <a:lumMod val="95000"/>
                              <a:lumOff val="5000"/>
                            </a:schemeClr>
                          </a:solidFill>
                          <a:effectLst/>
                          <a:latin typeface="Cambria Math" panose="02040503050406030204" pitchFamily="18" charset="0"/>
                          <a:ea typeface="Cambria Math" panose="02040503050406030204" pitchFamily="18" charset="0"/>
                          <a:cs typeface="+mn-cs"/>
                        </a:rPr>
                        <a:t>(s)  + 2HCl(</a:t>
                      </a:r>
                      <a:r>
                        <a:rPr lang="en-GB" sz="1800" b="0" i="0" kern="1200" dirty="0" err="1">
                          <a:solidFill>
                            <a:schemeClr val="tx1">
                              <a:lumMod val="95000"/>
                              <a:lumOff val="5000"/>
                            </a:schemeClr>
                          </a:solidFill>
                          <a:effectLst/>
                          <a:latin typeface="Cambria Math" panose="02040503050406030204" pitchFamily="18" charset="0"/>
                          <a:ea typeface="Cambria Math" panose="02040503050406030204" pitchFamily="18" charset="0"/>
                          <a:cs typeface="+mn-cs"/>
                        </a:rPr>
                        <a:t>aq</a:t>
                      </a:r>
                      <a:r>
                        <a:rPr lang="en-GB" sz="1800" b="0" i="0" kern="1200" dirty="0">
                          <a:solidFill>
                            <a:schemeClr val="tx1">
                              <a:lumMod val="95000"/>
                              <a:lumOff val="5000"/>
                            </a:schemeClr>
                          </a:solidFill>
                          <a:effectLst/>
                          <a:latin typeface="Cambria Math" panose="02040503050406030204" pitchFamily="18" charset="0"/>
                          <a:ea typeface="Cambria Math" panose="02040503050406030204" pitchFamily="18" charset="0"/>
                          <a:cs typeface="+mn-cs"/>
                        </a:rPr>
                        <a:t>) </a:t>
                      </a:r>
                      <a:r>
                        <a:rPr lang="en-GB" sz="1800" b="0" i="0" kern="1200" dirty="0">
                          <a:solidFill>
                            <a:schemeClr val="tx1">
                              <a:lumMod val="95000"/>
                              <a:lumOff val="5000"/>
                            </a:schemeClr>
                          </a:solidFill>
                          <a:effectLst/>
                          <a:latin typeface="Cambria Math" panose="02040503050406030204" pitchFamily="18" charset="0"/>
                          <a:ea typeface="Cambria Math" panose="02040503050406030204" pitchFamily="18" charset="0"/>
                          <a:cs typeface="+mn-cs"/>
                          <a:sym typeface="Symbol" panose="05050102010706020507" pitchFamily="18" charset="2"/>
                        </a:rPr>
                        <a:t> CuCl</a:t>
                      </a:r>
                      <a:r>
                        <a:rPr lang="en-GB" sz="1800" b="0" i="0" kern="1200" baseline="-25000" dirty="0">
                          <a:solidFill>
                            <a:schemeClr val="tx1">
                              <a:lumMod val="95000"/>
                              <a:lumOff val="5000"/>
                            </a:schemeClr>
                          </a:solidFill>
                          <a:effectLst/>
                          <a:latin typeface="Cambria Math" panose="02040503050406030204" pitchFamily="18" charset="0"/>
                          <a:ea typeface="Cambria Math" panose="02040503050406030204" pitchFamily="18" charset="0"/>
                          <a:cs typeface="+mn-cs"/>
                          <a:sym typeface="Symbol" panose="05050102010706020507" pitchFamily="18" charset="2"/>
                        </a:rPr>
                        <a:t>2</a:t>
                      </a:r>
                      <a:r>
                        <a:rPr lang="en-GB" sz="1800" b="0" i="0" kern="1200" dirty="0">
                          <a:solidFill>
                            <a:schemeClr val="tx1">
                              <a:lumMod val="95000"/>
                              <a:lumOff val="5000"/>
                            </a:schemeClr>
                          </a:solidFill>
                          <a:effectLst/>
                          <a:latin typeface="Cambria Math" panose="02040503050406030204" pitchFamily="18" charset="0"/>
                          <a:ea typeface="Cambria Math" panose="02040503050406030204" pitchFamily="18" charset="0"/>
                          <a:cs typeface="+mn-cs"/>
                          <a:sym typeface="Symbol" panose="05050102010706020507" pitchFamily="18" charset="2"/>
                        </a:rPr>
                        <a:t>(</a:t>
                      </a:r>
                      <a:r>
                        <a:rPr lang="en-GB" sz="1800" b="0" i="0" kern="1200" dirty="0" err="1">
                          <a:solidFill>
                            <a:schemeClr val="tx1">
                              <a:lumMod val="95000"/>
                              <a:lumOff val="5000"/>
                            </a:schemeClr>
                          </a:solidFill>
                          <a:effectLst/>
                          <a:latin typeface="Cambria Math" panose="02040503050406030204" pitchFamily="18" charset="0"/>
                          <a:ea typeface="Cambria Math" panose="02040503050406030204" pitchFamily="18" charset="0"/>
                          <a:cs typeface="+mn-cs"/>
                          <a:sym typeface="Symbol" panose="05050102010706020507" pitchFamily="18" charset="2"/>
                        </a:rPr>
                        <a:t>aq</a:t>
                      </a:r>
                      <a:r>
                        <a:rPr lang="en-GB" sz="1800" b="0" i="0" kern="1200" dirty="0">
                          <a:solidFill>
                            <a:schemeClr val="tx1">
                              <a:lumMod val="95000"/>
                              <a:lumOff val="5000"/>
                            </a:schemeClr>
                          </a:solidFill>
                          <a:effectLst/>
                          <a:latin typeface="Cambria Math" panose="02040503050406030204" pitchFamily="18" charset="0"/>
                          <a:ea typeface="Cambria Math" panose="02040503050406030204" pitchFamily="18" charset="0"/>
                          <a:cs typeface="+mn-cs"/>
                          <a:sym typeface="Symbol" panose="05050102010706020507" pitchFamily="18" charset="2"/>
                        </a:rPr>
                        <a:t>) + H</a:t>
                      </a:r>
                      <a:r>
                        <a:rPr lang="en-GB" sz="1800" b="0" i="0" kern="1200" baseline="-25000" dirty="0">
                          <a:solidFill>
                            <a:schemeClr val="tx1">
                              <a:lumMod val="95000"/>
                              <a:lumOff val="5000"/>
                            </a:schemeClr>
                          </a:solidFill>
                          <a:effectLst/>
                          <a:latin typeface="Cambria Math" panose="02040503050406030204" pitchFamily="18" charset="0"/>
                          <a:ea typeface="Cambria Math" panose="02040503050406030204" pitchFamily="18" charset="0"/>
                          <a:cs typeface="+mn-cs"/>
                          <a:sym typeface="Symbol" panose="05050102010706020507" pitchFamily="18" charset="2"/>
                        </a:rPr>
                        <a:t>2</a:t>
                      </a:r>
                      <a:r>
                        <a:rPr lang="en-GB" sz="1800" b="0" i="0" kern="1200" dirty="0">
                          <a:solidFill>
                            <a:schemeClr val="tx1">
                              <a:lumMod val="95000"/>
                              <a:lumOff val="5000"/>
                            </a:schemeClr>
                          </a:solidFill>
                          <a:effectLst/>
                          <a:latin typeface="Cambria Math" panose="02040503050406030204" pitchFamily="18" charset="0"/>
                          <a:ea typeface="Cambria Math" panose="02040503050406030204" pitchFamily="18" charset="0"/>
                          <a:cs typeface="+mn-cs"/>
                          <a:sym typeface="Symbol" panose="05050102010706020507" pitchFamily="18" charset="2"/>
                        </a:rPr>
                        <a:t>O(l)</a:t>
                      </a:r>
                      <a:endParaRPr lang="en-GB" sz="1800" b="0" i="0" kern="1200" dirty="0">
                        <a:solidFill>
                          <a:schemeClr val="tx1">
                            <a:lumMod val="95000"/>
                            <a:lumOff val="5000"/>
                          </a:schemeClr>
                        </a:solidFill>
                        <a:effectLst/>
                        <a:latin typeface="Cambria Math" panose="02040503050406030204" pitchFamily="18" charset="0"/>
                        <a:ea typeface="Cambria Math" panose="02040503050406030204" pitchFamily="18" charset="0"/>
                        <a:cs typeface="+mn-cs"/>
                      </a:endParaRPr>
                    </a:p>
                    <a:p>
                      <a:pPr algn="ctr"/>
                      <a:endParaRPr lang="en-GB" sz="1400" b="1" u="none" baseline="0" dirty="0">
                        <a:solidFill>
                          <a:srgbClr val="006F62"/>
                        </a:solidFill>
                        <a:latin typeface="Century Gothic" panose="020B0502020202020204" pitchFamily="34" charset="0"/>
                        <a:cs typeface="Arial" panose="020B0604020202020204" pitchFamily="34" charset="0"/>
                      </a:endParaRPr>
                    </a:p>
                    <a:p>
                      <a:pPr algn="ctr"/>
                      <a:endParaRPr lang="en-GB" sz="1400" b="1" u="none" baseline="0" dirty="0">
                        <a:solidFill>
                          <a:srgbClr val="006F62"/>
                        </a:solidFill>
                        <a:latin typeface="Century Gothic" panose="020B0502020202020204" pitchFamily="34" charset="0"/>
                        <a:cs typeface="Arial" panose="020B0604020202020204" pitchFamily="34" charset="0"/>
                      </a:endParaRPr>
                    </a:p>
                    <a:p>
                      <a:pPr algn="ctr"/>
                      <a:endParaRPr lang="en-GB" sz="1400" b="1" u="none" baseline="0" dirty="0">
                        <a:solidFill>
                          <a:srgbClr val="006F62"/>
                        </a:solidFill>
                        <a:latin typeface="Century Gothic" panose="020B0502020202020204" pitchFamily="34" charset="0"/>
                        <a:cs typeface="Arial" panose="020B0604020202020204" pitchFamily="34" charset="0"/>
                      </a:endParaRPr>
                    </a:p>
                    <a:p>
                      <a:pPr algn="ctr"/>
                      <a:endParaRPr lang="en-GB" sz="1400" b="1" u="none" baseline="0" dirty="0">
                        <a:solidFill>
                          <a:srgbClr val="006F62"/>
                        </a:solidFill>
                        <a:latin typeface="Century Gothic" panose="020B0502020202020204" pitchFamily="34" charset="0"/>
                        <a:cs typeface="Arial" panose="020B0604020202020204" pitchFamily="34" charset="0"/>
                      </a:endParaRPr>
                    </a:p>
                    <a:p>
                      <a:pPr algn="ctr"/>
                      <a:endParaRPr lang="en-GB" sz="1400" b="1" u="sng" baseline="0" dirty="0">
                        <a:solidFill>
                          <a:schemeClr val="tx1"/>
                        </a:solidFill>
                        <a:latin typeface="Century Gothic" panose="020B0502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400" b="1" u="none" dirty="0">
                        <a:solidFill>
                          <a:srgbClr val="006F62"/>
                        </a:solidFill>
                        <a:latin typeface="Century Gothic" panose="020B0502020202020204" pitchFamily="34" charset="0"/>
                        <a:cs typeface="Arial" panose="020B0604020202020204" pitchFamily="34" charset="0"/>
                      </a:endParaRPr>
                    </a:p>
                    <a:p>
                      <a:pPr algn="ctr"/>
                      <a:endParaRPr lang="en-GB" sz="1400" b="1" u="none" dirty="0">
                        <a:solidFill>
                          <a:srgbClr val="006F62"/>
                        </a:solidFill>
                        <a:latin typeface="Century Gothic" panose="020B0502020202020204" pitchFamily="34" charset="0"/>
                        <a:cs typeface="Arial" panose="020B0604020202020204" pitchFamily="34" charset="0"/>
                      </a:endParaRPr>
                    </a:p>
                    <a:p>
                      <a:pPr algn="ctr"/>
                      <a:r>
                        <a:rPr lang="en-GB" sz="1400" b="1" u="none" dirty="0">
                          <a:solidFill>
                            <a:srgbClr val="006F62"/>
                          </a:solidFill>
                          <a:latin typeface="Century Gothic" panose="020B0502020202020204" pitchFamily="34" charset="0"/>
                          <a:cs typeface="Arial" panose="020B0604020202020204" pitchFamily="34" charset="0"/>
                        </a:rPr>
                        <a:t>3. What do you think ‘aqueous’ means?</a:t>
                      </a:r>
                    </a:p>
                    <a:p>
                      <a:pPr algn="ctr"/>
                      <a:endParaRPr lang="en-GB" sz="1400" b="1" u="none" dirty="0">
                        <a:solidFill>
                          <a:srgbClr val="006F62"/>
                        </a:solidFill>
                        <a:latin typeface="Century Gothic" panose="020B0502020202020204" pitchFamily="34" charset="0"/>
                        <a:cs typeface="Arial" panose="020B0604020202020204" pitchFamily="34" charset="0"/>
                      </a:endParaRPr>
                    </a:p>
                    <a:p>
                      <a:pPr algn="ctr">
                        <a:lnSpc>
                          <a:spcPct val="114000"/>
                        </a:lnSpc>
                      </a:pPr>
                      <a:r>
                        <a:rPr lang="en-GB" sz="1400" b="0" u="none" dirty="0">
                          <a:solidFill>
                            <a:schemeClr val="tx1"/>
                          </a:solidFill>
                          <a:latin typeface="Century Gothic" panose="020B0502020202020204" pitchFamily="34" charset="0"/>
                          <a:cs typeface="Arial" panose="020B0604020202020204" pitchFamily="34" charset="0"/>
                        </a:rPr>
                        <a:t>Put together your understanding of the parts aqua and -</a:t>
                      </a:r>
                      <a:r>
                        <a:rPr lang="en-GB" sz="1400" b="0" u="none" dirty="0" err="1">
                          <a:solidFill>
                            <a:schemeClr val="tx1"/>
                          </a:solidFill>
                          <a:latin typeface="Century Gothic" panose="020B0502020202020204" pitchFamily="34" charset="0"/>
                          <a:cs typeface="Arial" panose="020B0604020202020204" pitchFamily="34" charset="0"/>
                        </a:rPr>
                        <a:t>ous</a:t>
                      </a:r>
                      <a:r>
                        <a:rPr lang="en-GB" sz="1400" b="0" u="none" dirty="0">
                          <a:solidFill>
                            <a:schemeClr val="tx1"/>
                          </a:solidFill>
                          <a:latin typeface="Century Gothic" panose="020B0502020202020204" pitchFamily="34" charset="0"/>
                          <a:cs typeface="Arial" panose="020B0604020202020204" pitchFamily="34" charset="0"/>
                        </a:rPr>
                        <a:t> to form the definition.</a:t>
                      </a:r>
                    </a:p>
                    <a:p>
                      <a:pPr algn="ctr"/>
                      <a:endParaRPr lang="en-GB" sz="1400" b="1" u="none" baseline="0" dirty="0">
                        <a:solidFill>
                          <a:srgbClr val="006F62"/>
                        </a:solidFill>
                        <a:latin typeface="Century Gothic" panose="020B0502020202020204" pitchFamily="34" charset="0"/>
                        <a:cs typeface="Arial" panose="020B0604020202020204" pitchFamily="34" charset="0"/>
                      </a:endParaRPr>
                    </a:p>
                    <a:p>
                      <a:pPr algn="ctr"/>
                      <a:endParaRPr lang="en-GB" sz="1400" b="1" u="none" baseline="0" dirty="0">
                        <a:solidFill>
                          <a:srgbClr val="006F62"/>
                        </a:solidFill>
                        <a:latin typeface="Century Gothic" panose="020B0502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ysDot"/>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1400" b="1" u="none" baseline="0" dirty="0">
                        <a:solidFill>
                          <a:srgbClr val="006F62"/>
                        </a:solidFill>
                        <a:latin typeface="Century Gothic" panose="020B0502020202020204" pitchFamily="34" charset="0"/>
                        <a:cs typeface="Arial" panose="020B0604020202020204" pitchFamily="34" charset="0"/>
                      </a:endParaRPr>
                    </a:p>
                    <a:p>
                      <a:pPr algn="ctr"/>
                      <a:endParaRPr lang="en-GB" sz="1400" b="1" u="none" baseline="0" dirty="0">
                        <a:solidFill>
                          <a:srgbClr val="006F62"/>
                        </a:solidFill>
                        <a:latin typeface="Century Gothic" panose="020B0502020202020204" pitchFamily="34" charset="0"/>
                        <a:cs typeface="Arial" panose="020B0604020202020204" pitchFamily="34" charset="0"/>
                      </a:endParaRPr>
                    </a:p>
                    <a:p>
                      <a:pPr algn="ctr"/>
                      <a:r>
                        <a:rPr lang="en-GB" sz="1400" b="1" u="none" baseline="0" dirty="0">
                          <a:solidFill>
                            <a:srgbClr val="006F62"/>
                          </a:solidFill>
                          <a:latin typeface="Century Gothic" panose="020B0502020202020204" pitchFamily="34" charset="0"/>
                          <a:cs typeface="Arial" panose="020B0604020202020204" pitchFamily="34" charset="0"/>
                        </a:rPr>
                        <a:t>Compare what you wrote with the definition (slide 8).</a:t>
                      </a:r>
                    </a:p>
                  </a:txBody>
                  <a:tcPr>
                    <a:lnL w="12700" cap="flat" cmpd="sng" algn="ctr">
                      <a:solidFill>
                        <a:schemeClr val="tx1"/>
                      </a:solidFill>
                      <a:prstDash val="sysDot"/>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538039856"/>
                  </a:ext>
                </a:extLst>
              </a:tr>
            </a:tbl>
          </a:graphicData>
        </a:graphic>
      </p:graphicFrame>
      <p:graphicFrame>
        <p:nvGraphicFramePr>
          <p:cNvPr id="5" name="Table 4">
            <a:extLst>
              <a:ext uri="{FF2B5EF4-FFF2-40B4-BE49-F238E27FC236}">
                <a16:creationId xmlns:a16="http://schemas.microsoft.com/office/drawing/2014/main" id="{5DD2495D-7F69-A143-AC57-3E8B38FD3D74}"/>
              </a:ext>
            </a:extLst>
          </p:cNvPr>
          <p:cNvGraphicFramePr>
            <a:graphicFrameLocks noGrp="1"/>
          </p:cNvGraphicFramePr>
          <p:nvPr>
            <p:extLst>
              <p:ext uri="{D42A27DB-BD31-4B8C-83A1-F6EECF244321}">
                <p14:modId xmlns:p14="http://schemas.microsoft.com/office/powerpoint/2010/main" val="1585565341"/>
              </p:ext>
            </p:extLst>
          </p:nvPr>
        </p:nvGraphicFramePr>
        <p:xfrm>
          <a:off x="4866558" y="3108325"/>
          <a:ext cx="2434980" cy="641350"/>
        </p:xfrm>
        <a:graphic>
          <a:graphicData uri="http://schemas.openxmlformats.org/drawingml/2006/table">
            <a:tbl>
              <a:tblPr firstRow="1" bandRow="1">
                <a:tableStyleId>{5C22544A-7EE6-4342-B048-85BDC9FD1C3A}</a:tableStyleId>
              </a:tblPr>
              <a:tblGrid>
                <a:gridCol w="2434980">
                  <a:extLst>
                    <a:ext uri="{9D8B030D-6E8A-4147-A177-3AD203B41FA5}">
                      <a16:colId xmlns:a16="http://schemas.microsoft.com/office/drawing/2014/main" val="20000"/>
                    </a:ext>
                  </a:extLst>
                </a:gridCol>
              </a:tblGrid>
              <a:tr h="641350">
                <a:tc>
                  <a:txBody>
                    <a:bodyPr/>
                    <a:lstStyle/>
                    <a:p>
                      <a:pPr algn="ctr"/>
                      <a:r>
                        <a:rPr lang="en-GB" sz="2200" u="none" dirty="0">
                          <a:solidFill>
                            <a:srgbClr val="006F62"/>
                          </a:solidFill>
                          <a:latin typeface="Century Gothic" panose="020B0502020202020204" pitchFamily="34" charset="0"/>
                          <a:cs typeface="Arial" panose="020B0604020202020204" pitchFamily="34" charset="0"/>
                        </a:rPr>
                        <a:t>aqueous</a:t>
                      </a:r>
                    </a:p>
                  </a:txBody>
                  <a:tcPr marL="91523" marR="91523" marT="45811" marB="45811"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bl>
          </a:graphicData>
        </a:graphic>
      </p:graphicFrame>
    </p:spTree>
    <p:extLst>
      <p:ext uri="{BB962C8B-B14F-4D97-AF65-F5344CB8AC3E}">
        <p14:creationId xmlns:p14="http://schemas.microsoft.com/office/powerpoint/2010/main" val="50430479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64B3C6-895A-FF61-115D-954A64373616}"/>
            </a:ext>
          </a:extLst>
        </p:cNvPr>
        <p:cNvGrpSpPr/>
        <p:nvPr/>
      </p:nvGrpSpPr>
      <p:grpSpPr>
        <a:xfrm>
          <a:off x="0" y="0"/>
          <a:ext cx="0" cy="0"/>
          <a:chOff x="0" y="0"/>
          <a:chExt cx="0" cy="0"/>
        </a:xfrm>
      </p:grpSpPr>
      <p:graphicFrame>
        <p:nvGraphicFramePr>
          <p:cNvPr id="4" name="Content Placeholder 3">
            <a:extLst>
              <a:ext uri="{FF2B5EF4-FFF2-40B4-BE49-F238E27FC236}">
                <a16:creationId xmlns:a16="http://schemas.microsoft.com/office/drawing/2014/main" id="{6160FA08-ABD9-220B-C5D0-FBC6F4AB21AE}"/>
              </a:ext>
            </a:extLst>
          </p:cNvPr>
          <p:cNvGraphicFramePr>
            <a:graphicFrameLocks noGrp="1"/>
          </p:cNvGraphicFramePr>
          <p:nvPr>
            <p:ph idx="1"/>
            <p:extLst>
              <p:ext uri="{D42A27DB-BD31-4B8C-83A1-F6EECF244321}">
                <p14:modId xmlns:p14="http://schemas.microsoft.com/office/powerpoint/2010/main" val="3592272113"/>
              </p:ext>
            </p:extLst>
          </p:nvPr>
        </p:nvGraphicFramePr>
        <p:xfrm>
          <a:off x="0" y="0"/>
          <a:ext cx="12192000" cy="6858000"/>
        </p:xfrm>
        <a:graphic>
          <a:graphicData uri="http://schemas.openxmlformats.org/drawingml/2006/table">
            <a:tbl>
              <a:tblPr firstRow="1" bandRow="1">
                <a:tableStyleId>{5C22544A-7EE6-4342-B048-85BDC9FD1C3A}</a:tableStyleId>
              </a:tblPr>
              <a:tblGrid>
                <a:gridCol w="6096000">
                  <a:extLst>
                    <a:ext uri="{9D8B030D-6E8A-4147-A177-3AD203B41FA5}">
                      <a16:colId xmlns:a16="http://schemas.microsoft.com/office/drawing/2014/main" val="3192463705"/>
                    </a:ext>
                  </a:extLst>
                </a:gridCol>
                <a:gridCol w="3048000">
                  <a:extLst>
                    <a:ext uri="{9D8B030D-6E8A-4147-A177-3AD203B41FA5}">
                      <a16:colId xmlns:a16="http://schemas.microsoft.com/office/drawing/2014/main" val="1726816370"/>
                    </a:ext>
                  </a:extLst>
                </a:gridCol>
                <a:gridCol w="3048000">
                  <a:extLst>
                    <a:ext uri="{9D8B030D-6E8A-4147-A177-3AD203B41FA5}">
                      <a16:colId xmlns:a16="http://schemas.microsoft.com/office/drawing/2014/main" val="1755959237"/>
                    </a:ext>
                  </a:extLst>
                </a:gridCol>
              </a:tblGrid>
              <a:tr h="3429000">
                <a:tc>
                  <a:txBody>
                    <a:bodyPr/>
                    <a:lstStyle/>
                    <a:p>
                      <a:pPr marL="0" indent="0" algn="ctr">
                        <a:buNone/>
                      </a:pPr>
                      <a:r>
                        <a:rPr lang="en-GB" sz="1400" b="1" u="none" dirty="0">
                          <a:solidFill>
                            <a:srgbClr val="006F62"/>
                          </a:solidFill>
                          <a:latin typeface="Century Gothic" panose="020B0502020202020204" pitchFamily="34" charset="0"/>
                          <a:cs typeface="Arial" panose="020B0604020202020204" pitchFamily="34" charset="0"/>
                        </a:rPr>
                        <a:t>1. What does the word ‘condenser’ mean to you?</a:t>
                      </a:r>
                    </a:p>
                    <a:p>
                      <a:pPr marL="179388" indent="-179388" algn="ctr">
                        <a:spcBef>
                          <a:spcPts val="600"/>
                        </a:spcBef>
                        <a:buNone/>
                      </a:pPr>
                      <a:r>
                        <a:rPr lang="en-GB" sz="1400" b="1" u="none" dirty="0">
                          <a:solidFill>
                            <a:srgbClr val="006F62"/>
                          </a:solidFill>
                          <a:latin typeface="Century Gothic" panose="020B0502020202020204" pitchFamily="34" charset="0"/>
                          <a:cs typeface="Arial" panose="020B0604020202020204" pitchFamily="34" charset="0"/>
                        </a:rPr>
                        <a:t>    Where have you come across this term or parts of this term before?</a:t>
                      </a:r>
                    </a:p>
                    <a:p>
                      <a:pPr marL="342900" indent="-342900" algn="ctr">
                        <a:buAutoNum type="arabicPeriod"/>
                      </a:pPr>
                      <a:endParaRPr lang="en-GB" sz="1400" b="1" u="none" dirty="0">
                        <a:solidFill>
                          <a:srgbClr val="006F62"/>
                        </a:solidFill>
                        <a:latin typeface="Century Gothic" panose="020B0502020202020204" pitchFamily="34" charset="0"/>
                        <a:cs typeface="Arial" panose="020B0604020202020204" pitchFamily="34" charset="0"/>
                      </a:endParaRPr>
                    </a:p>
                    <a:p>
                      <a:pPr marL="0" indent="0" algn="ctr">
                        <a:buFont typeface="Arial" panose="020B0604020202020204" pitchFamily="34" charset="0"/>
                        <a:buNone/>
                      </a:pPr>
                      <a:endParaRPr lang="en-GB" sz="1400" b="0" u="none" dirty="0">
                        <a:solidFill>
                          <a:schemeClr val="tx1"/>
                        </a:solidFill>
                        <a:latin typeface="Century Gothic" panose="020B0502020202020204" pitchFamily="34" charset="0"/>
                        <a:cs typeface="Arial" panose="020B0604020202020204" pitchFamily="34" charset="0"/>
                      </a:endParaRPr>
                    </a:p>
                    <a:p>
                      <a:pPr marL="0" marR="0" lvl="0" indent="179388"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Century Gothic" panose="020B0502020202020204" pitchFamily="34" charset="0"/>
                          <a:ea typeface="+mn-ea"/>
                          <a:cs typeface="Arial" panose="020B0604020202020204" pitchFamily="34" charset="0"/>
                        </a:rPr>
                        <a:t>Here are some ideas.</a:t>
                      </a:r>
                    </a:p>
                    <a:p>
                      <a:pPr marL="538163" marR="0" lvl="0" indent="-179388" algn="ctr" defTabSz="914400" rtl="0" eaLnBrk="1" fontAlgn="auto" latinLnBrk="0" hangingPunct="1">
                        <a:lnSpc>
                          <a:spcPct val="100000"/>
                        </a:lnSpc>
                        <a:spcBef>
                          <a:spcPts val="600"/>
                        </a:spcBef>
                        <a:spcAft>
                          <a:spcPts val="0"/>
                        </a:spcAft>
                        <a:buClrTx/>
                        <a:buSzTx/>
                        <a:buFont typeface="Arial" panose="020B0604020202020204" pitchFamily="34" charset="0"/>
                        <a:buChar char="•"/>
                        <a:tabLst/>
                        <a:defRPr/>
                      </a:pPr>
                      <a:r>
                        <a:rPr kumimoji="0" lang="en-GB" sz="1400" b="0" i="0" u="none" strike="noStrike" kern="1200" cap="none" spc="0" normalizeH="0" baseline="0" noProof="0" dirty="0">
                          <a:ln>
                            <a:noFill/>
                          </a:ln>
                          <a:solidFill>
                            <a:prstClr val="black"/>
                          </a:solidFill>
                          <a:effectLst/>
                          <a:uLnTx/>
                          <a:uFillTx/>
                          <a:latin typeface="Century Gothic" panose="020B0502020202020204" pitchFamily="34" charset="0"/>
                          <a:ea typeface="+mn-ea"/>
                          <a:cs typeface="Arial" panose="020B0604020202020204" pitchFamily="34" charset="0"/>
                        </a:rPr>
                        <a:t>You often see </a:t>
                      </a:r>
                      <a:r>
                        <a:rPr kumimoji="0" lang="en-GB" sz="14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Arial" panose="020B0604020202020204" pitchFamily="34" charset="0"/>
                        </a:rPr>
                        <a:t>condens</a:t>
                      </a:r>
                      <a:r>
                        <a:rPr kumimoji="0" lang="en-GB" sz="1400" b="0" i="0" u="none" strike="noStrike" kern="1200" cap="none" spc="0" normalizeH="0" baseline="0" noProof="0" dirty="0">
                          <a:ln>
                            <a:noFill/>
                          </a:ln>
                          <a:solidFill>
                            <a:prstClr val="black"/>
                          </a:solidFill>
                          <a:effectLst/>
                          <a:uLnTx/>
                          <a:uFillTx/>
                          <a:latin typeface="Century Gothic" panose="020B0502020202020204" pitchFamily="34" charset="0"/>
                          <a:ea typeface="+mn-ea"/>
                          <a:cs typeface="Arial" panose="020B0604020202020204" pitchFamily="34" charset="0"/>
                        </a:rPr>
                        <a:t>ation on the mirror in the bathroom after a hot shower. What is </a:t>
                      </a:r>
                      <a:r>
                        <a:rPr kumimoji="0" lang="en-GB" sz="14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Arial" panose="020B0604020202020204" pitchFamily="34" charset="0"/>
                        </a:rPr>
                        <a:t>condens</a:t>
                      </a:r>
                      <a:r>
                        <a:rPr kumimoji="0" lang="en-GB" sz="1400" b="0" i="0" u="none" strike="noStrike" kern="1200" cap="none" spc="0" normalizeH="0" baseline="0" noProof="0" dirty="0">
                          <a:ln>
                            <a:noFill/>
                          </a:ln>
                          <a:solidFill>
                            <a:prstClr val="black"/>
                          </a:solidFill>
                          <a:effectLst/>
                          <a:uLnTx/>
                          <a:uFillTx/>
                          <a:latin typeface="Century Gothic" panose="020B0502020202020204" pitchFamily="34" charset="0"/>
                          <a:ea typeface="+mn-ea"/>
                          <a:cs typeface="Arial" panose="020B0604020202020204" pitchFamily="34" charset="0"/>
                        </a:rPr>
                        <a:t>ation?</a:t>
                      </a:r>
                    </a:p>
                    <a:p>
                      <a:pPr marL="538163" marR="0" lvl="0" indent="-179388" algn="ctr" defTabSz="914400" rtl="0" eaLnBrk="1" fontAlgn="auto" latinLnBrk="0" hangingPunct="1">
                        <a:lnSpc>
                          <a:spcPct val="100000"/>
                        </a:lnSpc>
                        <a:spcBef>
                          <a:spcPts val="600"/>
                        </a:spcBef>
                        <a:spcAft>
                          <a:spcPts val="0"/>
                        </a:spcAft>
                        <a:buClrTx/>
                        <a:buSzTx/>
                        <a:buFont typeface="Arial" panose="020B0604020202020204" pitchFamily="34" charset="0"/>
                        <a:buChar char="•"/>
                        <a:tabLst/>
                        <a:defRPr/>
                      </a:pPr>
                      <a:r>
                        <a:rPr kumimoji="0" lang="en-GB" sz="1400" b="0" i="0" u="none" strike="noStrike" kern="1200" cap="none" spc="0" normalizeH="0" baseline="0" noProof="0" dirty="0">
                          <a:ln>
                            <a:noFill/>
                          </a:ln>
                          <a:solidFill>
                            <a:prstClr val="black"/>
                          </a:solidFill>
                          <a:effectLst/>
                          <a:uLnTx/>
                          <a:uFillTx/>
                          <a:latin typeface="Century Gothic" panose="020B0502020202020204" pitchFamily="34" charset="0"/>
                          <a:ea typeface="+mn-ea"/>
                          <a:cs typeface="Arial" panose="020B0604020202020204" pitchFamily="34" charset="0"/>
                        </a:rPr>
                        <a:t>You might </a:t>
                      </a:r>
                      <a:r>
                        <a:rPr kumimoji="0" lang="en-GB" sz="14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Arial" panose="020B0604020202020204" pitchFamily="34" charset="0"/>
                        </a:rPr>
                        <a:t>condense</a:t>
                      </a:r>
                      <a:r>
                        <a:rPr kumimoji="0" lang="en-GB" sz="1400" b="0" i="0" u="none" strike="noStrike" kern="1200" cap="none" spc="0" normalizeH="0" baseline="0" noProof="0" dirty="0">
                          <a:ln>
                            <a:noFill/>
                          </a:ln>
                          <a:solidFill>
                            <a:prstClr val="black"/>
                          </a:solidFill>
                          <a:effectLst/>
                          <a:uLnTx/>
                          <a:uFillTx/>
                          <a:latin typeface="Century Gothic" panose="020B0502020202020204" pitchFamily="34" charset="0"/>
                          <a:ea typeface="+mn-ea"/>
                          <a:cs typeface="Arial" panose="020B0604020202020204" pitchFamily="34" charset="0"/>
                        </a:rPr>
                        <a:t> a page of notes into two sentences on a revision card. What are you doing?</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gridSpan="2">
                  <a:txBody>
                    <a:bodyPr/>
                    <a:lstStyle/>
                    <a:p>
                      <a:pPr marL="0" indent="0" algn="ctr">
                        <a:spcBef>
                          <a:spcPts val="600"/>
                        </a:spcBef>
                        <a:buNone/>
                      </a:pPr>
                      <a:r>
                        <a:rPr lang="en-GB" sz="1400" b="1" i="0" u="none" dirty="0">
                          <a:solidFill>
                            <a:srgbClr val="006F62"/>
                          </a:solidFill>
                          <a:latin typeface="Century Gothic" panose="020B0502020202020204" pitchFamily="34" charset="0"/>
                          <a:cs typeface="Arial" panose="020B0604020202020204" pitchFamily="34" charset="0"/>
                        </a:rPr>
                        <a:t>2.</a:t>
                      </a:r>
                      <a:r>
                        <a:rPr lang="en-GB" sz="1400" b="1" i="0" u="none" baseline="0" dirty="0">
                          <a:solidFill>
                            <a:srgbClr val="006F62"/>
                          </a:solidFill>
                          <a:latin typeface="Century Gothic" panose="020B0502020202020204" pitchFamily="34" charset="0"/>
                          <a:cs typeface="Arial" panose="020B0604020202020204" pitchFamily="34" charset="0"/>
                        </a:rPr>
                        <a:t> </a:t>
                      </a:r>
                      <a:r>
                        <a:rPr lang="en-GB" sz="1400" b="1" i="0" u="none" dirty="0">
                          <a:solidFill>
                            <a:srgbClr val="006F62"/>
                          </a:solidFill>
                          <a:latin typeface="Century Gothic" panose="020B0502020202020204" pitchFamily="34" charset="0"/>
                          <a:cs typeface="Arial" panose="020B0604020202020204" pitchFamily="34" charset="0"/>
                        </a:rPr>
                        <a:t>Break down the word ‘condenser’.</a:t>
                      </a:r>
                      <a:endParaRPr lang="en-GB" sz="1800" b="0" i="0" u="none" dirty="0">
                        <a:solidFill>
                          <a:schemeClr val="tx1"/>
                        </a:solidFill>
                        <a:latin typeface="Century Gothic" panose="020B0502020202020204" pitchFamily="34" charset="0"/>
                        <a:cs typeface="Arial" panose="020B0604020202020204" pitchFamily="34" charset="0"/>
                      </a:endParaRPr>
                    </a:p>
                    <a:p>
                      <a:pPr algn="ctr">
                        <a:spcBef>
                          <a:spcPts val="600"/>
                        </a:spcBef>
                      </a:pPr>
                      <a:endParaRPr lang="en-GB" sz="200" b="0" i="0" kern="1200" dirty="0">
                        <a:solidFill>
                          <a:schemeClr val="tx1">
                            <a:lumMod val="95000"/>
                            <a:lumOff val="5000"/>
                          </a:schemeClr>
                        </a:solidFill>
                        <a:effectLst/>
                        <a:latin typeface="Century Gothic" panose="020B0502020202020204" pitchFamily="34" charset="0"/>
                        <a:ea typeface="+mn-ea"/>
                        <a:cs typeface="+mn-cs"/>
                      </a:endParaRPr>
                    </a:p>
                    <a:p>
                      <a:pPr algn="ctr">
                        <a:spcBef>
                          <a:spcPts val="600"/>
                        </a:spcBef>
                      </a:pPr>
                      <a:r>
                        <a:rPr lang="en-GB" sz="1800" b="0" i="0" kern="1200" dirty="0">
                          <a:solidFill>
                            <a:schemeClr val="tx1">
                              <a:lumMod val="95000"/>
                              <a:lumOff val="5000"/>
                            </a:schemeClr>
                          </a:solidFill>
                          <a:effectLst/>
                          <a:latin typeface="Century Gothic" panose="020B0502020202020204" pitchFamily="34" charset="0"/>
                          <a:ea typeface="+mn-ea"/>
                          <a:cs typeface="+mn-cs"/>
                        </a:rPr>
                        <a:t>con-</a:t>
                      </a:r>
                    </a:p>
                    <a:p>
                      <a:pPr algn="ctr">
                        <a:spcBef>
                          <a:spcPts val="600"/>
                        </a:spcBef>
                      </a:pPr>
                      <a:r>
                        <a:rPr lang="en-GB" sz="1400" b="0" i="0" u="none" kern="1200" dirty="0">
                          <a:solidFill>
                            <a:schemeClr val="tx1">
                              <a:lumMod val="95000"/>
                              <a:lumOff val="5000"/>
                            </a:schemeClr>
                          </a:solidFill>
                          <a:effectLst/>
                          <a:latin typeface="Century Gothic" panose="020B0502020202020204" pitchFamily="34" charset="0"/>
                          <a:ea typeface="+mn-ea"/>
                          <a:cs typeface="+mn-cs"/>
                        </a:rPr>
                        <a:t>Prefix meaning ‘with’ or ‘together’.</a:t>
                      </a:r>
                    </a:p>
                    <a:p>
                      <a:pPr algn="ctr">
                        <a:spcBef>
                          <a:spcPts val="600"/>
                        </a:spcBef>
                      </a:pPr>
                      <a:endParaRPr lang="en-GB" sz="200" b="0" i="0" u="none" kern="1200" dirty="0">
                        <a:solidFill>
                          <a:schemeClr val="tx1">
                            <a:lumMod val="95000"/>
                            <a:lumOff val="5000"/>
                          </a:schemeClr>
                        </a:solidFill>
                        <a:effectLst/>
                        <a:latin typeface="Century Gothic" panose="020B0502020202020204" pitchFamily="34" charset="0"/>
                        <a:ea typeface="+mn-ea"/>
                        <a:cs typeface="+mn-cs"/>
                      </a:endParaRPr>
                    </a:p>
                    <a:p>
                      <a:pPr algn="ctr">
                        <a:spcBef>
                          <a:spcPts val="600"/>
                        </a:spcBef>
                      </a:pPr>
                      <a:r>
                        <a:rPr lang="en-GB" sz="1800" b="0" i="0" u="none" kern="1200" dirty="0">
                          <a:solidFill>
                            <a:schemeClr val="tx1">
                              <a:lumMod val="95000"/>
                              <a:lumOff val="5000"/>
                            </a:schemeClr>
                          </a:solidFill>
                          <a:effectLst/>
                          <a:latin typeface="Century Gothic" panose="020B0502020202020204" pitchFamily="34" charset="0"/>
                          <a:ea typeface="+mn-ea"/>
                          <a:cs typeface="+mn-cs"/>
                        </a:rPr>
                        <a:t>-dense-</a:t>
                      </a:r>
                    </a:p>
                    <a:p>
                      <a:pPr algn="ctr">
                        <a:spcBef>
                          <a:spcPts val="600"/>
                        </a:spcBef>
                      </a:pPr>
                      <a:r>
                        <a:rPr lang="en-GB" sz="1400" b="0" i="0" u="none" kern="1200" dirty="0">
                          <a:solidFill>
                            <a:schemeClr val="tx1">
                              <a:lumMod val="95000"/>
                              <a:lumOff val="5000"/>
                            </a:schemeClr>
                          </a:solidFill>
                          <a:effectLst/>
                          <a:latin typeface="Century Gothic" panose="020B0502020202020204" pitchFamily="34" charset="0"/>
                          <a:ea typeface="+mn-ea"/>
                          <a:cs typeface="+mn-cs"/>
                        </a:rPr>
                        <a:t>Liquids are much denser than gases. Why?</a:t>
                      </a:r>
                    </a:p>
                    <a:p>
                      <a:pPr algn="ctr">
                        <a:spcBef>
                          <a:spcPts val="600"/>
                        </a:spcBef>
                      </a:pPr>
                      <a:endParaRPr lang="en-GB" sz="200" b="0" i="0" u="none" kern="1200" dirty="0">
                        <a:solidFill>
                          <a:schemeClr val="tx1">
                            <a:lumMod val="95000"/>
                            <a:lumOff val="5000"/>
                          </a:schemeClr>
                        </a:solidFill>
                        <a:effectLst/>
                        <a:latin typeface="Century Gothic" panose="020B0502020202020204" pitchFamily="34" charset="0"/>
                        <a:ea typeface="+mn-ea"/>
                        <a:cs typeface="+mn-cs"/>
                      </a:endParaRPr>
                    </a:p>
                    <a:p>
                      <a:pPr algn="ctr">
                        <a:spcBef>
                          <a:spcPts val="600"/>
                        </a:spcBef>
                      </a:pPr>
                      <a:r>
                        <a:rPr lang="en-GB" sz="1800" b="0" i="0" u="none" kern="1200" dirty="0">
                          <a:solidFill>
                            <a:schemeClr val="tx1">
                              <a:lumMod val="95000"/>
                              <a:lumOff val="5000"/>
                            </a:schemeClr>
                          </a:solidFill>
                          <a:effectLst/>
                          <a:latin typeface="Century Gothic" panose="020B0502020202020204" pitchFamily="34" charset="0"/>
                          <a:ea typeface="+mn-ea"/>
                          <a:cs typeface="+mn-cs"/>
                        </a:rPr>
                        <a:t>-er</a:t>
                      </a:r>
                    </a:p>
                    <a:p>
                      <a:pPr algn="ctr">
                        <a:lnSpc>
                          <a:spcPct val="100000"/>
                        </a:lnSpc>
                        <a:spcBef>
                          <a:spcPts val="600"/>
                        </a:spcBef>
                      </a:pPr>
                      <a:r>
                        <a:rPr lang="en-GB" sz="1400" b="0" i="0" u="none" kern="1200" dirty="0">
                          <a:solidFill>
                            <a:schemeClr val="tx1">
                              <a:lumMod val="95000"/>
                              <a:lumOff val="5000"/>
                            </a:schemeClr>
                          </a:solidFill>
                          <a:effectLst/>
                          <a:latin typeface="Century Gothic" panose="020B0502020202020204" pitchFamily="34" charset="0"/>
                          <a:ea typeface="+mn-ea"/>
                          <a:cs typeface="+mn-cs"/>
                        </a:rPr>
                        <a:t>A mixer is an object that mixes things.</a:t>
                      </a:r>
                    </a:p>
                    <a:p>
                      <a:pPr algn="ctr">
                        <a:lnSpc>
                          <a:spcPct val="100000"/>
                        </a:lnSpc>
                        <a:spcBef>
                          <a:spcPts val="600"/>
                        </a:spcBef>
                      </a:pPr>
                      <a:r>
                        <a:rPr lang="en-GB" sz="1400" b="0" i="0" u="none" kern="1200" dirty="0">
                          <a:solidFill>
                            <a:schemeClr val="tx1">
                              <a:lumMod val="95000"/>
                              <a:lumOff val="5000"/>
                            </a:schemeClr>
                          </a:solidFill>
                          <a:effectLst/>
                          <a:latin typeface="Century Gothic" panose="020B0502020202020204" pitchFamily="34" charset="0"/>
                          <a:ea typeface="+mn-ea"/>
                          <a:cs typeface="+mn-cs"/>
                        </a:rPr>
                        <a:t>A boxer is someone who boxes.</a:t>
                      </a:r>
                    </a:p>
                    <a:p>
                      <a:pPr algn="ctr">
                        <a:lnSpc>
                          <a:spcPct val="100000"/>
                        </a:lnSpc>
                        <a:spcBef>
                          <a:spcPts val="600"/>
                        </a:spcBef>
                      </a:pPr>
                      <a:r>
                        <a:rPr lang="en-GB" sz="1400" b="0" i="0" u="none" kern="1200" dirty="0">
                          <a:solidFill>
                            <a:schemeClr val="tx1">
                              <a:lumMod val="95000"/>
                              <a:lumOff val="5000"/>
                            </a:schemeClr>
                          </a:solidFill>
                          <a:effectLst/>
                          <a:latin typeface="Century Gothic" panose="020B0502020202020204" pitchFamily="34" charset="0"/>
                          <a:ea typeface="+mn-ea"/>
                          <a:cs typeface="+mn-cs"/>
                        </a:rPr>
                        <a:t>What does the suffix </a:t>
                      </a:r>
                      <a:r>
                        <a:rPr lang="en-GB" sz="1400" b="0" i="1" u="none" kern="1200" dirty="0">
                          <a:solidFill>
                            <a:schemeClr val="tx1">
                              <a:lumMod val="95000"/>
                              <a:lumOff val="5000"/>
                            </a:schemeClr>
                          </a:solidFill>
                          <a:effectLst/>
                          <a:latin typeface="Century Gothic" panose="020B0502020202020204" pitchFamily="34" charset="0"/>
                          <a:ea typeface="+mn-ea"/>
                          <a:cs typeface="+mn-cs"/>
                        </a:rPr>
                        <a:t>–er</a:t>
                      </a:r>
                      <a:r>
                        <a:rPr lang="en-GB" sz="1400" b="0" i="0" u="none" kern="1200" dirty="0">
                          <a:solidFill>
                            <a:schemeClr val="tx1">
                              <a:lumMod val="95000"/>
                              <a:lumOff val="5000"/>
                            </a:schemeClr>
                          </a:solidFill>
                          <a:effectLst/>
                          <a:latin typeface="Century Gothic" panose="020B0502020202020204" pitchFamily="34" charset="0"/>
                          <a:ea typeface="+mn-ea"/>
                          <a:cs typeface="+mn-cs"/>
                        </a:rPr>
                        <a:t> mean in all these terms? </a:t>
                      </a:r>
                      <a:endParaRPr lang="en-GB" sz="1400" b="0" i="0" u="none" dirty="0">
                        <a:solidFill>
                          <a:schemeClr val="tx1">
                            <a:lumMod val="95000"/>
                            <a:lumOff val="5000"/>
                          </a:schemeClr>
                        </a:solidFill>
                        <a:latin typeface="Century Gothic" panose="020B0502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endParaRPr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423830808"/>
                  </a:ext>
                </a:extLst>
              </a:tr>
              <a:tr h="3429000">
                <a:tc>
                  <a:txBody>
                    <a:bodyPr/>
                    <a:lstStyle/>
                    <a:p>
                      <a:pPr marL="342900" indent="-342900" algn="ctr">
                        <a:buAutoNum type="arabicPeriod" startAt="4"/>
                        <a:tabLst>
                          <a:tab pos="358775" algn="l"/>
                        </a:tabLst>
                      </a:pPr>
                      <a:r>
                        <a:rPr lang="en-GB" sz="1400" b="1" u="none" baseline="0">
                          <a:solidFill>
                            <a:srgbClr val="006F62"/>
                          </a:solidFill>
                          <a:latin typeface="Century Gothic" panose="020B0502020202020204" pitchFamily="34" charset="0"/>
                          <a:cs typeface="Arial" panose="020B0604020202020204" pitchFamily="34" charset="0"/>
                        </a:rPr>
                        <a:t>The image shows apparatus set up for </a:t>
                      </a:r>
                    </a:p>
                    <a:p>
                      <a:pPr marL="0" indent="0" algn="ctr">
                        <a:buNone/>
                        <a:tabLst>
                          <a:tab pos="358775" algn="l"/>
                        </a:tabLst>
                      </a:pPr>
                      <a:r>
                        <a:rPr lang="en-GB" sz="1400" b="1" u="none" baseline="0">
                          <a:solidFill>
                            <a:srgbClr val="006F62"/>
                          </a:solidFill>
                          <a:latin typeface="Century Gothic" panose="020B0502020202020204" pitchFamily="34" charset="0"/>
                          <a:cs typeface="Arial" panose="020B0604020202020204" pitchFamily="34" charset="0"/>
                        </a:rPr>
                        <a:t>distillation. Circle the condenser.</a:t>
                      </a:r>
                    </a:p>
                    <a:p>
                      <a:pPr marL="179388" indent="0" algn="ctr"/>
                      <a:endParaRPr lang="en-GB" sz="1400" b="1" u="none" baseline="0">
                        <a:solidFill>
                          <a:srgbClr val="006F62"/>
                        </a:solidFill>
                        <a:latin typeface="Century Gothic" panose="020B0502020202020204" pitchFamily="34" charset="0"/>
                        <a:cs typeface="Arial" panose="020B0604020202020204" pitchFamily="34" charset="0"/>
                      </a:endParaRPr>
                    </a:p>
                    <a:p>
                      <a:pPr marL="179388" indent="0" algn="ctr"/>
                      <a:endParaRPr lang="en-GB" sz="1400" b="1" u="none" baseline="0" dirty="0">
                        <a:solidFill>
                          <a:srgbClr val="006F62"/>
                        </a:solidFill>
                        <a:latin typeface="Century Gothic" panose="020B0502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400" b="1" u="none" dirty="0">
                        <a:solidFill>
                          <a:srgbClr val="006F62"/>
                        </a:solidFill>
                        <a:latin typeface="Century Gothic" panose="020B0502020202020204" pitchFamily="34" charset="0"/>
                        <a:cs typeface="Arial" panose="020B0604020202020204" pitchFamily="34" charset="0"/>
                      </a:endParaRPr>
                    </a:p>
                    <a:p>
                      <a:pPr algn="ctr"/>
                      <a:endParaRPr lang="en-GB" sz="1400" b="1" u="none" dirty="0">
                        <a:solidFill>
                          <a:srgbClr val="006F62"/>
                        </a:solidFill>
                        <a:latin typeface="Century Gothic" panose="020B0502020202020204" pitchFamily="34" charset="0"/>
                        <a:cs typeface="Arial" panose="020B0604020202020204" pitchFamily="34" charset="0"/>
                      </a:endParaRPr>
                    </a:p>
                    <a:p>
                      <a:pPr algn="ctr"/>
                      <a:r>
                        <a:rPr lang="en-GB" sz="1400" b="1" u="none" dirty="0">
                          <a:solidFill>
                            <a:srgbClr val="006F62"/>
                          </a:solidFill>
                          <a:latin typeface="Century Gothic" panose="020B0502020202020204" pitchFamily="34" charset="0"/>
                          <a:cs typeface="Arial" panose="020B0604020202020204" pitchFamily="34" charset="0"/>
                        </a:rPr>
                        <a:t>3. Write down what you think a ‘condenser’ does.</a:t>
                      </a:r>
                    </a:p>
                    <a:p>
                      <a:pPr algn="ctr"/>
                      <a:endParaRPr lang="en-GB" sz="1400" b="1" u="none" baseline="0" dirty="0">
                        <a:solidFill>
                          <a:srgbClr val="006F62"/>
                        </a:solidFill>
                        <a:latin typeface="Century Gothic" panose="020B0502020202020204" pitchFamily="34" charset="0"/>
                        <a:cs typeface="Arial" panose="020B0604020202020204" pitchFamily="34" charset="0"/>
                      </a:endParaRPr>
                    </a:p>
                    <a:p>
                      <a:pPr marL="0" marR="0" lvl="0" indent="0" algn="ctr" defTabSz="914400" rtl="0" eaLnBrk="1" fontAlgn="auto" latinLnBrk="0" hangingPunct="1">
                        <a:lnSpc>
                          <a:spcPct val="114000"/>
                        </a:lnSpc>
                        <a:spcBef>
                          <a:spcPts val="0"/>
                        </a:spcBef>
                        <a:spcAft>
                          <a:spcPts val="0"/>
                        </a:spcAft>
                        <a:buClrTx/>
                        <a:buSzTx/>
                        <a:buFontTx/>
                        <a:buNone/>
                        <a:tabLst/>
                        <a:defRPr/>
                      </a:pPr>
                      <a:r>
                        <a:rPr lang="en-GB" sz="1100" b="0" u="none" dirty="0">
                          <a:solidFill>
                            <a:schemeClr val="tx1"/>
                          </a:solidFill>
                          <a:latin typeface="Century Gothic" panose="020B0502020202020204" pitchFamily="34" charset="0"/>
                          <a:cs typeface="Arial" panose="020B0604020202020204" pitchFamily="34" charset="0"/>
                        </a:rPr>
                        <a:t>Put together your understanding of the parts con-, -dense- and -er to form the definition</a:t>
                      </a:r>
                      <a:r>
                        <a:rPr lang="en-GB" sz="1400" b="0" u="none" dirty="0">
                          <a:solidFill>
                            <a:schemeClr val="tx1"/>
                          </a:solidFill>
                          <a:latin typeface="Century Gothic" panose="020B0502020202020204" pitchFamily="34" charset="0"/>
                          <a:cs typeface="Arial" panose="020B0604020202020204" pitchFamily="34" charset="0"/>
                        </a:rPr>
                        <a:t>.</a:t>
                      </a:r>
                    </a:p>
                    <a:p>
                      <a:pPr algn="ctr"/>
                      <a:endParaRPr lang="en-GB" sz="1400" b="1" u="none" baseline="0" dirty="0">
                        <a:solidFill>
                          <a:srgbClr val="006F62"/>
                        </a:solidFill>
                        <a:latin typeface="Century Gothic" panose="020B0502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ysDot"/>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400" b="1" u="none" baseline="0" dirty="0">
                        <a:solidFill>
                          <a:srgbClr val="006F62"/>
                        </a:solidFill>
                        <a:latin typeface="Century Gothic" panose="020B0502020202020204" pitchFamily="34" charset="0"/>
                        <a:cs typeface="Arial" panose="020B0604020202020204" pitchFamily="34" charset="0"/>
                      </a:endParaRPr>
                    </a:p>
                    <a:p>
                      <a:pPr algn="ctr"/>
                      <a:endParaRPr lang="en-GB" sz="1400" b="1" u="none" baseline="0" dirty="0">
                        <a:solidFill>
                          <a:srgbClr val="006F62"/>
                        </a:solidFill>
                        <a:latin typeface="Century Gothic" panose="020B0502020202020204" pitchFamily="34" charset="0"/>
                        <a:cs typeface="Arial" panose="020B0604020202020204" pitchFamily="34" charset="0"/>
                      </a:endParaRPr>
                    </a:p>
                    <a:p>
                      <a:pPr algn="ctr"/>
                      <a:r>
                        <a:rPr lang="en-GB" sz="1400" b="1" u="none" baseline="0" dirty="0">
                          <a:solidFill>
                            <a:srgbClr val="006F62"/>
                          </a:solidFill>
                          <a:latin typeface="Century Gothic" panose="020B0502020202020204" pitchFamily="34" charset="0"/>
                          <a:cs typeface="Arial" panose="020B0604020202020204" pitchFamily="34" charset="0"/>
                        </a:rPr>
                        <a:t>Compare what you wrote with the definition (slide 9).</a:t>
                      </a:r>
                    </a:p>
                  </a:txBody>
                  <a:tcPr>
                    <a:lnL w="12700" cap="flat" cmpd="sng" algn="ctr">
                      <a:solidFill>
                        <a:schemeClr val="tx1"/>
                      </a:solidFill>
                      <a:prstDash val="sysDot"/>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538039856"/>
                  </a:ext>
                </a:extLst>
              </a:tr>
            </a:tbl>
          </a:graphicData>
        </a:graphic>
      </p:graphicFrame>
      <p:graphicFrame>
        <p:nvGraphicFramePr>
          <p:cNvPr id="5" name="Table 4">
            <a:extLst>
              <a:ext uri="{FF2B5EF4-FFF2-40B4-BE49-F238E27FC236}">
                <a16:creationId xmlns:a16="http://schemas.microsoft.com/office/drawing/2014/main" id="{2ACF2D52-1408-3045-E516-260B16ACB698}"/>
              </a:ext>
            </a:extLst>
          </p:cNvPr>
          <p:cNvGraphicFramePr>
            <a:graphicFrameLocks noGrp="1"/>
          </p:cNvGraphicFramePr>
          <p:nvPr>
            <p:extLst>
              <p:ext uri="{D42A27DB-BD31-4B8C-83A1-F6EECF244321}">
                <p14:modId xmlns:p14="http://schemas.microsoft.com/office/powerpoint/2010/main" val="47444746"/>
              </p:ext>
            </p:extLst>
          </p:nvPr>
        </p:nvGraphicFramePr>
        <p:xfrm>
          <a:off x="5042007" y="3108325"/>
          <a:ext cx="2107985" cy="641350"/>
        </p:xfrm>
        <a:graphic>
          <a:graphicData uri="http://schemas.openxmlformats.org/drawingml/2006/table">
            <a:tbl>
              <a:tblPr firstRow="1" bandRow="1">
                <a:tableStyleId>{5C22544A-7EE6-4342-B048-85BDC9FD1C3A}</a:tableStyleId>
              </a:tblPr>
              <a:tblGrid>
                <a:gridCol w="2107985">
                  <a:extLst>
                    <a:ext uri="{9D8B030D-6E8A-4147-A177-3AD203B41FA5}">
                      <a16:colId xmlns:a16="http://schemas.microsoft.com/office/drawing/2014/main" val="20000"/>
                    </a:ext>
                  </a:extLst>
                </a:gridCol>
              </a:tblGrid>
              <a:tr h="641350">
                <a:tc>
                  <a:txBody>
                    <a:bodyPr/>
                    <a:lstStyle/>
                    <a:p>
                      <a:pPr algn="ctr"/>
                      <a:r>
                        <a:rPr lang="en-GB" sz="2200" u="none" dirty="0">
                          <a:solidFill>
                            <a:srgbClr val="006F62"/>
                          </a:solidFill>
                          <a:latin typeface="Century Gothic" panose="020B0502020202020204" pitchFamily="34" charset="0"/>
                          <a:cs typeface="Arial" panose="020B0604020202020204" pitchFamily="34" charset="0"/>
                        </a:rPr>
                        <a:t>condenser</a:t>
                      </a:r>
                    </a:p>
                  </a:txBody>
                  <a:tcPr marL="91523" marR="91523" marT="45811" marB="45811"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bl>
          </a:graphicData>
        </a:graphic>
      </p:graphicFrame>
      <p:pic>
        <p:nvPicPr>
          <p:cNvPr id="6" name="Picture 5" descr="Glassware with a bulbous shape at the bottom with liquid in it which is being heated. The top of the glassware contains a thermometer, and it has an arm which extends down to the right where liquid drips into a beaker. The arm is encased in additional glassware, with an entrance and exit">
            <a:extLst>
              <a:ext uri="{FF2B5EF4-FFF2-40B4-BE49-F238E27FC236}">
                <a16:creationId xmlns:a16="http://schemas.microsoft.com/office/drawing/2014/main" id="{ED65AB1A-A4CB-F23B-47F3-3E5CA46B565B}"/>
              </a:ext>
            </a:extLst>
          </p:cNvPr>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1865985" y="3974592"/>
            <a:ext cx="2712720" cy="2712720"/>
          </a:xfrm>
          <a:prstGeom prst="rect">
            <a:avLst/>
          </a:prstGeom>
        </p:spPr>
      </p:pic>
    </p:spTree>
    <p:extLst>
      <p:ext uri="{BB962C8B-B14F-4D97-AF65-F5344CB8AC3E}">
        <p14:creationId xmlns:p14="http://schemas.microsoft.com/office/powerpoint/2010/main" val="193827312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a:extLst>
              <a:ext uri="{FF2B5EF4-FFF2-40B4-BE49-F238E27FC236}">
                <a16:creationId xmlns:a16="http://schemas.microsoft.com/office/drawing/2014/main" id="{48C5F0ED-C18C-8249-7AC8-EC36F81A261E}"/>
              </a:ext>
            </a:extLst>
          </p:cNvPr>
          <p:cNvGraphicFramePr>
            <a:graphicFrameLocks noGrp="1"/>
          </p:cNvGraphicFramePr>
          <p:nvPr>
            <p:ph idx="1"/>
            <p:extLst>
              <p:ext uri="{D42A27DB-BD31-4B8C-83A1-F6EECF244321}">
                <p14:modId xmlns:p14="http://schemas.microsoft.com/office/powerpoint/2010/main" val="78890242"/>
              </p:ext>
            </p:extLst>
          </p:nvPr>
        </p:nvGraphicFramePr>
        <p:xfrm>
          <a:off x="0" y="9427"/>
          <a:ext cx="12192000" cy="6858000"/>
        </p:xfrm>
        <a:graphic>
          <a:graphicData uri="http://schemas.openxmlformats.org/drawingml/2006/table">
            <a:tbl>
              <a:tblPr firstRow="1" bandRow="1">
                <a:tableStyleId>{5C22544A-7EE6-4342-B048-85BDC9FD1C3A}</a:tableStyleId>
              </a:tblPr>
              <a:tblGrid>
                <a:gridCol w="6096000">
                  <a:extLst>
                    <a:ext uri="{9D8B030D-6E8A-4147-A177-3AD203B41FA5}">
                      <a16:colId xmlns:a16="http://schemas.microsoft.com/office/drawing/2014/main" val="3192463705"/>
                    </a:ext>
                  </a:extLst>
                </a:gridCol>
                <a:gridCol w="3048000">
                  <a:extLst>
                    <a:ext uri="{9D8B030D-6E8A-4147-A177-3AD203B41FA5}">
                      <a16:colId xmlns:a16="http://schemas.microsoft.com/office/drawing/2014/main" val="1726816370"/>
                    </a:ext>
                  </a:extLst>
                </a:gridCol>
                <a:gridCol w="3048000">
                  <a:extLst>
                    <a:ext uri="{9D8B030D-6E8A-4147-A177-3AD203B41FA5}">
                      <a16:colId xmlns:a16="http://schemas.microsoft.com/office/drawing/2014/main" val="1755959237"/>
                    </a:ext>
                  </a:extLst>
                </a:gridCol>
              </a:tblGrid>
              <a:tr h="3429000">
                <a:tc>
                  <a:txBody>
                    <a:bodyPr/>
                    <a:lstStyle/>
                    <a:p>
                      <a:pPr marL="0" indent="0" algn="ctr">
                        <a:buNone/>
                      </a:pPr>
                      <a:r>
                        <a:rPr lang="en-GB" sz="1400" b="1" u="none" dirty="0">
                          <a:solidFill>
                            <a:srgbClr val="006F62"/>
                          </a:solidFill>
                          <a:latin typeface="Century Gothic" panose="020B0502020202020204" pitchFamily="34" charset="0"/>
                          <a:cs typeface="Arial" panose="020B0604020202020204" pitchFamily="34" charset="0"/>
                        </a:rPr>
                        <a:t>1.  What does the word chromatography mean to you?</a:t>
                      </a:r>
                    </a:p>
                    <a:p>
                      <a:pPr marL="342900" indent="-342900" algn="ctr">
                        <a:buAutoNum type="arabicPeriod"/>
                      </a:pPr>
                      <a:endParaRPr lang="en-GB" sz="1400" b="1" u="none" dirty="0">
                        <a:solidFill>
                          <a:srgbClr val="006F62"/>
                        </a:solidFill>
                        <a:latin typeface="Century Gothic" panose="020B0502020202020204" pitchFamily="34" charset="0"/>
                        <a:cs typeface="Arial" panose="020B0604020202020204" pitchFamily="34" charset="0"/>
                      </a:endParaRPr>
                    </a:p>
                    <a:p>
                      <a:pPr marL="0" indent="0" algn="ctr">
                        <a:buFont typeface="Arial" panose="020B0604020202020204" pitchFamily="34" charset="0"/>
                        <a:buNone/>
                      </a:pPr>
                      <a:endParaRPr lang="en-GB" sz="1400" b="0" u="none" dirty="0">
                        <a:solidFill>
                          <a:schemeClr val="tx1"/>
                        </a:solidFill>
                        <a:latin typeface="Century Gothic" panose="020B0502020202020204" pitchFamily="34" charset="0"/>
                        <a:cs typeface="Arial" panose="020B0604020202020204" pitchFamily="34" charset="0"/>
                      </a:endParaRPr>
                    </a:p>
                    <a:p>
                      <a:pPr marL="0" marR="0" lvl="0" indent="179388"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Century Gothic" panose="020B0502020202020204" pitchFamily="34" charset="0"/>
                          <a:ea typeface="+mn-ea"/>
                          <a:cs typeface="Arial" panose="020B0604020202020204" pitchFamily="34" charset="0"/>
                        </a:rPr>
                        <a:t>Here are some ideas.</a:t>
                      </a:r>
                    </a:p>
                    <a:p>
                      <a:pPr marL="538163" marR="0" lvl="0" indent="-179388" algn="ctr" defTabSz="914400" rtl="0" eaLnBrk="1" fontAlgn="auto" latinLnBrk="0" hangingPunct="1">
                        <a:lnSpc>
                          <a:spcPct val="100000"/>
                        </a:lnSpc>
                        <a:spcBef>
                          <a:spcPts val="600"/>
                        </a:spcBef>
                        <a:spcAft>
                          <a:spcPts val="0"/>
                        </a:spcAft>
                        <a:buClrTx/>
                        <a:buSzTx/>
                        <a:buFont typeface="Arial" panose="020B0604020202020204" pitchFamily="34" charset="0"/>
                        <a:buChar char="•"/>
                        <a:tabLst/>
                        <a:defRPr/>
                      </a:pPr>
                      <a:r>
                        <a:rPr kumimoji="0" lang="en-GB" sz="1400" b="0" i="0" u="none" strike="noStrike" kern="1200" cap="none" spc="0" normalizeH="0" baseline="0" noProof="0" dirty="0">
                          <a:ln>
                            <a:noFill/>
                          </a:ln>
                          <a:solidFill>
                            <a:prstClr val="black"/>
                          </a:solidFill>
                          <a:effectLst/>
                          <a:uLnTx/>
                          <a:uFillTx/>
                          <a:latin typeface="Century Gothic" panose="020B0502020202020204" pitchFamily="34" charset="0"/>
                          <a:ea typeface="+mn-ea"/>
                          <a:cs typeface="Arial" panose="020B0604020202020204" pitchFamily="34" charset="0"/>
                        </a:rPr>
                        <a:t>In art, the </a:t>
                      </a:r>
                      <a:r>
                        <a:rPr kumimoji="0" lang="en-GB" sz="14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Arial" panose="020B0604020202020204" pitchFamily="34" charset="0"/>
                        </a:rPr>
                        <a:t>chroma</a:t>
                      </a:r>
                      <a:r>
                        <a:rPr kumimoji="0" lang="en-GB" sz="1400" b="0" i="0" u="none" strike="noStrike" kern="1200" cap="none" spc="0" normalizeH="0" baseline="0" noProof="0" dirty="0">
                          <a:ln>
                            <a:noFill/>
                          </a:ln>
                          <a:solidFill>
                            <a:prstClr val="black"/>
                          </a:solidFill>
                          <a:effectLst/>
                          <a:uLnTx/>
                          <a:uFillTx/>
                          <a:latin typeface="Century Gothic" panose="020B0502020202020204" pitchFamily="34" charset="0"/>
                          <a:ea typeface="+mn-ea"/>
                          <a:cs typeface="Arial" panose="020B0604020202020204" pitchFamily="34" charset="0"/>
                        </a:rPr>
                        <a:t> of a colour refers to the purity and depth</a:t>
                      </a:r>
                    </a:p>
                    <a:p>
                      <a:pPr marL="358775" marR="0" lvl="0" indent="179388" algn="ctr"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GB" sz="1400" b="0" i="0" u="none" strike="noStrike" kern="1200" cap="none" spc="0" normalizeH="0" baseline="0" noProof="0" dirty="0">
                          <a:ln>
                            <a:noFill/>
                          </a:ln>
                          <a:solidFill>
                            <a:prstClr val="black"/>
                          </a:solidFill>
                          <a:effectLst/>
                          <a:uLnTx/>
                          <a:uFillTx/>
                          <a:latin typeface="Century Gothic" panose="020B0502020202020204" pitchFamily="34" charset="0"/>
                          <a:ea typeface="+mn-ea"/>
                          <a:cs typeface="Arial" panose="020B0604020202020204" pitchFamily="34" charset="0"/>
                        </a:rPr>
                        <a:t>of the colour.</a:t>
                      </a:r>
                    </a:p>
                    <a:p>
                      <a:pPr marL="538163" marR="0" lvl="0" indent="-179388" algn="ctr" defTabSz="914400" rtl="0" eaLnBrk="1" fontAlgn="auto" latinLnBrk="0" hangingPunct="1">
                        <a:lnSpc>
                          <a:spcPct val="100000"/>
                        </a:lnSpc>
                        <a:spcBef>
                          <a:spcPts val="600"/>
                        </a:spcBef>
                        <a:spcAft>
                          <a:spcPts val="0"/>
                        </a:spcAft>
                        <a:buClrTx/>
                        <a:buSzTx/>
                        <a:buFont typeface="Arial" panose="020B0604020202020204" pitchFamily="34" charset="0"/>
                        <a:buChar char="•"/>
                        <a:tabLst/>
                        <a:defRPr/>
                      </a:pPr>
                      <a:r>
                        <a:rPr kumimoji="0" lang="en-GB" sz="1400" b="0" i="0" u="none" strike="noStrike" kern="1200" cap="none" spc="0" normalizeH="0" baseline="0" noProof="0" dirty="0">
                          <a:ln>
                            <a:noFill/>
                          </a:ln>
                          <a:solidFill>
                            <a:prstClr val="black"/>
                          </a:solidFill>
                          <a:effectLst/>
                          <a:uLnTx/>
                          <a:uFillTx/>
                          <a:latin typeface="Century Gothic" panose="020B0502020202020204" pitchFamily="34" charset="0"/>
                          <a:ea typeface="+mn-ea"/>
                          <a:cs typeface="Arial" panose="020B0604020202020204" pitchFamily="34" charset="0"/>
                        </a:rPr>
                        <a:t>This image is mono</a:t>
                      </a:r>
                      <a:r>
                        <a:rPr kumimoji="0" lang="en-GB" sz="14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Arial" panose="020B0604020202020204" pitchFamily="34" charset="0"/>
                        </a:rPr>
                        <a:t>chrome</a:t>
                      </a:r>
                      <a:r>
                        <a:rPr kumimoji="0" lang="en-GB" sz="1400" b="0" i="0" u="none" strike="noStrike" kern="1200" cap="none" spc="0" normalizeH="0" baseline="0" noProof="0" dirty="0">
                          <a:ln>
                            <a:noFill/>
                          </a:ln>
                          <a:solidFill>
                            <a:prstClr val="black"/>
                          </a:solidFill>
                          <a:effectLst/>
                          <a:uLnTx/>
                          <a:uFillTx/>
                          <a:latin typeface="Century Gothic" panose="020B0502020202020204" pitchFamily="34" charset="0"/>
                          <a:ea typeface="+mn-ea"/>
                          <a:cs typeface="Arial" panose="020B0604020202020204" pitchFamily="34" charset="0"/>
                        </a:rPr>
                        <a:t>. It contains just a single colour.</a:t>
                      </a:r>
                    </a:p>
                    <a:p>
                      <a:pPr marL="0" indent="0" algn="ctr">
                        <a:buNone/>
                      </a:pPr>
                      <a:r>
                        <a:rPr lang="en-GB" sz="3200" b="1" u="sng" dirty="0">
                          <a:solidFill>
                            <a:schemeClr val="tx1"/>
                          </a:solidFill>
                          <a:latin typeface="Century Gothic" panose="020B0502020202020204" pitchFamily="34" charset="0"/>
                          <a:cs typeface="Arial" panose="020B0604020202020204" pitchFamily="34" charset="0"/>
                        </a:rPr>
                        <a: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gridSpan="2">
                  <a:txBody>
                    <a:bodyPr/>
                    <a:lstStyle/>
                    <a:p>
                      <a:pPr marL="0" indent="0" algn="ctr">
                        <a:spcBef>
                          <a:spcPts val="600"/>
                        </a:spcBef>
                        <a:buNone/>
                      </a:pPr>
                      <a:r>
                        <a:rPr lang="en-GB" sz="1400" b="1" u="none" dirty="0">
                          <a:solidFill>
                            <a:srgbClr val="006F62"/>
                          </a:solidFill>
                          <a:latin typeface="Century Gothic" panose="020B0502020202020204" pitchFamily="34" charset="0"/>
                          <a:cs typeface="Arial" panose="020B0604020202020204" pitchFamily="34" charset="0"/>
                        </a:rPr>
                        <a:t>2. Break down the word ‘chromatography’.</a:t>
                      </a:r>
                      <a:endParaRPr lang="en-GB" sz="1800" b="0" u="none" baseline="0" dirty="0">
                        <a:solidFill>
                          <a:schemeClr val="tx1"/>
                        </a:solidFill>
                        <a:latin typeface="Century Gothic" panose="020B0502020202020204" pitchFamily="34" charset="0"/>
                        <a:cs typeface="Arial" panose="020B0604020202020204" pitchFamily="34" charset="0"/>
                      </a:endParaRPr>
                    </a:p>
                    <a:p>
                      <a:pPr marL="0" indent="0" algn="ctr">
                        <a:spcBef>
                          <a:spcPts val="600"/>
                        </a:spcBef>
                        <a:buNone/>
                      </a:pPr>
                      <a:endParaRPr lang="en-GB" sz="400" b="0" u="none" dirty="0">
                        <a:solidFill>
                          <a:schemeClr val="tx1"/>
                        </a:solidFill>
                        <a:latin typeface="Century Gothic" panose="020B0502020202020204" pitchFamily="34" charset="0"/>
                        <a:cs typeface="Arial" panose="020B0604020202020204" pitchFamily="34" charset="0"/>
                      </a:endParaRPr>
                    </a:p>
                    <a:p>
                      <a:pPr algn="ctr">
                        <a:spcBef>
                          <a:spcPts val="600"/>
                        </a:spcBef>
                      </a:pPr>
                      <a:r>
                        <a:rPr lang="en-GB" sz="1800" b="0" u="none" dirty="0">
                          <a:solidFill>
                            <a:schemeClr val="tx1"/>
                          </a:solidFill>
                          <a:latin typeface="Century Gothic" panose="020B0502020202020204" pitchFamily="34" charset="0"/>
                          <a:cs typeface="Arial" panose="020B0604020202020204" pitchFamily="34" charset="0"/>
                        </a:rPr>
                        <a:t>Chroma-</a:t>
                      </a:r>
                    </a:p>
                    <a:p>
                      <a:pPr algn="ctr">
                        <a:spcBef>
                          <a:spcPts val="600"/>
                        </a:spcBef>
                      </a:pPr>
                      <a:r>
                        <a:rPr lang="en-GB" sz="1400" b="0" u="none" dirty="0">
                          <a:solidFill>
                            <a:schemeClr val="tx1"/>
                          </a:solidFill>
                          <a:latin typeface="Century Gothic" panose="020B0502020202020204" pitchFamily="34" charset="0"/>
                          <a:cs typeface="Arial" panose="020B0604020202020204" pitchFamily="34" charset="0"/>
                        </a:rPr>
                        <a:t>‘colour(s)’</a:t>
                      </a:r>
                    </a:p>
                    <a:p>
                      <a:pPr algn="ctr">
                        <a:spcBef>
                          <a:spcPts val="600"/>
                        </a:spcBef>
                      </a:pPr>
                      <a:endParaRPr lang="en-GB" sz="1800" b="0" u="none" dirty="0">
                        <a:solidFill>
                          <a:schemeClr val="tx1"/>
                        </a:solidFill>
                        <a:latin typeface="Century Gothic" panose="020B0502020202020204" pitchFamily="34" charset="0"/>
                        <a:cs typeface="Arial" panose="020B0604020202020204" pitchFamily="34" charset="0"/>
                      </a:endParaRPr>
                    </a:p>
                    <a:p>
                      <a:pPr algn="ctr">
                        <a:spcBef>
                          <a:spcPts val="600"/>
                        </a:spcBef>
                      </a:pPr>
                      <a:r>
                        <a:rPr lang="en-GB" sz="1800" b="0" u="none" dirty="0">
                          <a:solidFill>
                            <a:schemeClr val="tx1"/>
                          </a:solidFill>
                          <a:latin typeface="Century Gothic" panose="020B0502020202020204" pitchFamily="34" charset="0"/>
                          <a:cs typeface="Arial" panose="020B0604020202020204" pitchFamily="34" charset="0"/>
                        </a:rPr>
                        <a:t>-</a:t>
                      </a:r>
                      <a:r>
                        <a:rPr lang="en-GB" sz="1800" b="0" u="none" dirty="0" err="1">
                          <a:solidFill>
                            <a:schemeClr val="tx1"/>
                          </a:solidFill>
                          <a:latin typeface="Century Gothic" panose="020B0502020202020204" pitchFamily="34" charset="0"/>
                          <a:cs typeface="Arial" panose="020B0604020202020204" pitchFamily="34" charset="0"/>
                        </a:rPr>
                        <a:t>graphy</a:t>
                      </a:r>
                      <a:endParaRPr lang="en-GB" sz="1800" b="0" u="none" dirty="0">
                        <a:solidFill>
                          <a:schemeClr val="tx1"/>
                        </a:solidFill>
                        <a:latin typeface="Century Gothic" panose="020B0502020202020204" pitchFamily="34" charset="0"/>
                        <a:cs typeface="Arial" panose="020B0604020202020204" pitchFamily="34" charset="0"/>
                      </a:endParaRPr>
                    </a:p>
                    <a:p>
                      <a:pPr algn="ctr">
                        <a:spcBef>
                          <a:spcPts val="600"/>
                        </a:spcBef>
                      </a:pPr>
                      <a:r>
                        <a:rPr lang="en-GB" sz="1400" b="0" u="none" dirty="0">
                          <a:solidFill>
                            <a:schemeClr val="tx1"/>
                          </a:solidFill>
                          <a:latin typeface="Century Gothic" panose="020B0502020202020204" pitchFamily="34" charset="0"/>
                          <a:cs typeface="Arial" panose="020B0604020202020204" pitchFamily="34" charset="0"/>
                        </a:rPr>
                        <a:t>The choreography of a dance is a description of the steps and movements in the dance.</a:t>
                      </a:r>
                    </a:p>
                    <a:p>
                      <a:pPr algn="ctr">
                        <a:spcBef>
                          <a:spcPts val="600"/>
                        </a:spcBef>
                      </a:pPr>
                      <a:r>
                        <a:rPr lang="en-GB" sz="1400" b="0" u="none" dirty="0">
                          <a:solidFill>
                            <a:schemeClr val="tx1"/>
                          </a:solidFill>
                          <a:latin typeface="Century Gothic" panose="020B0502020202020204" pitchFamily="34" charset="0"/>
                          <a:cs typeface="Arial" panose="020B0604020202020204" pitchFamily="34" charset="0"/>
                        </a:rPr>
                        <a:t>A biography is a description of someone’s life.</a:t>
                      </a:r>
                    </a:p>
                    <a:p>
                      <a:pPr algn="ctr">
                        <a:spcBef>
                          <a:spcPts val="600"/>
                        </a:spcBef>
                      </a:pPr>
                      <a:r>
                        <a:rPr lang="en-GB" sz="1400" b="0" u="none" dirty="0">
                          <a:solidFill>
                            <a:schemeClr val="tx1"/>
                          </a:solidFill>
                          <a:latin typeface="Century Gothic" panose="020B0502020202020204" pitchFamily="34" charset="0"/>
                          <a:cs typeface="Arial" panose="020B0604020202020204" pitchFamily="34" charset="0"/>
                        </a:rPr>
                        <a:t>What does the suffix </a:t>
                      </a:r>
                      <a:r>
                        <a:rPr lang="en-GB" sz="1400" b="0" i="1" u="none" dirty="0">
                          <a:solidFill>
                            <a:schemeClr val="tx1"/>
                          </a:solidFill>
                          <a:latin typeface="Century Gothic" panose="020B0502020202020204" pitchFamily="34" charset="0"/>
                          <a:cs typeface="Arial" panose="020B0604020202020204" pitchFamily="34" charset="0"/>
                        </a:rPr>
                        <a:t>-</a:t>
                      </a:r>
                      <a:r>
                        <a:rPr lang="en-GB" sz="1400" b="0" i="1" u="none" dirty="0" err="1">
                          <a:solidFill>
                            <a:schemeClr val="tx1"/>
                          </a:solidFill>
                          <a:latin typeface="Century Gothic" panose="020B0502020202020204" pitchFamily="34" charset="0"/>
                          <a:cs typeface="Arial" panose="020B0604020202020204" pitchFamily="34" charset="0"/>
                        </a:rPr>
                        <a:t>graphy</a:t>
                      </a:r>
                      <a:r>
                        <a:rPr lang="en-GB" sz="1400" b="0" i="1" u="none" dirty="0">
                          <a:solidFill>
                            <a:schemeClr val="tx1"/>
                          </a:solidFill>
                          <a:latin typeface="Century Gothic" panose="020B0502020202020204" pitchFamily="34" charset="0"/>
                          <a:cs typeface="Arial" panose="020B0604020202020204" pitchFamily="34" charset="0"/>
                        </a:rPr>
                        <a:t> </a:t>
                      </a:r>
                      <a:r>
                        <a:rPr lang="en-GB" sz="1400" b="0" u="none" dirty="0">
                          <a:solidFill>
                            <a:schemeClr val="tx1"/>
                          </a:solidFill>
                          <a:latin typeface="Century Gothic" panose="020B0502020202020204" pitchFamily="34" charset="0"/>
                          <a:cs typeface="Arial" panose="020B0604020202020204" pitchFamily="34" charset="0"/>
                        </a:rPr>
                        <a:t>mean in these words?</a:t>
                      </a:r>
                    </a:p>
                    <a:p>
                      <a:pPr algn="ctr">
                        <a:spcBef>
                          <a:spcPts val="600"/>
                        </a:spcBef>
                      </a:pPr>
                      <a:endParaRPr lang="en-GB" sz="1800" b="0" u="none" dirty="0">
                        <a:solidFill>
                          <a:schemeClr val="tx1"/>
                        </a:solidFill>
                        <a:latin typeface="Century Gothic" panose="020B0502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endParaRPr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423830808"/>
                  </a:ext>
                </a:extLst>
              </a:tr>
              <a:tr h="3429000">
                <a:tc>
                  <a:txBody>
                    <a:bodyPr/>
                    <a:lstStyle/>
                    <a:p>
                      <a:pPr marL="342900" indent="-342900" algn="ctr">
                        <a:buAutoNum type="arabicPeriod" startAt="4"/>
                      </a:pPr>
                      <a:r>
                        <a:rPr lang="en-GB" sz="1400" b="1" u="none" baseline="0" dirty="0">
                          <a:solidFill>
                            <a:srgbClr val="006F62"/>
                          </a:solidFill>
                          <a:latin typeface="Century Gothic" panose="020B0502020202020204" pitchFamily="34" charset="0"/>
                          <a:cs typeface="Arial" panose="020B0604020202020204" pitchFamily="34" charset="0"/>
                        </a:rPr>
                        <a:t>A student uses chromatography to </a:t>
                      </a:r>
                    </a:p>
                    <a:p>
                      <a:pPr marL="0" indent="0" algn="ctr">
                        <a:buNone/>
                      </a:pPr>
                      <a:r>
                        <a:rPr lang="en-GB" sz="1400" b="1" u="none" baseline="0" dirty="0">
                          <a:solidFill>
                            <a:srgbClr val="006F62"/>
                          </a:solidFill>
                          <a:latin typeface="Century Gothic" panose="020B0502020202020204" pitchFamily="34" charset="0"/>
                          <a:cs typeface="Arial" panose="020B0604020202020204" pitchFamily="34" charset="0"/>
                        </a:rPr>
                        <a:t>find the colours in a black ink.</a:t>
                      </a:r>
                    </a:p>
                    <a:p>
                      <a:pPr marL="179388" indent="0" algn="ctr">
                        <a:spcBef>
                          <a:spcPts val="600"/>
                        </a:spcBef>
                        <a:tabLst>
                          <a:tab pos="5557838" algn="l"/>
                        </a:tabLst>
                      </a:pPr>
                      <a:r>
                        <a:rPr lang="en-GB" sz="1400" b="1" u="none" baseline="0" dirty="0">
                          <a:solidFill>
                            <a:srgbClr val="006F62"/>
                          </a:solidFill>
                          <a:latin typeface="Century Gothic" panose="020B0502020202020204" pitchFamily="34" charset="0"/>
                          <a:cs typeface="Arial" panose="020B0604020202020204" pitchFamily="34" charset="0"/>
                        </a:rPr>
                        <a:t>Look at the chromatogram. What colours are in the black ink?</a:t>
                      </a:r>
                    </a:p>
                    <a:p>
                      <a:pPr algn="ctr"/>
                      <a:endParaRPr lang="en-GB" sz="1400" b="1" u="none" baseline="0" dirty="0">
                        <a:solidFill>
                          <a:srgbClr val="006F62"/>
                        </a:solidFill>
                        <a:latin typeface="Century Gothic" panose="020B0502020202020204" pitchFamily="34" charset="0"/>
                        <a:cs typeface="Arial" panose="020B0604020202020204" pitchFamily="34" charset="0"/>
                      </a:endParaRPr>
                    </a:p>
                    <a:p>
                      <a:pPr algn="ctr"/>
                      <a:endParaRPr lang="en-GB" sz="1400" b="1" u="none" baseline="0" dirty="0">
                        <a:solidFill>
                          <a:srgbClr val="006F62"/>
                        </a:solidFill>
                        <a:latin typeface="Century Gothic" panose="020B0502020202020204" pitchFamily="34" charset="0"/>
                        <a:cs typeface="Arial" panose="020B0604020202020204" pitchFamily="34" charset="0"/>
                      </a:endParaRPr>
                    </a:p>
                    <a:p>
                      <a:pPr algn="ctr"/>
                      <a:endParaRPr lang="en-GB" sz="1400" b="1" u="none" baseline="0" dirty="0">
                        <a:solidFill>
                          <a:srgbClr val="006F62"/>
                        </a:solidFill>
                        <a:latin typeface="Century Gothic" panose="020B0502020202020204" pitchFamily="34" charset="0"/>
                        <a:cs typeface="Arial" panose="020B0604020202020204" pitchFamily="34" charset="0"/>
                      </a:endParaRPr>
                    </a:p>
                    <a:p>
                      <a:pPr algn="ctr"/>
                      <a:endParaRPr lang="en-GB" sz="1400" b="1" u="sng" baseline="0" dirty="0">
                        <a:solidFill>
                          <a:schemeClr val="tx1"/>
                        </a:solidFill>
                        <a:latin typeface="Century Gothic" panose="020B0502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400" b="1" u="none" dirty="0">
                        <a:solidFill>
                          <a:srgbClr val="006F62"/>
                        </a:solidFill>
                        <a:latin typeface="Century Gothic" panose="020B0502020202020204" pitchFamily="34" charset="0"/>
                        <a:cs typeface="Arial" panose="020B0604020202020204" pitchFamily="34" charset="0"/>
                      </a:endParaRPr>
                    </a:p>
                    <a:p>
                      <a:pPr algn="ctr"/>
                      <a:endParaRPr lang="en-GB" sz="1400" b="1" u="none" dirty="0">
                        <a:solidFill>
                          <a:srgbClr val="006F62"/>
                        </a:solidFill>
                        <a:latin typeface="Century Gothic" panose="020B0502020202020204" pitchFamily="34" charset="0"/>
                        <a:cs typeface="Arial" panose="020B0604020202020204" pitchFamily="34" charset="0"/>
                      </a:endParaRPr>
                    </a:p>
                    <a:p>
                      <a:pPr algn="ctr"/>
                      <a:r>
                        <a:rPr lang="en-GB" sz="1400" b="1" u="none" dirty="0">
                          <a:solidFill>
                            <a:srgbClr val="006F62"/>
                          </a:solidFill>
                          <a:latin typeface="Century Gothic" panose="020B0502020202020204" pitchFamily="34" charset="0"/>
                          <a:cs typeface="Arial" panose="020B0604020202020204" pitchFamily="34" charset="0"/>
                        </a:rPr>
                        <a:t>3. Write down what you think ‘chromatography’ means.</a:t>
                      </a:r>
                    </a:p>
                    <a:p>
                      <a:pPr algn="ctr"/>
                      <a:endParaRPr lang="en-GB" sz="1400" b="1" u="none" baseline="0" dirty="0">
                        <a:solidFill>
                          <a:srgbClr val="006F62"/>
                        </a:solidFill>
                        <a:latin typeface="Century Gothic" panose="020B0502020202020204" pitchFamily="34" charset="0"/>
                        <a:cs typeface="Arial" panose="020B0604020202020204" pitchFamily="34" charset="0"/>
                      </a:endParaRPr>
                    </a:p>
                    <a:p>
                      <a:pPr marL="0" marR="0" lvl="0" indent="0" algn="ctr" defTabSz="914400" rtl="0" eaLnBrk="1" fontAlgn="auto" latinLnBrk="0" hangingPunct="1">
                        <a:lnSpc>
                          <a:spcPct val="114000"/>
                        </a:lnSpc>
                        <a:spcBef>
                          <a:spcPts val="0"/>
                        </a:spcBef>
                        <a:spcAft>
                          <a:spcPts val="0"/>
                        </a:spcAft>
                        <a:buClrTx/>
                        <a:buSzTx/>
                        <a:buFontTx/>
                        <a:buNone/>
                        <a:tabLst/>
                        <a:defRPr/>
                      </a:pPr>
                      <a:r>
                        <a:rPr lang="en-GB" sz="1100" b="0" u="none" dirty="0">
                          <a:solidFill>
                            <a:schemeClr val="tx1"/>
                          </a:solidFill>
                          <a:latin typeface="Century Gothic" panose="020B0502020202020204" pitchFamily="34" charset="0"/>
                          <a:cs typeface="Arial" panose="020B0604020202020204" pitchFamily="34" charset="0"/>
                        </a:rPr>
                        <a:t>Put together your understanding of the parts chroma- and </a:t>
                      </a:r>
                    </a:p>
                    <a:p>
                      <a:pPr marL="0" marR="0" lvl="0" indent="0" algn="ctr" defTabSz="914400" rtl="0" eaLnBrk="1" fontAlgn="auto" latinLnBrk="0" hangingPunct="1">
                        <a:lnSpc>
                          <a:spcPct val="114000"/>
                        </a:lnSpc>
                        <a:spcBef>
                          <a:spcPts val="0"/>
                        </a:spcBef>
                        <a:spcAft>
                          <a:spcPts val="0"/>
                        </a:spcAft>
                        <a:buClrTx/>
                        <a:buSzTx/>
                        <a:buFontTx/>
                        <a:buNone/>
                        <a:tabLst/>
                        <a:defRPr/>
                      </a:pPr>
                      <a:r>
                        <a:rPr lang="en-GB" sz="1100" b="0" u="none" dirty="0">
                          <a:solidFill>
                            <a:schemeClr val="tx1"/>
                          </a:solidFill>
                          <a:latin typeface="Century Gothic" panose="020B0502020202020204" pitchFamily="34" charset="0"/>
                          <a:cs typeface="Arial" panose="020B0604020202020204" pitchFamily="34" charset="0"/>
                        </a:rPr>
                        <a:t>-</a:t>
                      </a:r>
                      <a:r>
                        <a:rPr lang="en-GB" sz="1100" b="0" u="none" dirty="0" err="1">
                          <a:solidFill>
                            <a:schemeClr val="tx1"/>
                          </a:solidFill>
                          <a:latin typeface="Century Gothic" panose="020B0502020202020204" pitchFamily="34" charset="0"/>
                          <a:cs typeface="Arial" panose="020B0604020202020204" pitchFamily="34" charset="0"/>
                        </a:rPr>
                        <a:t>graphy</a:t>
                      </a:r>
                      <a:r>
                        <a:rPr lang="en-GB" sz="1100" b="0" u="none" dirty="0">
                          <a:solidFill>
                            <a:schemeClr val="tx1"/>
                          </a:solidFill>
                          <a:latin typeface="Century Gothic" panose="020B0502020202020204" pitchFamily="34" charset="0"/>
                          <a:cs typeface="Arial" panose="020B0604020202020204" pitchFamily="34" charset="0"/>
                        </a:rPr>
                        <a:t> to form the definition.</a:t>
                      </a:r>
                    </a:p>
                    <a:p>
                      <a:pPr algn="ctr"/>
                      <a:endParaRPr lang="en-GB" sz="1400" b="1" u="none" baseline="0" dirty="0">
                        <a:solidFill>
                          <a:srgbClr val="006F62"/>
                        </a:solidFill>
                        <a:latin typeface="Century Gothic" panose="020B0502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ysDot"/>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400" b="1" u="none" baseline="0" dirty="0">
                        <a:solidFill>
                          <a:srgbClr val="006F62"/>
                        </a:solidFill>
                        <a:latin typeface="Century Gothic" panose="020B0502020202020204" pitchFamily="34" charset="0"/>
                        <a:cs typeface="Arial" panose="020B0604020202020204" pitchFamily="34" charset="0"/>
                      </a:endParaRPr>
                    </a:p>
                    <a:p>
                      <a:pPr algn="ctr"/>
                      <a:endParaRPr lang="en-GB" sz="1400" b="1" u="none" baseline="0" dirty="0">
                        <a:solidFill>
                          <a:srgbClr val="006F62"/>
                        </a:solidFill>
                        <a:latin typeface="Century Gothic" panose="020B0502020202020204" pitchFamily="34" charset="0"/>
                        <a:cs typeface="Arial" panose="020B0604020202020204" pitchFamily="34" charset="0"/>
                      </a:endParaRPr>
                    </a:p>
                    <a:p>
                      <a:pPr algn="ctr"/>
                      <a:r>
                        <a:rPr lang="en-GB" sz="1400" b="1" u="none" baseline="0" dirty="0">
                          <a:solidFill>
                            <a:srgbClr val="006F62"/>
                          </a:solidFill>
                          <a:latin typeface="Century Gothic" panose="020B0502020202020204" pitchFamily="34" charset="0"/>
                          <a:cs typeface="Arial" panose="020B0604020202020204" pitchFamily="34" charset="0"/>
                        </a:rPr>
                        <a:t>Compare what you wrote with the definition (slide 10).</a:t>
                      </a:r>
                    </a:p>
                  </a:txBody>
                  <a:tcPr>
                    <a:lnL w="12700" cap="flat" cmpd="sng" algn="ctr">
                      <a:solidFill>
                        <a:schemeClr val="tx1"/>
                      </a:solidFill>
                      <a:prstDash val="sysDot"/>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538039856"/>
                  </a:ext>
                </a:extLst>
              </a:tr>
            </a:tbl>
          </a:graphicData>
        </a:graphic>
      </p:graphicFrame>
      <p:graphicFrame>
        <p:nvGraphicFramePr>
          <p:cNvPr id="5" name="Table 4">
            <a:extLst>
              <a:ext uri="{FF2B5EF4-FFF2-40B4-BE49-F238E27FC236}">
                <a16:creationId xmlns:a16="http://schemas.microsoft.com/office/drawing/2014/main" id="{6BBCE03B-640B-A6C1-A40D-1E6E82E39854}"/>
              </a:ext>
            </a:extLst>
          </p:cNvPr>
          <p:cNvGraphicFramePr>
            <a:graphicFrameLocks noGrp="1"/>
          </p:cNvGraphicFramePr>
          <p:nvPr>
            <p:extLst>
              <p:ext uri="{D42A27DB-BD31-4B8C-83A1-F6EECF244321}">
                <p14:modId xmlns:p14="http://schemas.microsoft.com/office/powerpoint/2010/main" val="1647533974"/>
              </p:ext>
            </p:extLst>
          </p:nvPr>
        </p:nvGraphicFramePr>
        <p:xfrm>
          <a:off x="4748747" y="3108325"/>
          <a:ext cx="2680015" cy="641350"/>
        </p:xfrm>
        <a:graphic>
          <a:graphicData uri="http://schemas.openxmlformats.org/drawingml/2006/table">
            <a:tbl>
              <a:tblPr firstRow="1" bandRow="1">
                <a:tableStyleId>{5C22544A-7EE6-4342-B048-85BDC9FD1C3A}</a:tableStyleId>
              </a:tblPr>
              <a:tblGrid>
                <a:gridCol w="2680015">
                  <a:extLst>
                    <a:ext uri="{9D8B030D-6E8A-4147-A177-3AD203B41FA5}">
                      <a16:colId xmlns:a16="http://schemas.microsoft.com/office/drawing/2014/main" val="20000"/>
                    </a:ext>
                  </a:extLst>
                </a:gridCol>
              </a:tblGrid>
              <a:tr h="641350">
                <a:tc>
                  <a:txBody>
                    <a:bodyPr/>
                    <a:lstStyle/>
                    <a:p>
                      <a:pPr algn="ctr"/>
                      <a:r>
                        <a:rPr lang="en-GB" sz="2200" u="none" dirty="0">
                          <a:solidFill>
                            <a:srgbClr val="006F62"/>
                          </a:solidFill>
                          <a:latin typeface="Century Gothic" panose="020B0502020202020204" pitchFamily="34" charset="0"/>
                          <a:cs typeface="Arial" panose="020B0604020202020204" pitchFamily="34" charset="0"/>
                        </a:rPr>
                        <a:t>chromatography</a:t>
                      </a:r>
                    </a:p>
                  </a:txBody>
                  <a:tcPr marL="91523" marR="91523" marT="45811" marB="45811"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bl>
          </a:graphicData>
        </a:graphic>
      </p:graphicFrame>
      <p:pic>
        <p:nvPicPr>
          <p:cNvPr id="32" name="Picture 31" descr="Black and white image showing several test tubes with a pipette dropping liquid into them">
            <a:extLst>
              <a:ext uri="{FF2B5EF4-FFF2-40B4-BE49-F238E27FC236}">
                <a16:creationId xmlns:a16="http://schemas.microsoft.com/office/drawing/2014/main" id="{3EF7CFF6-DD6B-F369-7AD4-A20F6C6821FE}"/>
              </a:ext>
            </a:extLst>
          </p:cNvPr>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2502313" y="1754858"/>
            <a:ext cx="1301374" cy="1565702"/>
          </a:xfrm>
          <a:prstGeom prst="rect">
            <a:avLst/>
          </a:prstGeom>
        </p:spPr>
      </p:pic>
      <p:pic>
        <p:nvPicPr>
          <p:cNvPr id="17" name="Picture 16" descr="A large square with dotted horizontal lines at the top and bottom of it. Along the bottom from left to right are the words red, blue, green and black. And each colour's vertical column contains some dots at various points up the paper">
            <a:extLst>
              <a:ext uri="{FF2B5EF4-FFF2-40B4-BE49-F238E27FC236}">
                <a16:creationId xmlns:a16="http://schemas.microsoft.com/office/drawing/2014/main" id="{8D709506-DCA8-9058-A0D9-48EBE6BD4879}"/>
              </a:ext>
            </a:extLst>
          </p:cNvPr>
          <p:cNvPicPr>
            <a:picLocks noChangeAspect="1"/>
          </p:cNvPicPr>
          <p:nvPr/>
        </p:nvPicPr>
        <p:blipFill>
          <a:blip r:embed="rId4" cstate="print">
            <a:extLst>
              <a:ext uri="{28A0092B-C50C-407E-A947-70E740481C1C}">
                <a14:useLocalDpi xmlns:a14="http://schemas.microsoft.com/office/drawing/2010/main"/>
              </a:ext>
            </a:extLst>
          </a:blip>
          <a:stretch>
            <a:fillRect/>
          </a:stretch>
        </p:blipFill>
        <p:spPr>
          <a:xfrm>
            <a:off x="3830953" y="4260293"/>
            <a:ext cx="2063493" cy="2063493"/>
          </a:xfrm>
          <a:prstGeom prst="rect">
            <a:avLst/>
          </a:prstGeom>
        </p:spPr>
      </p:pic>
      <p:sp>
        <p:nvSpPr>
          <p:cNvPr id="24" name="TextBox 23">
            <a:extLst>
              <a:ext uri="{FF2B5EF4-FFF2-40B4-BE49-F238E27FC236}">
                <a16:creationId xmlns:a16="http://schemas.microsoft.com/office/drawing/2014/main" id="{63DC127C-F535-7992-2B01-D3F5A792B8AB}"/>
              </a:ext>
            </a:extLst>
          </p:cNvPr>
          <p:cNvSpPr txBox="1"/>
          <p:nvPr/>
        </p:nvSpPr>
        <p:spPr>
          <a:xfrm>
            <a:off x="3803687" y="6277453"/>
            <a:ext cx="2063493" cy="369332"/>
          </a:xfrm>
          <a:prstGeom prst="rect">
            <a:avLst/>
          </a:prstGeom>
          <a:noFill/>
        </p:spPr>
        <p:txBody>
          <a:bodyPr wrap="square" rtlCol="0">
            <a:spAutoFit/>
          </a:bodyPr>
          <a:lstStyle/>
          <a:p>
            <a:r>
              <a:rPr lang="en-GB" dirty="0">
                <a:latin typeface="Century Gothic" panose="020B0502020202020204" pitchFamily="34" charset="0"/>
              </a:rPr>
              <a:t>chromatogram</a:t>
            </a:r>
          </a:p>
        </p:txBody>
      </p:sp>
      <p:pic>
        <p:nvPicPr>
          <p:cNvPr id="30" name="Picture 29" descr="A diagram of paper chromatography. Paper sits in a beaker which has solvent in the bottom, a dotted line is on the paper above the solvent, and there are some sample spots on the dotted line. The paper is affixed to a splint on top of the beaker. The paper, sample spots and solvent are all labelled">
            <a:extLst>
              <a:ext uri="{FF2B5EF4-FFF2-40B4-BE49-F238E27FC236}">
                <a16:creationId xmlns:a16="http://schemas.microsoft.com/office/drawing/2014/main" id="{9155E0E0-E9B6-1AD7-4A05-E1738FA2022E}"/>
              </a:ext>
            </a:extLst>
          </p:cNvPr>
          <p:cNvPicPr>
            <a:picLocks noChangeAspect="1"/>
          </p:cNvPicPr>
          <p:nvPr/>
        </p:nvPicPr>
        <p:blipFill>
          <a:blip r:embed="rId5" cstate="print">
            <a:extLst>
              <a:ext uri="{28A0092B-C50C-407E-A947-70E740481C1C}">
                <a14:useLocalDpi xmlns:a14="http://schemas.microsoft.com/office/drawing/2010/main"/>
              </a:ext>
            </a:extLst>
          </a:blip>
          <a:srcRect/>
          <a:stretch/>
        </p:blipFill>
        <p:spPr>
          <a:xfrm>
            <a:off x="114105" y="4286936"/>
            <a:ext cx="3602743" cy="1801372"/>
          </a:xfrm>
          <a:prstGeom prst="rect">
            <a:avLst/>
          </a:prstGeom>
        </p:spPr>
      </p:pic>
      <p:sp>
        <p:nvSpPr>
          <p:cNvPr id="31" name="TextBox 30">
            <a:extLst>
              <a:ext uri="{FF2B5EF4-FFF2-40B4-BE49-F238E27FC236}">
                <a16:creationId xmlns:a16="http://schemas.microsoft.com/office/drawing/2014/main" id="{73F67224-21FC-7B5C-0DA7-F336B8539E80}"/>
              </a:ext>
            </a:extLst>
          </p:cNvPr>
          <p:cNvSpPr txBox="1"/>
          <p:nvPr/>
        </p:nvSpPr>
        <p:spPr>
          <a:xfrm>
            <a:off x="247025" y="6264462"/>
            <a:ext cx="2499719" cy="369332"/>
          </a:xfrm>
          <a:prstGeom prst="rect">
            <a:avLst/>
          </a:prstGeom>
          <a:noFill/>
        </p:spPr>
        <p:txBody>
          <a:bodyPr wrap="square" rtlCol="0">
            <a:spAutoFit/>
          </a:bodyPr>
          <a:lstStyle/>
          <a:p>
            <a:r>
              <a:rPr lang="en-GB" dirty="0">
                <a:latin typeface="Century Gothic" panose="020B0502020202020204" pitchFamily="34" charset="0"/>
              </a:rPr>
              <a:t>chromatography</a:t>
            </a:r>
          </a:p>
        </p:txBody>
      </p:sp>
    </p:spTree>
    <p:extLst>
      <p:ext uri="{BB962C8B-B14F-4D97-AF65-F5344CB8AC3E}">
        <p14:creationId xmlns:p14="http://schemas.microsoft.com/office/powerpoint/2010/main" val="343288220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7251BD0-E5D5-D37A-DB91-73D0CC4B7A1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B1B12EF-DBFD-807F-1BDA-CC09D92DBDAA}"/>
              </a:ext>
            </a:extLst>
          </p:cNvPr>
          <p:cNvSpPr>
            <a:spLocks noGrp="1"/>
          </p:cNvSpPr>
          <p:nvPr>
            <p:ph type="title"/>
          </p:nvPr>
        </p:nvSpPr>
        <p:spPr/>
        <p:txBody>
          <a:bodyPr/>
          <a:lstStyle/>
          <a:p>
            <a:endParaRPr lang="en-GB"/>
          </a:p>
        </p:txBody>
      </p:sp>
      <p:graphicFrame>
        <p:nvGraphicFramePr>
          <p:cNvPr id="4" name="Content Placeholder 3">
            <a:extLst>
              <a:ext uri="{FF2B5EF4-FFF2-40B4-BE49-F238E27FC236}">
                <a16:creationId xmlns:a16="http://schemas.microsoft.com/office/drawing/2014/main" id="{5AD73F82-E0B3-C455-B607-CFBC1A78F317}"/>
              </a:ext>
            </a:extLst>
          </p:cNvPr>
          <p:cNvGraphicFramePr>
            <a:graphicFrameLocks noGrp="1"/>
          </p:cNvGraphicFramePr>
          <p:nvPr>
            <p:ph idx="1"/>
            <p:extLst>
              <p:ext uri="{D42A27DB-BD31-4B8C-83A1-F6EECF244321}">
                <p14:modId xmlns:p14="http://schemas.microsoft.com/office/powerpoint/2010/main" val="3839566845"/>
              </p:ext>
            </p:extLst>
          </p:nvPr>
        </p:nvGraphicFramePr>
        <p:xfrm>
          <a:off x="0" y="0"/>
          <a:ext cx="12192000" cy="6858000"/>
        </p:xfrm>
        <a:graphic>
          <a:graphicData uri="http://schemas.openxmlformats.org/drawingml/2006/table">
            <a:tbl>
              <a:tblPr firstRow="1" bandRow="1">
                <a:tableStyleId>{5C22544A-7EE6-4342-B048-85BDC9FD1C3A}</a:tableStyleId>
              </a:tblPr>
              <a:tblGrid>
                <a:gridCol w="6096000">
                  <a:extLst>
                    <a:ext uri="{9D8B030D-6E8A-4147-A177-3AD203B41FA5}">
                      <a16:colId xmlns:a16="http://schemas.microsoft.com/office/drawing/2014/main" val="3192463705"/>
                    </a:ext>
                  </a:extLst>
                </a:gridCol>
                <a:gridCol w="6096000">
                  <a:extLst>
                    <a:ext uri="{9D8B030D-6E8A-4147-A177-3AD203B41FA5}">
                      <a16:colId xmlns:a16="http://schemas.microsoft.com/office/drawing/2014/main" val="1726816370"/>
                    </a:ext>
                  </a:extLst>
                </a:gridCol>
              </a:tblGrid>
              <a:tr h="3429000">
                <a:tc>
                  <a:txBody>
                    <a:bodyPr/>
                    <a:lstStyle/>
                    <a:p>
                      <a:pPr marL="342900" indent="-342900" algn="ctr">
                        <a:buAutoNum type="arabicPeriod"/>
                      </a:pPr>
                      <a:r>
                        <a:rPr lang="en-GB" sz="1400" b="1" u="none" dirty="0">
                          <a:solidFill>
                            <a:srgbClr val="006F62"/>
                          </a:solidFill>
                          <a:latin typeface="Century Gothic" panose="020B0502020202020204" pitchFamily="34" charset="0"/>
                          <a:cs typeface="Arial" panose="020B0604020202020204" pitchFamily="34" charset="0"/>
                        </a:rPr>
                        <a:t>What does the word pure mean to you?</a:t>
                      </a:r>
                    </a:p>
                    <a:p>
                      <a:pPr marL="358775" indent="0" algn="ctr">
                        <a:spcBef>
                          <a:spcPts val="600"/>
                        </a:spcBef>
                        <a:buNone/>
                      </a:pPr>
                      <a:r>
                        <a:rPr lang="en-GB" sz="1400" b="1" u="none" dirty="0">
                          <a:solidFill>
                            <a:srgbClr val="006F62"/>
                          </a:solidFill>
                          <a:latin typeface="Century Gothic" panose="020B0502020202020204" pitchFamily="34" charset="0"/>
                          <a:cs typeface="Arial" panose="020B0604020202020204" pitchFamily="34" charset="0"/>
                        </a:rPr>
                        <a:t>Where have you come across this word before?</a:t>
                      </a:r>
                    </a:p>
                    <a:p>
                      <a:pPr marL="0" indent="0" algn="ctr">
                        <a:buFont typeface="Arial" panose="020B0604020202020204" pitchFamily="34" charset="0"/>
                        <a:buNone/>
                      </a:pPr>
                      <a:endParaRPr lang="en-GB" sz="1400" b="0" u="none" dirty="0">
                        <a:solidFill>
                          <a:schemeClr val="tx1"/>
                        </a:solidFill>
                        <a:latin typeface="Century Gothic" panose="020B0502020202020204" pitchFamily="34" charset="0"/>
                        <a:cs typeface="Arial" panose="020B0604020202020204" pitchFamily="34" charset="0"/>
                      </a:endParaRPr>
                    </a:p>
                    <a:p>
                      <a:pPr marL="0" marR="0" lvl="0" indent="179388"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Century Gothic" panose="020B0502020202020204" pitchFamily="34" charset="0"/>
                          <a:ea typeface="+mn-ea"/>
                          <a:cs typeface="Arial" panose="020B0604020202020204" pitchFamily="34" charset="0"/>
                        </a:rPr>
                        <a:t>In everyday language lots of items are described as pure.</a:t>
                      </a:r>
                    </a:p>
                    <a:p>
                      <a:pPr marL="538163" marR="0" lvl="0" indent="-179388" algn="ctr" defTabSz="914400" rtl="0" eaLnBrk="1" fontAlgn="auto" latinLnBrk="0" hangingPunct="1">
                        <a:lnSpc>
                          <a:spcPct val="100000"/>
                        </a:lnSpc>
                        <a:spcBef>
                          <a:spcPts val="600"/>
                        </a:spcBef>
                        <a:spcAft>
                          <a:spcPts val="0"/>
                        </a:spcAft>
                        <a:buClrTx/>
                        <a:buSzTx/>
                        <a:buFont typeface="Arial" panose="020B0604020202020204" pitchFamily="34" charset="0"/>
                        <a:buChar char="•"/>
                        <a:tabLst/>
                        <a:defRPr/>
                      </a:pPr>
                      <a:r>
                        <a:rPr kumimoji="0" lang="en-GB" sz="1400" b="0" i="0" u="none" strike="noStrike" kern="1200" cap="none" spc="0" normalizeH="0" baseline="0" noProof="0" dirty="0">
                          <a:ln>
                            <a:noFill/>
                          </a:ln>
                          <a:solidFill>
                            <a:prstClr val="black"/>
                          </a:solidFill>
                          <a:effectLst/>
                          <a:uLnTx/>
                          <a:uFillTx/>
                          <a:latin typeface="Century Gothic" panose="020B0502020202020204" pitchFamily="34" charset="0"/>
                          <a:ea typeface="+mn-ea"/>
                          <a:cs typeface="Arial" panose="020B0604020202020204" pitchFamily="34" charset="0"/>
                        </a:rPr>
                        <a:t>Pure orange juice</a:t>
                      </a:r>
                    </a:p>
                    <a:p>
                      <a:pPr marL="538163" marR="0" lvl="0" indent="-179388" algn="ctr" defTabSz="914400" rtl="0" eaLnBrk="1" fontAlgn="auto" latinLnBrk="0" hangingPunct="1">
                        <a:lnSpc>
                          <a:spcPct val="100000"/>
                        </a:lnSpc>
                        <a:spcBef>
                          <a:spcPts val="600"/>
                        </a:spcBef>
                        <a:spcAft>
                          <a:spcPts val="0"/>
                        </a:spcAft>
                        <a:buClrTx/>
                        <a:buSzTx/>
                        <a:buFont typeface="Arial" panose="020B0604020202020204" pitchFamily="34" charset="0"/>
                        <a:buChar char="•"/>
                        <a:tabLst/>
                        <a:defRPr/>
                      </a:pPr>
                      <a:r>
                        <a:rPr kumimoji="0" lang="en-GB" sz="1400" b="0" i="0" u="none" strike="noStrike" kern="1200" cap="none" spc="0" normalizeH="0" baseline="0" noProof="0" dirty="0">
                          <a:ln>
                            <a:noFill/>
                          </a:ln>
                          <a:solidFill>
                            <a:prstClr val="black"/>
                          </a:solidFill>
                          <a:effectLst/>
                          <a:uLnTx/>
                          <a:uFillTx/>
                          <a:latin typeface="Century Gothic" panose="020B0502020202020204" pitchFamily="34" charset="0"/>
                          <a:ea typeface="+mn-ea"/>
                          <a:cs typeface="Arial" panose="020B0604020202020204" pitchFamily="34" charset="0"/>
                        </a:rPr>
                        <a:t>Pure air</a:t>
                      </a:r>
                    </a:p>
                    <a:p>
                      <a:pPr marL="538163" marR="0" lvl="0" indent="-179388" algn="ctr" defTabSz="914400" rtl="0" eaLnBrk="1" fontAlgn="auto" latinLnBrk="0" hangingPunct="1">
                        <a:lnSpc>
                          <a:spcPct val="100000"/>
                        </a:lnSpc>
                        <a:spcBef>
                          <a:spcPts val="600"/>
                        </a:spcBef>
                        <a:spcAft>
                          <a:spcPts val="0"/>
                        </a:spcAft>
                        <a:buClrTx/>
                        <a:buSzTx/>
                        <a:buFont typeface="Arial" panose="020B0604020202020204" pitchFamily="34" charset="0"/>
                        <a:buChar char="•"/>
                        <a:tabLst/>
                        <a:defRPr/>
                      </a:pPr>
                      <a:r>
                        <a:rPr kumimoji="0" lang="en-GB" sz="1400" b="0" i="0" u="none" strike="noStrike" kern="1200" cap="none" spc="0" normalizeH="0" baseline="0" noProof="0" dirty="0">
                          <a:ln>
                            <a:noFill/>
                          </a:ln>
                          <a:solidFill>
                            <a:prstClr val="black"/>
                          </a:solidFill>
                          <a:effectLst/>
                          <a:uLnTx/>
                          <a:uFillTx/>
                          <a:latin typeface="Century Gothic" panose="020B0502020202020204" pitchFamily="34" charset="0"/>
                          <a:ea typeface="+mn-ea"/>
                          <a:cs typeface="Arial" panose="020B0604020202020204" pitchFamily="34" charset="0"/>
                        </a:rPr>
                        <a:t>Pure table salt</a:t>
                      </a:r>
                    </a:p>
                    <a:p>
                      <a:pPr marL="538163" marR="0" lvl="0" indent="-179388" algn="ctr" defTabSz="914400" rtl="0" eaLnBrk="1" fontAlgn="auto" latinLnBrk="0" hangingPunct="1">
                        <a:lnSpc>
                          <a:spcPct val="100000"/>
                        </a:lnSpc>
                        <a:spcBef>
                          <a:spcPts val="600"/>
                        </a:spcBef>
                        <a:spcAft>
                          <a:spcPts val="0"/>
                        </a:spcAft>
                        <a:buClrTx/>
                        <a:buSzTx/>
                        <a:buFont typeface="Arial" panose="020B0604020202020204" pitchFamily="34" charset="0"/>
                        <a:buChar char="•"/>
                        <a:tabLst/>
                        <a:defRPr/>
                      </a:pPr>
                      <a:r>
                        <a:rPr kumimoji="0" lang="en-GB" sz="1400" b="0" i="0" u="none" strike="noStrike" kern="1200" cap="none" spc="0" normalizeH="0" baseline="0" noProof="0" dirty="0">
                          <a:ln>
                            <a:noFill/>
                          </a:ln>
                          <a:solidFill>
                            <a:prstClr val="black"/>
                          </a:solidFill>
                          <a:effectLst/>
                          <a:uLnTx/>
                          <a:uFillTx/>
                          <a:latin typeface="Century Gothic" panose="020B0502020202020204" pitchFamily="34" charset="0"/>
                          <a:ea typeface="+mn-ea"/>
                          <a:cs typeface="Arial" panose="020B0604020202020204" pitchFamily="34" charset="0"/>
                        </a:rPr>
                        <a:t>Pure honey</a:t>
                      </a:r>
                    </a:p>
                    <a:p>
                      <a:pPr marL="0" marR="0" lvl="0" indent="179388" algn="ctr" defTabSz="914400" rtl="0" eaLnBrk="1" fontAlgn="auto" latinLnBrk="0" hangingPunct="1">
                        <a:lnSpc>
                          <a:spcPct val="100000"/>
                        </a:lnSpc>
                        <a:spcBef>
                          <a:spcPts val="60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Century Gothic" panose="020B0502020202020204" pitchFamily="34" charset="0"/>
                          <a:ea typeface="+mn-ea"/>
                          <a:cs typeface="Arial" panose="020B0604020202020204" pitchFamily="34" charset="0"/>
                        </a:rPr>
                        <a:t>Which do you think a scientist would describe as </a:t>
                      </a:r>
                      <a:r>
                        <a:rPr kumimoji="0" lang="en-GB" sz="14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Arial" panose="020B0604020202020204" pitchFamily="34" charset="0"/>
                        </a:rPr>
                        <a:t>pure</a:t>
                      </a:r>
                      <a:r>
                        <a:rPr kumimoji="0" lang="en-GB" sz="1400" b="0" i="0" u="none" strike="noStrike" kern="1200" cap="none" spc="0" normalizeH="0" baseline="0" noProof="0" dirty="0">
                          <a:ln>
                            <a:noFill/>
                          </a:ln>
                          <a:solidFill>
                            <a:prstClr val="black"/>
                          </a:solidFill>
                          <a:effectLst/>
                          <a:uLnTx/>
                          <a:uFillTx/>
                          <a:latin typeface="Century Gothic" panose="020B0502020202020204" pitchFamily="34" charset="0"/>
                          <a:ea typeface="+mn-ea"/>
                          <a:cs typeface="Arial" panose="020B0604020202020204" pitchFamily="34" charset="0"/>
                        </a:rPr>
                        <a: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indent="0" algn="ctr">
                        <a:buNone/>
                      </a:pPr>
                      <a:r>
                        <a:rPr lang="en-GB" sz="1400" b="1" u="none" dirty="0">
                          <a:solidFill>
                            <a:srgbClr val="006F62"/>
                          </a:solidFill>
                          <a:latin typeface="Century Gothic" panose="020B0502020202020204" pitchFamily="34" charset="0"/>
                          <a:cs typeface="Arial" panose="020B0604020202020204" pitchFamily="34" charset="0"/>
                        </a:rPr>
                        <a:t>2. What is the origin of the word pure?</a:t>
                      </a:r>
                      <a:endParaRPr lang="en-GB" sz="1800" b="0" u="none" dirty="0">
                        <a:solidFill>
                          <a:schemeClr val="tx1"/>
                        </a:solidFill>
                        <a:latin typeface="Century Gothic" panose="020B0502020202020204" pitchFamily="34" charset="0"/>
                        <a:cs typeface="Arial" panose="020B0604020202020204" pitchFamily="34" charset="0"/>
                      </a:endParaRPr>
                    </a:p>
                    <a:p>
                      <a:pPr algn="ctr"/>
                      <a:endParaRPr lang="en-GB" sz="1800" b="0" u="none" dirty="0">
                        <a:solidFill>
                          <a:schemeClr val="tx1"/>
                        </a:solidFill>
                        <a:latin typeface="Century Gothic" panose="020B0502020202020204" pitchFamily="34" charset="0"/>
                        <a:cs typeface="Arial" panose="020B0604020202020204" pitchFamily="34" charset="0"/>
                      </a:endParaRPr>
                    </a:p>
                    <a:p>
                      <a:pPr algn="ctr"/>
                      <a:endParaRPr lang="en-GB" sz="1800" b="0" i="0" kern="1200" dirty="0">
                        <a:solidFill>
                          <a:schemeClr val="tx1">
                            <a:lumMod val="95000"/>
                            <a:lumOff val="5000"/>
                          </a:schemeClr>
                        </a:solidFill>
                        <a:effectLst/>
                        <a:latin typeface="Century Gothic" panose="020B0502020202020204" pitchFamily="34" charset="0"/>
                        <a:ea typeface="+mn-ea"/>
                        <a:cs typeface="+mn-cs"/>
                      </a:endParaRPr>
                    </a:p>
                    <a:p>
                      <a:pPr algn="ctr"/>
                      <a:endParaRPr lang="en-GB" sz="1800" b="0" i="0" kern="1200" dirty="0">
                        <a:solidFill>
                          <a:schemeClr val="tx1">
                            <a:lumMod val="95000"/>
                            <a:lumOff val="5000"/>
                          </a:schemeClr>
                        </a:solidFill>
                        <a:effectLst/>
                        <a:latin typeface="Century Gothic" panose="020B0502020202020204" pitchFamily="34" charset="0"/>
                        <a:ea typeface="+mn-ea"/>
                        <a:cs typeface="+mn-cs"/>
                      </a:endParaRPr>
                    </a:p>
                    <a:p>
                      <a:pPr algn="ctr"/>
                      <a:endParaRPr lang="en-GB" sz="1800" b="0" i="0" kern="1200" dirty="0">
                        <a:solidFill>
                          <a:schemeClr val="tx1">
                            <a:lumMod val="95000"/>
                            <a:lumOff val="5000"/>
                          </a:schemeClr>
                        </a:solidFill>
                        <a:effectLst/>
                        <a:latin typeface="Century Gothic" panose="020B0502020202020204" pitchFamily="34" charset="0"/>
                        <a:ea typeface="+mn-ea"/>
                        <a:cs typeface="+mn-cs"/>
                      </a:endParaRPr>
                    </a:p>
                    <a:p>
                      <a:pPr algn="ctr"/>
                      <a:r>
                        <a:rPr lang="en-GB" sz="1600" b="0" i="0" kern="1200" dirty="0">
                          <a:solidFill>
                            <a:schemeClr val="tx1">
                              <a:lumMod val="95000"/>
                              <a:lumOff val="5000"/>
                            </a:schemeClr>
                          </a:solidFill>
                          <a:effectLst/>
                          <a:latin typeface="Century Gothic" panose="020B0502020202020204" pitchFamily="34" charset="0"/>
                          <a:ea typeface="+mn-ea"/>
                          <a:cs typeface="+mn-cs"/>
                        </a:rPr>
                        <a:t>In classical Latin </a:t>
                      </a:r>
                      <a:r>
                        <a:rPr lang="en-GB" sz="1600" b="0" i="1" kern="1200" dirty="0" err="1">
                          <a:solidFill>
                            <a:schemeClr val="tx1">
                              <a:lumMod val="95000"/>
                              <a:lumOff val="5000"/>
                            </a:schemeClr>
                          </a:solidFill>
                          <a:effectLst/>
                          <a:latin typeface="Century Gothic" panose="020B0502020202020204" pitchFamily="34" charset="0"/>
                          <a:ea typeface="+mn-ea"/>
                          <a:cs typeface="+mn-cs"/>
                        </a:rPr>
                        <a:t>pūrus</a:t>
                      </a:r>
                      <a:r>
                        <a:rPr lang="en-GB" sz="1600" b="0" i="1" kern="1200" dirty="0">
                          <a:solidFill>
                            <a:schemeClr val="tx1">
                              <a:lumMod val="95000"/>
                              <a:lumOff val="5000"/>
                            </a:schemeClr>
                          </a:solidFill>
                          <a:effectLst/>
                          <a:latin typeface="Century Gothic" panose="020B0502020202020204" pitchFamily="34" charset="0"/>
                          <a:ea typeface="+mn-ea"/>
                          <a:cs typeface="+mn-cs"/>
                        </a:rPr>
                        <a:t> </a:t>
                      </a:r>
                      <a:r>
                        <a:rPr lang="en-GB" sz="1600" b="0" i="0" kern="1200" dirty="0">
                          <a:solidFill>
                            <a:schemeClr val="tx1">
                              <a:lumMod val="95000"/>
                              <a:lumOff val="5000"/>
                            </a:schemeClr>
                          </a:solidFill>
                          <a:effectLst/>
                          <a:latin typeface="Century Gothic" panose="020B0502020202020204" pitchFamily="34" charset="0"/>
                          <a:ea typeface="+mn-ea"/>
                          <a:cs typeface="+mn-cs"/>
                        </a:rPr>
                        <a:t>means ’clean’ or ‘unmixed’.</a:t>
                      </a:r>
                      <a:endParaRPr lang="en-GB" sz="1600" b="0" u="none" dirty="0">
                        <a:solidFill>
                          <a:schemeClr val="tx1">
                            <a:lumMod val="95000"/>
                            <a:lumOff val="5000"/>
                          </a:schemeClr>
                        </a:solidFill>
                        <a:latin typeface="Century Gothic" panose="020B0502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423830808"/>
                  </a:ext>
                </a:extLst>
              </a:tr>
              <a:tr h="3429000">
                <a:tc>
                  <a:txBody>
                    <a:bodyPr/>
                    <a:lstStyle/>
                    <a:p>
                      <a:pPr algn="ctr"/>
                      <a:r>
                        <a:rPr lang="en-GB" sz="1400" b="1" u="none" baseline="0" dirty="0">
                          <a:solidFill>
                            <a:srgbClr val="006F62"/>
                          </a:solidFill>
                          <a:latin typeface="Century Gothic" panose="020B0502020202020204" pitchFamily="34" charset="0"/>
                          <a:cs typeface="Arial" panose="020B0604020202020204" pitchFamily="34" charset="0"/>
                        </a:rPr>
                        <a:t>4. Which of the particle diagrams represent</a:t>
                      </a:r>
                    </a:p>
                    <a:p>
                      <a:pPr marL="179388" indent="0" algn="ctr"/>
                      <a:r>
                        <a:rPr lang="en-GB" sz="1400" b="1" u="none" baseline="0" dirty="0">
                          <a:solidFill>
                            <a:srgbClr val="006F62"/>
                          </a:solidFill>
                          <a:latin typeface="Century Gothic" panose="020B0502020202020204" pitchFamily="34" charset="0"/>
                          <a:cs typeface="Arial" panose="020B0604020202020204" pitchFamily="34" charset="0"/>
                        </a:rPr>
                        <a:t>a pure substance (choose all that apply)? </a:t>
                      </a:r>
                    </a:p>
                    <a:p>
                      <a:pPr marL="179388" indent="0" algn="ctr"/>
                      <a:endParaRPr lang="en-GB" sz="1400" b="1" u="none" baseline="0" dirty="0">
                        <a:solidFill>
                          <a:srgbClr val="006F62"/>
                        </a:solidFill>
                        <a:latin typeface="Century Gothic" panose="020B0502020202020204" pitchFamily="34" charset="0"/>
                        <a:cs typeface="Arial" panose="020B0604020202020204" pitchFamily="34" charset="0"/>
                      </a:endParaRPr>
                    </a:p>
                    <a:p>
                      <a:pPr marL="179388" indent="0" algn="ctr"/>
                      <a:endParaRPr lang="en-GB" sz="1400" b="1" u="none" baseline="0" dirty="0">
                        <a:solidFill>
                          <a:srgbClr val="006F62"/>
                        </a:solidFill>
                        <a:latin typeface="Century Gothic" panose="020B0502020202020204" pitchFamily="34" charset="0"/>
                        <a:cs typeface="Arial" panose="020B0604020202020204" pitchFamily="34" charset="0"/>
                      </a:endParaRPr>
                    </a:p>
                    <a:p>
                      <a:pPr algn="ctr"/>
                      <a:endParaRPr lang="en-GB" sz="1400" b="1" u="none" baseline="0" dirty="0">
                        <a:solidFill>
                          <a:srgbClr val="006F62"/>
                        </a:solidFill>
                        <a:latin typeface="Century Gothic" panose="020B0502020202020204" pitchFamily="34" charset="0"/>
                        <a:cs typeface="Arial" panose="020B0604020202020204" pitchFamily="34" charset="0"/>
                      </a:endParaRPr>
                    </a:p>
                    <a:p>
                      <a:pPr algn="ctr"/>
                      <a:endParaRPr lang="en-GB" sz="1400" b="1" u="none" baseline="0" dirty="0">
                        <a:solidFill>
                          <a:srgbClr val="006F62"/>
                        </a:solidFill>
                        <a:latin typeface="Century Gothic" panose="020B0502020202020204" pitchFamily="34" charset="0"/>
                        <a:cs typeface="Arial" panose="020B0604020202020204" pitchFamily="34" charset="0"/>
                      </a:endParaRPr>
                    </a:p>
                    <a:p>
                      <a:pPr algn="ctr"/>
                      <a:endParaRPr lang="en-GB" sz="1400" b="1" u="none" baseline="0" dirty="0">
                        <a:solidFill>
                          <a:srgbClr val="006F62"/>
                        </a:solidFill>
                        <a:latin typeface="Century Gothic" panose="020B0502020202020204" pitchFamily="34" charset="0"/>
                        <a:cs typeface="Arial" panose="020B0604020202020204" pitchFamily="34" charset="0"/>
                      </a:endParaRPr>
                    </a:p>
                    <a:p>
                      <a:pPr algn="ctr"/>
                      <a:endParaRPr lang="en-GB" sz="1400" b="1" u="none" baseline="0" dirty="0">
                        <a:solidFill>
                          <a:srgbClr val="006F62"/>
                        </a:solidFill>
                        <a:latin typeface="Century Gothic" panose="020B0502020202020204" pitchFamily="34" charset="0"/>
                        <a:cs typeface="Arial" panose="020B0604020202020204" pitchFamily="34" charset="0"/>
                      </a:endParaRPr>
                    </a:p>
                    <a:p>
                      <a:pPr algn="ctr">
                        <a:tabLst>
                          <a:tab pos="1792288" algn="l"/>
                        </a:tabLst>
                      </a:pPr>
                      <a:endParaRPr lang="en-GB" sz="1400" b="1" u="sng" baseline="0" dirty="0">
                        <a:solidFill>
                          <a:schemeClr val="tx1"/>
                        </a:solidFill>
                        <a:latin typeface="Century Gothic" panose="020B0502020202020204" pitchFamily="34" charset="0"/>
                        <a:cs typeface="Arial" panose="020B0604020202020204" pitchFamily="34" charset="0"/>
                      </a:endParaRPr>
                    </a:p>
                    <a:p>
                      <a:pPr algn="ctr">
                        <a:tabLst>
                          <a:tab pos="1792288" algn="l"/>
                        </a:tabLst>
                      </a:pPr>
                      <a:endParaRPr lang="en-GB" sz="1400" b="1" u="sng" baseline="0" dirty="0">
                        <a:solidFill>
                          <a:schemeClr val="tx1"/>
                        </a:solidFill>
                        <a:latin typeface="Century Gothic" panose="020B0502020202020204" pitchFamily="34" charset="0"/>
                        <a:cs typeface="Arial" panose="020B0604020202020204" pitchFamily="34" charset="0"/>
                      </a:endParaRPr>
                    </a:p>
                    <a:p>
                      <a:pPr algn="ctr">
                        <a:tabLst>
                          <a:tab pos="1792288" algn="l"/>
                        </a:tabLst>
                      </a:pPr>
                      <a:r>
                        <a:rPr lang="en-GB" sz="1400" b="1" u="none" dirty="0">
                          <a:solidFill>
                            <a:schemeClr val="accent1"/>
                          </a:solidFill>
                          <a:latin typeface="Bradley Hand ITC" panose="03070402050302030203" pitchFamily="66" charset="0"/>
                          <a:cs typeface="Arial" panose="020B0604020202020204" pitchFamily="34" charset="0"/>
                        </a:rPr>
                        <a:t>A pure compound         Not pure            A pure element         Not pure</a:t>
                      </a:r>
                      <a:endParaRPr lang="en-GB" sz="1400" b="1" u="sng" baseline="0" dirty="0">
                        <a:solidFill>
                          <a:schemeClr val="tx1"/>
                        </a:solidFill>
                        <a:latin typeface="Century Gothic" panose="020B0502020202020204" pitchFamily="34" charset="0"/>
                        <a:cs typeface="Arial" panose="020B0604020202020204" pitchFamily="34" charset="0"/>
                      </a:endParaRPr>
                    </a:p>
                    <a:p>
                      <a:pPr algn="ctr"/>
                      <a:endParaRPr lang="en-GB" sz="1400" b="1" u="sng" baseline="0" dirty="0">
                        <a:solidFill>
                          <a:schemeClr val="tx1"/>
                        </a:solidFill>
                        <a:latin typeface="Century Gothic" panose="020B0502020202020204" pitchFamily="34" charset="0"/>
                        <a:cs typeface="Arial" panose="020B0604020202020204" pitchFamily="34" charset="0"/>
                      </a:endParaRPr>
                    </a:p>
                    <a:p>
                      <a:pPr algn="ctr"/>
                      <a:endParaRPr lang="en-GB" sz="1400" b="1" u="sng" baseline="0" dirty="0">
                        <a:solidFill>
                          <a:schemeClr val="tx1"/>
                        </a:solidFill>
                        <a:latin typeface="Century Gothic" panose="020B0502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400" b="1" u="none" dirty="0">
                        <a:solidFill>
                          <a:srgbClr val="006F62"/>
                        </a:solidFill>
                        <a:latin typeface="Century Gothic" panose="020B0502020202020204" pitchFamily="34" charset="0"/>
                        <a:cs typeface="Arial" panose="020B0604020202020204" pitchFamily="34" charset="0"/>
                      </a:endParaRPr>
                    </a:p>
                    <a:p>
                      <a:pPr algn="ctr"/>
                      <a:endParaRPr lang="en-GB" sz="1400" b="1" u="none" dirty="0">
                        <a:solidFill>
                          <a:srgbClr val="006F62"/>
                        </a:solidFill>
                        <a:latin typeface="Century Gothic" panose="020B0502020202020204" pitchFamily="34" charset="0"/>
                        <a:cs typeface="Arial" panose="020B0604020202020204"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dirty="0">
                          <a:ln>
                            <a:noFill/>
                          </a:ln>
                          <a:solidFill>
                            <a:srgbClr val="006F62"/>
                          </a:solidFill>
                          <a:effectLst/>
                          <a:uLnTx/>
                          <a:uFillTx/>
                          <a:latin typeface="Century Gothic" panose="020B0502020202020204" pitchFamily="34" charset="0"/>
                          <a:ea typeface="+mn-ea"/>
                          <a:cs typeface="Arial" panose="020B0604020202020204" pitchFamily="34" charset="0"/>
                        </a:rPr>
                        <a:t>3. Write down what you think the key term means (below is the definition from the key terms list).</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400" b="1" i="0" u="none" strike="noStrike" kern="1200" cap="none" spc="0" normalizeH="0" baseline="0" noProof="0" dirty="0">
                        <a:ln>
                          <a:noFill/>
                        </a:ln>
                        <a:solidFill>
                          <a:srgbClr val="006F62"/>
                        </a:solidFill>
                        <a:effectLst/>
                        <a:uLnTx/>
                        <a:uFillTx/>
                        <a:latin typeface="Century Gothic" panose="020B0502020202020204" pitchFamily="34" charset="0"/>
                        <a:ea typeface="+mn-ea"/>
                        <a:cs typeface="Arial" panose="020B0604020202020204"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dirty="0">
                          <a:ln>
                            <a:noFill/>
                          </a:ln>
                          <a:solidFill>
                            <a:srgbClr val="4472C4"/>
                          </a:solidFill>
                          <a:effectLst/>
                          <a:uLnTx/>
                          <a:uFillTx/>
                          <a:latin typeface="Bradley Hand ITC" panose="03070402050302030203" pitchFamily="66" charset="0"/>
                          <a:ea typeface="+mn-ea"/>
                          <a:cs typeface="+mn-cs"/>
                        </a:rPr>
                        <a:t>A substance that is just one compound or element with nothing else mixed in.</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1" i="0" u="none" strike="noStrike" kern="1200" cap="none" spc="0" normalizeH="0" baseline="0" noProof="0" dirty="0">
                        <a:ln>
                          <a:noFill/>
                        </a:ln>
                        <a:solidFill>
                          <a:srgbClr val="4472C4"/>
                        </a:solidFill>
                        <a:effectLst/>
                        <a:uLnTx/>
                        <a:uFillTx/>
                        <a:latin typeface="Bradley Hand ITC" panose="03070402050302030203" pitchFamily="66"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1" i="0" u="none" strike="noStrike" kern="1200" cap="none" spc="0" normalizeH="0" baseline="0" noProof="0" dirty="0">
                        <a:ln>
                          <a:noFill/>
                        </a:ln>
                        <a:solidFill>
                          <a:srgbClr val="4472C4"/>
                        </a:solidFill>
                        <a:effectLst/>
                        <a:uLnTx/>
                        <a:uFillTx/>
                        <a:latin typeface="Bradley Hand ITC" panose="03070402050302030203" pitchFamily="66" charset="0"/>
                        <a:ea typeface="+mn-ea"/>
                        <a:cs typeface="Arial" panose="020B0604020202020204"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Century Gothic" panose="020B0502020202020204" pitchFamily="34" charset="0"/>
                          <a:ea typeface="+mn-ea"/>
                          <a:cs typeface="Arial" panose="020B0604020202020204" pitchFamily="34" charset="0"/>
                        </a:rPr>
                        <a:t>Encourage learners to compare their attempted definition with the definition above.</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800" b="1" u="none" dirty="0">
                        <a:solidFill>
                          <a:schemeClr val="accent1"/>
                        </a:solidFill>
                        <a:latin typeface="Bradley Hand ITC" panose="03070402050302030203" pitchFamily="66" charset="0"/>
                        <a:cs typeface="Arial" panose="020B0604020202020204" pitchFamily="34" charset="0"/>
                      </a:endParaRPr>
                    </a:p>
                    <a:p>
                      <a:pPr algn="ctr"/>
                      <a:endParaRPr lang="en-GB" sz="1400" b="1" u="none" baseline="0" dirty="0">
                        <a:solidFill>
                          <a:srgbClr val="006F62"/>
                        </a:solidFill>
                        <a:latin typeface="Century Gothic" panose="020B0502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538039856"/>
                  </a:ext>
                </a:extLst>
              </a:tr>
            </a:tbl>
          </a:graphicData>
        </a:graphic>
      </p:graphicFrame>
      <p:graphicFrame>
        <p:nvGraphicFramePr>
          <p:cNvPr id="5" name="Table 4">
            <a:extLst>
              <a:ext uri="{FF2B5EF4-FFF2-40B4-BE49-F238E27FC236}">
                <a16:creationId xmlns:a16="http://schemas.microsoft.com/office/drawing/2014/main" id="{B2ABA153-ADEB-F23F-0134-29D1F0E3FE7C}"/>
              </a:ext>
            </a:extLst>
          </p:cNvPr>
          <p:cNvGraphicFramePr>
            <a:graphicFrameLocks noGrp="1"/>
          </p:cNvGraphicFramePr>
          <p:nvPr>
            <p:extLst>
              <p:ext uri="{D42A27DB-BD31-4B8C-83A1-F6EECF244321}">
                <p14:modId xmlns:p14="http://schemas.microsoft.com/office/powerpoint/2010/main" val="2871977689"/>
              </p:ext>
            </p:extLst>
          </p:nvPr>
        </p:nvGraphicFramePr>
        <p:xfrm>
          <a:off x="5188688" y="3108325"/>
          <a:ext cx="2112850" cy="762182"/>
        </p:xfrm>
        <a:graphic>
          <a:graphicData uri="http://schemas.openxmlformats.org/drawingml/2006/table">
            <a:tbl>
              <a:tblPr firstRow="1" bandRow="1">
                <a:tableStyleId>{5C22544A-7EE6-4342-B048-85BDC9FD1C3A}</a:tableStyleId>
              </a:tblPr>
              <a:tblGrid>
                <a:gridCol w="2112850">
                  <a:extLst>
                    <a:ext uri="{9D8B030D-6E8A-4147-A177-3AD203B41FA5}">
                      <a16:colId xmlns:a16="http://schemas.microsoft.com/office/drawing/2014/main" val="20000"/>
                    </a:ext>
                  </a:extLst>
                </a:gridCol>
              </a:tblGrid>
              <a:tr h="641350">
                <a:tc>
                  <a:txBody>
                    <a:bodyPr/>
                    <a:lstStyle/>
                    <a:p>
                      <a:pPr algn="ctr"/>
                      <a:r>
                        <a:rPr lang="en-GB" sz="2200" u="none" dirty="0">
                          <a:solidFill>
                            <a:srgbClr val="006F62"/>
                          </a:solidFill>
                          <a:latin typeface="Century Gothic" panose="020B0502020202020204" pitchFamily="34" charset="0"/>
                          <a:cs typeface="Arial" panose="020B0604020202020204" pitchFamily="34" charset="0"/>
                        </a:rPr>
                        <a:t>pure substance</a:t>
                      </a:r>
                    </a:p>
                  </a:txBody>
                  <a:tcPr marL="91523" marR="91523" marT="45811" marB="45811"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bl>
          </a:graphicData>
        </a:graphic>
      </p:graphicFrame>
      <p:pic>
        <p:nvPicPr>
          <p:cNvPr id="3" name="Picture 2" descr="Three spaced out pairs of connected circles - one of each circle is light green, one is white">
            <a:extLst>
              <a:ext uri="{FF2B5EF4-FFF2-40B4-BE49-F238E27FC236}">
                <a16:creationId xmlns:a16="http://schemas.microsoft.com/office/drawing/2014/main" id="{9E6C2D7E-56D8-1304-1BE2-5CC2D2C2B6EE}"/>
              </a:ext>
            </a:extLst>
          </p:cNvPr>
          <p:cNvPicPr>
            <a:picLocks noChangeAspect="1"/>
          </p:cNvPicPr>
          <p:nvPr/>
        </p:nvPicPr>
        <p:blipFill>
          <a:blip r:embed="rId3" cstate="print">
            <a:extLst>
              <a:ext uri="{28A0092B-C50C-407E-A947-70E740481C1C}">
                <a14:useLocalDpi xmlns:a14="http://schemas.microsoft.com/office/drawing/2010/main"/>
              </a:ext>
            </a:extLst>
          </a:blip>
          <a:srcRect/>
          <a:stretch>
            <a:fillRect/>
          </a:stretch>
        </p:blipFill>
        <p:spPr>
          <a:xfrm>
            <a:off x="593456" y="4428739"/>
            <a:ext cx="1155195" cy="1185676"/>
          </a:xfrm>
          <a:prstGeom prst="rect">
            <a:avLst/>
          </a:prstGeom>
        </p:spPr>
      </p:pic>
      <p:pic>
        <p:nvPicPr>
          <p:cNvPr id="6" name="Picture 5" descr="Two spaced out pairs of very light green connected circles, and one separate light green circle connected to a white circle on each side">
            <a:extLst>
              <a:ext uri="{FF2B5EF4-FFF2-40B4-BE49-F238E27FC236}">
                <a16:creationId xmlns:a16="http://schemas.microsoft.com/office/drawing/2014/main" id="{23699C4E-0EBA-11EF-E327-3133F7774807}"/>
              </a:ext>
            </a:extLst>
          </p:cNvPr>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a:xfrm>
            <a:off x="1996356" y="4409689"/>
            <a:ext cx="1155195" cy="1185676"/>
          </a:xfrm>
          <a:prstGeom prst="rect">
            <a:avLst/>
          </a:prstGeom>
        </p:spPr>
      </p:pic>
      <p:pic>
        <p:nvPicPr>
          <p:cNvPr id="7" name="Picture 6" descr="9 green circles connected in a 3x3 grid">
            <a:extLst>
              <a:ext uri="{FF2B5EF4-FFF2-40B4-BE49-F238E27FC236}">
                <a16:creationId xmlns:a16="http://schemas.microsoft.com/office/drawing/2014/main" id="{A6BA53D7-30E6-64AC-4252-E9CA2CA5FF15}"/>
              </a:ext>
            </a:extLst>
          </p:cNvPr>
          <p:cNvPicPr>
            <a:picLocks noChangeAspect="1"/>
          </p:cNvPicPr>
          <p:nvPr/>
        </p:nvPicPr>
        <p:blipFill>
          <a:blip r:embed="rId5" cstate="print">
            <a:extLst>
              <a:ext uri="{28A0092B-C50C-407E-A947-70E740481C1C}">
                <a14:useLocalDpi xmlns:a14="http://schemas.microsoft.com/office/drawing/2010/main"/>
              </a:ext>
            </a:extLst>
          </a:blip>
          <a:srcRect/>
          <a:stretch>
            <a:fillRect/>
          </a:stretch>
        </p:blipFill>
        <p:spPr>
          <a:xfrm>
            <a:off x="3383061" y="4428739"/>
            <a:ext cx="1155195" cy="1185676"/>
          </a:xfrm>
          <a:prstGeom prst="rect">
            <a:avLst/>
          </a:prstGeom>
        </p:spPr>
      </p:pic>
      <p:pic>
        <p:nvPicPr>
          <p:cNvPr id="9" name="Picture 8" descr="3 singular dark green and 3 singular white circles">
            <a:extLst>
              <a:ext uri="{FF2B5EF4-FFF2-40B4-BE49-F238E27FC236}">
                <a16:creationId xmlns:a16="http://schemas.microsoft.com/office/drawing/2014/main" id="{DE25CFA1-116B-2183-0DB2-88D9995B94D1}"/>
              </a:ext>
            </a:extLst>
          </p:cNvPr>
          <p:cNvPicPr>
            <a:picLocks noChangeAspect="1"/>
          </p:cNvPicPr>
          <p:nvPr/>
        </p:nvPicPr>
        <p:blipFill>
          <a:blip r:embed="rId6" cstate="print">
            <a:extLst>
              <a:ext uri="{28A0092B-C50C-407E-A947-70E740481C1C}">
                <a14:useLocalDpi xmlns:a14="http://schemas.microsoft.com/office/drawing/2010/main"/>
              </a:ext>
            </a:extLst>
          </a:blip>
          <a:srcRect/>
          <a:stretch>
            <a:fillRect/>
          </a:stretch>
        </p:blipFill>
        <p:spPr>
          <a:xfrm>
            <a:off x="4681186" y="4428739"/>
            <a:ext cx="1163802" cy="1185676"/>
          </a:xfrm>
          <a:prstGeom prst="rect">
            <a:avLst/>
          </a:prstGeom>
        </p:spPr>
      </p:pic>
    </p:spTree>
    <p:extLst>
      <p:ext uri="{BB962C8B-B14F-4D97-AF65-F5344CB8AC3E}">
        <p14:creationId xmlns:p14="http://schemas.microsoft.com/office/powerpoint/2010/main" val="175362881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5C0EB3-F1FA-1857-51D1-A840B196E37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C94CF47-F0BE-BEF7-FECF-69BC538B2E94}"/>
              </a:ext>
            </a:extLst>
          </p:cNvPr>
          <p:cNvSpPr>
            <a:spLocks noGrp="1"/>
          </p:cNvSpPr>
          <p:nvPr>
            <p:ph type="title"/>
          </p:nvPr>
        </p:nvSpPr>
        <p:spPr/>
        <p:txBody>
          <a:bodyPr/>
          <a:lstStyle/>
          <a:p>
            <a:endParaRPr lang="en-GB"/>
          </a:p>
        </p:txBody>
      </p:sp>
      <p:graphicFrame>
        <p:nvGraphicFramePr>
          <p:cNvPr id="4" name="Content Placeholder 3">
            <a:extLst>
              <a:ext uri="{FF2B5EF4-FFF2-40B4-BE49-F238E27FC236}">
                <a16:creationId xmlns:a16="http://schemas.microsoft.com/office/drawing/2014/main" id="{BB9F3F43-341F-3AA8-A1CC-F529E232CF0A}"/>
              </a:ext>
            </a:extLst>
          </p:cNvPr>
          <p:cNvGraphicFramePr>
            <a:graphicFrameLocks noGrp="1"/>
          </p:cNvGraphicFramePr>
          <p:nvPr>
            <p:ph idx="1"/>
            <p:extLst>
              <p:ext uri="{D42A27DB-BD31-4B8C-83A1-F6EECF244321}">
                <p14:modId xmlns:p14="http://schemas.microsoft.com/office/powerpoint/2010/main" val="496915207"/>
              </p:ext>
            </p:extLst>
          </p:nvPr>
        </p:nvGraphicFramePr>
        <p:xfrm>
          <a:off x="0" y="0"/>
          <a:ext cx="12192000" cy="6873240"/>
        </p:xfrm>
        <a:graphic>
          <a:graphicData uri="http://schemas.openxmlformats.org/drawingml/2006/table">
            <a:tbl>
              <a:tblPr firstRow="1" bandRow="1">
                <a:tableStyleId>{5C22544A-7EE6-4342-B048-85BDC9FD1C3A}</a:tableStyleId>
              </a:tblPr>
              <a:tblGrid>
                <a:gridCol w="6096000">
                  <a:extLst>
                    <a:ext uri="{9D8B030D-6E8A-4147-A177-3AD203B41FA5}">
                      <a16:colId xmlns:a16="http://schemas.microsoft.com/office/drawing/2014/main" val="3192463705"/>
                    </a:ext>
                  </a:extLst>
                </a:gridCol>
                <a:gridCol w="6096000">
                  <a:extLst>
                    <a:ext uri="{9D8B030D-6E8A-4147-A177-3AD203B41FA5}">
                      <a16:colId xmlns:a16="http://schemas.microsoft.com/office/drawing/2014/main" val="1726816370"/>
                    </a:ext>
                  </a:extLst>
                </a:gridCol>
              </a:tblGrid>
              <a:tr h="3429000">
                <a:tc>
                  <a:txBody>
                    <a:bodyPr/>
                    <a:lstStyle/>
                    <a:p>
                      <a:pPr marL="0" indent="0" algn="ctr">
                        <a:buNone/>
                      </a:pPr>
                      <a:r>
                        <a:rPr lang="en-GB" sz="1400" b="1" u="none" dirty="0">
                          <a:solidFill>
                            <a:srgbClr val="006F62"/>
                          </a:solidFill>
                          <a:latin typeface="Century Gothic" panose="020B0502020202020204" pitchFamily="34" charset="0"/>
                          <a:cs typeface="Arial" panose="020B0604020202020204" pitchFamily="34" charset="0"/>
                        </a:rPr>
                        <a:t>1. What does the word ‘aqueous’ mean to you?</a:t>
                      </a:r>
                    </a:p>
                    <a:p>
                      <a:pPr marL="0" indent="0" algn="ctr">
                        <a:spcBef>
                          <a:spcPts val="600"/>
                        </a:spcBef>
                        <a:buNone/>
                      </a:pPr>
                      <a:r>
                        <a:rPr lang="en-GB" sz="1400" b="1" u="none" dirty="0">
                          <a:solidFill>
                            <a:srgbClr val="006F62"/>
                          </a:solidFill>
                          <a:latin typeface="Century Gothic" panose="020B0502020202020204" pitchFamily="34" charset="0"/>
                          <a:cs typeface="Arial" panose="020B0604020202020204" pitchFamily="34" charset="0"/>
                        </a:rPr>
                        <a:t>    Where have you come across this word before?</a:t>
                      </a:r>
                    </a:p>
                    <a:p>
                      <a:pPr marL="0" indent="0" algn="ctr">
                        <a:buFont typeface="Arial" panose="020B0604020202020204" pitchFamily="34" charset="0"/>
                        <a:buNone/>
                      </a:pPr>
                      <a:endParaRPr lang="en-GB" sz="1400" b="0" u="none" dirty="0">
                        <a:solidFill>
                          <a:schemeClr val="tx1"/>
                        </a:solidFill>
                        <a:latin typeface="Century Gothic" panose="020B0502020202020204" pitchFamily="34" charset="0"/>
                        <a:cs typeface="Arial" panose="020B0604020202020204" pitchFamily="34" charset="0"/>
                      </a:endParaRPr>
                    </a:p>
                    <a:p>
                      <a:pPr marL="179388"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Century Gothic" panose="020B0502020202020204" pitchFamily="34" charset="0"/>
                          <a:ea typeface="+mn-ea"/>
                          <a:cs typeface="Arial" panose="020B0604020202020204" pitchFamily="34" charset="0"/>
                        </a:rPr>
                        <a:t>What do all these words have in common? </a:t>
                      </a:r>
                    </a:p>
                    <a:p>
                      <a:pPr marL="179388"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Century Gothic" panose="020B0502020202020204" pitchFamily="34" charset="0"/>
                        <a:ea typeface="+mn-ea"/>
                        <a:cs typeface="Arial" panose="020B0604020202020204" pitchFamily="34" charset="0"/>
                      </a:endParaRPr>
                    </a:p>
                    <a:p>
                      <a:pPr marL="538163" marR="0" lvl="0" indent="-179388" algn="ctr" defTabSz="914400" rtl="0" eaLnBrk="1" fontAlgn="auto" latinLnBrk="0" hangingPunct="1">
                        <a:lnSpc>
                          <a:spcPct val="100000"/>
                        </a:lnSpc>
                        <a:spcBef>
                          <a:spcPts val="600"/>
                        </a:spcBef>
                        <a:spcAft>
                          <a:spcPts val="0"/>
                        </a:spcAft>
                        <a:buClrTx/>
                        <a:buSzTx/>
                        <a:buFont typeface="Arial" panose="020B0604020202020204" pitchFamily="34" charset="0"/>
                        <a:buChar char="•"/>
                        <a:tabLst/>
                        <a:defRPr/>
                      </a:pPr>
                      <a:r>
                        <a:rPr kumimoji="0" lang="en-GB" sz="14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Arial" panose="020B0604020202020204" pitchFamily="34" charset="0"/>
                        </a:rPr>
                        <a:t>Aqu</a:t>
                      </a:r>
                      <a:r>
                        <a:rPr kumimoji="0" lang="en-GB" sz="1400" b="0" i="0" u="none" strike="noStrike" kern="1200" cap="none" spc="0" normalizeH="0" baseline="0" noProof="0" dirty="0">
                          <a:ln>
                            <a:noFill/>
                          </a:ln>
                          <a:solidFill>
                            <a:prstClr val="black"/>
                          </a:solidFill>
                          <a:effectLst/>
                          <a:uLnTx/>
                          <a:uFillTx/>
                          <a:latin typeface="Century Gothic" panose="020B0502020202020204" pitchFamily="34" charset="0"/>
                          <a:ea typeface="+mn-ea"/>
                          <a:cs typeface="Arial" panose="020B0604020202020204" pitchFamily="34" charset="0"/>
                        </a:rPr>
                        <a:t>educt </a:t>
                      </a:r>
                    </a:p>
                    <a:p>
                      <a:pPr marL="538163" marR="0" lvl="0" indent="-179388" algn="ctr" defTabSz="914400" rtl="0" eaLnBrk="1" fontAlgn="auto" latinLnBrk="0" hangingPunct="1">
                        <a:lnSpc>
                          <a:spcPct val="100000"/>
                        </a:lnSpc>
                        <a:spcBef>
                          <a:spcPts val="600"/>
                        </a:spcBef>
                        <a:spcAft>
                          <a:spcPts val="0"/>
                        </a:spcAft>
                        <a:buClrTx/>
                        <a:buSzTx/>
                        <a:buFont typeface="Arial" panose="020B0604020202020204" pitchFamily="34" charset="0"/>
                        <a:buChar char="•"/>
                        <a:tabLst/>
                        <a:defRPr/>
                      </a:pPr>
                      <a:r>
                        <a:rPr kumimoji="0" lang="en-GB" sz="14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Arial" panose="020B0604020202020204" pitchFamily="34" charset="0"/>
                        </a:rPr>
                        <a:t>Aqu</a:t>
                      </a:r>
                      <a:r>
                        <a:rPr kumimoji="0" lang="en-GB" sz="1400" b="0" i="0" u="none" strike="noStrike" kern="1200" cap="none" spc="0" normalizeH="0" baseline="0" noProof="0" dirty="0">
                          <a:ln>
                            <a:noFill/>
                          </a:ln>
                          <a:solidFill>
                            <a:prstClr val="black"/>
                          </a:solidFill>
                          <a:effectLst/>
                          <a:uLnTx/>
                          <a:uFillTx/>
                          <a:latin typeface="Century Gothic" panose="020B0502020202020204" pitchFamily="34" charset="0"/>
                          <a:ea typeface="+mn-ea"/>
                          <a:cs typeface="Arial" panose="020B0604020202020204" pitchFamily="34" charset="0"/>
                        </a:rPr>
                        <a:t>atic</a:t>
                      </a:r>
                      <a:endParaRPr kumimoji="0" lang="en-GB" sz="1600" b="1" i="0" u="none" strike="noStrike" kern="1200" cap="none" spc="0" normalizeH="0" baseline="0" noProof="0" dirty="0">
                        <a:ln>
                          <a:noFill/>
                        </a:ln>
                        <a:solidFill>
                          <a:schemeClr val="accent1"/>
                        </a:solidFill>
                        <a:effectLst/>
                        <a:uLnTx/>
                        <a:uFillTx/>
                        <a:latin typeface="Bradley Hand ITC" panose="03070402050302030203" pitchFamily="66" charset="0"/>
                        <a:ea typeface="+mn-ea"/>
                        <a:cs typeface="Arial" panose="020B0604020202020204" pitchFamily="34" charset="0"/>
                      </a:endParaRPr>
                    </a:p>
                    <a:p>
                      <a:pPr marL="538163" marR="0" lvl="0" indent="-179388" algn="ctr" defTabSz="914400" rtl="0" eaLnBrk="1" fontAlgn="auto" latinLnBrk="0" hangingPunct="1">
                        <a:lnSpc>
                          <a:spcPct val="100000"/>
                        </a:lnSpc>
                        <a:spcBef>
                          <a:spcPts val="600"/>
                        </a:spcBef>
                        <a:spcAft>
                          <a:spcPts val="0"/>
                        </a:spcAft>
                        <a:buClrTx/>
                        <a:buSzTx/>
                        <a:buFont typeface="Arial" panose="020B0604020202020204" pitchFamily="34" charset="0"/>
                        <a:buChar char="•"/>
                        <a:tabLst/>
                        <a:defRPr/>
                      </a:pPr>
                      <a:r>
                        <a:rPr kumimoji="0" lang="en-GB" sz="14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Arial" panose="020B0604020202020204" pitchFamily="34" charset="0"/>
                        </a:rPr>
                        <a:t>Aqu</a:t>
                      </a:r>
                      <a:r>
                        <a:rPr kumimoji="0" lang="en-GB" sz="1400" b="0" i="0" u="none" strike="noStrike" kern="1200" cap="none" spc="0" normalizeH="0" baseline="0" noProof="0" dirty="0">
                          <a:ln>
                            <a:noFill/>
                          </a:ln>
                          <a:solidFill>
                            <a:prstClr val="black"/>
                          </a:solidFill>
                          <a:effectLst/>
                          <a:uLnTx/>
                          <a:uFillTx/>
                          <a:latin typeface="Century Gothic" panose="020B0502020202020204" pitchFamily="34" charset="0"/>
                          <a:ea typeface="+mn-ea"/>
                          <a:cs typeface="Arial" panose="020B0604020202020204" pitchFamily="34" charset="0"/>
                        </a:rPr>
                        <a:t>arium</a:t>
                      </a:r>
                      <a:endParaRPr kumimoji="0" lang="en-GB" sz="1600" b="1" i="0" u="none" strike="noStrike" kern="1200" cap="none" spc="0" normalizeH="0" baseline="0" noProof="0" dirty="0">
                        <a:ln>
                          <a:noFill/>
                        </a:ln>
                        <a:solidFill>
                          <a:schemeClr val="accent1"/>
                        </a:solidFill>
                        <a:effectLst/>
                        <a:uLnTx/>
                        <a:uFillTx/>
                        <a:latin typeface="Bradley Hand ITC" panose="03070402050302030203" pitchFamily="66" charset="0"/>
                        <a:ea typeface="+mn-ea"/>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indent="0" algn="ctr">
                        <a:buNone/>
                      </a:pPr>
                      <a:r>
                        <a:rPr lang="en-GB" sz="1400" b="1" u="none" dirty="0">
                          <a:solidFill>
                            <a:srgbClr val="006F62"/>
                          </a:solidFill>
                          <a:latin typeface="Century Gothic" panose="020B0502020202020204" pitchFamily="34" charset="0"/>
                          <a:cs typeface="Arial" panose="020B0604020202020204" pitchFamily="34" charset="0"/>
                        </a:rPr>
                        <a:t>2.</a:t>
                      </a:r>
                      <a:r>
                        <a:rPr lang="en-GB" sz="1400" b="1" u="none" baseline="0" dirty="0">
                          <a:solidFill>
                            <a:srgbClr val="006F62"/>
                          </a:solidFill>
                          <a:latin typeface="Century Gothic" panose="020B0502020202020204" pitchFamily="34" charset="0"/>
                          <a:cs typeface="Arial" panose="020B0604020202020204" pitchFamily="34" charset="0"/>
                        </a:rPr>
                        <a:t> </a:t>
                      </a:r>
                      <a:r>
                        <a:rPr lang="en-GB" sz="1400" b="1" u="none" dirty="0">
                          <a:solidFill>
                            <a:srgbClr val="006F62"/>
                          </a:solidFill>
                          <a:latin typeface="Century Gothic" panose="020B0502020202020204" pitchFamily="34" charset="0"/>
                          <a:cs typeface="Arial" panose="020B0604020202020204" pitchFamily="34" charset="0"/>
                        </a:rPr>
                        <a:t>Break down the word ‘aqueous’.</a:t>
                      </a:r>
                      <a:endParaRPr lang="en-GB" sz="1800" b="1" i="0" u="none" kern="1200" dirty="0">
                        <a:solidFill>
                          <a:schemeClr val="tx1"/>
                        </a:solidFill>
                        <a:effectLst/>
                        <a:latin typeface="Century Gothic" panose="020B0502020202020204" pitchFamily="34" charset="0"/>
                        <a:ea typeface="+mn-ea"/>
                        <a:cs typeface="Arial" panose="020B0604020202020204" pitchFamily="34" charset="0"/>
                      </a:endParaRPr>
                    </a:p>
                    <a:p>
                      <a:pPr marL="0" indent="0" algn="ctr">
                        <a:buNone/>
                      </a:pPr>
                      <a:endParaRPr lang="en-GB" sz="800" b="1" i="0" kern="1200" dirty="0">
                        <a:solidFill>
                          <a:schemeClr val="tx1">
                            <a:lumMod val="95000"/>
                            <a:lumOff val="5000"/>
                          </a:schemeClr>
                        </a:solidFill>
                        <a:effectLst/>
                        <a:latin typeface="Century Gothic" panose="020B0502020202020204" pitchFamily="34" charset="0"/>
                        <a:ea typeface="+mn-ea"/>
                        <a:cs typeface="+mn-cs"/>
                      </a:endParaRPr>
                    </a:p>
                    <a:p>
                      <a:pPr algn="ctr">
                        <a:spcAft>
                          <a:spcPts val="600"/>
                        </a:spcAft>
                      </a:pPr>
                      <a:r>
                        <a:rPr lang="en-GB" sz="1800" b="0" i="0" kern="1200" dirty="0">
                          <a:solidFill>
                            <a:schemeClr val="tx1">
                              <a:lumMod val="95000"/>
                              <a:lumOff val="5000"/>
                            </a:schemeClr>
                          </a:solidFill>
                          <a:effectLst/>
                          <a:latin typeface="Century Gothic" panose="020B0502020202020204" pitchFamily="34" charset="0"/>
                          <a:ea typeface="+mn-ea"/>
                          <a:cs typeface="+mn-cs"/>
                        </a:rPr>
                        <a:t>aqua</a:t>
                      </a:r>
                      <a:endParaRPr lang="en-GB" sz="1800" b="1" i="0" kern="1200" dirty="0">
                        <a:solidFill>
                          <a:schemeClr val="tx1">
                            <a:lumMod val="95000"/>
                            <a:lumOff val="5000"/>
                          </a:schemeClr>
                        </a:solidFill>
                        <a:effectLst/>
                        <a:latin typeface="Century Gothic" panose="020B0502020202020204" pitchFamily="34" charset="0"/>
                        <a:ea typeface="+mn-ea"/>
                        <a:cs typeface="+mn-cs"/>
                      </a:endParaRPr>
                    </a:p>
                    <a:p>
                      <a:pPr marL="0" marR="0" lvl="0" indent="0" algn="ctr" defTabSz="914400" rtl="0" eaLnBrk="1" fontAlgn="auto" latinLnBrk="0" hangingPunct="1">
                        <a:lnSpc>
                          <a:spcPct val="100000"/>
                        </a:lnSpc>
                        <a:spcBef>
                          <a:spcPts val="600"/>
                        </a:spcBef>
                        <a:spcAft>
                          <a:spcPts val="0"/>
                        </a:spcAft>
                        <a:buClrTx/>
                        <a:buSzTx/>
                        <a:buFontTx/>
                        <a:buNone/>
                        <a:tabLst/>
                        <a:defRPr/>
                      </a:pPr>
                      <a:r>
                        <a:rPr kumimoji="0" lang="en-GB" sz="1400" b="0" i="0" u="none" strike="noStrike" kern="1200" cap="none" spc="0" normalizeH="0" baseline="0" noProof="0" dirty="0">
                          <a:ln>
                            <a:noFill/>
                          </a:ln>
                          <a:solidFill>
                            <a:prstClr val="black">
                              <a:lumMod val="95000"/>
                              <a:lumOff val="5000"/>
                            </a:prstClr>
                          </a:solidFill>
                          <a:effectLst/>
                          <a:uLnTx/>
                          <a:uFillTx/>
                          <a:latin typeface="Century Gothic" panose="020B0502020202020204" pitchFamily="34" charset="0"/>
                          <a:ea typeface="+mn-ea"/>
                          <a:cs typeface="+mn-cs"/>
                        </a:rPr>
                        <a:t>In classical Latin </a:t>
                      </a:r>
                      <a:r>
                        <a:rPr kumimoji="0" lang="en-GB" sz="1400" b="0" i="1" u="none" strike="noStrike" kern="1200" cap="none" spc="0" normalizeH="0" baseline="0" noProof="0" dirty="0">
                          <a:ln>
                            <a:noFill/>
                          </a:ln>
                          <a:solidFill>
                            <a:prstClr val="black">
                              <a:lumMod val="95000"/>
                              <a:lumOff val="5000"/>
                            </a:prstClr>
                          </a:solidFill>
                          <a:effectLst/>
                          <a:uLnTx/>
                          <a:uFillTx/>
                          <a:latin typeface="Century Gothic" panose="020B0502020202020204" pitchFamily="34" charset="0"/>
                          <a:ea typeface="+mn-ea"/>
                          <a:cs typeface="+mn-cs"/>
                        </a:rPr>
                        <a:t>aqua</a:t>
                      </a:r>
                      <a:r>
                        <a:rPr kumimoji="0" lang="en-GB" sz="1400" b="0" i="0" u="none" strike="noStrike" kern="1200" cap="none" spc="0" normalizeH="0" baseline="0" noProof="0" dirty="0">
                          <a:ln>
                            <a:noFill/>
                          </a:ln>
                          <a:solidFill>
                            <a:prstClr val="black">
                              <a:lumMod val="95000"/>
                              <a:lumOff val="5000"/>
                            </a:prstClr>
                          </a:solidFill>
                          <a:effectLst/>
                          <a:uLnTx/>
                          <a:uFillTx/>
                          <a:latin typeface="Century Gothic" panose="020B0502020202020204" pitchFamily="34" charset="0"/>
                          <a:ea typeface="+mn-ea"/>
                          <a:cs typeface="+mn-cs"/>
                        </a:rPr>
                        <a:t> means ‘water’</a:t>
                      </a:r>
                    </a:p>
                    <a:p>
                      <a:pPr algn="ctr"/>
                      <a:endParaRPr lang="en-GB" sz="1200" b="1" i="0" u="none" kern="1200" dirty="0">
                        <a:solidFill>
                          <a:schemeClr val="tx1">
                            <a:lumMod val="95000"/>
                            <a:lumOff val="5000"/>
                          </a:schemeClr>
                        </a:solidFill>
                        <a:effectLst/>
                        <a:latin typeface="Century Gothic" panose="020B0502020202020204" pitchFamily="34" charset="0"/>
                        <a:ea typeface="+mn-ea"/>
                        <a:cs typeface="+mn-cs"/>
                      </a:endParaRPr>
                    </a:p>
                    <a:p>
                      <a:pPr algn="ctr">
                        <a:spcAft>
                          <a:spcPts val="600"/>
                        </a:spcAft>
                      </a:pPr>
                      <a:r>
                        <a:rPr lang="en-GB" sz="1800" b="0" i="0" u="none" kern="1200" dirty="0">
                          <a:solidFill>
                            <a:schemeClr val="tx1">
                              <a:lumMod val="95000"/>
                              <a:lumOff val="5000"/>
                            </a:schemeClr>
                          </a:solidFill>
                          <a:effectLst/>
                          <a:latin typeface="Century Gothic" panose="020B0502020202020204" pitchFamily="34" charset="0"/>
                          <a:ea typeface="+mn-ea"/>
                          <a:cs typeface="+mn-cs"/>
                        </a:rPr>
                        <a:t>-</a:t>
                      </a:r>
                      <a:r>
                        <a:rPr lang="en-GB" sz="1800" b="0" i="0" u="none" kern="1200" dirty="0" err="1">
                          <a:solidFill>
                            <a:schemeClr val="tx1">
                              <a:lumMod val="95000"/>
                              <a:lumOff val="5000"/>
                            </a:schemeClr>
                          </a:solidFill>
                          <a:effectLst/>
                          <a:latin typeface="Century Gothic" panose="020B0502020202020204" pitchFamily="34" charset="0"/>
                          <a:ea typeface="+mn-ea"/>
                          <a:cs typeface="+mn-cs"/>
                        </a:rPr>
                        <a:t>ous</a:t>
                      </a:r>
                      <a:endParaRPr lang="en-GB" sz="1800" b="1" i="0" u="none" kern="1200" dirty="0">
                        <a:solidFill>
                          <a:schemeClr val="tx1">
                            <a:lumMod val="95000"/>
                            <a:lumOff val="5000"/>
                          </a:schemeClr>
                        </a:solidFill>
                        <a:effectLst/>
                        <a:latin typeface="Century Gothic" panose="020B0502020202020204" pitchFamily="34" charset="0"/>
                        <a:ea typeface="+mn-ea"/>
                        <a:cs typeface="+mn-cs"/>
                      </a:endParaRPr>
                    </a:p>
                    <a:p>
                      <a:pPr marL="0" indent="358775" algn="ctr"/>
                      <a:r>
                        <a:rPr lang="en-GB" sz="1800" b="1" u="none" dirty="0">
                          <a:solidFill>
                            <a:schemeClr val="accent1"/>
                          </a:solidFill>
                          <a:latin typeface="Bradley Hand ITC" panose="03070402050302030203" pitchFamily="66" charset="0"/>
                          <a:cs typeface="Arial" panose="020B0604020202020204" pitchFamily="34" charset="0"/>
                        </a:rPr>
                        <a:t>Borrowed from classical </a:t>
                      </a:r>
                      <a:r>
                        <a:rPr lang="en-GB" sz="1800" b="1" u="none" dirty="0">
                          <a:solidFill>
                            <a:srgbClr val="4472C4"/>
                          </a:solidFill>
                          <a:latin typeface="Bradley Hand ITC" panose="03070402050302030203" pitchFamily="66" charset="0"/>
                          <a:cs typeface="Arial" panose="020B0604020202020204" pitchFamily="34" charset="0"/>
                        </a:rPr>
                        <a:t>Lati</a:t>
                      </a:r>
                      <a:r>
                        <a:rPr lang="en-GB" sz="1800" b="1" i="0" kern="1200" dirty="0">
                          <a:solidFill>
                            <a:srgbClr val="4472C4"/>
                          </a:solidFill>
                          <a:effectLst/>
                          <a:latin typeface="Bradley Hand ITC" panose="03070402050302030203" pitchFamily="66" charset="0"/>
                          <a:ea typeface="+mn-ea"/>
                          <a:cs typeface="+mn-cs"/>
                        </a:rPr>
                        <a:t>n </a:t>
                      </a:r>
                      <a:r>
                        <a:rPr lang="en-GB" sz="1800" b="1" i="1" kern="1200" dirty="0">
                          <a:solidFill>
                            <a:srgbClr val="4472C4"/>
                          </a:solidFill>
                          <a:effectLst/>
                          <a:latin typeface="Bradley Hand ITC" panose="03070402050302030203" pitchFamily="66" charset="0"/>
                          <a:ea typeface="+mn-ea"/>
                          <a:cs typeface="+mn-cs"/>
                        </a:rPr>
                        <a:t>‑</a:t>
                      </a:r>
                      <a:r>
                        <a:rPr lang="en-GB" sz="1800" b="0" i="1" kern="1200" dirty="0" err="1">
                          <a:solidFill>
                            <a:srgbClr val="4472C4"/>
                          </a:solidFill>
                          <a:effectLst/>
                          <a:latin typeface="Bradley Hand ITC" panose="03070402050302030203" pitchFamily="66" charset="0"/>
                          <a:ea typeface="+mn-ea"/>
                          <a:cs typeface="+mn-cs"/>
                        </a:rPr>
                        <a:t>ō</a:t>
                      </a:r>
                      <a:r>
                        <a:rPr lang="en-GB" sz="1800" b="1" i="1" kern="1200" dirty="0" err="1">
                          <a:solidFill>
                            <a:srgbClr val="4472C4"/>
                          </a:solidFill>
                          <a:effectLst/>
                          <a:latin typeface="Bradley Hand ITC" panose="03070402050302030203" pitchFamily="66" charset="0"/>
                          <a:ea typeface="+mn-ea"/>
                          <a:cs typeface="+mn-cs"/>
                        </a:rPr>
                        <a:t>sus</a:t>
                      </a:r>
                      <a:r>
                        <a:rPr lang="en-GB" sz="1800" b="1" i="0" kern="1200" dirty="0">
                          <a:solidFill>
                            <a:srgbClr val="4472C4"/>
                          </a:solidFill>
                          <a:effectLst/>
                          <a:latin typeface="Bradley Hand ITC" panose="03070402050302030203" pitchFamily="66" charset="0"/>
                          <a:ea typeface="+mn-ea"/>
                          <a:cs typeface="+mn-cs"/>
                        </a:rPr>
                        <a:t> meaning ‘abounding in, full of, characterised by’</a:t>
                      </a:r>
                    </a:p>
                    <a:p>
                      <a:pPr algn="ctr">
                        <a:spcAft>
                          <a:spcPts val="0"/>
                        </a:spcAft>
                      </a:pPr>
                      <a:endParaRPr lang="en-GB" sz="1200" b="0" i="0" u="none" kern="1200" dirty="0">
                        <a:solidFill>
                          <a:schemeClr val="tx1">
                            <a:lumMod val="95000"/>
                            <a:lumOff val="5000"/>
                          </a:schemeClr>
                        </a:solidFill>
                        <a:effectLst/>
                        <a:latin typeface="Century Gothic" panose="020B0502020202020204" pitchFamily="34" charset="0"/>
                        <a:ea typeface="+mn-ea"/>
                        <a:cs typeface="+mn-cs"/>
                      </a:endParaRPr>
                    </a:p>
                    <a:p>
                      <a:pPr algn="ctr">
                        <a:spcAft>
                          <a:spcPts val="600"/>
                        </a:spcAft>
                      </a:pPr>
                      <a:r>
                        <a:rPr lang="en-GB" sz="1800" b="0" i="0" u="none" kern="1200" dirty="0">
                          <a:solidFill>
                            <a:schemeClr val="tx1">
                              <a:lumMod val="95000"/>
                              <a:lumOff val="5000"/>
                            </a:schemeClr>
                          </a:solidFill>
                          <a:effectLst/>
                          <a:latin typeface="Century Gothic" panose="020B0502020202020204" pitchFamily="34" charset="0"/>
                          <a:ea typeface="+mn-ea"/>
                          <a:cs typeface="+mn-cs"/>
                        </a:rPr>
                        <a:t>aqueous</a:t>
                      </a:r>
                      <a:endParaRPr lang="en-GB" sz="1800" b="1" i="0" u="none" kern="1200" dirty="0">
                        <a:solidFill>
                          <a:schemeClr val="tx1">
                            <a:lumMod val="95000"/>
                            <a:lumOff val="5000"/>
                          </a:schemeClr>
                        </a:solidFill>
                        <a:effectLst/>
                        <a:latin typeface="Century Gothic" panose="020B0502020202020204" pitchFamily="34" charset="0"/>
                        <a:ea typeface="+mn-ea"/>
                        <a:cs typeface="+mn-cs"/>
                      </a:endParaRPr>
                    </a:p>
                    <a:p>
                      <a:pPr marL="0" indent="358775" algn="ctr"/>
                      <a:r>
                        <a:rPr lang="en-GB" sz="1800" b="1" u="none" dirty="0">
                          <a:solidFill>
                            <a:schemeClr val="accent1"/>
                          </a:solidFill>
                          <a:latin typeface="Bradley Hand ITC" panose="03070402050302030203" pitchFamily="66" charset="0"/>
                          <a:cs typeface="Arial" panose="020B0604020202020204" pitchFamily="34" charset="0"/>
                        </a:rPr>
                        <a:t>A substance full of water.</a:t>
                      </a:r>
                      <a:endParaRPr lang="en-GB" sz="1800" b="1" i="0" kern="1200" dirty="0">
                        <a:solidFill>
                          <a:srgbClr val="4472C4"/>
                        </a:solidFill>
                        <a:effectLst/>
                        <a:latin typeface="Bradley Hand ITC" panose="03070402050302030203" pitchFamily="66" charset="0"/>
                        <a:ea typeface="+mn-ea"/>
                        <a:cs typeface="+mn-cs"/>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423830808"/>
                  </a:ext>
                </a:extLst>
              </a:tr>
              <a:tr h="3429000">
                <a:tc>
                  <a:txBody>
                    <a:bodyPr/>
                    <a:lstStyle/>
                    <a:p>
                      <a:pPr marL="0" indent="0" algn="ctr">
                        <a:tabLst>
                          <a:tab pos="358775" algn="l"/>
                        </a:tabLst>
                      </a:pPr>
                      <a:r>
                        <a:rPr lang="en-GB" sz="1400" b="1" u="none" baseline="0" dirty="0">
                          <a:solidFill>
                            <a:srgbClr val="006F62"/>
                          </a:solidFill>
                          <a:latin typeface="Century Gothic" panose="020B0502020202020204" pitchFamily="34" charset="0"/>
                          <a:cs typeface="Arial" panose="020B0604020202020204" pitchFamily="34" charset="0"/>
                        </a:rPr>
                        <a:t>4.  Which substance(s) are ‘aqueous’ in the chemical</a:t>
                      </a:r>
                    </a:p>
                    <a:p>
                      <a:pPr marL="268288" indent="-268288" algn="ctr"/>
                      <a:r>
                        <a:rPr lang="en-GB" sz="1400" b="1" u="none" baseline="0" dirty="0">
                          <a:solidFill>
                            <a:srgbClr val="006F62"/>
                          </a:solidFill>
                          <a:latin typeface="Century Gothic" panose="020B0502020202020204" pitchFamily="34" charset="0"/>
                          <a:cs typeface="Arial" panose="020B0604020202020204" pitchFamily="34" charset="0"/>
                        </a:rPr>
                        <a:t>     reaction shown below.</a:t>
                      </a:r>
                    </a:p>
                    <a:p>
                      <a:pPr marL="179388" indent="0" algn="ctr"/>
                      <a:endParaRPr lang="en-GB" sz="1400" b="1" u="none" baseline="0" dirty="0">
                        <a:solidFill>
                          <a:srgbClr val="006F62"/>
                        </a:solidFill>
                        <a:latin typeface="Century Gothic" panose="020B0502020202020204" pitchFamily="34" charset="0"/>
                        <a:cs typeface="Arial" panose="020B0604020202020204" pitchFamily="34" charset="0"/>
                      </a:endParaRPr>
                    </a:p>
                    <a:p>
                      <a:pPr marL="179388" indent="0" algn="ctr"/>
                      <a:endParaRPr lang="en-GB" sz="1400" b="1" u="none" baseline="0" dirty="0">
                        <a:solidFill>
                          <a:srgbClr val="006F62"/>
                        </a:solidFill>
                        <a:latin typeface="Century Gothic" panose="020B0502020202020204" pitchFamily="34" charset="0"/>
                        <a:cs typeface="Arial" panose="020B0604020202020204" pitchFamily="34" charset="0"/>
                      </a:endParaRPr>
                    </a:p>
                    <a:p>
                      <a:pPr marL="179388" indent="0" algn="ctr"/>
                      <a:endParaRPr lang="en-GB" sz="1400" b="1" u="none" baseline="0" dirty="0">
                        <a:solidFill>
                          <a:srgbClr val="006F62"/>
                        </a:solidFill>
                        <a:latin typeface="Century Gothic" panose="020B0502020202020204" pitchFamily="34" charset="0"/>
                        <a:cs typeface="Arial" panose="020B0604020202020204"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800" b="0" i="0" kern="1200" dirty="0" err="1">
                          <a:solidFill>
                            <a:schemeClr val="tx1">
                              <a:lumMod val="95000"/>
                              <a:lumOff val="5000"/>
                            </a:schemeClr>
                          </a:solidFill>
                          <a:effectLst/>
                          <a:latin typeface="Cambria Math" panose="02040503050406030204" pitchFamily="18" charset="0"/>
                          <a:ea typeface="Cambria Math" panose="02040503050406030204" pitchFamily="18" charset="0"/>
                          <a:cs typeface="+mn-cs"/>
                        </a:rPr>
                        <a:t>CuO</a:t>
                      </a:r>
                      <a:r>
                        <a:rPr lang="en-GB" sz="1800" b="0" i="0" kern="1200" dirty="0">
                          <a:solidFill>
                            <a:schemeClr val="tx1">
                              <a:lumMod val="95000"/>
                              <a:lumOff val="5000"/>
                            </a:schemeClr>
                          </a:solidFill>
                          <a:effectLst/>
                          <a:latin typeface="Cambria Math" panose="02040503050406030204" pitchFamily="18" charset="0"/>
                          <a:ea typeface="Cambria Math" panose="02040503050406030204" pitchFamily="18" charset="0"/>
                          <a:cs typeface="+mn-cs"/>
                        </a:rPr>
                        <a:t>(s)  + 2HCl(</a:t>
                      </a:r>
                      <a:r>
                        <a:rPr lang="en-GB" sz="1800" b="0" i="0" kern="1200" dirty="0" err="1">
                          <a:solidFill>
                            <a:schemeClr val="tx1">
                              <a:lumMod val="95000"/>
                              <a:lumOff val="5000"/>
                            </a:schemeClr>
                          </a:solidFill>
                          <a:effectLst/>
                          <a:latin typeface="Cambria Math" panose="02040503050406030204" pitchFamily="18" charset="0"/>
                          <a:ea typeface="Cambria Math" panose="02040503050406030204" pitchFamily="18" charset="0"/>
                          <a:cs typeface="+mn-cs"/>
                        </a:rPr>
                        <a:t>aq</a:t>
                      </a:r>
                      <a:r>
                        <a:rPr lang="en-GB" sz="1800" b="0" i="0" kern="1200" dirty="0">
                          <a:solidFill>
                            <a:schemeClr val="tx1">
                              <a:lumMod val="95000"/>
                              <a:lumOff val="5000"/>
                            </a:schemeClr>
                          </a:solidFill>
                          <a:effectLst/>
                          <a:latin typeface="Cambria Math" panose="02040503050406030204" pitchFamily="18" charset="0"/>
                          <a:ea typeface="Cambria Math" panose="02040503050406030204" pitchFamily="18" charset="0"/>
                          <a:cs typeface="+mn-cs"/>
                        </a:rPr>
                        <a:t>) </a:t>
                      </a:r>
                      <a:r>
                        <a:rPr lang="en-GB" sz="1800" b="0" i="0" kern="1200" dirty="0">
                          <a:solidFill>
                            <a:schemeClr val="tx1">
                              <a:lumMod val="95000"/>
                              <a:lumOff val="5000"/>
                            </a:schemeClr>
                          </a:solidFill>
                          <a:effectLst/>
                          <a:latin typeface="Cambria Math" panose="02040503050406030204" pitchFamily="18" charset="0"/>
                          <a:ea typeface="Cambria Math" panose="02040503050406030204" pitchFamily="18" charset="0"/>
                          <a:cs typeface="+mn-cs"/>
                          <a:sym typeface="Symbol" panose="05050102010706020507" pitchFamily="18" charset="2"/>
                        </a:rPr>
                        <a:t> CuCl</a:t>
                      </a:r>
                      <a:r>
                        <a:rPr lang="en-GB" sz="1800" b="0" i="0" kern="1200" baseline="-25000" dirty="0">
                          <a:solidFill>
                            <a:schemeClr val="tx1">
                              <a:lumMod val="95000"/>
                              <a:lumOff val="5000"/>
                            </a:schemeClr>
                          </a:solidFill>
                          <a:effectLst/>
                          <a:latin typeface="Cambria Math" panose="02040503050406030204" pitchFamily="18" charset="0"/>
                          <a:ea typeface="Cambria Math" panose="02040503050406030204" pitchFamily="18" charset="0"/>
                          <a:cs typeface="+mn-cs"/>
                          <a:sym typeface="Symbol" panose="05050102010706020507" pitchFamily="18" charset="2"/>
                        </a:rPr>
                        <a:t>2</a:t>
                      </a:r>
                      <a:r>
                        <a:rPr lang="en-GB" sz="1800" b="0" i="0" kern="1200" dirty="0">
                          <a:solidFill>
                            <a:schemeClr val="tx1">
                              <a:lumMod val="95000"/>
                              <a:lumOff val="5000"/>
                            </a:schemeClr>
                          </a:solidFill>
                          <a:effectLst/>
                          <a:latin typeface="Cambria Math" panose="02040503050406030204" pitchFamily="18" charset="0"/>
                          <a:ea typeface="Cambria Math" panose="02040503050406030204" pitchFamily="18" charset="0"/>
                          <a:cs typeface="+mn-cs"/>
                          <a:sym typeface="Symbol" panose="05050102010706020507" pitchFamily="18" charset="2"/>
                        </a:rPr>
                        <a:t>(</a:t>
                      </a:r>
                      <a:r>
                        <a:rPr lang="en-GB" sz="1800" b="0" i="0" kern="1200" dirty="0" err="1">
                          <a:solidFill>
                            <a:schemeClr val="tx1">
                              <a:lumMod val="95000"/>
                              <a:lumOff val="5000"/>
                            </a:schemeClr>
                          </a:solidFill>
                          <a:effectLst/>
                          <a:latin typeface="Cambria Math" panose="02040503050406030204" pitchFamily="18" charset="0"/>
                          <a:ea typeface="Cambria Math" panose="02040503050406030204" pitchFamily="18" charset="0"/>
                          <a:cs typeface="+mn-cs"/>
                          <a:sym typeface="Symbol" panose="05050102010706020507" pitchFamily="18" charset="2"/>
                        </a:rPr>
                        <a:t>aq</a:t>
                      </a:r>
                      <a:r>
                        <a:rPr lang="en-GB" sz="1800" b="0" i="0" kern="1200" dirty="0">
                          <a:solidFill>
                            <a:schemeClr val="tx1">
                              <a:lumMod val="95000"/>
                              <a:lumOff val="5000"/>
                            </a:schemeClr>
                          </a:solidFill>
                          <a:effectLst/>
                          <a:latin typeface="Cambria Math" panose="02040503050406030204" pitchFamily="18" charset="0"/>
                          <a:ea typeface="Cambria Math" panose="02040503050406030204" pitchFamily="18" charset="0"/>
                          <a:cs typeface="+mn-cs"/>
                          <a:sym typeface="Symbol" panose="05050102010706020507" pitchFamily="18" charset="2"/>
                        </a:rPr>
                        <a:t>) + H</a:t>
                      </a:r>
                      <a:r>
                        <a:rPr lang="en-GB" sz="1800" b="0" i="0" kern="1200" baseline="-25000" dirty="0">
                          <a:solidFill>
                            <a:schemeClr val="tx1">
                              <a:lumMod val="95000"/>
                              <a:lumOff val="5000"/>
                            </a:schemeClr>
                          </a:solidFill>
                          <a:effectLst/>
                          <a:latin typeface="Cambria Math" panose="02040503050406030204" pitchFamily="18" charset="0"/>
                          <a:ea typeface="Cambria Math" panose="02040503050406030204" pitchFamily="18" charset="0"/>
                          <a:cs typeface="+mn-cs"/>
                          <a:sym typeface="Symbol" panose="05050102010706020507" pitchFamily="18" charset="2"/>
                        </a:rPr>
                        <a:t>2</a:t>
                      </a:r>
                      <a:r>
                        <a:rPr lang="en-GB" sz="1800" b="0" i="0" kern="1200" dirty="0">
                          <a:solidFill>
                            <a:schemeClr val="tx1">
                              <a:lumMod val="95000"/>
                              <a:lumOff val="5000"/>
                            </a:schemeClr>
                          </a:solidFill>
                          <a:effectLst/>
                          <a:latin typeface="Cambria Math" panose="02040503050406030204" pitchFamily="18" charset="0"/>
                          <a:ea typeface="Cambria Math" panose="02040503050406030204" pitchFamily="18" charset="0"/>
                          <a:cs typeface="+mn-cs"/>
                          <a:sym typeface="Symbol" panose="05050102010706020507" pitchFamily="18" charset="2"/>
                        </a:rPr>
                        <a:t>O(l)</a:t>
                      </a:r>
                      <a:endParaRPr lang="en-GB" sz="1800" b="0" i="0" kern="1200" dirty="0">
                        <a:solidFill>
                          <a:schemeClr val="tx1">
                            <a:lumMod val="95000"/>
                            <a:lumOff val="5000"/>
                          </a:schemeClr>
                        </a:solidFill>
                        <a:effectLst/>
                        <a:latin typeface="Cambria Math" panose="02040503050406030204" pitchFamily="18" charset="0"/>
                        <a:ea typeface="Cambria Math" panose="02040503050406030204" pitchFamily="18" charset="0"/>
                        <a:cs typeface="+mn-cs"/>
                      </a:endParaRPr>
                    </a:p>
                    <a:p>
                      <a:pPr algn="ctr"/>
                      <a:endParaRPr lang="en-GB" sz="1400" b="1" u="none" baseline="0" dirty="0">
                        <a:solidFill>
                          <a:srgbClr val="006F62"/>
                        </a:solidFill>
                        <a:latin typeface="Century Gothic" panose="020B0502020202020204" pitchFamily="34" charset="0"/>
                        <a:cs typeface="Arial" panose="020B0604020202020204" pitchFamily="34" charset="0"/>
                      </a:endParaRPr>
                    </a:p>
                    <a:p>
                      <a:pPr marL="717550" indent="-269875" algn="ctr">
                        <a:lnSpc>
                          <a:spcPct val="114000"/>
                        </a:lnSpc>
                      </a:pPr>
                      <a:r>
                        <a:rPr lang="en-GB" sz="1800" b="1" u="none" baseline="0" dirty="0">
                          <a:solidFill>
                            <a:srgbClr val="4472C4"/>
                          </a:solidFill>
                          <a:latin typeface="Bradley Hand ITC" panose="03070402050302030203" pitchFamily="66" charset="0"/>
                          <a:cs typeface="Arial" panose="020B0604020202020204" pitchFamily="34" charset="0"/>
                        </a:rPr>
                        <a:t>Aqueous substances in the reaction are:</a:t>
                      </a:r>
                    </a:p>
                    <a:p>
                      <a:pPr marL="717550" indent="-269875" algn="ctr">
                        <a:lnSpc>
                          <a:spcPct val="114000"/>
                        </a:lnSpc>
                        <a:buFont typeface="Arial" panose="020B0604020202020204" pitchFamily="34" charset="0"/>
                        <a:buChar char="•"/>
                      </a:pPr>
                      <a:r>
                        <a:rPr lang="en-GB" sz="1800" b="1" u="none" baseline="0" dirty="0">
                          <a:solidFill>
                            <a:srgbClr val="4472C4"/>
                          </a:solidFill>
                          <a:latin typeface="Bradley Hand ITC" panose="03070402050302030203" pitchFamily="66" charset="0"/>
                          <a:cs typeface="Arial" panose="020B0604020202020204" pitchFamily="34" charset="0"/>
                        </a:rPr>
                        <a:t>HCl - hydrochloric acid</a:t>
                      </a:r>
                    </a:p>
                    <a:p>
                      <a:pPr marL="717550" indent="-269875" algn="ctr">
                        <a:lnSpc>
                          <a:spcPct val="114000"/>
                        </a:lnSpc>
                        <a:buFont typeface="Arial" panose="020B0604020202020204" pitchFamily="34" charset="0"/>
                        <a:buChar char="•"/>
                      </a:pPr>
                      <a:r>
                        <a:rPr lang="en-GB" sz="1800" b="1" u="none" baseline="0" dirty="0">
                          <a:solidFill>
                            <a:srgbClr val="4472C4"/>
                          </a:solidFill>
                          <a:latin typeface="Bradley Hand ITC" panose="03070402050302030203" pitchFamily="66" charset="0"/>
                          <a:cs typeface="Arial" panose="020B0604020202020204" pitchFamily="34" charset="0"/>
                        </a:rPr>
                        <a:t>CuCl</a:t>
                      </a:r>
                      <a:r>
                        <a:rPr lang="en-GB" sz="1800" b="1" u="none" baseline="-25000" dirty="0">
                          <a:solidFill>
                            <a:srgbClr val="4472C4"/>
                          </a:solidFill>
                          <a:latin typeface="Bradley Hand ITC" panose="03070402050302030203" pitchFamily="66" charset="0"/>
                          <a:cs typeface="Arial" panose="020B0604020202020204" pitchFamily="34" charset="0"/>
                        </a:rPr>
                        <a:t>2</a:t>
                      </a:r>
                      <a:r>
                        <a:rPr lang="en-GB" sz="1800" b="1" u="none" baseline="0" dirty="0">
                          <a:solidFill>
                            <a:srgbClr val="4472C4"/>
                          </a:solidFill>
                          <a:latin typeface="Bradley Hand ITC" panose="03070402050302030203" pitchFamily="66" charset="0"/>
                          <a:cs typeface="Arial" panose="020B0604020202020204" pitchFamily="34" charset="0"/>
                        </a:rPr>
                        <a:t> - copper chloride</a:t>
                      </a:r>
                      <a:endParaRPr lang="en-GB" sz="1400" b="1" u="none" baseline="0" dirty="0">
                        <a:solidFill>
                          <a:srgbClr val="006F62"/>
                        </a:solidFill>
                        <a:latin typeface="Century Gothic" panose="020B0502020202020204" pitchFamily="34" charset="0"/>
                        <a:cs typeface="Arial" panose="020B0604020202020204" pitchFamily="34" charset="0"/>
                      </a:endParaRPr>
                    </a:p>
                    <a:p>
                      <a:pPr algn="ctr"/>
                      <a:endParaRPr lang="en-GB" sz="1400" b="1" u="sng" baseline="0" dirty="0">
                        <a:solidFill>
                          <a:schemeClr val="tx1"/>
                        </a:solidFill>
                        <a:latin typeface="Century Gothic" panose="020B0502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400" b="1" u="none" dirty="0">
                        <a:solidFill>
                          <a:srgbClr val="006F62"/>
                        </a:solidFill>
                        <a:latin typeface="Century Gothic" panose="020B0502020202020204" pitchFamily="34" charset="0"/>
                        <a:cs typeface="Arial" panose="020B0604020202020204" pitchFamily="34" charset="0"/>
                      </a:endParaRPr>
                    </a:p>
                    <a:p>
                      <a:pPr algn="ctr"/>
                      <a:endParaRPr lang="en-GB" sz="1400" b="1" u="none" dirty="0">
                        <a:solidFill>
                          <a:srgbClr val="006F62"/>
                        </a:solidFill>
                        <a:latin typeface="Century Gothic" panose="020B0502020202020204" pitchFamily="34" charset="0"/>
                        <a:cs typeface="Arial" panose="020B0604020202020204"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dirty="0">
                          <a:ln>
                            <a:noFill/>
                          </a:ln>
                          <a:solidFill>
                            <a:srgbClr val="006F62"/>
                          </a:solidFill>
                          <a:effectLst/>
                          <a:uLnTx/>
                          <a:uFillTx/>
                          <a:latin typeface="Century Gothic" panose="020B0502020202020204" pitchFamily="34" charset="0"/>
                          <a:ea typeface="+mn-ea"/>
                          <a:cs typeface="Arial" panose="020B0604020202020204" pitchFamily="34" charset="0"/>
                        </a:rPr>
                        <a:t>3. Write down what you think key term means (below is the definition from the key terms list).</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400" b="1" i="0" u="none" strike="noStrike" kern="1200" cap="none" spc="0" normalizeH="0" baseline="0" noProof="0" dirty="0">
                        <a:ln>
                          <a:noFill/>
                        </a:ln>
                        <a:solidFill>
                          <a:srgbClr val="006F62"/>
                        </a:solidFill>
                        <a:effectLst/>
                        <a:uLnTx/>
                        <a:uFillTx/>
                        <a:latin typeface="Century Gothic" panose="020B0502020202020204" pitchFamily="34" charset="0"/>
                        <a:ea typeface="+mn-ea"/>
                        <a:cs typeface="Arial" panose="020B0604020202020204"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3200" b="1" i="0" u="sng" strike="noStrike" kern="1200" cap="none" spc="0" normalizeH="0" baseline="0" noProof="0" dirty="0">
                        <a:ln>
                          <a:noFill/>
                        </a:ln>
                        <a:solidFill>
                          <a:prstClr val="black"/>
                        </a:solidFill>
                        <a:effectLst/>
                        <a:uLnTx/>
                        <a:uFillTx/>
                        <a:latin typeface="Century Gothic" panose="020B0502020202020204" pitchFamily="34" charset="0"/>
                        <a:ea typeface="+mn-ea"/>
                        <a:cs typeface="Arial" panose="020B0604020202020204"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dirty="0">
                          <a:ln>
                            <a:noFill/>
                          </a:ln>
                          <a:solidFill>
                            <a:srgbClr val="4472C4"/>
                          </a:solidFill>
                          <a:effectLst/>
                          <a:uLnTx/>
                          <a:uFillTx/>
                          <a:latin typeface="Bradley Hand ITC" panose="03070402050302030203" pitchFamily="66" charset="0"/>
                          <a:ea typeface="+mn-ea"/>
                          <a:cs typeface="+mn-cs"/>
                        </a:rPr>
                        <a:t>When a substance is dissolved in water; shown by the state symbol (</a:t>
                      </a:r>
                      <a:r>
                        <a:rPr kumimoji="0" lang="en-GB" sz="1800" b="1" i="0" u="none" strike="noStrike" kern="1200" cap="none" spc="0" normalizeH="0" baseline="0" noProof="0" dirty="0" err="1">
                          <a:ln>
                            <a:noFill/>
                          </a:ln>
                          <a:solidFill>
                            <a:srgbClr val="4472C4"/>
                          </a:solidFill>
                          <a:effectLst/>
                          <a:uLnTx/>
                          <a:uFillTx/>
                          <a:latin typeface="Bradley Hand ITC" panose="03070402050302030203" pitchFamily="66" charset="0"/>
                          <a:ea typeface="+mn-ea"/>
                          <a:cs typeface="+mn-cs"/>
                        </a:rPr>
                        <a:t>aq</a:t>
                      </a:r>
                      <a:r>
                        <a:rPr kumimoji="0" lang="en-GB" sz="1800" b="1" i="0" u="none" strike="noStrike" kern="1200" cap="none" spc="0" normalizeH="0" baseline="0" noProof="0" dirty="0">
                          <a:ln>
                            <a:noFill/>
                          </a:ln>
                          <a:solidFill>
                            <a:srgbClr val="4472C4"/>
                          </a:solidFill>
                          <a:effectLst/>
                          <a:uLnTx/>
                          <a:uFillTx/>
                          <a:latin typeface="Bradley Hand ITC" panose="03070402050302030203" pitchFamily="66" charset="0"/>
                          <a:ea typeface="+mn-ea"/>
                          <a:cs typeface="+mn-cs"/>
                        </a:rPr>
                        <a:t>).</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1" i="0" u="none" strike="noStrike" kern="1200" cap="none" spc="0" normalizeH="0" baseline="0" noProof="0" dirty="0">
                        <a:ln>
                          <a:noFill/>
                        </a:ln>
                        <a:solidFill>
                          <a:srgbClr val="4472C4"/>
                        </a:solidFill>
                        <a:effectLst/>
                        <a:uLnTx/>
                        <a:uFillTx/>
                        <a:latin typeface="Bradley Hand ITC" panose="03070402050302030203" pitchFamily="66"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1" i="0" u="none" strike="noStrike" kern="1200" cap="none" spc="0" normalizeH="0" baseline="0" noProof="0" dirty="0">
                        <a:ln>
                          <a:noFill/>
                        </a:ln>
                        <a:solidFill>
                          <a:srgbClr val="4472C4"/>
                        </a:solidFill>
                        <a:effectLst/>
                        <a:uLnTx/>
                        <a:uFillTx/>
                        <a:latin typeface="Bradley Hand ITC" panose="03070402050302030203" pitchFamily="66" charset="0"/>
                        <a:ea typeface="+mn-ea"/>
                        <a:cs typeface="Arial" panose="020B0604020202020204"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Century Gothic" panose="020B0502020202020204" pitchFamily="34" charset="0"/>
                          <a:ea typeface="+mn-ea"/>
                          <a:cs typeface="Arial" panose="020B0604020202020204" pitchFamily="34" charset="0"/>
                        </a:rPr>
                        <a:t>Encourage learners to compare their attempted definition with the definition above.</a:t>
                      </a:r>
                    </a:p>
                    <a:p>
                      <a:pPr algn="ctr"/>
                      <a:endParaRPr lang="en-GB" sz="1400" b="1" u="none" dirty="0">
                        <a:solidFill>
                          <a:srgbClr val="006F62"/>
                        </a:solidFill>
                        <a:latin typeface="Century Gothic" panose="020B0502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538039856"/>
                  </a:ext>
                </a:extLst>
              </a:tr>
            </a:tbl>
          </a:graphicData>
        </a:graphic>
      </p:graphicFrame>
      <p:graphicFrame>
        <p:nvGraphicFramePr>
          <p:cNvPr id="5" name="Table 4">
            <a:extLst>
              <a:ext uri="{FF2B5EF4-FFF2-40B4-BE49-F238E27FC236}">
                <a16:creationId xmlns:a16="http://schemas.microsoft.com/office/drawing/2014/main" id="{8F1DC497-3C48-907F-F330-AF733125AC9A}"/>
              </a:ext>
            </a:extLst>
          </p:cNvPr>
          <p:cNvGraphicFramePr>
            <a:graphicFrameLocks noGrp="1"/>
          </p:cNvGraphicFramePr>
          <p:nvPr>
            <p:extLst>
              <p:ext uri="{D42A27DB-BD31-4B8C-83A1-F6EECF244321}">
                <p14:modId xmlns:p14="http://schemas.microsoft.com/office/powerpoint/2010/main" val="3833686662"/>
              </p:ext>
            </p:extLst>
          </p:nvPr>
        </p:nvGraphicFramePr>
        <p:xfrm>
          <a:off x="5390706" y="3108325"/>
          <a:ext cx="1910831" cy="641350"/>
        </p:xfrm>
        <a:graphic>
          <a:graphicData uri="http://schemas.openxmlformats.org/drawingml/2006/table">
            <a:tbl>
              <a:tblPr firstRow="1" bandRow="1">
                <a:tableStyleId>{5C22544A-7EE6-4342-B048-85BDC9FD1C3A}</a:tableStyleId>
              </a:tblPr>
              <a:tblGrid>
                <a:gridCol w="1910831">
                  <a:extLst>
                    <a:ext uri="{9D8B030D-6E8A-4147-A177-3AD203B41FA5}">
                      <a16:colId xmlns:a16="http://schemas.microsoft.com/office/drawing/2014/main" val="20000"/>
                    </a:ext>
                  </a:extLst>
                </a:gridCol>
              </a:tblGrid>
              <a:tr h="641350">
                <a:tc>
                  <a:txBody>
                    <a:bodyPr/>
                    <a:lstStyle/>
                    <a:p>
                      <a:pPr algn="ctr"/>
                      <a:r>
                        <a:rPr lang="en-GB" sz="2200" u="none" dirty="0">
                          <a:solidFill>
                            <a:srgbClr val="006F62"/>
                          </a:solidFill>
                          <a:latin typeface="Century Gothic" panose="020B0502020202020204" pitchFamily="34" charset="0"/>
                          <a:cs typeface="Arial" panose="020B0604020202020204" pitchFamily="34" charset="0"/>
                        </a:rPr>
                        <a:t>aqueous</a:t>
                      </a:r>
                    </a:p>
                  </a:txBody>
                  <a:tcPr marL="91523" marR="91523" marT="45811" marB="45811"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bl>
          </a:graphicData>
        </a:graphic>
      </p:graphicFrame>
    </p:spTree>
    <p:extLst>
      <p:ext uri="{BB962C8B-B14F-4D97-AF65-F5344CB8AC3E}">
        <p14:creationId xmlns:p14="http://schemas.microsoft.com/office/powerpoint/2010/main" val="69339167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CCF8B49-42EA-503B-124D-E4612B1B491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0D6CBF9-D06E-25EE-A6A2-6755EDC2B3A2}"/>
              </a:ext>
            </a:extLst>
          </p:cNvPr>
          <p:cNvSpPr>
            <a:spLocks noGrp="1"/>
          </p:cNvSpPr>
          <p:nvPr>
            <p:ph type="title"/>
          </p:nvPr>
        </p:nvSpPr>
        <p:spPr/>
        <p:txBody>
          <a:bodyPr/>
          <a:lstStyle/>
          <a:p>
            <a:endParaRPr lang="en-GB"/>
          </a:p>
        </p:txBody>
      </p:sp>
      <p:graphicFrame>
        <p:nvGraphicFramePr>
          <p:cNvPr id="4" name="Content Placeholder 3">
            <a:extLst>
              <a:ext uri="{FF2B5EF4-FFF2-40B4-BE49-F238E27FC236}">
                <a16:creationId xmlns:a16="http://schemas.microsoft.com/office/drawing/2014/main" id="{B1183E7D-6A0C-36D3-EF7B-A078A80B61A0}"/>
              </a:ext>
            </a:extLst>
          </p:cNvPr>
          <p:cNvGraphicFramePr>
            <a:graphicFrameLocks noGrp="1"/>
          </p:cNvGraphicFramePr>
          <p:nvPr>
            <p:ph idx="1"/>
            <p:extLst>
              <p:ext uri="{D42A27DB-BD31-4B8C-83A1-F6EECF244321}">
                <p14:modId xmlns:p14="http://schemas.microsoft.com/office/powerpoint/2010/main" val="1765513936"/>
              </p:ext>
            </p:extLst>
          </p:nvPr>
        </p:nvGraphicFramePr>
        <p:xfrm>
          <a:off x="0" y="-26761"/>
          <a:ext cx="12192000" cy="7376160"/>
        </p:xfrm>
        <a:graphic>
          <a:graphicData uri="http://schemas.openxmlformats.org/drawingml/2006/table">
            <a:tbl>
              <a:tblPr firstRow="1" bandRow="1">
                <a:tableStyleId>{5C22544A-7EE6-4342-B048-85BDC9FD1C3A}</a:tableStyleId>
              </a:tblPr>
              <a:tblGrid>
                <a:gridCol w="6096000">
                  <a:extLst>
                    <a:ext uri="{9D8B030D-6E8A-4147-A177-3AD203B41FA5}">
                      <a16:colId xmlns:a16="http://schemas.microsoft.com/office/drawing/2014/main" val="3192463705"/>
                    </a:ext>
                  </a:extLst>
                </a:gridCol>
                <a:gridCol w="6096000">
                  <a:extLst>
                    <a:ext uri="{9D8B030D-6E8A-4147-A177-3AD203B41FA5}">
                      <a16:colId xmlns:a16="http://schemas.microsoft.com/office/drawing/2014/main" val="1726816370"/>
                    </a:ext>
                  </a:extLst>
                </a:gridCol>
              </a:tblGrid>
              <a:tr h="3429000">
                <a:tc>
                  <a:txBody>
                    <a:bodyPr/>
                    <a:lstStyle/>
                    <a:p>
                      <a:pPr marL="0" indent="0" algn="ctr">
                        <a:buNone/>
                      </a:pPr>
                      <a:r>
                        <a:rPr lang="en-GB" sz="1400" b="1" u="none" dirty="0">
                          <a:solidFill>
                            <a:srgbClr val="006F62"/>
                          </a:solidFill>
                          <a:latin typeface="Century Gothic" panose="020B0502020202020204" pitchFamily="34" charset="0"/>
                          <a:cs typeface="Arial" panose="020B0604020202020204" pitchFamily="34" charset="0"/>
                        </a:rPr>
                        <a:t>1. What does the word ‘condenser’ mean to you?</a:t>
                      </a:r>
                    </a:p>
                    <a:p>
                      <a:pPr marL="179388" indent="-179388" algn="ctr">
                        <a:spcBef>
                          <a:spcPts val="600"/>
                        </a:spcBef>
                        <a:buNone/>
                      </a:pPr>
                      <a:r>
                        <a:rPr lang="en-GB" sz="1400" b="1" u="none" dirty="0">
                          <a:solidFill>
                            <a:srgbClr val="006F62"/>
                          </a:solidFill>
                          <a:latin typeface="Century Gothic" panose="020B0502020202020204" pitchFamily="34" charset="0"/>
                          <a:cs typeface="Arial" panose="020B0604020202020204" pitchFamily="34" charset="0"/>
                        </a:rPr>
                        <a:t>    Where have you come across this term or parts of this term before?</a:t>
                      </a:r>
                    </a:p>
                    <a:p>
                      <a:pPr marL="0" indent="0" algn="ctr">
                        <a:buFont typeface="Arial" panose="020B0604020202020204" pitchFamily="34" charset="0"/>
                        <a:buNone/>
                      </a:pPr>
                      <a:endParaRPr lang="en-GB" sz="1400" b="0" u="none" dirty="0">
                        <a:solidFill>
                          <a:schemeClr val="tx1"/>
                        </a:solidFill>
                        <a:latin typeface="Century Gothic" panose="020B0502020202020204" pitchFamily="34" charset="0"/>
                        <a:cs typeface="Arial" panose="020B0604020202020204" pitchFamily="34" charset="0"/>
                      </a:endParaRPr>
                    </a:p>
                    <a:p>
                      <a:pPr marL="0" marR="0" lvl="0" indent="179388"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Century Gothic" panose="020B0502020202020204" pitchFamily="34" charset="0"/>
                          <a:ea typeface="+mn-ea"/>
                          <a:cs typeface="Arial" panose="020B0604020202020204" pitchFamily="34" charset="0"/>
                        </a:rPr>
                        <a:t>Here are some ideas.</a:t>
                      </a:r>
                    </a:p>
                    <a:p>
                      <a:pPr marL="538163" marR="0" lvl="0" indent="-179388" algn="ctr" defTabSz="914400" rtl="0" eaLnBrk="1" fontAlgn="auto" latinLnBrk="0" hangingPunct="1">
                        <a:lnSpc>
                          <a:spcPct val="100000"/>
                        </a:lnSpc>
                        <a:spcBef>
                          <a:spcPts val="600"/>
                        </a:spcBef>
                        <a:spcAft>
                          <a:spcPts val="0"/>
                        </a:spcAft>
                        <a:buClrTx/>
                        <a:buSzTx/>
                        <a:buFont typeface="Arial" panose="020B0604020202020204" pitchFamily="34" charset="0"/>
                        <a:buChar char="•"/>
                        <a:tabLst/>
                        <a:defRPr/>
                      </a:pPr>
                      <a:r>
                        <a:rPr kumimoji="0" lang="en-GB" sz="1400" b="0" i="0" u="none" strike="noStrike" kern="1200" cap="none" spc="0" normalizeH="0" baseline="0" noProof="0" dirty="0">
                          <a:ln>
                            <a:noFill/>
                          </a:ln>
                          <a:solidFill>
                            <a:prstClr val="black"/>
                          </a:solidFill>
                          <a:effectLst/>
                          <a:uLnTx/>
                          <a:uFillTx/>
                          <a:latin typeface="Century Gothic" panose="020B0502020202020204" pitchFamily="34" charset="0"/>
                          <a:ea typeface="+mn-ea"/>
                          <a:cs typeface="Arial" panose="020B0604020202020204" pitchFamily="34" charset="0"/>
                        </a:rPr>
                        <a:t>You often see </a:t>
                      </a:r>
                      <a:r>
                        <a:rPr kumimoji="0" lang="en-GB" sz="14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Arial" panose="020B0604020202020204" pitchFamily="34" charset="0"/>
                        </a:rPr>
                        <a:t>condens</a:t>
                      </a:r>
                      <a:r>
                        <a:rPr kumimoji="0" lang="en-GB" sz="1400" b="0" i="0" u="none" strike="noStrike" kern="1200" cap="none" spc="0" normalizeH="0" baseline="0" noProof="0" dirty="0">
                          <a:ln>
                            <a:noFill/>
                          </a:ln>
                          <a:solidFill>
                            <a:prstClr val="black"/>
                          </a:solidFill>
                          <a:effectLst/>
                          <a:uLnTx/>
                          <a:uFillTx/>
                          <a:latin typeface="Century Gothic" panose="020B0502020202020204" pitchFamily="34" charset="0"/>
                          <a:ea typeface="+mn-ea"/>
                          <a:cs typeface="Arial" panose="020B0604020202020204" pitchFamily="34" charset="0"/>
                        </a:rPr>
                        <a:t>ation on the mirror in the bathroom after a hot shower. What is condensation? </a:t>
                      </a:r>
                    </a:p>
                    <a:p>
                      <a:pPr marL="538163" marR="0" lvl="0" indent="-179388" algn="ctr" defTabSz="914400" rtl="0" eaLnBrk="1" fontAlgn="auto" latinLnBrk="0" hangingPunct="1">
                        <a:lnSpc>
                          <a:spcPct val="100000"/>
                        </a:lnSpc>
                        <a:spcBef>
                          <a:spcPts val="600"/>
                        </a:spcBef>
                        <a:spcAft>
                          <a:spcPts val="0"/>
                        </a:spcAft>
                        <a:buClrTx/>
                        <a:buSzTx/>
                        <a:buFont typeface="Arial" panose="020B0604020202020204" pitchFamily="34" charset="0"/>
                        <a:buChar char="•"/>
                        <a:tabLst/>
                        <a:defRPr/>
                      </a:pPr>
                      <a:r>
                        <a:rPr kumimoji="0" lang="en-GB" sz="1400" b="0" i="0" u="none" strike="noStrike" kern="1200" cap="none" spc="0" normalizeH="0" baseline="0" noProof="0" dirty="0">
                          <a:ln>
                            <a:noFill/>
                          </a:ln>
                          <a:solidFill>
                            <a:prstClr val="black"/>
                          </a:solidFill>
                          <a:effectLst/>
                          <a:uLnTx/>
                          <a:uFillTx/>
                          <a:latin typeface="Century Gothic" panose="020B0502020202020204" pitchFamily="34" charset="0"/>
                          <a:ea typeface="+mn-ea"/>
                          <a:cs typeface="Arial" panose="020B0604020202020204" pitchFamily="34" charset="0"/>
                        </a:rPr>
                        <a:t>You might </a:t>
                      </a:r>
                      <a:r>
                        <a:rPr kumimoji="0" lang="en-GB" sz="14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Arial" panose="020B0604020202020204" pitchFamily="34" charset="0"/>
                        </a:rPr>
                        <a:t>condense</a:t>
                      </a:r>
                      <a:r>
                        <a:rPr kumimoji="0" lang="en-GB" sz="1400" b="0" i="0" u="none" strike="noStrike" kern="1200" cap="none" spc="0" normalizeH="0" baseline="0" noProof="0" dirty="0">
                          <a:ln>
                            <a:noFill/>
                          </a:ln>
                          <a:solidFill>
                            <a:prstClr val="black"/>
                          </a:solidFill>
                          <a:effectLst/>
                          <a:uLnTx/>
                          <a:uFillTx/>
                          <a:latin typeface="Century Gothic" panose="020B0502020202020204" pitchFamily="34" charset="0"/>
                          <a:ea typeface="+mn-ea"/>
                          <a:cs typeface="Arial" panose="020B0604020202020204" pitchFamily="34" charset="0"/>
                        </a:rPr>
                        <a:t> a page of notes into two sentences on a revision card. What are you doing? </a:t>
                      </a:r>
                    </a:p>
                    <a:p>
                      <a:pPr marL="358775" marR="0" lvl="0" indent="179388" algn="ctr" defTabSz="914400" rtl="0" eaLnBrk="1" fontAlgn="auto" latinLnBrk="0" hangingPunct="1">
                        <a:lnSpc>
                          <a:spcPct val="100000"/>
                        </a:lnSpc>
                        <a:spcBef>
                          <a:spcPts val="600"/>
                        </a:spcBef>
                        <a:spcAft>
                          <a:spcPts val="0"/>
                        </a:spcAft>
                        <a:buClrTx/>
                        <a:buSzTx/>
                        <a:buFont typeface="Arial" panose="020B0604020202020204" pitchFamily="34" charset="0"/>
                        <a:buNone/>
                        <a:tabLst/>
                        <a:defRPr/>
                      </a:pPr>
                      <a:endParaRPr lang="en-GB" sz="1000" b="1" u="sng" dirty="0">
                        <a:solidFill>
                          <a:schemeClr val="tx1"/>
                        </a:solidFill>
                        <a:latin typeface="Century Gothic" panose="020B0502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indent="0" algn="ctr">
                        <a:buNone/>
                      </a:pPr>
                      <a:r>
                        <a:rPr lang="en-GB" sz="1400" b="1" u="none" dirty="0">
                          <a:solidFill>
                            <a:srgbClr val="006F62"/>
                          </a:solidFill>
                          <a:latin typeface="Century Gothic" panose="020B0502020202020204" pitchFamily="34" charset="0"/>
                          <a:cs typeface="Arial" panose="020B0604020202020204" pitchFamily="34" charset="0"/>
                        </a:rPr>
                        <a:t>2.</a:t>
                      </a:r>
                      <a:r>
                        <a:rPr lang="en-GB" sz="1400" b="1" u="none" baseline="0" dirty="0">
                          <a:solidFill>
                            <a:srgbClr val="006F62"/>
                          </a:solidFill>
                          <a:latin typeface="Century Gothic" panose="020B0502020202020204" pitchFamily="34" charset="0"/>
                          <a:cs typeface="Arial" panose="020B0604020202020204" pitchFamily="34" charset="0"/>
                        </a:rPr>
                        <a:t> </a:t>
                      </a:r>
                      <a:r>
                        <a:rPr lang="en-GB" sz="1400" b="1" u="none" dirty="0">
                          <a:solidFill>
                            <a:srgbClr val="006F62"/>
                          </a:solidFill>
                          <a:latin typeface="Century Gothic" panose="020B0502020202020204" pitchFamily="34" charset="0"/>
                          <a:cs typeface="Arial" panose="020B0604020202020204" pitchFamily="34" charset="0"/>
                        </a:rPr>
                        <a:t>Break down the word ‘condenser’.</a:t>
                      </a:r>
                      <a:endParaRPr lang="en-GB" sz="1800" b="0" u="none" dirty="0">
                        <a:solidFill>
                          <a:schemeClr val="tx1"/>
                        </a:solidFill>
                        <a:latin typeface="Century Gothic" panose="020B0502020202020204" pitchFamily="34" charset="0"/>
                        <a:cs typeface="Arial" panose="020B0604020202020204" pitchFamily="34" charset="0"/>
                      </a:endParaRPr>
                    </a:p>
                    <a:p>
                      <a:pPr algn="ctr"/>
                      <a:endParaRPr lang="en-GB" sz="1000" b="0" i="0" kern="1200" dirty="0">
                        <a:solidFill>
                          <a:schemeClr val="tx1">
                            <a:lumMod val="95000"/>
                            <a:lumOff val="5000"/>
                          </a:schemeClr>
                        </a:solidFill>
                        <a:effectLst/>
                        <a:latin typeface="Century Gothic" panose="020B0502020202020204" pitchFamily="34" charset="0"/>
                        <a:ea typeface="+mn-ea"/>
                        <a:cs typeface="+mn-cs"/>
                      </a:endParaRPr>
                    </a:p>
                    <a:p>
                      <a:pPr algn="ctr"/>
                      <a:r>
                        <a:rPr lang="en-GB" sz="1800" b="0" i="0" kern="1200" dirty="0">
                          <a:solidFill>
                            <a:schemeClr val="tx1">
                              <a:lumMod val="95000"/>
                              <a:lumOff val="5000"/>
                            </a:schemeClr>
                          </a:solidFill>
                          <a:effectLst/>
                          <a:latin typeface="Century Gothic" panose="020B0502020202020204" pitchFamily="34" charset="0"/>
                          <a:ea typeface="+mn-ea"/>
                          <a:cs typeface="+mn-cs"/>
                        </a:rPr>
                        <a:t>con-</a:t>
                      </a:r>
                    </a:p>
                    <a:p>
                      <a:pPr marL="0" marR="0" lvl="0" indent="0" algn="ctr" defTabSz="914400" rtl="0" eaLnBrk="1" fontAlgn="auto" latinLnBrk="0" hangingPunct="1">
                        <a:lnSpc>
                          <a:spcPct val="100000"/>
                        </a:lnSpc>
                        <a:spcBef>
                          <a:spcPts val="600"/>
                        </a:spcBef>
                        <a:spcAft>
                          <a:spcPts val="0"/>
                        </a:spcAft>
                        <a:buClrTx/>
                        <a:buSzTx/>
                        <a:buFontTx/>
                        <a:buNone/>
                        <a:tabLst/>
                        <a:defRPr/>
                      </a:pPr>
                      <a:r>
                        <a:rPr kumimoji="0" lang="en-GB" sz="1400" b="0" i="0" u="none" strike="noStrike" kern="1200" cap="none" spc="0" normalizeH="0" baseline="0" noProof="0" dirty="0">
                          <a:ln>
                            <a:noFill/>
                          </a:ln>
                          <a:solidFill>
                            <a:prstClr val="black">
                              <a:lumMod val="95000"/>
                              <a:lumOff val="5000"/>
                            </a:prstClr>
                          </a:solidFill>
                          <a:effectLst/>
                          <a:uLnTx/>
                          <a:uFillTx/>
                          <a:latin typeface="Century Gothic" panose="020B0502020202020204" pitchFamily="34" charset="0"/>
                          <a:ea typeface="+mn-ea"/>
                          <a:cs typeface="+mn-cs"/>
                        </a:rPr>
                        <a:t>Prefix meaning ‘with’ or ‘together’</a:t>
                      </a:r>
                    </a:p>
                    <a:p>
                      <a:pPr algn="ctr"/>
                      <a:endParaRPr lang="en-GB" sz="1000" b="0" i="0" u="none" kern="1200" dirty="0">
                        <a:solidFill>
                          <a:schemeClr val="tx1">
                            <a:lumMod val="95000"/>
                            <a:lumOff val="5000"/>
                          </a:schemeClr>
                        </a:solidFill>
                        <a:effectLst/>
                        <a:latin typeface="Century Gothic" panose="020B0502020202020204" pitchFamily="34" charset="0"/>
                        <a:ea typeface="+mn-ea"/>
                        <a:cs typeface="+mn-cs"/>
                      </a:endParaRPr>
                    </a:p>
                    <a:p>
                      <a:pPr algn="ctr"/>
                      <a:r>
                        <a:rPr lang="en-GB" sz="1800" b="0" i="0" u="none" kern="1200" dirty="0">
                          <a:solidFill>
                            <a:schemeClr val="tx1">
                              <a:lumMod val="95000"/>
                              <a:lumOff val="5000"/>
                            </a:schemeClr>
                          </a:solidFill>
                          <a:effectLst/>
                          <a:latin typeface="Century Gothic" panose="020B0502020202020204" pitchFamily="34" charset="0"/>
                          <a:ea typeface="+mn-ea"/>
                          <a:cs typeface="+mn-cs"/>
                        </a:rPr>
                        <a:t>-dense-</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800" b="1" i="0" u="none" kern="1200" dirty="0">
                          <a:solidFill>
                            <a:schemeClr val="accent1"/>
                          </a:solidFill>
                          <a:effectLst/>
                          <a:latin typeface="Bradley Hand ITC" panose="03070402050302030203" pitchFamily="66" charset="0"/>
                          <a:ea typeface="+mn-ea"/>
                          <a:cs typeface="Arial" panose="020B0604020202020204" pitchFamily="34" charset="0"/>
                        </a:rPr>
                        <a:t>A measure of the amount of matter in a set volume. So liquids are denser than gases because in liquids, the particles are closer together.</a:t>
                      </a:r>
                      <a:endParaRPr lang="en-GB" sz="1800" b="0" i="0" u="none" kern="1200" dirty="0">
                        <a:solidFill>
                          <a:schemeClr val="tx1">
                            <a:lumMod val="95000"/>
                            <a:lumOff val="5000"/>
                          </a:schemeClr>
                        </a:solidFill>
                        <a:effectLst/>
                        <a:latin typeface="Century Gothic" panose="020B0502020202020204" pitchFamily="34" charset="0"/>
                        <a:ea typeface="+mn-ea"/>
                        <a:cs typeface="+mn-cs"/>
                      </a:endParaRPr>
                    </a:p>
                    <a:p>
                      <a:pPr algn="ctr"/>
                      <a:endParaRPr lang="en-GB" sz="1000" b="0" i="0" u="none" kern="1200" dirty="0">
                        <a:solidFill>
                          <a:schemeClr val="tx1">
                            <a:lumMod val="95000"/>
                            <a:lumOff val="5000"/>
                          </a:schemeClr>
                        </a:solidFill>
                        <a:effectLst/>
                        <a:latin typeface="Century Gothic" panose="020B0502020202020204" pitchFamily="34" charset="0"/>
                        <a:ea typeface="+mn-ea"/>
                        <a:cs typeface="+mn-cs"/>
                      </a:endParaRPr>
                    </a:p>
                    <a:p>
                      <a:pPr algn="ctr"/>
                      <a:r>
                        <a:rPr lang="en-GB" sz="1800" b="0" i="0" u="none" kern="1200" dirty="0">
                          <a:solidFill>
                            <a:schemeClr val="tx1">
                              <a:lumMod val="95000"/>
                              <a:lumOff val="5000"/>
                            </a:schemeClr>
                          </a:solidFill>
                          <a:effectLst/>
                          <a:latin typeface="Century Gothic" panose="020B0502020202020204" pitchFamily="34" charset="0"/>
                          <a:ea typeface="+mn-ea"/>
                          <a:cs typeface="+mn-cs"/>
                        </a:rPr>
                        <a:t>-er</a:t>
                      </a:r>
                    </a:p>
                    <a:p>
                      <a:pPr algn="ctr"/>
                      <a:r>
                        <a:rPr lang="en-GB" sz="1800" b="1" i="0" u="none" kern="1200" dirty="0">
                          <a:solidFill>
                            <a:schemeClr val="accent1"/>
                          </a:solidFill>
                          <a:effectLst/>
                          <a:latin typeface="Bradley Hand ITC" panose="03070402050302030203" pitchFamily="66" charset="0"/>
                          <a:ea typeface="+mn-ea"/>
                          <a:cs typeface="Arial" panose="020B0604020202020204" pitchFamily="34" charset="0"/>
                        </a:rPr>
                        <a:t>A person or thing that performs an action.</a:t>
                      </a:r>
                    </a:p>
                    <a:p>
                      <a:pPr algn="ctr"/>
                      <a:endParaRPr lang="en-GB" sz="1000" b="0" u="none" dirty="0">
                        <a:solidFill>
                          <a:schemeClr val="tx1">
                            <a:lumMod val="95000"/>
                            <a:lumOff val="5000"/>
                          </a:schemeClr>
                        </a:solidFill>
                        <a:latin typeface="Century Gothic" panose="020B0502020202020204" pitchFamily="34" charset="0"/>
                        <a:cs typeface="Arial" panose="020B0604020202020204" pitchFamily="34" charset="0"/>
                      </a:endParaRPr>
                    </a:p>
                    <a:p>
                      <a:pPr algn="ctr"/>
                      <a:r>
                        <a:rPr lang="en-GB" sz="1800" b="0" i="0" u="none" kern="1200" dirty="0">
                          <a:solidFill>
                            <a:schemeClr val="tx1">
                              <a:lumMod val="95000"/>
                              <a:lumOff val="5000"/>
                            </a:schemeClr>
                          </a:solidFill>
                          <a:effectLst/>
                          <a:latin typeface="Century Gothic" panose="020B0502020202020204" pitchFamily="34" charset="0"/>
                          <a:ea typeface="+mn-ea"/>
                          <a:cs typeface="+mn-cs"/>
                        </a:rPr>
                        <a:t>condenser</a:t>
                      </a:r>
                    </a:p>
                    <a:p>
                      <a:pPr algn="ctr"/>
                      <a:r>
                        <a:rPr lang="en-GB" sz="1800" b="1" i="0" u="none" kern="1200" dirty="0">
                          <a:solidFill>
                            <a:schemeClr val="accent1"/>
                          </a:solidFill>
                          <a:effectLst/>
                          <a:latin typeface="Bradley Hand ITC" panose="03070402050302030203" pitchFamily="66" charset="0"/>
                          <a:ea typeface="+mn-ea"/>
                          <a:cs typeface="Arial" panose="020B0604020202020204" pitchFamily="34" charset="0"/>
                        </a:rPr>
                        <a:t>An object that brings together particles to form something that is more dense.</a:t>
                      </a:r>
                      <a:endParaRPr lang="en-GB" sz="1800" b="0" u="none" dirty="0">
                        <a:solidFill>
                          <a:schemeClr val="tx1">
                            <a:lumMod val="95000"/>
                            <a:lumOff val="5000"/>
                          </a:schemeClr>
                        </a:solidFill>
                        <a:latin typeface="Century Gothic" panose="020B0502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423830808"/>
                  </a:ext>
                </a:extLst>
              </a:tr>
              <a:tr h="3429000">
                <a:tc>
                  <a:txBody>
                    <a:bodyPr/>
                    <a:lstStyle/>
                    <a:p>
                      <a:pPr marL="0" indent="0" algn="ctr">
                        <a:tabLst>
                          <a:tab pos="358775" algn="l"/>
                        </a:tabLst>
                      </a:pPr>
                      <a:r>
                        <a:rPr lang="en-GB" sz="1400" b="1" u="none" baseline="0">
                          <a:solidFill>
                            <a:srgbClr val="006F62"/>
                          </a:solidFill>
                          <a:latin typeface="Century Gothic" panose="020B0502020202020204" pitchFamily="34" charset="0"/>
                          <a:cs typeface="Arial" panose="020B0604020202020204" pitchFamily="34" charset="0"/>
                        </a:rPr>
                        <a:t>4.  The image shows apparatus set-up for distillation.</a:t>
                      </a:r>
                    </a:p>
                    <a:p>
                      <a:pPr marL="268288" indent="-88900" algn="ctr">
                        <a:spcBef>
                          <a:spcPts val="600"/>
                        </a:spcBef>
                      </a:pPr>
                      <a:r>
                        <a:rPr lang="en-GB" sz="1400" b="1" u="none" baseline="0">
                          <a:solidFill>
                            <a:srgbClr val="006F62"/>
                          </a:solidFill>
                          <a:latin typeface="Century Gothic" panose="020B0502020202020204" pitchFamily="34" charset="0"/>
                          <a:cs typeface="Arial" panose="020B0604020202020204" pitchFamily="34" charset="0"/>
                        </a:rPr>
                        <a:t> Circle the condenser.</a:t>
                      </a:r>
                    </a:p>
                    <a:p>
                      <a:pPr marL="179388" indent="0" algn="ctr"/>
                      <a:endParaRPr lang="en-GB" sz="1400" b="1" u="none" baseline="0">
                        <a:solidFill>
                          <a:srgbClr val="006F62"/>
                        </a:solidFill>
                        <a:latin typeface="Century Gothic" panose="020B0502020202020204" pitchFamily="34" charset="0"/>
                        <a:cs typeface="Arial" panose="020B0604020202020204" pitchFamily="34" charset="0"/>
                      </a:endParaRPr>
                    </a:p>
                    <a:p>
                      <a:pPr marL="179388" indent="0" algn="ctr"/>
                      <a:endParaRPr lang="en-GB" sz="1400" b="1" u="none" baseline="0" dirty="0">
                        <a:solidFill>
                          <a:srgbClr val="006F62"/>
                        </a:solidFill>
                        <a:latin typeface="Century Gothic" panose="020B0502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400" b="1" u="none" dirty="0">
                        <a:solidFill>
                          <a:srgbClr val="006F62"/>
                        </a:solidFill>
                        <a:latin typeface="Century Gothic" panose="020B0502020202020204" pitchFamily="34" charset="0"/>
                        <a:cs typeface="Arial" panose="020B0604020202020204" pitchFamily="34" charset="0"/>
                      </a:endParaRPr>
                    </a:p>
                    <a:p>
                      <a:pPr algn="ctr"/>
                      <a:endParaRPr lang="en-GB" sz="1400" b="1" u="none" dirty="0">
                        <a:solidFill>
                          <a:srgbClr val="006F62"/>
                        </a:solidFill>
                        <a:latin typeface="Century Gothic" panose="020B0502020202020204" pitchFamily="34" charset="0"/>
                        <a:cs typeface="Arial" panose="020B0604020202020204"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dirty="0">
                          <a:ln>
                            <a:noFill/>
                          </a:ln>
                          <a:solidFill>
                            <a:srgbClr val="006F62"/>
                          </a:solidFill>
                          <a:effectLst/>
                          <a:uLnTx/>
                          <a:uFillTx/>
                          <a:latin typeface="Century Gothic" panose="020B0502020202020204" pitchFamily="34" charset="0"/>
                          <a:ea typeface="+mn-ea"/>
                          <a:cs typeface="Arial" panose="020B0604020202020204" pitchFamily="34" charset="0"/>
                        </a:rPr>
                        <a:t>3. Write down what you think key term means (below is the definition from the key terms list).</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3200" b="1" i="0" u="sng" strike="noStrike" kern="1200" cap="none" spc="0" normalizeH="0" baseline="0" noProof="0" dirty="0">
                        <a:ln>
                          <a:noFill/>
                        </a:ln>
                        <a:solidFill>
                          <a:prstClr val="black"/>
                        </a:solidFill>
                        <a:effectLst/>
                        <a:uLnTx/>
                        <a:uFillTx/>
                        <a:latin typeface="Century Gothic" panose="020B0502020202020204" pitchFamily="34" charset="0"/>
                        <a:ea typeface="+mn-ea"/>
                        <a:cs typeface="Arial" panose="020B0604020202020204"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dirty="0">
                          <a:ln>
                            <a:noFill/>
                          </a:ln>
                          <a:solidFill>
                            <a:srgbClr val="4472C4"/>
                          </a:solidFill>
                          <a:effectLst/>
                          <a:uLnTx/>
                          <a:uFillTx/>
                          <a:latin typeface="Bradley Hand ITC" panose="03070402050302030203" pitchFamily="66" charset="0"/>
                          <a:ea typeface="+mn-ea"/>
                          <a:cs typeface="+mn-cs"/>
                        </a:rPr>
                        <a:t>A glass tube used in distillation to condense a gas into liquid, by surrounding the tube with a continuous flow of cold water.</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1" i="0" u="none" strike="noStrike" kern="1200" cap="none" spc="0" normalizeH="0" baseline="0" noProof="0" dirty="0">
                        <a:ln>
                          <a:noFill/>
                        </a:ln>
                        <a:solidFill>
                          <a:srgbClr val="4472C4"/>
                        </a:solidFill>
                        <a:effectLst/>
                        <a:uLnTx/>
                        <a:uFillTx/>
                        <a:latin typeface="Bradley Hand ITC" panose="03070402050302030203" pitchFamily="66" charset="0"/>
                        <a:ea typeface="+mn-ea"/>
                        <a:cs typeface="Arial" panose="020B0604020202020204"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Century Gothic" panose="020B0502020202020204" pitchFamily="34" charset="0"/>
                          <a:ea typeface="+mn-ea"/>
                          <a:cs typeface="Arial" panose="020B0604020202020204" pitchFamily="34" charset="0"/>
                        </a:rPr>
                        <a:t>Encourage learners to compare their attempted definition with this one.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538039856"/>
                  </a:ext>
                </a:extLst>
              </a:tr>
            </a:tbl>
          </a:graphicData>
        </a:graphic>
      </p:graphicFrame>
      <p:graphicFrame>
        <p:nvGraphicFramePr>
          <p:cNvPr id="5" name="Table 4">
            <a:extLst>
              <a:ext uri="{FF2B5EF4-FFF2-40B4-BE49-F238E27FC236}">
                <a16:creationId xmlns:a16="http://schemas.microsoft.com/office/drawing/2014/main" id="{03611B48-43C6-A56A-B66C-E55D60761F39}"/>
              </a:ext>
            </a:extLst>
          </p:cNvPr>
          <p:cNvGraphicFramePr>
            <a:graphicFrameLocks noGrp="1"/>
          </p:cNvGraphicFramePr>
          <p:nvPr>
            <p:extLst>
              <p:ext uri="{D42A27DB-BD31-4B8C-83A1-F6EECF244321}">
                <p14:modId xmlns:p14="http://schemas.microsoft.com/office/powerpoint/2010/main" val="1882034932"/>
              </p:ext>
            </p:extLst>
          </p:nvPr>
        </p:nvGraphicFramePr>
        <p:xfrm>
          <a:off x="5336988" y="3661319"/>
          <a:ext cx="1759285" cy="641350"/>
        </p:xfrm>
        <a:graphic>
          <a:graphicData uri="http://schemas.openxmlformats.org/drawingml/2006/table">
            <a:tbl>
              <a:tblPr firstRow="1" bandRow="1">
                <a:tableStyleId>{5C22544A-7EE6-4342-B048-85BDC9FD1C3A}</a:tableStyleId>
              </a:tblPr>
              <a:tblGrid>
                <a:gridCol w="1759285">
                  <a:extLst>
                    <a:ext uri="{9D8B030D-6E8A-4147-A177-3AD203B41FA5}">
                      <a16:colId xmlns:a16="http://schemas.microsoft.com/office/drawing/2014/main" val="20000"/>
                    </a:ext>
                  </a:extLst>
                </a:gridCol>
              </a:tblGrid>
              <a:tr h="641350">
                <a:tc>
                  <a:txBody>
                    <a:bodyPr/>
                    <a:lstStyle/>
                    <a:p>
                      <a:pPr algn="ctr"/>
                      <a:r>
                        <a:rPr lang="en-GB" sz="2200" u="none" dirty="0">
                          <a:solidFill>
                            <a:srgbClr val="006F62"/>
                          </a:solidFill>
                          <a:latin typeface="Century Gothic" panose="020B0502020202020204" pitchFamily="34" charset="0"/>
                          <a:cs typeface="Arial" panose="020B0604020202020204" pitchFamily="34" charset="0"/>
                        </a:rPr>
                        <a:t>condenser</a:t>
                      </a:r>
                    </a:p>
                  </a:txBody>
                  <a:tcPr marL="91523" marR="91523" marT="45811" marB="45811"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bl>
          </a:graphicData>
        </a:graphic>
      </p:graphicFrame>
      <p:pic>
        <p:nvPicPr>
          <p:cNvPr id="3" name="Picture 2" descr="The same glassware diagram as on the condenser student slide. But the glassware that encases the arm is labelled condenser">
            <a:extLst>
              <a:ext uri="{FF2B5EF4-FFF2-40B4-BE49-F238E27FC236}">
                <a16:creationId xmlns:a16="http://schemas.microsoft.com/office/drawing/2014/main" id="{793BB0A6-3D65-9DB0-585F-20322FD884FE}"/>
              </a:ext>
            </a:extLst>
          </p:cNvPr>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2114678" y="4506259"/>
            <a:ext cx="2343388" cy="2343388"/>
          </a:xfrm>
          <a:prstGeom prst="rect">
            <a:avLst/>
          </a:prstGeom>
        </p:spPr>
      </p:pic>
      <p:cxnSp>
        <p:nvCxnSpPr>
          <p:cNvPr id="10" name="Straight Connector 9" descr="A label pointing to the glass tubing around the arm of the distillation glassware. It is labelled condenser">
            <a:extLst>
              <a:ext uri="{FF2B5EF4-FFF2-40B4-BE49-F238E27FC236}">
                <a16:creationId xmlns:a16="http://schemas.microsoft.com/office/drawing/2014/main" id="{8F654AC9-1ABC-BE62-F50D-D8C036C02C70}"/>
              </a:ext>
            </a:extLst>
          </p:cNvPr>
          <p:cNvCxnSpPr>
            <a:cxnSpLocks/>
          </p:cNvCxnSpPr>
          <p:nvPr/>
        </p:nvCxnSpPr>
        <p:spPr>
          <a:xfrm flipH="1">
            <a:off x="3450336" y="4769300"/>
            <a:ext cx="589758" cy="860313"/>
          </a:xfrm>
          <a:prstGeom prst="line">
            <a:avLst/>
          </a:prstGeom>
        </p:spPr>
        <p:style>
          <a:lnRef idx="1">
            <a:schemeClr val="dk1"/>
          </a:lnRef>
          <a:fillRef idx="0">
            <a:schemeClr val="dk1"/>
          </a:fillRef>
          <a:effectRef idx="0">
            <a:schemeClr val="dk1"/>
          </a:effectRef>
          <a:fontRef idx="minor">
            <a:schemeClr val="tx1"/>
          </a:fontRef>
        </p:style>
      </p:cxnSp>
      <p:sp>
        <p:nvSpPr>
          <p:cNvPr id="8" name="TextBox 7">
            <a:extLst>
              <a:ext uri="{FF2B5EF4-FFF2-40B4-BE49-F238E27FC236}">
                <a16:creationId xmlns:a16="http://schemas.microsoft.com/office/drawing/2014/main" id="{7B791271-7094-7093-6E39-8AAFB2D89426}"/>
              </a:ext>
            </a:extLst>
          </p:cNvPr>
          <p:cNvSpPr txBox="1"/>
          <p:nvPr/>
        </p:nvSpPr>
        <p:spPr>
          <a:xfrm>
            <a:off x="3950254" y="4506259"/>
            <a:ext cx="2916519" cy="369332"/>
          </a:xfrm>
          <a:prstGeom prst="rect">
            <a:avLst/>
          </a:prstGeom>
          <a:noFill/>
        </p:spPr>
        <p:txBody>
          <a:bodyPr wrap="square" rtlCol="0">
            <a:spAutoFit/>
          </a:bodyPr>
          <a:lstStyle/>
          <a:p>
            <a:r>
              <a:rPr lang="en-GB" dirty="0">
                <a:solidFill>
                  <a:srgbClr val="4472C4"/>
                </a:solidFill>
                <a:latin typeface="Bradley Hand ITC" panose="03070402050302030203" pitchFamily="66" charset="0"/>
              </a:rPr>
              <a:t>condenser</a:t>
            </a:r>
          </a:p>
        </p:txBody>
      </p:sp>
      <p:sp>
        <p:nvSpPr>
          <p:cNvPr id="6" name="Oval 5" descr="A blue circle around the condenser">
            <a:extLst>
              <a:ext uri="{FF2B5EF4-FFF2-40B4-BE49-F238E27FC236}">
                <a16:creationId xmlns:a16="http://schemas.microsoft.com/office/drawing/2014/main" id="{E17B5569-6985-F2F8-DFEE-365F80F174AD}"/>
              </a:ext>
              <a:ext uri="{C183D7F6-B498-43B3-948B-1728B52AA6E4}">
                <adec:decorative xmlns:adec="http://schemas.microsoft.com/office/drawing/2017/decorative" val="0"/>
              </a:ext>
            </a:extLst>
          </p:cNvPr>
          <p:cNvSpPr/>
          <p:nvPr/>
        </p:nvSpPr>
        <p:spPr>
          <a:xfrm rot="1153112">
            <a:off x="2888976" y="5409008"/>
            <a:ext cx="1010671" cy="558769"/>
          </a:xfrm>
          <a:prstGeom prst="ellipse">
            <a:avLst/>
          </a:prstGeom>
          <a:noFill/>
          <a:ln>
            <a:solidFill>
              <a:srgbClr val="4472C4"/>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97955609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8D12B67-D92C-3D79-3543-CAFD9D9F4486}"/>
            </a:ext>
          </a:extLst>
        </p:cNvPr>
        <p:cNvGrpSpPr/>
        <p:nvPr/>
      </p:nvGrpSpPr>
      <p:grpSpPr>
        <a:xfrm>
          <a:off x="0" y="0"/>
          <a:ext cx="0" cy="0"/>
          <a:chOff x="0" y="0"/>
          <a:chExt cx="0" cy="0"/>
        </a:xfrm>
      </p:grpSpPr>
      <p:graphicFrame>
        <p:nvGraphicFramePr>
          <p:cNvPr id="4" name="Content Placeholder 3">
            <a:extLst>
              <a:ext uri="{FF2B5EF4-FFF2-40B4-BE49-F238E27FC236}">
                <a16:creationId xmlns:a16="http://schemas.microsoft.com/office/drawing/2014/main" id="{8E456FD0-1AC5-A8B5-5394-2B96668D2CE6}"/>
              </a:ext>
              <a:ext uri="{C183D7F6-B498-43B3-948B-1728B52AA6E4}">
                <adec:decorative xmlns:adec="http://schemas.microsoft.com/office/drawing/2017/decorative" val="1"/>
              </a:ext>
            </a:extLst>
          </p:cNvPr>
          <p:cNvGraphicFramePr>
            <a:graphicFrameLocks noGrp="1"/>
          </p:cNvGraphicFramePr>
          <p:nvPr>
            <p:ph idx="1"/>
            <p:extLst>
              <p:ext uri="{D42A27DB-BD31-4B8C-83A1-F6EECF244321}">
                <p14:modId xmlns:p14="http://schemas.microsoft.com/office/powerpoint/2010/main" val="3984239439"/>
              </p:ext>
            </p:extLst>
          </p:nvPr>
        </p:nvGraphicFramePr>
        <p:xfrm>
          <a:off x="0" y="0"/>
          <a:ext cx="12192000" cy="6858000"/>
        </p:xfrm>
        <a:graphic>
          <a:graphicData uri="http://schemas.openxmlformats.org/drawingml/2006/table">
            <a:tbl>
              <a:tblPr firstRow="1" bandRow="1">
                <a:tableStyleId>{5C22544A-7EE6-4342-B048-85BDC9FD1C3A}</a:tableStyleId>
              </a:tblPr>
              <a:tblGrid>
                <a:gridCol w="6096000">
                  <a:extLst>
                    <a:ext uri="{9D8B030D-6E8A-4147-A177-3AD203B41FA5}">
                      <a16:colId xmlns:a16="http://schemas.microsoft.com/office/drawing/2014/main" val="3192463705"/>
                    </a:ext>
                  </a:extLst>
                </a:gridCol>
                <a:gridCol w="6096000">
                  <a:extLst>
                    <a:ext uri="{9D8B030D-6E8A-4147-A177-3AD203B41FA5}">
                      <a16:colId xmlns:a16="http://schemas.microsoft.com/office/drawing/2014/main" val="1726816370"/>
                    </a:ext>
                  </a:extLst>
                </a:gridCol>
              </a:tblGrid>
              <a:tr h="3429000">
                <a:tc>
                  <a:txBody>
                    <a:bodyPr/>
                    <a:lstStyle/>
                    <a:p>
                      <a:pPr marL="0" indent="0" algn="l">
                        <a:buNone/>
                      </a:pPr>
                      <a:r>
                        <a:rPr lang="en-GB" sz="1400" b="1" u="none" dirty="0">
                          <a:solidFill>
                            <a:srgbClr val="006F62"/>
                          </a:solidFill>
                          <a:latin typeface="Century Gothic" panose="020B0502020202020204" pitchFamily="34" charset="0"/>
                          <a:cs typeface="Arial" panose="020B0604020202020204" pitchFamily="34" charset="0"/>
                        </a:rPr>
                        <a:t>1.  What does the word chromatography mean to you?</a:t>
                      </a:r>
                    </a:p>
                    <a:p>
                      <a:pPr marL="268288" indent="0" algn="l">
                        <a:spcBef>
                          <a:spcPts val="600"/>
                        </a:spcBef>
                        <a:buNone/>
                      </a:pPr>
                      <a:r>
                        <a:rPr lang="en-GB" sz="1400" b="1" u="none" dirty="0">
                          <a:solidFill>
                            <a:srgbClr val="006F62"/>
                          </a:solidFill>
                          <a:latin typeface="Century Gothic" panose="020B0502020202020204" pitchFamily="34" charset="0"/>
                          <a:cs typeface="Arial" panose="020B0604020202020204" pitchFamily="34" charset="0"/>
                        </a:rPr>
                        <a:t>Where have you come across this word (or parts of this word) before?</a:t>
                      </a:r>
                    </a:p>
                    <a:p>
                      <a:pPr marL="342900" indent="-342900" algn="l">
                        <a:buAutoNum type="arabicPeriod"/>
                      </a:pPr>
                      <a:endParaRPr lang="en-GB" sz="1400" b="1" u="none" dirty="0">
                        <a:solidFill>
                          <a:srgbClr val="006F62"/>
                        </a:solidFill>
                        <a:latin typeface="Century Gothic" panose="020B0502020202020204" pitchFamily="34" charset="0"/>
                        <a:cs typeface="Arial" panose="020B0604020202020204" pitchFamily="34" charset="0"/>
                      </a:endParaRPr>
                    </a:p>
                    <a:p>
                      <a:pPr marL="0" indent="0" algn="l">
                        <a:buFont typeface="Arial" panose="020B0604020202020204" pitchFamily="34" charset="0"/>
                        <a:buNone/>
                      </a:pPr>
                      <a:endParaRPr lang="en-GB" sz="1400" b="0" u="none" dirty="0">
                        <a:solidFill>
                          <a:schemeClr val="tx1"/>
                        </a:solidFill>
                        <a:latin typeface="Century Gothic" panose="020B0502020202020204" pitchFamily="34" charset="0"/>
                        <a:cs typeface="Arial" panose="020B0604020202020204" pitchFamily="34" charset="0"/>
                      </a:endParaRPr>
                    </a:p>
                    <a:p>
                      <a:pPr marL="0" indent="0" algn="ctr">
                        <a:buNone/>
                      </a:pPr>
                      <a:r>
                        <a:rPr lang="en-GB" sz="3200" b="1" u="sng" dirty="0">
                          <a:solidFill>
                            <a:schemeClr val="tx1"/>
                          </a:solidFill>
                          <a:latin typeface="Century Gothic" panose="020B0502020202020204" pitchFamily="34" charset="0"/>
                          <a:cs typeface="Arial" panose="020B0604020202020204" pitchFamily="34" charset="0"/>
                        </a:rPr>
                        <a: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indent="0" algn="l">
                        <a:buNone/>
                      </a:pPr>
                      <a:r>
                        <a:rPr lang="en-GB" sz="1400" b="1" u="none" dirty="0">
                          <a:solidFill>
                            <a:srgbClr val="006F62"/>
                          </a:solidFill>
                          <a:latin typeface="Century Gothic" panose="020B0502020202020204" pitchFamily="34" charset="0"/>
                          <a:cs typeface="Arial" panose="020B0604020202020204" pitchFamily="34" charset="0"/>
                        </a:rPr>
                        <a:t>2. Break down key term</a:t>
                      </a:r>
                      <a:endParaRPr lang="en-GB" sz="1800" b="0" u="none" baseline="0" dirty="0">
                        <a:solidFill>
                          <a:schemeClr val="tx1"/>
                        </a:solidFill>
                        <a:latin typeface="Century Gothic" panose="020B0502020202020204" pitchFamily="34" charset="0"/>
                        <a:cs typeface="Arial" panose="020B0604020202020204" pitchFamily="34" charset="0"/>
                      </a:endParaRPr>
                    </a:p>
                    <a:p>
                      <a:pPr algn="ctr"/>
                      <a:endParaRPr lang="en-GB" sz="1400" b="0" u="none" dirty="0">
                        <a:solidFill>
                          <a:schemeClr val="tx1"/>
                        </a:solidFill>
                        <a:latin typeface="Century Gothic" panose="020B0502020202020204" pitchFamily="34" charset="0"/>
                        <a:cs typeface="Arial" panose="020B0604020202020204" pitchFamily="34" charset="0"/>
                      </a:endParaRPr>
                    </a:p>
                    <a:p>
                      <a:pPr algn="ctr"/>
                      <a:r>
                        <a:rPr lang="en-GB" sz="1800" b="0" u="none" dirty="0">
                          <a:solidFill>
                            <a:schemeClr val="tx1"/>
                          </a:solidFill>
                          <a:latin typeface="Century Gothic" panose="020B0502020202020204" pitchFamily="34" charset="0"/>
                          <a:cs typeface="Arial" panose="020B0604020202020204" pitchFamily="34" charset="0"/>
                        </a:rPr>
                        <a:t>chroma-</a:t>
                      </a:r>
                      <a:endParaRPr lang="en-GB" sz="400" b="0" u="none" dirty="0">
                        <a:solidFill>
                          <a:schemeClr val="tx1"/>
                        </a:solidFill>
                        <a:latin typeface="Century Gothic" panose="020B0502020202020204" pitchFamily="34" charset="0"/>
                        <a:cs typeface="Arial" panose="020B0604020202020204" pitchFamily="34" charset="0"/>
                      </a:endParaRPr>
                    </a:p>
                    <a:p>
                      <a:pPr algn="ctr"/>
                      <a:r>
                        <a:rPr lang="en-GB" sz="1800" b="1" i="0" kern="1200" dirty="0">
                          <a:solidFill>
                            <a:srgbClr val="4472C4"/>
                          </a:solidFill>
                          <a:effectLst/>
                          <a:latin typeface="Bradley Hand ITC" panose="03070402050302030203" pitchFamily="66" charset="0"/>
                          <a:ea typeface="+mn-ea"/>
                          <a:cs typeface="+mn-cs"/>
                        </a:rPr>
                        <a:t>From the Greek </a:t>
                      </a:r>
                      <a:r>
                        <a:rPr lang="en-GB" sz="1800" b="1" i="1" kern="1200" dirty="0" err="1">
                          <a:solidFill>
                            <a:srgbClr val="4472C4"/>
                          </a:solidFill>
                          <a:effectLst/>
                          <a:latin typeface="Bradley Hand ITC" panose="03070402050302030203" pitchFamily="66" charset="0"/>
                          <a:ea typeface="+mn-ea"/>
                          <a:cs typeface="+mn-cs"/>
                        </a:rPr>
                        <a:t>khrōma</a:t>
                      </a:r>
                      <a:r>
                        <a:rPr lang="en-GB" sz="1800" b="1" i="1" kern="1200" dirty="0">
                          <a:solidFill>
                            <a:srgbClr val="4472C4"/>
                          </a:solidFill>
                          <a:effectLst/>
                          <a:latin typeface="Bradley Hand ITC" panose="03070402050302030203" pitchFamily="66" charset="0"/>
                          <a:ea typeface="+mn-ea"/>
                          <a:cs typeface="+mn-cs"/>
                        </a:rPr>
                        <a:t> meaning </a:t>
                      </a:r>
                      <a:r>
                        <a:rPr lang="en-GB" sz="1800" b="1" i="0" kern="1200" dirty="0">
                          <a:solidFill>
                            <a:srgbClr val="4472C4"/>
                          </a:solidFill>
                          <a:effectLst/>
                          <a:latin typeface="Bradley Hand ITC" panose="03070402050302030203" pitchFamily="66" charset="0"/>
                          <a:ea typeface="+mn-ea"/>
                          <a:cs typeface="+mn-cs"/>
                        </a:rPr>
                        <a:t>colour</a:t>
                      </a:r>
                      <a:endParaRPr lang="en-GB" sz="1800" b="1" u="none" dirty="0">
                        <a:solidFill>
                          <a:srgbClr val="4472C4"/>
                        </a:solidFill>
                        <a:latin typeface="Bradley Hand ITC" panose="03070402050302030203" pitchFamily="66" charset="0"/>
                        <a:cs typeface="Arial" panose="020B0604020202020204" pitchFamily="34" charset="0"/>
                      </a:endParaRPr>
                    </a:p>
                    <a:p>
                      <a:pPr algn="ctr"/>
                      <a:endParaRPr lang="en-GB" sz="1800" b="1" u="none" dirty="0">
                        <a:solidFill>
                          <a:schemeClr val="tx1"/>
                        </a:solidFill>
                        <a:latin typeface="Century Gothic" panose="020B0502020202020204" pitchFamily="34" charset="0"/>
                        <a:cs typeface="Arial" panose="020B0604020202020204" pitchFamily="34" charset="0"/>
                      </a:endParaRPr>
                    </a:p>
                    <a:p>
                      <a:pPr algn="ctr"/>
                      <a:r>
                        <a:rPr lang="en-GB" sz="1800" b="0" u="none" dirty="0">
                          <a:solidFill>
                            <a:schemeClr val="tx1"/>
                          </a:solidFill>
                          <a:latin typeface="Century Gothic" panose="020B0502020202020204" pitchFamily="34" charset="0"/>
                          <a:cs typeface="Arial" panose="020B0604020202020204" pitchFamily="34" charset="0"/>
                        </a:rPr>
                        <a:t>-</a:t>
                      </a:r>
                      <a:r>
                        <a:rPr lang="en-GB" sz="1800" b="0" u="none" dirty="0" err="1">
                          <a:solidFill>
                            <a:schemeClr val="tx1"/>
                          </a:solidFill>
                          <a:latin typeface="Century Gothic" panose="020B0502020202020204" pitchFamily="34" charset="0"/>
                          <a:cs typeface="Arial" panose="020B0604020202020204" pitchFamily="34" charset="0"/>
                        </a:rPr>
                        <a:t>graphy</a:t>
                      </a:r>
                      <a:endParaRPr lang="en-GB" sz="400" b="0" u="none" dirty="0">
                        <a:solidFill>
                          <a:schemeClr val="tx1"/>
                        </a:solidFill>
                        <a:latin typeface="Century Gothic" panose="020B0502020202020204" pitchFamily="34" charset="0"/>
                        <a:cs typeface="Arial" panose="020B0604020202020204" pitchFamily="34" charset="0"/>
                      </a:endParaRPr>
                    </a:p>
                    <a:p>
                      <a:pPr algn="ctr"/>
                      <a:r>
                        <a:rPr lang="en-GB" sz="1800" b="1" i="0" kern="1200" dirty="0">
                          <a:solidFill>
                            <a:srgbClr val="4472C4"/>
                          </a:solidFill>
                          <a:effectLst/>
                          <a:latin typeface="Bradley Hand ITC" panose="03070402050302030203" pitchFamily="66" charset="0"/>
                          <a:ea typeface="+mn-ea"/>
                          <a:cs typeface="+mn-cs"/>
                        </a:rPr>
                        <a:t>From the Greek </a:t>
                      </a:r>
                      <a:r>
                        <a:rPr lang="en-GB" sz="1800" b="1" i="1" kern="1200" dirty="0">
                          <a:solidFill>
                            <a:srgbClr val="4472C4"/>
                          </a:solidFill>
                          <a:effectLst/>
                          <a:latin typeface="Bradley Hand ITC" panose="03070402050302030203" pitchFamily="66" charset="0"/>
                          <a:ea typeface="+mn-ea"/>
                          <a:cs typeface="+mn-cs"/>
                        </a:rPr>
                        <a:t>-</a:t>
                      </a:r>
                      <a:r>
                        <a:rPr lang="en-GB" sz="1800" b="1" i="1" kern="1200" dirty="0" err="1">
                          <a:solidFill>
                            <a:srgbClr val="4472C4"/>
                          </a:solidFill>
                          <a:effectLst/>
                          <a:latin typeface="Bradley Hand ITC" panose="03070402050302030203" pitchFamily="66" charset="0"/>
                          <a:ea typeface="+mn-ea"/>
                          <a:cs typeface="+mn-cs"/>
                        </a:rPr>
                        <a:t>graphia</a:t>
                      </a:r>
                      <a:r>
                        <a:rPr lang="en-GB" sz="1800" b="1" i="0" kern="1200" dirty="0">
                          <a:solidFill>
                            <a:srgbClr val="4472C4"/>
                          </a:solidFill>
                          <a:effectLst/>
                          <a:latin typeface="Bradley Hand ITC" panose="03070402050302030203" pitchFamily="66" charset="0"/>
                          <a:ea typeface="+mn-ea"/>
                          <a:cs typeface="+mn-cs"/>
                        </a:rPr>
                        <a:t> ’description of’</a:t>
                      </a:r>
                    </a:p>
                    <a:p>
                      <a:pPr marL="0" indent="0" algn="ctr">
                        <a:buFont typeface="Arial" panose="020B0604020202020204" pitchFamily="34" charset="0"/>
                        <a:buNone/>
                      </a:pPr>
                      <a:endParaRPr lang="en-GB" sz="1800" b="0" u="none" baseline="0" dirty="0">
                        <a:solidFill>
                          <a:schemeClr val="tx1"/>
                        </a:solidFill>
                        <a:latin typeface="Century Gothic" panose="020B0502020202020204" pitchFamily="34" charset="0"/>
                        <a:cs typeface="Arial" panose="020B0604020202020204" pitchFamily="34" charset="0"/>
                      </a:endParaRPr>
                    </a:p>
                    <a:p>
                      <a:pPr marL="0" indent="0" algn="ctr">
                        <a:buFont typeface="Arial" panose="020B0604020202020204" pitchFamily="34" charset="0"/>
                        <a:buNone/>
                      </a:pPr>
                      <a:r>
                        <a:rPr lang="en-GB" sz="1800" b="0" u="none" baseline="0" dirty="0">
                          <a:solidFill>
                            <a:schemeClr val="tx1"/>
                          </a:solidFill>
                          <a:latin typeface="Century Gothic" panose="020B0502020202020204" pitchFamily="34" charset="0"/>
                          <a:cs typeface="Arial" panose="020B0604020202020204" pitchFamily="34" charset="0"/>
                        </a:rPr>
                        <a:t>chromatography</a:t>
                      </a:r>
                      <a:endParaRPr lang="en-GB" sz="1800" b="1" u="none" dirty="0">
                        <a:solidFill>
                          <a:schemeClr val="accent1"/>
                        </a:solidFill>
                        <a:latin typeface="Bradley Hand ITC" panose="03070402050302030203" pitchFamily="66" charset="0"/>
                        <a:cs typeface="Arial" panose="020B0604020202020204" pitchFamily="34" charset="0"/>
                      </a:endParaRPr>
                    </a:p>
                    <a:p>
                      <a:pPr algn="ctr"/>
                      <a:r>
                        <a:rPr lang="en-GB" sz="1800" b="1" u="none" dirty="0">
                          <a:solidFill>
                            <a:schemeClr val="accent1"/>
                          </a:solidFill>
                          <a:latin typeface="Bradley Hand ITC" panose="03070402050302030203" pitchFamily="66" charset="0"/>
                          <a:cs typeface="Arial" panose="020B0604020202020204" pitchFamily="34" charset="0"/>
                        </a:rPr>
                        <a:t>description of the colours in a mixture</a:t>
                      </a:r>
                    </a:p>
                    <a:p>
                      <a:pPr algn="ctr"/>
                      <a:endParaRPr lang="en-GB" sz="1800" b="1" u="none" dirty="0">
                        <a:solidFill>
                          <a:srgbClr val="4472C4"/>
                        </a:solidFill>
                        <a:latin typeface="Bradley Hand ITC" panose="03070402050302030203" pitchFamily="66"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423830808"/>
                  </a:ext>
                </a:extLst>
              </a:tr>
              <a:tr h="3429000">
                <a:tc>
                  <a:txBody>
                    <a:bodyPr/>
                    <a:lstStyle/>
                    <a:p>
                      <a:pPr marL="179388" indent="-179388" algn="l"/>
                      <a:r>
                        <a:rPr lang="en-GB" sz="1400" b="1" u="none" baseline="0" dirty="0">
                          <a:solidFill>
                            <a:srgbClr val="006F62"/>
                          </a:solidFill>
                          <a:latin typeface="Century Gothic" panose="020B0502020202020204" pitchFamily="34" charset="0"/>
                          <a:cs typeface="Arial" panose="020B0604020202020204" pitchFamily="34" charset="0"/>
                        </a:rPr>
                        <a:t>4.  A student uses chromatography to find the colours</a:t>
                      </a:r>
                    </a:p>
                    <a:p>
                      <a:pPr marL="268288" indent="-88900" algn="l">
                        <a:tabLst>
                          <a:tab pos="5557838" algn="l"/>
                        </a:tabLst>
                      </a:pPr>
                      <a:r>
                        <a:rPr lang="en-GB" sz="1400" b="1" u="none" baseline="0" dirty="0">
                          <a:solidFill>
                            <a:srgbClr val="006F62"/>
                          </a:solidFill>
                          <a:latin typeface="Century Gothic" panose="020B0502020202020204" pitchFamily="34" charset="0"/>
                          <a:cs typeface="Arial" panose="020B0604020202020204" pitchFamily="34" charset="0"/>
                        </a:rPr>
                        <a:t> in a black ink.</a:t>
                      </a:r>
                    </a:p>
                    <a:p>
                      <a:pPr marL="179388" indent="0" algn="l">
                        <a:spcBef>
                          <a:spcPts val="600"/>
                        </a:spcBef>
                        <a:tabLst>
                          <a:tab pos="5557838" algn="l"/>
                        </a:tabLst>
                      </a:pPr>
                      <a:r>
                        <a:rPr lang="en-GB" sz="1400" b="1" u="none" baseline="0" dirty="0">
                          <a:solidFill>
                            <a:srgbClr val="006F62"/>
                          </a:solidFill>
                          <a:latin typeface="Century Gothic" panose="020B0502020202020204" pitchFamily="34" charset="0"/>
                          <a:cs typeface="Arial" panose="020B0604020202020204" pitchFamily="34" charset="0"/>
                        </a:rPr>
                        <a:t> What colours are in the black ink?</a:t>
                      </a:r>
                    </a:p>
                    <a:p>
                      <a:pPr algn="l"/>
                      <a:endParaRPr lang="en-GB" sz="1400" b="1" u="none" baseline="0" dirty="0">
                        <a:solidFill>
                          <a:srgbClr val="006F62"/>
                        </a:solidFill>
                        <a:latin typeface="Century Gothic" panose="020B0502020202020204" pitchFamily="34" charset="0"/>
                        <a:cs typeface="Arial" panose="020B0604020202020204" pitchFamily="34" charset="0"/>
                      </a:endParaRPr>
                    </a:p>
                    <a:p>
                      <a:pPr algn="l"/>
                      <a:endParaRPr lang="en-GB" sz="1400" b="1" u="none" baseline="0" dirty="0">
                        <a:solidFill>
                          <a:srgbClr val="006F62"/>
                        </a:solidFill>
                        <a:latin typeface="Century Gothic" panose="020B0502020202020204" pitchFamily="34" charset="0"/>
                        <a:cs typeface="Arial" panose="020B0604020202020204" pitchFamily="34" charset="0"/>
                      </a:endParaRPr>
                    </a:p>
                    <a:p>
                      <a:pPr marL="0" indent="3136900" algn="l"/>
                      <a:r>
                        <a:rPr lang="en-GB" sz="1800" b="1" u="none" baseline="0" dirty="0">
                          <a:solidFill>
                            <a:srgbClr val="4472C4"/>
                          </a:solidFill>
                          <a:latin typeface="Bradley Hand ITC" panose="03070402050302030203" pitchFamily="66" charset="0"/>
                          <a:cs typeface="Arial" panose="020B0604020202020204" pitchFamily="34" charset="0"/>
                        </a:rPr>
                        <a:t>The black ink consists of;</a:t>
                      </a:r>
                    </a:p>
                    <a:p>
                      <a:pPr marL="3136900" indent="0" algn="l">
                        <a:buFont typeface="Arial" panose="020B0604020202020204" pitchFamily="34" charset="0"/>
                        <a:buChar char="•"/>
                      </a:pPr>
                      <a:r>
                        <a:rPr lang="en-GB" sz="1800" b="1" u="none" baseline="0" dirty="0">
                          <a:solidFill>
                            <a:srgbClr val="4472C4"/>
                          </a:solidFill>
                          <a:latin typeface="Bradley Hand ITC" panose="03070402050302030203" pitchFamily="66" charset="0"/>
                          <a:cs typeface="Arial" panose="020B0604020202020204" pitchFamily="34" charset="0"/>
                        </a:rPr>
                        <a:t> blue ink</a:t>
                      </a:r>
                    </a:p>
                    <a:p>
                      <a:pPr marL="3136900" indent="0" algn="l">
                        <a:buFont typeface="Arial" panose="020B0604020202020204" pitchFamily="34" charset="0"/>
                        <a:buChar char="•"/>
                      </a:pPr>
                      <a:r>
                        <a:rPr lang="en-GB" sz="1800" b="1" u="none" baseline="0" dirty="0">
                          <a:solidFill>
                            <a:srgbClr val="4472C4"/>
                          </a:solidFill>
                          <a:latin typeface="Bradley Hand ITC" panose="03070402050302030203" pitchFamily="66" charset="0"/>
                          <a:cs typeface="Arial" panose="020B0604020202020204" pitchFamily="34" charset="0"/>
                        </a:rPr>
                        <a:t> green ink</a:t>
                      </a:r>
                    </a:p>
                    <a:p>
                      <a:pPr marL="3136900" indent="0" algn="l">
                        <a:buFont typeface="Arial" panose="020B0604020202020204" pitchFamily="34" charset="0"/>
                        <a:buChar char="•"/>
                      </a:pPr>
                      <a:r>
                        <a:rPr lang="en-GB" sz="1800" b="1" u="none" baseline="0" dirty="0">
                          <a:solidFill>
                            <a:srgbClr val="4472C4"/>
                          </a:solidFill>
                          <a:latin typeface="Bradley Hand ITC" panose="03070402050302030203" pitchFamily="66" charset="0"/>
                          <a:cs typeface="Arial" panose="020B0604020202020204" pitchFamily="34" charset="0"/>
                        </a:rPr>
                        <a:t> an unknown colour</a:t>
                      </a:r>
                    </a:p>
                    <a:p>
                      <a:pPr algn="l"/>
                      <a:endParaRPr lang="en-GB" sz="1400" b="1" u="none" baseline="0" dirty="0">
                        <a:solidFill>
                          <a:srgbClr val="006F62"/>
                        </a:solidFill>
                        <a:latin typeface="Century Gothic" panose="020B0502020202020204" pitchFamily="34" charset="0"/>
                        <a:cs typeface="Arial" panose="020B0604020202020204" pitchFamily="34" charset="0"/>
                      </a:endParaRPr>
                    </a:p>
                    <a:p>
                      <a:pPr algn="l"/>
                      <a:endParaRPr lang="en-GB" sz="1400" b="1" u="sng" baseline="0" dirty="0">
                        <a:solidFill>
                          <a:schemeClr val="tx1"/>
                        </a:solidFill>
                        <a:latin typeface="Century Gothic" panose="020B0502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400" b="1" u="none" dirty="0">
                        <a:solidFill>
                          <a:srgbClr val="006F62"/>
                        </a:solidFill>
                        <a:latin typeface="Century Gothic" panose="020B0502020202020204" pitchFamily="34" charset="0"/>
                        <a:cs typeface="Arial" panose="020B0604020202020204" pitchFamily="34" charset="0"/>
                      </a:endParaRPr>
                    </a:p>
                    <a:p>
                      <a:pPr algn="ctr"/>
                      <a:endParaRPr lang="en-GB" sz="1400" b="1" u="none" dirty="0">
                        <a:solidFill>
                          <a:srgbClr val="006F62"/>
                        </a:solidFill>
                        <a:latin typeface="Century Gothic" panose="020B0502020202020204" pitchFamily="34" charset="0"/>
                        <a:cs typeface="Arial" panose="020B0604020202020204"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dirty="0">
                          <a:ln>
                            <a:noFill/>
                          </a:ln>
                          <a:solidFill>
                            <a:srgbClr val="006F62"/>
                          </a:solidFill>
                          <a:effectLst/>
                          <a:uLnTx/>
                          <a:uFillTx/>
                          <a:latin typeface="Century Gothic" panose="020B0502020202020204" pitchFamily="34" charset="0"/>
                          <a:ea typeface="+mn-ea"/>
                          <a:cs typeface="Arial" panose="020B0604020202020204" pitchFamily="34" charset="0"/>
                        </a:rPr>
                        <a:t>3. Write down what you think key term means/copy the definition from the key terms list</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400" b="1" i="0" u="sng" strike="noStrike" kern="1200" cap="none" spc="0" normalizeH="0" baseline="0" noProof="0" dirty="0">
                          <a:ln>
                            <a:noFill/>
                          </a:ln>
                          <a:solidFill>
                            <a:prstClr val="black"/>
                          </a:solidFill>
                          <a:effectLst/>
                          <a:uLnTx/>
                          <a:uFillTx/>
                          <a:latin typeface="Century Gothic" panose="020B0502020202020204" pitchFamily="34" charset="0"/>
                          <a:ea typeface="+mn-ea"/>
                          <a:cs typeface="Arial" panose="020B0604020202020204" pitchFamily="34" charset="0"/>
                        </a:rPr>
                        <a:t>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dirty="0">
                          <a:ln>
                            <a:noFill/>
                          </a:ln>
                          <a:solidFill>
                            <a:srgbClr val="4472C4"/>
                          </a:solidFill>
                          <a:effectLst/>
                          <a:uLnTx/>
                          <a:uFillTx/>
                          <a:latin typeface="Bradley Hand ITC" panose="03070402050302030203" pitchFamily="66" charset="0"/>
                          <a:ea typeface="+mn-ea"/>
                          <a:cs typeface="+mn-cs"/>
                        </a:rPr>
                        <a:t>A method of separation based on how easily each substance is carried in a liquid that is moving through a porous solid, like paper.</a:t>
                      </a:r>
                      <a:endParaRPr kumimoji="0" lang="en-GB" sz="1400" b="1" i="0" u="none" strike="noStrike" kern="1200" cap="none" spc="0" normalizeH="0" baseline="0" noProof="0" dirty="0">
                        <a:ln>
                          <a:noFill/>
                        </a:ln>
                        <a:solidFill>
                          <a:srgbClr val="4472C4"/>
                        </a:solidFill>
                        <a:effectLst/>
                        <a:uLnTx/>
                        <a:uFillTx/>
                        <a:latin typeface="Bradley Hand ITC" panose="03070402050302030203" pitchFamily="66"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400" b="1" i="0" u="none" strike="noStrike" kern="1200" cap="none" spc="0" normalizeH="0" baseline="0" noProof="0" dirty="0">
                        <a:ln>
                          <a:noFill/>
                        </a:ln>
                        <a:solidFill>
                          <a:srgbClr val="4472C4"/>
                        </a:solidFill>
                        <a:effectLst/>
                        <a:uLnTx/>
                        <a:uFillTx/>
                        <a:latin typeface="Bradley Hand ITC" panose="03070402050302030203" pitchFamily="66" charset="0"/>
                        <a:ea typeface="+mn-ea"/>
                        <a:cs typeface="Arial" panose="020B0604020202020204"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Arial" panose="020B0604020202020204" pitchFamily="34" charset="0"/>
                        </a:rPr>
                        <a:t>Encourage learners to compare their attempted definition with the key terms list definition</a:t>
                      </a:r>
                    </a:p>
                    <a:p>
                      <a:pPr algn="ctr"/>
                      <a:endParaRPr lang="en-GB" sz="1400" b="1" u="none" dirty="0">
                        <a:solidFill>
                          <a:srgbClr val="006F62"/>
                        </a:solidFill>
                        <a:latin typeface="Century Gothic" panose="020B0502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538039856"/>
                  </a:ext>
                </a:extLst>
              </a:tr>
            </a:tbl>
          </a:graphicData>
        </a:graphic>
      </p:graphicFrame>
      <p:graphicFrame>
        <p:nvGraphicFramePr>
          <p:cNvPr id="6" name="Content Placeholder 3">
            <a:extLst>
              <a:ext uri="{FF2B5EF4-FFF2-40B4-BE49-F238E27FC236}">
                <a16:creationId xmlns:a16="http://schemas.microsoft.com/office/drawing/2014/main" id="{A22F9EAB-9ADA-A50B-643C-68E9C7EB999C}"/>
              </a:ext>
            </a:extLst>
          </p:cNvPr>
          <p:cNvGraphicFramePr>
            <a:graphicFrameLocks/>
          </p:cNvGraphicFramePr>
          <p:nvPr>
            <p:extLst>
              <p:ext uri="{D42A27DB-BD31-4B8C-83A1-F6EECF244321}">
                <p14:modId xmlns:p14="http://schemas.microsoft.com/office/powerpoint/2010/main" val="1308591567"/>
              </p:ext>
            </p:extLst>
          </p:nvPr>
        </p:nvGraphicFramePr>
        <p:xfrm>
          <a:off x="0" y="0"/>
          <a:ext cx="12192000" cy="7071360"/>
        </p:xfrm>
        <a:graphic>
          <a:graphicData uri="http://schemas.openxmlformats.org/drawingml/2006/table">
            <a:tbl>
              <a:tblPr firstRow="1" bandRow="1">
                <a:tableStyleId>{5C22544A-7EE6-4342-B048-85BDC9FD1C3A}</a:tableStyleId>
              </a:tblPr>
              <a:tblGrid>
                <a:gridCol w="6096000">
                  <a:extLst>
                    <a:ext uri="{9D8B030D-6E8A-4147-A177-3AD203B41FA5}">
                      <a16:colId xmlns:a16="http://schemas.microsoft.com/office/drawing/2014/main" val="3192463705"/>
                    </a:ext>
                  </a:extLst>
                </a:gridCol>
                <a:gridCol w="6096000">
                  <a:extLst>
                    <a:ext uri="{9D8B030D-6E8A-4147-A177-3AD203B41FA5}">
                      <a16:colId xmlns:a16="http://schemas.microsoft.com/office/drawing/2014/main" val="1726816370"/>
                    </a:ext>
                  </a:extLst>
                </a:gridCol>
              </a:tblGrid>
              <a:tr h="3429000">
                <a:tc>
                  <a:txBody>
                    <a:bodyPr/>
                    <a:lstStyle/>
                    <a:p>
                      <a:pPr marL="0" indent="0" algn="ctr">
                        <a:buNone/>
                      </a:pPr>
                      <a:r>
                        <a:rPr lang="en-GB" sz="1400" b="1" u="none" dirty="0">
                          <a:solidFill>
                            <a:srgbClr val="006F62"/>
                          </a:solidFill>
                          <a:latin typeface="Century Gothic" panose="020B0502020202020204" pitchFamily="34" charset="0"/>
                          <a:cs typeface="Arial" panose="020B0604020202020204" pitchFamily="34" charset="0"/>
                        </a:rPr>
                        <a:t>1.  What does the word chromatography mean to you?</a:t>
                      </a:r>
                    </a:p>
                    <a:p>
                      <a:pPr marL="342900" indent="-342900" algn="ctr">
                        <a:buAutoNum type="arabicPeriod"/>
                      </a:pPr>
                      <a:endParaRPr lang="en-GB" sz="1400" b="1" u="none" dirty="0">
                        <a:solidFill>
                          <a:srgbClr val="006F62"/>
                        </a:solidFill>
                        <a:latin typeface="Century Gothic" panose="020B0502020202020204" pitchFamily="34" charset="0"/>
                        <a:cs typeface="Arial" panose="020B0604020202020204" pitchFamily="34" charset="0"/>
                      </a:endParaRPr>
                    </a:p>
                    <a:p>
                      <a:pPr marL="0" indent="0" algn="ctr">
                        <a:buFont typeface="Arial" panose="020B0604020202020204" pitchFamily="34" charset="0"/>
                        <a:buNone/>
                      </a:pPr>
                      <a:endParaRPr lang="en-GB" sz="1400" b="0" u="none" dirty="0">
                        <a:solidFill>
                          <a:schemeClr val="tx1"/>
                        </a:solidFill>
                        <a:latin typeface="Century Gothic" panose="020B0502020202020204" pitchFamily="34" charset="0"/>
                        <a:cs typeface="Arial" panose="020B0604020202020204" pitchFamily="34" charset="0"/>
                      </a:endParaRPr>
                    </a:p>
                    <a:p>
                      <a:pPr marL="0" indent="0" algn="ctr">
                        <a:buNone/>
                      </a:pPr>
                      <a:r>
                        <a:rPr lang="en-GB" sz="3200" b="1" u="sng" dirty="0">
                          <a:solidFill>
                            <a:schemeClr val="tx1"/>
                          </a:solidFill>
                          <a:latin typeface="Century Gothic" panose="020B0502020202020204" pitchFamily="34" charset="0"/>
                          <a:cs typeface="Arial" panose="020B0604020202020204" pitchFamily="34" charset="0"/>
                        </a:rPr>
                        <a: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indent="0" algn="ctr">
                        <a:spcBef>
                          <a:spcPts val="600"/>
                        </a:spcBef>
                        <a:buNone/>
                      </a:pPr>
                      <a:r>
                        <a:rPr lang="en-GB" sz="1400" b="1" u="none" dirty="0">
                          <a:solidFill>
                            <a:srgbClr val="006F62"/>
                          </a:solidFill>
                          <a:latin typeface="Century Gothic" panose="020B0502020202020204" pitchFamily="34" charset="0"/>
                          <a:cs typeface="Arial" panose="020B0604020202020204" pitchFamily="34" charset="0"/>
                        </a:rPr>
                        <a:t>2. Break down the word ‘chromatography’.</a:t>
                      </a:r>
                      <a:endParaRPr lang="en-GB" sz="400" b="0" u="none" dirty="0">
                        <a:solidFill>
                          <a:schemeClr val="tx1"/>
                        </a:solidFill>
                        <a:latin typeface="Century Gothic" panose="020B0502020202020204" pitchFamily="34" charset="0"/>
                        <a:cs typeface="Arial" panose="020B0604020202020204" pitchFamily="34" charset="0"/>
                      </a:endParaRPr>
                    </a:p>
                    <a:p>
                      <a:pPr algn="ctr">
                        <a:spcBef>
                          <a:spcPts val="1200"/>
                        </a:spcBef>
                      </a:pPr>
                      <a:r>
                        <a:rPr lang="en-GB" sz="1800" b="0" u="none" dirty="0">
                          <a:solidFill>
                            <a:schemeClr val="tx1"/>
                          </a:solidFill>
                          <a:latin typeface="Century Gothic" panose="020B0502020202020204" pitchFamily="34" charset="0"/>
                          <a:cs typeface="Arial" panose="020B0604020202020204" pitchFamily="34" charset="0"/>
                        </a:rPr>
                        <a:t>chroma-</a:t>
                      </a:r>
                    </a:p>
                    <a:p>
                      <a:pPr algn="ctr">
                        <a:spcBef>
                          <a:spcPts val="600"/>
                        </a:spcBef>
                      </a:pPr>
                      <a:r>
                        <a:rPr lang="en-GB" sz="1400" b="0" i="0" u="none" dirty="0">
                          <a:solidFill>
                            <a:schemeClr val="tx1"/>
                          </a:solidFill>
                          <a:latin typeface="Century Gothic" panose="020B0502020202020204" pitchFamily="34" charset="0"/>
                          <a:cs typeface="Arial" panose="020B0604020202020204" pitchFamily="34" charset="0"/>
                        </a:rPr>
                        <a:t>colour(s)</a:t>
                      </a:r>
                      <a:endParaRPr lang="en-GB" sz="1800" b="0" i="0" u="none" dirty="0">
                        <a:solidFill>
                          <a:schemeClr val="tx1"/>
                        </a:solidFill>
                        <a:latin typeface="Century Gothic" panose="020B0502020202020204" pitchFamily="34" charset="0"/>
                        <a:cs typeface="Arial" panose="020B0604020202020204" pitchFamily="34" charset="0"/>
                      </a:endParaRPr>
                    </a:p>
                    <a:p>
                      <a:pPr algn="ctr">
                        <a:spcBef>
                          <a:spcPts val="1200"/>
                        </a:spcBef>
                      </a:pPr>
                      <a:r>
                        <a:rPr lang="en-GB" sz="1800" b="0" u="none" dirty="0">
                          <a:solidFill>
                            <a:schemeClr val="tx1"/>
                          </a:solidFill>
                          <a:latin typeface="Century Gothic" panose="020B0502020202020204" pitchFamily="34" charset="0"/>
                          <a:cs typeface="Arial" panose="020B0604020202020204" pitchFamily="34" charset="0"/>
                        </a:rPr>
                        <a:t>-</a:t>
                      </a:r>
                      <a:r>
                        <a:rPr lang="en-GB" sz="1800" b="0" u="none" dirty="0" err="1">
                          <a:solidFill>
                            <a:schemeClr val="tx1"/>
                          </a:solidFill>
                          <a:latin typeface="Century Gothic" panose="020B0502020202020204" pitchFamily="34" charset="0"/>
                          <a:cs typeface="Arial" panose="020B0604020202020204" pitchFamily="34" charset="0"/>
                        </a:rPr>
                        <a:t>graphy</a:t>
                      </a:r>
                      <a:endParaRPr lang="en-GB" sz="1800" b="0" u="none" dirty="0">
                        <a:solidFill>
                          <a:schemeClr val="tx1"/>
                        </a:solidFill>
                        <a:latin typeface="Century Gothic" panose="020B0502020202020204" pitchFamily="34" charset="0"/>
                        <a:cs typeface="Arial" panose="020B0604020202020204" pitchFamily="34" charset="0"/>
                      </a:endParaRPr>
                    </a:p>
                    <a:p>
                      <a:pPr algn="ctr">
                        <a:spcBef>
                          <a:spcPts val="600"/>
                        </a:spcBef>
                      </a:pPr>
                      <a:r>
                        <a:rPr lang="en-GB" sz="1400" b="0" u="none" dirty="0">
                          <a:solidFill>
                            <a:schemeClr val="tx1"/>
                          </a:solidFill>
                          <a:latin typeface="Century Gothic" panose="020B0502020202020204" pitchFamily="34" charset="0"/>
                          <a:cs typeface="Arial" panose="020B0604020202020204" pitchFamily="34" charset="0"/>
                        </a:rPr>
                        <a:t>The choreography of a dance is a description of the steps and movements in the dance.</a:t>
                      </a:r>
                    </a:p>
                    <a:p>
                      <a:pPr algn="ctr">
                        <a:spcBef>
                          <a:spcPts val="600"/>
                        </a:spcBef>
                      </a:pPr>
                      <a:r>
                        <a:rPr lang="en-GB" sz="1400" b="0" u="none" dirty="0">
                          <a:solidFill>
                            <a:schemeClr val="tx1"/>
                          </a:solidFill>
                          <a:latin typeface="Century Gothic" panose="020B0502020202020204" pitchFamily="34" charset="0"/>
                          <a:cs typeface="Arial" panose="020B0604020202020204" pitchFamily="34" charset="0"/>
                        </a:rPr>
                        <a:t>A biography is a description of someone’s life.</a:t>
                      </a:r>
                    </a:p>
                    <a:p>
                      <a:pPr algn="ctr">
                        <a:spcBef>
                          <a:spcPts val="600"/>
                        </a:spcBef>
                      </a:pPr>
                      <a:r>
                        <a:rPr lang="en-GB" sz="1400" b="0" u="none" dirty="0">
                          <a:solidFill>
                            <a:schemeClr val="tx1"/>
                          </a:solidFill>
                          <a:latin typeface="Century Gothic" panose="020B0502020202020204" pitchFamily="34" charset="0"/>
                          <a:cs typeface="Arial" panose="020B0604020202020204" pitchFamily="34" charset="0"/>
                        </a:rPr>
                        <a:t>What does the suffix </a:t>
                      </a:r>
                      <a:r>
                        <a:rPr lang="en-GB" sz="1400" b="0" i="1" u="none" dirty="0">
                          <a:solidFill>
                            <a:schemeClr val="tx1"/>
                          </a:solidFill>
                          <a:latin typeface="Century Gothic" panose="020B0502020202020204" pitchFamily="34" charset="0"/>
                          <a:cs typeface="Arial" panose="020B0604020202020204" pitchFamily="34" charset="0"/>
                        </a:rPr>
                        <a:t>–</a:t>
                      </a:r>
                      <a:r>
                        <a:rPr lang="en-GB" sz="1400" b="0" i="1" u="none" dirty="0" err="1">
                          <a:solidFill>
                            <a:schemeClr val="tx1"/>
                          </a:solidFill>
                          <a:latin typeface="Century Gothic" panose="020B0502020202020204" pitchFamily="34" charset="0"/>
                          <a:cs typeface="Arial" panose="020B0604020202020204" pitchFamily="34" charset="0"/>
                        </a:rPr>
                        <a:t>graphy</a:t>
                      </a:r>
                      <a:r>
                        <a:rPr lang="en-GB" sz="1400" b="0" i="1" u="none" dirty="0">
                          <a:solidFill>
                            <a:schemeClr val="tx1"/>
                          </a:solidFill>
                          <a:latin typeface="Century Gothic" panose="020B0502020202020204" pitchFamily="34" charset="0"/>
                          <a:cs typeface="Arial" panose="020B0604020202020204" pitchFamily="34" charset="0"/>
                        </a:rPr>
                        <a:t> </a:t>
                      </a:r>
                      <a:r>
                        <a:rPr lang="en-GB" sz="1400" b="0" u="none" dirty="0">
                          <a:solidFill>
                            <a:schemeClr val="tx1"/>
                          </a:solidFill>
                          <a:latin typeface="Century Gothic" panose="020B0502020202020204" pitchFamily="34" charset="0"/>
                          <a:cs typeface="Arial" panose="020B0604020202020204" pitchFamily="34" charset="0"/>
                        </a:rPr>
                        <a:t>mean in these words? </a:t>
                      </a:r>
                      <a:r>
                        <a:rPr lang="en-GB" sz="1800" b="1" u="none" dirty="0">
                          <a:solidFill>
                            <a:srgbClr val="4472C4"/>
                          </a:solidFill>
                          <a:latin typeface="Bradley Hand ITC" panose="03070402050302030203" pitchFamily="66" charset="0"/>
                          <a:cs typeface="Arial" panose="020B0604020202020204" pitchFamily="34" charset="0"/>
                        </a:rPr>
                        <a:t>Description</a:t>
                      </a:r>
                    </a:p>
                    <a:p>
                      <a:pPr algn="ctr">
                        <a:spcBef>
                          <a:spcPts val="1200"/>
                        </a:spcBef>
                      </a:pPr>
                      <a:r>
                        <a:rPr lang="en-GB" sz="1800" b="0" u="none" dirty="0">
                          <a:solidFill>
                            <a:schemeClr val="tx1"/>
                          </a:solidFill>
                          <a:latin typeface="Century Gothic" panose="020B0502020202020204" pitchFamily="34" charset="0"/>
                          <a:cs typeface="Arial" panose="020B0604020202020204" pitchFamily="34" charset="0"/>
                        </a:rPr>
                        <a:t>chromatography</a:t>
                      </a:r>
                    </a:p>
                    <a:p>
                      <a:pPr algn="ctr">
                        <a:spcBef>
                          <a:spcPts val="0"/>
                        </a:spcBef>
                      </a:pPr>
                      <a:r>
                        <a:rPr lang="en-GB" sz="1800" b="1" u="none" dirty="0">
                          <a:solidFill>
                            <a:schemeClr val="accent1"/>
                          </a:solidFill>
                          <a:latin typeface="Bradley Hand ITC" panose="03070402050302030203" pitchFamily="66" charset="0"/>
                          <a:cs typeface="Arial" panose="020B0604020202020204" pitchFamily="34" charset="0"/>
                        </a:rPr>
                        <a:t>A</a:t>
                      </a:r>
                      <a:r>
                        <a:rPr lang="en-GB" sz="1800" b="1" u="none" dirty="0">
                          <a:solidFill>
                            <a:schemeClr val="tx1"/>
                          </a:solidFill>
                          <a:latin typeface="Bradley Hand ITC" panose="03070402050302030203" pitchFamily="66" charset="0"/>
                          <a:cs typeface="Arial" panose="020B0604020202020204" pitchFamily="34" charset="0"/>
                        </a:rPr>
                        <a:t> </a:t>
                      </a:r>
                      <a:r>
                        <a:rPr lang="en-GB" sz="1800" b="1" u="none" dirty="0">
                          <a:solidFill>
                            <a:schemeClr val="accent1"/>
                          </a:solidFill>
                          <a:latin typeface="Bradley Hand ITC" panose="03070402050302030203" pitchFamily="66" charset="0"/>
                          <a:cs typeface="Arial" panose="020B0604020202020204" pitchFamily="34" charset="0"/>
                        </a:rPr>
                        <a:t>description of the colours in a mixture.</a:t>
                      </a:r>
                    </a:p>
                    <a:p>
                      <a:pPr algn="ctr">
                        <a:spcBef>
                          <a:spcPts val="600"/>
                        </a:spcBef>
                      </a:pPr>
                      <a:endParaRPr lang="en-GB" sz="1800" b="0" u="none" dirty="0">
                        <a:solidFill>
                          <a:schemeClr val="tx1"/>
                        </a:solidFill>
                        <a:latin typeface="Century Gothic" panose="020B0502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423830808"/>
                  </a:ext>
                </a:extLst>
              </a:tr>
              <a:tr h="3429000">
                <a:tc>
                  <a:txBody>
                    <a:bodyPr/>
                    <a:lstStyle/>
                    <a:p>
                      <a:pPr marL="342900" indent="-342900" algn="ctr">
                        <a:buAutoNum type="arabicPeriod" startAt="4"/>
                      </a:pPr>
                      <a:r>
                        <a:rPr lang="en-GB" sz="1400" b="1" u="none" baseline="0" dirty="0">
                          <a:solidFill>
                            <a:srgbClr val="006F62"/>
                          </a:solidFill>
                          <a:latin typeface="Century Gothic" panose="020B0502020202020204" pitchFamily="34" charset="0"/>
                          <a:cs typeface="Arial" panose="020B0604020202020204" pitchFamily="34" charset="0"/>
                        </a:rPr>
                        <a:t>A student uses chromatography to</a:t>
                      </a:r>
                    </a:p>
                    <a:p>
                      <a:pPr marL="0" indent="0" algn="ctr">
                        <a:buNone/>
                      </a:pPr>
                      <a:r>
                        <a:rPr lang="en-GB" sz="1400" b="1" u="none" baseline="0" dirty="0">
                          <a:solidFill>
                            <a:srgbClr val="006F62"/>
                          </a:solidFill>
                          <a:latin typeface="Century Gothic" panose="020B0502020202020204" pitchFamily="34" charset="0"/>
                          <a:cs typeface="Arial" panose="020B0604020202020204" pitchFamily="34" charset="0"/>
                        </a:rPr>
                        <a:t> find the colours in a black ink.</a:t>
                      </a:r>
                    </a:p>
                    <a:p>
                      <a:pPr marL="179388" indent="0" algn="ctr">
                        <a:spcBef>
                          <a:spcPts val="600"/>
                        </a:spcBef>
                        <a:tabLst>
                          <a:tab pos="5557838" algn="l"/>
                        </a:tabLst>
                      </a:pPr>
                      <a:r>
                        <a:rPr lang="en-GB" sz="1400" b="1" u="none" baseline="0" dirty="0">
                          <a:solidFill>
                            <a:srgbClr val="006F62"/>
                          </a:solidFill>
                          <a:latin typeface="Century Gothic" panose="020B0502020202020204" pitchFamily="34" charset="0"/>
                          <a:cs typeface="Arial" panose="020B0604020202020204" pitchFamily="34" charset="0"/>
                        </a:rPr>
                        <a:t> What colours are in the black ink?</a:t>
                      </a:r>
                    </a:p>
                    <a:p>
                      <a:pPr marL="179388" indent="0" algn="ctr">
                        <a:spcBef>
                          <a:spcPts val="600"/>
                        </a:spcBef>
                        <a:tabLst>
                          <a:tab pos="5557838" algn="l"/>
                        </a:tabLst>
                      </a:pPr>
                      <a:r>
                        <a:rPr kumimoji="0" lang="en-GB" sz="1800" b="1" i="0" u="none" strike="noStrike" kern="1200" cap="none" spc="0" normalizeH="0" baseline="0" noProof="0" dirty="0">
                          <a:ln>
                            <a:noFill/>
                          </a:ln>
                          <a:solidFill>
                            <a:srgbClr val="4472C4"/>
                          </a:solidFill>
                          <a:effectLst/>
                          <a:uLnTx/>
                          <a:uFillTx/>
                          <a:latin typeface="Bradley Hand ITC" panose="03070402050302030203" pitchFamily="66" charset="0"/>
                          <a:ea typeface="+mn-ea"/>
                          <a:cs typeface="Arial" panose="020B0604020202020204" pitchFamily="34" charset="0"/>
                        </a:rPr>
                        <a:t>The black ink consists of:</a:t>
                      </a:r>
                    </a:p>
                    <a:p>
                      <a:pPr marL="465138" indent="-285750" algn="ctr">
                        <a:spcBef>
                          <a:spcPts val="600"/>
                        </a:spcBef>
                        <a:buFont typeface="Arial" panose="020B0604020202020204" pitchFamily="34" charset="0"/>
                        <a:buChar char="•"/>
                        <a:tabLst>
                          <a:tab pos="5557838" algn="l"/>
                        </a:tabLst>
                      </a:pPr>
                      <a:r>
                        <a:rPr kumimoji="0" lang="en-GB" sz="1800" b="1" i="0" u="none" strike="noStrike" kern="1200" cap="none" spc="0" normalizeH="0" baseline="0" noProof="0" dirty="0">
                          <a:ln>
                            <a:noFill/>
                          </a:ln>
                          <a:solidFill>
                            <a:srgbClr val="4472C4"/>
                          </a:solidFill>
                          <a:effectLst/>
                          <a:uLnTx/>
                          <a:uFillTx/>
                          <a:latin typeface="Bradley Hand ITC" panose="03070402050302030203" pitchFamily="66" charset="0"/>
                          <a:ea typeface="+mn-ea"/>
                          <a:cs typeface="Arial" panose="020B0604020202020204" pitchFamily="34" charset="0"/>
                        </a:rPr>
                        <a:t> blue ink</a:t>
                      </a:r>
                    </a:p>
                    <a:p>
                      <a:pPr marL="465138" indent="-285750" algn="ctr">
                        <a:spcBef>
                          <a:spcPts val="600"/>
                        </a:spcBef>
                        <a:buFont typeface="Arial" panose="020B0604020202020204" pitchFamily="34" charset="0"/>
                        <a:buChar char="•"/>
                        <a:tabLst>
                          <a:tab pos="5557838" algn="l"/>
                        </a:tabLst>
                      </a:pPr>
                      <a:r>
                        <a:rPr kumimoji="0" lang="en-GB" sz="1800" b="1" i="0" u="none" strike="noStrike" kern="1200" cap="none" spc="0" normalizeH="0" baseline="0" noProof="0" dirty="0">
                          <a:ln>
                            <a:noFill/>
                          </a:ln>
                          <a:solidFill>
                            <a:srgbClr val="4472C4"/>
                          </a:solidFill>
                          <a:effectLst/>
                          <a:uLnTx/>
                          <a:uFillTx/>
                          <a:latin typeface="Bradley Hand ITC" panose="03070402050302030203" pitchFamily="66" charset="0"/>
                          <a:ea typeface="+mn-ea"/>
                          <a:cs typeface="Arial" panose="020B0604020202020204" pitchFamily="34" charset="0"/>
                        </a:rPr>
                        <a:t> green ink</a:t>
                      </a:r>
                    </a:p>
                    <a:p>
                      <a:pPr marL="465138" indent="-285750" algn="ctr">
                        <a:spcBef>
                          <a:spcPts val="600"/>
                        </a:spcBef>
                        <a:buFont typeface="Arial" panose="020B0604020202020204" pitchFamily="34" charset="0"/>
                        <a:buChar char="•"/>
                        <a:tabLst>
                          <a:tab pos="5557838" algn="l"/>
                        </a:tabLst>
                      </a:pPr>
                      <a:r>
                        <a:rPr kumimoji="0" lang="en-GB" sz="1800" b="1" i="0" u="none" strike="noStrike" kern="1200" cap="none" spc="0" normalizeH="0" baseline="0" noProof="0" dirty="0">
                          <a:ln>
                            <a:noFill/>
                          </a:ln>
                          <a:solidFill>
                            <a:srgbClr val="4472C4"/>
                          </a:solidFill>
                          <a:effectLst/>
                          <a:uLnTx/>
                          <a:uFillTx/>
                          <a:latin typeface="Bradley Hand ITC" panose="03070402050302030203" pitchFamily="66" charset="0"/>
                          <a:ea typeface="+mn-ea"/>
                          <a:cs typeface="Arial" panose="020B0604020202020204" pitchFamily="34" charset="0"/>
                        </a:rPr>
                        <a:t> an unknown colour.</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400" b="1" i="0" u="none" strike="noStrike" kern="1200" cap="none" spc="0" normalizeH="0" baseline="0" noProof="0" dirty="0">
                        <a:ln>
                          <a:noFill/>
                        </a:ln>
                        <a:solidFill>
                          <a:srgbClr val="006F62"/>
                        </a:solidFill>
                        <a:effectLst/>
                        <a:uLnTx/>
                        <a:uFillTx/>
                        <a:latin typeface="Century Gothic" panose="020B0502020202020204" pitchFamily="34" charset="0"/>
                        <a:ea typeface="+mn-ea"/>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400" b="1" u="none" dirty="0">
                        <a:solidFill>
                          <a:srgbClr val="006F62"/>
                        </a:solidFill>
                        <a:latin typeface="Century Gothic" panose="020B0502020202020204" pitchFamily="34" charset="0"/>
                        <a:cs typeface="Arial" panose="020B0604020202020204" pitchFamily="34" charset="0"/>
                      </a:endParaRPr>
                    </a:p>
                    <a:p>
                      <a:pPr algn="ctr"/>
                      <a:endParaRPr lang="en-GB" sz="1400" b="1" u="none" dirty="0">
                        <a:solidFill>
                          <a:srgbClr val="006F62"/>
                        </a:solidFill>
                        <a:latin typeface="Century Gothic" panose="020B0502020202020204" pitchFamily="34" charset="0"/>
                        <a:cs typeface="Arial" panose="020B0604020202020204"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1" u="none" dirty="0">
                          <a:solidFill>
                            <a:srgbClr val="006F62"/>
                          </a:solidFill>
                          <a:latin typeface="Century Gothic" panose="020B0502020202020204" pitchFamily="34" charset="0"/>
                          <a:cs typeface="Arial" panose="020B0604020202020204" pitchFamily="34" charset="0"/>
                        </a:rPr>
                        <a:t>3. Write down what you think chromatography means </a:t>
                      </a:r>
                      <a:r>
                        <a:rPr kumimoji="0" lang="en-GB" sz="1400" b="1" i="0" u="none" strike="noStrike" kern="1200" cap="none" spc="0" normalizeH="0" baseline="0" noProof="0" dirty="0">
                          <a:ln>
                            <a:noFill/>
                          </a:ln>
                          <a:solidFill>
                            <a:srgbClr val="006F62"/>
                          </a:solidFill>
                          <a:effectLst/>
                          <a:uLnTx/>
                          <a:uFillTx/>
                          <a:latin typeface="Century Gothic" panose="020B0502020202020204" pitchFamily="34" charset="0"/>
                          <a:ea typeface="+mn-ea"/>
                          <a:cs typeface="Arial" panose="020B0604020202020204" pitchFamily="34" charset="0"/>
                        </a:rPr>
                        <a:t>(below is the definition from the key terms list).</a:t>
                      </a:r>
                    </a:p>
                    <a:p>
                      <a:pPr algn="ctr"/>
                      <a:endParaRPr lang="en-GB" sz="1400" b="1" u="none" dirty="0">
                        <a:solidFill>
                          <a:srgbClr val="006F62"/>
                        </a:solidFill>
                        <a:latin typeface="Century Gothic" panose="020B0502020202020204" pitchFamily="34" charset="0"/>
                        <a:cs typeface="Arial" panose="020B0604020202020204" pitchFamily="34" charset="0"/>
                      </a:endParaRPr>
                    </a:p>
                    <a:p>
                      <a:pPr algn="ctr"/>
                      <a:endParaRPr lang="en-GB" sz="1400" b="1" u="none" baseline="0" dirty="0">
                        <a:solidFill>
                          <a:srgbClr val="006F62"/>
                        </a:solidFill>
                        <a:latin typeface="Century Gothic" panose="020B0502020202020204" pitchFamily="34" charset="0"/>
                        <a:cs typeface="Arial" panose="020B0604020202020204" pitchFamily="34" charset="0"/>
                      </a:endParaRPr>
                    </a:p>
                    <a:p>
                      <a:pPr marL="0" marR="0" lvl="0" indent="0" algn="ctr" defTabSz="914400" rtl="0" eaLnBrk="1" fontAlgn="auto" latinLnBrk="0" hangingPunct="1">
                        <a:lnSpc>
                          <a:spcPct val="114000"/>
                        </a:lnSpc>
                        <a:spcBef>
                          <a:spcPts val="0"/>
                        </a:spcBef>
                        <a:spcAft>
                          <a:spcPts val="0"/>
                        </a:spcAft>
                        <a:buClrTx/>
                        <a:buSzTx/>
                        <a:buFontTx/>
                        <a:buNone/>
                        <a:tabLst/>
                        <a:defRPr/>
                      </a:pPr>
                      <a:r>
                        <a:rPr lang="en-GB" sz="1800" b="1" kern="1200" dirty="0">
                          <a:solidFill>
                            <a:schemeClr val="accent1"/>
                          </a:solidFill>
                          <a:effectLst/>
                          <a:latin typeface="Bradley Hand ITC" panose="03070402050302030203" pitchFamily="66" charset="0"/>
                          <a:ea typeface="+mn-ea"/>
                          <a:cs typeface="+mn-cs"/>
                        </a:rPr>
                        <a:t>A method of separation based on how easily each substance is carried by a liquid that is moving through a porous solid, like paper.</a:t>
                      </a:r>
                    </a:p>
                    <a:p>
                      <a:pPr marL="0" marR="0" lvl="0" indent="0" algn="ctr" defTabSz="914400" rtl="0" eaLnBrk="1" fontAlgn="auto" latinLnBrk="0" hangingPunct="1">
                        <a:lnSpc>
                          <a:spcPct val="114000"/>
                        </a:lnSpc>
                        <a:spcBef>
                          <a:spcPts val="0"/>
                        </a:spcBef>
                        <a:spcAft>
                          <a:spcPts val="0"/>
                        </a:spcAft>
                        <a:buClrTx/>
                        <a:buSzTx/>
                        <a:buFontTx/>
                        <a:buNone/>
                        <a:tabLst/>
                        <a:defRPr/>
                      </a:pPr>
                      <a:endParaRPr lang="en-GB" sz="1800" b="1" u="none" kern="1200" baseline="0" dirty="0">
                        <a:solidFill>
                          <a:schemeClr val="accent1"/>
                        </a:solidFill>
                        <a:effectLst/>
                        <a:latin typeface="Bradley Hand ITC" panose="03070402050302030203" pitchFamily="66"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Century Gothic" panose="020B0502020202020204" pitchFamily="34" charset="0"/>
                          <a:ea typeface="+mn-ea"/>
                          <a:cs typeface="Arial" panose="020B0604020202020204" pitchFamily="34" charset="0"/>
                        </a:rPr>
                        <a:t>Encourage learners to compare their attempted definition with this one.</a:t>
                      </a:r>
                    </a:p>
                    <a:p>
                      <a:pPr marL="0" marR="0" lvl="0" indent="0" algn="ctr" defTabSz="914400" rtl="0" eaLnBrk="1" fontAlgn="auto" latinLnBrk="0" hangingPunct="1">
                        <a:lnSpc>
                          <a:spcPct val="114000"/>
                        </a:lnSpc>
                        <a:spcBef>
                          <a:spcPts val="0"/>
                        </a:spcBef>
                        <a:spcAft>
                          <a:spcPts val="0"/>
                        </a:spcAft>
                        <a:buClrTx/>
                        <a:buSzTx/>
                        <a:buFontTx/>
                        <a:buNone/>
                        <a:tabLst/>
                        <a:defRPr/>
                      </a:pPr>
                      <a:endParaRPr lang="en-GB" sz="1400" b="0" u="none" baseline="0" dirty="0">
                        <a:solidFill>
                          <a:schemeClr val="accent1"/>
                        </a:solidFill>
                        <a:latin typeface="Bradley Hand ITC" panose="03070402050302030203" pitchFamily="66"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538039856"/>
                  </a:ext>
                </a:extLst>
              </a:tr>
            </a:tbl>
          </a:graphicData>
        </a:graphic>
      </p:graphicFrame>
      <p:graphicFrame>
        <p:nvGraphicFramePr>
          <p:cNvPr id="20" name="Table 19">
            <a:extLst>
              <a:ext uri="{FF2B5EF4-FFF2-40B4-BE49-F238E27FC236}">
                <a16:creationId xmlns:a16="http://schemas.microsoft.com/office/drawing/2014/main" id="{24AFE822-CD32-D14C-0AE3-66C6C798DB98}"/>
              </a:ext>
            </a:extLst>
          </p:cNvPr>
          <p:cNvGraphicFramePr>
            <a:graphicFrameLocks noGrp="1"/>
          </p:cNvGraphicFramePr>
          <p:nvPr>
            <p:extLst>
              <p:ext uri="{D42A27DB-BD31-4B8C-83A1-F6EECF244321}">
                <p14:modId xmlns:p14="http://schemas.microsoft.com/office/powerpoint/2010/main" val="1215569373"/>
              </p:ext>
            </p:extLst>
          </p:nvPr>
        </p:nvGraphicFramePr>
        <p:xfrm>
          <a:off x="4748747" y="3263711"/>
          <a:ext cx="2680015" cy="641350"/>
        </p:xfrm>
        <a:graphic>
          <a:graphicData uri="http://schemas.openxmlformats.org/drawingml/2006/table">
            <a:tbl>
              <a:tblPr firstRow="1" bandRow="1">
                <a:tableStyleId>{5C22544A-7EE6-4342-B048-85BDC9FD1C3A}</a:tableStyleId>
              </a:tblPr>
              <a:tblGrid>
                <a:gridCol w="2680015">
                  <a:extLst>
                    <a:ext uri="{9D8B030D-6E8A-4147-A177-3AD203B41FA5}">
                      <a16:colId xmlns:a16="http://schemas.microsoft.com/office/drawing/2014/main" val="20000"/>
                    </a:ext>
                  </a:extLst>
                </a:gridCol>
              </a:tblGrid>
              <a:tr h="641350">
                <a:tc>
                  <a:txBody>
                    <a:bodyPr/>
                    <a:lstStyle/>
                    <a:p>
                      <a:pPr algn="ctr"/>
                      <a:r>
                        <a:rPr lang="en-GB" sz="2200" u="none" dirty="0">
                          <a:solidFill>
                            <a:srgbClr val="006F62"/>
                          </a:solidFill>
                          <a:latin typeface="Century Gothic" panose="020B0502020202020204" pitchFamily="34" charset="0"/>
                          <a:cs typeface="Arial" panose="020B0604020202020204" pitchFamily="34" charset="0"/>
                        </a:rPr>
                        <a:t>chromatography</a:t>
                      </a:r>
                    </a:p>
                  </a:txBody>
                  <a:tcPr marL="91523" marR="91523" marT="45811" marB="45811"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bl>
          </a:graphicData>
        </a:graphic>
      </p:graphicFrame>
    </p:spTree>
    <p:extLst>
      <p:ext uri="{BB962C8B-B14F-4D97-AF65-F5344CB8AC3E}">
        <p14:creationId xmlns:p14="http://schemas.microsoft.com/office/powerpoint/2010/main" val="423746808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descr="A table with four quadrants in it. They are numbered 1 to 4, and are titled 1 explore, 2 break down/what do we know about X?, 3 explain, 4 consolidate">
            <a:extLst>
              <a:ext uri="{FF2B5EF4-FFF2-40B4-BE49-F238E27FC236}">
                <a16:creationId xmlns:a16="http://schemas.microsoft.com/office/drawing/2014/main" id="{AF8AC8CD-C995-E7F8-1869-C00F8CEDCC46}"/>
              </a:ext>
            </a:extLst>
          </p:cNvPr>
          <p:cNvSpPr/>
          <p:nvPr/>
        </p:nvSpPr>
        <p:spPr>
          <a:xfrm>
            <a:off x="0" y="0"/>
            <a:ext cx="11382000" cy="6858000"/>
          </a:xfrm>
          <a:prstGeom prst="rect">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10" name="Table 9">
            <a:extLst>
              <a:ext uri="{FF2B5EF4-FFF2-40B4-BE49-F238E27FC236}">
                <a16:creationId xmlns:a16="http://schemas.microsoft.com/office/drawing/2014/main" id="{4AFAB020-B8DC-845B-9628-2A712CFA7F24}"/>
              </a:ext>
              <a:ext uri="{C183D7F6-B498-43B3-948B-1728B52AA6E4}">
                <adec:decorative xmlns:adec="http://schemas.microsoft.com/office/drawing/2017/decorative" val="1"/>
              </a:ext>
            </a:extLst>
          </p:cNvPr>
          <p:cNvGraphicFramePr>
            <a:graphicFrameLocks noGrp="1"/>
          </p:cNvGraphicFramePr>
          <p:nvPr/>
        </p:nvGraphicFramePr>
        <p:xfrm>
          <a:off x="4860" y="0"/>
          <a:ext cx="11377140" cy="6858000"/>
        </p:xfrm>
        <a:graphic>
          <a:graphicData uri="http://schemas.openxmlformats.org/drawingml/2006/table">
            <a:tbl>
              <a:tblPr firstRow="1" bandRow="1">
                <a:tableStyleId>{2D5ABB26-0587-4C30-8999-92F81FD0307C}</a:tableStyleId>
              </a:tblPr>
              <a:tblGrid>
                <a:gridCol w="5688570">
                  <a:extLst>
                    <a:ext uri="{9D8B030D-6E8A-4147-A177-3AD203B41FA5}">
                      <a16:colId xmlns:a16="http://schemas.microsoft.com/office/drawing/2014/main" val="2976798194"/>
                    </a:ext>
                  </a:extLst>
                </a:gridCol>
                <a:gridCol w="5688570">
                  <a:extLst>
                    <a:ext uri="{9D8B030D-6E8A-4147-A177-3AD203B41FA5}">
                      <a16:colId xmlns:a16="http://schemas.microsoft.com/office/drawing/2014/main" val="1787669422"/>
                    </a:ext>
                  </a:extLst>
                </a:gridCol>
              </a:tblGrid>
              <a:tr h="3429000">
                <a:tc>
                  <a:txBody>
                    <a:bodyPr/>
                    <a:lstStyle/>
                    <a:p>
                      <a:pPr marL="0" indent="0" algn="ctr">
                        <a:buNone/>
                      </a:pPr>
                      <a:r>
                        <a:rPr lang="en-GB" b="1" dirty="0">
                          <a:solidFill>
                            <a:srgbClr val="006F62"/>
                          </a:solidFill>
                          <a:latin typeface="Century Gothic" panose="020B0502020202020204" pitchFamily="34" charset="0"/>
                        </a:rPr>
                        <a:t>1. Explore</a:t>
                      </a:r>
                    </a:p>
                    <a:p>
                      <a:pPr marL="342900" indent="-342900" algn="ctr">
                        <a:buAutoNum type="arabicPeriod"/>
                      </a:pPr>
                      <a:endParaRPr lang="en-GB" b="1" dirty="0">
                        <a:solidFill>
                          <a:srgbClr val="006F62"/>
                        </a:solidFill>
                        <a:latin typeface="Century Gothic" panose="020B0502020202020204" pitchFamily="34" charset="0"/>
                      </a:endParaRPr>
                    </a:p>
                    <a:p>
                      <a:pPr marL="342900" indent="-342900" algn="ctr">
                        <a:buAutoNum type="arabicPeriod"/>
                      </a:pPr>
                      <a:endParaRPr lang="en-GB" b="1" dirty="0">
                        <a:solidFill>
                          <a:srgbClr val="006F62"/>
                        </a:solidFill>
                        <a:latin typeface="Century Gothic" panose="020B0502020202020204"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b="1" dirty="0">
                        <a:solidFill>
                          <a:srgbClr val="006F62"/>
                        </a:solidFill>
                        <a:latin typeface="Century Gothic" panose="020B0502020202020204"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b="0" dirty="0">
                          <a:solidFill>
                            <a:schemeClr val="tx1"/>
                          </a:solidFill>
                          <a:latin typeface="Century Gothic" panose="020B0502020202020204" pitchFamily="34" charset="0"/>
                        </a:rPr>
                        <a:t>Link to science capital and draw on learners’ experience.</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b="0" dirty="0">
                        <a:solidFill>
                          <a:schemeClr val="tx1"/>
                        </a:solidFill>
                        <a:latin typeface="Century Gothic" panose="020B0502020202020204"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b="0" dirty="0">
                        <a:solidFill>
                          <a:schemeClr val="tx1"/>
                        </a:solidFill>
                        <a:latin typeface="Century Gothic" panose="020B0502020202020204"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b="0" dirty="0">
                        <a:solidFill>
                          <a:schemeClr val="tx1"/>
                        </a:solidFill>
                        <a:latin typeface="Century Gothic" panose="020B0502020202020204"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b="0" dirty="0">
                        <a:solidFill>
                          <a:schemeClr val="tx1"/>
                        </a:solidFill>
                        <a:latin typeface="Century Gothic" panose="020B0502020202020204"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b="0" dirty="0">
                        <a:solidFill>
                          <a:schemeClr val="tx1"/>
                        </a:solidFill>
                        <a:latin typeface="Century Gothic" panose="020B0502020202020204"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b="0" dirty="0">
                        <a:solidFill>
                          <a:schemeClr val="tx1"/>
                        </a:solidFill>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b="1" dirty="0">
                          <a:solidFill>
                            <a:srgbClr val="006F62"/>
                          </a:solidFill>
                          <a:latin typeface="Century Gothic" panose="020B0502020202020204" pitchFamily="34" charset="0"/>
                        </a:rPr>
                        <a:t>2. Break down/’what do we know about X?’</a:t>
                      </a:r>
                    </a:p>
                    <a:p>
                      <a:pPr algn="ctr"/>
                      <a:endParaRPr lang="en-GB" b="1" dirty="0">
                        <a:solidFill>
                          <a:srgbClr val="006F62"/>
                        </a:solidFill>
                        <a:latin typeface="Century Gothic" panose="020B0502020202020204" pitchFamily="34" charset="0"/>
                      </a:endParaRPr>
                    </a:p>
                    <a:p>
                      <a:pPr algn="ctr"/>
                      <a:endParaRPr lang="en-GB" b="1" dirty="0">
                        <a:solidFill>
                          <a:srgbClr val="006F62"/>
                        </a:solidFill>
                        <a:latin typeface="Century Gothic" panose="020B0502020202020204" pitchFamily="34" charset="0"/>
                      </a:endParaRPr>
                    </a:p>
                    <a:p>
                      <a:pPr algn="ctr"/>
                      <a:r>
                        <a:rPr lang="en-GB" b="0" dirty="0">
                          <a:solidFill>
                            <a:schemeClr val="tx1"/>
                          </a:solidFill>
                          <a:latin typeface="Century Gothic" panose="020B0502020202020204" pitchFamily="34" charset="0"/>
                        </a:rPr>
                        <a:t>Look at composite parts of the word to help unpack its meaning.</a:t>
                      </a:r>
                    </a:p>
                    <a:p>
                      <a:pPr algn="ctr"/>
                      <a:endParaRPr lang="en-GB" b="0" dirty="0">
                        <a:solidFill>
                          <a:schemeClr val="tx1"/>
                        </a:solidFill>
                        <a:latin typeface="Century Gothic" panose="020B0502020202020204" pitchFamily="34" charset="0"/>
                      </a:endParaRPr>
                    </a:p>
                    <a:p>
                      <a:pPr algn="ctr"/>
                      <a:r>
                        <a:rPr lang="en-GB" b="0" dirty="0">
                          <a:solidFill>
                            <a:schemeClr val="tx1"/>
                          </a:solidFill>
                          <a:latin typeface="Century Gothic" panose="020B0502020202020204" pitchFamily="34" charset="0"/>
                        </a:rPr>
                        <a:t>Or invite learners to suggest what, as a class, they already know about the key term (with the help of a few bullet points).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68010424"/>
                  </a:ext>
                </a:extLst>
              </a:tr>
              <a:tr h="3429000">
                <a:tc>
                  <a:txBody>
                    <a:bodyPr/>
                    <a:lstStyle/>
                    <a:p>
                      <a:pPr algn="ctr"/>
                      <a:r>
                        <a:rPr lang="en-GB" b="1" dirty="0">
                          <a:solidFill>
                            <a:srgbClr val="006F62"/>
                          </a:solidFill>
                          <a:latin typeface="Century Gothic" panose="020B0502020202020204" pitchFamily="34" charset="0"/>
                        </a:rPr>
                        <a:t>4. Consolidate</a:t>
                      </a:r>
                    </a:p>
                    <a:p>
                      <a:pPr algn="ctr"/>
                      <a:endParaRPr lang="en-GB" b="1" dirty="0">
                        <a:solidFill>
                          <a:srgbClr val="006F62"/>
                        </a:solidFill>
                        <a:latin typeface="Century Gothic" panose="020B0502020202020204" pitchFamily="34" charset="0"/>
                      </a:endParaRPr>
                    </a:p>
                    <a:p>
                      <a:pPr algn="ctr"/>
                      <a:r>
                        <a:rPr lang="en-GB" b="0" dirty="0">
                          <a:solidFill>
                            <a:schemeClr val="tx1"/>
                          </a:solidFill>
                          <a:latin typeface="Century Gothic" panose="020B0502020202020204" pitchFamily="34" charset="0"/>
                        </a:rPr>
                        <a:t>Learners apply their knowledge.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b="1" dirty="0">
                          <a:solidFill>
                            <a:srgbClr val="006F62"/>
                          </a:solidFill>
                          <a:latin typeface="Century Gothic" panose="020B0502020202020204" pitchFamily="34" charset="0"/>
                        </a:rPr>
                        <a:t>3. Explain</a:t>
                      </a:r>
                    </a:p>
                    <a:p>
                      <a:pPr algn="ctr"/>
                      <a:endParaRPr lang="en-GB" b="1" dirty="0">
                        <a:solidFill>
                          <a:srgbClr val="006F62"/>
                        </a:solidFill>
                        <a:latin typeface="Century Gothic" panose="020B0502020202020204"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800" b="0" u="none" baseline="0" dirty="0">
                          <a:solidFill>
                            <a:schemeClr val="tx1"/>
                          </a:solidFill>
                          <a:latin typeface="Century Gothic" panose="020B0502020202020204" pitchFamily="34" charset="0"/>
                          <a:cs typeface="Arial" panose="020B0604020202020204" pitchFamily="34" charset="0"/>
                        </a:rPr>
                        <a:t>Introduce the definition.</a:t>
                      </a:r>
                      <a:endParaRPr lang="en-GB" sz="1800" b="0" u="none" dirty="0">
                        <a:solidFill>
                          <a:schemeClr val="tx1"/>
                        </a:solidFill>
                        <a:latin typeface="Century Gothic" panose="020B0502020202020204" pitchFamily="34" charset="0"/>
                        <a:cs typeface="Arial" panose="020B0604020202020204" pitchFamily="34" charset="0"/>
                      </a:endParaRPr>
                    </a:p>
                    <a:p>
                      <a:pPr algn="ctr"/>
                      <a:endParaRPr lang="en-GB" b="1" dirty="0">
                        <a:solidFill>
                          <a:srgbClr val="006F62"/>
                        </a:solidFill>
                        <a:latin typeface="Century Gothic" panose="020B0502020202020204" pitchFamily="34" charset="0"/>
                      </a:endParaRPr>
                    </a:p>
                    <a:p>
                      <a:pPr algn="ctr"/>
                      <a:endParaRPr lang="en-GB" b="1" dirty="0">
                        <a:solidFill>
                          <a:srgbClr val="006F62"/>
                        </a:solidFill>
                        <a:latin typeface="Century Gothic" panose="020B0502020202020204" pitchFamily="34" charset="0"/>
                      </a:endParaRPr>
                    </a:p>
                    <a:p>
                      <a:pPr algn="ctr"/>
                      <a:endParaRPr lang="en-GB" b="1" dirty="0">
                        <a:solidFill>
                          <a:srgbClr val="006F62"/>
                        </a:solidFill>
                        <a:latin typeface="Century Gothic" panose="020B0502020202020204" pitchFamily="34" charset="0"/>
                      </a:endParaRPr>
                    </a:p>
                    <a:p>
                      <a:pPr algn="ctr"/>
                      <a:endParaRPr lang="en-GB" b="1" dirty="0">
                        <a:solidFill>
                          <a:srgbClr val="006F62"/>
                        </a:solidFill>
                        <a:latin typeface="Century Gothic" panose="020B0502020202020204" pitchFamily="34" charset="0"/>
                      </a:endParaRPr>
                    </a:p>
                    <a:p>
                      <a:pPr algn="ctr"/>
                      <a:endParaRPr lang="en-GB" b="1" dirty="0">
                        <a:solidFill>
                          <a:srgbClr val="006F62"/>
                        </a:solidFill>
                        <a:latin typeface="Century Gothic" panose="020B0502020202020204" pitchFamily="34" charset="0"/>
                      </a:endParaRPr>
                    </a:p>
                    <a:p>
                      <a:pPr algn="ctr"/>
                      <a:endParaRPr lang="en-GB" b="1" dirty="0">
                        <a:solidFill>
                          <a:srgbClr val="006F62"/>
                        </a:solidFill>
                        <a:latin typeface="Century Gothic" panose="020B0502020202020204" pitchFamily="34" charset="0"/>
                      </a:endParaRPr>
                    </a:p>
                    <a:p>
                      <a:pPr algn="ctr"/>
                      <a:endParaRPr lang="en-GB" b="1" dirty="0">
                        <a:solidFill>
                          <a:srgbClr val="006F62"/>
                        </a:solidFill>
                        <a:latin typeface="Century Gothic" panose="020B0502020202020204" pitchFamily="34" charset="0"/>
                      </a:endParaRPr>
                    </a:p>
                    <a:p>
                      <a:pPr algn="ctr"/>
                      <a:endParaRPr lang="en-GB" b="1" dirty="0">
                        <a:solidFill>
                          <a:srgbClr val="006F62"/>
                        </a:solidFill>
                        <a:latin typeface="Century Gothic" panose="020B0502020202020204" pitchFamily="34" charset="0"/>
                      </a:endParaRPr>
                    </a:p>
                    <a:p>
                      <a:pPr algn="ctr"/>
                      <a:endParaRPr lang="en-GB" b="1" dirty="0">
                        <a:solidFill>
                          <a:srgbClr val="006F62"/>
                        </a:solidFill>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31143433"/>
                  </a:ext>
                </a:extLst>
              </a:tr>
            </a:tbl>
          </a:graphicData>
        </a:graphic>
      </p:graphicFrame>
      <p:sp>
        <p:nvSpPr>
          <p:cNvPr id="3" name="Rectangle 2">
            <a:extLst>
              <a:ext uri="{FF2B5EF4-FFF2-40B4-BE49-F238E27FC236}">
                <a16:creationId xmlns:a16="http://schemas.microsoft.com/office/drawing/2014/main" id="{570C1FF7-24D6-34FB-E8FA-34B7A8C836B4}"/>
              </a:ext>
            </a:extLst>
          </p:cNvPr>
          <p:cNvSpPr/>
          <p:nvPr/>
        </p:nvSpPr>
        <p:spPr>
          <a:xfrm>
            <a:off x="4859150" y="2962712"/>
            <a:ext cx="1663700" cy="1435100"/>
          </a:xfrm>
          <a:prstGeom prst="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b="1" dirty="0">
                <a:solidFill>
                  <a:srgbClr val="006F62"/>
                </a:solidFill>
                <a:latin typeface="Century Gothic" panose="020B0502020202020204" pitchFamily="34" charset="0"/>
              </a:rPr>
              <a:t>Select your key term</a:t>
            </a:r>
          </a:p>
        </p:txBody>
      </p:sp>
    </p:spTree>
    <p:extLst>
      <p:ext uri="{BB962C8B-B14F-4D97-AF65-F5344CB8AC3E}">
        <p14:creationId xmlns:p14="http://schemas.microsoft.com/office/powerpoint/2010/main" val="268732862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5c7d88b2-bc5d-47d8-b067-5f30c82b40fb">
      <Terms xmlns="http://schemas.microsoft.com/office/infopath/2007/PartnerControls"/>
    </lcf76f155ced4ddcb4097134ff3c332f>
    <TaxCatchAll xmlns="9e3c562f-56b0-4bc9-96c8-d04b09868558" xsi:nil="true"/>
    <Editorialstage xmlns="5c7d88b2-bc5d-47d8-b067-5f30c82b40fb"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E45D359969893149933A4D4A74E189F8" ma:contentTypeVersion="13" ma:contentTypeDescription="Create a new document." ma:contentTypeScope="" ma:versionID="00948aae249440f3e294fc71be633884">
  <xsd:schema xmlns:xsd="http://www.w3.org/2001/XMLSchema" xmlns:xs="http://www.w3.org/2001/XMLSchema" xmlns:p="http://schemas.microsoft.com/office/2006/metadata/properties" xmlns:ns2="5c7d88b2-bc5d-47d8-b067-5f30c82b40fb" xmlns:ns3="9e3c562f-56b0-4bc9-96c8-d04b09868558" targetNamespace="http://schemas.microsoft.com/office/2006/metadata/properties" ma:root="true" ma:fieldsID="4a3bcf4f1f21d38c3b01b4be5a40106a" ns2:_="" ns3:_="">
    <xsd:import namespace="5c7d88b2-bc5d-47d8-b067-5f30c82b40fb"/>
    <xsd:import namespace="9e3c562f-56b0-4bc9-96c8-d04b09868558"/>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lcf76f155ced4ddcb4097134ff3c332f" minOccurs="0"/>
                <xsd:element ref="ns3:TaxCatchAll" minOccurs="0"/>
                <xsd:element ref="ns2:MediaServiceDateTaken" minOccurs="0"/>
                <xsd:element ref="ns2:MediaServiceOCR" minOccurs="0"/>
                <xsd:element ref="ns2:MediaServiceGenerationTime" minOccurs="0"/>
                <xsd:element ref="ns2:MediaServiceEventHashCode" minOccurs="0"/>
                <xsd:element ref="ns2:MediaLengthInSeconds" minOccurs="0"/>
                <xsd:element ref="ns2:Editorialstag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c7d88b2-bc5d-47d8-b067-5f30c82b40fb"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acd698d5-2c6c-40f3-87af-cb5c6c865f62" ma:termSetId="09814cd3-568e-fe90-9814-8d621ff8fb84" ma:anchorId="fba54fb3-c3e1-fe81-a776-ca4b69148c4d" ma:open="true" ma:isKeyword="false">
      <xsd:complexType>
        <xsd:sequence>
          <xsd:element ref="pc:Terms" minOccurs="0" maxOccurs="1"/>
        </xsd:sequence>
      </xsd:complexType>
    </xsd:element>
    <xsd:element name="MediaServiceDateTaken" ma:index="15" nillable="true" ma:displayName="MediaServiceDateTaken" ma:hidden="true" ma:indexed="true" ma:internalName="MediaServiceDateTaken"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LengthInSeconds" ma:index="19" nillable="true" ma:displayName="MediaLengthInSeconds" ma:hidden="true" ma:internalName="MediaLengthInSeconds" ma:readOnly="true">
      <xsd:simpleType>
        <xsd:restriction base="dms:Unknown"/>
      </xsd:simpleType>
    </xsd:element>
    <xsd:element name="Editorialstage" ma:index="20" nillable="true" ma:displayName="Editorial stage" ma:format="Dropdown" ma:internalName="Editorialstage">
      <xsd:simpleType>
        <xsd:restriction base="dms:Choice">
          <xsd:enumeration value="Published"/>
          <xsd:enumeration value="Ready for editor check"/>
          <xsd:enumeration value="QA review received"/>
          <xsd:enumeration value="Received from author"/>
          <xsd:enumeration value="Ready for QA"/>
        </xsd:restriction>
      </xsd:simpleType>
    </xsd:element>
  </xsd:schema>
  <xsd:schema xmlns:xsd="http://www.w3.org/2001/XMLSchema" xmlns:xs="http://www.w3.org/2001/XMLSchema" xmlns:dms="http://schemas.microsoft.com/office/2006/documentManagement/types" xmlns:pc="http://schemas.microsoft.com/office/infopath/2007/PartnerControls" targetNamespace="9e3c562f-56b0-4bc9-96c8-d04b09868558"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dc6a42d3-65da-48b4-a118-af479a0fa813}" ma:internalName="TaxCatchAll" ma:showField="CatchAllData" ma:web="9e3c562f-56b0-4bc9-96c8-d04b09868558">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86E73B42-E4E5-415D-88A5-9C37AFBA3F28}">
  <ds:schemaRefs>
    <ds:schemaRef ds:uri="http://schemas.microsoft.com/sharepoint/v3/contenttype/forms"/>
  </ds:schemaRefs>
</ds:datastoreItem>
</file>

<file path=customXml/itemProps2.xml><?xml version="1.0" encoding="utf-8"?>
<ds:datastoreItem xmlns:ds="http://schemas.openxmlformats.org/officeDocument/2006/customXml" ds:itemID="{08D6ED9F-413C-4B91-8D59-0E858E85FB74}">
  <ds:schemaRefs>
    <ds:schemaRef ds:uri="http://purl.org/dc/dcmitype/"/>
    <ds:schemaRef ds:uri="http://purl.org/dc/terms/"/>
    <ds:schemaRef ds:uri="http://schemas.openxmlformats.org/package/2006/metadata/core-properties"/>
    <ds:schemaRef ds:uri="http://www.w3.org/XML/1998/namespace"/>
    <ds:schemaRef ds:uri="http://purl.org/dc/elements/1.1/"/>
    <ds:schemaRef ds:uri="5c7d88b2-bc5d-47d8-b067-5f30c82b40fb"/>
    <ds:schemaRef ds:uri="http://schemas.microsoft.com/office/2006/documentManagement/types"/>
    <ds:schemaRef ds:uri="http://schemas.microsoft.com/office/2006/metadata/properties"/>
    <ds:schemaRef ds:uri="http://schemas.microsoft.com/office/infopath/2007/PartnerControls"/>
    <ds:schemaRef ds:uri="9e3c562f-56b0-4bc9-96c8-d04b09868558"/>
  </ds:schemaRefs>
</ds:datastoreItem>
</file>

<file path=customXml/itemProps3.xml><?xml version="1.0" encoding="utf-8"?>
<ds:datastoreItem xmlns:ds="http://schemas.openxmlformats.org/officeDocument/2006/customXml" ds:itemID="{643C6A8C-3B5B-4591-AA63-800F17138C6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5c7d88b2-bc5d-47d8-b067-5f30c82b40fb"/>
    <ds:schemaRef ds:uri="9e3c562f-56b0-4bc9-96c8-d04b09868558"/>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608</TotalTime>
  <Words>2454</Words>
  <Application>Microsoft Office PowerPoint</Application>
  <PresentationFormat>Widescreen</PresentationFormat>
  <Paragraphs>399</Paragraphs>
  <Slides>11</Slides>
  <Notes>10</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11</vt:i4>
      </vt:variant>
    </vt:vector>
  </HeadingPairs>
  <TitlesOfParts>
    <vt:vector size="20" baseType="lpstr">
      <vt:lpstr>Aptos</vt:lpstr>
      <vt:lpstr>Arial</vt:lpstr>
      <vt:lpstr>Bradley Hand ITC</vt:lpstr>
      <vt:lpstr>Calibri</vt:lpstr>
      <vt:lpstr>Calibri Light</vt:lpstr>
      <vt:lpstr>Cambria Math</vt:lpstr>
      <vt:lpstr>Century Gothic</vt:lpstr>
      <vt:lpstr>Source Sans Pro</vt:lpstr>
      <vt:lpstr>Office Theme</vt:lpstr>
      <vt:lpstr>11–14 years</vt:lpstr>
      <vt:lpstr>How to use Frayer models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Elements compounds and mixtures 11-14 scaffolded student slides</dc:title>
  <dc:creator>Royal Society of Chemistry</dc:creator>
  <cp:keywords>frayer models; 11-14; elements compounds and mixtures; vocabulary; chemistry; glossary; key terms; key words; language of science; communication</cp:keywords>
  <dc:description>From rsc.li/42AcGmK, teacher notes and scaffolded version also available</dc:description>
  <cp:lastModifiedBy>Hannah Sycamore</cp:lastModifiedBy>
  <cp:revision>3</cp:revision>
  <dcterms:created xsi:type="dcterms:W3CDTF">2024-07-23T12:29:25Z</dcterms:created>
  <dcterms:modified xsi:type="dcterms:W3CDTF">2025-12-15T15:22:52Z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0x010100E45D359969893149933A4D4A74E189F8</vt:lpwstr>
  </property>
  <property fmtid="{D5CDD505-2E9C-101B-9397-08002B2CF9AE}" pid="3" name="MediaServiceImageTags">
    <vt:lpwstr/>
  </property>
</Properties>
</file>