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43"/>
  </p:notesMasterIdLst>
  <p:sldIdLst>
    <p:sldId id="292" r:id="rId5"/>
    <p:sldId id="294" r:id="rId6"/>
    <p:sldId id="315" r:id="rId7"/>
    <p:sldId id="310" r:id="rId8"/>
    <p:sldId id="316" r:id="rId9"/>
    <p:sldId id="307" r:id="rId10"/>
    <p:sldId id="319" r:id="rId11"/>
    <p:sldId id="318" r:id="rId12"/>
    <p:sldId id="326" r:id="rId13"/>
    <p:sldId id="331" r:id="rId14"/>
    <p:sldId id="324" r:id="rId15"/>
    <p:sldId id="323" r:id="rId16"/>
    <p:sldId id="346" r:id="rId17"/>
    <p:sldId id="347" r:id="rId18"/>
    <p:sldId id="320" r:id="rId19"/>
    <p:sldId id="311" r:id="rId20"/>
    <p:sldId id="330" r:id="rId21"/>
    <p:sldId id="348" r:id="rId22"/>
    <p:sldId id="329" r:id="rId23"/>
    <p:sldId id="328" r:id="rId24"/>
    <p:sldId id="349" r:id="rId25"/>
    <p:sldId id="312" r:id="rId26"/>
    <p:sldId id="332" r:id="rId27"/>
    <p:sldId id="336" r:id="rId28"/>
    <p:sldId id="335" r:id="rId29"/>
    <p:sldId id="333" r:id="rId30"/>
    <p:sldId id="313" r:id="rId31"/>
    <p:sldId id="344" r:id="rId32"/>
    <p:sldId id="345" r:id="rId33"/>
    <p:sldId id="343" r:id="rId34"/>
    <p:sldId id="342" r:id="rId35"/>
    <p:sldId id="341" r:id="rId36"/>
    <p:sldId id="340" r:id="rId37"/>
    <p:sldId id="339" r:id="rId38"/>
    <p:sldId id="351" r:id="rId39"/>
    <p:sldId id="314" r:id="rId40"/>
    <p:sldId id="337" r:id="rId41"/>
    <p:sldId id="350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ynnwys" id="{7431B1A5-70DC-42C4-B197-E58C345157B0}">
          <p14:sldIdLst>
            <p14:sldId id="292"/>
            <p14:sldId id="294"/>
            <p14:sldId id="315"/>
          </p14:sldIdLst>
        </p14:section>
        <p14:section name="Cyffredinol" id="{AD5CDDDA-EC22-4FEA-B32F-66176BF1B8E4}">
          <p14:sldIdLst>
            <p14:sldId id="310"/>
            <p14:sldId id="316"/>
            <p14:sldId id="307"/>
            <p14:sldId id="319"/>
            <p14:sldId id="318"/>
            <p14:sldId id="326"/>
            <p14:sldId id="331"/>
            <p14:sldId id="324"/>
            <p14:sldId id="323"/>
            <p14:sldId id="346"/>
            <p14:sldId id="347"/>
            <p14:sldId id="320"/>
          </p14:sldIdLst>
        </p14:section>
        <p14:section name="Adeiledd a bondiau cofalent" id="{B16A1410-A673-4947-AFA2-F2B7CF11EE5D}">
          <p14:sldIdLst>
            <p14:sldId id="311"/>
            <p14:sldId id="330"/>
            <p14:sldId id="348"/>
            <p14:sldId id="329"/>
            <p14:sldId id="328"/>
            <p14:sldId id="349"/>
          </p14:sldIdLst>
        </p14:section>
        <p14:section name="Adeiledd a bondiau ïonig" id="{AE4FF49B-170A-4A99-81B1-BDDBD549437D}">
          <p14:sldIdLst>
            <p14:sldId id="312"/>
            <p14:sldId id="332"/>
            <p14:sldId id="336"/>
            <p14:sldId id="335"/>
            <p14:sldId id="333"/>
          </p14:sldIdLst>
        </p14:section>
        <p14:section name="Adeiledd a bondio metelig" id="{8CA64B26-84E6-48D9-AA54-9FBE59F88696}">
          <p14:sldIdLst>
            <p14:sldId id="313"/>
            <p14:sldId id="344"/>
            <p14:sldId id="345"/>
            <p14:sldId id="343"/>
            <p14:sldId id="342"/>
            <p14:sldId id="341"/>
            <p14:sldId id="340"/>
            <p14:sldId id="339"/>
            <p14:sldId id="351"/>
          </p14:sldIdLst>
        </p14:section>
        <p14:section name="Adeiledd a bondio carbon" id="{12979825-FDFE-4163-8B68-0F8CE01E3D3C}">
          <p14:sldIdLst>
            <p14:sldId id="314"/>
            <p14:sldId id="337"/>
            <p14:sldId id="35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7B333D-4201-45CD-BE86-59924C94D8D2}" v="18" dt="2026-06-19T15:13:26.5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50" Type="http://schemas.microsoft.com/office/2018/10/relationships/authors" Target="author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undo redo custSel mod modSld modMainMaster">
      <pc:chgData name="Hannah Griffiths" userId="9135852f-5aac-4f3f-97b0-55e569f13680" providerId="ADAL" clId="{79D2581E-2C64-4D7D-948E-B5DB5B650164}" dt="2026-06-19T14:57:46.899" v="85" actId="20577"/>
      <pc:docMkLst>
        <pc:docMk/>
      </pc:docMkLst>
      <pc:sldChg chg="addSp delSp modSp mod">
        <pc:chgData name="Hannah Griffiths" userId="9135852f-5aac-4f3f-97b0-55e569f13680" providerId="ADAL" clId="{79D2581E-2C64-4D7D-948E-B5DB5B650164}" dt="2026-06-19T14:01:12.016" v="30" actId="1076"/>
        <pc:sldMkLst>
          <pc:docMk/>
          <pc:sldMk cId="2251381640" sldId="311"/>
        </pc:sldMkLst>
        <pc:spChg chg="add del mod">
          <ac:chgData name="Hannah Griffiths" userId="9135852f-5aac-4f3f-97b0-55e569f13680" providerId="ADAL" clId="{79D2581E-2C64-4D7D-948E-B5DB5B650164}" dt="2026-06-19T14:01:09.643" v="29" actId="478"/>
          <ac:spMkLst>
            <pc:docMk/>
            <pc:sldMk cId="2251381640" sldId="311"/>
            <ac:spMk id="8" creationId="{CEE8E353-F76E-A4D9-4D96-D0FCFCC1FBD5}"/>
          </ac:spMkLst>
        </pc:spChg>
        <pc:picChg chg="add mod">
          <ac:chgData name="Hannah Griffiths" userId="9135852f-5aac-4f3f-97b0-55e569f13680" providerId="ADAL" clId="{79D2581E-2C64-4D7D-948E-B5DB5B650164}" dt="2026-06-19T14:01:12.016" v="30" actId="1076"/>
          <ac:picMkLst>
            <pc:docMk/>
            <pc:sldMk cId="2251381640" sldId="311"/>
            <ac:picMk id="4" creationId="{89B10336-3020-1940-C6AD-51AFE2605F4B}"/>
          </ac:picMkLst>
        </pc:picChg>
        <pc:picChg chg="del mod">
          <ac:chgData name="Hannah Griffiths" userId="9135852f-5aac-4f3f-97b0-55e569f13680" providerId="ADAL" clId="{79D2581E-2C64-4D7D-948E-B5DB5B650164}" dt="2026-06-19T13:58:22.102" v="24" actId="478"/>
          <ac:picMkLst>
            <pc:docMk/>
            <pc:sldMk cId="2251381640" sldId="311"/>
            <ac:picMk id="12" creationId="{3CF9B018-FBF0-8DD6-485E-6A69FA77B110}"/>
          </ac:picMkLst>
        </pc:picChg>
      </pc:sldChg>
      <pc:sldChg chg="modSp mod">
        <pc:chgData name="Hannah Griffiths" userId="9135852f-5aac-4f3f-97b0-55e569f13680" providerId="ADAL" clId="{79D2581E-2C64-4D7D-948E-B5DB5B650164}" dt="2026-06-19T14:04:47.182" v="55" actId="962"/>
        <pc:sldMkLst>
          <pc:docMk/>
          <pc:sldMk cId="2048499194" sldId="312"/>
        </pc:sldMkLst>
        <pc:picChg chg="mod">
          <ac:chgData name="Hannah Griffiths" userId="9135852f-5aac-4f3f-97b0-55e569f13680" providerId="ADAL" clId="{79D2581E-2C64-4D7D-948E-B5DB5B650164}" dt="2026-06-19T14:04:47.182" v="55" actId="962"/>
          <ac:picMkLst>
            <pc:docMk/>
            <pc:sldMk cId="2048499194" sldId="312"/>
            <ac:picMk id="8" creationId="{283CC8E2-E523-B8A9-7DE4-4D5582171BAB}"/>
          </ac:picMkLst>
        </pc:picChg>
      </pc:sldChg>
      <pc:sldChg chg="modSp mod">
        <pc:chgData name="Hannah Griffiths" userId="9135852f-5aac-4f3f-97b0-55e569f13680" providerId="ADAL" clId="{79D2581E-2C64-4D7D-948E-B5DB5B650164}" dt="2026-06-19T13:57:23.920" v="12" actId="962"/>
        <pc:sldMkLst>
          <pc:docMk/>
          <pc:sldMk cId="4063609384" sldId="320"/>
        </pc:sldMkLst>
        <pc:picChg chg="mod">
          <ac:chgData name="Hannah Griffiths" userId="9135852f-5aac-4f3f-97b0-55e569f13680" providerId="ADAL" clId="{79D2581E-2C64-4D7D-948E-B5DB5B650164}" dt="2026-06-19T13:57:23.920" v="12" actId="962"/>
          <ac:picMkLst>
            <pc:docMk/>
            <pc:sldMk cId="4063609384" sldId="320"/>
            <ac:picMk id="10" creationId="{F920D5B4-024F-16D5-BA40-BE0A83E66D83}"/>
          </ac:picMkLst>
        </pc:picChg>
      </pc:sldChg>
      <pc:sldChg chg="modSp mod">
        <pc:chgData name="Hannah Griffiths" userId="9135852f-5aac-4f3f-97b0-55e569f13680" providerId="ADAL" clId="{79D2581E-2C64-4D7D-948E-B5DB5B650164}" dt="2026-06-19T13:56:58.389" v="9" actId="962"/>
        <pc:sldMkLst>
          <pc:docMk/>
          <pc:sldMk cId="2467478144" sldId="324"/>
        </pc:sldMkLst>
        <pc:picChg chg="mod">
          <ac:chgData name="Hannah Griffiths" userId="9135852f-5aac-4f3f-97b0-55e569f13680" providerId="ADAL" clId="{79D2581E-2C64-4D7D-948E-B5DB5B650164}" dt="2026-06-19T13:56:58.389" v="9" actId="962"/>
          <ac:picMkLst>
            <pc:docMk/>
            <pc:sldMk cId="2467478144" sldId="324"/>
            <ac:picMk id="7" creationId="{6341917E-95CD-594B-3826-F43690619492}"/>
          </ac:picMkLst>
        </pc:picChg>
      </pc:sldChg>
      <pc:sldChg chg="modSp mod">
        <pc:chgData name="Hannah Griffiths" userId="9135852f-5aac-4f3f-97b0-55e569f13680" providerId="ADAL" clId="{79D2581E-2C64-4D7D-948E-B5DB5B650164}" dt="2026-06-19T13:55:26.649" v="3" actId="962"/>
        <pc:sldMkLst>
          <pc:docMk/>
          <pc:sldMk cId="3386107306" sldId="326"/>
        </pc:sldMkLst>
        <pc:picChg chg="mod">
          <ac:chgData name="Hannah Griffiths" userId="9135852f-5aac-4f3f-97b0-55e569f13680" providerId="ADAL" clId="{79D2581E-2C64-4D7D-948E-B5DB5B650164}" dt="2026-06-19T13:55:26.649" v="3" actId="962"/>
          <ac:picMkLst>
            <pc:docMk/>
            <pc:sldMk cId="3386107306" sldId="326"/>
            <ac:picMk id="7" creationId="{55D38FB3-F9D6-1CC9-794C-9510AB5031CA}"/>
          </ac:picMkLst>
        </pc:picChg>
      </pc:sldChg>
      <pc:sldChg chg="modSp mod">
        <pc:chgData name="Hannah Griffiths" userId="9135852f-5aac-4f3f-97b0-55e569f13680" providerId="ADAL" clId="{79D2581E-2C64-4D7D-948E-B5DB5B650164}" dt="2026-06-19T14:04:14.537" v="48" actId="1076"/>
        <pc:sldMkLst>
          <pc:docMk/>
          <pc:sldMk cId="262294652" sldId="329"/>
        </pc:sldMkLst>
        <pc:picChg chg="mod modCrop">
          <ac:chgData name="Hannah Griffiths" userId="9135852f-5aac-4f3f-97b0-55e569f13680" providerId="ADAL" clId="{79D2581E-2C64-4D7D-948E-B5DB5B650164}" dt="2026-06-19T14:04:14.537" v="48" actId="1076"/>
          <ac:picMkLst>
            <pc:docMk/>
            <pc:sldMk cId="262294652" sldId="329"/>
            <ac:picMk id="7" creationId="{3F753277-8454-B63E-F2E5-13CBF6F566FD}"/>
          </ac:picMkLst>
        </pc:picChg>
      </pc:sldChg>
      <pc:sldChg chg="modSp mod">
        <pc:chgData name="Hannah Griffiths" userId="9135852f-5aac-4f3f-97b0-55e569f13680" providerId="ADAL" clId="{79D2581E-2C64-4D7D-948E-B5DB5B650164}" dt="2026-06-19T14:02:56.714" v="38" actId="1076"/>
        <pc:sldMkLst>
          <pc:docMk/>
          <pc:sldMk cId="3631748913" sldId="330"/>
        </pc:sldMkLst>
        <pc:picChg chg="mod modCrop">
          <ac:chgData name="Hannah Griffiths" userId="9135852f-5aac-4f3f-97b0-55e569f13680" providerId="ADAL" clId="{79D2581E-2C64-4D7D-948E-B5DB5B650164}" dt="2026-06-19T14:02:56.714" v="38" actId="1076"/>
          <ac:picMkLst>
            <pc:docMk/>
            <pc:sldMk cId="3631748913" sldId="330"/>
            <ac:picMk id="8" creationId="{BF6295FD-F214-FCAC-D911-C176802D89FA}"/>
          </ac:picMkLst>
        </pc:picChg>
      </pc:sldChg>
      <pc:sldChg chg="modSp mod">
        <pc:chgData name="Hannah Griffiths" userId="9135852f-5aac-4f3f-97b0-55e569f13680" providerId="ADAL" clId="{79D2581E-2C64-4D7D-948E-B5DB5B650164}" dt="2026-06-19T13:55:44.719" v="6" actId="962"/>
        <pc:sldMkLst>
          <pc:docMk/>
          <pc:sldMk cId="3225085689" sldId="331"/>
        </pc:sldMkLst>
        <pc:picChg chg="mod">
          <ac:chgData name="Hannah Griffiths" userId="9135852f-5aac-4f3f-97b0-55e569f13680" providerId="ADAL" clId="{79D2581E-2C64-4D7D-948E-B5DB5B650164}" dt="2026-06-19T13:55:44.719" v="6" actId="962"/>
          <ac:picMkLst>
            <pc:docMk/>
            <pc:sldMk cId="3225085689" sldId="331"/>
            <ac:picMk id="3" creationId="{AAB3BCD2-9135-A4F3-0475-E8134312A989}"/>
          </ac:picMkLst>
        </pc:picChg>
      </pc:sldChg>
      <pc:sldChg chg="modSp mod">
        <pc:chgData name="Hannah Griffiths" userId="9135852f-5aac-4f3f-97b0-55e569f13680" providerId="ADAL" clId="{79D2581E-2C64-4D7D-948E-B5DB5B650164}" dt="2026-06-19T14:05:10.567" v="58" actId="962"/>
        <pc:sldMkLst>
          <pc:docMk/>
          <pc:sldMk cId="46345746" sldId="344"/>
        </pc:sldMkLst>
        <pc:picChg chg="mod">
          <ac:chgData name="Hannah Griffiths" userId="9135852f-5aac-4f3f-97b0-55e569f13680" providerId="ADAL" clId="{79D2581E-2C64-4D7D-948E-B5DB5B650164}" dt="2026-06-19T14:05:10.567" v="58" actId="962"/>
          <ac:picMkLst>
            <pc:docMk/>
            <pc:sldMk cId="46345746" sldId="344"/>
            <ac:picMk id="4" creationId="{6E32B097-F237-68FB-69B3-2847B5B44E1D}"/>
          </ac:picMkLst>
        </pc:picChg>
      </pc:sldChg>
      <pc:sldChg chg="modSp mod">
        <pc:chgData name="Hannah Griffiths" userId="9135852f-5aac-4f3f-97b0-55e569f13680" providerId="ADAL" clId="{79D2581E-2C64-4D7D-948E-B5DB5B650164}" dt="2026-06-19T14:03:26.544" v="41" actId="962"/>
        <pc:sldMkLst>
          <pc:docMk/>
          <pc:sldMk cId="4012050400" sldId="348"/>
        </pc:sldMkLst>
        <pc:picChg chg="mod">
          <ac:chgData name="Hannah Griffiths" userId="9135852f-5aac-4f3f-97b0-55e569f13680" providerId="ADAL" clId="{79D2581E-2C64-4D7D-948E-B5DB5B650164}" dt="2026-06-19T14:03:26.544" v="41" actId="962"/>
          <ac:picMkLst>
            <pc:docMk/>
            <pc:sldMk cId="4012050400" sldId="348"/>
            <ac:picMk id="7" creationId="{3C07E1AA-88D1-724E-F9F2-61302966F29E}"/>
          </ac:picMkLst>
        </pc:picChg>
      </pc:sldChg>
      <pc:sldChg chg="modSp mod">
        <pc:chgData name="Hannah Griffiths" userId="9135852f-5aac-4f3f-97b0-55e569f13680" providerId="ADAL" clId="{79D2581E-2C64-4D7D-948E-B5DB5B650164}" dt="2026-06-19T14:04:33.945" v="52" actId="1076"/>
        <pc:sldMkLst>
          <pc:docMk/>
          <pc:sldMk cId="2992638401" sldId="349"/>
        </pc:sldMkLst>
        <pc:picChg chg="mod">
          <ac:chgData name="Hannah Griffiths" userId="9135852f-5aac-4f3f-97b0-55e569f13680" providerId="ADAL" clId="{79D2581E-2C64-4D7D-948E-B5DB5B650164}" dt="2026-06-19T14:04:33.945" v="52" actId="1076"/>
          <ac:picMkLst>
            <pc:docMk/>
            <pc:sldMk cId="2992638401" sldId="349"/>
            <ac:picMk id="7" creationId="{362B2059-D92D-903E-83B6-1705D41F1E22}"/>
          </ac:picMkLst>
        </pc:picChg>
      </pc:sldChg>
      <pc:sldChg chg="addSp delSp modSp mod">
        <pc:chgData name="Hannah Griffiths" userId="9135852f-5aac-4f3f-97b0-55e569f13680" providerId="ADAL" clId="{79D2581E-2C64-4D7D-948E-B5DB5B650164}" dt="2026-06-19T14:56:32.065" v="76" actId="1076"/>
        <pc:sldMkLst>
          <pc:docMk/>
          <pc:sldMk cId="1886309652" sldId="351"/>
        </pc:sldMkLst>
        <pc:spChg chg="mod">
          <ac:chgData name="Hannah Griffiths" userId="9135852f-5aac-4f3f-97b0-55e569f13680" providerId="ADAL" clId="{79D2581E-2C64-4D7D-948E-B5DB5B650164}" dt="2026-06-19T14:43:27.885" v="64" actId="1076"/>
          <ac:spMkLst>
            <pc:docMk/>
            <pc:sldMk cId="1886309652" sldId="351"/>
            <ac:spMk id="14" creationId="{697074BC-5F1F-7966-2510-FE908181AC48}"/>
          </ac:spMkLst>
        </pc:spChg>
        <pc:picChg chg="add del mod">
          <ac:chgData name="Hannah Griffiths" userId="9135852f-5aac-4f3f-97b0-55e569f13680" providerId="ADAL" clId="{79D2581E-2C64-4D7D-948E-B5DB5B650164}" dt="2026-06-19T14:56:07.917" v="69" actId="478"/>
          <ac:picMkLst>
            <pc:docMk/>
            <pc:sldMk cId="1886309652" sldId="351"/>
            <ac:picMk id="4" creationId="{28D9624E-EE31-5306-837F-A53735E9BE65}"/>
          </ac:picMkLst>
        </pc:picChg>
        <pc:picChg chg="add mod">
          <ac:chgData name="Hannah Griffiths" userId="9135852f-5aac-4f3f-97b0-55e569f13680" providerId="ADAL" clId="{79D2581E-2C64-4D7D-948E-B5DB5B650164}" dt="2026-06-19T14:56:32.065" v="76" actId="1076"/>
          <ac:picMkLst>
            <pc:docMk/>
            <pc:sldMk cId="1886309652" sldId="351"/>
            <ac:picMk id="7" creationId="{020CC936-006E-AA72-01B6-EF665AA4ECF8}"/>
          </ac:picMkLst>
        </pc:picChg>
      </pc:sldChg>
      <pc:sldMasterChg chg="modSldLayout">
        <pc:chgData name="Hannah Griffiths" userId="9135852f-5aac-4f3f-97b0-55e569f13680" providerId="ADAL" clId="{79D2581E-2C64-4D7D-948E-B5DB5B650164}" dt="2026-06-19T14:57:46.899" v="85" actId="20577"/>
        <pc:sldMasterMkLst>
          <pc:docMk/>
          <pc:sldMasterMk cId="2405364243" sldId="2147483648"/>
        </pc:sldMasterMkLst>
        <pc:sldLayoutChg chg="modSp mod">
          <pc:chgData name="Hannah Griffiths" userId="9135852f-5aac-4f3f-97b0-55e569f13680" providerId="ADAL" clId="{79D2581E-2C64-4D7D-948E-B5DB5B650164}" dt="2026-06-19T14:57:46.899" v="85" actId="20577"/>
          <pc:sldLayoutMkLst>
            <pc:docMk/>
            <pc:sldMasterMk cId="2405364243" sldId="2147483648"/>
            <pc:sldLayoutMk cId="486097431" sldId="2147483679"/>
          </pc:sldLayoutMkLst>
          <pc:spChg chg="mod">
            <ac:chgData name="Hannah Griffiths" userId="9135852f-5aac-4f3f-97b0-55e569f13680" providerId="ADAL" clId="{79D2581E-2C64-4D7D-948E-B5DB5B650164}" dt="2026-06-19T14:57:46.899" v="85" actId="20577"/>
            <ac:spMkLst>
              <pc:docMk/>
              <pc:sldMasterMk cId="2405364243" sldId="2147483648"/>
              <pc:sldLayoutMk cId="486097431" sldId="2147483679"/>
              <ac:spMk id="2" creationId="{A6DF27D7-FD49-D9DA-9301-EA44554E8E11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2EC57A-BB31-4413-B219-6D814CF6EB10}" type="datetimeFigureOut">
              <a:rPr lang="en-GB" smtClean="0"/>
              <a:t>19/06/2026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919CB-4763-4CA7-B855-F327AC99DF5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755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834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470CE6-3F69-78C1-23D9-6A93D995C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8AF509-2EBE-0248-D34C-6D088C0304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45168-071B-3C01-FCE7-E7C5EEC3F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621290-2711-7B5E-374C-15CF198911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518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A16968-EBD2-9CF7-E153-9FFD408C6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684CB9-417A-8062-4336-F24E1177621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29B091-154A-FC19-04F9-15B82A30447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D4539D-D459-F23C-80C0-7501E4A9E6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949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22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82E958-B4C6-3CBA-2145-57BCEB9749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2F746CA-6BE6-CFD3-DBB2-971BC1355E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947FA5-33FC-8BBC-70E9-B20F6492BE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866CAC-91E5-0439-CF19-8D9FD01AD5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229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6F79E1-A9AF-838B-7599-EBD012DA7B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79D79D-583A-3FB5-BB29-A1421E6EA1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446B016-9B61-D842-93DA-1690E960E3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4DCA07-9454-3A38-A7E5-23D7F28991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985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64B36-0C01-5F6A-BE5E-ECD08D36D9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96B61E-2CF8-19AE-CE81-4CF4090940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80FF56-6064-F1FF-D4D1-B9EFE71B80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F2EA5B-56A3-9AE7-FC20-976A4D1187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1280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8EB3AD-AB9E-E3A9-26D2-0035858B8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530AB1-4807-CE8B-2C39-A5DAD79E92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57988E-FECD-DB0E-C0D8-D7AB8F1F2F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D8D2C8-07D0-88B4-3761-353E001A23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115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6F8B46-3933-7A03-E552-CDE48AABAE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7C1C46-6EF3-61D5-429C-172A218CC4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905923-4660-711D-3292-B6D84ADC24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A4FC7A-994A-B3AA-B3B5-FF7D0D380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8199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C2CFB3-AE34-9952-3336-C454EFB8AA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DC1F15-FB89-EBCC-453A-250FB518F7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4C2F9A-6FFD-7750-6E32-95428CD311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0D6009-CB68-2055-9E51-2AA98DBD76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1394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CEA3EF-2F04-DBCA-0A14-106049B2D9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FEC49C-687B-AB17-321E-DA301DD337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8D07CE-952A-D981-A19B-A3D7446F02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200F47-3154-1D27-23AD-5650B0F393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9538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65248-79A2-F797-AA37-B7FE0465F9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A4318D-918B-08AA-29CF-AA268D53F7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B1C75D-9B99-7AAF-633A-26A2940E83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EF1CC8-E1F8-13E9-77A1-D3733232E9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2606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C90486-F94A-DE76-E266-E6F3FAD30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696811-56DF-C07B-BCF1-07EBE3742D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C0D7D8-833E-EE1E-2876-2DB6CA04BD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699DD4-0065-EAD4-505A-E8F3538CD7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15860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3EEB8-BFDA-E01D-127A-0F54912A38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DD7109-1DA0-CE64-B5FD-F1C955F1EE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4798865-B5DA-3A76-C00B-F9F2DB5C88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3F3EEF-67CB-976B-447A-9656E04163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8662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E79E3-B7C4-0F6B-DF3C-4362CB4767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AE9F5E-9757-CB4D-680B-8F87C48428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38DE0F-D12B-564F-849B-ED43224634C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E377D4-2EAA-47B2-1D2C-3C43F1D99B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073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1A63B2-C3D8-D166-F7BC-FE7E0DC26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EBA510F-CD22-CC22-262D-8B600289A2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1FDDAB-9FDD-B2D2-E45D-DC2E6E15FC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EEA5A1-8A5E-6F60-26F6-651C4C3E95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8089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F0F954-D3C4-B1D9-775C-59E3045C8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68845D-60D8-45BF-FB0C-0F85EC51AF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5F9A98-FD04-F218-CF77-BD74E3F5F6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45F376-46EE-DF79-4226-9D05A55BDC1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2964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CD716C-68D2-5514-60BD-2BDEE14AC5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679A8B-3B59-2F76-B3D9-593BEFBA74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90D128-6B57-595C-89C1-AF153F0BD6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A7E6BC-8E8C-C61A-0DF1-64D5641B26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8471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BE6C5F-C847-9F2A-131B-4C41D21166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135358-E4A7-D3AA-39BA-AA7FB93087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A55826-63C9-6783-55ED-345A7784C3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A95D6D-3D4C-48C2-0C27-08412CFA80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02794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670522-26F8-FB34-A6EA-0C23524914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26D1B8-446D-D471-5950-EA365787C3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51B206-7907-8354-C654-F62E33B428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3286BA-1A21-4FB6-B2F5-5C022501A9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83803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78302B-65E5-A09C-05D7-755AC26582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E5F316-3CBC-F8F7-0368-EA5F2B21DD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BE9D8E-7F13-562A-1AF1-B982BAFF52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F44358-CB3B-CF4B-39C7-30F07E89B2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0001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DF7084-2B64-B095-5486-1DC21C69ED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CCECB2-AC3D-C15E-02FA-D543A62D8F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5B79CB-A518-57B4-935E-06AD351A26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193388-B1F7-1583-07C5-928C20C10C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8995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0743A1-1331-08C7-22E9-2D871839BD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7F0700-EF17-44B6-9692-C44C7C7B5F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C01904-1641-F115-9014-3FEE34B3C7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E698EF-9C1C-D534-A454-75407D0C24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22391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7A076A-F78B-A7B0-D3F0-CDB459F810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7A6DC7-BDE8-6C34-83B0-4D13C68D1C9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EBE7C49-9D30-5059-B765-A6983935B2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71768E-0ED0-8743-80AF-6DF1E1B120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85045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4702A4-B56A-0337-3712-202E69BD7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113E71-AFBA-804E-D629-613C235535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C1C82B-4056-ABC1-A40F-C43D0E6F93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C0EDDC-18B0-8494-617F-C5E99C5D470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840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CE8FD1-88A4-97F0-1C2E-B3469CDCE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4E3338-2E2E-96F1-4F93-FE2D74424C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6DE2B7-FA63-3E16-E05E-3CFA1365DF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C65125-0CF5-D002-BE6F-43D0D5B48E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36338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4A6217-99D2-E8C2-2F40-F47EF9D1D1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569A6A-4235-127D-0517-2AB3376192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9D53B8-A923-3919-50A9-67E8B73FE8F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8F7639-A851-F4A7-F151-4FBAE29FAE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46764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0FDC8B-8F73-5A37-3575-D9FD774CD9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A00CED-0394-0B5F-4C7B-7226132C5E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C1FBE4-1BC1-7D2A-D22E-69361F9E5F4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CE9AA6-A877-19B9-CB33-6D00BE39D7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7517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93E6AA-FF72-3E31-0779-9C98BD3C4A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117DCC-1196-8138-2428-16F221F967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962D18-8067-71A0-28A4-5389EDCE44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02388B-223B-C80F-589A-AF0A892DC9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24265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87237-201E-85DE-4031-3A8AAC13E9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82A2BD-D2D2-201D-5744-4D817C471C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0E07C8-A38A-C08E-CC40-C1537E3CAD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18F39D-0C94-3E1A-784C-DE474B06C6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4654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CC8612-705F-686F-E797-813FE1BE0E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F8AF07-3E9B-6FA6-44B4-34229D09FC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091700-03FF-7C24-C5B0-9434D5BFDC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DS - Mae’r rhannau llwyd tywyll yn y llun o’r tabl cyfnodol yn cynrychioli metelau. Anfetelau yw’r rhannau gwyn, ac mae’r rhannau llwyd golau yn anhysbys.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C0F2C9-0AFC-59C4-3B1C-A258A142AC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3629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6C28BD-D341-5C0B-1854-E32498B4FF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4E50EA-D5A9-430D-2F17-2C808BEE28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C4DCB5-EFEE-B6AC-83E7-6A4FF88655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B71DC3-2518-2360-9A33-B0BB39CAA4F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14711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B6CBD-2FFB-280F-B377-52FE4DB68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48125E-DB30-9331-FD8C-4AF82B3B88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647811-F38E-108B-8A0C-CDD076B079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B1D5FB-4181-4B9C-D775-F67405A9EF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37544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2631DE-D6B6-2E47-A54F-99943759F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142EB0-3388-6FD2-2A36-2B23DE819A9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F42930-59BD-2CAD-701D-ED0C8C8F9C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1FCB43-3764-BB13-FAF1-F3CEA22EFB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42984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78664-8806-FF12-20DD-663FB218E1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5BC516-5AEE-A591-7D9A-C8E209691D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87F0AC3-269A-8C3A-C2F8-68447105FE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B5D1D1-1C9C-5289-87F1-8CFE5F8E1C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5919CB-4763-4CA7-B855-F327AC99DF58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0548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Triple line title with turnover on three lines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6DF27D7-FD49-D9DA-9301-EA44554E8E11}"/>
              </a:ext>
            </a:extLst>
          </p:cNvPr>
          <p:cNvSpPr txBox="1"/>
          <p:nvPr userDrawn="1"/>
        </p:nvSpPr>
        <p:spPr>
          <a:xfrm>
            <a:off x="7632970" y="5640908"/>
            <a:ext cx="3871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Wedi’i lawrlwytho o </a:t>
            </a:r>
            <a:r>
              <a:rPr lang="cy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rsc.li/496HPSP, nodiadau i athrawon ar gael</a:t>
            </a: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6/19/2026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72" r:id="rId2"/>
    <p:sldLayoutId id="214748368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hyperlink" Target="https://bit.ly/3G7XpSi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hyperlink" Target="https://bit.ly/4lydvVG" TargetMode="Externa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8.png"/><Relationship Id="rId7" Type="http://schemas.openxmlformats.org/officeDocument/2006/relationships/hyperlink" Target="https://bit.ly/4jDLKJD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9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hyperlink" Target="https://bit.ly/4lxieqC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hyperlink" Target="https://bit.ly/4jAYL6M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44pZVxh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0.png"/><Relationship Id="rId3" Type="http://schemas.openxmlformats.org/officeDocument/2006/relationships/image" Target="../media/image35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bit.ly/4ihXFeX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41.png"/><Relationship Id="rId4" Type="http://schemas.openxmlformats.org/officeDocument/2006/relationships/hyperlink" Target="https://bit.ly/4lBjGb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hyperlink" Target="https://bit.ly/3RfV1eN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hyperlink" Target="https://bit.ly/3Yv76R2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hyperlink" Target="https://bit.ly/3RNrOrI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hyperlink" Target="https://bit.ly/4jCGh5R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hyperlink" Target="https://bit.ly/42fFYYP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url.uk.m.mimecastprotect.com/s/jEEgCk807fqmnmJS2fjSGifKT?domain=ssc.education.ed.ac.uk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35DD6-39D8-2946-B43E-D8B3E9316A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E117A8-3006-844E-A87E-1574BE8ABE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/>
              <a:t>Geirfa hygyrch ar gyfer termau allweddol: </a:t>
            </a:r>
          </a:p>
          <a:p>
            <a:r>
              <a:rPr lang="cy-GB"/>
              <a:t>adeiledd a bondio</a:t>
            </a:r>
          </a:p>
        </p:txBody>
      </p:sp>
    </p:spTree>
    <p:extLst>
      <p:ext uri="{BB962C8B-B14F-4D97-AF65-F5344CB8AC3E}">
        <p14:creationId xmlns:p14="http://schemas.microsoft.com/office/powerpoint/2010/main" val="472853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Cynnwys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B17A567-793D-AF3B-24FB-9296154B9FE6}"/>
              </a:ext>
            </a:extLst>
          </p:cNvPr>
          <p:cNvSpPr txBox="1"/>
          <p:nvPr/>
        </p:nvSpPr>
        <p:spPr>
          <a:xfrm>
            <a:off x="2721166" y="231354"/>
            <a:ext cx="84358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I gael gwybod sut i ddefnyddio’r adnodd hwn, ac i gael awgrymiadau metawybyddol, syniadau ar gyfer cefnogi a herio, ac adnoddau cysylltiedig, ewch i: rsc.li/444TbFh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000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FB25B-F7CD-BA43-B498-C6CDF6436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91906"/>
            <a:ext cx="4910541" cy="50400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y-GB" sz="2600"/>
              <a:t>Cyffredinol</a:t>
            </a:r>
          </a:p>
          <a:p>
            <a:pPr marL="0" indent="0">
              <a:buNone/>
            </a:pPr>
            <a:r>
              <a:rPr lang="cy-GB" sz="2100"/>
              <a:t>Atom………………………………………4</a:t>
            </a:r>
          </a:p>
          <a:p>
            <a:pPr marL="0" indent="0">
              <a:buNone/>
            </a:pPr>
            <a:r>
              <a:rPr lang="cy-GB" sz="2100"/>
              <a:t>Bond cemegol..…………………………5</a:t>
            </a:r>
          </a:p>
          <a:p>
            <a:pPr marL="0" indent="0">
              <a:buNone/>
            </a:pPr>
            <a:r>
              <a:rPr lang="cy-GB" sz="2100"/>
              <a:t>Cyfansoddyn.....…………………………6</a:t>
            </a:r>
          </a:p>
          <a:p>
            <a:pPr marL="0" indent="0">
              <a:buNone/>
            </a:pPr>
            <a:r>
              <a:rPr lang="cy-GB" sz="2100"/>
              <a:t>Dargludydd trydan..........………………7</a:t>
            </a:r>
          </a:p>
          <a:p>
            <a:pPr marL="0" indent="0">
              <a:buNone/>
            </a:pPr>
            <a:r>
              <a:rPr lang="cy-GB" sz="2100"/>
              <a:t>Diagram dot a chroes.................……..8</a:t>
            </a:r>
          </a:p>
          <a:p>
            <a:pPr marL="0" indent="0">
              <a:buNone/>
            </a:pPr>
            <a:r>
              <a:rPr lang="cy-GB" sz="2100"/>
              <a:t>Electron..…………………………………..9</a:t>
            </a:r>
          </a:p>
          <a:p>
            <a:pPr marL="0" indent="0">
              <a:buNone/>
            </a:pPr>
            <a:r>
              <a:rPr lang="cy-GB" sz="2100"/>
              <a:t>Plisg/lefelau egni electronau…....…….10</a:t>
            </a:r>
          </a:p>
          <a:p>
            <a:pPr marL="0" indent="0">
              <a:buNone/>
            </a:pPr>
            <a:r>
              <a:rPr lang="cy-GB" sz="2100"/>
              <a:t>Elfen.........…………………………………..11</a:t>
            </a:r>
          </a:p>
          <a:p>
            <a:pPr marL="0" indent="0">
              <a:buNone/>
            </a:pPr>
            <a:r>
              <a:rPr lang="cy-GB" sz="2100"/>
              <a:t>Dellten enfawr…………………………….12</a:t>
            </a:r>
          </a:p>
          <a:p>
            <a:pPr marL="0" indent="0">
              <a:buNone/>
            </a:pPr>
            <a:r>
              <a:rPr lang="cy-GB" sz="2100"/>
              <a:t>Anelastig……………………………….…..13</a:t>
            </a:r>
          </a:p>
          <a:p>
            <a:pPr marL="0" indent="0">
              <a:buNone/>
            </a:pPr>
            <a:r>
              <a:rPr lang="cy-GB" sz="2100"/>
              <a:t>Dellten reolaidd ……………………….....14</a:t>
            </a:r>
          </a:p>
          <a:p>
            <a:pPr marL="0" indent="0">
              <a:buNone/>
            </a:pPr>
            <a:r>
              <a:rPr lang="cy-GB" sz="2100"/>
              <a:t>Gronyn is-atomig.......…………………….15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58B169BA-7DD3-D3E3-96BE-E26EBA6EEF25}"/>
              </a:ext>
            </a:extLst>
          </p:cNvPr>
          <p:cNvSpPr txBox="1">
            <a:spLocks/>
          </p:cNvSpPr>
          <p:nvPr/>
        </p:nvSpPr>
        <p:spPr>
          <a:xfrm>
            <a:off x="5709459" y="1291906"/>
            <a:ext cx="5235061" cy="5040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cy-GB"/>
              <a:t>Adeiledd a bondiau cofalent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/>
              <a:t>Bond cofalent.................................................16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/>
              <a:t>Deuatomig......................................................17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/>
              <a:t>Grymoedd rhyngfoleciwlaidd......................18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/>
              <a:t>Grymoedd mewnfoleciwlaidd.....................19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/>
              <a:t>Macrofoleciwl.................................................20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/>
              <a:t>Moleciwl...........................................................21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/>
          </a:p>
          <a:p>
            <a:pPr marL="0" indent="0">
              <a:buFont typeface="Arial" panose="020B0604020202020204" pitchFamily="34" charset="0"/>
              <a:buNone/>
            </a:pPr>
            <a:endParaRPr lang="en-GB" sz="1800" b="1" dirty="0">
              <a:solidFill>
                <a:srgbClr val="C0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800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9E0B52-B9E7-3641-A0BD-61CCCF2AEE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E07B7-F4E7-C1E6-67CA-5EA40E47D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Cynnwys – parhad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46985-6D5C-B12C-5AA5-CE8A7FF8A4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91906"/>
            <a:ext cx="5169459" cy="5040000"/>
          </a:xfrm>
        </p:spPr>
        <p:txBody>
          <a:bodyPr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cy-GB" dirty="0"/>
              <a:t>Adeiledd a bondiau ïonig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 dirty="0"/>
              <a:t>Anion................................................................22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 dirty="0"/>
              <a:t>Brau...................................................................23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 dirty="0"/>
              <a:t>Ïon…………………………………………............24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 dirty="0"/>
              <a:t>Bond ïonig.........................................................25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 dirty="0"/>
              <a:t>Ïon polyatomig.................................................26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y-GB" dirty="0"/>
              <a:t>Adeiledd a bondiau metelig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 dirty="0"/>
              <a:t>Aloi.....................................................................27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 dirty="0"/>
              <a:t>Catïon................................................................28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 dirty="0"/>
              <a:t>Electron dadleoledig.......................................29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400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51B839BD-F28D-4091-2CF3-A3C1BAADF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E96039D-E538-EDD0-86CC-BCC47BE0EA17}"/>
              </a:ext>
            </a:extLst>
          </p:cNvPr>
          <p:cNvSpPr txBox="1">
            <a:spLocks/>
          </p:cNvSpPr>
          <p:nvPr/>
        </p:nvSpPr>
        <p:spPr>
          <a:xfrm>
            <a:off x="5709459" y="1301859"/>
            <a:ext cx="5672541" cy="5040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cy-GB" sz="1800"/>
              <a:t>Hydwyth..............................................................30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/>
              <a:t>Grym atyniad electrostatig...............................31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/>
              <a:t>Hydrin...................................................................32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/>
              <a:t>Metel....................................................................33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/>
              <a:t>Bond metelig.......................................................34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y-GB" sz="1800"/>
              <a:t>Dargludedd thermol...........................................35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y-GB"/>
              <a:t>Adeiledd a bondiau carbon</a:t>
            </a:r>
          </a:p>
          <a:p>
            <a:pPr marL="0" indent="0">
              <a:buNone/>
            </a:pPr>
            <a:r>
              <a:rPr lang="cy-GB" sz="1800"/>
              <a:t>Alotropau..............................................................36</a:t>
            </a:r>
          </a:p>
          <a:p>
            <a:pPr marL="0" indent="0">
              <a:buNone/>
            </a:pPr>
            <a:r>
              <a:rPr lang="cy-GB" sz="1800"/>
              <a:t>Tetrahedrol............................................................37</a:t>
            </a:r>
          </a:p>
        </p:txBody>
      </p:sp>
    </p:spTree>
    <p:extLst>
      <p:ext uri="{BB962C8B-B14F-4D97-AF65-F5344CB8AC3E}">
        <p14:creationId xmlns:p14="http://schemas.microsoft.com/office/powerpoint/2010/main" val="4088013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8D4D9-B999-F2DF-D2E4-CAC2A01A2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ECFA04-3BC7-A160-40DA-AE756FDD6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960" y="279091"/>
            <a:ext cx="2861236" cy="440661"/>
          </a:xfrm>
        </p:spPr>
        <p:txBody>
          <a:bodyPr/>
          <a:lstStyle/>
          <a:p>
            <a:r>
              <a:rPr lang="cy-GB" sz="4000"/>
              <a:t>Atom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6C9B96A-F3C0-EDAA-4FAC-31962F9411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40105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06C835-D942-0B1B-16B7-C0E135FDBF35}"/>
              </a:ext>
            </a:extLst>
          </p:cNvPr>
          <p:cNvSpPr txBox="1">
            <a:spLocks/>
          </p:cNvSpPr>
          <p:nvPr/>
        </p:nvSpPr>
        <p:spPr>
          <a:xfrm>
            <a:off x="2124076" y="279091"/>
            <a:ext cx="8424576" cy="950259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y gronyn lleiaf posibl o elfen; mae atomau wedi’u gwneud o brotonau, niwtronau ac electronau</a:t>
            </a:r>
          </a:p>
        </p:txBody>
      </p:sp>
      <p:pic>
        <p:nvPicPr>
          <p:cNvPr id="8" name="Picture 7" descr="Diagram o atom">
            <a:extLst>
              <a:ext uri="{FF2B5EF4-FFF2-40B4-BE49-F238E27FC236}">
                <a16:creationId xmlns:a16="http://schemas.microsoft.com/office/drawing/2014/main" id="{953C030C-E5CF-FC6F-9D9A-5667670EAD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63110" y="1998136"/>
            <a:ext cx="2879178" cy="2861728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4DFAC0B6-8132-F5FF-F89E-542102417E31}"/>
              </a:ext>
            </a:extLst>
          </p:cNvPr>
          <p:cNvGrpSpPr/>
          <p:nvPr/>
        </p:nvGrpSpPr>
        <p:grpSpPr>
          <a:xfrm>
            <a:off x="478960" y="3645547"/>
            <a:ext cx="3315307" cy="1015663"/>
            <a:chOff x="459910" y="3267311"/>
            <a:chExt cx="3207247" cy="101566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E876D7E-3C6D-9171-325C-308CDE32B5CD}"/>
                </a:ext>
              </a:extLst>
            </p:cNvPr>
            <p:cNvSpPr txBox="1"/>
            <p:nvPr/>
          </p:nvSpPr>
          <p:spPr>
            <a:xfrm>
              <a:off x="459910" y="3267311"/>
              <a:ext cx="3207247" cy="1015663"/>
            </a:xfrm>
            <a:prstGeom prst="rect">
              <a:avLst/>
            </a:prstGeom>
            <a:noFill/>
            <a:ln w="19050">
              <a:solidFill>
                <a:srgbClr val="C00000"/>
              </a:solidFill>
            </a:ln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cy-GB" sz="2000" b="1">
                  <a:solidFill>
                    <a:srgbClr val="C00000"/>
                  </a:solidFill>
                  <a:latin typeface="Century Gothic" panose="020B0502020202020204" pitchFamily="34" charset="0"/>
                </a:rPr>
                <a:t>Arwyddo</a:t>
              </a:r>
            </a:p>
            <a:p>
              <a:r>
                <a:rPr lang="cy-GB" sz="2000">
                  <a:latin typeface="Century Gothic" panose="020B0502020202020204" pitchFamily="34" charset="0"/>
                </a:rPr>
                <a:t>Gwyliwch fideo:</a:t>
              </a:r>
            </a:p>
            <a:p>
              <a:r>
                <a:rPr lang="cy-GB" sz="2000">
                  <a:latin typeface="Century Gothic"/>
                  <a:hlinkClick r:id="rId4"/>
                </a:rPr>
                <a:t>bit.ly/3G7XpSi</a:t>
              </a:r>
            </a:p>
          </p:txBody>
        </p:sp>
        <p:pic>
          <p:nvPicPr>
            <p:cNvPr id="15" name="Graphic 17" descr="Amlinell o law">
              <a:extLst>
                <a:ext uri="{FF2B5EF4-FFF2-40B4-BE49-F238E27FC236}">
                  <a16:creationId xmlns:a16="http://schemas.microsoft.com/office/drawing/2014/main" id="{CE9D4325-3E00-DA72-AB3C-80318AE86BA9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934519" y="3353056"/>
              <a:ext cx="538560" cy="538560"/>
            </a:xfrm>
            <a:prstGeom prst="rect">
              <a:avLst/>
            </a:prstGeom>
            <a:ln w="9525">
              <a:noFill/>
            </a:ln>
          </p:spPr>
        </p:pic>
        <p:pic>
          <p:nvPicPr>
            <p:cNvPr id="16" name="Graphic 16" descr="Amlinell o law wedi’i chodi">
              <a:extLst>
                <a:ext uri="{FF2B5EF4-FFF2-40B4-BE49-F238E27FC236}">
                  <a16:creationId xmlns:a16="http://schemas.microsoft.com/office/drawing/2014/main" id="{EB537720-D17E-3FAD-A312-EFC9FDC8F680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566654" y="3353056"/>
              <a:ext cx="543960" cy="543960"/>
            </a:xfrm>
            <a:prstGeom prst="rect">
              <a:avLst/>
            </a:prstGeom>
            <a:ln w="9525">
              <a:noFill/>
            </a:ln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CBFE05D-7E0D-CE58-A63A-4B133FE4DCAC}"/>
              </a:ext>
            </a:extLst>
          </p:cNvPr>
          <p:cNvSpPr txBox="1"/>
          <p:nvPr/>
        </p:nvSpPr>
        <p:spPr>
          <a:xfrm>
            <a:off x="478960" y="5677922"/>
            <a:ext cx="3315307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solidFill>
                  <a:srgbClr val="000000"/>
                </a:solidFill>
                <a:latin typeface="Century Gothic "/>
              </a:rPr>
              <a:t>A-tom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1B7B73-B40E-EA5E-B621-D6C20100AF03}"/>
              </a:ext>
            </a:extLst>
          </p:cNvPr>
          <p:cNvSpPr txBox="1"/>
          <p:nvPr/>
        </p:nvSpPr>
        <p:spPr>
          <a:xfrm>
            <a:off x="4020936" y="5389195"/>
            <a:ext cx="6505605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ffiseg, byddwch yn astudio pynciau tebyg am adeiledd atomig a gronynnau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C14CD2-CFFA-0524-FA5E-6F3B59381A6E}"/>
              </a:ext>
            </a:extLst>
          </p:cNvPr>
          <p:cNvSpPr txBox="1"/>
          <p:nvPr/>
        </p:nvSpPr>
        <p:spPr>
          <a:xfrm>
            <a:off x="7260397" y="1453228"/>
            <a:ext cx="4022544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Un atom unigol nitrogen yw’r math lleiaf o nitrogen sy’n gallu bodoli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8F36D7-81A8-C1C9-D1E1-93C79497B442}"/>
              </a:ext>
            </a:extLst>
          </p:cNvPr>
          <p:cNvSpPr txBox="1"/>
          <p:nvPr/>
        </p:nvSpPr>
        <p:spPr>
          <a:xfrm>
            <a:off x="7261341" y="3242294"/>
            <a:ext cx="4022544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ïonau. Mae gan atomau nifer hafal o brotonau ac electronau. Mae atomau’n gallu ffurfio ïonau pan fyddant yn colli neu’n ennill electronau</a:t>
            </a:r>
          </a:p>
        </p:txBody>
      </p:sp>
    </p:spTree>
    <p:extLst>
      <p:ext uri="{BB962C8B-B14F-4D97-AF65-F5344CB8AC3E}">
        <p14:creationId xmlns:p14="http://schemas.microsoft.com/office/powerpoint/2010/main" val="1296181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DBFC4D-87AA-03FA-3370-800E811BA2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3FC28-F373-7B5C-5426-748C48859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776" y="221020"/>
            <a:ext cx="3902119" cy="440661"/>
          </a:xfrm>
        </p:spPr>
        <p:txBody>
          <a:bodyPr/>
          <a:lstStyle/>
          <a:p>
            <a:r>
              <a:rPr lang="cy-GB" sz="4000"/>
              <a:t>Bond cemegol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CD5EDE00-97A7-4999-B33A-44B2C33C6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582025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573D689-BDC7-FC7E-7EE5-B03497DBB3E1}"/>
              </a:ext>
            </a:extLst>
          </p:cNvPr>
          <p:cNvSpPr txBox="1">
            <a:spLocks/>
          </p:cNvSpPr>
          <p:nvPr/>
        </p:nvSpPr>
        <p:spPr>
          <a:xfrm>
            <a:off x="4800235" y="221020"/>
            <a:ext cx="5943965" cy="717177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grym atyniad electrostatig cryf sy’n dal atomau at ei gilydd</a:t>
            </a:r>
          </a:p>
        </p:txBody>
      </p:sp>
      <p:pic>
        <p:nvPicPr>
          <p:cNvPr id="17" name="Picture 16" descr="Fformiwla graffig methan - C yn y canol gyda 4 H yn dod ohoni. Mae’r llythrennau H wedi’u cysylltu â’r C gan linellau">
            <a:extLst>
              <a:ext uri="{FF2B5EF4-FFF2-40B4-BE49-F238E27FC236}">
                <a16:creationId xmlns:a16="http://schemas.microsoft.com/office/drawing/2014/main" id="{D2623A47-2A48-8FA1-F71E-55480B16D5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89617" y="1682014"/>
            <a:ext cx="1716520" cy="1759203"/>
          </a:xfrm>
          <a:prstGeom prst="rect">
            <a:avLst/>
          </a:prstGeom>
        </p:spPr>
      </p:pic>
      <p:pic>
        <p:nvPicPr>
          <p:cNvPr id="7" name="Picture 6" descr="Diagram dot a chroes o fethan - C yn y canol gyda 4 H yn dod ohoni. Mae pob H yn rhannu electronau â’r C">
            <a:extLst>
              <a:ext uri="{FF2B5EF4-FFF2-40B4-BE49-F238E27FC236}">
                <a16:creationId xmlns:a16="http://schemas.microsoft.com/office/drawing/2014/main" id="{375C245A-FC49-3512-A997-309244A273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7674" y="2721274"/>
            <a:ext cx="2228269" cy="216057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CE87F64-833D-BB44-10EC-2F1A37A0ADE9}"/>
              </a:ext>
            </a:extLst>
          </p:cNvPr>
          <p:cNvSpPr txBox="1"/>
          <p:nvPr/>
        </p:nvSpPr>
        <p:spPr>
          <a:xfrm>
            <a:off x="458776" y="1151942"/>
            <a:ext cx="2909683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grym sy’n dal atomau at ei gilydd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ECB09A-D63A-55DA-C265-83CE3555C1F9}"/>
              </a:ext>
            </a:extLst>
          </p:cNvPr>
          <p:cNvSpPr txBox="1"/>
          <p:nvPr/>
        </p:nvSpPr>
        <p:spPr>
          <a:xfrm>
            <a:off x="458776" y="3403707"/>
            <a:ext cx="2877670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/>
              </a:rPr>
              <a:t>Gwyliwch fideo: </a:t>
            </a:r>
            <a:r>
              <a:rPr lang="cy-GB" sz="2000">
                <a:latin typeface="Century Gothic"/>
                <a:hlinkClick r:id="rId5"/>
              </a:rPr>
              <a:t>bit.ly/4lydvVG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593C4FF-2121-D957-CA1B-60D1AE7B3A9F}"/>
              </a:ext>
            </a:extLst>
          </p:cNvPr>
          <p:cNvSpPr txBox="1"/>
          <p:nvPr/>
        </p:nvSpPr>
        <p:spPr>
          <a:xfrm>
            <a:off x="458776" y="5929094"/>
            <a:ext cx="2877670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pPr>
              <a:lnSpc>
                <a:spcPct val="100000"/>
              </a:lnSpc>
            </a:pPr>
            <a:r>
              <a:rPr lang="cy-GB" sz="2000">
                <a:solidFill>
                  <a:srgbClr val="000000"/>
                </a:solidFill>
                <a:latin typeface="Century Gothic "/>
              </a:rPr>
              <a:t>Bond cem-eg-ol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83A4314-88FE-9F25-08BE-F5026895EC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2416245" y="3441217"/>
            <a:ext cx="957352" cy="543960"/>
            <a:chOff x="2145277" y="3546759"/>
            <a:chExt cx="957352" cy="543960"/>
          </a:xfrm>
        </p:grpSpPr>
        <p:pic>
          <p:nvPicPr>
            <p:cNvPr id="15" name="Graphic 17" descr="Amlinell o law">
              <a:extLst>
                <a:ext uri="{FF2B5EF4-FFF2-40B4-BE49-F238E27FC236}">
                  <a16:creationId xmlns:a16="http://schemas.microsoft.com/office/drawing/2014/main" id="{C914BF83-A58B-244B-2750-6193455351F0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564069" y="3546759"/>
              <a:ext cx="538560" cy="538560"/>
            </a:xfrm>
            <a:prstGeom prst="rect">
              <a:avLst/>
            </a:prstGeom>
            <a:ln w="9525">
              <a:noFill/>
            </a:ln>
          </p:spPr>
        </p:pic>
        <p:pic>
          <p:nvPicPr>
            <p:cNvPr id="16" name="Graphic 16" descr="Amlinell o law wedi’i chodi">
              <a:extLst>
                <a:ext uri="{FF2B5EF4-FFF2-40B4-BE49-F238E27FC236}">
                  <a16:creationId xmlns:a16="http://schemas.microsoft.com/office/drawing/2014/main" id="{12377094-C44B-F069-433F-B2FB3A81C373}"/>
                </a:ext>
              </a:extLst>
            </p:cNvPr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145277" y="3546759"/>
              <a:ext cx="543960" cy="543960"/>
            </a:xfrm>
            <a:prstGeom prst="rect">
              <a:avLst/>
            </a:prstGeom>
            <a:ln w="9525">
              <a:noFill/>
            </a:ln>
          </p:spPr>
        </p:pic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36F8A4A0-36EE-1CD4-DB6C-C2A91B21AE8B}"/>
              </a:ext>
            </a:extLst>
          </p:cNvPr>
          <p:cNvSpPr txBox="1"/>
          <p:nvPr/>
        </p:nvSpPr>
        <p:spPr>
          <a:xfrm>
            <a:off x="3766185" y="5621317"/>
            <a:ext cx="6978015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Gall y math o fondio sy’n bresennol mewn sylwedd fod yn fondio cofalent, bondio metelig neu fondio ïonig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7EE08DA-36AC-4A09-0205-56AE10A882F7}"/>
              </a:ext>
            </a:extLst>
          </p:cNvPr>
          <p:cNvSpPr txBox="1"/>
          <p:nvPr/>
        </p:nvSpPr>
        <p:spPr>
          <a:xfrm>
            <a:off x="7286920" y="1151942"/>
            <a:ext cx="3443279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Mae’r bondiau cemegol mewn methan yn cysylltu pob atom carbon â phedwar atom hydrogen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BA0E0F7-E686-7B01-5FCC-A15F5098759B}"/>
              </a:ext>
            </a:extLst>
          </p:cNvPr>
          <p:cNvSpPr txBox="1"/>
          <p:nvPr/>
        </p:nvSpPr>
        <p:spPr>
          <a:xfrm>
            <a:off x="7283727" y="3232741"/>
            <a:ext cx="3443279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newidiadau cyflwr. Nid yw toddi a berwi sylwedd yn golygu torri unrhyw fondiau cemegol</a:t>
            </a:r>
          </a:p>
        </p:txBody>
      </p:sp>
    </p:spTree>
    <p:extLst>
      <p:ext uri="{BB962C8B-B14F-4D97-AF65-F5344CB8AC3E}">
        <p14:creationId xmlns:p14="http://schemas.microsoft.com/office/powerpoint/2010/main" val="1914804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24C67-F403-7F42-8CD3-C94077240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663" y="354823"/>
            <a:ext cx="3689057" cy="440661"/>
          </a:xfrm>
        </p:spPr>
        <p:txBody>
          <a:bodyPr/>
          <a:lstStyle/>
          <a:p>
            <a:r>
              <a:rPr lang="cy-GB" sz="4000"/>
              <a:t>Cyfansoddyn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4639524B-BE05-0742-B8B8-CA81482DA7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4963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DE49792-1757-EB04-F1EA-9493353BD92D}"/>
              </a:ext>
            </a:extLst>
          </p:cNvPr>
          <p:cNvSpPr txBox="1">
            <a:spLocks/>
          </p:cNvSpPr>
          <p:nvPr/>
        </p:nvSpPr>
        <p:spPr>
          <a:xfrm>
            <a:off x="3533774" y="354823"/>
            <a:ext cx="7552147" cy="1114868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0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sylwedd pur wedi’i wneud o ddwy neu ragor o elfennau gwahanol y mae bondiau cemegol yn cysylltu eu hatomau; mae’r atomau mewn cymhareb sefydlog</a:t>
            </a:r>
          </a:p>
        </p:txBody>
      </p:sp>
      <p:pic>
        <p:nvPicPr>
          <p:cNvPr id="4" name="Picture 3" descr="Model o ddŵr - O mewn cylch gyda chylchoedd llai o boptu iddo, pob un yn cynnwys H. ">
            <a:extLst>
              <a:ext uri="{FF2B5EF4-FFF2-40B4-BE49-F238E27FC236}">
                <a16:creationId xmlns:a16="http://schemas.microsoft.com/office/drawing/2014/main" id="{22D26187-F3A7-563C-ACA0-988AE60D6E0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6360" b="69055"/>
          <a:stretch/>
        </p:blipFill>
        <p:spPr>
          <a:xfrm>
            <a:off x="3666521" y="1797784"/>
            <a:ext cx="1572229" cy="1114868"/>
          </a:xfrm>
          <a:prstGeom prst="rect">
            <a:avLst/>
          </a:prstGeom>
        </p:spPr>
      </p:pic>
      <p:pic>
        <p:nvPicPr>
          <p:cNvPr id="3" name="Picture 2" descr="siâp ciwb - mae’r rhes gyntaf yn goch oren coch, mae’r ail res yn oren coch oren ac ati. Mae’r sfferau oren yn ïonau sodiwm, mae’r sfferau coch yn ïonau clorid.">
            <a:extLst>
              <a:ext uri="{FF2B5EF4-FFF2-40B4-BE49-F238E27FC236}">
                <a16:creationId xmlns:a16="http://schemas.microsoft.com/office/drawing/2014/main" id="{730A190D-9707-86DC-F69E-4B1BC49D86D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962" t="19915" r="21831" b="19224"/>
          <a:stretch/>
        </p:blipFill>
        <p:spPr>
          <a:xfrm>
            <a:off x="4369920" y="3078271"/>
            <a:ext cx="2383181" cy="219075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BA386AE-CD34-E04C-EE23-0300CC9CF921}"/>
                  </a:ext>
                </a:extLst>
              </p:cNvPr>
              <p:cNvSpPr txBox="1"/>
              <p:nvPr/>
            </p:nvSpPr>
            <p:spPr>
              <a:xfrm>
                <a:off x="6663660" y="3803717"/>
                <a:ext cx="5239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800" i="0" smtClean="0">
                          <a:latin typeface="Cambria Math" panose="02040503050406030204" pitchFamily="18" charset="0"/>
                        </a:rPr>
                        <m:t>N</m:t>
                      </m:r>
                      <m:sSup>
                        <m:sSupPr>
                          <m:ctrlPr>
                            <a:rPr lang="en-GB" sz="28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2800" i="0">
                              <a:latin typeface="Cambria Math" panose="02040503050406030204" pitchFamily="18" charset="0"/>
                            </a:rPr>
                            <m:t>a</m:t>
                          </m:r>
                        </m:e>
                        <m:sup>
                          <m:r>
                            <a:rPr lang="en-GB" sz="2800" i="0"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BA386AE-CD34-E04C-EE23-0300CC9CF92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3660" y="3803717"/>
                <a:ext cx="523999" cy="523220"/>
              </a:xfrm>
              <a:prstGeom prst="rect">
                <a:avLst/>
              </a:prstGeom>
              <a:blipFill>
                <a:blip r:embed="rId5"/>
                <a:stretch>
                  <a:fillRect r="-290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FAF11C8-E738-A4DF-F06C-1B54AD485613}"/>
                  </a:ext>
                </a:extLst>
              </p:cNvPr>
              <p:cNvSpPr txBox="1"/>
              <p:nvPr/>
            </p:nvSpPr>
            <p:spPr>
              <a:xfrm>
                <a:off x="6708381" y="4286131"/>
                <a:ext cx="5239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800" i="0" smtClean="0">
                          <a:latin typeface="Cambria Math" panose="02040503050406030204" pitchFamily="18" charset="0"/>
                        </a:rPr>
                        <m:t>C</m:t>
                      </m:r>
                      <m:sSup>
                        <m:sSupPr>
                          <m:ctrlPr>
                            <a:rPr lang="en-GB" sz="28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2800" i="0" smtClean="0">
                              <a:latin typeface="Cambria Math" panose="02040503050406030204" pitchFamily="18" charset="0"/>
                            </a:rPr>
                            <m:t>l</m:t>
                          </m:r>
                        </m:e>
                        <m:sup>
                          <m:r>
                            <a:rPr lang="en-GB" sz="2800" i="0" smtClean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</m:oMath>
                  </m:oMathPara>
                </a14:m>
                <a:endParaRPr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FAF11C8-E738-A4DF-F06C-1B54AD4856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8381" y="4286131"/>
                <a:ext cx="523999" cy="523220"/>
              </a:xfrm>
              <a:prstGeom prst="rect">
                <a:avLst/>
              </a:prstGeom>
              <a:blipFill>
                <a:blip r:embed="rId6"/>
                <a:stretch>
                  <a:fillRect r="-697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CD57F8F8-8769-5588-D276-4E6DAF675415}"/>
              </a:ext>
            </a:extLst>
          </p:cNvPr>
          <p:cNvSpPr txBox="1"/>
          <p:nvPr/>
        </p:nvSpPr>
        <p:spPr>
          <a:xfrm>
            <a:off x="402176" y="1797784"/>
            <a:ext cx="3154206" cy="164729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dwy neu ragor o elfennau gwahanol wedi’u bondio’n gemegol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A47F0B-DC96-51EF-D147-9A5545AC7AC2}"/>
              </a:ext>
            </a:extLst>
          </p:cNvPr>
          <p:cNvSpPr txBox="1"/>
          <p:nvPr/>
        </p:nvSpPr>
        <p:spPr>
          <a:xfrm>
            <a:off x="402171" y="3793688"/>
            <a:ext cx="3154206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/>
                <a:hlinkClick r:id="rId7"/>
              </a:rPr>
              <a:t>bit.ly/4jDLKJD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83BBD9-6E2E-3F62-18E7-EF96DEE005E4}"/>
              </a:ext>
            </a:extLst>
          </p:cNvPr>
          <p:cNvSpPr txBox="1"/>
          <p:nvPr/>
        </p:nvSpPr>
        <p:spPr>
          <a:xfrm>
            <a:off x="402176" y="5698615"/>
            <a:ext cx="2904564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Cyf-an-sodd-yn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D67CEE4-7B1C-AED4-263C-836D72086BA3}"/>
              </a:ext>
            </a:extLst>
          </p:cNvPr>
          <p:cNvSpPr txBox="1"/>
          <p:nvPr/>
        </p:nvSpPr>
        <p:spPr>
          <a:xfrm>
            <a:off x="3903571" y="5690519"/>
            <a:ext cx="6793004" cy="954107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1800">
                <a:effectLst/>
                <a:latin typeface="Century Gothic" panose="020B0502020202020204" pitchFamily="34" charset="0"/>
                <a:ea typeface="Century Gothic"/>
              </a:rPr>
              <a:t>Mewn bioleg, byddwch yn astudio pwysigrwydd glwcos, carbon deuocsid a llawer o gyfansoddion eraill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F7C7C22-3C00-A520-EDD4-8A5A5374E738}"/>
              </a:ext>
            </a:extLst>
          </p:cNvPr>
          <p:cNvSpPr txBox="1"/>
          <p:nvPr/>
        </p:nvSpPr>
        <p:spPr>
          <a:xfrm>
            <a:off x="7552826" y="1797784"/>
            <a:ext cx="367953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dŵr a sodiwm clorid yn gyfansoddion cyffredin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26FABF0-5F81-1D63-34ED-C39D58D64B13}"/>
              </a:ext>
            </a:extLst>
          </p:cNvPr>
          <p:cNvSpPr txBox="1"/>
          <p:nvPr/>
        </p:nvSpPr>
        <p:spPr>
          <a:xfrm>
            <a:off x="7566639" y="3594164"/>
            <a:ext cx="3679538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 b="0" i="0" u="none" strike="noStrike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Cymysgedd. </a:t>
            </a:r>
            <a:r>
              <a:rPr lang="cy-GB" sz="2000">
                <a:solidFill>
                  <a:srgbClr val="000000"/>
                </a:solidFill>
                <a:latin typeface="Century Gothic" panose="020B0502020202020204" pitchFamily="34" charset="0"/>
              </a:rPr>
              <a:t>Ni fydd yr holl atomau mewn cymysgedd wedi’u bondio at ei gilydd yn gemegol</a:t>
            </a:r>
            <a:r>
              <a:rPr lang="cy-GB" sz="2000">
                <a:latin typeface="Century Gothic" panose="020B0502020202020204" pitchFamily="34" charset="0"/>
              </a:rPr>
              <a:t> </a:t>
            </a:r>
          </a:p>
        </p:txBody>
      </p:sp>
      <p:pic>
        <p:nvPicPr>
          <p:cNvPr id="15" name="Graphic 17">
            <a:extLst>
              <a:ext uri="{FF2B5EF4-FFF2-40B4-BE49-F238E27FC236}">
                <a16:creationId xmlns:a16="http://schemas.microsoft.com/office/drawing/2014/main" id="{FD43AAD3-0C0A-BC6C-DDD8-85A7EE8C6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995214" y="3916782"/>
            <a:ext cx="538560" cy="538560"/>
          </a:xfrm>
          <a:prstGeom prst="rect">
            <a:avLst/>
          </a:prstGeom>
          <a:ln w="9525">
            <a:noFill/>
          </a:ln>
        </p:spPr>
      </p:pic>
      <p:pic>
        <p:nvPicPr>
          <p:cNvPr id="16" name="Graphic 16">
            <a:extLst>
              <a:ext uri="{FF2B5EF4-FFF2-40B4-BE49-F238E27FC236}">
                <a16:creationId xmlns:a16="http://schemas.microsoft.com/office/drawing/2014/main" id="{E7E57FDB-A332-1278-DE88-E79A72DF5B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606392" y="3916782"/>
            <a:ext cx="543960" cy="543960"/>
          </a:xfrm>
          <a:prstGeom prst="rect">
            <a:avLst/>
          </a:prstGeom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778869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86732-62BB-C263-459B-4663394C73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F17C2-A4AE-C6B4-1470-A30DF12F1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9909" y="233082"/>
            <a:ext cx="5239218" cy="1099966"/>
          </a:xfrm>
        </p:spPr>
        <p:txBody>
          <a:bodyPr/>
          <a:lstStyle/>
          <a:p>
            <a:r>
              <a:rPr lang="cy-GB" sz="4000"/>
              <a:t>Dargludydd </a:t>
            </a:r>
            <a:br>
              <a:rPr lang="cy-GB" sz="4000"/>
            </a:br>
            <a:r>
              <a:rPr lang="cy-GB" sz="4000"/>
              <a:t>trydan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7BE27DDD-6B56-A0D0-727D-32C68860F8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F8E055F-EBF0-02EA-DDCF-2AD22DFA94E3}"/>
              </a:ext>
            </a:extLst>
          </p:cNvPr>
          <p:cNvSpPr txBox="1">
            <a:spLocks/>
          </p:cNvSpPr>
          <p:nvPr/>
        </p:nvSpPr>
        <p:spPr>
          <a:xfrm>
            <a:off x="3883937" y="244641"/>
            <a:ext cx="6713709" cy="681318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sylwedd sy’n galluogi i ronynnau wedi’u gwefru symud drwyddo’n hawdd</a:t>
            </a:r>
          </a:p>
        </p:txBody>
      </p:sp>
      <p:pic>
        <p:nvPicPr>
          <p:cNvPr id="8" name="Picture 7" descr="Cebl trydan gyda gwifrau’n dod allan ohono">
            <a:extLst>
              <a:ext uri="{FF2B5EF4-FFF2-40B4-BE49-F238E27FC236}">
                <a16:creationId xmlns:a16="http://schemas.microsoft.com/office/drawing/2014/main" id="{EFF487CD-F371-DAEB-AF89-FA7FE54E48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3815" y="1548909"/>
            <a:ext cx="2739111" cy="273911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492C1D4-1064-8499-6A02-6518AFC2D8DD}"/>
              </a:ext>
            </a:extLst>
          </p:cNvPr>
          <p:cNvSpPr txBox="1"/>
          <p:nvPr/>
        </p:nvSpPr>
        <p:spPr>
          <a:xfrm>
            <a:off x="459908" y="1548909"/>
            <a:ext cx="382928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deunydd sy’n dargludo trydan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12CCC86-6FF1-4611-9B6E-2ACCDAC80ECF}"/>
              </a:ext>
            </a:extLst>
          </p:cNvPr>
          <p:cNvSpPr txBox="1"/>
          <p:nvPr/>
        </p:nvSpPr>
        <p:spPr>
          <a:xfrm>
            <a:off x="459910" y="3695733"/>
            <a:ext cx="2888504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Dar-glud-ydd tryd-an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18EEAC5-CE25-BA61-1B39-983D1483E499}"/>
              </a:ext>
            </a:extLst>
          </p:cNvPr>
          <p:cNvSpPr txBox="1"/>
          <p:nvPr/>
        </p:nvSpPr>
        <p:spPr>
          <a:xfrm>
            <a:off x="3521942" y="4626793"/>
            <a:ext cx="3967629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effectLst/>
                <a:latin typeface="Century Gothic" panose="020B0502020202020204" pitchFamily="34" charset="0"/>
                <a:ea typeface="Century Gothic"/>
              </a:rPr>
              <a:t>Byddwch yn trafod dargludyddion trydan mewn ffiseg wrth ddysgu am gylchedau ac mewn cemeg wrth ddysgu am electrolysis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D59E059-FD8A-B815-95E2-82D60D0D19EC}"/>
              </a:ext>
            </a:extLst>
          </p:cNvPr>
          <p:cNvSpPr txBox="1"/>
          <p:nvPr/>
        </p:nvSpPr>
        <p:spPr>
          <a:xfrm>
            <a:off x="7858535" y="1443291"/>
            <a:ext cx="2739111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metelau fel copr ac aur yn ddargludyddion trydan da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04A839-7209-581C-0327-891A9F4E0FFD}"/>
              </a:ext>
            </a:extLst>
          </p:cNvPr>
          <p:cNvSpPr txBox="1"/>
          <p:nvPr/>
        </p:nvSpPr>
        <p:spPr>
          <a:xfrm>
            <a:off x="7873152" y="3695733"/>
            <a:ext cx="2724494" cy="286232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dargludydd thermol. Mae’r esboniadau pam mae sylwedd yn ddargludydd trydanol da o’i gymharu â dargludydd egni thermol yn wahanol</a:t>
            </a:r>
          </a:p>
        </p:txBody>
      </p:sp>
    </p:spTree>
    <p:extLst>
      <p:ext uri="{BB962C8B-B14F-4D97-AF65-F5344CB8AC3E}">
        <p14:creationId xmlns:p14="http://schemas.microsoft.com/office/powerpoint/2010/main" val="16754803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BC1DA2-9456-8BAB-85D9-8A95DC568B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A6E95-065E-B5B2-7D89-1831DB6FB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828" y="233082"/>
            <a:ext cx="3827930" cy="440661"/>
          </a:xfrm>
        </p:spPr>
        <p:txBody>
          <a:bodyPr/>
          <a:lstStyle/>
          <a:p>
            <a:r>
              <a:rPr lang="cy-GB" sz="4000"/>
              <a:t>Diagram dot </a:t>
            </a:r>
            <a:br>
              <a:rPr lang="cy-GB" sz="4000"/>
            </a:br>
            <a:r>
              <a:rPr lang="cy-GB" sz="4000"/>
              <a:t>a chroes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186232A1-2366-278B-6022-ABD9CDF311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FE3DF7A-8D52-9F40-B404-953C7D5008C3}"/>
              </a:ext>
            </a:extLst>
          </p:cNvPr>
          <p:cNvSpPr txBox="1">
            <a:spLocks/>
          </p:cNvSpPr>
          <p:nvPr/>
        </p:nvSpPr>
        <p:spPr>
          <a:xfrm>
            <a:off x="3775295" y="233082"/>
            <a:ext cx="6866125" cy="1340907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mae’n cael ei ddefnyddio i ddangos sut mae electronau o blisg/lefelau egni allanol atomau yn cael eu rhannu neu eu trosglwyddo pan fydd atomau’n ffurfio moleciwlau neu ïonau</a:t>
            </a:r>
          </a:p>
        </p:txBody>
      </p:sp>
      <p:pic>
        <p:nvPicPr>
          <p:cNvPr id="7" name="Picture 6" descr="Ddiagram dot a chroes o ddefnyddio dŵr. Mae ganddo O yn y canol, sy’n rhannu electronau â 2 H o boptu iddo.  ">
            <a:extLst>
              <a:ext uri="{FF2B5EF4-FFF2-40B4-BE49-F238E27FC236}">
                <a16:creationId xmlns:a16="http://schemas.microsoft.com/office/drawing/2014/main" id="{B4EDDA52-03ED-A83E-8982-B1495EDF78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1619" y="2054380"/>
            <a:ext cx="2396897" cy="1536716"/>
          </a:xfrm>
          <a:prstGeom prst="rect">
            <a:avLst/>
          </a:prstGeom>
        </p:spPr>
      </p:pic>
      <p:pic>
        <p:nvPicPr>
          <p:cNvPr id="4" name="Picture 3" descr="Diagram dot a chroes o fondio ïonig sodiwm clorid. Mae’r atom sodiwm yn cyfrannu ei electron i’r atom clorin (a ddangosir â saeth), sy’n mynd i ddiagram o ïon sodiwm ac ïon clorid">
            <a:extLst>
              <a:ext uri="{FF2B5EF4-FFF2-40B4-BE49-F238E27FC236}">
                <a16:creationId xmlns:a16="http://schemas.microsoft.com/office/drawing/2014/main" id="{A7DC08ED-C0C9-BDF8-A7BF-0F0DEE82D4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03756" y="3591096"/>
            <a:ext cx="6642869" cy="251170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B384545-23CB-9EC4-76F5-280A35C17FA9}"/>
              </a:ext>
            </a:extLst>
          </p:cNvPr>
          <p:cNvSpPr txBox="1"/>
          <p:nvPr/>
        </p:nvSpPr>
        <p:spPr>
          <a:xfrm>
            <a:off x="837946" y="2029130"/>
            <a:ext cx="2914724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diagram i gynrychioli bondio cofalent a bondio ïonig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4A4C751-71D4-8F2B-E5EB-5CF1D0572628}"/>
              </a:ext>
            </a:extLst>
          </p:cNvPr>
          <p:cNvSpPr txBox="1"/>
          <p:nvPr/>
        </p:nvSpPr>
        <p:spPr>
          <a:xfrm>
            <a:off x="8244523" y="2054380"/>
            <a:ext cx="2605729" cy="4093428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ffurfwedd electronau llawn atom unigol. Mewn diagramau dot a chroes, mae’n gyffredin cynrychioli’r electronau ym mhlisg allanol yr atomau neu’r ïonau dan sylw </a:t>
            </a:r>
            <a:br>
              <a:rPr lang="cy-GB" sz="2000">
                <a:latin typeface="Century Gothic" panose="020B0502020202020204" pitchFamily="34" charset="0"/>
              </a:rPr>
            </a:br>
            <a:r>
              <a:rPr lang="cy-GB" sz="2000">
                <a:latin typeface="Century Gothic" panose="020B0502020202020204" pitchFamily="34" charset="0"/>
              </a:rPr>
              <a:t>yn unig</a:t>
            </a:r>
          </a:p>
        </p:txBody>
      </p:sp>
    </p:spTree>
    <p:extLst>
      <p:ext uri="{BB962C8B-B14F-4D97-AF65-F5344CB8AC3E}">
        <p14:creationId xmlns:p14="http://schemas.microsoft.com/office/powerpoint/2010/main" val="3046895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0F2040-F76E-EEF8-80C0-D0EE131E58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A2ADDF-30BE-9F09-0BA1-A91571CC6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303" y="233082"/>
            <a:ext cx="2767976" cy="440661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y-GB" sz="4000"/>
              <a:t>Electron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FBEAB07A-3B31-189D-12E7-DCE324C1A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40B01CF-FCC0-D100-468E-2596FA9CFE3F}"/>
              </a:ext>
            </a:extLst>
          </p:cNvPr>
          <p:cNvSpPr txBox="1">
            <a:spLocks/>
          </p:cNvSpPr>
          <p:nvPr/>
        </p:nvSpPr>
        <p:spPr>
          <a:xfrm>
            <a:off x="3198279" y="233082"/>
            <a:ext cx="7635407" cy="1153758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cy-GB" sz="2400" b="0">
                <a:solidFill>
                  <a:schemeClr val="tx1"/>
                </a:solidFill>
              </a:rPr>
              <a:t>gronyn is-atomig â gwefr negatif sydd ag ychydig iawn o fàs ac sydd i’w ganfod ym mhlisg electronau/lefelau egni atomau</a:t>
            </a:r>
          </a:p>
        </p:txBody>
      </p:sp>
      <p:pic>
        <p:nvPicPr>
          <p:cNvPr id="7" name="Picture 6" descr="Diagram o atom, gydag electronau o bob lefel egni wedi’u labelu ">
            <a:extLst>
              <a:ext uri="{FF2B5EF4-FFF2-40B4-BE49-F238E27FC236}">
                <a16:creationId xmlns:a16="http://schemas.microsoft.com/office/drawing/2014/main" id="{55D38FB3-F9D6-1CC9-794C-9510AB5031C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930063" y="2314004"/>
            <a:ext cx="3602743" cy="20877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7B1C990-CDA8-BD54-CD8E-1B6E4C9D7850}"/>
              </a:ext>
            </a:extLst>
          </p:cNvPr>
          <p:cNvSpPr txBox="1"/>
          <p:nvPr/>
        </p:nvSpPr>
        <p:spPr>
          <a:xfrm>
            <a:off x="430303" y="1556520"/>
            <a:ext cx="2767976" cy="1633731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gronynnau is-atomig negatif a geir mewn atomau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45BF-0FBF-AE60-CC16-087A92B8686A}"/>
              </a:ext>
            </a:extLst>
          </p:cNvPr>
          <p:cNvSpPr txBox="1"/>
          <p:nvPr/>
        </p:nvSpPr>
        <p:spPr>
          <a:xfrm>
            <a:off x="408892" y="3667749"/>
            <a:ext cx="2767976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/>
                <a:hlinkClick r:id="rId4"/>
              </a:rPr>
              <a:t>bit.ly/4lxieqC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13B99C-1948-8B12-0379-BB596E79A576}"/>
              </a:ext>
            </a:extLst>
          </p:cNvPr>
          <p:cNvSpPr txBox="1"/>
          <p:nvPr/>
        </p:nvSpPr>
        <p:spPr>
          <a:xfrm>
            <a:off x="430304" y="5301480"/>
            <a:ext cx="1541372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El-ec-tron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E79CAB8-3F06-74E9-91DE-AEDEEF563153}"/>
              </a:ext>
            </a:extLst>
          </p:cNvPr>
          <p:cNvSpPr txBox="1"/>
          <p:nvPr/>
        </p:nvSpPr>
        <p:spPr>
          <a:xfrm>
            <a:off x="7716941" y="1556520"/>
            <a:ext cx="3116745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Bydd atomau nitrogen yn cynnwys saith electron oherwydd mai rhif atomig nitrogen </a:t>
            </a:r>
            <a:br>
              <a:rPr lang="cy-GB" sz="2000">
                <a:latin typeface="Century Gothic" panose="020B0502020202020204" pitchFamily="34" charset="0"/>
              </a:rPr>
            </a:br>
            <a:r>
              <a:rPr lang="cy-GB" sz="2000">
                <a:latin typeface="Century Gothic" panose="020B0502020202020204" pitchFamily="34" charset="0"/>
              </a:rPr>
              <a:t>yw 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EFFAA5A-BC42-BC72-C239-7307F6EC76DF}"/>
              </a:ext>
            </a:extLst>
          </p:cNvPr>
          <p:cNvSpPr txBox="1"/>
          <p:nvPr/>
        </p:nvSpPr>
        <p:spPr>
          <a:xfrm>
            <a:off x="7716940" y="3711977"/>
            <a:ext cx="3116745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Ïon. Mae electronau mewn atomau ac ïonau</a:t>
            </a:r>
          </a:p>
        </p:txBody>
      </p:sp>
      <p:pic>
        <p:nvPicPr>
          <p:cNvPr id="15" name="Graphic 17">
            <a:extLst>
              <a:ext uri="{FF2B5EF4-FFF2-40B4-BE49-F238E27FC236}">
                <a16:creationId xmlns:a16="http://schemas.microsoft.com/office/drawing/2014/main" id="{51CC3B20-5113-2E1F-A18A-32A7EEA00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691213" y="3739824"/>
            <a:ext cx="538560" cy="538560"/>
          </a:xfrm>
          <a:prstGeom prst="rect">
            <a:avLst/>
          </a:prstGeom>
          <a:ln w="9525">
            <a:noFill/>
          </a:ln>
        </p:spPr>
      </p:pic>
      <p:pic>
        <p:nvPicPr>
          <p:cNvPr id="16" name="Graphic 16">
            <a:extLst>
              <a:ext uri="{FF2B5EF4-FFF2-40B4-BE49-F238E27FC236}">
                <a16:creationId xmlns:a16="http://schemas.microsoft.com/office/drawing/2014/main" id="{EDCF60B3-D23B-94F1-C184-B3DD167B4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314977" y="3734424"/>
            <a:ext cx="543960" cy="543960"/>
          </a:xfrm>
          <a:prstGeom prst="rect">
            <a:avLst/>
          </a:prstGeom>
          <a:ln w="9525"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47CC6EE-D29C-B974-5AFB-109CC246A61B}"/>
              </a:ext>
            </a:extLst>
          </p:cNvPr>
          <p:cNvSpPr txBox="1"/>
          <p:nvPr/>
        </p:nvSpPr>
        <p:spPr>
          <a:xfrm>
            <a:off x="7716940" y="5177292"/>
            <a:ext cx="3116745" cy="161821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ffiseg, byddwch yn astudio electronau yng nghyd-destun cylchedau trydanol</a:t>
            </a:r>
          </a:p>
        </p:txBody>
      </p:sp>
    </p:spTree>
    <p:extLst>
      <p:ext uri="{BB962C8B-B14F-4D97-AF65-F5344CB8AC3E}">
        <p14:creationId xmlns:p14="http://schemas.microsoft.com/office/powerpoint/2010/main" val="3386107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176EF8-F9A3-E580-73FB-F43C1FEC2E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A050D-2CAF-4079-1F77-AFDA90E1E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962" y="233082"/>
            <a:ext cx="4124665" cy="1215708"/>
          </a:xfrm>
        </p:spPr>
        <p:txBody>
          <a:bodyPr/>
          <a:lstStyle/>
          <a:p>
            <a:r>
              <a:rPr lang="cy-GB" sz="4000"/>
              <a:t>Plisgyn electronau</a:t>
            </a:r>
            <a:br>
              <a:rPr lang="cy-GB" sz="4000"/>
            </a:br>
            <a:r>
              <a:rPr lang="cy-GB" sz="4000"/>
              <a:t>(neu lefel egni)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B362CDC6-3538-8E74-5DC8-E5884D85CF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2ADFDC0-96E2-E820-F3DB-D7B20329FC7D}"/>
              </a:ext>
            </a:extLst>
          </p:cNvPr>
          <p:cNvSpPr txBox="1">
            <a:spLocks/>
          </p:cNvSpPr>
          <p:nvPr/>
        </p:nvSpPr>
        <p:spPr>
          <a:xfrm>
            <a:off x="4608216" y="233082"/>
            <a:ext cx="6203205" cy="1563333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90000" tIns="90000" rIns="90000" bIns="9000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yr ardal o amgylch niwclews atom lle mae’r electronau i’w canfod; mae gan bob lefel uchafswm o electronau mae’n gallu eu dal</a:t>
            </a:r>
          </a:p>
        </p:txBody>
      </p:sp>
      <p:pic>
        <p:nvPicPr>
          <p:cNvPr id="3" name="Picture 2" descr="Diagram o atom gyda’r plisg electronau wedi’u labelu">
            <a:extLst>
              <a:ext uri="{FF2B5EF4-FFF2-40B4-BE49-F238E27FC236}">
                <a16:creationId xmlns:a16="http://schemas.microsoft.com/office/drawing/2014/main" id="{AAB3BCD2-9135-A4F3-0475-E8134312A9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3116" b="13116"/>
          <a:stretch/>
        </p:blipFill>
        <p:spPr>
          <a:xfrm>
            <a:off x="3024772" y="2890426"/>
            <a:ext cx="3602743" cy="265457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372E06C-CE91-82EA-D771-832D7CD930FD}"/>
              </a:ext>
            </a:extLst>
          </p:cNvPr>
          <p:cNvSpPr txBox="1"/>
          <p:nvPr/>
        </p:nvSpPr>
        <p:spPr>
          <a:xfrm>
            <a:off x="553038" y="1987533"/>
            <a:ext cx="3346587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lle mae’r electronau i’w canfod mewn atom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5ADDD51-6426-98E6-7A8A-89075536C4C6}"/>
              </a:ext>
            </a:extLst>
          </p:cNvPr>
          <p:cNvSpPr txBox="1"/>
          <p:nvPr/>
        </p:nvSpPr>
        <p:spPr>
          <a:xfrm>
            <a:off x="553038" y="5341458"/>
            <a:ext cx="2867739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Plisg-yn el-ec-tron-au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A0067BC-9AA0-F21C-C7B8-9633383C1B87}"/>
              </a:ext>
            </a:extLst>
          </p:cNvPr>
          <p:cNvSpPr txBox="1"/>
          <p:nvPr/>
        </p:nvSpPr>
        <p:spPr>
          <a:xfrm>
            <a:off x="6658214" y="1983887"/>
            <a:ext cx="4153205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gan atom nitrogen ddau blisgyn electronau, felly mae wedi’i leoli yn ail gyfnod y </a:t>
            </a:r>
            <a:br>
              <a:rPr lang="cy-GB" sz="2000">
                <a:latin typeface="Century Gothic" panose="020B0502020202020204" pitchFamily="34" charset="0"/>
              </a:rPr>
            </a:br>
            <a:r>
              <a:rPr lang="cy-GB" sz="2000">
                <a:latin typeface="Century Gothic" panose="020B0502020202020204" pitchFamily="34" charset="0"/>
              </a:rPr>
              <a:t>tabl cyfnodol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EF7BDFB-DB5E-BEE9-9372-97FDF04AFC22}"/>
              </a:ext>
            </a:extLst>
          </p:cNvPr>
          <p:cNvSpPr txBox="1"/>
          <p:nvPr/>
        </p:nvSpPr>
        <p:spPr>
          <a:xfrm>
            <a:off x="6658214" y="3802575"/>
            <a:ext cx="4153205" cy="260480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effectLst/>
                <a:latin typeface="Century Gothic" panose="020B0502020202020204" pitchFamily="34" charset="0"/>
              </a:rPr>
              <a:t>electronau dadleoledig. Nid ydynt ym mhlisgyn electronau unrhyw atom penodol. Oni bai eu bod wedi’u dadleoli, mae electronau’n llenwi gofod mewn plisgyn electronau/lefel egni</a:t>
            </a:r>
          </a:p>
        </p:txBody>
      </p:sp>
    </p:spTree>
    <p:extLst>
      <p:ext uri="{BB962C8B-B14F-4D97-AF65-F5344CB8AC3E}">
        <p14:creationId xmlns:p14="http://schemas.microsoft.com/office/powerpoint/2010/main" val="3225085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D8CAB8-BCFA-0A9F-2452-DCA3F64056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3B156-8695-09A2-1A7D-75F326A31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667" y="466524"/>
            <a:ext cx="2767976" cy="440661"/>
          </a:xfrm>
        </p:spPr>
        <p:txBody>
          <a:bodyPr/>
          <a:lstStyle/>
          <a:p>
            <a:r>
              <a:rPr lang="cy-GB" sz="4000"/>
              <a:t>Elfen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B6363E99-A679-207B-1EFC-8F851C2AB0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5E635B3-B919-BC12-39AE-F0E005B7629A}"/>
              </a:ext>
            </a:extLst>
          </p:cNvPr>
          <p:cNvSpPr txBox="1">
            <a:spLocks/>
          </p:cNvSpPr>
          <p:nvPr/>
        </p:nvSpPr>
        <p:spPr>
          <a:xfrm>
            <a:off x="3826829" y="466524"/>
            <a:ext cx="6802749" cy="747579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sylwedd pur sydd wedi’i wneud o un math o atom yn unig</a:t>
            </a:r>
          </a:p>
        </p:txBody>
      </p:sp>
      <p:pic>
        <p:nvPicPr>
          <p:cNvPr id="7" name="Picture 6" descr="3 sgwâr lliw, pob un yn cynnwys symbol cemegol, enw elfen a rhif atomig. Er enghraifft, O, ocsigen, 8">
            <a:extLst>
              <a:ext uri="{FF2B5EF4-FFF2-40B4-BE49-F238E27FC236}">
                <a16:creationId xmlns:a16="http://schemas.microsoft.com/office/drawing/2014/main" id="{6341917E-95CD-594B-3826-F4369061949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850133" y="2310353"/>
            <a:ext cx="3602743" cy="122864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4037D04-F4ED-52EC-94A2-C25D24474DDA}"/>
              </a:ext>
            </a:extLst>
          </p:cNvPr>
          <p:cNvSpPr txBox="1"/>
          <p:nvPr/>
        </p:nvSpPr>
        <p:spPr>
          <a:xfrm>
            <a:off x="380666" y="1557405"/>
            <a:ext cx="3099035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/>
              </a:rPr>
              <a:t>Gwyliwch fideo: </a:t>
            </a:r>
            <a:r>
              <a:rPr lang="cy-GB" sz="2000">
                <a:latin typeface="Century Gothic"/>
                <a:hlinkClick r:id="rId4"/>
              </a:rPr>
              <a:t>bit.ly/4jAYL6M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6C3F0F-E766-11A4-EAD3-39FD44E51902}"/>
              </a:ext>
            </a:extLst>
          </p:cNvPr>
          <p:cNvSpPr txBox="1"/>
          <p:nvPr/>
        </p:nvSpPr>
        <p:spPr>
          <a:xfrm>
            <a:off x="411570" y="3577047"/>
            <a:ext cx="1713259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El-fen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72824A-8AEF-C24A-7A8D-D0A7ABEBEB15}"/>
              </a:ext>
            </a:extLst>
          </p:cNvPr>
          <p:cNvSpPr txBox="1"/>
          <p:nvPr/>
        </p:nvSpPr>
        <p:spPr>
          <a:xfrm>
            <a:off x="380667" y="5131886"/>
            <a:ext cx="6847535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bioleg, byddwch yn astudio sut mae ocsigen, carbon, nitrogen a nifer o elfennau eraill yn angenrheidiol ar gyfer bywyd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31645DC-3805-22E5-205F-78CC64F35C72}"/>
              </a:ext>
            </a:extLst>
          </p:cNvPr>
          <p:cNvSpPr txBox="1"/>
          <p:nvPr/>
        </p:nvSpPr>
        <p:spPr>
          <a:xfrm>
            <a:off x="7823306" y="1557405"/>
            <a:ext cx="2892935" cy="255454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ocsigen, sodiwm a ffosfforws yn sylweddau pur wedi’u gwneud o un math o atom yn unig, felly maent i’w gweld yn y tabl cyfnodol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C81D99-096A-CBA2-22CA-75FD5C0601C6}"/>
              </a:ext>
            </a:extLst>
          </p:cNvPr>
          <p:cNvSpPr txBox="1"/>
          <p:nvPr/>
        </p:nvSpPr>
        <p:spPr>
          <a:xfrm>
            <a:off x="7823307" y="4516333"/>
            <a:ext cx="2800500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atomau, sef y gronynnau unigol sy’n ffurfio elfen neu gyfansoddyn</a:t>
            </a:r>
          </a:p>
        </p:txBody>
      </p:sp>
      <p:pic>
        <p:nvPicPr>
          <p:cNvPr id="15" name="Graphic 17">
            <a:extLst>
              <a:ext uri="{FF2B5EF4-FFF2-40B4-BE49-F238E27FC236}">
                <a16:creationId xmlns:a16="http://schemas.microsoft.com/office/drawing/2014/main" id="{A7A83E82-F0E9-CFB9-DFAF-67779EBA7E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896130" y="1661811"/>
            <a:ext cx="538560" cy="538560"/>
          </a:xfrm>
          <a:prstGeom prst="rect">
            <a:avLst/>
          </a:prstGeom>
          <a:ln w="9525">
            <a:noFill/>
          </a:ln>
        </p:spPr>
      </p:pic>
      <p:pic>
        <p:nvPicPr>
          <p:cNvPr id="16" name="Graphic 16">
            <a:extLst>
              <a:ext uri="{FF2B5EF4-FFF2-40B4-BE49-F238E27FC236}">
                <a16:creationId xmlns:a16="http://schemas.microsoft.com/office/drawing/2014/main" id="{EE0D415D-0C05-2118-1299-52098E54F0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485043" y="1661811"/>
            <a:ext cx="543960" cy="543960"/>
          </a:xfrm>
          <a:prstGeom prst="rect">
            <a:avLst/>
          </a:prstGeom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4674781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35E0C2-282D-CC10-BCAE-F678D65E78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A5777-0F05-A7A7-D2B5-0D3A60DF2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304" y="233083"/>
            <a:ext cx="3546103" cy="440661"/>
          </a:xfrm>
        </p:spPr>
        <p:txBody>
          <a:bodyPr/>
          <a:lstStyle/>
          <a:p>
            <a:r>
              <a:rPr lang="cy-GB" sz="4000"/>
              <a:t>Dellten enfawr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489B3855-2C9D-3BF4-28B7-83770EFD02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BAD1725-16B6-08CA-EF0F-FD39D0555C10}"/>
              </a:ext>
            </a:extLst>
          </p:cNvPr>
          <p:cNvSpPr txBox="1">
            <a:spLocks/>
          </p:cNvSpPr>
          <p:nvPr/>
        </p:nvSpPr>
        <p:spPr>
          <a:xfrm>
            <a:off x="4062926" y="233083"/>
            <a:ext cx="6974999" cy="733884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trefniant rheolaidd atomau neu ïonau sy’n ffurfio adeileddau estynedig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1D2A682-A3A2-E25C-97D3-C21AF498B798}"/>
              </a:ext>
            </a:extLst>
          </p:cNvPr>
          <p:cNvSpPr txBox="1"/>
          <p:nvPr/>
        </p:nvSpPr>
        <p:spPr>
          <a:xfrm>
            <a:off x="430304" y="1182231"/>
            <a:ext cx="2877667" cy="163243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adeiledd mawr sy’n ailadrodd ac sydd wedi’i wneud o atomau neu ïonau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E937B7-BF44-1E13-751A-452F6D3653AB}"/>
              </a:ext>
            </a:extLst>
          </p:cNvPr>
          <p:cNvSpPr txBox="1"/>
          <p:nvPr/>
        </p:nvSpPr>
        <p:spPr>
          <a:xfrm>
            <a:off x="430304" y="3551666"/>
            <a:ext cx="2877667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Dell-ten en-fawr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D9B1B2-2750-2F25-C917-9E3289288D6E}"/>
              </a:ext>
            </a:extLst>
          </p:cNvPr>
          <p:cNvSpPr txBox="1"/>
          <p:nvPr/>
        </p:nvSpPr>
        <p:spPr>
          <a:xfrm>
            <a:off x="430304" y="5304329"/>
            <a:ext cx="5970496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ffiseg, mae gronynnau solid yn aml yn cael eu cynrychioli fel adeiledd dellten enfawr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6281A9-9AEA-E805-8857-4462A0FE9980}"/>
              </a:ext>
            </a:extLst>
          </p:cNvPr>
          <p:cNvSpPr txBox="1"/>
          <p:nvPr/>
        </p:nvSpPr>
        <p:spPr>
          <a:xfrm>
            <a:off x="7469109" y="1182231"/>
            <a:ext cx="3451063" cy="224676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diemwnt, silicon deuocsid a sodiwm clorid i gyd yn sylweddau sydd â’u hatomau wedi’u trefnu mewn adeiledd dellten enfawr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DB74BD-D626-870A-5FA9-54F65C7D4194}"/>
              </a:ext>
            </a:extLst>
          </p:cNvPr>
          <p:cNvSpPr txBox="1"/>
          <p:nvPr/>
        </p:nvSpPr>
        <p:spPr>
          <a:xfrm>
            <a:off x="7469110" y="3767677"/>
            <a:ext cx="3451062" cy="255231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moleciwlau syml. Dim ond darn bach o’r adeileddau sydd i’w weld yn y lluniau hyn. Mae’r darnau hyn yn cael eu hailadrodd sawl gwaith i wneud dellt enfawr</a:t>
            </a:r>
          </a:p>
        </p:txBody>
      </p:sp>
      <p:pic>
        <p:nvPicPr>
          <p:cNvPr id="7" name="Picture 6" descr="Adeiledd tetrahedrol - moleciwlau ac adeileddau sydd ag un atom yn y canol a phedwar atom yng nghorneli pyramid trionglog Diagram o ddiemwnt.">
            <a:extLst>
              <a:ext uri="{FF2B5EF4-FFF2-40B4-BE49-F238E27FC236}">
                <a16:creationId xmlns:a16="http://schemas.microsoft.com/office/drawing/2014/main" id="{E3331322-1433-4E4E-E063-B0C9708DBF3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871" t="7813" r="17778" b="22655"/>
          <a:stretch/>
        </p:blipFill>
        <p:spPr>
          <a:xfrm>
            <a:off x="5121536" y="3008375"/>
            <a:ext cx="2283767" cy="1947759"/>
          </a:xfrm>
          <a:prstGeom prst="rect">
            <a:avLst/>
          </a:prstGeom>
        </p:spPr>
      </p:pic>
      <p:pic>
        <p:nvPicPr>
          <p:cNvPr id="3" name="Picture 2" descr="Adeiledd 3D sy’n edrych fel sawl ciwb yn sownd i’w gilydd. Lle mae’r uniadau, mae cylch bach du neu wyn">
            <a:extLst>
              <a:ext uri="{FF2B5EF4-FFF2-40B4-BE49-F238E27FC236}">
                <a16:creationId xmlns:a16="http://schemas.microsoft.com/office/drawing/2014/main" id="{8F6F871F-F2BF-9972-B861-94C11509A1E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940" t="12152" r="11144" b="11086"/>
          <a:stretch/>
        </p:blipFill>
        <p:spPr>
          <a:xfrm>
            <a:off x="3473350" y="1363554"/>
            <a:ext cx="2121774" cy="203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0131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B4A30-BC27-969C-2A6E-CDDD42F46A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91FEF-07CC-129B-4176-7BAAF1ADB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531" y="424344"/>
            <a:ext cx="4901576" cy="440661"/>
          </a:xfrm>
        </p:spPr>
        <p:txBody>
          <a:bodyPr/>
          <a:lstStyle/>
          <a:p>
            <a:r>
              <a:rPr lang="cy-GB" sz="4000"/>
              <a:t>Anelastig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D2A17807-2813-1D57-BD5C-19338FB470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71C9975-B67A-2336-19EA-C6A61D463166}"/>
              </a:ext>
            </a:extLst>
          </p:cNvPr>
          <p:cNvSpPr txBox="1">
            <a:spLocks/>
          </p:cNvSpPr>
          <p:nvPr/>
        </p:nvSpPr>
        <p:spPr>
          <a:xfrm>
            <a:off x="3727851" y="317556"/>
            <a:ext cx="2368149" cy="654235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cy-GB" sz="2400" b="0">
                <a:solidFill>
                  <a:schemeClr val="tx1"/>
                </a:solidFill>
              </a:rPr>
              <a:t>ddim yn hyblyg</a:t>
            </a:r>
          </a:p>
        </p:txBody>
      </p:sp>
      <p:pic>
        <p:nvPicPr>
          <p:cNvPr id="8" name="Picture 7" descr="Band rwber gyda chroes drwyddo">
            <a:extLst>
              <a:ext uri="{FF2B5EF4-FFF2-40B4-BE49-F238E27FC236}">
                <a16:creationId xmlns:a16="http://schemas.microsoft.com/office/drawing/2014/main" id="{69CD3DE4-2694-32D2-A489-2BF56C814D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0806" y="1633799"/>
            <a:ext cx="3022237" cy="302223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B06DF42-35F4-092B-1296-DA98DA6EC51F}"/>
              </a:ext>
            </a:extLst>
          </p:cNvPr>
          <p:cNvSpPr txBox="1"/>
          <p:nvPr/>
        </p:nvSpPr>
        <p:spPr>
          <a:xfrm>
            <a:off x="495530" y="1451815"/>
            <a:ext cx="2780521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ni fydd yn ymestyn nac yn plygu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8549A4-4C85-C41F-203E-5F26198DBAF9}"/>
              </a:ext>
            </a:extLst>
          </p:cNvPr>
          <p:cNvSpPr txBox="1"/>
          <p:nvPr/>
        </p:nvSpPr>
        <p:spPr>
          <a:xfrm>
            <a:off x="495531" y="3443372"/>
            <a:ext cx="2312894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An-el-as-tig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BF48A1C-10D5-A1EB-C4A2-F4D04E94DC5D}"/>
              </a:ext>
            </a:extLst>
          </p:cNvPr>
          <p:cNvSpPr txBox="1"/>
          <p:nvPr/>
        </p:nvSpPr>
        <p:spPr>
          <a:xfrm>
            <a:off x="495531" y="5071535"/>
            <a:ext cx="3780440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‘an’ yn golygu ddim yn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DC8B8D9-F597-A1C5-AA32-14D9C284A4D8}"/>
              </a:ext>
            </a:extLst>
          </p:cNvPr>
          <p:cNvSpPr txBox="1"/>
          <p:nvPr/>
        </p:nvSpPr>
        <p:spPr>
          <a:xfrm>
            <a:off x="6911413" y="1451815"/>
            <a:ext cx="3824564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caniau diodydd metel a photeli gwydr yn ddeunyddiau anelastig cyffredin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7989C27-CF9D-6691-7EDE-2BAF4D8B0EBE}"/>
              </a:ext>
            </a:extLst>
          </p:cNvPr>
          <p:cNvSpPr txBox="1"/>
          <p:nvPr/>
        </p:nvSpPr>
        <p:spPr>
          <a:xfrm>
            <a:off x="6917118" y="3532652"/>
            <a:ext cx="3733340" cy="255454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gwrthrych anelastig yn newid siâp yn barhaol pan roddir grym arno. Mewn ffiseg, byddwch yn ymchwilio i briodweddau gwrthrychau elastig ac anelastig </a:t>
            </a:r>
          </a:p>
        </p:txBody>
      </p:sp>
    </p:spTree>
    <p:extLst>
      <p:ext uri="{BB962C8B-B14F-4D97-AF65-F5344CB8AC3E}">
        <p14:creationId xmlns:p14="http://schemas.microsoft.com/office/powerpoint/2010/main" val="22478997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C189E6-8334-C334-CE29-43A13136EF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78F64-EB06-B010-EF49-369B22DD9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860" y="543388"/>
            <a:ext cx="4901576" cy="440661"/>
          </a:xfrm>
        </p:spPr>
        <p:txBody>
          <a:bodyPr/>
          <a:lstStyle/>
          <a:p>
            <a:r>
              <a:rPr lang="cy-GB" sz="4000"/>
              <a:t>Dellten reolaidd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B46AD08B-146C-60BE-EEA9-914CFFF0A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67652A5-E572-2E2B-F054-DECA13A3F370}"/>
              </a:ext>
            </a:extLst>
          </p:cNvPr>
          <p:cNvSpPr txBox="1">
            <a:spLocks/>
          </p:cNvSpPr>
          <p:nvPr/>
        </p:nvSpPr>
        <p:spPr>
          <a:xfrm>
            <a:off x="5133315" y="543389"/>
            <a:ext cx="5523479" cy="81297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trefniant o atomau neu ïonau sy’n ailadrodd ac yn ffurfio adeiledd 3D</a:t>
            </a:r>
          </a:p>
        </p:txBody>
      </p:sp>
      <p:pic>
        <p:nvPicPr>
          <p:cNvPr id="8" name="Picture 7" descr="Adeiledd 3D sy’n edrych fel sawl ciwb yn sownd i’w gilydd. Lle mae’r uniadau, mae cylch bach du neu wyn">
            <a:extLst>
              <a:ext uri="{FF2B5EF4-FFF2-40B4-BE49-F238E27FC236}">
                <a16:creationId xmlns:a16="http://schemas.microsoft.com/office/drawing/2014/main" id="{EEF85CED-0E00-A6ED-0135-71344EDA29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940" t="12152" r="11144" b="11086"/>
          <a:stretch/>
        </p:blipFill>
        <p:spPr>
          <a:xfrm>
            <a:off x="3728455" y="1503695"/>
            <a:ext cx="2121774" cy="20380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21CE765-3577-FB4E-E059-EEE9AFC6109C}"/>
              </a:ext>
            </a:extLst>
          </p:cNvPr>
          <p:cNvSpPr txBox="1"/>
          <p:nvPr/>
        </p:nvSpPr>
        <p:spPr>
          <a:xfrm>
            <a:off x="422860" y="1860994"/>
            <a:ext cx="2944799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gronynnau wedi’u trefnu mewn adeiledd 3D sy’n ailadrodd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5CC296-D8C3-ED19-A713-FB058B950EFF}"/>
              </a:ext>
            </a:extLst>
          </p:cNvPr>
          <p:cNvSpPr txBox="1"/>
          <p:nvPr/>
        </p:nvSpPr>
        <p:spPr>
          <a:xfrm>
            <a:off x="422860" y="3903284"/>
            <a:ext cx="2523459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Dell-ten re-ol-aidd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9C5B2B-3013-5FFC-F73D-140D4AD772C7}"/>
              </a:ext>
            </a:extLst>
          </p:cNvPr>
          <p:cNvSpPr txBox="1"/>
          <p:nvPr/>
        </p:nvSpPr>
        <p:spPr>
          <a:xfrm>
            <a:off x="422860" y="5560174"/>
            <a:ext cx="6033535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ffiseg, byddwch yn dysgu am drefniant gronynnau mewn solidau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05B279-E5D7-5880-7E8F-DAF4C5D5A4D8}"/>
              </a:ext>
            </a:extLst>
          </p:cNvPr>
          <p:cNvSpPr txBox="1"/>
          <p:nvPr/>
        </p:nvSpPr>
        <p:spPr>
          <a:xfrm>
            <a:off x="7108467" y="1860994"/>
            <a:ext cx="3548327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sodiwm clorid a diemwnt yn sylweddau y byddwch yn eu hastudio sydd ag adeiledd dellten reolaidd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B92845-4F54-8CFB-7B55-1453EC509B6D}"/>
              </a:ext>
            </a:extLst>
          </p:cNvPr>
          <p:cNvSpPr txBox="1"/>
          <p:nvPr/>
        </p:nvSpPr>
        <p:spPr>
          <a:xfrm>
            <a:off x="7108467" y="4636845"/>
            <a:ext cx="3548327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moleciwlau syml. </a:t>
            </a:r>
          </a:p>
        </p:txBody>
      </p:sp>
      <p:pic>
        <p:nvPicPr>
          <p:cNvPr id="7" name="Picture 6" descr="Adeiledd tetrahedrol - moleciwlau ac adeileddau sydd ag un atom yn y canol a phedwar atom yng nghorneli pyramid trionglog Diagram o ddiemwnt.">
            <a:extLst>
              <a:ext uri="{FF2B5EF4-FFF2-40B4-BE49-F238E27FC236}">
                <a16:creationId xmlns:a16="http://schemas.microsoft.com/office/drawing/2014/main" id="{F7F87BA5-5AE5-571E-C07D-148EDED73F0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871" t="7813" r="17778" b="22655"/>
          <a:stretch/>
        </p:blipFill>
        <p:spPr>
          <a:xfrm>
            <a:off x="4598163" y="3502151"/>
            <a:ext cx="2283767" cy="194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0216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D2A14F-6113-A0EF-400B-D00E39B276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5D1BA-49BA-F13B-5927-C0B9BFB96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304" y="359279"/>
            <a:ext cx="4724402" cy="440661"/>
          </a:xfrm>
        </p:spPr>
        <p:txBody>
          <a:bodyPr/>
          <a:lstStyle/>
          <a:p>
            <a:r>
              <a:rPr lang="cy-GB" sz="4000"/>
              <a:t>Gronyn is-atomig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E21916E3-A690-CEA6-5EE0-C2D86B8B09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25F941D-057A-BD5C-7E60-A37B0F478FC1}"/>
              </a:ext>
            </a:extLst>
          </p:cNvPr>
          <p:cNvSpPr txBox="1">
            <a:spLocks/>
          </p:cNvSpPr>
          <p:nvPr/>
        </p:nvSpPr>
        <p:spPr>
          <a:xfrm>
            <a:off x="5613455" y="511679"/>
            <a:ext cx="5153733" cy="344903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cy-GB" sz="2400" b="0">
                <a:solidFill>
                  <a:schemeClr val="tx1"/>
                </a:solidFill>
              </a:rPr>
              <a:t>gronyn sy’n llai nag atom</a:t>
            </a:r>
          </a:p>
        </p:txBody>
      </p:sp>
      <p:pic>
        <p:nvPicPr>
          <p:cNvPr id="10" name="Picture 9" descr="Diagram o atom, gyda phroton, niwtron ac un electron o bob lefel egni wedi’u labelu">
            <a:extLst>
              <a:ext uri="{FF2B5EF4-FFF2-40B4-BE49-F238E27FC236}">
                <a16:creationId xmlns:a16="http://schemas.microsoft.com/office/drawing/2014/main" id="{F920D5B4-024F-16D5-BA40-BE0A83E66D8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735585" y="2033607"/>
            <a:ext cx="3602743" cy="20503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8157560-02A2-58DA-A091-B997095203E7}"/>
              </a:ext>
            </a:extLst>
          </p:cNvPr>
          <p:cNvSpPr txBox="1"/>
          <p:nvPr/>
        </p:nvSpPr>
        <p:spPr>
          <a:xfrm>
            <a:off x="430304" y="1182230"/>
            <a:ext cx="286435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gronynnau bach sy’n ffurfio’r holl elfennau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D42C732-8FF0-AFBE-983A-3E5A5D077B4D}"/>
              </a:ext>
            </a:extLst>
          </p:cNvPr>
          <p:cNvSpPr txBox="1"/>
          <p:nvPr/>
        </p:nvSpPr>
        <p:spPr>
          <a:xfrm>
            <a:off x="430304" y="3336669"/>
            <a:ext cx="2851034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Gron-yn is-at-om-ig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5FF9DB-AD10-E064-41B8-98D626568E72}"/>
              </a:ext>
            </a:extLst>
          </p:cNvPr>
          <p:cNvSpPr txBox="1"/>
          <p:nvPr/>
        </p:nvSpPr>
        <p:spPr>
          <a:xfrm>
            <a:off x="430304" y="5675770"/>
            <a:ext cx="2944424" cy="101566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‘is’ yn golygu ar lefel o dan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737D72-7A5D-20B4-6A37-BF2F977A974A}"/>
              </a:ext>
            </a:extLst>
          </p:cNvPr>
          <p:cNvSpPr txBox="1"/>
          <p:nvPr/>
        </p:nvSpPr>
        <p:spPr>
          <a:xfrm>
            <a:off x="3531763" y="5060217"/>
            <a:ext cx="7226372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ffiseg, byddwch yn dod ar draws yr un tri gronyn is-atomig yr ydym yn dysgu amdanynt mewn cemeg: protonau, niwtronau ac electronau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E8FE810-6793-F2A6-02A3-C19AD2B5E402}"/>
              </a:ext>
            </a:extLst>
          </p:cNvPr>
          <p:cNvSpPr txBox="1"/>
          <p:nvPr/>
        </p:nvSpPr>
        <p:spPr>
          <a:xfrm>
            <a:off x="7437827" y="1182230"/>
            <a:ext cx="3320308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protonau, niwtronau ac electronau yn ronynnau is-atomig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B3B76E6-4866-167C-4AC0-1C175EFAC315}"/>
              </a:ext>
            </a:extLst>
          </p:cNvPr>
          <p:cNvSpPr txBox="1"/>
          <p:nvPr/>
        </p:nvSpPr>
        <p:spPr>
          <a:xfrm>
            <a:off x="7437829" y="2721116"/>
            <a:ext cx="3320306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atomau. Gronynnau is-atomig sy’n ffurfio atomau. Maent i’w cael o fewn yr atom, nid y tu allan iddo</a:t>
            </a:r>
          </a:p>
        </p:txBody>
      </p:sp>
    </p:spTree>
    <p:extLst>
      <p:ext uri="{BB962C8B-B14F-4D97-AF65-F5344CB8AC3E}">
        <p14:creationId xmlns:p14="http://schemas.microsoft.com/office/powerpoint/2010/main" val="40636093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8C0AF0-67F0-5304-4153-2965C01D1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ED179-AD94-85F1-213C-C6B69AD37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073" y="277906"/>
            <a:ext cx="3744846" cy="440661"/>
          </a:xfrm>
        </p:spPr>
        <p:txBody>
          <a:bodyPr/>
          <a:lstStyle/>
          <a:p>
            <a:r>
              <a:rPr lang="cy-GB" sz="4000"/>
              <a:t>Bond cofalent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8B277D4D-3D10-0A03-ED5D-3AF86230C3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6881248-4B28-6466-B626-90762C507C57}"/>
              </a:ext>
            </a:extLst>
          </p:cNvPr>
          <p:cNvSpPr txBox="1">
            <a:spLocks/>
          </p:cNvSpPr>
          <p:nvPr/>
        </p:nvSpPr>
        <p:spPr>
          <a:xfrm>
            <a:off x="4284846" y="299605"/>
            <a:ext cx="6510333" cy="725300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math o fond sy’n cael ei ffurfio gan atomau sy’n rhannu o leiaf un pâr o electronau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9CBA4F-97D9-62AC-6F26-0F073812653B}"/>
              </a:ext>
            </a:extLst>
          </p:cNvPr>
          <p:cNvSpPr txBox="1"/>
          <p:nvPr/>
        </p:nvSpPr>
        <p:spPr>
          <a:xfrm>
            <a:off x="380073" y="1331122"/>
            <a:ext cx="3316942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ffordd i atomau fondio at ei gilydd drwy rannu parau o electronau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9D50F0-9C7A-33B7-B5AF-A857F631E819}"/>
              </a:ext>
            </a:extLst>
          </p:cNvPr>
          <p:cNvSpPr txBox="1"/>
          <p:nvPr/>
        </p:nvSpPr>
        <p:spPr>
          <a:xfrm>
            <a:off x="380073" y="2941761"/>
            <a:ext cx="333124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/>
              </a:rPr>
              <a:t>Gwyliwch fideo: </a:t>
            </a:r>
            <a:r>
              <a:rPr lang="cy-GB" sz="2000">
                <a:latin typeface="Century Gothic"/>
                <a:hlinkClick r:id="rId3"/>
              </a:rPr>
              <a:t>bit.ly/44pZVxh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208170-3736-A56C-51F2-ADCDD67E6E93}"/>
              </a:ext>
            </a:extLst>
          </p:cNvPr>
          <p:cNvSpPr txBox="1"/>
          <p:nvPr/>
        </p:nvSpPr>
        <p:spPr>
          <a:xfrm>
            <a:off x="380073" y="4296992"/>
            <a:ext cx="3331243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Co-fa-lent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36ABBD7-6B64-F302-A11C-9351AC1950D1}"/>
              </a:ext>
            </a:extLst>
          </p:cNvPr>
          <p:cNvSpPr txBox="1"/>
          <p:nvPr/>
        </p:nvSpPr>
        <p:spPr>
          <a:xfrm>
            <a:off x="380073" y="5564431"/>
            <a:ext cx="3346767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‘co-’ yn golygu gyda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ECD5B7F-459F-9773-8936-971A884F0778}"/>
              </a:ext>
            </a:extLst>
          </p:cNvPr>
          <p:cNvSpPr txBox="1"/>
          <p:nvPr/>
        </p:nvSpPr>
        <p:spPr>
          <a:xfrm>
            <a:off x="3989572" y="5256655"/>
            <a:ext cx="6805607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bioleg, mae’r ensymau treulio amylas, proteas a lipas yn gweithio drwy dorri’r bondiau cofalent mewn moleciwlau bwyd penodol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CD44FCE-2B58-4E8B-D24C-BE9A52CCE6C3}"/>
              </a:ext>
            </a:extLst>
          </p:cNvPr>
          <p:cNvSpPr txBox="1"/>
          <p:nvPr/>
        </p:nvSpPr>
        <p:spPr>
          <a:xfrm>
            <a:off x="7922526" y="1309278"/>
            <a:ext cx="3116058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atomau moleciwlau methan yn cael eu dal at ei gilydd gan fondiau cofalent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4D3537-BBF5-1D93-6743-D4E38D376392}"/>
              </a:ext>
            </a:extLst>
          </p:cNvPr>
          <p:cNvSpPr txBox="1"/>
          <p:nvPr/>
        </p:nvSpPr>
        <p:spPr>
          <a:xfrm>
            <a:off x="7922525" y="3136072"/>
            <a:ext cx="3116058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grymoedd rhyngfoleciwlaidd. Mae bondiau cofalent o fewn moleciwlau bach ond nid rhyngddynt</a:t>
            </a:r>
          </a:p>
        </p:txBody>
      </p:sp>
      <p:pic>
        <p:nvPicPr>
          <p:cNvPr id="15" name="Graphic 17">
            <a:extLst>
              <a:ext uri="{FF2B5EF4-FFF2-40B4-BE49-F238E27FC236}">
                <a16:creationId xmlns:a16="http://schemas.microsoft.com/office/drawing/2014/main" id="{833F68CA-0BB0-AB46-DC69-E459505E52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3151323" y="2963400"/>
            <a:ext cx="542481" cy="538560"/>
          </a:xfrm>
          <a:prstGeom prst="rect">
            <a:avLst/>
          </a:prstGeom>
          <a:ln w="9525">
            <a:noFill/>
          </a:ln>
        </p:spPr>
      </p:pic>
      <p:pic>
        <p:nvPicPr>
          <p:cNvPr id="16" name="Graphic 16">
            <a:extLst>
              <a:ext uri="{FF2B5EF4-FFF2-40B4-BE49-F238E27FC236}">
                <a16:creationId xmlns:a16="http://schemas.microsoft.com/office/drawing/2014/main" id="{8C3C0685-C470-F556-1511-0CCA61FC78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700300" y="2977673"/>
            <a:ext cx="547920" cy="543960"/>
          </a:xfrm>
          <a:prstGeom prst="rect">
            <a:avLst/>
          </a:prstGeom>
          <a:ln w="9525">
            <a:noFill/>
          </a:ln>
        </p:spPr>
      </p:pic>
      <p:pic>
        <p:nvPicPr>
          <p:cNvPr id="4" name="Picture 3" descr="Diagram dot a chroes o fethan - mae’r 4 H o amgylch yr C yn rhannu electron yr un â’r C, ac mae’r C yn rhannu electron â phob H. Mae’r pâr o electronau cydranedig wedi’u labelu fel bond cofalent">
            <a:extLst>
              <a:ext uri="{FF2B5EF4-FFF2-40B4-BE49-F238E27FC236}">
                <a16:creationId xmlns:a16="http://schemas.microsoft.com/office/drawing/2014/main" id="{89B10336-3020-1940-C6AD-51AFE2605F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8038" y="1992841"/>
            <a:ext cx="3355855" cy="283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3816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19CFB0-8A83-7B63-1E11-7C3564E9A3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56ED4-8450-B7EB-23D6-76EA7CED9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1" y="411480"/>
            <a:ext cx="2767976" cy="440661"/>
          </a:xfrm>
        </p:spPr>
        <p:txBody>
          <a:bodyPr/>
          <a:lstStyle/>
          <a:p>
            <a:r>
              <a:rPr lang="cy-GB" sz="4000"/>
              <a:t>Deuatomig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3AD77C52-046D-F365-00D4-B9390DF035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422DFEC-CAE8-3A7C-FA2B-13144A64587E}"/>
              </a:ext>
            </a:extLst>
          </p:cNvPr>
          <p:cNvSpPr txBox="1">
            <a:spLocks/>
          </p:cNvSpPr>
          <p:nvPr/>
        </p:nvSpPr>
        <p:spPr>
          <a:xfrm>
            <a:off x="3770257" y="411480"/>
            <a:ext cx="6936588" cy="440661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cy-GB" sz="2400" b="0">
                <a:solidFill>
                  <a:schemeClr val="tx1"/>
                </a:solidFill>
              </a:rPr>
              <a:t>pan fydd moleciwl yn cynnwys dau atom</a:t>
            </a:r>
          </a:p>
        </p:txBody>
      </p:sp>
      <p:pic>
        <p:nvPicPr>
          <p:cNvPr id="8" name="Picture 7" descr="Model o foleciwl hydrogen, sef dau gylch bach gwyn gydag H ym mhob un, yr ymadrodd moleciwl hydrogen, a’r nodiant cemegol H2. Model gronynnau hefyd o foleciwl nitrogen, sy’n ddau gylch gwyn mwy gydag N ym mhob un, yr ymadrodd moleciwl nitrogen, a’r nodiant cemegol N2">
            <a:extLst>
              <a:ext uri="{FF2B5EF4-FFF2-40B4-BE49-F238E27FC236}">
                <a16:creationId xmlns:a16="http://schemas.microsoft.com/office/drawing/2014/main" id="{BF6295FD-F214-FCAC-D911-C176802D89F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4765" b="1296"/>
          <a:stretch>
            <a:fillRect/>
          </a:stretch>
        </p:blipFill>
        <p:spPr>
          <a:xfrm>
            <a:off x="3605547" y="1647947"/>
            <a:ext cx="3920876" cy="158637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24D9D75-99B7-F739-8C37-10A36F7C9E3E}"/>
                  </a:ext>
                  <a:ext uri="{C183D7F6-B498-43B3-948B-1728B52AA6E4}">
                    <adec:decorative xmlns:adec="http://schemas.microsoft.com/office/drawing/2017/decorative" val="0"/>
                  </a:ext>
                </a:extLst>
              </p:cNvPr>
              <p:cNvSpPr txBox="1"/>
              <p:nvPr/>
            </p:nvSpPr>
            <p:spPr>
              <a:xfrm>
                <a:off x="3770257" y="3251732"/>
                <a:ext cx="355810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48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4800" i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sz="48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GB" sz="48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4800" b="0" i="0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  <m:t>         </m:t>
                          </m:r>
                          <m:r>
                            <m:rPr>
                              <m:sty m:val="p"/>
                            </m:rPr>
                            <a:rPr lang="en-GB" sz="4800" i="0">
                              <a:latin typeface="Cambria Math" panose="02040503050406030204" pitchFamily="18" charset="0"/>
                            </a:rPr>
                            <m:t>N</m:t>
                          </m:r>
                        </m:e>
                        <m:sub>
                          <m:r>
                            <a:rPr lang="en-GB" sz="48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24D9D75-99B7-F739-8C37-10A36F7C9E3E}"/>
                  </a:ext>
                  <a:ext uri="{C183D7F6-B498-43B3-948B-1728B52AA6E4}">
                    <adec:decorative xmlns:adec="http://schemas.microsoft.com/office/drawing/2017/decorative" val="0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0257" y="3251732"/>
                <a:ext cx="3558107" cy="83099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D9AA1548-5AD9-0A22-615B-616551EA5F80}"/>
              </a:ext>
            </a:extLst>
          </p:cNvPr>
          <p:cNvSpPr txBox="1"/>
          <p:nvPr/>
        </p:nvSpPr>
        <p:spPr>
          <a:xfrm>
            <a:off x="381001" y="1350485"/>
            <a:ext cx="2877669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pâr o atomau wedi’u bondio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56754F-72CD-DAD0-148D-B0024C69F917}"/>
              </a:ext>
            </a:extLst>
          </p:cNvPr>
          <p:cNvSpPr txBox="1"/>
          <p:nvPr/>
        </p:nvSpPr>
        <p:spPr>
          <a:xfrm>
            <a:off x="381001" y="2727807"/>
            <a:ext cx="305167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/>
              </a:rPr>
              <a:t>Gwyliwch fideo: </a:t>
            </a:r>
            <a:r>
              <a:rPr lang="cy-GB" sz="2000">
                <a:latin typeface="Century Gothic"/>
                <a:hlinkClick r:id="rId6"/>
              </a:rPr>
              <a:t>bit.ly/4ihXFeX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3C1D1C4-043B-AB60-11B9-60C327E20FB4}"/>
              </a:ext>
            </a:extLst>
          </p:cNvPr>
          <p:cNvSpPr txBox="1"/>
          <p:nvPr/>
        </p:nvSpPr>
        <p:spPr>
          <a:xfrm>
            <a:off x="381001" y="4157255"/>
            <a:ext cx="2873491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Deu-at-om-ig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0E3BBF-BB38-8B8C-67EC-18DC6F58A7AA}"/>
              </a:ext>
            </a:extLst>
          </p:cNvPr>
          <p:cNvSpPr txBox="1"/>
          <p:nvPr/>
        </p:nvSpPr>
        <p:spPr>
          <a:xfrm>
            <a:off x="381001" y="5406168"/>
            <a:ext cx="2938594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‘deu’ yn golygu dau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54F8B1E-33E7-907F-FC64-25C8F748020B}"/>
                  </a:ext>
                </a:extLst>
              </p:cNvPr>
              <p:cNvSpPr txBox="1"/>
              <p:nvPr/>
            </p:nvSpPr>
            <p:spPr>
              <a:xfrm>
                <a:off x="3657173" y="4497988"/>
                <a:ext cx="3558107" cy="1938992"/>
              </a:xfrm>
              <a:prstGeom prst="rect">
                <a:avLst/>
              </a:prstGeom>
              <a:noFill/>
              <a:ln w="19050"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y-GB" sz="2000" b="1">
                    <a:solidFill>
                      <a:srgbClr val="C00000"/>
                    </a:solidFill>
                    <a:latin typeface="Century Gothic" panose="020B0502020202020204" pitchFamily="34" charset="0"/>
                  </a:rPr>
                  <a:t>Cyd-destunau eraill</a:t>
                </a:r>
              </a:p>
              <a:p>
                <a:r>
                  <a:rPr lang="cy-GB" sz="2000">
                    <a:latin typeface="Century Gothic" panose="020B0502020202020204" pitchFamily="34" charset="0"/>
                  </a:rPr>
                  <a:t>Mewn bioleg byddwch yn defnyddio’r fformiwla ar gyfer ocsigen deuatomig,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i="0" dirty="0" smtClean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000" i="0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y-GB" sz="2000">
                    <a:latin typeface="Century Gothic" panose="020B0502020202020204" pitchFamily="34" charset="0"/>
                  </a:rPr>
                  <a:t>, mewn hafaliadau symbolau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54F8B1E-33E7-907F-FC64-25C8F74802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173" y="4497988"/>
                <a:ext cx="3558107" cy="1938992"/>
              </a:xfrm>
              <a:prstGeom prst="rect">
                <a:avLst/>
              </a:prstGeom>
              <a:blipFill>
                <a:blip r:embed="rId7"/>
                <a:stretch>
                  <a:fillRect l="-1704" t="-1558" b="-4050"/>
                </a:stretch>
              </a:blipFill>
              <a:ln w="19050"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07C7E2C-5945-F443-31D7-627114EFA5BF}"/>
                  </a:ext>
                </a:extLst>
              </p:cNvPr>
              <p:cNvSpPr txBox="1"/>
              <p:nvPr/>
            </p:nvSpPr>
            <p:spPr>
              <a:xfrm>
                <a:off x="7665943" y="1350485"/>
                <a:ext cx="3031377" cy="1323439"/>
              </a:xfrm>
              <a:prstGeom prst="rect">
                <a:avLst/>
              </a:prstGeom>
              <a:noFill/>
              <a:ln w="19050"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y-GB" sz="2000" b="1">
                    <a:solidFill>
                      <a:srgbClr val="C00000"/>
                    </a:solidFill>
                    <a:latin typeface="Century Gothic" panose="020B0502020202020204" pitchFamily="34" charset="0"/>
                  </a:rPr>
                  <a:t>Enghraifft </a:t>
                </a:r>
              </a:p>
              <a:p>
                <a:r>
                  <a:rPr lang="cy-GB" sz="2000">
                    <a:latin typeface="Century Gothic" panose="020B0502020202020204" pitchFamily="34" charset="0"/>
                  </a:rPr>
                  <a:t>Mae hydrogen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b="0" i="0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000" i="0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y-GB" sz="2000">
                    <a:latin typeface="Century Gothic" panose="020B0502020202020204" pitchFamily="34" charset="0"/>
                  </a:rPr>
                  <a:t>) a nitrogen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i="0" dirty="0">
                            <a:latin typeface="Cambria Math" panose="02040503050406030204" pitchFamily="18" charset="0"/>
                          </a:rPr>
                          <m:t>N</m:t>
                        </m:r>
                      </m:e>
                      <m:sub>
                        <m:r>
                          <a:rPr lang="en-GB" sz="2000" i="0" dirty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y-GB" sz="2000">
                    <a:latin typeface="Century Gothic" panose="020B0502020202020204" pitchFamily="34" charset="0"/>
                  </a:rPr>
                  <a:t>) yn foleciwlau deuatomig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07C7E2C-5945-F443-31D7-627114EFA5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5943" y="1350485"/>
                <a:ext cx="3031377" cy="1323439"/>
              </a:xfrm>
              <a:prstGeom prst="rect">
                <a:avLst/>
              </a:prstGeom>
              <a:blipFill>
                <a:blip r:embed="rId8"/>
                <a:stretch>
                  <a:fillRect l="-2000" t="-2273" b="-6364"/>
                </a:stretch>
              </a:blipFill>
              <a:ln w="19050"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C3F58917-F7D4-CFAF-979C-585B5A68F15D}"/>
              </a:ext>
            </a:extLst>
          </p:cNvPr>
          <p:cNvSpPr txBox="1"/>
          <p:nvPr/>
        </p:nvSpPr>
        <p:spPr>
          <a:xfrm>
            <a:off x="7665941" y="3251732"/>
            <a:ext cx="3040903" cy="347787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cyfansoddyn; mae gan foleciwl deuatomig ddau atom, ond nid oes rhaid iddynt fod yn atomau gwahanol.</a:t>
            </a:r>
            <a:r>
              <a:rPr lang="cy-GB" sz="2000">
                <a:effectLst/>
                <a:latin typeface="Century Gothic" panose="020B0502020202020204" pitchFamily="34" charset="0"/>
              </a:rPr>
              <a:t> Felly, mae moleciwl deuatomig yn gallu bod yn elfen neu’n gyfansoddyn</a:t>
            </a:r>
          </a:p>
        </p:txBody>
      </p:sp>
      <p:pic>
        <p:nvPicPr>
          <p:cNvPr id="15" name="Graphic 17">
            <a:extLst>
              <a:ext uri="{FF2B5EF4-FFF2-40B4-BE49-F238E27FC236}">
                <a16:creationId xmlns:a16="http://schemas.microsoft.com/office/drawing/2014/main" id="{39070022-0B65-FCFB-5B66-E9088B160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902881" y="2833064"/>
            <a:ext cx="538560" cy="538560"/>
          </a:xfrm>
          <a:prstGeom prst="rect">
            <a:avLst/>
          </a:prstGeom>
          <a:ln w="9525">
            <a:noFill/>
          </a:ln>
        </p:spPr>
      </p:pic>
      <p:pic>
        <p:nvPicPr>
          <p:cNvPr id="16" name="Graphic 16">
            <a:extLst>
              <a:ext uri="{FF2B5EF4-FFF2-40B4-BE49-F238E27FC236}">
                <a16:creationId xmlns:a16="http://schemas.microsoft.com/office/drawing/2014/main" id="{F81C2743-7A6D-1AB9-C994-6230C7B575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514307" y="2835873"/>
            <a:ext cx="543960" cy="543960"/>
          </a:xfrm>
          <a:prstGeom prst="rect">
            <a:avLst/>
          </a:prstGeom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6317489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B99AB4-5A35-D9E0-4E3C-8B68C7E45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B8C99-48BA-DD96-0D08-B19CA055A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055" y="239994"/>
            <a:ext cx="4901576" cy="440661"/>
          </a:xfrm>
        </p:spPr>
        <p:txBody>
          <a:bodyPr/>
          <a:lstStyle/>
          <a:p>
            <a:r>
              <a:rPr lang="cy-GB" sz="4000"/>
              <a:t>Grymoedd rhyngfoleciwlaidd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0513E57C-EA2D-BC81-0A09-49446A13B6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B3850B2-E2E7-8910-B49B-DD47DFF8D60C}"/>
              </a:ext>
            </a:extLst>
          </p:cNvPr>
          <p:cNvSpPr txBox="1">
            <a:spLocks/>
          </p:cNvSpPr>
          <p:nvPr/>
        </p:nvSpPr>
        <p:spPr>
          <a:xfrm>
            <a:off x="3879704" y="55801"/>
            <a:ext cx="6411938" cy="741063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y grymoedd atynnol a gwrthyrrol cymharol wan rhwng moleciwlau</a:t>
            </a:r>
          </a:p>
        </p:txBody>
      </p:sp>
      <p:pic>
        <p:nvPicPr>
          <p:cNvPr id="7" name="Picture 6" descr="Diagram o sawl moleciwl dŵr (O mewn cylch mawr, gydag H mewn cylchoedd llai o boptu iddo). Mae’r moleciwlau wedi’u cysylltu gan linellau dotiog o ddau H i un O, ac mae’r llinell ddotiog wedi’i labelu fel grym rhyngfoleciwlaidd">
            <a:extLst>
              <a:ext uri="{FF2B5EF4-FFF2-40B4-BE49-F238E27FC236}">
                <a16:creationId xmlns:a16="http://schemas.microsoft.com/office/drawing/2014/main" id="{3C07E1AA-88D1-724E-F9F2-61302966F29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446062" y="1547734"/>
            <a:ext cx="3602743" cy="342892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D1A2CAD-DC04-ED9D-4B3A-785EEA467CD1}"/>
              </a:ext>
            </a:extLst>
          </p:cNvPr>
          <p:cNvSpPr txBox="1"/>
          <p:nvPr/>
        </p:nvSpPr>
        <p:spPr>
          <a:xfrm>
            <a:off x="460055" y="1406738"/>
            <a:ext cx="2872513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Grym-oedd rhyng-fol-ec-iwl-aidd </a:t>
            </a:r>
          </a:p>
          <a:p>
            <a:endParaRPr lang="cy-GB" sz="2000">
              <a:latin typeface="Century Gothic" panose="020B0502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15242F-3F1D-E075-6FE8-5EA0258AF56A}"/>
              </a:ext>
            </a:extLst>
          </p:cNvPr>
          <p:cNvSpPr txBox="1"/>
          <p:nvPr/>
        </p:nvSpPr>
        <p:spPr>
          <a:xfrm>
            <a:off x="472827" y="3262197"/>
            <a:ext cx="2872513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‘rhyng’ yn golygu rhwng neu ymhlith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314AD14-3558-552A-C939-066D59E40937}"/>
              </a:ext>
            </a:extLst>
          </p:cNvPr>
          <p:cNvSpPr txBox="1"/>
          <p:nvPr/>
        </p:nvSpPr>
        <p:spPr>
          <a:xfrm>
            <a:off x="460056" y="5180582"/>
            <a:ext cx="6164410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ffiseg, efallai y byddwch yn trafod grymoedd rhyngfoleciwlaidd wrth ddysgu am y model gronynnau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AC3B21F-DEE6-69D4-FD0D-502493E88CC4}"/>
              </a:ext>
            </a:extLst>
          </p:cNvPr>
          <p:cNvSpPr txBox="1"/>
          <p:nvPr/>
        </p:nvSpPr>
        <p:spPr>
          <a:xfrm>
            <a:off x="7175071" y="1222546"/>
            <a:ext cx="3602742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</a:t>
            </a:r>
          </a:p>
          <a:p>
            <a:r>
              <a:rPr lang="cy-GB" sz="2000">
                <a:latin typeface="Century Gothic" panose="020B0502020202020204" pitchFamily="34" charset="0"/>
              </a:rPr>
              <a:t>Mae’r moleciwlau dŵr mewn iâ yn cael eu dal at ei gilydd gan rymoedd atynnol rhwng y moleciwlau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06ECA94-DC0C-6248-749E-416747F7F92F}"/>
              </a:ext>
            </a:extLst>
          </p:cNvPr>
          <p:cNvSpPr txBox="1"/>
          <p:nvPr/>
        </p:nvSpPr>
        <p:spPr>
          <a:xfrm>
            <a:off x="7175070" y="3333922"/>
            <a:ext cx="3488543" cy="347787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bondiau cemegol. Nid oes unrhyw fondiau cofalent yn cael eu torri pan fydd sylweddau sydd wedi’u gwneud o foleciwlau cofalent bach yn ymdoddi neu’n berwi – y grymoedd rhyngfoleciwlaidd sy’n cael eu trechu</a:t>
            </a:r>
          </a:p>
        </p:txBody>
      </p:sp>
    </p:spTree>
    <p:extLst>
      <p:ext uri="{BB962C8B-B14F-4D97-AF65-F5344CB8AC3E}">
        <p14:creationId xmlns:p14="http://schemas.microsoft.com/office/powerpoint/2010/main" val="40120504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B3EB5A-469A-DB66-DB7E-0F23181825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0376F-91FC-22E6-1172-C569AC33E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593" y="143249"/>
            <a:ext cx="4713318" cy="440661"/>
          </a:xfrm>
        </p:spPr>
        <p:txBody>
          <a:bodyPr/>
          <a:lstStyle/>
          <a:p>
            <a:r>
              <a:rPr lang="cy-GB" sz="4000"/>
              <a:t>Grymoedd mewnfoleciwlaidd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FD05D547-B6F2-BE09-E6A8-6AAE0E107A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472534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A3914A9-9829-4C77-BA72-0AA4BA5EC9BE}"/>
              </a:ext>
            </a:extLst>
          </p:cNvPr>
          <p:cNvSpPr txBox="1">
            <a:spLocks/>
          </p:cNvSpPr>
          <p:nvPr/>
        </p:nvSpPr>
        <p:spPr>
          <a:xfrm>
            <a:off x="5100748" y="143249"/>
            <a:ext cx="6038945" cy="692413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y grymoedd atynnol a gwrthyrrol mewn moleciwl</a:t>
            </a:r>
          </a:p>
        </p:txBody>
      </p:sp>
      <p:pic>
        <p:nvPicPr>
          <p:cNvPr id="7" name="Picture 6" descr="Fformiwla graffig dŵr - O gyda llinell o boptu iddi, gydag H ar y pen. Mae un o’r llinellau wedi’i labelu fel grym mewnfoleciwlaidd. Model gronynnau o ddŵr hefyd - O mewn cylch mwy gyda 2 gylch llai o boptu iddo, pob un gydag H ynddo. Lle mae’r cylch O yn cwrdd ag un o’r cylchoedd H mae hefyd wedi cael ei labelu fel grym mewnfoleciwlaidd.">
            <a:extLst>
              <a:ext uri="{FF2B5EF4-FFF2-40B4-BE49-F238E27FC236}">
                <a16:creationId xmlns:a16="http://schemas.microsoft.com/office/drawing/2014/main" id="{3F753277-8454-B63E-F2E5-13CBF6F566F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753" b="14567"/>
          <a:stretch>
            <a:fillRect/>
          </a:stretch>
        </p:blipFill>
        <p:spPr>
          <a:xfrm>
            <a:off x="3931632" y="1848678"/>
            <a:ext cx="2941563" cy="35094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ECEDD9-FF06-566B-1D94-D30F05B6F9C3}"/>
              </a:ext>
            </a:extLst>
          </p:cNvPr>
          <p:cNvSpPr txBox="1"/>
          <p:nvPr/>
        </p:nvSpPr>
        <p:spPr>
          <a:xfrm>
            <a:off x="450593" y="1445864"/>
            <a:ext cx="2908572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y grymoedd sy’n cadw atomau gyda’i gilydd mewn moleciwl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A24203D-B9C0-DD71-B87E-063C45383DC5}"/>
              </a:ext>
            </a:extLst>
          </p:cNvPr>
          <p:cNvSpPr txBox="1"/>
          <p:nvPr/>
        </p:nvSpPr>
        <p:spPr>
          <a:xfrm>
            <a:off x="450593" y="3697958"/>
            <a:ext cx="290857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Grym-oedd mewn-fol-ec-iwl-aidd </a:t>
            </a:r>
          </a:p>
          <a:p>
            <a:endParaRPr lang="cy-GB" sz="2000"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A668E-D3E1-E9FE-4818-D57C59BE4C1E}"/>
              </a:ext>
            </a:extLst>
          </p:cNvPr>
          <p:cNvSpPr txBox="1"/>
          <p:nvPr/>
        </p:nvSpPr>
        <p:spPr>
          <a:xfrm>
            <a:off x="450593" y="5358087"/>
            <a:ext cx="2833959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‘mewn-’ yn golygu y tu mewn i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4BA366E-D0A4-2B93-35BB-A7E13306D274}"/>
              </a:ext>
            </a:extLst>
          </p:cNvPr>
          <p:cNvSpPr txBox="1"/>
          <p:nvPr/>
        </p:nvSpPr>
        <p:spPr>
          <a:xfrm>
            <a:off x="7284847" y="1445864"/>
            <a:ext cx="3335151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bondiau cofalent, bondiau ïonig a bondiau metelig yn enghreifftiau o rymoedd atyniad mewnfoleciwlaidd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490769-0FB1-7859-E2E5-EDFD1844E47B}"/>
              </a:ext>
            </a:extLst>
          </p:cNvPr>
          <p:cNvSpPr txBox="1"/>
          <p:nvPr/>
        </p:nvSpPr>
        <p:spPr>
          <a:xfrm>
            <a:off x="7284847" y="4099375"/>
            <a:ext cx="3464287" cy="255454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grymoedd rhyngfoleciwlaidd. Gall moleciwlau fod â grymoedd mewnfoleciwlaidd a rhyngfoleciwlaidd, nid dim ond un neu’r llall</a:t>
            </a:r>
          </a:p>
        </p:txBody>
      </p:sp>
    </p:spTree>
    <p:extLst>
      <p:ext uri="{BB962C8B-B14F-4D97-AF65-F5344CB8AC3E}">
        <p14:creationId xmlns:p14="http://schemas.microsoft.com/office/powerpoint/2010/main" val="2622946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ABB1B-6BF4-D02F-106D-A5FB70A6BE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9DDCC2-A551-F2A9-D3A6-99F35489E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102" y="450069"/>
            <a:ext cx="4266125" cy="440661"/>
          </a:xfrm>
        </p:spPr>
        <p:txBody>
          <a:bodyPr/>
          <a:lstStyle/>
          <a:p>
            <a:r>
              <a:rPr lang="cy-GB" sz="4000"/>
              <a:t>Macrofoleciwl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1F17E1BC-DD9D-8829-DB29-13919AC18D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5A0B56F-6344-81C8-EA98-B9EB8715336B}"/>
              </a:ext>
            </a:extLst>
          </p:cNvPr>
          <p:cNvSpPr txBox="1">
            <a:spLocks/>
          </p:cNvSpPr>
          <p:nvPr/>
        </p:nvSpPr>
        <p:spPr>
          <a:xfrm>
            <a:off x="4451310" y="488891"/>
            <a:ext cx="3280605" cy="497658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cy-GB" sz="2400" b="0">
                <a:solidFill>
                  <a:schemeClr val="tx1"/>
                </a:solidFill>
              </a:rPr>
              <a:t>moleciwl mawr iawn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B11FED4-5D98-4557-50F7-4E27479E3077}"/>
              </a:ext>
            </a:extLst>
          </p:cNvPr>
          <p:cNvSpPr txBox="1"/>
          <p:nvPr/>
        </p:nvSpPr>
        <p:spPr>
          <a:xfrm>
            <a:off x="345102" y="1294973"/>
            <a:ext cx="2892612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Mac-ro-fol-e-ciwl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74EC10-E1A3-7DD6-CCDB-2235DCEE1038}"/>
              </a:ext>
            </a:extLst>
          </p:cNvPr>
          <p:cNvSpPr txBox="1"/>
          <p:nvPr/>
        </p:nvSpPr>
        <p:spPr>
          <a:xfrm>
            <a:off x="345102" y="3849623"/>
            <a:ext cx="289261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‘macro-’ yn golygu mawr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3CA73B5-F56E-D767-8F9B-94E262FAA655}"/>
              </a:ext>
            </a:extLst>
          </p:cNvPr>
          <p:cNvSpPr txBox="1"/>
          <p:nvPr/>
        </p:nvSpPr>
        <p:spPr>
          <a:xfrm>
            <a:off x="2064174" y="5471303"/>
            <a:ext cx="6416304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latin typeface="Century Gothic" panose="020B0502020202020204" pitchFamily="34" charset="0"/>
              </a:rPr>
              <a:t>Gellir disgrifio’r macrofoleciwlau silicon deuocsid a diemwnt fel adeileddau cofalent enfawr </a:t>
            </a:r>
          </a:p>
          <a:p>
            <a:endParaRPr lang="cy-GB" sz="2000">
              <a:latin typeface="Century Gothic" panose="020B0502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8B36512-331E-5D5F-DF37-FA9D90004743}"/>
              </a:ext>
            </a:extLst>
          </p:cNvPr>
          <p:cNvSpPr txBox="1"/>
          <p:nvPr/>
        </p:nvSpPr>
        <p:spPr>
          <a:xfrm>
            <a:off x="7011065" y="1321222"/>
            <a:ext cx="3721226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diemwnt yn facrofoleciwl – un moleciwl enfawr sydd wedi’i wneud o atomau carbon â bondiau cofalent rhyngddynt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7EEBD69-5624-6A0A-D4DF-E7A8B1027A3D}"/>
              </a:ext>
            </a:extLst>
          </p:cNvPr>
          <p:cNvSpPr txBox="1"/>
          <p:nvPr/>
        </p:nvSpPr>
        <p:spPr>
          <a:xfrm>
            <a:off x="7011064" y="3844369"/>
            <a:ext cx="3721227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dellten. </a:t>
            </a:r>
          </a:p>
        </p:txBody>
      </p:sp>
      <p:pic>
        <p:nvPicPr>
          <p:cNvPr id="3" name="Picture 2" descr="Adeiledd tetrahedrol - moleciwlau ac adeileddau sydd ag un atom yn y canol a phedwar atom yng nghorneli pyramid trionglog Diagram o ddiemwnt.">
            <a:extLst>
              <a:ext uri="{FF2B5EF4-FFF2-40B4-BE49-F238E27FC236}">
                <a16:creationId xmlns:a16="http://schemas.microsoft.com/office/drawing/2014/main" id="{16DD02A8-1D84-BC64-4D25-5D888E2B4E9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871" t="7813" r="17778" b="22655"/>
          <a:stretch/>
        </p:blipFill>
        <p:spPr>
          <a:xfrm>
            <a:off x="3872480" y="2207137"/>
            <a:ext cx="2283767" cy="194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2672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0EBE2F-A464-3FD1-D1AF-C05B080A48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8B0B4-403F-018D-28D0-D9405951E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540" y="390599"/>
            <a:ext cx="2767976" cy="440661"/>
          </a:xfrm>
        </p:spPr>
        <p:txBody>
          <a:bodyPr/>
          <a:lstStyle/>
          <a:p>
            <a:r>
              <a:rPr lang="cy-GB" sz="4000"/>
              <a:t>Moleciwl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D9667267-2438-E58C-044C-26884F22F4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6C46409-3DE2-40DF-2281-1C78771AE485}"/>
              </a:ext>
            </a:extLst>
          </p:cNvPr>
          <p:cNvSpPr txBox="1">
            <a:spLocks/>
          </p:cNvSpPr>
          <p:nvPr/>
        </p:nvSpPr>
        <p:spPr>
          <a:xfrm>
            <a:off x="3110019" y="325058"/>
            <a:ext cx="7605605" cy="736798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dau atom neu ragor wedi’u cysylltu gan fondiau cemegol</a:t>
            </a:r>
          </a:p>
        </p:txBody>
      </p:sp>
      <p:pic>
        <p:nvPicPr>
          <p:cNvPr id="7" name="Picture 6" descr="Diagramau gronynnau o wahanol foleciwlau - carbon deuocsid, hydrogen, nitrogen a dŵr. Mae’r diagramau’n gylchoedd gyda’r symbol cemegol ar gyfer pob elfen ynddynt, ac mae’r cylchoedd yn wahanol feintiau yn dibynnu ar y symbol cemegol">
            <a:extLst>
              <a:ext uri="{FF2B5EF4-FFF2-40B4-BE49-F238E27FC236}">
                <a16:creationId xmlns:a16="http://schemas.microsoft.com/office/drawing/2014/main" id="{362B2059-D92D-903E-83B6-1705D41F1E2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890024" y="1916519"/>
            <a:ext cx="3033458" cy="281775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F1729BD-32CE-CB9C-E66A-5226C7BC102B}"/>
              </a:ext>
            </a:extLst>
          </p:cNvPr>
          <p:cNvSpPr txBox="1"/>
          <p:nvPr/>
        </p:nvSpPr>
        <p:spPr>
          <a:xfrm>
            <a:off x="487563" y="1313619"/>
            <a:ext cx="328697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 panose="020B0502020202020204" pitchFamily="34" charset="0"/>
              </a:rPr>
              <a:t>Gwyliwch fideo:</a:t>
            </a:r>
          </a:p>
          <a:p>
            <a:r>
              <a:rPr lang="cy-GB" sz="2000">
                <a:latin typeface="Century Gothic"/>
                <a:hlinkClick r:id="rId4"/>
              </a:rPr>
              <a:t>bit.ly/4lBjGbG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72BCD7-D666-C840-2B83-3CD7DC991A10}"/>
              </a:ext>
            </a:extLst>
          </p:cNvPr>
          <p:cNvSpPr txBox="1"/>
          <p:nvPr/>
        </p:nvSpPr>
        <p:spPr>
          <a:xfrm>
            <a:off x="490058" y="3325398"/>
            <a:ext cx="1922523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Mol-e-ciwl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DBF34AE-0C0E-89FC-09B6-288D93642928}"/>
              </a:ext>
            </a:extLst>
          </p:cNvPr>
          <p:cNvSpPr txBox="1"/>
          <p:nvPr/>
        </p:nvSpPr>
        <p:spPr>
          <a:xfrm>
            <a:off x="487563" y="5100804"/>
            <a:ext cx="562046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latin typeface="Century Gothic" panose="020B0502020202020204" pitchFamily="34" charset="0"/>
              </a:rPr>
              <a:t>Byddai hefyd modd disgrifio moleciwlau nwyon a hylifau fel gronynnau nwy a hylif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D610373B-58AB-E7A1-9355-33B20563B038}"/>
                  </a:ext>
                </a:extLst>
              </p:cNvPr>
              <p:cNvSpPr txBox="1"/>
              <p:nvPr/>
            </p:nvSpPr>
            <p:spPr>
              <a:xfrm>
                <a:off x="7038975" y="1296043"/>
                <a:ext cx="3676649" cy="1631216"/>
              </a:xfrm>
              <a:prstGeom prst="rect">
                <a:avLst/>
              </a:prstGeom>
              <a:noFill/>
              <a:ln w="19050"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y-GB" sz="2000" b="1">
                    <a:solidFill>
                      <a:srgbClr val="C00000"/>
                    </a:solidFill>
                    <a:latin typeface="Century Gothic" panose="020B0502020202020204" pitchFamily="34" charset="0"/>
                  </a:rPr>
                  <a:t>Enghraifft</a:t>
                </a:r>
              </a:p>
              <a:p>
                <a:r>
                  <a:rPr lang="cy-GB" sz="2000">
                    <a:latin typeface="Century Gothic" panose="020B0502020202020204" pitchFamily="34" charset="0"/>
                  </a:rPr>
                  <a:t>Mae carbon deuocsid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000" i="0" dirty="0" smtClean="0">
                        <a:latin typeface="Cambria Math" panose="02040503050406030204" pitchFamily="18" charset="0"/>
                      </a:rPr>
                      <m:t>C</m:t>
                    </m:r>
                    <m:sSub>
                      <m:sSubPr>
                        <m:ctrlPr>
                          <a:rPr lang="en-GB" sz="2000" i="1" dirty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i="0" dirty="0">
                            <a:latin typeface="Cambria Math" panose="02040503050406030204" pitchFamily="18" charset="0"/>
                          </a:rPr>
                          <m:t>O</m:t>
                        </m:r>
                      </m:e>
                      <m:sub>
                        <m:r>
                          <a:rPr lang="en-GB" sz="2000" i="0" dirty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y-GB" sz="2000">
                    <a:latin typeface="Century Gothic" panose="020B0502020202020204" pitchFamily="34" charset="0"/>
                  </a:rPr>
                  <a:t>), dŵr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i="1" dirty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i="0" dirty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000" b="0" i="0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000" b="0" i="0" dirty="0" smtClean="0">
                        <a:latin typeface="Cambria Math" panose="02040503050406030204" pitchFamily="18" charset="0"/>
                      </a:rPr>
                      <m:t>O</m:t>
                    </m:r>
                  </m:oMath>
                </a14:m>
                <a:r>
                  <a:rPr lang="cy-GB" sz="2000">
                    <a:latin typeface="Century Gothic" panose="020B0502020202020204" pitchFamily="34" charset="0"/>
                  </a:rPr>
                  <a:t>) a’r holl gyfansoddion eraill yn foleciwlau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D610373B-58AB-E7A1-9355-33B20563B0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38975" y="1296043"/>
                <a:ext cx="3676649" cy="1631216"/>
              </a:xfrm>
              <a:prstGeom prst="rect">
                <a:avLst/>
              </a:prstGeom>
              <a:blipFill>
                <a:blip r:embed="rId5"/>
                <a:stretch>
                  <a:fillRect l="-1650" t="-1852" b="-5185"/>
                </a:stretch>
              </a:blipFill>
              <a:ln w="19050"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C42D718A-699E-18A6-521D-FE02DBCAEA9D}"/>
              </a:ext>
            </a:extLst>
          </p:cNvPr>
          <p:cNvSpPr txBox="1"/>
          <p:nvPr/>
        </p:nvSpPr>
        <p:spPr>
          <a:xfrm>
            <a:off x="7038975" y="3033958"/>
            <a:ext cx="3676650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elfennau a chyfansoddion. Mae moleciwl yn gallu bod yn elfen neu’n gyfansoddyn</a:t>
            </a:r>
          </a:p>
        </p:txBody>
      </p:sp>
      <p:pic>
        <p:nvPicPr>
          <p:cNvPr id="15" name="Graphic 17">
            <a:extLst>
              <a:ext uri="{FF2B5EF4-FFF2-40B4-BE49-F238E27FC236}">
                <a16:creationId xmlns:a16="http://schemas.microsoft.com/office/drawing/2014/main" id="{A764BF05-BCAF-40B0-4E54-EDDA1A7E0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3198918" y="1357782"/>
            <a:ext cx="538560" cy="538560"/>
          </a:xfrm>
          <a:prstGeom prst="rect">
            <a:avLst/>
          </a:prstGeom>
          <a:ln w="9525">
            <a:noFill/>
          </a:ln>
        </p:spPr>
      </p:pic>
      <p:pic>
        <p:nvPicPr>
          <p:cNvPr id="16" name="Graphic 16">
            <a:extLst>
              <a:ext uri="{FF2B5EF4-FFF2-40B4-BE49-F238E27FC236}">
                <a16:creationId xmlns:a16="http://schemas.microsoft.com/office/drawing/2014/main" id="{1A4E1862-C620-6147-5B2A-A1D65CC688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769092" y="1370978"/>
            <a:ext cx="543960" cy="543960"/>
          </a:xfrm>
          <a:prstGeom prst="rect">
            <a:avLst/>
          </a:prstGeom>
          <a:ln w="9525">
            <a:noFill/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EEE1622-7F6F-6697-430D-6CB535817B62}"/>
              </a:ext>
            </a:extLst>
          </p:cNvPr>
          <p:cNvSpPr txBox="1"/>
          <p:nvPr/>
        </p:nvSpPr>
        <p:spPr>
          <a:xfrm>
            <a:off x="7038973" y="4502024"/>
            <a:ext cx="3676651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bioleg, byddwch yn astudio nifer o wahanol foleciwlau a geir mewn organebau byw, fel glwcos a charbon deuocsid</a:t>
            </a:r>
          </a:p>
        </p:txBody>
      </p:sp>
    </p:spTree>
    <p:extLst>
      <p:ext uri="{BB962C8B-B14F-4D97-AF65-F5344CB8AC3E}">
        <p14:creationId xmlns:p14="http://schemas.microsoft.com/office/powerpoint/2010/main" val="29926384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CD538-587A-6255-92DB-A4C63C709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78FBF-4109-F3E5-C4E8-39FBB1EEC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305" y="444156"/>
            <a:ext cx="2767976" cy="440661"/>
          </a:xfrm>
        </p:spPr>
        <p:txBody>
          <a:bodyPr/>
          <a:lstStyle/>
          <a:p>
            <a:r>
              <a:rPr lang="cy-GB" sz="4000"/>
              <a:t>Anion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55967E28-F525-03D1-A110-7175F8B0DA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0A74F04-365B-4D52-A58E-BB5FE4565307}"/>
              </a:ext>
            </a:extLst>
          </p:cNvPr>
          <p:cNvSpPr txBox="1">
            <a:spLocks/>
          </p:cNvSpPr>
          <p:nvPr/>
        </p:nvSpPr>
        <p:spPr>
          <a:xfrm>
            <a:off x="3364230" y="444156"/>
            <a:ext cx="2913577" cy="440661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cy-GB" sz="2400" b="0">
                <a:solidFill>
                  <a:schemeClr val="tx1"/>
                </a:solidFill>
              </a:rPr>
              <a:t>ïon negatif</a:t>
            </a:r>
          </a:p>
        </p:txBody>
      </p:sp>
      <p:pic>
        <p:nvPicPr>
          <p:cNvPr id="8" name="Picture 7" descr="Diagram wedi’i labelu o atom niwtral (cylch). Saeth wedi’i labelu fel colli electron(au) yn mynd i ïon positif (cylch gydag arwydd plws ynddo. Saeth wedi’i labelu fel ennill electron(au) yn mynd i ïon negatif (cylch gydag arwydd minws ynddo">
            <a:extLst>
              <a:ext uri="{FF2B5EF4-FFF2-40B4-BE49-F238E27FC236}">
                <a16:creationId xmlns:a16="http://schemas.microsoft.com/office/drawing/2014/main" id="{283CC8E2-E523-B8A9-7DE4-4D5582171B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821057" y="1540784"/>
            <a:ext cx="3422267" cy="368958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01CFAD-919B-F1D0-1920-1A76E388BD83}"/>
              </a:ext>
            </a:extLst>
          </p:cNvPr>
          <p:cNvSpPr txBox="1"/>
          <p:nvPr/>
        </p:nvSpPr>
        <p:spPr>
          <a:xfrm>
            <a:off x="430305" y="1239825"/>
            <a:ext cx="2877669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gronyn â gwefr negatif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D64C9A-FDD1-A490-6E50-0BF210BCF1FF}"/>
              </a:ext>
            </a:extLst>
          </p:cNvPr>
          <p:cNvSpPr txBox="1"/>
          <p:nvPr/>
        </p:nvSpPr>
        <p:spPr>
          <a:xfrm>
            <a:off x="430305" y="3241993"/>
            <a:ext cx="2877668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An-i-on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7A42E3-742F-CC62-1327-B74A87333C59}"/>
              </a:ext>
            </a:extLst>
          </p:cNvPr>
          <p:cNvSpPr txBox="1"/>
          <p:nvPr/>
        </p:nvSpPr>
        <p:spPr>
          <a:xfrm>
            <a:off x="430305" y="5750813"/>
            <a:ext cx="2877668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latin typeface="Century Gothic" panose="020B0502020202020204" pitchFamily="34" charset="0"/>
              </a:rPr>
              <a:t>Ïon negatif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B1FA69F-E827-3B38-9ABE-A9190167072B}"/>
              </a:ext>
            </a:extLst>
          </p:cNvPr>
          <p:cNvSpPr txBox="1"/>
          <p:nvPr/>
        </p:nvSpPr>
        <p:spPr>
          <a:xfrm>
            <a:off x="7842290" y="1239825"/>
            <a:ext cx="2874167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Gall anfetelau fel clorin a bromin ffurfio anionau clorid a bromid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34C4F5-D85C-6608-F92C-21BB1A07472A}"/>
              </a:ext>
            </a:extLst>
          </p:cNvPr>
          <p:cNvSpPr txBox="1"/>
          <p:nvPr/>
        </p:nvSpPr>
        <p:spPr>
          <a:xfrm>
            <a:off x="7842290" y="3288600"/>
            <a:ext cx="2874167" cy="317009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electronau. Mae gan anionau ac electronau wefr negatif. Ond mae gan anionau wefr negatif oherwydd bod atom wedi ennill mwy o electronau yn ei blisgyn allanol</a:t>
            </a:r>
          </a:p>
        </p:txBody>
      </p:sp>
    </p:spTree>
    <p:extLst>
      <p:ext uri="{BB962C8B-B14F-4D97-AF65-F5344CB8AC3E}">
        <p14:creationId xmlns:p14="http://schemas.microsoft.com/office/powerpoint/2010/main" val="20484991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E6DEBE-B4C4-89FF-3D36-6382266F7A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B4ED9-32E4-8CD8-89BF-1ACDBE2E1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053" y="540000"/>
            <a:ext cx="2767976" cy="440661"/>
          </a:xfrm>
        </p:spPr>
        <p:txBody>
          <a:bodyPr/>
          <a:lstStyle/>
          <a:p>
            <a:r>
              <a:rPr lang="cy-GB" sz="4000"/>
              <a:t>Brau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6595A13A-49BB-0104-A50F-05881951A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28675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CD2C11B-BDE0-DFF2-7F28-92A6D8E51098}"/>
              </a:ext>
            </a:extLst>
          </p:cNvPr>
          <p:cNvSpPr txBox="1">
            <a:spLocks/>
          </p:cNvSpPr>
          <p:nvPr/>
        </p:nvSpPr>
        <p:spPr>
          <a:xfrm>
            <a:off x="2162176" y="406650"/>
            <a:ext cx="8622934" cy="768776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rhywbeth sy’n cracio neu’n torri pan fydd grym yn cael ei roi arno</a:t>
            </a:r>
          </a:p>
        </p:txBody>
      </p:sp>
      <p:pic>
        <p:nvPicPr>
          <p:cNvPr id="4" name="Picture 3" descr="Crac yn y ddaear">
            <a:extLst>
              <a:ext uri="{FF2B5EF4-FFF2-40B4-BE49-F238E27FC236}">
                <a16:creationId xmlns:a16="http://schemas.microsoft.com/office/drawing/2014/main" id="{EC8ECB96-1F93-64B1-2F45-9824D6ADDA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8423" y="2279170"/>
            <a:ext cx="3995498" cy="193899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52FA6DD-3CE7-059F-6142-C98178DB4EA6}"/>
              </a:ext>
            </a:extLst>
          </p:cNvPr>
          <p:cNvSpPr txBox="1"/>
          <p:nvPr/>
        </p:nvSpPr>
        <p:spPr>
          <a:xfrm>
            <a:off x="335053" y="1905708"/>
            <a:ext cx="3091515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gwrthrychau a fydd yn torri, yn hytrach na phlygu neu ymestyn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06C659-0FF1-579F-B3A8-B1E2D2B21F62}"/>
              </a:ext>
            </a:extLst>
          </p:cNvPr>
          <p:cNvSpPr txBox="1"/>
          <p:nvPr/>
        </p:nvSpPr>
        <p:spPr>
          <a:xfrm>
            <a:off x="335053" y="3533312"/>
            <a:ext cx="309151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/>
              </a:rPr>
              <a:t>Gwyliwch fideo: </a:t>
            </a:r>
            <a:r>
              <a:rPr lang="cy-GB" sz="2000">
                <a:latin typeface="Century Gothic"/>
                <a:hlinkClick r:id="rId4"/>
              </a:rPr>
              <a:t>bit.ly/3RfV1eN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B2C408-8C07-0C1D-7A3D-AB41FEC3EC9F}"/>
              </a:ext>
            </a:extLst>
          </p:cNvPr>
          <p:cNvSpPr txBox="1"/>
          <p:nvPr/>
        </p:nvSpPr>
        <p:spPr>
          <a:xfrm>
            <a:off x="335053" y="5213215"/>
            <a:ext cx="3091517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Brau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47A20E-20FF-1FD1-700B-4BDD01F91EF0}"/>
              </a:ext>
            </a:extLst>
          </p:cNvPr>
          <p:cNvSpPr txBox="1"/>
          <p:nvPr/>
        </p:nvSpPr>
        <p:spPr>
          <a:xfrm>
            <a:off x="4174998" y="5213215"/>
            <a:ext cx="3208983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latin typeface="Century Gothic" panose="020B0502020202020204" pitchFamily="34" charset="0"/>
              </a:rPr>
              <a:t>Anelastig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182480-74A5-6770-71BB-0CE40C2C4178}"/>
              </a:ext>
            </a:extLst>
          </p:cNvPr>
          <p:cNvSpPr txBox="1"/>
          <p:nvPr/>
        </p:nvSpPr>
        <p:spPr>
          <a:xfrm>
            <a:off x="8005776" y="1905708"/>
            <a:ext cx="2779334" cy="224676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Bydd craig yn cracio pan fydd grym digon cryf yn cael ei roi arni oherwydd bod y graig yn frau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F011B3A-572A-B58D-A97A-DAF6E7DCAF3A}"/>
              </a:ext>
            </a:extLst>
          </p:cNvPr>
          <p:cNvSpPr txBox="1"/>
          <p:nvPr/>
        </p:nvSpPr>
        <p:spPr>
          <a:xfrm>
            <a:off x="8005775" y="4597662"/>
            <a:ext cx="2881505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bregus (hawdd ei dorri). Nid yw pob gwrthrych brau yn fregus</a:t>
            </a:r>
          </a:p>
        </p:txBody>
      </p:sp>
      <p:pic>
        <p:nvPicPr>
          <p:cNvPr id="15" name="Graphic 17">
            <a:extLst>
              <a:ext uri="{FF2B5EF4-FFF2-40B4-BE49-F238E27FC236}">
                <a16:creationId xmlns:a16="http://schemas.microsoft.com/office/drawing/2014/main" id="{3FDFDBA0-64CB-3C42-C127-8A607819F9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813738" y="3585611"/>
            <a:ext cx="578582" cy="538560"/>
          </a:xfrm>
          <a:prstGeom prst="rect">
            <a:avLst/>
          </a:prstGeom>
          <a:ln w="9525">
            <a:noFill/>
          </a:ln>
        </p:spPr>
      </p:pic>
      <p:pic>
        <p:nvPicPr>
          <p:cNvPr id="16" name="Graphic 16">
            <a:extLst>
              <a:ext uri="{FF2B5EF4-FFF2-40B4-BE49-F238E27FC236}">
                <a16:creationId xmlns:a16="http://schemas.microsoft.com/office/drawing/2014/main" id="{D80963B5-4FBA-A115-DDAA-557F327F50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404540" y="3585611"/>
            <a:ext cx="584383" cy="543960"/>
          </a:xfrm>
          <a:prstGeom prst="rect">
            <a:avLst/>
          </a:prstGeom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4887724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C65900-8B15-351A-9216-AF46AB34D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5DADD-F9F4-B028-CF32-B240B5657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307" y="347555"/>
            <a:ext cx="2767976" cy="440661"/>
          </a:xfrm>
        </p:spPr>
        <p:txBody>
          <a:bodyPr/>
          <a:lstStyle/>
          <a:p>
            <a:r>
              <a:rPr lang="cy-GB" sz="4000"/>
              <a:t>Ïon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B86D4412-D854-52B0-733A-8C4B6B026A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79148B6-37BC-9850-43DD-B6ACA1D3C9FC}"/>
              </a:ext>
            </a:extLst>
          </p:cNvPr>
          <p:cNvSpPr txBox="1">
            <a:spLocks/>
          </p:cNvSpPr>
          <p:nvPr/>
        </p:nvSpPr>
        <p:spPr>
          <a:xfrm>
            <a:off x="1756373" y="347555"/>
            <a:ext cx="8999144" cy="950259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gronyn â gwefr sy’n cael ei ffurfio pan fydd un neu ragor o electronau’n cael eu colli neu eu hennill o atom neu foleciwl</a:t>
            </a:r>
          </a:p>
        </p:txBody>
      </p:sp>
      <p:pic>
        <p:nvPicPr>
          <p:cNvPr id="7" name="Picture 6" descr="Diagram dot a chroes ar gyfer ïon sodiwm. Mae Na yn y canol, gyda 2 gylch consentrig o’i amgylch, mae ganddynt groesau i gynrychioli electronau. Mae bachau sgwâr o’i amgylch ac arwydd plws ">
            <a:extLst>
              <a:ext uri="{FF2B5EF4-FFF2-40B4-BE49-F238E27FC236}">
                <a16:creationId xmlns:a16="http://schemas.microsoft.com/office/drawing/2014/main" id="{02EEC24D-17CF-13EF-D741-0863D74A64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9294" y="2120035"/>
            <a:ext cx="2866059" cy="269017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F26E34-ED12-7E5F-79CC-1074EA598065}"/>
              </a:ext>
            </a:extLst>
          </p:cNvPr>
          <p:cNvSpPr txBox="1"/>
          <p:nvPr/>
        </p:nvSpPr>
        <p:spPr>
          <a:xfrm>
            <a:off x="430307" y="1418324"/>
            <a:ext cx="3254499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gronyn â gwefr bositif neu negatif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FC57E2-A3A3-C764-D72C-24554050DA86}"/>
              </a:ext>
            </a:extLst>
          </p:cNvPr>
          <p:cNvSpPr txBox="1"/>
          <p:nvPr/>
        </p:nvSpPr>
        <p:spPr>
          <a:xfrm>
            <a:off x="430307" y="3583585"/>
            <a:ext cx="325450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Arwyddo</a:t>
            </a:r>
          </a:p>
          <a:p>
            <a:r>
              <a:rPr lang="cy-GB" sz="2000">
                <a:latin typeface="Century Gothic"/>
              </a:rPr>
              <a:t>Gwyliwch fideo: </a:t>
            </a:r>
            <a:r>
              <a:rPr lang="cy-GB" sz="2000">
                <a:latin typeface="Century Gothic"/>
                <a:hlinkClick r:id="rId4"/>
              </a:rPr>
              <a:t>bit.ly/3Yv76R2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AAD4924-E549-197F-2AC4-DD8E7CFD4C06}"/>
              </a:ext>
            </a:extLst>
          </p:cNvPr>
          <p:cNvSpPr txBox="1"/>
          <p:nvPr/>
        </p:nvSpPr>
        <p:spPr>
          <a:xfrm>
            <a:off x="430307" y="5940211"/>
            <a:ext cx="3254498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Ï-on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89B8168-24D0-7E75-7160-9A2E0AC39130}"/>
              </a:ext>
            </a:extLst>
          </p:cNvPr>
          <p:cNvSpPr txBox="1"/>
          <p:nvPr/>
        </p:nvSpPr>
        <p:spPr>
          <a:xfrm>
            <a:off x="4169706" y="5016881"/>
            <a:ext cx="2972049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catïonau yn ïonau â gwefr bositif, ac mae anionau yn ïonau â gwefr negatif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2ECF31-354D-9325-A20E-A596D6A94FDB}"/>
              </a:ext>
            </a:extLst>
          </p:cNvPr>
          <p:cNvSpPr txBox="1"/>
          <p:nvPr/>
        </p:nvSpPr>
        <p:spPr>
          <a:xfrm>
            <a:off x="7979543" y="1418324"/>
            <a:ext cx="2778860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cy-GB" sz="2000" strike="noStrike">
                <a:solidFill>
                  <a:srgbClr val="000000"/>
                </a:solidFill>
                <a:latin typeface="Century Gothic"/>
              </a:rPr>
              <a:t>Pan fydd atom sodiwm yn colli electron, mae’n troi’n ïon â gwefr bositif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D031913-4FC4-AB7A-0463-30D85D352EF7}"/>
              </a:ext>
            </a:extLst>
          </p:cNvPr>
          <p:cNvSpPr txBox="1"/>
          <p:nvPr/>
        </p:nvSpPr>
        <p:spPr>
          <a:xfrm>
            <a:off x="7946293" y="3692227"/>
            <a:ext cx="286605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protonau (positif) neu electronau (negatif)</a:t>
            </a:r>
          </a:p>
        </p:txBody>
      </p:sp>
      <p:pic>
        <p:nvPicPr>
          <p:cNvPr id="15" name="Graphic 17">
            <a:extLst>
              <a:ext uri="{FF2B5EF4-FFF2-40B4-BE49-F238E27FC236}">
                <a16:creationId xmlns:a16="http://schemas.microsoft.com/office/drawing/2014/main" id="{CA04EF29-D6BD-347E-3182-4CD1C0C103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3003433" y="3611575"/>
            <a:ext cx="609085" cy="538560"/>
          </a:xfrm>
          <a:prstGeom prst="rect">
            <a:avLst/>
          </a:prstGeom>
          <a:ln w="9525">
            <a:noFill/>
          </a:ln>
        </p:spPr>
      </p:pic>
      <p:pic>
        <p:nvPicPr>
          <p:cNvPr id="16" name="Graphic 16">
            <a:extLst>
              <a:ext uri="{FF2B5EF4-FFF2-40B4-BE49-F238E27FC236}">
                <a16:creationId xmlns:a16="http://schemas.microsoft.com/office/drawing/2014/main" id="{ADDE62C8-AF96-B83A-730C-D777C55FA7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476796" y="3623670"/>
            <a:ext cx="615192" cy="543960"/>
          </a:xfrm>
          <a:prstGeom prst="rect">
            <a:avLst/>
          </a:prstGeom>
          <a:ln w="9525"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7CB358-5318-23EF-8C12-4B7809353E33}"/>
              </a:ext>
            </a:extLst>
          </p:cNvPr>
          <p:cNvSpPr txBox="1"/>
          <p:nvPr/>
        </p:nvSpPr>
        <p:spPr>
          <a:xfrm>
            <a:off x="7946293" y="5016881"/>
            <a:ext cx="2809224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ffiseg, efallai y byddwch yn trafod ïonau wrth ddysgu am drydan</a:t>
            </a:r>
          </a:p>
        </p:txBody>
      </p:sp>
    </p:spTree>
    <p:extLst>
      <p:ext uri="{BB962C8B-B14F-4D97-AF65-F5344CB8AC3E}">
        <p14:creationId xmlns:p14="http://schemas.microsoft.com/office/powerpoint/2010/main" val="181245208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C05893-ED0E-5E86-0A0A-AF72877E88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3D68F-9B54-5814-74CE-6AD3C306D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963" y="434445"/>
            <a:ext cx="3006351" cy="440661"/>
          </a:xfrm>
        </p:spPr>
        <p:txBody>
          <a:bodyPr/>
          <a:lstStyle/>
          <a:p>
            <a:r>
              <a:rPr lang="cy-GB" sz="4000"/>
              <a:t>Bond ïonig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7354C60A-EF04-D643-46CB-33B5C6F4DA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B6352A-8ECD-59DB-F14A-139C4EAE91CF}"/>
              </a:ext>
            </a:extLst>
          </p:cNvPr>
          <p:cNvSpPr txBox="1">
            <a:spLocks/>
          </p:cNvSpPr>
          <p:nvPr/>
        </p:nvSpPr>
        <p:spPr>
          <a:xfrm>
            <a:off x="3971925" y="434445"/>
            <a:ext cx="6501651" cy="1104905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grym atyniad electrostatig rhwng ïonau â gwefr ddirgroes mewn dellten reolaidd sy’n ffurfio rhwng metel ac anfetel</a:t>
            </a:r>
          </a:p>
        </p:txBody>
      </p:sp>
      <p:pic>
        <p:nvPicPr>
          <p:cNvPr id="4" name="Picture 3" descr="Diagram dot a chroes o fondio ïonig sodiwm clorid. Mae’r atom sodiwm yn cyfrannu ei electron i’r atom clorin (a ddangosir â saeth), sy’n mynd i ddiagram o ïon sodiwm ac ïon clorid">
            <a:extLst>
              <a:ext uri="{FF2B5EF4-FFF2-40B4-BE49-F238E27FC236}">
                <a16:creationId xmlns:a16="http://schemas.microsoft.com/office/drawing/2014/main" id="{BA20FA25-5352-B17A-B0F0-D631B6E60B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928" b="14943"/>
          <a:stretch/>
        </p:blipFill>
        <p:spPr>
          <a:xfrm>
            <a:off x="2928077" y="2170056"/>
            <a:ext cx="6934515" cy="18399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CD62457-7B8B-4629-7F61-C4422D62B525}"/>
              </a:ext>
            </a:extLst>
          </p:cNvPr>
          <p:cNvSpPr txBox="1"/>
          <p:nvPr/>
        </p:nvSpPr>
        <p:spPr>
          <a:xfrm>
            <a:off x="433240" y="1368794"/>
            <a:ext cx="2319484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y bond rhwng metel ac anfetel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1DBB76-8E70-70A4-213C-794F1EB46E39}"/>
              </a:ext>
            </a:extLst>
          </p:cNvPr>
          <p:cNvSpPr txBox="1"/>
          <p:nvPr/>
        </p:nvSpPr>
        <p:spPr>
          <a:xfrm>
            <a:off x="433240" y="3482861"/>
            <a:ext cx="2319484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Bond ï-on-ig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9CB513E-DE0C-8959-58B9-D200D7166FD7}"/>
                  </a:ext>
                </a:extLst>
              </p:cNvPr>
              <p:cNvSpPr txBox="1"/>
              <p:nvPr/>
            </p:nvSpPr>
            <p:spPr>
              <a:xfrm>
                <a:off x="433239" y="4581208"/>
                <a:ext cx="5539963" cy="1938992"/>
              </a:xfrm>
              <a:prstGeom prst="rect">
                <a:avLst/>
              </a:prstGeom>
              <a:noFill/>
              <a:ln w="19050"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y-GB" sz="2000" b="1">
                    <a:solidFill>
                      <a:srgbClr val="C00000"/>
                    </a:solidFill>
                    <a:latin typeface="Century Gothic" panose="020B0502020202020204" pitchFamily="34" charset="0"/>
                  </a:rPr>
                  <a:t>Peidio â drysu â…</a:t>
                </a:r>
              </a:p>
              <a:p>
                <a:r>
                  <a:rPr lang="cy-GB" sz="2000">
                    <a:latin typeface="Century Gothic" panose="020B0502020202020204" pitchFamily="34" charset="0"/>
                  </a:rPr>
                  <a:t>moleciwl deuatomig. Ni fydd bondiau ïonig bob amser yn ffurfio mewn cymhareb 1:1 o ïonau metel i ïonau anfetel. Er enghraifft, mae gan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000" i="0" dirty="0" smtClean="0">
                        <a:latin typeface="Cambria Math" panose="02040503050406030204" pitchFamily="18" charset="0"/>
                      </a:rPr>
                      <m:t>MgC</m:t>
                    </m:r>
                    <m:sSub>
                      <m:sSubPr>
                        <m:ctrlPr>
                          <a:rPr lang="en-GB" sz="2000" i="1" dirty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i="0" dirty="0">
                            <a:latin typeface="Cambria Math" panose="02040503050406030204" pitchFamily="18" charset="0"/>
                          </a:rPr>
                          <m:t>l</m:t>
                        </m:r>
                      </m:e>
                      <m:sub>
                        <m:r>
                          <a:rPr lang="en-GB" sz="2000" i="0" dirty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y-GB" sz="2000">
                    <a:latin typeface="Century Gothic" panose="020B0502020202020204" pitchFamily="34" charset="0"/>
                  </a:rPr>
                  <a:t> ddau ïon clorid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000" i="0" dirty="0" smtClean="0">
                        <a:latin typeface="Cambria Math" panose="02040503050406030204" pitchFamily="18" charset="0"/>
                      </a:rPr>
                      <m:t>C</m:t>
                    </m:r>
                    <m:sSup>
                      <m:sSupPr>
                        <m:ctrlPr>
                          <a:rPr lang="en-GB" sz="20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2000" i="0" dirty="0" smtClean="0">
                            <a:latin typeface="Cambria Math" panose="02040503050406030204" pitchFamily="18" charset="0"/>
                          </a:rPr>
                          <m:t>l</m:t>
                        </m:r>
                      </m:e>
                      <m:sup>
                        <m:r>
                          <a:rPr lang="en-GB" sz="2000" i="0" dirty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cy-GB" sz="2000">
                    <a:latin typeface="Century Gothic" panose="020B0502020202020204" pitchFamily="34" charset="0"/>
                    <a:ea typeface="Century Gothic"/>
                  </a:rPr>
                  <a:t> ar gyfer pob ïon magnesiwm </a:t>
                </a:r>
                <a:r>
                  <a:rPr lang="cy-GB" sz="2000">
                    <a:latin typeface="Cambria Math" panose="02040503050406030204" pitchFamily="18" charset="0"/>
                    <a:ea typeface="Cambria Math"/>
                  </a:rPr>
                  <a:t>Mg</a:t>
                </a:r>
                <a:r>
                  <a:rPr lang="cy-GB" sz="2000" baseline="30000">
                    <a:latin typeface="Century Gothic" panose="020B0502020202020204" pitchFamily="34" charset="0"/>
                  </a:rPr>
                  <a:t>2+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9CB513E-DE0C-8959-58B9-D200D7166F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239" y="4581208"/>
                <a:ext cx="5539963" cy="1938992"/>
              </a:xfrm>
              <a:prstGeom prst="rect">
                <a:avLst/>
              </a:prstGeom>
              <a:blipFill>
                <a:blip r:embed="rId4"/>
                <a:stretch>
                  <a:fillRect l="-987" t="-1558" r="-1974" b="-4050"/>
                </a:stretch>
              </a:blipFill>
              <a:ln w="19050"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CF0D3971-94BD-B8AA-ABC9-C8F845F8E555}"/>
              </a:ext>
            </a:extLst>
          </p:cNvPr>
          <p:cNvSpPr txBox="1"/>
          <p:nvPr/>
        </p:nvSpPr>
        <p:spPr>
          <a:xfrm>
            <a:off x="6172199" y="4019368"/>
            <a:ext cx="4655876" cy="255454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  <a:ea typeface="Century Gothic"/>
              </a:rPr>
              <a:t>Mae sodiwm clorid </a:t>
            </a:r>
            <a:r>
              <a:rPr lang="cy-GB" sz="2000">
                <a:latin typeface="Cambria Math" panose="02040503050406030204" pitchFamily="18" charset="0"/>
                <a:ea typeface="Cambria Math"/>
              </a:rPr>
              <a:t>NaCl</a:t>
            </a:r>
            <a:r>
              <a:rPr lang="cy-GB" sz="2000">
                <a:latin typeface="Century Gothic" panose="020B0502020202020204" pitchFamily="34" charset="0"/>
              </a:rPr>
              <a:t> (halen bwrdd) yn gyfansoddyn sy’n cael ei ddal at ei gilydd gan fondiau ïonig. Wrth falu gronyn mawr o halen yn fân, rydych chi’n torri’r bondiau ïonig rhwng yr ïonau sodiwm a’r ïonau clorid</a:t>
            </a:r>
          </a:p>
        </p:txBody>
      </p:sp>
    </p:spTree>
    <p:extLst>
      <p:ext uri="{BB962C8B-B14F-4D97-AF65-F5344CB8AC3E}">
        <p14:creationId xmlns:p14="http://schemas.microsoft.com/office/powerpoint/2010/main" val="31509637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F13A8D-6F7C-B32A-2622-13AAA3F53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533B6-9600-F7E7-2A9F-59F770655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755" y="227573"/>
            <a:ext cx="3010678" cy="440661"/>
          </a:xfrm>
        </p:spPr>
        <p:txBody>
          <a:bodyPr/>
          <a:lstStyle/>
          <a:p>
            <a:r>
              <a:rPr lang="cy-GB" sz="4000"/>
              <a:t>Ïon polyatomig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AD7B19B3-5C27-1C20-00DD-3C028B9C26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28675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61C12ED-B86D-F802-E5AA-61A21ED8491C}"/>
              </a:ext>
            </a:extLst>
          </p:cNvPr>
          <p:cNvSpPr txBox="1">
            <a:spLocks/>
          </p:cNvSpPr>
          <p:nvPr/>
        </p:nvSpPr>
        <p:spPr>
          <a:xfrm>
            <a:off x="3640882" y="368053"/>
            <a:ext cx="6979493" cy="770465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gronyn wedi’i wefru sydd wedi’i wneud o ddau atom neu ragor wedi’u cysylltu â’i gilydd</a:t>
            </a:r>
          </a:p>
        </p:txBody>
      </p:sp>
      <p:pic>
        <p:nvPicPr>
          <p:cNvPr id="7" name="Picture 6" descr="Fformiwla graffig ïon amoniwm - N gyda 4 H yn dod oddi wrthi, wedi’u cysylltu drwy linellau. Mae’r fformiwla mewn bachau sgwâr gydag arwydd plws">
            <a:extLst>
              <a:ext uri="{FF2B5EF4-FFF2-40B4-BE49-F238E27FC236}">
                <a16:creationId xmlns:a16="http://schemas.microsoft.com/office/drawing/2014/main" id="{AB0FAC2B-DD01-3768-EE2F-B0292AF487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06" b="13094"/>
          <a:stretch/>
        </p:blipFill>
        <p:spPr>
          <a:xfrm>
            <a:off x="3431508" y="1417045"/>
            <a:ext cx="3602743" cy="299031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0CF836D-BABD-B605-6C38-F513B668FFEC}"/>
              </a:ext>
            </a:extLst>
          </p:cNvPr>
          <p:cNvSpPr txBox="1"/>
          <p:nvPr/>
        </p:nvSpPr>
        <p:spPr>
          <a:xfrm>
            <a:off x="323755" y="1390623"/>
            <a:ext cx="3010678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dau atom neu ragor wedi’u bondio gyda’i gilydd i ffurfio moleciwl sydd â gwefr bositif neu negatif gyffredinol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F1A37F-40BE-CE84-F77C-FC2B16D4983C}"/>
              </a:ext>
            </a:extLst>
          </p:cNvPr>
          <p:cNvSpPr txBox="1"/>
          <p:nvPr/>
        </p:nvSpPr>
        <p:spPr>
          <a:xfrm>
            <a:off x="323755" y="3605965"/>
            <a:ext cx="3010677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Pol-i-at-om-ig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1986859-FA28-06BF-937D-D2F5CD1F60F0}"/>
              </a:ext>
            </a:extLst>
          </p:cNvPr>
          <p:cNvSpPr txBox="1"/>
          <p:nvPr/>
        </p:nvSpPr>
        <p:spPr>
          <a:xfrm>
            <a:off x="348620" y="4563257"/>
            <a:ext cx="2980871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‘poly-’ yn golygu llawer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2CD0EC-800C-B7E4-F89E-170CE629F02E}"/>
              </a:ext>
            </a:extLst>
          </p:cNvPr>
          <p:cNvSpPr txBox="1"/>
          <p:nvPr/>
        </p:nvSpPr>
        <p:spPr>
          <a:xfrm>
            <a:off x="3564682" y="4466881"/>
            <a:ext cx="3250558" cy="224676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Ym maes bioleg, mae ïonau nitrad ac ïonau ffosffad yn ïonau polyatomig sy’n bwysig ar gyfer maeth planhigion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95F9250-5267-8606-0A6C-EA524B8A5C55}"/>
                  </a:ext>
                </a:extLst>
              </p:cNvPr>
              <p:cNvSpPr txBox="1"/>
              <p:nvPr/>
            </p:nvSpPr>
            <p:spPr>
              <a:xfrm>
                <a:off x="7017632" y="1397495"/>
                <a:ext cx="3602743" cy="1947777"/>
              </a:xfrm>
              <a:prstGeom prst="rect">
                <a:avLst/>
              </a:prstGeom>
              <a:noFill/>
              <a:ln w="19050"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y-GB" sz="2000" b="1">
                    <a:solidFill>
                      <a:srgbClr val="C00000"/>
                    </a:solidFill>
                    <a:latin typeface="Century Gothic" panose="020B0502020202020204" pitchFamily="34" charset="0"/>
                  </a:rPr>
                  <a:t>Enghraifft </a:t>
                </a:r>
              </a:p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00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O</m:t>
                    </m:r>
                    <m:sSup>
                      <m:sSupPr>
                        <m:ctrlPr>
                          <a:rPr lang="en-GB" sz="200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20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H</m:t>
                        </m:r>
                      </m:e>
                      <m:sup>
                        <m:r>
                          <a:rPr lang="en-GB" sz="2000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cy-GB" sz="2000" baseline="30000">
                    <a:latin typeface="Cambria Math" panose="02040503050406030204" pitchFamily="18" charset="0"/>
                    <a:ea typeface="Cambria Math"/>
                  </a:rPr>
                  <a:t> </a:t>
                </a:r>
                <a:r>
                  <a:rPr lang="cy-GB" sz="2000">
                    <a:latin typeface="Century Gothic" panose="020B0502020202020204" pitchFamily="34" charset="0"/>
                    <a:ea typeface="Century Gothic"/>
                  </a:rPr>
                  <a:t>Mae (hydrocsid) a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000" i="0">
                        <a:latin typeface="Cambria Math" panose="02040503050406030204" pitchFamily="18" charset="0"/>
                      </a:rPr>
                      <m:t>N</m:t>
                    </m:r>
                    <m:sSup>
                      <m:sSupPr>
                        <m:ctrlPr>
                          <a:rPr lang="en-GB" sz="20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GB" sz="20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GB" sz="2000" i="0">
                                <a:latin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GB" sz="2000" i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</m:e>
                      <m:sup>
                        <m:r>
                          <a:rPr lang="en-GB" sz="2000" i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cy-GB"/>
                  <a:t> </a:t>
                </a:r>
                <a:r>
                  <a:rPr lang="cy-GB" sz="2000">
                    <a:latin typeface="Century Gothic" panose="020B0502020202020204" pitchFamily="34" charset="0"/>
                  </a:rPr>
                  <a:t>(amoniwm) yn ïonau polyatomig y byddwch yn dod ar eu traws yn aml mewn cemeg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95F9250-5267-8606-0A6C-EA524B8A5C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7632" y="1397495"/>
                <a:ext cx="3602743" cy="1947777"/>
              </a:xfrm>
              <a:prstGeom prst="rect">
                <a:avLst/>
              </a:prstGeom>
              <a:blipFill>
                <a:blip r:embed="rId4"/>
                <a:stretch>
                  <a:fillRect l="-1515" t="-1238" b="-3715"/>
                </a:stretch>
              </a:blipFill>
              <a:ln w="19050"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B3CC52B2-2C63-BD7A-A177-5A21A159C3BD}"/>
              </a:ext>
            </a:extLst>
          </p:cNvPr>
          <p:cNvSpPr txBox="1"/>
          <p:nvPr/>
        </p:nvSpPr>
        <p:spPr>
          <a:xfrm>
            <a:off x="7017632" y="3569150"/>
            <a:ext cx="3849913" cy="317009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  <a:ea typeface="Century Gothic"/>
              </a:rPr>
              <a:t>cyfansoddyn ïonig. </a:t>
            </a:r>
            <a:r>
              <a:rPr lang="cy-GB" sz="2000">
                <a:effectLst/>
                <a:latin typeface="Century Gothic" panose="020B0502020202020204" pitchFamily="34" charset="0"/>
                <a:ea typeface="Century Gothic"/>
              </a:rPr>
              <a:t>Mae cyfansoddion ïonig yn niwtral yn gyffredinol felly ni ddangosir gwefr yn y fformiwla. Mae gan ïon polyatomig yn y cyfansoddyn wefr, ac mae angen dangos y wefr honno bob amser</a:t>
            </a:r>
          </a:p>
        </p:txBody>
      </p:sp>
    </p:spTree>
    <p:extLst>
      <p:ext uri="{BB962C8B-B14F-4D97-AF65-F5344CB8AC3E}">
        <p14:creationId xmlns:p14="http://schemas.microsoft.com/office/powerpoint/2010/main" val="6211189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6A0803-4BEF-3D35-FAF0-FDF4E06F9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339F3-E4D7-D7F8-2EBF-8354D0F77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20" y="540000"/>
            <a:ext cx="2767976" cy="440661"/>
          </a:xfrm>
        </p:spPr>
        <p:txBody>
          <a:bodyPr/>
          <a:lstStyle/>
          <a:p>
            <a:r>
              <a:rPr lang="cy-GB" sz="4000"/>
              <a:t>Aloi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4A1F1C4C-0495-0DDA-3ADC-054933A74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F618E8C-DF44-0159-11FB-E357936E69B8}"/>
              </a:ext>
            </a:extLst>
          </p:cNvPr>
          <p:cNvSpPr txBox="1">
            <a:spLocks/>
          </p:cNvSpPr>
          <p:nvPr/>
        </p:nvSpPr>
        <p:spPr>
          <a:xfrm>
            <a:off x="3372959" y="540000"/>
            <a:ext cx="7245072" cy="1015663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cymysgedd o ddwy neu ragor o elfennau y mae o leiaf un ohonynt yn fetel, pan fo gan y cymysgedd briodweddau metelig</a:t>
            </a:r>
          </a:p>
        </p:txBody>
      </p:sp>
      <p:pic>
        <p:nvPicPr>
          <p:cNvPr id="7" name="Picture 6" descr=" Ar y chwith, diagram yn dangos bondio metelig – sgwâr sy’n cynnwys nifer o gylchoedd mawr wedi’u trefnu’n rheolaidd gydag arwydd plws ym mhob un, gyda chylchoedd llwyd llai rhyngddynt ag arwyddion minws, wedi’u trefnu’n afreolaidd. Ar y dde, sgwâr sy’n cynnwys cylchoedd gwyn mawr gan fwyaf, ac wedyn 2 gylch llwyd mwy">
            <a:extLst>
              <a:ext uri="{FF2B5EF4-FFF2-40B4-BE49-F238E27FC236}">
                <a16:creationId xmlns:a16="http://schemas.microsoft.com/office/drawing/2014/main" id="{808433C7-F115-93D7-F345-4056371B4FA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28425" y="2024236"/>
            <a:ext cx="3602743" cy="297248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AF49C9C-2DC0-4761-50CE-EE8F8C1B5ED6}"/>
              </a:ext>
            </a:extLst>
          </p:cNvPr>
          <p:cNvSpPr txBox="1"/>
          <p:nvPr/>
        </p:nvSpPr>
        <p:spPr>
          <a:xfrm>
            <a:off x="367620" y="1813202"/>
            <a:ext cx="3258432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elfen fetel wedi’i chymysgu ag elfen arall i wella priodweddau’r metel, fel ei wneud yn fwy caled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027852F-B060-7FAB-DFBF-95E52342F4E4}"/>
              </a:ext>
            </a:extLst>
          </p:cNvPr>
          <p:cNvGrpSpPr/>
          <p:nvPr/>
        </p:nvGrpSpPr>
        <p:grpSpPr>
          <a:xfrm>
            <a:off x="385728" y="4165834"/>
            <a:ext cx="3183406" cy="1015663"/>
            <a:chOff x="501521" y="4507990"/>
            <a:chExt cx="2877670" cy="1159391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2D19C45F-4A0C-566F-BFAD-1D3B921361D8}"/>
                </a:ext>
              </a:extLst>
            </p:cNvPr>
            <p:cNvSpPr txBox="1"/>
            <p:nvPr/>
          </p:nvSpPr>
          <p:spPr>
            <a:xfrm>
              <a:off x="501521" y="4507990"/>
              <a:ext cx="2877670" cy="1159391"/>
            </a:xfrm>
            <a:prstGeom prst="rect">
              <a:avLst/>
            </a:prstGeom>
            <a:noFill/>
            <a:ln w="19050">
              <a:solidFill>
                <a:srgbClr val="C00000"/>
              </a:solidFill>
            </a:ln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cy-GB" sz="2000" b="1">
                  <a:solidFill>
                    <a:srgbClr val="C00000"/>
                  </a:solidFill>
                  <a:latin typeface="Century Gothic" panose="020B0502020202020204" pitchFamily="34" charset="0"/>
                </a:rPr>
                <a:t>Arwyddo</a:t>
              </a:r>
            </a:p>
            <a:p>
              <a:r>
                <a:rPr lang="cy-GB" sz="2000">
                  <a:latin typeface="Century Gothic"/>
                </a:rPr>
                <a:t>Gwyliwch fideo: </a:t>
              </a:r>
              <a:r>
                <a:rPr lang="cy-GB" sz="2000">
                  <a:latin typeface="Century Gothic"/>
                  <a:hlinkClick r:id="rId4"/>
                </a:rPr>
                <a:t>bit.ly/3RNrOrI</a:t>
              </a:r>
              <a:r>
                <a:rPr lang="cy-GB" sz="2000">
                  <a:latin typeface="Century Gothic"/>
                </a:rPr>
                <a:t> </a:t>
              </a:r>
            </a:p>
          </p:txBody>
        </p:sp>
        <p:pic>
          <p:nvPicPr>
            <p:cNvPr id="15" name="Graphic 17" descr="Amlinell o law">
              <a:extLst>
                <a:ext uri="{FF2B5EF4-FFF2-40B4-BE49-F238E27FC236}">
                  <a16:creationId xmlns:a16="http://schemas.microsoft.com/office/drawing/2014/main" id="{F3FB41EF-5FF2-132E-D125-9C16A9CD1583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669343" y="4580726"/>
              <a:ext cx="538560" cy="538561"/>
            </a:xfrm>
            <a:prstGeom prst="rect">
              <a:avLst/>
            </a:prstGeom>
            <a:ln w="9525">
              <a:noFill/>
            </a:ln>
          </p:spPr>
        </p:pic>
        <p:pic>
          <p:nvPicPr>
            <p:cNvPr id="16" name="Graphic 16" descr="Amlinell o law wedi’i chodi">
              <a:extLst>
                <a:ext uri="{FF2B5EF4-FFF2-40B4-BE49-F238E27FC236}">
                  <a16:creationId xmlns:a16="http://schemas.microsoft.com/office/drawing/2014/main" id="{3871E5B3-5FE3-D115-4D05-6920CA108E51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275102" y="4580726"/>
              <a:ext cx="543960" cy="543960"/>
            </a:xfrm>
            <a:prstGeom prst="rect">
              <a:avLst/>
            </a:prstGeom>
            <a:ln w="9525">
              <a:noFill/>
            </a:ln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246194F5-4782-D7D6-7AD0-253C472ED4C6}"/>
              </a:ext>
            </a:extLst>
          </p:cNvPr>
          <p:cNvSpPr txBox="1"/>
          <p:nvPr/>
        </p:nvSpPr>
        <p:spPr>
          <a:xfrm>
            <a:off x="367621" y="5621780"/>
            <a:ext cx="1089988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A-loi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54ACEF2-ADFF-38DE-7261-9DFE753FFD4E}"/>
              </a:ext>
            </a:extLst>
          </p:cNvPr>
          <p:cNvSpPr txBox="1"/>
          <p:nvPr/>
        </p:nvSpPr>
        <p:spPr>
          <a:xfrm>
            <a:off x="7704502" y="1813202"/>
            <a:ext cx="2913529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efydd yn aloi o’r ddau fetel copr a thun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868F9EC-859D-C03E-4428-2D24ED3B83B4}"/>
              </a:ext>
            </a:extLst>
          </p:cNvPr>
          <p:cNvSpPr txBox="1"/>
          <p:nvPr/>
        </p:nvSpPr>
        <p:spPr>
          <a:xfrm>
            <a:off x="7739983" y="4386508"/>
            <a:ext cx="2878048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cyfansoddion ïonig, er y gall aloion gynnwys elfen anfetelig wedi’i chymysgu â’r metel</a:t>
            </a:r>
          </a:p>
        </p:txBody>
      </p:sp>
    </p:spTree>
    <p:extLst>
      <p:ext uri="{BB962C8B-B14F-4D97-AF65-F5344CB8AC3E}">
        <p14:creationId xmlns:p14="http://schemas.microsoft.com/office/powerpoint/2010/main" val="20046516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9FDF18-E63D-8A2A-80B9-574DBF5AE5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407DB-0786-070B-DBDD-E36074A2B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416" y="515546"/>
            <a:ext cx="2767976" cy="440661"/>
          </a:xfrm>
        </p:spPr>
        <p:txBody>
          <a:bodyPr/>
          <a:lstStyle/>
          <a:p>
            <a:r>
              <a:rPr lang="cy-GB" sz="4000"/>
              <a:t>Catïon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21C1EFD5-085D-2412-8497-7810702460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25134B1-0A63-8F59-38AA-066C5ABF0567}"/>
              </a:ext>
            </a:extLst>
          </p:cNvPr>
          <p:cNvSpPr txBox="1">
            <a:spLocks/>
          </p:cNvSpPr>
          <p:nvPr/>
        </p:nvSpPr>
        <p:spPr>
          <a:xfrm>
            <a:off x="4341470" y="549913"/>
            <a:ext cx="2455465" cy="440661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cy-GB" sz="2400" b="0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ïon positif</a:t>
            </a:r>
          </a:p>
        </p:txBody>
      </p:sp>
      <p:pic>
        <p:nvPicPr>
          <p:cNvPr id="4" name="Picture 3" descr="Diagram wedi’i labelu o atom niwtral (cylch). Saeth wedi’i labelu fel colli electron(au) yn mynd i ïon positif (cylch gydag arwydd plws ynddo. Saeth wedi’i labelu fel ennill electron(au) yn mynd i ïon negatif (cylch gydag arwydd minws ynddo">
            <a:extLst>
              <a:ext uri="{FF2B5EF4-FFF2-40B4-BE49-F238E27FC236}">
                <a16:creationId xmlns:a16="http://schemas.microsoft.com/office/drawing/2014/main" id="{6E32B097-F237-68FB-69B3-2847B5B44E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728159" y="1662793"/>
            <a:ext cx="3341715" cy="36027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54C4B77-CDC3-0B0F-8D79-9CBD20E9A2E9}"/>
              </a:ext>
            </a:extLst>
          </p:cNvPr>
          <p:cNvSpPr txBox="1"/>
          <p:nvPr/>
        </p:nvSpPr>
        <p:spPr>
          <a:xfrm>
            <a:off x="510351" y="1805404"/>
            <a:ext cx="2877671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endParaRPr lang="en-GB" sz="2000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r>
              <a:rPr lang="cy-GB" sz="2000">
                <a:latin typeface="Century Gothic" panose="020B0502020202020204" pitchFamily="34" charset="0"/>
              </a:rPr>
              <a:t>Cat-ï-on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2BB04A9-9875-D0E8-2DFA-D5460F217F1E}"/>
                  </a:ext>
                </a:extLst>
              </p:cNvPr>
              <p:cNvSpPr txBox="1"/>
              <p:nvPr/>
            </p:nvSpPr>
            <p:spPr>
              <a:xfrm>
                <a:off x="7410012" y="1762497"/>
                <a:ext cx="3220942" cy="1323439"/>
              </a:xfrm>
              <a:prstGeom prst="rect">
                <a:avLst/>
              </a:prstGeom>
              <a:noFill/>
              <a:ln w="19050"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y-GB" sz="2000" b="1">
                    <a:solidFill>
                      <a:srgbClr val="C00000"/>
                    </a:solidFill>
                    <a:latin typeface="Century Gothic" panose="020B0502020202020204" pitchFamily="34" charset="0"/>
                  </a:rPr>
                  <a:t>Enghraifft </a:t>
                </a:r>
              </a:p>
              <a:p>
                <a:r>
                  <a:rPr lang="cy-GB" sz="2000">
                    <a:latin typeface="Century Gothic" panose="020B0502020202020204" pitchFamily="34" charset="0"/>
                    <a:ea typeface="Century Gothic"/>
                  </a:rPr>
                  <a:t>Gall elfennau metelig ffurfio catïonau fel </a:t>
                </a:r>
                <a:r>
                  <a:rPr lang="cy-GB" sz="2000">
                    <a:latin typeface="Cambria Math" panose="02040503050406030204" pitchFamily="18" charset="0"/>
                    <a:ea typeface="Cambria Math"/>
                  </a:rPr>
                  <a:t>Na</a:t>
                </a:r>
                <a:r>
                  <a:rPr lang="cy-GB" sz="2000" baseline="30000">
                    <a:latin typeface="Cambria Math" panose="02040503050406030204" pitchFamily="18" charset="0"/>
                    <a:ea typeface="Cambria Math"/>
                  </a:rPr>
                  <a:t>+</a:t>
                </a:r>
                <a:r>
                  <a:rPr lang="cy-GB" sz="2000">
                    <a:latin typeface="Cambria Math" panose="02040503050406030204" pitchFamily="18" charset="0"/>
                    <a:ea typeface="Cambria Math"/>
                  </a:rPr>
                  <a:t> </a:t>
                </a:r>
                <a:r>
                  <a:rPr lang="cy-GB" sz="2000">
                    <a:latin typeface="Century Gothic" panose="020B0502020202020204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00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M</m:t>
                    </m:r>
                    <m:sSup>
                      <m:sSupPr>
                        <m:ctrlPr>
                          <a:rPr lang="en-GB" sz="2000" i="1" dirty="0" smtClean="0">
                            <a:solidFill>
                              <a:srgbClr val="836967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sz="200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g</m:t>
                        </m:r>
                      </m:e>
                      <m:sup>
                        <m:r>
                          <a:rPr lang="en-GB" sz="200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2+</m:t>
                        </m:r>
                      </m:sup>
                    </m:sSup>
                  </m:oMath>
                </a14:m>
                <a:endParaRPr lang="cy-GB" sz="200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2BB04A9-9875-D0E8-2DFA-D5460F217F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0012" y="1762497"/>
                <a:ext cx="3220942" cy="1323439"/>
              </a:xfrm>
              <a:prstGeom prst="rect">
                <a:avLst/>
              </a:prstGeom>
              <a:blipFill>
                <a:blip r:embed="rId4"/>
                <a:stretch>
                  <a:fillRect l="-1883" t="-1818" b="-6364"/>
                </a:stretch>
              </a:blipFill>
              <a:ln w="19050"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B8E97622-F458-C4E3-E74B-64449F282EF8}"/>
              </a:ext>
            </a:extLst>
          </p:cNvPr>
          <p:cNvSpPr txBox="1"/>
          <p:nvPr/>
        </p:nvSpPr>
        <p:spPr>
          <a:xfrm>
            <a:off x="7448112" y="4449928"/>
            <a:ext cx="3373384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protonau. Mae’r ddau yn ronynnau positif, ond mae protonau i’w canfod mewn atomau ac ïonau</a:t>
            </a:r>
          </a:p>
        </p:txBody>
      </p:sp>
    </p:spTree>
    <p:extLst>
      <p:ext uri="{BB962C8B-B14F-4D97-AF65-F5344CB8AC3E}">
        <p14:creationId xmlns:p14="http://schemas.microsoft.com/office/powerpoint/2010/main" val="463457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DC25DA-3271-D66A-EE9E-FFC8B67F1B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2DFFB-7A66-07B5-29D1-692E3A92D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523" y="142665"/>
            <a:ext cx="3011609" cy="440661"/>
          </a:xfrm>
        </p:spPr>
        <p:txBody>
          <a:bodyPr/>
          <a:lstStyle/>
          <a:p>
            <a:r>
              <a:rPr lang="cy-GB" sz="3600"/>
              <a:t>Electron dadleoledig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DF103856-7CA9-49FB-3F8E-595FAC96BD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9EB9F78-FCBC-CA34-F3A7-A9494784C521}"/>
              </a:ext>
            </a:extLst>
          </p:cNvPr>
          <p:cNvSpPr txBox="1">
            <a:spLocks/>
          </p:cNvSpPr>
          <p:nvPr/>
        </p:nvSpPr>
        <p:spPr>
          <a:xfrm>
            <a:off x="3579747" y="142665"/>
            <a:ext cx="7213845" cy="1037718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electron mewn moleciwl neu adeiledd nad yw’n gysylltiedig ag unrhyw atom, ïon, neu fond cofalent penodol ac sy’n rhydd i symud</a:t>
            </a:r>
          </a:p>
        </p:txBody>
      </p:sp>
      <p:pic>
        <p:nvPicPr>
          <p:cNvPr id="8" name="Picture 7" descr="Diagram yn dangos bondio metelig – sgwâr sy’n cynnwys nifer o gylchoedd mawr wedi’u trefnu’n rheolaidd gydag arwydd plws ym mhob un, gyda chylchoedd llwyd llai rhyngddynt ag arwyddion minws, wedi’u trefnu’n afreolaidd">
            <a:extLst>
              <a:ext uri="{FF2B5EF4-FFF2-40B4-BE49-F238E27FC236}">
                <a16:creationId xmlns:a16="http://schemas.microsoft.com/office/drawing/2014/main" id="{E2CEB9E6-56F8-3EB3-66B7-AF21F67907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0432" y="1537990"/>
            <a:ext cx="3602743" cy="36027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67F3E18-AEEF-F9B5-2CE8-6B10BDADD58F}"/>
              </a:ext>
            </a:extLst>
          </p:cNvPr>
          <p:cNvSpPr txBox="1"/>
          <p:nvPr/>
        </p:nvSpPr>
        <p:spPr>
          <a:xfrm>
            <a:off x="356523" y="1400370"/>
            <a:ext cx="3166094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electronau sy’n rhydd i symud drwy adeiledd oherwydd nad ydynt yn rhwym wrth un atom neu ïon penodol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0CD8443-2D1E-5D78-8F77-65246A6A062E}"/>
              </a:ext>
            </a:extLst>
          </p:cNvPr>
          <p:cNvGrpSpPr/>
          <p:nvPr/>
        </p:nvGrpSpPr>
        <p:grpSpPr>
          <a:xfrm>
            <a:off x="356523" y="3920966"/>
            <a:ext cx="3313909" cy="1015663"/>
            <a:chOff x="414710" y="3816039"/>
            <a:chExt cx="2877670" cy="101566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27323CD-8F8A-8246-4EEA-A0B5384B9D11}"/>
                </a:ext>
              </a:extLst>
            </p:cNvPr>
            <p:cNvSpPr txBox="1"/>
            <p:nvPr/>
          </p:nvSpPr>
          <p:spPr>
            <a:xfrm>
              <a:off x="414710" y="3816039"/>
              <a:ext cx="2877670" cy="1015663"/>
            </a:xfrm>
            <a:prstGeom prst="rect">
              <a:avLst/>
            </a:prstGeom>
            <a:noFill/>
            <a:ln w="19050">
              <a:solidFill>
                <a:srgbClr val="C00000"/>
              </a:solidFill>
            </a:ln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cy-GB" sz="2000" b="1">
                  <a:solidFill>
                    <a:srgbClr val="C00000"/>
                  </a:solidFill>
                  <a:latin typeface="Century Gothic" panose="020B0502020202020204" pitchFamily="34" charset="0"/>
                </a:rPr>
                <a:t>Arwyddo</a:t>
              </a:r>
            </a:p>
            <a:p>
              <a:r>
                <a:rPr lang="cy-GB" sz="2000">
                  <a:latin typeface="Century Gothic" panose="020B0502020202020204" pitchFamily="34" charset="0"/>
                </a:rPr>
                <a:t>Gwyliwch fideo:</a:t>
              </a:r>
            </a:p>
            <a:p>
              <a:r>
                <a:rPr lang="cy-GB" sz="2000">
                  <a:latin typeface="Century Gothic"/>
                  <a:hlinkClick r:id="rId4"/>
                </a:rPr>
                <a:t>bit.ly/4jCGh5R</a:t>
              </a:r>
            </a:p>
          </p:txBody>
        </p:sp>
        <p:pic>
          <p:nvPicPr>
            <p:cNvPr id="15" name="Graphic 17" descr="Amlinell o law">
              <a:extLst>
                <a:ext uri="{FF2B5EF4-FFF2-40B4-BE49-F238E27FC236}">
                  <a16:creationId xmlns:a16="http://schemas.microsoft.com/office/drawing/2014/main" id="{540816A3-4B28-3CFD-6362-704B80FAFAC3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696614" y="3883242"/>
              <a:ext cx="538560" cy="538560"/>
            </a:xfrm>
            <a:prstGeom prst="rect">
              <a:avLst/>
            </a:prstGeom>
            <a:ln w="9525">
              <a:noFill/>
            </a:ln>
          </p:spPr>
        </p:pic>
        <p:pic>
          <p:nvPicPr>
            <p:cNvPr id="16" name="Graphic 16" descr="Amlinell o law wedi’i chodi">
              <a:extLst>
                <a:ext uri="{FF2B5EF4-FFF2-40B4-BE49-F238E27FC236}">
                  <a16:creationId xmlns:a16="http://schemas.microsoft.com/office/drawing/2014/main" id="{D5BEAA85-3B0A-ADEC-2E2A-36353214CFE7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268822" y="3924704"/>
              <a:ext cx="543960" cy="543960"/>
            </a:xfrm>
            <a:prstGeom prst="rect">
              <a:avLst/>
            </a:prstGeom>
            <a:ln w="9525">
              <a:noFill/>
            </a:ln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E6D7F83A-B144-0731-CCB3-3E071E544C01}"/>
              </a:ext>
            </a:extLst>
          </p:cNvPr>
          <p:cNvSpPr txBox="1"/>
          <p:nvPr/>
        </p:nvSpPr>
        <p:spPr>
          <a:xfrm>
            <a:off x="356523" y="5624372"/>
            <a:ext cx="3149774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El-ec-tron-au dad-le-ol-ed-ig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6CFFA9D-8064-1990-04CC-C0E233921EB6}"/>
              </a:ext>
            </a:extLst>
          </p:cNvPr>
          <p:cNvSpPr txBox="1"/>
          <p:nvPr/>
        </p:nvSpPr>
        <p:spPr>
          <a:xfrm>
            <a:off x="4125427" y="5914043"/>
            <a:ext cx="2764865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latin typeface="Century Gothic" panose="020B0502020202020204" pitchFamily="34" charset="0"/>
              </a:rPr>
              <a:t>Electron rhydd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0E2AF46-23B0-9256-C10D-BBD56561E2CD}"/>
              </a:ext>
            </a:extLst>
          </p:cNvPr>
          <p:cNvSpPr txBox="1"/>
          <p:nvPr/>
        </p:nvSpPr>
        <p:spPr>
          <a:xfrm>
            <a:off x="7597193" y="1400370"/>
            <a:ext cx="3355871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metelau’n dargludo trydan yn dda oherwydd bod ganddynt electronau dadleoledig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39860F-9E45-072E-8473-C29BEC942771}"/>
              </a:ext>
            </a:extLst>
          </p:cNvPr>
          <p:cNvSpPr txBox="1"/>
          <p:nvPr/>
        </p:nvSpPr>
        <p:spPr>
          <a:xfrm>
            <a:off x="7597194" y="3237163"/>
            <a:ext cx="3355870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electronau mewn metel. Mae gan graffit, sy’n alotrop carbon, hefyd electronau dadleoledig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A697E1-C0E9-2A5C-0F26-6A5599B516BF}"/>
              </a:ext>
            </a:extLst>
          </p:cNvPr>
          <p:cNvSpPr txBox="1"/>
          <p:nvPr/>
        </p:nvSpPr>
        <p:spPr>
          <a:xfrm>
            <a:off x="7582637" y="5008819"/>
            <a:ext cx="3210955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ffiseg, mae electronau dadleoledig yn llifo drwy gylched i gynhyrchu cerrynt</a:t>
            </a:r>
          </a:p>
        </p:txBody>
      </p:sp>
    </p:spTree>
    <p:extLst>
      <p:ext uri="{BB962C8B-B14F-4D97-AF65-F5344CB8AC3E}">
        <p14:creationId xmlns:p14="http://schemas.microsoft.com/office/powerpoint/2010/main" val="22743115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C9A924-F3F6-E689-E967-74666F66AF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FEE98-2C7F-06CE-86CE-C8FF631772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320" y="536545"/>
            <a:ext cx="2767976" cy="440661"/>
          </a:xfrm>
        </p:spPr>
        <p:txBody>
          <a:bodyPr/>
          <a:lstStyle/>
          <a:p>
            <a:r>
              <a:rPr lang="cy-GB" sz="4000"/>
              <a:t>Hydwyth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F56F72BB-3E16-0171-0438-F6184D1DD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BE510E0-BE08-14F1-F074-6130F1F8FA42}"/>
              </a:ext>
            </a:extLst>
          </p:cNvPr>
          <p:cNvSpPr txBox="1">
            <a:spLocks/>
          </p:cNvSpPr>
          <p:nvPr/>
        </p:nvSpPr>
        <p:spPr>
          <a:xfrm>
            <a:off x="4244536" y="536545"/>
            <a:ext cx="6374167" cy="368129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cy-GB" sz="2400" b="0">
                <a:solidFill>
                  <a:schemeClr val="tx1"/>
                </a:solidFill>
              </a:rPr>
              <a:t>yn gallu cael ei dynnu allan i greu gwifrau</a:t>
            </a:r>
          </a:p>
        </p:txBody>
      </p:sp>
      <p:pic>
        <p:nvPicPr>
          <p:cNvPr id="8" name="Picture 7" descr="Lympiau o gopr">
            <a:extLst>
              <a:ext uri="{FF2B5EF4-FFF2-40B4-BE49-F238E27FC236}">
                <a16:creationId xmlns:a16="http://schemas.microsoft.com/office/drawing/2014/main" id="{B43C9E4C-747C-DC31-DD8A-AA3C86C143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4536" y="1697785"/>
            <a:ext cx="2778947" cy="1854663"/>
          </a:xfrm>
          <a:prstGeom prst="rect">
            <a:avLst/>
          </a:prstGeom>
        </p:spPr>
      </p:pic>
      <p:cxnSp>
        <p:nvCxnSpPr>
          <p:cNvPr id="15" name="Straight Arrow Connector 14" descr="A connecting arrow">
            <a:extLst>
              <a:ext uri="{FF2B5EF4-FFF2-40B4-BE49-F238E27FC236}">
                <a16:creationId xmlns:a16="http://schemas.microsoft.com/office/drawing/2014/main" id="{069D5851-D93B-7C46-9DEE-AAA4CCCE5E0A}"/>
              </a:ext>
            </a:extLst>
          </p:cNvPr>
          <p:cNvCxnSpPr>
            <a:cxnSpLocks/>
          </p:cNvCxnSpPr>
          <p:nvPr/>
        </p:nvCxnSpPr>
        <p:spPr>
          <a:xfrm>
            <a:off x="5621804" y="3657600"/>
            <a:ext cx="0" cy="691000"/>
          </a:xfrm>
          <a:prstGeom prst="straightConnector1">
            <a:avLst/>
          </a:prstGeom>
          <a:ln w="603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Copr wedi’i drefnu’n wifrau">
            <a:extLst>
              <a:ext uri="{FF2B5EF4-FFF2-40B4-BE49-F238E27FC236}">
                <a16:creationId xmlns:a16="http://schemas.microsoft.com/office/drawing/2014/main" id="{75AE5A0C-EFB2-EDC5-ECB3-DC46B5043E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4536" y="4513626"/>
            <a:ext cx="2718284" cy="181218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064D9E6-5091-F4B3-BE19-3EC09C5590A6}"/>
              </a:ext>
            </a:extLst>
          </p:cNvPr>
          <p:cNvSpPr txBox="1"/>
          <p:nvPr/>
        </p:nvSpPr>
        <p:spPr>
          <a:xfrm>
            <a:off x="371319" y="1697785"/>
            <a:ext cx="3109919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deunydd sy’n gallu cael ei ymestyn neu ei dynnu allan i greu gwifrau tenau heb dorri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CAAB49A-0611-AFBC-5DF7-C66CEC89EFAE}"/>
              </a:ext>
            </a:extLst>
          </p:cNvPr>
          <p:cNvSpPr txBox="1"/>
          <p:nvPr/>
        </p:nvSpPr>
        <p:spPr>
          <a:xfrm>
            <a:off x="325227" y="5617929"/>
            <a:ext cx="2877668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Hyd-wyth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D469EB3-ABC5-3E88-D942-C3412E44ED5A}"/>
              </a:ext>
            </a:extLst>
          </p:cNvPr>
          <p:cNvSpPr txBox="1"/>
          <p:nvPr/>
        </p:nvSpPr>
        <p:spPr>
          <a:xfrm>
            <a:off x="8145751" y="1697785"/>
            <a:ext cx="2472950" cy="255454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copr yn cael ei ddefnyddio i wneud gwifrau mewn cylchedau trydanol oherwydd ei fod yn hydwyth</a:t>
            </a:r>
          </a:p>
        </p:txBody>
      </p:sp>
    </p:spTree>
    <p:extLst>
      <p:ext uri="{BB962C8B-B14F-4D97-AF65-F5344CB8AC3E}">
        <p14:creationId xmlns:p14="http://schemas.microsoft.com/office/powerpoint/2010/main" val="32210137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EF2509-2469-9C47-267C-DB97062667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39E4A-F26A-EB1F-EBC5-9BC43202F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347" y="347304"/>
            <a:ext cx="4829159" cy="440661"/>
          </a:xfrm>
        </p:spPr>
        <p:txBody>
          <a:bodyPr/>
          <a:lstStyle/>
          <a:p>
            <a:r>
              <a:rPr lang="cy-GB" sz="4000"/>
              <a:t>Grym atyniad electrostatig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7E54943A-9197-3349-3EC7-8D050CDF34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D52EAA8-269E-AB39-A527-DFBACE4A6C4F}"/>
              </a:ext>
            </a:extLst>
          </p:cNvPr>
          <p:cNvSpPr txBox="1">
            <a:spLocks/>
          </p:cNvSpPr>
          <p:nvPr/>
        </p:nvSpPr>
        <p:spPr>
          <a:xfrm>
            <a:off x="4852657" y="334794"/>
            <a:ext cx="5973047" cy="717267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grym atyniad rhwng gronynnau â gwefrau dirgroes</a:t>
            </a:r>
          </a:p>
        </p:txBody>
      </p:sp>
      <p:pic>
        <p:nvPicPr>
          <p:cNvPr id="4" name="Picture 3" descr="Ar y brig mae 2 gylch gydag arwydd plws ynddynt a saethau’n pwyntio i ffwrdd oddi wrth ei gilydd. Yn y canol mae 2 gylch gydag arwydd minws ynddynt a saethau’n pwyntio i ffwrdd oddi wrth ei gilydd. Ar y gwaelod mae 2 gylch, un gydag arwydd plws ynddo ac un gydag arwydd minws ynddo, ac mae’r saethau’n pwyntio at ei gilydd">
            <a:extLst>
              <a:ext uri="{FF2B5EF4-FFF2-40B4-BE49-F238E27FC236}">
                <a16:creationId xmlns:a16="http://schemas.microsoft.com/office/drawing/2014/main" id="{D6104FA5-1BBC-860E-FA0C-0EA0628C188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590" y="1156054"/>
            <a:ext cx="3602743" cy="36027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9766E8F-750D-8C46-9549-D2E430F03117}"/>
              </a:ext>
            </a:extLst>
          </p:cNvPr>
          <p:cNvSpPr txBox="1"/>
          <p:nvPr/>
        </p:nvSpPr>
        <p:spPr>
          <a:xfrm>
            <a:off x="272347" y="1498361"/>
            <a:ext cx="2973718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bydd gronynnau positif a negatif yn atynnu ei gilydd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F930B6C-4E1F-1DCC-4753-87AF451D9EC9}"/>
              </a:ext>
            </a:extLst>
          </p:cNvPr>
          <p:cNvSpPr txBox="1"/>
          <p:nvPr/>
        </p:nvSpPr>
        <p:spPr>
          <a:xfrm>
            <a:off x="272347" y="3732993"/>
            <a:ext cx="297371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Grym at-yn-iad el-ec-tro-stat-ig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9C6E80-E64D-E106-03BC-506C49AC1106}"/>
              </a:ext>
            </a:extLst>
          </p:cNvPr>
          <p:cNvSpPr txBox="1"/>
          <p:nvPr/>
        </p:nvSpPr>
        <p:spPr>
          <a:xfrm>
            <a:off x="272348" y="5244240"/>
            <a:ext cx="6037918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ffiseg byddwch yn astudio electrostateg yn rhan o bwnc trydan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E05E8F6-BC09-3502-5005-E619745946FB}"/>
              </a:ext>
            </a:extLst>
          </p:cNvPr>
          <p:cNvSpPr txBox="1"/>
          <p:nvPr/>
        </p:nvSpPr>
        <p:spPr>
          <a:xfrm>
            <a:off x="7183416" y="1498361"/>
            <a:ext cx="3642288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grym atyniad electrostatig rhwng protonau â gwefr bositif ac electronau â gwefr negatif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CDA5A7-2E2C-9266-8025-033EA6FD1D3C}"/>
              </a:ext>
            </a:extLst>
          </p:cNvPr>
          <p:cNvSpPr txBox="1"/>
          <p:nvPr/>
        </p:nvSpPr>
        <p:spPr>
          <a:xfrm>
            <a:off x="7183416" y="3705358"/>
            <a:ext cx="3642289" cy="255454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bondio cemegol. Mae pob math o fondio yn cynnwys grym atyniad electrostatig, ond y grym hwn hefyd sy’n achosi i brotonau ac electronau atynnu o fewn atomau unigol</a:t>
            </a:r>
          </a:p>
        </p:txBody>
      </p:sp>
    </p:spTree>
    <p:extLst>
      <p:ext uri="{BB962C8B-B14F-4D97-AF65-F5344CB8AC3E}">
        <p14:creationId xmlns:p14="http://schemas.microsoft.com/office/powerpoint/2010/main" val="16682091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6C3B3-AD1D-CB28-F3AE-7B272A40F3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6BCDF-6C30-57AB-70AE-5952F79F8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304" y="492483"/>
            <a:ext cx="2767976" cy="440661"/>
          </a:xfrm>
        </p:spPr>
        <p:txBody>
          <a:bodyPr/>
          <a:lstStyle/>
          <a:p>
            <a:r>
              <a:rPr lang="cy-GB" sz="4000"/>
              <a:t>Hydrin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C1BB34B8-9194-3B45-AB0F-8FD2B6882A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E5B8557-69EB-034C-733E-4D6F1BBE42D7}"/>
              </a:ext>
            </a:extLst>
          </p:cNvPr>
          <p:cNvSpPr txBox="1">
            <a:spLocks/>
          </p:cNvSpPr>
          <p:nvPr/>
        </p:nvSpPr>
        <p:spPr>
          <a:xfrm>
            <a:off x="3418366" y="548180"/>
            <a:ext cx="6738710" cy="440661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yn gallu cael ei forthwylio neu ei blygu i siâp</a:t>
            </a:r>
          </a:p>
        </p:txBody>
      </p:sp>
      <p:pic>
        <p:nvPicPr>
          <p:cNvPr id="8" name="Picture 7" descr="Morthwyl yn taro grŵp o gylchoedd cysylltiedig (sy’n cynrychioli deunydd), yna saeth yn dangos bod y deunydd wedi newid ei siâp ar ôl cael ei daro">
            <a:extLst>
              <a:ext uri="{FF2B5EF4-FFF2-40B4-BE49-F238E27FC236}">
                <a16:creationId xmlns:a16="http://schemas.microsoft.com/office/drawing/2014/main" id="{F734AB07-8AA6-3E73-4196-47B9AA399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5309" y="1479229"/>
            <a:ext cx="3856330" cy="385633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3637B67-A4CA-432E-D7B5-0C76F2B7659B}"/>
              </a:ext>
            </a:extLst>
          </p:cNvPr>
          <p:cNvSpPr txBox="1"/>
          <p:nvPr/>
        </p:nvSpPr>
        <p:spPr>
          <a:xfrm>
            <a:off x="1108451" y="2741382"/>
            <a:ext cx="2512072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endParaRPr lang="en-GB" sz="2000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r>
              <a:rPr lang="cy-GB" sz="2000">
                <a:latin typeface="Century Gothic" panose="020B0502020202020204" pitchFamily="34" charset="0"/>
              </a:rPr>
              <a:t>Hyd-rin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1A962A8-F1A1-AC72-737C-60ABA9CB9040}"/>
              </a:ext>
            </a:extLst>
          </p:cNvPr>
          <p:cNvSpPr txBox="1"/>
          <p:nvPr/>
        </p:nvSpPr>
        <p:spPr>
          <a:xfrm>
            <a:off x="7851212" y="1818220"/>
            <a:ext cx="2510900" cy="317009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Gellir defnyddio metelau ar gyfer corff cerbydau fel ceir ac awyrennau oherwydd bod modd siapio metelau’n hawdd – maent yn hydrin</a:t>
            </a:r>
          </a:p>
        </p:txBody>
      </p:sp>
    </p:spTree>
    <p:extLst>
      <p:ext uri="{BB962C8B-B14F-4D97-AF65-F5344CB8AC3E}">
        <p14:creationId xmlns:p14="http://schemas.microsoft.com/office/powerpoint/2010/main" val="42590502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719D86-9818-9C94-06BD-69307A7B98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A526E-91E4-6573-8A01-148B51766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001" y="116706"/>
            <a:ext cx="2767976" cy="440661"/>
          </a:xfrm>
        </p:spPr>
        <p:txBody>
          <a:bodyPr/>
          <a:lstStyle/>
          <a:p>
            <a:r>
              <a:rPr lang="cy-GB" sz="4000"/>
              <a:t>Metel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D1C3EF3F-DDCD-3E44-8BA4-521AB262E9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A0E66A4-3D63-65DE-4732-FDDBAAC4F190}"/>
              </a:ext>
            </a:extLst>
          </p:cNvPr>
          <p:cNvSpPr txBox="1">
            <a:spLocks/>
          </p:cNvSpPr>
          <p:nvPr/>
        </p:nvSpPr>
        <p:spPr>
          <a:xfrm>
            <a:off x="1756373" y="116706"/>
            <a:ext cx="8905552" cy="1521030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elfen sy’n sgleiniog pan fydd yn cael ei thorri, yn hydrin ac yn dargludo trydan yn dda; mae metelau i’w gweld ar ochr chwith ac yng nghanol y tabl cyfnodol, ac maent yn tueddu i golli electronau i ffurfio ïonau positif</a:t>
            </a:r>
          </a:p>
        </p:txBody>
      </p:sp>
      <p:pic>
        <p:nvPicPr>
          <p:cNvPr id="7" name="Picture 6" descr="Amlinell o’r tabl cyfnodol o elfennau. Mae’r rhan fwyaf o’r tabl yn llwyd, ond mae un sgwâr bach ar y brig, a’r ochr dde yn wyn. Mae stribed llorweddol tenau ar y dde tua’r gwaelod yn llwyd">
            <a:extLst>
              <a:ext uri="{FF2B5EF4-FFF2-40B4-BE49-F238E27FC236}">
                <a16:creationId xmlns:a16="http://schemas.microsoft.com/office/drawing/2014/main" id="{F256DEC4-3D21-DFAE-B914-C50F3703E3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55842" y="2074094"/>
            <a:ext cx="3602743" cy="238716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FC4A75A-E281-330B-0B9F-FD3C847F1BD1}"/>
              </a:ext>
            </a:extLst>
          </p:cNvPr>
          <p:cNvSpPr txBox="1"/>
          <p:nvPr/>
        </p:nvSpPr>
        <p:spPr>
          <a:xfrm>
            <a:off x="334120" y="1849521"/>
            <a:ext cx="3126127" cy="224676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elfennau sy’n gallu cael eu plygu i siâp ac sy’n dargludo trydan. Mae’r rhan fwyaf ohonynt yn solidau sgleiniog ar dymheredd ystafell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FE84C93-86F0-DC51-AA44-7D3CFD7031C7}"/>
              </a:ext>
            </a:extLst>
          </p:cNvPr>
          <p:cNvGrpSpPr/>
          <p:nvPr/>
        </p:nvGrpSpPr>
        <p:grpSpPr>
          <a:xfrm>
            <a:off x="329158" y="4473439"/>
            <a:ext cx="3019256" cy="1015663"/>
            <a:chOff x="417590" y="3463722"/>
            <a:chExt cx="2877670" cy="101566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BD21F8B-958C-0E23-CAB4-BFCBA163C642}"/>
                </a:ext>
              </a:extLst>
            </p:cNvPr>
            <p:cNvSpPr txBox="1"/>
            <p:nvPr/>
          </p:nvSpPr>
          <p:spPr>
            <a:xfrm>
              <a:off x="417590" y="3463722"/>
              <a:ext cx="2877670" cy="1015663"/>
            </a:xfrm>
            <a:prstGeom prst="rect">
              <a:avLst/>
            </a:prstGeom>
            <a:noFill/>
            <a:ln w="19050">
              <a:solidFill>
                <a:srgbClr val="C00000"/>
              </a:solidFill>
            </a:ln>
          </p:spPr>
          <p:txBody>
            <a:bodyPr wrap="square" lIns="91440" tIns="45720" rIns="91440" bIns="45720" rtlCol="0" anchor="t">
              <a:spAutoFit/>
            </a:bodyPr>
            <a:lstStyle/>
            <a:p>
              <a:r>
                <a:rPr lang="cy-GB" sz="2000" b="1">
                  <a:solidFill>
                    <a:srgbClr val="C00000"/>
                  </a:solidFill>
                  <a:latin typeface="Century Gothic" panose="020B0502020202020204" pitchFamily="34" charset="0"/>
                </a:rPr>
                <a:t>Arwyddo</a:t>
              </a:r>
            </a:p>
            <a:p>
              <a:r>
                <a:rPr lang="cy-GB" sz="2000">
                  <a:latin typeface="Century Gothic"/>
                </a:rPr>
                <a:t>Gwyliwch fideo: </a:t>
              </a:r>
              <a:r>
                <a:rPr lang="cy-GB" sz="2000">
                  <a:latin typeface="Century Gothic"/>
                  <a:hlinkClick r:id="rId4"/>
                </a:rPr>
                <a:t>bit.ly/42fFYYP</a:t>
              </a:r>
            </a:p>
          </p:txBody>
        </p:sp>
        <p:pic>
          <p:nvPicPr>
            <p:cNvPr id="15" name="Graphic 17" descr="Amlinell o law">
              <a:extLst>
                <a:ext uri="{FF2B5EF4-FFF2-40B4-BE49-F238E27FC236}">
                  <a16:creationId xmlns:a16="http://schemas.microsoft.com/office/drawing/2014/main" id="{1C93F6E7-AECC-EBB2-F283-E790F733B551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730410" y="3563965"/>
              <a:ext cx="538560" cy="538560"/>
            </a:xfrm>
            <a:prstGeom prst="rect">
              <a:avLst/>
            </a:prstGeom>
            <a:ln w="9525">
              <a:noFill/>
            </a:ln>
          </p:spPr>
        </p:pic>
        <p:pic>
          <p:nvPicPr>
            <p:cNvPr id="16" name="Graphic 16" descr="Amlinell o law wedi’i chodi">
              <a:extLst>
                <a:ext uri="{FF2B5EF4-FFF2-40B4-BE49-F238E27FC236}">
                  <a16:creationId xmlns:a16="http://schemas.microsoft.com/office/drawing/2014/main" id="{F1C20271-2A78-EB87-AC0F-A73FF1618B58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/>
          </p:blipFill>
          <p:spPr>
            <a:xfrm>
              <a:off x="2380098" y="3558565"/>
              <a:ext cx="543960" cy="543960"/>
            </a:xfrm>
            <a:prstGeom prst="rect">
              <a:avLst/>
            </a:prstGeom>
            <a:ln w="9525">
              <a:noFill/>
            </a:ln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B02D69D6-825B-AD33-43E9-E128F2B407BC}"/>
              </a:ext>
            </a:extLst>
          </p:cNvPr>
          <p:cNvSpPr txBox="1"/>
          <p:nvPr/>
        </p:nvSpPr>
        <p:spPr>
          <a:xfrm>
            <a:off x="334120" y="5866252"/>
            <a:ext cx="1422253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Met-el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27093D-CFF8-CBB8-283B-ACD7820ACA09}"/>
              </a:ext>
            </a:extLst>
          </p:cNvPr>
          <p:cNvSpPr txBox="1"/>
          <p:nvPr/>
        </p:nvSpPr>
        <p:spPr>
          <a:xfrm>
            <a:off x="3544070" y="4897615"/>
            <a:ext cx="3939164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Cyd-destunau eraill</a:t>
            </a:r>
          </a:p>
          <a:p>
            <a:r>
              <a:rPr lang="cy-GB" sz="2000">
                <a:latin typeface="Century Gothic" panose="020B0502020202020204" pitchFamily="34" charset="0"/>
              </a:rPr>
              <a:t>Mewn ffiseg byddwch yn astudio’r metelau magnetig haearn, nicel a chobalt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2557CA-5F3F-735E-FD78-2EE20DC27E28}"/>
              </a:ext>
            </a:extLst>
          </p:cNvPr>
          <p:cNvSpPr txBox="1"/>
          <p:nvPr/>
        </p:nvSpPr>
        <p:spPr>
          <a:xfrm>
            <a:off x="7930840" y="1676787"/>
            <a:ext cx="3193264" cy="224676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haearn, alwminiwm a chopr yn fetelau sy’n cael eu defnyddio’n aml i weithgynhyrchu nwyddau defnyddiol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D08A8DB-5330-99C8-7EB1-D636F707FB1C}"/>
              </a:ext>
            </a:extLst>
          </p:cNvPr>
          <p:cNvSpPr txBox="1"/>
          <p:nvPr/>
        </p:nvSpPr>
        <p:spPr>
          <a:xfrm>
            <a:off x="7930840" y="4096407"/>
            <a:ext cx="2712980" cy="255454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bondio metelig. Bydd gan fetelau pur fondiau metelig, ond gall metelau ffurfio bondiau ïonig gydag anfetelau</a:t>
            </a:r>
          </a:p>
        </p:txBody>
      </p:sp>
    </p:spTree>
    <p:extLst>
      <p:ext uri="{BB962C8B-B14F-4D97-AF65-F5344CB8AC3E}">
        <p14:creationId xmlns:p14="http://schemas.microsoft.com/office/powerpoint/2010/main" val="40497041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7C123B-B210-23C6-540B-3A81E40FD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44835E-C647-ED42-CBF2-9E2DDC8690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918" y="228024"/>
            <a:ext cx="3517984" cy="440661"/>
          </a:xfrm>
        </p:spPr>
        <p:txBody>
          <a:bodyPr/>
          <a:lstStyle/>
          <a:p>
            <a:r>
              <a:rPr lang="cy-GB" sz="4000"/>
              <a:t>Bond metelig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555A81C7-0CA5-12B0-4484-E66FF13AB6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DD8D239-FB4A-24E7-0023-115E8B1B3946}"/>
              </a:ext>
            </a:extLst>
          </p:cNvPr>
          <p:cNvSpPr txBox="1">
            <a:spLocks/>
          </p:cNvSpPr>
          <p:nvPr/>
        </p:nvSpPr>
        <p:spPr>
          <a:xfrm>
            <a:off x="3958195" y="228024"/>
            <a:ext cx="6721039" cy="1064612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grym atyniad electrostatig rhwng electronau dadleoledig a’r ïonau positif mewn dellten reolaidd</a:t>
            </a:r>
          </a:p>
        </p:txBody>
      </p:sp>
      <p:pic>
        <p:nvPicPr>
          <p:cNvPr id="7" name="Picture 6" descr="Diagram yn dangos bondio metelig – sgwâr sy’n cynnwys nifer o gylchoedd mawr wedi’u trefnu’n rheolaidd gydag arwydd plws ym mhob un, gyda chylchoedd llwyd llai rhyngddynt ag arwyddion minws, wedi’u trefnu’n afreolaidd">
            <a:extLst>
              <a:ext uri="{FF2B5EF4-FFF2-40B4-BE49-F238E27FC236}">
                <a16:creationId xmlns:a16="http://schemas.microsoft.com/office/drawing/2014/main" id="{74F62533-F51F-B30C-4E3E-46BF829969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0070" y="1430384"/>
            <a:ext cx="3602743" cy="36027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6DA419C-EC2B-4F2A-FF76-D88F9EF2543B}"/>
              </a:ext>
            </a:extLst>
          </p:cNvPr>
          <p:cNvSpPr txBox="1"/>
          <p:nvPr/>
        </p:nvSpPr>
        <p:spPr>
          <a:xfrm>
            <a:off x="236918" y="1568133"/>
            <a:ext cx="3587883" cy="286232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math o fondio rhwng atomau metel pan fydd electronau’r plisgyn allanol yn cael eu dadleoli ond yn dal i gael eu hatynnu at yr ïonau metel positif sydd wedi ffurfio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9DDCFE4-5590-30C9-C28C-2A6CBAF85CB8}"/>
              </a:ext>
            </a:extLst>
          </p:cNvPr>
          <p:cNvSpPr txBox="1"/>
          <p:nvPr/>
        </p:nvSpPr>
        <p:spPr>
          <a:xfrm>
            <a:off x="236918" y="5786429"/>
            <a:ext cx="3587884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Bond met-el-ig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3F27F3E-936A-14A3-B174-2C87F94EAC95}"/>
              </a:ext>
            </a:extLst>
          </p:cNvPr>
          <p:cNvSpPr txBox="1"/>
          <p:nvPr/>
        </p:nvSpPr>
        <p:spPr>
          <a:xfrm>
            <a:off x="4109007" y="4894586"/>
            <a:ext cx="6626969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bondiau ïonig. Dim ond yr ïonau metel positif sydd mewn safle sefydlog mewn bond metelig; mae’r electronau dadleoledig yn gallu symud yn rhydd drwy’r adeiledd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31E234C-D8BF-E1DD-7D33-10BF5E971E4A}"/>
              </a:ext>
            </a:extLst>
          </p:cNvPr>
          <p:cNvSpPr txBox="1"/>
          <p:nvPr/>
        </p:nvSpPr>
        <p:spPr>
          <a:xfrm>
            <a:off x="7798083" y="1568133"/>
            <a:ext cx="3187874" cy="255454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gan ‘ffoil’ (llen denau iawn o alwminiwm) fondiau metelig, felly pan fyddwch chi’n rhwygo’r ffoil rydych chi’n torri’r bondiau metelig</a:t>
            </a:r>
          </a:p>
        </p:txBody>
      </p:sp>
    </p:spTree>
    <p:extLst>
      <p:ext uri="{BB962C8B-B14F-4D97-AF65-F5344CB8AC3E}">
        <p14:creationId xmlns:p14="http://schemas.microsoft.com/office/powerpoint/2010/main" val="228301276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6A93E9-AD26-1E91-E828-7A5A6CCB9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A24E13-E914-DB2E-F55A-40436E0AA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0073" y="332399"/>
            <a:ext cx="3053409" cy="440661"/>
          </a:xfrm>
        </p:spPr>
        <p:txBody>
          <a:bodyPr/>
          <a:lstStyle/>
          <a:p>
            <a:r>
              <a:rPr lang="cy-GB" sz="4000"/>
              <a:t>Dargludedd thermol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D4128768-7788-5D89-259A-0477F3B624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93F7164-C2AE-B011-0312-A0F6D4875A4F}"/>
              </a:ext>
            </a:extLst>
          </p:cNvPr>
          <p:cNvSpPr txBox="1">
            <a:spLocks/>
          </p:cNvSpPr>
          <p:nvPr/>
        </p:nvSpPr>
        <p:spPr>
          <a:xfrm>
            <a:off x="4116780" y="394105"/>
            <a:ext cx="6581922" cy="813600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mesur o ba mor hawdd mae sylwedd yn galluogi gwres i symud drwyddo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CF72BF-F61A-E81E-77DA-48CC5B486B9B}"/>
              </a:ext>
            </a:extLst>
          </p:cNvPr>
          <p:cNvSpPr txBox="1"/>
          <p:nvPr/>
        </p:nvSpPr>
        <p:spPr>
          <a:xfrm>
            <a:off x="380073" y="1518626"/>
            <a:ext cx="2877669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sylweddau sydd â dargludedd thermol uchel yn dda am drosglwyddo gwres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624837-CB33-E9A7-F694-BD836ED570D4}"/>
              </a:ext>
            </a:extLst>
          </p:cNvPr>
          <p:cNvSpPr txBox="1"/>
          <p:nvPr/>
        </p:nvSpPr>
        <p:spPr>
          <a:xfrm>
            <a:off x="380074" y="3943014"/>
            <a:ext cx="3053408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Dar-glud-edd ther-mol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3844C62-0803-C54E-6F0E-B0F6DC29B6EE}"/>
              </a:ext>
            </a:extLst>
          </p:cNvPr>
          <p:cNvSpPr txBox="1"/>
          <p:nvPr/>
        </p:nvSpPr>
        <p:spPr>
          <a:xfrm>
            <a:off x="380074" y="5450735"/>
            <a:ext cx="5533923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Geiriau tebyg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dargludyddion thermol hefyd yn gallu cael eu disgrifio fel dargludyddion gwres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97074BC-5F1F-7966-2510-FE908181AC48}"/>
              </a:ext>
            </a:extLst>
          </p:cNvPr>
          <p:cNvSpPr txBox="1"/>
          <p:nvPr/>
        </p:nvSpPr>
        <p:spPr>
          <a:xfrm>
            <a:off x="7571911" y="1415789"/>
            <a:ext cx="3466673" cy="224676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 dirty="0">
                <a:latin typeface="Century Gothic" panose="020B0502020202020204" pitchFamily="34" charset="0"/>
              </a:rPr>
              <a:t>Mae’r rhan fwyaf o fetelau’n ddargludyddion thermol da, felly maent yn cael eu defnyddio mewn gwrthrychau fel sosbenni a rheiddiaduron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C7AA19-1D63-FD08-F792-FC5771FE3E19}"/>
              </a:ext>
            </a:extLst>
          </p:cNvPr>
          <p:cNvSpPr txBox="1"/>
          <p:nvPr/>
        </p:nvSpPr>
        <p:spPr>
          <a:xfrm>
            <a:off x="7571911" y="3848975"/>
            <a:ext cx="3126791" cy="255454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 dirty="0">
                <a:latin typeface="Century Gothic" panose="020B0502020202020204" pitchFamily="34" charset="0"/>
              </a:rPr>
              <a:t>dargludedd trydanol. Bydd yr esboniadau pam mae sylwedd yn ddargludydd trydan neu’n ddargludydd egni thermol yn wahanol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0CC936-006E-AA72-01B6-EF665AA4EC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0090" y="1415789"/>
            <a:ext cx="2642812" cy="395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3096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7D1DBF-4C91-3800-1BD8-8FE28ADA2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5F9C6-5AC8-A05A-D500-BE3094D153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212" y="394447"/>
            <a:ext cx="2767976" cy="440661"/>
          </a:xfrm>
        </p:spPr>
        <p:txBody>
          <a:bodyPr/>
          <a:lstStyle/>
          <a:p>
            <a:r>
              <a:rPr lang="cy-GB" sz="4000"/>
              <a:t>Alotropau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BE996E7D-7C4A-F9FF-619A-07DBCBA0BF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A140CD7-4763-A79B-A26E-FC519CDFCDE2}"/>
              </a:ext>
            </a:extLst>
          </p:cNvPr>
          <p:cNvSpPr txBox="1">
            <a:spLocks/>
          </p:cNvSpPr>
          <p:nvPr/>
        </p:nvSpPr>
        <p:spPr>
          <a:xfrm>
            <a:off x="3334323" y="394447"/>
            <a:ext cx="7320989" cy="1114275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gwahanol ffurfiau ar yr un elfen yn yr un cyflwr ffisegol; er enghraifft, mae diemwnt, graffit, graffen a ffwlerenau yn alotropau carbon</a:t>
            </a:r>
          </a:p>
        </p:txBody>
      </p:sp>
      <p:pic>
        <p:nvPicPr>
          <p:cNvPr id="4" name="Picture 3" descr="Sawl siâp hecsagonol, sy’n alotropau o garbon. Adeiledd silindrog, adeiledd fflat, adeiledd sfferig ac adeiledd sy’n cynnwys nifer o adeileddau fflat wedi’u pentyrru ar ben ei gilydd">
            <a:extLst>
              <a:ext uri="{FF2B5EF4-FFF2-40B4-BE49-F238E27FC236}">
                <a16:creationId xmlns:a16="http://schemas.microsoft.com/office/drawing/2014/main" id="{F5E7945F-F8E6-2D6C-B3ED-1B85C407B7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1053" y="2411536"/>
            <a:ext cx="4070166" cy="271344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930806-4264-0F6E-C454-1033DA44A6C2}"/>
              </a:ext>
            </a:extLst>
          </p:cNvPr>
          <p:cNvSpPr txBox="1"/>
          <p:nvPr/>
        </p:nvSpPr>
        <p:spPr>
          <a:xfrm>
            <a:off x="303211" y="1897787"/>
            <a:ext cx="3176771" cy="224676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Mewn geiriau eraill…</a:t>
            </a:r>
          </a:p>
          <a:p>
            <a:r>
              <a:rPr lang="cy-GB" sz="2000">
                <a:latin typeface="Century Gothic" panose="020B0502020202020204" pitchFamily="34" charset="0"/>
              </a:rPr>
              <a:t>ffurfiau gwahanol ar yr un elfen lle mae’r atomau wedi’u trefnu mewn ffyrdd gwahanol, gan roi priodweddau gwahanol i bob alotrop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D64F6C4-9CCD-8C76-0102-54CD9759276C}"/>
              </a:ext>
            </a:extLst>
          </p:cNvPr>
          <p:cNvSpPr txBox="1"/>
          <p:nvPr/>
        </p:nvSpPr>
        <p:spPr>
          <a:xfrm>
            <a:off x="303212" y="5144100"/>
            <a:ext cx="3004764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 dirty="0">
                <a:latin typeface="Century Gothic" panose="020B0502020202020204" pitchFamily="34" charset="0"/>
              </a:rPr>
              <a:t>Al-o-trop-au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4BB2294-D0BF-5A44-E5E0-32ECEE1AFB5B}"/>
              </a:ext>
            </a:extLst>
          </p:cNvPr>
          <p:cNvSpPr txBox="1"/>
          <p:nvPr/>
        </p:nvSpPr>
        <p:spPr>
          <a:xfrm>
            <a:off x="7762144" y="1897787"/>
            <a:ext cx="2893168" cy="1323439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diemwnt a graffit yn ddau alotrop carbon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D397A24-DA4E-DC72-A126-AE65256F3C78}"/>
              </a:ext>
            </a:extLst>
          </p:cNvPr>
          <p:cNvSpPr txBox="1"/>
          <p:nvPr/>
        </p:nvSpPr>
        <p:spPr>
          <a:xfrm>
            <a:off x="7762144" y="3768258"/>
            <a:ext cx="3004764" cy="2554545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</a:rPr>
              <a:t>isotop. Mae alotropau’n cael eu disgrifio yn nhermau eu hadeiledd a’u bondiau, nid nifer y gronynnau is-atomig yn y niwclews</a:t>
            </a:r>
          </a:p>
        </p:txBody>
      </p:sp>
    </p:spTree>
    <p:extLst>
      <p:ext uri="{BB962C8B-B14F-4D97-AF65-F5344CB8AC3E}">
        <p14:creationId xmlns:p14="http://schemas.microsoft.com/office/powerpoint/2010/main" val="29600752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3479C-ECBB-57AC-51CA-7842E13C27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D495D-1C82-0603-75FD-E4B87C696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95" y="578806"/>
            <a:ext cx="3011609" cy="440661"/>
          </a:xfrm>
        </p:spPr>
        <p:txBody>
          <a:bodyPr/>
          <a:lstStyle/>
          <a:p>
            <a:r>
              <a:rPr lang="cy-GB" sz="4000"/>
              <a:t>Tetrahedrol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CF875C15-8A56-A9F0-F11E-A772C3F32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87A871A-6ECD-E4E8-4C60-B959EB73797E}"/>
              </a:ext>
            </a:extLst>
          </p:cNvPr>
          <p:cNvSpPr txBox="1">
            <a:spLocks/>
          </p:cNvSpPr>
          <p:nvPr/>
        </p:nvSpPr>
        <p:spPr>
          <a:xfrm>
            <a:off x="3455201" y="599927"/>
            <a:ext cx="7137495" cy="1010825"/>
          </a:xfrm>
          <a:prstGeom prst="rect">
            <a:avLst/>
          </a:prstGeom>
          <a:solidFill>
            <a:srgbClr val="C8102E">
              <a:alpha val="27000"/>
            </a:srgbClr>
          </a:solidFill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cy-GB" sz="2400" b="0">
                <a:solidFill>
                  <a:schemeClr val="tx1"/>
                </a:solidFill>
              </a:rPr>
              <a:t>moleciwlau ac adeileddau sydd ag un atom yn y canol a phedwar atom yng nghorneli pyramid trionglog</a:t>
            </a:r>
          </a:p>
        </p:txBody>
      </p:sp>
      <p:pic>
        <p:nvPicPr>
          <p:cNvPr id="4" name="Picture 3" descr="Adeiledd tetrahedrol - moleciwlau ac adeileddau sydd ag un atom yn y canol a phedwar atom yng nghorneli pyramid trionglog  ">
            <a:extLst>
              <a:ext uri="{FF2B5EF4-FFF2-40B4-BE49-F238E27FC236}">
                <a16:creationId xmlns:a16="http://schemas.microsoft.com/office/drawing/2014/main" id="{2F4A94BD-BD6D-8CFF-EA21-8F5DC913FC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4749" y="1861821"/>
            <a:ext cx="3992418" cy="266161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0EBD3D-6039-4BC1-C195-0D538861E692}"/>
              </a:ext>
            </a:extLst>
          </p:cNvPr>
          <p:cNvSpPr txBox="1"/>
          <p:nvPr/>
        </p:nvSpPr>
        <p:spPr>
          <a:xfrm>
            <a:off x="539999" y="2018508"/>
            <a:ext cx="2897000" cy="70788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Dweud</a:t>
            </a:r>
          </a:p>
          <a:p>
            <a:r>
              <a:rPr lang="cy-GB" sz="2000">
                <a:latin typeface="Century Gothic" panose="020B0502020202020204" pitchFamily="34" charset="0"/>
              </a:rPr>
              <a:t>Tet-ra-hed-rol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89AF6A-4E89-7894-4FA1-06DA4B58C54E}"/>
              </a:ext>
            </a:extLst>
          </p:cNvPr>
          <p:cNvSpPr txBox="1"/>
          <p:nvPr/>
        </p:nvSpPr>
        <p:spPr>
          <a:xfrm>
            <a:off x="540000" y="4442328"/>
            <a:ext cx="3078129" cy="1015663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Dadansoddi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‘tetra-’ yn golygu pedwar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3A6E14B-EE56-D89D-80AF-3C80D32EFFC5}"/>
              </a:ext>
            </a:extLst>
          </p:cNvPr>
          <p:cNvSpPr txBox="1"/>
          <p:nvPr/>
        </p:nvSpPr>
        <p:spPr>
          <a:xfrm>
            <a:off x="6994264" y="2022714"/>
            <a:ext cx="3598432" cy="1631216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Enghraifft </a:t>
            </a:r>
          </a:p>
          <a:p>
            <a:r>
              <a:rPr lang="cy-GB" sz="2000">
                <a:latin typeface="Century Gothic" panose="020B0502020202020204" pitchFamily="34" charset="0"/>
              </a:rPr>
              <a:t>Mae atomau carbon wedi’u trefnu mewn adeiledd tetrahedrol mewn moleciwl diemwnt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2F40A4-D4C0-DEF3-1B49-533CF087CF5B}"/>
              </a:ext>
            </a:extLst>
          </p:cNvPr>
          <p:cNvSpPr txBox="1"/>
          <p:nvPr/>
        </p:nvSpPr>
        <p:spPr>
          <a:xfrm>
            <a:off x="4281543" y="4361009"/>
            <a:ext cx="6395227" cy="1938992"/>
          </a:xfrm>
          <a:prstGeom prst="rect">
            <a:avLst/>
          </a:prstGeom>
          <a:noFill/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r>
              <a:rPr lang="cy-GB" sz="2000" b="1">
                <a:solidFill>
                  <a:srgbClr val="C00000"/>
                </a:solidFill>
                <a:latin typeface="Century Gothic" panose="020B0502020202020204" pitchFamily="34" charset="0"/>
              </a:rPr>
              <a:t>Peidio â drysu â…</a:t>
            </a:r>
          </a:p>
          <a:p>
            <a:r>
              <a:rPr lang="cy-GB" sz="2000">
                <a:latin typeface="Century Gothic" panose="020B0502020202020204" pitchFamily="34" charset="0"/>
                <a:ea typeface="Century Gothic"/>
              </a:rPr>
              <a:t>diemwnt. Mae ganddo adeiledd tetrahedrol, ond mae hynny’n wir am lawer o foleciwlau eraill hefyd. Mae silicon yn facrofoleciwl arall sydd ag adeiledd tetrahedrol, ac mae gan rai moleciwlau bach fel methan (</a:t>
            </a:r>
            <a:r>
              <a:rPr lang="cy-GB" sz="2000">
                <a:latin typeface="Cambria Math" panose="02040503050406030204" pitchFamily="18" charset="0"/>
                <a:ea typeface="Cambria Math"/>
              </a:rPr>
              <a:t>CH</a:t>
            </a:r>
            <a:r>
              <a:rPr lang="cy-GB" sz="2000" baseline="-25000">
                <a:latin typeface="Cambria Math" panose="02040503050406030204" pitchFamily="18" charset="0"/>
                <a:ea typeface="Cambria Math"/>
              </a:rPr>
              <a:t>4</a:t>
            </a:r>
            <a:r>
              <a:rPr lang="cy-GB" sz="2000">
                <a:latin typeface="Century Gothic" panose="020B0502020202020204" pitchFamily="34" charset="0"/>
              </a:rPr>
              <a:t>) hefyd siâp tetrahedrol</a:t>
            </a:r>
          </a:p>
        </p:txBody>
      </p:sp>
    </p:spTree>
    <p:extLst>
      <p:ext uri="{BB962C8B-B14F-4D97-AF65-F5344CB8AC3E}">
        <p14:creationId xmlns:p14="http://schemas.microsoft.com/office/powerpoint/2010/main" val="11714295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429E7-D84C-EF5A-F4DE-493E69D2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Diolchiadau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BD4CCD-A11B-9851-057D-35C140E1C3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7359094" cy="5040000"/>
          </a:xfrm>
        </p:spPr>
        <p:txBody>
          <a:bodyPr/>
          <a:lstStyle/>
          <a:p>
            <a:r>
              <a:rPr lang="cy-GB"/>
              <a:t>Mae’r lluniau ar sleidiau 7, 13, 23 a 30 o © Shutterstock</a:t>
            </a:r>
          </a:p>
          <a:p>
            <a:endParaRPr lang="en-GB" dirty="0"/>
          </a:p>
          <a:p>
            <a:r>
              <a:rPr lang="cy-GB" sz="2000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Geirfâu Iaith Arwyddion Prydain o dermau’r cwricwlwm gan yr SSC (</a:t>
            </a:r>
            <a:r>
              <a:rPr lang="cy-GB" sz="2000" u="sng">
                <a:solidFill>
                  <a:srgbClr val="467886"/>
                </a:solidFill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  <a:hlinkClick r:id="rId2"/>
              </a:rPr>
              <a:t>https://www.ssc.education.ed.ac.uk/BSL/</a:t>
            </a:r>
            <a:r>
              <a:rPr lang="cy-GB" sz="2000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6534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0CFEBC-C804-4132-B52A-F50DE9205FD7}">
  <ds:schemaRefs>
    <ds:schemaRef ds:uri="http://purl.org/dc/dcmitype/"/>
    <ds:schemaRef ds:uri="http://purl.org/dc/elements/1.1/"/>
    <ds:schemaRef ds:uri="http://schemas.microsoft.com/office/2006/metadata/properties"/>
    <ds:schemaRef ds:uri="http://schemas.microsoft.com/office/2006/documentManagement/types"/>
    <ds:schemaRef ds:uri="5c7d88b2-bc5d-47d8-b067-5f30c82b40fb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9e3c562f-56b0-4bc9-96c8-d04b09868558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F9B5ACC-61EB-484F-A8E0-D674C5FE59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C65879E-062D-461E-97E4-D7519D882D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3329</Words>
  <Application>Microsoft Office PowerPoint</Application>
  <PresentationFormat>Widescreen</PresentationFormat>
  <Paragraphs>509</Paragraphs>
  <Slides>38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Aptos</vt:lpstr>
      <vt:lpstr>Arial</vt:lpstr>
      <vt:lpstr>Calibri</vt:lpstr>
      <vt:lpstr>Calibri Light</vt:lpstr>
      <vt:lpstr>Cambria Math</vt:lpstr>
      <vt:lpstr>Century Gothic</vt:lpstr>
      <vt:lpstr>Century Gothic </vt:lpstr>
      <vt:lpstr>Office Theme</vt:lpstr>
      <vt:lpstr>14–16 oed</vt:lpstr>
      <vt:lpstr>Cynnwys</vt:lpstr>
      <vt:lpstr>Cynnwys – parhad</vt:lpstr>
      <vt:lpstr>Atom</vt:lpstr>
      <vt:lpstr>Bond cemegol</vt:lpstr>
      <vt:lpstr>Cyfansoddyn</vt:lpstr>
      <vt:lpstr>Dargludydd  trydan</vt:lpstr>
      <vt:lpstr>Diagram dot  a chroes</vt:lpstr>
      <vt:lpstr>Electron</vt:lpstr>
      <vt:lpstr>Plisgyn electronau (neu lefel egni)</vt:lpstr>
      <vt:lpstr>Elfen</vt:lpstr>
      <vt:lpstr>Dellten enfawr</vt:lpstr>
      <vt:lpstr>Anelastig</vt:lpstr>
      <vt:lpstr>Dellten reolaidd</vt:lpstr>
      <vt:lpstr>Gronyn is-atomig</vt:lpstr>
      <vt:lpstr>Bond cofalent</vt:lpstr>
      <vt:lpstr>Deuatomig</vt:lpstr>
      <vt:lpstr>Grymoedd rhyngfoleciwlaidd</vt:lpstr>
      <vt:lpstr>Grymoedd mewnfoleciwlaidd</vt:lpstr>
      <vt:lpstr>Macrofoleciwl</vt:lpstr>
      <vt:lpstr>Moleciwl</vt:lpstr>
      <vt:lpstr>Anion</vt:lpstr>
      <vt:lpstr>Brau</vt:lpstr>
      <vt:lpstr>Ïon</vt:lpstr>
      <vt:lpstr>Bond ïonig</vt:lpstr>
      <vt:lpstr>Ïon polyatomig</vt:lpstr>
      <vt:lpstr>Aloi</vt:lpstr>
      <vt:lpstr>Catïon</vt:lpstr>
      <vt:lpstr>Electron dadleoledig</vt:lpstr>
      <vt:lpstr>Hydwyth</vt:lpstr>
      <vt:lpstr>Grym atyniad electrostatig</vt:lpstr>
      <vt:lpstr>Hydrin</vt:lpstr>
      <vt:lpstr>Metel</vt:lpstr>
      <vt:lpstr>Bond metelig</vt:lpstr>
      <vt:lpstr>Dargludedd thermol</vt:lpstr>
      <vt:lpstr>Alotropau</vt:lpstr>
      <vt:lpstr>Tetrahedrol</vt:lpstr>
      <vt:lpstr>Diolchiadau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Structure and bonding accessible glossary student slides CYM</dc:title>
  <dc:creator>Royal Society of Chemistry</dc:creator>
  <cp:keywords/>
  <dc:description>Available from rsc.li/496HPSP</dc:description>
  <cp:lastModifiedBy>Hannah Griffiths</cp:lastModifiedBy>
  <cp:revision>1</cp:revision>
  <dcterms:created xsi:type="dcterms:W3CDTF">2026-05-28T15:41:01Z</dcterms:created>
  <dcterms:modified xsi:type="dcterms:W3CDTF">2026-06-19T15:13:40Z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