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6"/>
  </p:notesMasterIdLst>
  <p:sldIdLst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7298AD-53A6-4A30-98AB-057B0B815540}" v="2" dt="2026-07-10T09:09:42.190"/>
    <p1510:client id="{61FF706E-4996-4CAB-AD13-A4CB59556F5C}" v="8" dt="2026-07-09T15:59:53.3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74747" autoAdjust="0"/>
  </p:normalViewPr>
  <p:slideViewPr>
    <p:cSldViewPr snapToGrid="0" snapToObjects="1">
      <p:cViewPr varScale="1">
        <p:scale>
          <a:sx n="55" d="100"/>
          <a:sy n="55" d="100"/>
        </p:scale>
        <p:origin x="13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9FEE6-68B1-4863-9977-3A95633844E7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AEAF9-7482-4645-9523-1778CA738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4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slide summarises a recent </a:t>
            </a:r>
            <a:r>
              <a:rPr lang="en-GB" i="1" dirty="0"/>
              <a:t>Chemistry World </a:t>
            </a:r>
            <a:r>
              <a:rPr lang="en-GB" i="0" dirty="0"/>
              <a:t>article</a:t>
            </a:r>
            <a:r>
              <a:rPr lang="en-GB" dirty="0"/>
              <a:t>. Use this as a lesson starter when teaching about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nanoparticles, catalysts and sustainable energy. </a:t>
            </a:r>
            <a:endParaRPr lang="en-GB" dirty="0"/>
          </a:p>
          <a:p>
            <a:endParaRPr lang="en-GB" dirty="0"/>
          </a:p>
          <a:p>
            <a:r>
              <a:rPr lang="en-GB" dirty="0"/>
              <a:t>Answers: </a:t>
            </a:r>
            <a:endParaRPr lang="en-US" baseline="0" dirty="0"/>
          </a:p>
          <a:p>
            <a:pPr marL="228600" indent="-228600">
              <a:buAutoNum type="arabicPeriod"/>
            </a:pPr>
            <a:r>
              <a:rPr lang="en-GB" baseline="0" dirty="0"/>
              <a:t>Transition metals</a:t>
            </a:r>
          </a:p>
          <a:p>
            <a:pPr marL="228600" indent="-228600">
              <a:buAutoNum type="arabicPeriod"/>
            </a:pPr>
            <a:r>
              <a:rPr lang="en-GB" baseline="0" dirty="0"/>
              <a:t>Provide an alternative pathway for the reaction with a lower activation energy.</a:t>
            </a:r>
          </a:p>
          <a:p>
            <a:pPr marL="228600" indent="-228600">
              <a:buAutoNum type="arabicPeriod"/>
            </a:pPr>
            <a:r>
              <a:rPr lang="en-GB" baseline="0" dirty="0"/>
              <a:t>Answers could include: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/>
              <a:t>Transition metals are often effective catalysts.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/>
              <a:t>Nanoparticles have a large surface-to-area volume.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alternative pathways offered by multi-metal catalysts may lead to lower activation energies than singular catalysts.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05D642-4592-B14D-98B6-B60260A64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Science research news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GB" dirty="0"/>
              <a:t>Scientists produce a five-metal nanoparticle 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C49F36-B0B9-49E7-B398-03B87BDA45BB}"/>
              </a:ext>
            </a:extLst>
          </p:cNvPr>
          <p:cNvSpPr txBox="1">
            <a:spLocks/>
          </p:cNvSpPr>
          <p:nvPr/>
        </p:nvSpPr>
        <p:spPr>
          <a:xfrm>
            <a:off x="540000" y="1055282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sz="1600" dirty="0">
                <a:solidFill>
                  <a:schemeClr val="tx1"/>
                </a:solidFill>
              </a:rPr>
              <a:t>Slide by Neil Goalby. Available from </a:t>
            </a:r>
            <a:r>
              <a:rPr lang="en-US" sz="1600" dirty="0"/>
              <a:t>rsc.li/4vSARu1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569" y="1569115"/>
            <a:ext cx="5933875" cy="4748885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Multi-metal nanocrystals are difficult to make because the different reactivities and structure of metals can lead to non-uniform crystals. Now scientists have made particles from a mixture of five metals. </a:t>
            </a:r>
            <a:r>
              <a:rPr lang="en-GB" sz="2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metals were dissolved in solution and deposited onto ruthenium nanoparticle seeds. They made RuFeCoNiCu particles about 20–25 nm in size with a uniform composition. The nanoparticles were able to catalyse the decomposition of ammonia more effectively than single metal catalysts. </a:t>
            </a:r>
            <a:endParaRPr lang="en-GB" dirty="0"/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EA1A01F-587E-4473-9318-709907EEC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775290"/>
              </p:ext>
            </p:extLst>
          </p:nvPr>
        </p:nvGraphicFramePr>
        <p:xfrm>
          <a:off x="6796657" y="4325729"/>
          <a:ext cx="3755993" cy="2283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5993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</a:tblGrid>
              <a:tr h="464496">
                <a:tc>
                  <a:txBody>
                    <a:bodyPr/>
                    <a:lstStyle/>
                    <a:p>
                      <a:pPr algn="l"/>
                      <a:r>
                        <a:rPr lang="en-US" sz="1600" b="1" i="0" dirty="0">
                          <a:latin typeface="Century Gothic" panose="020B0502020202020204" pitchFamily="34" charset="0"/>
                        </a:rPr>
                        <a:t>Questions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8188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sz="1600" b="0" i="0" baseline="0" dirty="0">
                          <a:latin typeface="Century Gothic" panose="020B0502020202020204" pitchFamily="34" charset="0"/>
                        </a:rPr>
                        <a:t>What part of the periodic table are the metals used found in?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sz="1600" b="0" i="0" baseline="0" dirty="0">
                          <a:latin typeface="Century Gothic" panose="020B0502020202020204" pitchFamily="34" charset="0"/>
                        </a:rPr>
                        <a:t>Explain how catalysts speed up chemical reactions.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600" b="0" i="0" baseline="0" dirty="0">
                          <a:latin typeface="Century Gothic" panose="020B0502020202020204" pitchFamily="34" charset="0"/>
                        </a:rPr>
                        <a:t>Suggest why these nanoparticles make effective catalysts.</a:t>
                      </a:r>
                      <a:endParaRPr lang="en-US" sz="1600" b="0" i="0" baseline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  <p:pic>
        <p:nvPicPr>
          <p:cNvPr id="6" name="Picture 5" descr="Photograph of hydrogen storage facility ">
            <a:extLst>
              <a:ext uri="{FF2B5EF4-FFF2-40B4-BE49-F238E27FC236}">
                <a16:creationId xmlns:a16="http://schemas.microsoft.com/office/drawing/2014/main" id="{1E8B292F-C975-35D4-5788-36F543B9F4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798643" y="1115784"/>
            <a:ext cx="3752019" cy="25013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</a:extLst>
          </p:cNvPr>
          <p:cNvSpPr txBox="1"/>
          <p:nvPr/>
        </p:nvSpPr>
        <p:spPr>
          <a:xfrm rot="16200000">
            <a:off x="9191685" y="2096702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© </a:t>
            </a:r>
            <a:r>
              <a:rPr lang="en-GB" sz="800" b="0" i="0" dirty="0" err="1">
                <a:solidFill>
                  <a:srgbClr val="172B4D"/>
                </a:solidFill>
                <a:effectLst/>
                <a:latin typeface="-apple-system"/>
              </a:rPr>
              <a:t>Veni</a:t>
            </a:r>
            <a:r>
              <a:rPr lang="en-GB" sz="800" b="0" i="0" dirty="0">
                <a:solidFill>
                  <a:srgbClr val="172B4D"/>
                </a:solidFill>
                <a:effectLst/>
                <a:latin typeface="-apple-system"/>
              </a:rPr>
              <a:t>/Getty Images</a:t>
            </a:r>
            <a:endParaRPr lang="en-GB" sz="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</a:extLst>
          </p:cNvPr>
          <p:cNvSpPr txBox="1">
            <a:spLocks/>
          </p:cNvSpPr>
          <p:nvPr/>
        </p:nvSpPr>
        <p:spPr>
          <a:xfrm>
            <a:off x="6796657" y="3705581"/>
            <a:ext cx="3755994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solidFill>
                  <a:srgbClr val="C8102E"/>
                </a:solidFill>
              </a:rPr>
              <a:t>New nanoparticle could boost hydrogen production</a:t>
            </a:r>
          </a:p>
        </p:txBody>
      </p:sp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3074997-3d9c-4d84-bd7a-4c096fc63e57">
      <Terms xmlns="http://schemas.microsoft.com/office/infopath/2007/PartnerControls"/>
    </lcf76f155ced4ddcb4097134ff3c332f>
    <TaxCatchAll xmlns="44303df1-f625-401d-870a-accd1b2b7593">
      <Value>33</Value>
      <Value>30</Value>
      <Value>316</Value>
      <Value>7</Value>
      <Value>41</Value>
      <Value>37</Value>
      <Value>52</Value>
    </TaxCatchAll>
    <b569b86bd8fd46f693512e8bddacb3f6 xmlns="e3074997-3d9c-4d84-bd7a-4c096fc63e57">
      <Terms xmlns="http://schemas.microsoft.com/office/infopath/2007/PartnerControls">
        <TermInfo xmlns="http://schemas.microsoft.com/office/infopath/2007/PartnerControls">
          <TermName xmlns="http://schemas.microsoft.com/office/infopath/2007/PartnerControls">Slides</TermName>
          <TermId xmlns="http://schemas.microsoft.com/office/infopath/2007/PartnerControls">0bd534e9-81ec-473e-8648-f3a49aec7b24</TermId>
        </TermInfo>
      </Terms>
    </b569b86bd8fd46f693512e8bddacb3f6>
    <i10d55677a0f46eeb3909f8b19131c80 xmlns="e3074997-3d9c-4d84-bd7a-4c096fc63e57">
      <Terms xmlns="http://schemas.microsoft.com/office/infopath/2007/PartnerControls">
        <TermInfo xmlns="http://schemas.microsoft.com/office/infopath/2007/PartnerControls">
          <TermName xmlns="http://schemas.microsoft.com/office/infopath/2007/PartnerControls">Education in Chemistry</TermName>
          <TermId xmlns="http://schemas.microsoft.com/office/infopath/2007/PartnerControls">88c676fb-4f12-4aea-9455-9b66df1d1cf1</TermId>
        </TermInfo>
      </Terms>
    </i10d55677a0f46eeb3909f8b19131c80>
    <d5ec952c3671439b9c1b97dc2ac5212f xmlns="e3074997-3d9c-4d84-bd7a-4c096fc63e57">
      <Terms xmlns="http://schemas.microsoft.com/office/infopath/2007/PartnerControls">
        <TermInfo xmlns="http://schemas.microsoft.com/office/infopath/2007/PartnerControls">
          <TermName xmlns="http://schemas.microsoft.com/office/infopath/2007/PartnerControls">September</TermName>
          <TermId xmlns="http://schemas.microsoft.com/office/infopath/2007/PartnerControls">22fef80e-94f1-422c-8a22-6c0c6f713b1c</TermId>
        </TermInfo>
        <TermInfo xmlns="http://schemas.microsoft.com/office/infopath/2007/PartnerControls">
          <TermName xmlns="http://schemas.microsoft.com/office/infopath/2007/PartnerControls">2026</TermName>
          <TermId xmlns="http://schemas.microsoft.com/office/infopath/2007/PartnerControls">7e6aac3d-800f-4302-944f-6a5eec8e3838</TermId>
        </TermInfo>
        <TermInfo xmlns="http://schemas.microsoft.com/office/infopath/2007/PartnerControls">
          <TermName xmlns="http://schemas.microsoft.com/office/infopath/2007/PartnerControls">Edit</TermName>
          <TermId xmlns="http://schemas.microsoft.com/office/infopath/2007/PartnerControls">bdea254f-fa70-473e-9eed-a8278b15aa0d</TermId>
        </TermInfo>
      </Terms>
    </d5ec952c3671439b9c1b97dc2ac5212f>
    <n7b504db7a1f4121af62d7dde2f43036 xmlns="e3074997-3d9c-4d84-bd7a-4c096fc63e57">
      <Terms xmlns="http://schemas.microsoft.com/office/infopath/2007/PartnerControls">
        <TermInfo xmlns="http://schemas.microsoft.com/office/infopath/2007/PartnerControls">
          <TermName xmlns="http://schemas.microsoft.com/office/infopath/2007/PartnerControls">Education</TermName>
          <TermId xmlns="http://schemas.microsoft.com/office/infopath/2007/PartnerControls">6f01d4b6-f8a8-4b3c-8e47-a0b2d31f46b9</TermId>
        </TermInfo>
      </Terms>
    </n7b504db7a1f4121af62d7dde2f43036>
    <b9de0c3256d748e284af5b40895c1451 xmlns="e3074997-3d9c-4d84-bd7a-4c096fc63e57">
      <Terms xmlns="http://schemas.microsoft.com/office/infopath/2007/PartnerControls">
        <TermInfo xmlns="http://schemas.microsoft.com/office/infopath/2007/PartnerControls">
          <TermName xmlns="http://schemas.microsoft.com/office/infopath/2007/PartnerControls">Education</TermName>
          <TermId xmlns="http://schemas.microsoft.com/office/infopath/2007/PartnerControls">d2840a79-f070-44ee-81f4-348f0646ea6c</TermId>
        </TermInfo>
      </Terms>
    </b9de0c3256d748e284af5b40895c1451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6323CF2E6F4B49A6DDEF4A66CD6019" ma:contentTypeVersion="22" ma:contentTypeDescription="Create a new document." ma:contentTypeScope="" ma:versionID="00e93738e319748e28497b1e7b60117a">
  <xsd:schema xmlns:xsd="http://www.w3.org/2001/XMLSchema" xmlns:xs="http://www.w3.org/2001/XMLSchema" xmlns:p="http://schemas.microsoft.com/office/2006/metadata/properties" xmlns:ns2="e3074997-3d9c-4d84-bd7a-4c096fc63e57" xmlns:ns3="44303df1-f625-401d-870a-accd1b2b7593" targetNamespace="http://schemas.microsoft.com/office/2006/metadata/properties" ma:root="true" ma:fieldsID="d47135a0d8d7653328cf3164867506f3" ns2:_="" ns3:_="">
    <xsd:import namespace="e3074997-3d9c-4d84-bd7a-4c096fc63e57"/>
    <xsd:import namespace="44303df1-f625-401d-870a-accd1b2b7593"/>
    <xsd:element name="properties">
      <xsd:complexType>
        <xsd:sequence>
          <xsd:element name="documentManagement">
            <xsd:complexType>
              <xsd:all>
                <xsd:element ref="ns2:n7b504db7a1f4121af62d7dde2f43036" minOccurs="0"/>
                <xsd:element ref="ns3:TaxCatchAll" minOccurs="0"/>
                <xsd:element ref="ns2:b569b86bd8fd46f693512e8bddacb3f6" minOccurs="0"/>
                <xsd:element ref="ns2:b9de0c3256d748e284af5b40895c1451" minOccurs="0"/>
                <xsd:element ref="ns2:i10d55677a0f46eeb3909f8b19131c80" minOccurs="0"/>
                <xsd:element ref="ns2:d5ec952c3671439b9c1b97dc2ac5212f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074997-3d9c-4d84-bd7a-4c096fc63e57" elementFormDefault="qualified">
    <xsd:import namespace="http://schemas.microsoft.com/office/2006/documentManagement/types"/>
    <xsd:import namespace="http://schemas.microsoft.com/office/infopath/2007/PartnerControls"/>
    <xsd:element name="n7b504db7a1f4121af62d7dde2f43036" ma:index="9" ma:taxonomy="true" ma:internalName="n7b504db7a1f4121af62d7dde2f43036" ma:taxonomyFieldName="Directorate_x002f_Team_x002f_Function" ma:displayName="Directorate/Team/Function" ma:default="" ma:fieldId="{77b504db-7a1f-4121-af62-d7dde2f43036}" ma:taxonomyMulti="true" ma:sspId="acd698d5-2c6c-40f3-87af-cb5c6c865f62" ma:termSetId="6f21a7af-7e80-4763-b0f3-f88080127d5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b569b86bd8fd46f693512e8bddacb3f6" ma:index="12" ma:taxonomy="true" ma:internalName="b569b86bd8fd46f693512e8bddacb3f6" ma:taxonomyFieldName="Document_x0020_Type" ma:displayName="Document Type" ma:default="" ma:fieldId="{b569b86b-d8fd-46f6-9351-2e8bddacb3f6}" ma:taxonomyMulti="true" ma:sspId="acd698d5-2c6c-40f3-87af-cb5c6c865f62" ma:termSetId="0e861dca-3791-4471-a8b5-1ac06fdd1e8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b9de0c3256d748e284af5b40895c1451" ma:index="14" ma:taxonomy="true" ma:internalName="b9de0c3256d748e284af5b40895c1451" ma:taxonomyFieldName="Platform_x002f_Software" ma:displayName="Platform/Software" ma:default="" ma:fieldId="{b9de0c32-56d7-48e2-84af-5b40895c1451}" ma:taxonomyMulti="true" ma:sspId="acd698d5-2c6c-40f3-87af-cb5c6c865f62" ma:termSetId="5ec93098-1380-4d9d-a407-4f2fa659038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10d55677a0f46eeb3909f8b19131c80" ma:index="16" ma:taxonomy="true" ma:internalName="i10d55677a0f46eeb3909f8b19131c80" ma:taxonomyFieldName="Project_x002f_Product" ma:displayName="Project/Product" ma:default="" ma:fieldId="{210d5567-7a0f-46ee-b390-9f8b19131c80}" ma:taxonomyMulti="true" ma:sspId="acd698d5-2c6c-40f3-87af-cb5c6c865f62" ma:termSetId="b5afdfc8-a30d-4e9f-963f-82651d355fa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5ec952c3671439b9c1b97dc2ac5212f" ma:index="18" ma:taxonomy="true" ma:internalName="d5ec952c3671439b9c1b97dc2ac5212f" ma:taxonomyFieldName="Watchword" ma:displayName="Watchword" ma:default="" ma:fieldId="{d5ec952c-3671-439b-9c1b-97dc2ac5212f}" ma:taxonomyMulti="true" ma:sspId="acd698d5-2c6c-40f3-87af-cb5c6c865f62" ma:termSetId="1f8212ee-fa5e-40cf-a106-3e9510d6c62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Metadata" ma:index="1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303df1-f625-401d-870a-accd1b2b759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35519040-3cf5-4337-a4d6-3c4812ac86d8}" ma:internalName="TaxCatchAll" ma:showField="CatchAllData" ma:web="44303df1-f625-401d-870a-accd1b2b75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E32765-0D1B-4967-A921-DBD855E7514C}">
  <ds:schemaRefs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e3074997-3d9c-4d84-bd7a-4c096fc63e57"/>
    <ds:schemaRef ds:uri="http://schemas.openxmlformats.org/package/2006/metadata/core-properties"/>
    <ds:schemaRef ds:uri="http://schemas.microsoft.com/office/infopath/2007/PartnerControls"/>
    <ds:schemaRef ds:uri="44303df1-f625-401d-870a-accd1b2b7593"/>
  </ds:schemaRefs>
</ds:datastoreItem>
</file>

<file path=customXml/itemProps2.xml><?xml version="1.0" encoding="utf-8"?>
<ds:datastoreItem xmlns:ds="http://schemas.openxmlformats.org/officeDocument/2006/customXml" ds:itemID="{C2251140-5059-4E68-B2A3-2411CBD96E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074997-3d9c-4d84-bd7a-4c096fc63e57"/>
    <ds:schemaRef ds:uri="44303df1-f625-401d-870a-accd1b2b75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4FF2A0-C252-4A30-8EDD-02E4F295A9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</Words>
  <Application>Microsoft Office PowerPoint</Application>
  <PresentationFormat>Widescreen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-apple-system</vt:lpstr>
      <vt:lpstr>Aptos</vt:lpstr>
      <vt:lpstr>Arial</vt:lpstr>
      <vt:lpstr>Calibri</vt:lpstr>
      <vt:lpstr>Calibri Light</vt:lpstr>
      <vt:lpstr>Century Gothic</vt:lpstr>
      <vt:lpstr>Office Theme</vt:lpstr>
      <vt:lpstr>Scientists produce a five-metal nanoparticle 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Scientists produce a five-metal nanoparticle </dc:title>
  <dc:creator/>
  <cp:keywords>catalyst, science, research, news, hydrogen, fuel, nanopartical, crystal, nanocrystal, </cp:keywords>
  <dc:description>From Education in Chemistry https://rsc.li/4vSARu1 Nanocrystals could help hydrogen fuel go mainstream</dc:description>
  <cp:lastModifiedBy/>
  <cp:revision>1</cp:revision>
  <dcterms:created xsi:type="dcterms:W3CDTF">2022-07-21T16:12:38Z</dcterms:created>
  <dcterms:modified xsi:type="dcterms:W3CDTF">2026-07-10T09:20:04Z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0x010100836323CF2E6F4B49A6DDEF4A66CD6019</vt:lpwstr>
  </property>
  <property fmtid="{D5CDD505-2E9C-101B-9397-08002B2CF9AE}" pid="3" name="Project/Product">
    <vt:lpwstr>33;#Education in Chemistry|88c676fb-4f12-4aea-9455-9b66df1d1cf1</vt:lpwstr>
  </property>
  <property fmtid="{D5CDD505-2E9C-101B-9397-08002B2CF9AE}" pid="4" name="Document_x0020_Type">
    <vt:lpwstr>316;#Slides|0bd534e9-81ec-473e-8648-f3a49aec7b24</vt:lpwstr>
  </property>
  <property fmtid="{D5CDD505-2E9C-101B-9397-08002B2CF9AE}" pid="5" name="MediaServiceImageTags">
    <vt:lpwstr/>
  </property>
  <property fmtid="{D5CDD505-2E9C-101B-9397-08002B2CF9AE}" pid="6" name="Directorate/Team/Function">
    <vt:lpwstr>7;#Education|6f01d4b6-f8a8-4b3c-8e47-a0b2d31f46b9</vt:lpwstr>
  </property>
  <property fmtid="{D5CDD505-2E9C-101B-9397-08002B2CF9AE}" pid="7" name="Platform_x002f_Software">
    <vt:lpwstr>30;#Education|d2840a79-f070-44ee-81f4-348f0646ea6c</vt:lpwstr>
  </property>
  <property fmtid="{D5CDD505-2E9C-101B-9397-08002B2CF9AE}" pid="8" name="Watchword">
    <vt:lpwstr>37;#September|22fef80e-94f1-422c-8a22-6c0c6f713b1c;#52;#2026|7e6aac3d-800f-4302-944f-6a5eec8e3838;#41;#Edit|bdea254f-fa70-473e-9eed-a8278b15aa0d</vt:lpwstr>
  </property>
  <property fmtid="{D5CDD505-2E9C-101B-9397-08002B2CF9AE}" pid="9" name="Project_x002f_Product">
    <vt:lpwstr>33;#Education in Chemistry|88c676fb-4f12-4aea-9455-9b66df1d1cf1</vt:lpwstr>
  </property>
  <property fmtid="{D5CDD505-2E9C-101B-9397-08002B2CF9AE}" pid="10" name="Directorate_x002f_Team_x002f_Function">
    <vt:lpwstr>7;#Education|6f01d4b6-f8a8-4b3c-8e47-a0b2d31f46b9</vt:lpwstr>
  </property>
  <property fmtid="{D5CDD505-2E9C-101B-9397-08002B2CF9AE}" pid="11" name="Platform/Software">
    <vt:lpwstr>30;#Education|d2840a79-f070-44ee-81f4-348f0646ea6c</vt:lpwstr>
  </property>
  <property fmtid="{D5CDD505-2E9C-101B-9397-08002B2CF9AE}" pid="12" name="Document Type">
    <vt:lpwstr>316;#Slides|0bd534e9-81ec-473e-8648-f3a49aec7b24</vt:lpwstr>
  </property>
</Properties>
</file>