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3"/>
  </p:notesMasterIdLst>
  <p:sldIdLst>
    <p:sldId id="292" r:id="rId5"/>
    <p:sldId id="312" r:id="rId6"/>
    <p:sldId id="293" r:id="rId7"/>
    <p:sldId id="294" r:id="rId8"/>
    <p:sldId id="314" r:id="rId9"/>
    <p:sldId id="313" r:id="rId10"/>
    <p:sldId id="325" r:id="rId11"/>
    <p:sldId id="326" r:id="rId12"/>
    <p:sldId id="327" r:id="rId13"/>
    <p:sldId id="316" r:id="rId14"/>
    <p:sldId id="318" r:id="rId15"/>
    <p:sldId id="319" r:id="rId16"/>
    <p:sldId id="328" r:id="rId17"/>
    <p:sldId id="320" r:id="rId18"/>
    <p:sldId id="321" r:id="rId19"/>
    <p:sldId id="322" r:id="rId20"/>
    <p:sldId id="323" r:id="rId21"/>
    <p:sldId id="32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ABE0490-048B-22EF-1BC1-1CF64EC4D232}" name="Jo Pugh" initials="JP" userId="1187eaa31d8c3d2c" providerId="Windows Live"/>
  <p188:author id="{93898FDF-1F87-EDD6-6458-059E95E842BE}" name="Kirsty Patterson" initials="KP" userId="S::pattersonk@rsc.org::06c453ef-d90e-4cbc-ba6b-1bf363c3e0a9"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E0C0"/>
    <a:srgbClr val="C8102E"/>
    <a:srgbClr val="E6F1EF"/>
    <a:srgbClr val="006F62"/>
    <a:srgbClr val="EDF6F9"/>
    <a:srgbClr val="48A9C5"/>
    <a:srgbClr val="FAE7EA"/>
    <a:srgbClr val="F7DBE0"/>
    <a:srgbClr val="F4CFD5"/>
    <a:srgbClr val="FF9E1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9B1886-2361-47AC-AF74-3C26D341E94A}" v="419" dt="2026-03-18T14:23:05.719"/>
    <p1510:client id="{3D896DC3-A662-476A-965E-2657E9FD8CB4}" v="8" dt="2026-03-18T16:11:49.89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964" autoAdjust="0"/>
    <p:restoredTop sz="86441" autoAdjust="0"/>
  </p:normalViewPr>
  <p:slideViewPr>
    <p:cSldViewPr snapToGrid="0" snapToObjects="1">
      <p:cViewPr varScale="1">
        <p:scale>
          <a:sx n="95" d="100"/>
          <a:sy n="95" d="100"/>
        </p:scale>
        <p:origin x="1368" y="96"/>
      </p:cViewPr>
      <p:guideLst/>
    </p:cSldViewPr>
  </p:slideViewPr>
  <p:outlineViewPr>
    <p:cViewPr>
      <p:scale>
        <a:sx n="33" d="100"/>
        <a:sy n="33" d="100"/>
      </p:scale>
      <p:origin x="0" y="-12282"/>
    </p:cViewPr>
  </p:outlin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 Id="rId30"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rsty Patterson" userId="06c453ef-d90e-4cbc-ba6b-1bf363c3e0a9" providerId="ADAL" clId="{2B52998C-451C-485A-9808-79CB34D495AD}"/>
    <pc:docChg chg="undo custSel addSld delSld modSld">
      <pc:chgData name="Kirsty Patterson" userId="06c453ef-d90e-4cbc-ba6b-1bf363c3e0a9" providerId="ADAL" clId="{2B52998C-451C-485A-9808-79CB34D495AD}" dt="2026-03-18T14:22:21.038" v="1669" actId="33553"/>
      <pc:docMkLst>
        <pc:docMk/>
      </pc:docMkLst>
      <pc:sldChg chg="modSp mod">
        <pc:chgData name="Kirsty Patterson" userId="06c453ef-d90e-4cbc-ba6b-1bf363c3e0a9" providerId="ADAL" clId="{2B52998C-451C-485A-9808-79CB34D495AD}" dt="2026-03-17T18:55:53.016" v="57" actId="20577"/>
        <pc:sldMkLst>
          <pc:docMk/>
          <pc:sldMk cId="3659483100" sldId="294"/>
        </pc:sldMkLst>
        <pc:spChg chg="mod">
          <ac:chgData name="Kirsty Patterson" userId="06c453ef-d90e-4cbc-ba6b-1bf363c3e0a9" providerId="ADAL" clId="{2B52998C-451C-485A-9808-79CB34D495AD}" dt="2026-03-17T18:55:53.016" v="57" actId="20577"/>
          <ac:spMkLst>
            <pc:docMk/>
            <pc:sldMk cId="3659483100" sldId="294"/>
            <ac:spMk id="6" creationId="{881AFC92-B507-5AE4-FB96-0FA7C309F4E5}"/>
          </ac:spMkLst>
        </pc:spChg>
      </pc:sldChg>
      <pc:sldChg chg="delSp modSp del mod">
        <pc:chgData name="Kirsty Patterson" userId="06c453ef-d90e-4cbc-ba6b-1bf363c3e0a9" providerId="ADAL" clId="{2B52998C-451C-485A-9808-79CB34D495AD}" dt="2026-03-17T19:10:13.249" v="470" actId="47"/>
        <pc:sldMkLst>
          <pc:docMk/>
          <pc:sldMk cId="1148474611" sldId="295"/>
        </pc:sldMkLst>
        <pc:spChg chg="del mod">
          <ac:chgData name="Kirsty Patterson" userId="06c453ef-d90e-4cbc-ba6b-1bf363c3e0a9" providerId="ADAL" clId="{2B52998C-451C-485A-9808-79CB34D495AD}" dt="2026-03-17T19:09:48.908" v="452" actId="478"/>
          <ac:spMkLst>
            <pc:docMk/>
            <pc:sldMk cId="1148474611" sldId="295"/>
            <ac:spMk id="8" creationId="{9B1F6EE0-810C-4D4E-81E4-083E4C3329AC}"/>
          </ac:spMkLst>
        </pc:spChg>
      </pc:sldChg>
      <pc:sldChg chg="modSp mod">
        <pc:chgData name="Kirsty Patterson" userId="06c453ef-d90e-4cbc-ba6b-1bf363c3e0a9" providerId="ADAL" clId="{2B52998C-451C-485A-9808-79CB34D495AD}" dt="2026-03-17T18:56:37.800" v="58" actId="11"/>
        <pc:sldMkLst>
          <pc:docMk/>
          <pc:sldMk cId="2675387470" sldId="312"/>
        </pc:sldMkLst>
        <pc:spChg chg="mod">
          <ac:chgData name="Kirsty Patterson" userId="06c453ef-d90e-4cbc-ba6b-1bf363c3e0a9" providerId="ADAL" clId="{2B52998C-451C-485A-9808-79CB34D495AD}" dt="2026-03-17T18:56:37.800" v="58" actId="11"/>
          <ac:spMkLst>
            <pc:docMk/>
            <pc:sldMk cId="2675387470" sldId="312"/>
            <ac:spMk id="3" creationId="{BCFFB25B-F7CD-BA43-B498-C6CDF64364F7}"/>
          </ac:spMkLst>
        </pc:spChg>
      </pc:sldChg>
      <pc:sldChg chg="addSp delSp modSp mod">
        <pc:chgData name="Kirsty Patterson" userId="06c453ef-d90e-4cbc-ba6b-1bf363c3e0a9" providerId="ADAL" clId="{2B52998C-451C-485A-9808-79CB34D495AD}" dt="2026-03-18T14:19:52.630" v="1606" actId="14734"/>
        <pc:sldMkLst>
          <pc:docMk/>
          <pc:sldMk cId="90798937" sldId="313"/>
        </pc:sldMkLst>
        <pc:graphicFrameChg chg="add mod modGraphic">
          <ac:chgData name="Kirsty Patterson" userId="06c453ef-d90e-4cbc-ba6b-1bf363c3e0a9" providerId="ADAL" clId="{2B52998C-451C-485A-9808-79CB34D495AD}" dt="2026-03-18T14:19:52.630" v="1606" actId="14734"/>
          <ac:graphicFrameMkLst>
            <pc:docMk/>
            <pc:sldMk cId="90798937" sldId="313"/>
            <ac:graphicFrameMk id="3" creationId="{D1B15D6B-BB12-4642-874D-827DC476E84E}"/>
          </ac:graphicFrameMkLst>
        </pc:graphicFrameChg>
        <pc:picChg chg="del mod">
          <ac:chgData name="Kirsty Patterson" userId="06c453ef-d90e-4cbc-ba6b-1bf363c3e0a9" providerId="ADAL" clId="{2B52998C-451C-485A-9808-79CB34D495AD}" dt="2026-03-18T14:19:41.592" v="1602" actId="478"/>
          <ac:picMkLst>
            <pc:docMk/>
            <pc:sldMk cId="90798937" sldId="313"/>
            <ac:picMk id="6" creationId="{E0793003-B50D-6859-F9B9-551006B4E576}"/>
          </ac:picMkLst>
        </pc:picChg>
      </pc:sldChg>
      <pc:sldChg chg="modSp mod">
        <pc:chgData name="Kirsty Patterson" userId="06c453ef-d90e-4cbc-ba6b-1bf363c3e0a9" providerId="ADAL" clId="{2B52998C-451C-485A-9808-79CB34D495AD}" dt="2026-03-17T18:55:38.768" v="18" actId="20577"/>
        <pc:sldMkLst>
          <pc:docMk/>
          <pc:sldMk cId="4261071513" sldId="314"/>
        </pc:sldMkLst>
        <pc:spChg chg="mod">
          <ac:chgData name="Kirsty Patterson" userId="06c453ef-d90e-4cbc-ba6b-1bf363c3e0a9" providerId="ADAL" clId="{2B52998C-451C-485A-9808-79CB34D495AD}" dt="2026-03-17T18:55:38.768" v="18" actId="20577"/>
          <ac:spMkLst>
            <pc:docMk/>
            <pc:sldMk cId="4261071513" sldId="314"/>
            <ac:spMk id="6" creationId="{73DDDF2A-F1E7-804F-2586-DB82B7F836F9}"/>
          </ac:spMkLst>
        </pc:spChg>
      </pc:sldChg>
      <pc:sldChg chg="delSp del mod">
        <pc:chgData name="Kirsty Patterson" userId="06c453ef-d90e-4cbc-ba6b-1bf363c3e0a9" providerId="ADAL" clId="{2B52998C-451C-485A-9808-79CB34D495AD}" dt="2026-03-17T19:10:16.307" v="471" actId="47"/>
        <pc:sldMkLst>
          <pc:docMk/>
          <pc:sldMk cId="243059846" sldId="315"/>
        </pc:sldMkLst>
        <pc:spChg chg="del">
          <ac:chgData name="Kirsty Patterson" userId="06c453ef-d90e-4cbc-ba6b-1bf363c3e0a9" providerId="ADAL" clId="{2B52998C-451C-485A-9808-79CB34D495AD}" dt="2026-03-17T19:09:42.266" v="451" actId="478"/>
          <ac:spMkLst>
            <pc:docMk/>
            <pc:sldMk cId="243059846" sldId="315"/>
            <ac:spMk id="5" creationId="{2B8E6E2A-1E16-FF9D-9814-74B8DC0D290F}"/>
          </ac:spMkLst>
        </pc:spChg>
      </pc:sldChg>
      <pc:sldChg chg="modSp mod">
        <pc:chgData name="Kirsty Patterson" userId="06c453ef-d90e-4cbc-ba6b-1bf363c3e0a9" providerId="ADAL" clId="{2B52998C-451C-485A-9808-79CB34D495AD}" dt="2026-03-18T14:02:29.640" v="1023" actId="20577"/>
        <pc:sldMkLst>
          <pc:docMk/>
          <pc:sldMk cId="766119732" sldId="316"/>
        </pc:sldMkLst>
        <pc:spChg chg="mod">
          <ac:chgData name="Kirsty Patterson" userId="06c453ef-d90e-4cbc-ba6b-1bf363c3e0a9" providerId="ADAL" clId="{2B52998C-451C-485A-9808-79CB34D495AD}" dt="2026-03-18T14:02:29.640" v="1023" actId="20577"/>
          <ac:spMkLst>
            <pc:docMk/>
            <pc:sldMk cId="766119732" sldId="316"/>
            <ac:spMk id="5" creationId="{379177CF-5C37-E076-5574-ED5EF00AFCF2}"/>
          </ac:spMkLst>
        </pc:spChg>
      </pc:sldChg>
      <pc:sldChg chg="modSp del mod">
        <pc:chgData name="Kirsty Patterson" userId="06c453ef-d90e-4cbc-ba6b-1bf363c3e0a9" providerId="ADAL" clId="{2B52998C-451C-485A-9808-79CB34D495AD}" dt="2026-03-18T13:51:42.535" v="789" actId="47"/>
        <pc:sldMkLst>
          <pc:docMk/>
          <pc:sldMk cId="797929189" sldId="317"/>
        </pc:sldMkLst>
        <pc:spChg chg="mod">
          <ac:chgData name="Kirsty Patterson" userId="06c453ef-d90e-4cbc-ba6b-1bf363c3e0a9" providerId="ADAL" clId="{2B52998C-451C-485A-9808-79CB34D495AD}" dt="2026-03-17T19:15:54.072" v="473" actId="1076"/>
          <ac:spMkLst>
            <pc:docMk/>
            <pc:sldMk cId="797929189" sldId="317"/>
            <ac:spMk id="5" creationId="{548DD01E-E392-950C-2EAA-02DB552E01A5}"/>
          </ac:spMkLst>
        </pc:spChg>
      </pc:sldChg>
      <pc:sldChg chg="modSp mod">
        <pc:chgData name="Kirsty Patterson" userId="06c453ef-d90e-4cbc-ba6b-1bf363c3e0a9" providerId="ADAL" clId="{2B52998C-451C-485A-9808-79CB34D495AD}" dt="2026-03-18T13:56:37.260" v="866" actId="20577"/>
        <pc:sldMkLst>
          <pc:docMk/>
          <pc:sldMk cId="75921459" sldId="318"/>
        </pc:sldMkLst>
        <pc:spChg chg="mod">
          <ac:chgData name="Kirsty Patterson" userId="06c453ef-d90e-4cbc-ba6b-1bf363c3e0a9" providerId="ADAL" clId="{2B52998C-451C-485A-9808-79CB34D495AD}" dt="2026-03-18T13:56:37.260" v="866" actId="20577"/>
          <ac:spMkLst>
            <pc:docMk/>
            <pc:sldMk cId="75921459" sldId="318"/>
            <ac:spMk id="8" creationId="{33837574-0587-4812-BF1C-21FFBD1E18E7}"/>
          </ac:spMkLst>
        </pc:spChg>
      </pc:sldChg>
      <pc:sldChg chg="modSp mod">
        <pc:chgData name="Kirsty Patterson" userId="06c453ef-d90e-4cbc-ba6b-1bf363c3e0a9" providerId="ADAL" clId="{2B52998C-451C-485A-9808-79CB34D495AD}" dt="2026-03-18T14:03:23.579" v="1061"/>
        <pc:sldMkLst>
          <pc:docMk/>
          <pc:sldMk cId="2197391318" sldId="319"/>
        </pc:sldMkLst>
        <pc:spChg chg="mod">
          <ac:chgData name="Kirsty Patterson" userId="06c453ef-d90e-4cbc-ba6b-1bf363c3e0a9" providerId="ADAL" clId="{2B52998C-451C-485A-9808-79CB34D495AD}" dt="2026-03-18T14:03:23.579" v="1061"/>
          <ac:spMkLst>
            <pc:docMk/>
            <pc:sldMk cId="2197391318" sldId="319"/>
            <ac:spMk id="5" creationId="{DE6FCF9F-B147-F23B-6EE3-E6DE95FB7A0A}"/>
          </ac:spMkLst>
        </pc:spChg>
      </pc:sldChg>
      <pc:sldChg chg="modSp mod">
        <pc:chgData name="Kirsty Patterson" userId="06c453ef-d90e-4cbc-ba6b-1bf363c3e0a9" providerId="ADAL" clId="{2B52998C-451C-485A-9808-79CB34D495AD}" dt="2026-03-18T14:09:59.052" v="1267" actId="1076"/>
        <pc:sldMkLst>
          <pc:docMk/>
          <pc:sldMk cId="3139137103" sldId="320"/>
        </pc:sldMkLst>
        <pc:spChg chg="mod">
          <ac:chgData name="Kirsty Patterson" userId="06c453ef-d90e-4cbc-ba6b-1bf363c3e0a9" providerId="ADAL" clId="{2B52998C-451C-485A-9808-79CB34D495AD}" dt="2026-03-18T14:09:59.052" v="1267" actId="1076"/>
          <ac:spMkLst>
            <pc:docMk/>
            <pc:sldMk cId="3139137103" sldId="320"/>
            <ac:spMk id="5" creationId="{AFF4B44E-0D8A-F74F-A6D8-A06973929F08}"/>
          </ac:spMkLst>
        </pc:spChg>
      </pc:sldChg>
      <pc:sldChg chg="modSp mod">
        <pc:chgData name="Kirsty Patterson" userId="06c453ef-d90e-4cbc-ba6b-1bf363c3e0a9" providerId="ADAL" clId="{2B52998C-451C-485A-9808-79CB34D495AD}" dt="2026-03-18T14:12:01.587" v="1386" actId="2710"/>
        <pc:sldMkLst>
          <pc:docMk/>
          <pc:sldMk cId="3507620922" sldId="321"/>
        </pc:sldMkLst>
        <pc:spChg chg="mod">
          <ac:chgData name="Kirsty Patterson" userId="06c453ef-d90e-4cbc-ba6b-1bf363c3e0a9" providerId="ADAL" clId="{2B52998C-451C-485A-9808-79CB34D495AD}" dt="2026-03-18T14:12:01.587" v="1386" actId="2710"/>
          <ac:spMkLst>
            <pc:docMk/>
            <pc:sldMk cId="3507620922" sldId="321"/>
            <ac:spMk id="5" creationId="{67F3E156-E35E-63A9-C67C-2FEAC83F5D4D}"/>
          </ac:spMkLst>
        </pc:spChg>
      </pc:sldChg>
      <pc:sldChg chg="modSp mod">
        <pc:chgData name="Kirsty Patterson" userId="06c453ef-d90e-4cbc-ba6b-1bf363c3e0a9" providerId="ADAL" clId="{2B52998C-451C-485A-9808-79CB34D495AD}" dt="2026-03-18T14:16:16.779" v="1475" actId="1076"/>
        <pc:sldMkLst>
          <pc:docMk/>
          <pc:sldMk cId="622048999" sldId="322"/>
        </pc:sldMkLst>
        <pc:spChg chg="mod">
          <ac:chgData name="Kirsty Patterson" userId="06c453ef-d90e-4cbc-ba6b-1bf363c3e0a9" providerId="ADAL" clId="{2B52998C-451C-485A-9808-79CB34D495AD}" dt="2026-03-18T14:16:16.779" v="1475" actId="1076"/>
          <ac:spMkLst>
            <pc:docMk/>
            <pc:sldMk cId="622048999" sldId="322"/>
            <ac:spMk id="5" creationId="{6A531BBE-F007-777A-2D3D-2F9C8FACB532}"/>
          </ac:spMkLst>
        </pc:spChg>
      </pc:sldChg>
      <pc:sldChg chg="modSp mod">
        <pc:chgData name="Kirsty Patterson" userId="06c453ef-d90e-4cbc-ba6b-1bf363c3e0a9" providerId="ADAL" clId="{2B52998C-451C-485A-9808-79CB34D495AD}" dt="2026-03-18T14:14:50.540" v="1461" actId="5793"/>
        <pc:sldMkLst>
          <pc:docMk/>
          <pc:sldMk cId="488016688" sldId="323"/>
        </pc:sldMkLst>
        <pc:spChg chg="mod">
          <ac:chgData name="Kirsty Patterson" userId="06c453ef-d90e-4cbc-ba6b-1bf363c3e0a9" providerId="ADAL" clId="{2B52998C-451C-485A-9808-79CB34D495AD}" dt="2026-03-18T14:14:50.540" v="1461" actId="5793"/>
          <ac:spMkLst>
            <pc:docMk/>
            <pc:sldMk cId="488016688" sldId="323"/>
            <ac:spMk id="5" creationId="{2BAC08F1-5186-BF09-8A46-CDB28E5EB63D}"/>
          </ac:spMkLst>
        </pc:spChg>
      </pc:sldChg>
      <pc:sldChg chg="modSp del mod">
        <pc:chgData name="Kirsty Patterson" userId="06c453ef-d90e-4cbc-ba6b-1bf363c3e0a9" providerId="ADAL" clId="{2B52998C-451C-485A-9808-79CB34D495AD}" dt="2026-03-18T14:14:55.873" v="1462" actId="47"/>
        <pc:sldMkLst>
          <pc:docMk/>
          <pc:sldMk cId="1163385106" sldId="324"/>
        </pc:sldMkLst>
        <pc:spChg chg="mod">
          <ac:chgData name="Kirsty Patterson" userId="06c453ef-d90e-4cbc-ba6b-1bf363c3e0a9" providerId="ADAL" clId="{2B52998C-451C-485A-9808-79CB34D495AD}" dt="2026-03-18T14:12:50.908" v="1393" actId="113"/>
          <ac:spMkLst>
            <pc:docMk/>
            <pc:sldMk cId="1163385106" sldId="324"/>
            <ac:spMk id="5" creationId="{A0A9668F-34B6-E8AD-FBCE-35AB497DFDC3}"/>
          </ac:spMkLst>
        </pc:spChg>
      </pc:sldChg>
      <pc:sldChg chg="addSp delSp modSp add mod">
        <pc:chgData name="Kirsty Patterson" userId="06c453ef-d90e-4cbc-ba6b-1bf363c3e0a9" providerId="ADAL" clId="{2B52998C-451C-485A-9808-79CB34D495AD}" dt="2026-03-18T14:22:21.038" v="1669" actId="33553"/>
        <pc:sldMkLst>
          <pc:docMk/>
          <pc:sldMk cId="1633564400" sldId="325"/>
        </pc:sldMkLst>
        <pc:spChg chg="del">
          <ac:chgData name="Kirsty Patterson" userId="06c453ef-d90e-4cbc-ba6b-1bf363c3e0a9" providerId="ADAL" clId="{2B52998C-451C-485A-9808-79CB34D495AD}" dt="2026-03-17T18:59:09.632" v="65" actId="478"/>
          <ac:spMkLst>
            <pc:docMk/>
            <pc:sldMk cId="1633564400" sldId="325"/>
            <ac:spMk id="2" creationId="{3EE05E3F-5610-2B1E-A3FD-8EF555CFB207}"/>
          </ac:spMkLst>
        </pc:spChg>
        <pc:spChg chg="add mod">
          <ac:chgData name="Kirsty Patterson" userId="06c453ef-d90e-4cbc-ba6b-1bf363c3e0a9" providerId="ADAL" clId="{2B52998C-451C-485A-9808-79CB34D495AD}" dt="2026-03-18T14:22:21.038" v="1669" actId="33553"/>
          <ac:spMkLst>
            <pc:docMk/>
            <pc:sldMk cId="1633564400" sldId="325"/>
            <ac:spMk id="3" creationId="{90B22CD9-D902-CB12-F1BA-3A0BF590BC63}"/>
          </ac:spMkLst>
        </pc:spChg>
        <pc:spChg chg="mod">
          <ac:chgData name="Kirsty Patterson" userId="06c453ef-d90e-4cbc-ba6b-1bf363c3e0a9" providerId="ADAL" clId="{2B52998C-451C-485A-9808-79CB34D495AD}" dt="2026-03-17T19:09:59.984" v="467" actId="20577"/>
          <ac:spMkLst>
            <pc:docMk/>
            <pc:sldMk cId="1633564400" sldId="325"/>
            <ac:spMk id="4" creationId="{67B62601-44AF-82FA-3689-BE68D6B4C404}"/>
          </ac:spMkLst>
        </pc:spChg>
        <pc:spChg chg="mod">
          <ac:chgData name="Kirsty Patterson" userId="06c453ef-d90e-4cbc-ba6b-1bf363c3e0a9" providerId="ADAL" clId="{2B52998C-451C-485A-9808-79CB34D495AD}" dt="2026-03-17T19:10:07.657" v="469" actId="20577"/>
          <ac:spMkLst>
            <pc:docMk/>
            <pc:sldMk cId="1633564400" sldId="325"/>
            <ac:spMk id="6" creationId="{F6B641B5-9A0B-BFF1-58A6-FF301B098B2C}"/>
          </ac:spMkLst>
        </pc:spChg>
        <pc:spChg chg="add del mod">
          <ac:chgData name="Kirsty Patterson" userId="06c453ef-d90e-4cbc-ba6b-1bf363c3e0a9" providerId="ADAL" clId="{2B52998C-451C-485A-9808-79CB34D495AD}" dt="2026-03-17T18:59:17.604" v="66" actId="478"/>
          <ac:spMkLst>
            <pc:docMk/>
            <pc:sldMk cId="1633564400" sldId="325"/>
            <ac:spMk id="8" creationId="{DCF5C355-868E-DDF7-7DB7-7E5C75003960}"/>
          </ac:spMkLst>
        </pc:spChg>
        <pc:picChg chg="del">
          <ac:chgData name="Kirsty Patterson" userId="06c453ef-d90e-4cbc-ba6b-1bf363c3e0a9" providerId="ADAL" clId="{2B52998C-451C-485A-9808-79CB34D495AD}" dt="2026-03-17T18:59:23.191" v="68" actId="478"/>
          <ac:picMkLst>
            <pc:docMk/>
            <pc:sldMk cId="1633564400" sldId="325"/>
            <ac:picMk id="7" creationId="{973CB040-DFAD-E29E-4D17-68F02CBB4584}"/>
          </ac:picMkLst>
        </pc:picChg>
      </pc:sldChg>
      <pc:sldChg chg="modSp add mod">
        <pc:chgData name="Kirsty Patterson" userId="06c453ef-d90e-4cbc-ba6b-1bf363c3e0a9" providerId="ADAL" clId="{2B52998C-451C-485A-9808-79CB34D495AD}" dt="2026-03-18T13:44:04.589" v="511" actId="20577"/>
        <pc:sldMkLst>
          <pc:docMk/>
          <pc:sldMk cId="3055831702" sldId="326"/>
        </pc:sldMkLst>
        <pc:spChg chg="mod">
          <ac:chgData name="Kirsty Patterson" userId="06c453ef-d90e-4cbc-ba6b-1bf363c3e0a9" providerId="ADAL" clId="{2B52998C-451C-485A-9808-79CB34D495AD}" dt="2026-03-18T13:42:45.363" v="481" actId="20577"/>
          <ac:spMkLst>
            <pc:docMk/>
            <pc:sldMk cId="3055831702" sldId="326"/>
            <ac:spMk id="2" creationId="{29AF3E64-1BFF-3149-9C48-B3318BBD3AA7}"/>
          </ac:spMkLst>
        </pc:spChg>
        <pc:spChg chg="mod">
          <ac:chgData name="Kirsty Patterson" userId="06c453ef-d90e-4cbc-ba6b-1bf363c3e0a9" providerId="ADAL" clId="{2B52998C-451C-485A-9808-79CB34D495AD}" dt="2026-03-18T13:44:04.589" v="511" actId="20577"/>
          <ac:spMkLst>
            <pc:docMk/>
            <pc:sldMk cId="3055831702" sldId="326"/>
            <ac:spMk id="3" creationId="{BCFFB25B-F7CD-BA43-B498-C6CDF64364F7}"/>
          </ac:spMkLst>
        </pc:spChg>
      </pc:sldChg>
      <pc:sldChg chg="modSp add mod">
        <pc:chgData name="Kirsty Patterson" userId="06c453ef-d90e-4cbc-ba6b-1bf363c3e0a9" providerId="ADAL" clId="{2B52998C-451C-485A-9808-79CB34D495AD}" dt="2026-03-18T14:21:27.292" v="1651" actId="6549"/>
        <pc:sldMkLst>
          <pc:docMk/>
          <pc:sldMk cId="1683230903" sldId="327"/>
        </pc:sldMkLst>
        <pc:spChg chg="mod">
          <ac:chgData name="Kirsty Patterson" userId="06c453ef-d90e-4cbc-ba6b-1bf363c3e0a9" providerId="ADAL" clId="{2B52998C-451C-485A-9808-79CB34D495AD}" dt="2026-03-18T14:21:27.292" v="1651" actId="6549"/>
          <ac:spMkLst>
            <pc:docMk/>
            <pc:sldMk cId="1683230903" sldId="327"/>
            <ac:spMk id="3" creationId="{EC2497F6-F61B-C0F6-04B5-5CE5C103CCE7}"/>
          </ac:spMkLst>
        </pc:spChg>
      </pc:sldChg>
      <pc:sldChg chg="modSp add mod">
        <pc:chgData name="Kirsty Patterson" userId="06c453ef-d90e-4cbc-ba6b-1bf363c3e0a9" providerId="ADAL" clId="{2B52998C-451C-485A-9808-79CB34D495AD}" dt="2026-03-18T14:21:52.200" v="1668" actId="6549"/>
        <pc:sldMkLst>
          <pc:docMk/>
          <pc:sldMk cId="1582254928" sldId="328"/>
        </pc:sldMkLst>
        <pc:spChg chg="mod">
          <ac:chgData name="Kirsty Patterson" userId="06c453ef-d90e-4cbc-ba6b-1bf363c3e0a9" providerId="ADAL" clId="{2B52998C-451C-485A-9808-79CB34D495AD}" dt="2026-03-18T14:21:52.200" v="1668" actId="6549"/>
          <ac:spMkLst>
            <pc:docMk/>
            <pc:sldMk cId="1582254928" sldId="328"/>
            <ac:spMk id="3" creationId="{DA7A1CDC-AFA4-6185-1D11-A50E970A503E}"/>
          </ac:spMkLst>
        </pc:spChg>
      </pc:sldChg>
      <pc:sldChg chg="modSp add mod">
        <pc:chgData name="Kirsty Patterson" userId="06c453ef-d90e-4cbc-ba6b-1bf363c3e0a9" providerId="ADAL" clId="{2B52998C-451C-485A-9808-79CB34D495AD}" dt="2026-03-18T14:13:25.606" v="1405" actId="6549"/>
        <pc:sldMkLst>
          <pc:docMk/>
          <pc:sldMk cId="1077629966" sldId="329"/>
        </pc:sldMkLst>
        <pc:spChg chg="mod">
          <ac:chgData name="Kirsty Patterson" userId="06c453ef-d90e-4cbc-ba6b-1bf363c3e0a9" providerId="ADAL" clId="{2B52998C-451C-485A-9808-79CB34D495AD}" dt="2026-03-18T14:13:25.606" v="1405" actId="6549"/>
          <ac:spMkLst>
            <pc:docMk/>
            <pc:sldMk cId="1077629966" sldId="329"/>
            <ac:spMk id="3" creationId="{637378DA-846A-8694-BE79-5F54B407EAF0}"/>
          </ac:spMkLst>
        </pc:spChg>
      </pc:sldChg>
    </pc:docChg>
  </pc:docChgLst>
  <pc:docChgLst>
    <pc:chgData name="Emily Kelly" userId="129b2903-a77d-4011-b626-fdf346dce13b" providerId="ADAL" clId="{85A5C25D-5312-4C33-8E0A-4DB7416EB847}"/>
    <pc:docChg chg="undo custSel addSld delSld modSld modMainMaster">
      <pc:chgData name="Emily Kelly" userId="129b2903-a77d-4011-b626-fdf346dce13b" providerId="ADAL" clId="{85A5C25D-5312-4C33-8E0A-4DB7416EB847}" dt="2026-03-18T16:11:49.892" v="281" actId="12"/>
      <pc:docMkLst>
        <pc:docMk/>
      </pc:docMkLst>
      <pc:sldChg chg="modSp mod">
        <pc:chgData name="Emily Kelly" userId="129b2903-a77d-4011-b626-fdf346dce13b" providerId="ADAL" clId="{85A5C25D-5312-4C33-8E0A-4DB7416EB847}" dt="2026-03-13T13:17:51.880" v="256" actId="13244"/>
        <pc:sldMkLst>
          <pc:docMk/>
          <pc:sldMk cId="3708121807" sldId="293"/>
        </pc:sldMkLst>
        <pc:spChg chg="ord">
          <ac:chgData name="Emily Kelly" userId="129b2903-a77d-4011-b626-fdf346dce13b" providerId="ADAL" clId="{85A5C25D-5312-4C33-8E0A-4DB7416EB847}" dt="2026-03-13T13:17:51.880" v="256" actId="13244"/>
          <ac:spMkLst>
            <pc:docMk/>
            <pc:sldMk cId="3708121807" sldId="293"/>
            <ac:spMk id="5" creationId="{94DF5491-C51B-5546-8D63-8BD341C64B0A}"/>
          </ac:spMkLst>
        </pc:spChg>
        <pc:picChg chg="mod">
          <ac:chgData name="Emily Kelly" userId="129b2903-a77d-4011-b626-fdf346dce13b" providerId="ADAL" clId="{85A5C25D-5312-4C33-8E0A-4DB7416EB847}" dt="2026-03-13T13:16:46.212" v="246" actId="962"/>
          <ac:picMkLst>
            <pc:docMk/>
            <pc:sldMk cId="3708121807" sldId="293"/>
            <ac:picMk id="6" creationId="{6534F281-57D8-8AEE-4918-F6F7ED0D2A52}"/>
          </ac:picMkLst>
        </pc:picChg>
      </pc:sldChg>
      <pc:sldChg chg="modSp mod">
        <pc:chgData name="Emily Kelly" userId="129b2903-a77d-4011-b626-fdf346dce13b" providerId="ADAL" clId="{85A5C25D-5312-4C33-8E0A-4DB7416EB847}" dt="2026-03-13T13:18:03.841" v="257" actId="13244"/>
        <pc:sldMkLst>
          <pc:docMk/>
          <pc:sldMk cId="3659483100" sldId="294"/>
        </pc:sldMkLst>
        <pc:spChg chg="ord">
          <ac:chgData name="Emily Kelly" userId="129b2903-a77d-4011-b626-fdf346dce13b" providerId="ADAL" clId="{85A5C25D-5312-4C33-8E0A-4DB7416EB847}" dt="2026-03-13T13:18:03.841" v="257" actId="13244"/>
          <ac:spMkLst>
            <pc:docMk/>
            <pc:sldMk cId="3659483100" sldId="294"/>
            <ac:spMk id="4" creationId="{F7D30168-AF11-EC48-A4B1-E40039751BBA}"/>
          </ac:spMkLst>
        </pc:spChg>
        <pc:spChg chg="mod">
          <ac:chgData name="Emily Kelly" userId="129b2903-a77d-4011-b626-fdf346dce13b" providerId="ADAL" clId="{85A5C25D-5312-4C33-8E0A-4DB7416EB847}" dt="2026-03-13T13:11:24.981" v="231" actId="1076"/>
          <ac:spMkLst>
            <pc:docMk/>
            <pc:sldMk cId="3659483100" sldId="294"/>
            <ac:spMk id="6" creationId="{881AFC92-B507-5AE4-FB96-0FA7C309F4E5}"/>
          </ac:spMkLst>
        </pc:spChg>
        <pc:picChg chg="mod">
          <ac:chgData name="Emily Kelly" userId="129b2903-a77d-4011-b626-fdf346dce13b" providerId="ADAL" clId="{85A5C25D-5312-4C33-8E0A-4DB7416EB847}" dt="2026-03-13T13:17:00.497" v="252" actId="962"/>
          <ac:picMkLst>
            <pc:docMk/>
            <pc:sldMk cId="3659483100" sldId="294"/>
            <ac:picMk id="7" creationId="{27FF4EAB-33A7-ACE2-2FB5-B4224F7DAF0C}"/>
          </ac:picMkLst>
        </pc:picChg>
      </pc:sldChg>
      <pc:sldChg chg="modSp mod">
        <pc:chgData name="Emily Kelly" userId="129b2903-a77d-4011-b626-fdf346dce13b" providerId="ADAL" clId="{85A5C25D-5312-4C33-8E0A-4DB7416EB847}" dt="2026-03-13T13:18:22.136" v="259" actId="13244"/>
        <pc:sldMkLst>
          <pc:docMk/>
          <pc:sldMk cId="90798937" sldId="313"/>
        </pc:sldMkLst>
        <pc:spChg chg="ord">
          <ac:chgData name="Emily Kelly" userId="129b2903-a77d-4011-b626-fdf346dce13b" providerId="ADAL" clId="{85A5C25D-5312-4C33-8E0A-4DB7416EB847}" dt="2026-03-13T13:18:22.136" v="259" actId="13244"/>
          <ac:spMkLst>
            <pc:docMk/>
            <pc:sldMk cId="90798937" sldId="313"/>
            <ac:spMk id="4" creationId="{EB9C1586-FAEC-C80D-AFAA-C6107A303D42}"/>
          </ac:spMkLst>
        </pc:spChg>
      </pc:sldChg>
      <pc:sldChg chg="modSp mod">
        <pc:chgData name="Emily Kelly" userId="129b2903-a77d-4011-b626-fdf346dce13b" providerId="ADAL" clId="{85A5C25D-5312-4C33-8E0A-4DB7416EB847}" dt="2026-03-13T13:18:16.400" v="258" actId="13244"/>
        <pc:sldMkLst>
          <pc:docMk/>
          <pc:sldMk cId="4261071513" sldId="314"/>
        </pc:sldMkLst>
        <pc:spChg chg="ord">
          <ac:chgData name="Emily Kelly" userId="129b2903-a77d-4011-b626-fdf346dce13b" providerId="ADAL" clId="{85A5C25D-5312-4C33-8E0A-4DB7416EB847}" dt="2026-03-13T13:18:16.400" v="258" actId="13244"/>
          <ac:spMkLst>
            <pc:docMk/>
            <pc:sldMk cId="4261071513" sldId="314"/>
            <ac:spMk id="4" creationId="{E57F079F-EEE4-C299-CE9F-C14FC7EDB786}"/>
          </ac:spMkLst>
        </pc:spChg>
        <pc:spChg chg="mod">
          <ac:chgData name="Emily Kelly" userId="129b2903-a77d-4011-b626-fdf346dce13b" providerId="ADAL" clId="{85A5C25D-5312-4C33-8E0A-4DB7416EB847}" dt="2026-03-13T13:11:46.681" v="237" actId="27636"/>
          <ac:spMkLst>
            <pc:docMk/>
            <pc:sldMk cId="4261071513" sldId="314"/>
            <ac:spMk id="6" creationId="{73DDDF2A-F1E7-804F-2586-DB82B7F836F9}"/>
          </ac:spMkLst>
        </pc:spChg>
        <pc:picChg chg="mod">
          <ac:chgData name="Emily Kelly" userId="129b2903-a77d-4011-b626-fdf346dce13b" providerId="ADAL" clId="{85A5C25D-5312-4C33-8E0A-4DB7416EB847}" dt="2026-03-13T13:17:06.264" v="254" actId="962"/>
          <ac:picMkLst>
            <pc:docMk/>
            <pc:sldMk cId="4261071513" sldId="314"/>
            <ac:picMk id="7" creationId="{241EA037-6B11-CB8E-07FA-34BC139C873E}"/>
          </ac:picMkLst>
        </pc:picChg>
      </pc:sldChg>
      <pc:sldChg chg="modSp mod">
        <pc:chgData name="Emily Kelly" userId="129b2903-a77d-4011-b626-fdf346dce13b" providerId="ADAL" clId="{85A5C25D-5312-4C33-8E0A-4DB7416EB847}" dt="2026-03-18T16:11:49.892" v="281" actId="12"/>
        <pc:sldMkLst>
          <pc:docMk/>
          <pc:sldMk cId="766119732" sldId="316"/>
        </pc:sldMkLst>
        <pc:spChg chg="ord">
          <ac:chgData name="Emily Kelly" userId="129b2903-a77d-4011-b626-fdf346dce13b" providerId="ADAL" clId="{85A5C25D-5312-4C33-8E0A-4DB7416EB847}" dt="2026-03-13T13:18:45.185" v="262" actId="13244"/>
          <ac:spMkLst>
            <pc:docMk/>
            <pc:sldMk cId="766119732" sldId="316"/>
            <ac:spMk id="4" creationId="{9E27167A-B4D2-2B87-1B63-EDA5CF6D20E1}"/>
          </ac:spMkLst>
        </pc:spChg>
        <pc:spChg chg="mod">
          <ac:chgData name="Emily Kelly" userId="129b2903-a77d-4011-b626-fdf346dce13b" providerId="ADAL" clId="{85A5C25D-5312-4C33-8E0A-4DB7416EB847}" dt="2026-03-18T16:11:49.892" v="281" actId="12"/>
          <ac:spMkLst>
            <pc:docMk/>
            <pc:sldMk cId="766119732" sldId="316"/>
            <ac:spMk id="5" creationId="{379177CF-5C37-E076-5574-ED5EF00AFCF2}"/>
          </ac:spMkLst>
        </pc:spChg>
      </pc:sldChg>
      <pc:sldChg chg="modSp mod">
        <pc:chgData name="Emily Kelly" userId="129b2903-a77d-4011-b626-fdf346dce13b" providerId="ADAL" clId="{85A5C25D-5312-4C33-8E0A-4DB7416EB847}" dt="2026-03-13T13:18:53.577" v="264" actId="13244"/>
        <pc:sldMkLst>
          <pc:docMk/>
          <pc:sldMk cId="75921459" sldId="318"/>
        </pc:sldMkLst>
        <pc:spChg chg="ord">
          <ac:chgData name="Emily Kelly" userId="129b2903-a77d-4011-b626-fdf346dce13b" providerId="ADAL" clId="{85A5C25D-5312-4C33-8E0A-4DB7416EB847}" dt="2026-03-13T13:18:53.577" v="264" actId="13244"/>
          <ac:spMkLst>
            <pc:docMk/>
            <pc:sldMk cId="75921459" sldId="318"/>
            <ac:spMk id="4" creationId="{19E07849-40A6-0188-1D79-F3A058F9F878}"/>
          </ac:spMkLst>
        </pc:spChg>
        <pc:spChg chg="mod">
          <ac:chgData name="Emily Kelly" userId="129b2903-a77d-4011-b626-fdf346dce13b" providerId="ADAL" clId="{85A5C25D-5312-4C33-8E0A-4DB7416EB847}" dt="2026-03-13T09:54:45.207" v="84" actId="11"/>
          <ac:spMkLst>
            <pc:docMk/>
            <pc:sldMk cId="75921459" sldId="318"/>
            <ac:spMk id="8" creationId="{33837574-0587-4812-BF1C-21FFBD1E18E7}"/>
          </ac:spMkLst>
        </pc:spChg>
      </pc:sldChg>
      <pc:sldChg chg="modSp mod">
        <pc:chgData name="Emily Kelly" userId="129b2903-a77d-4011-b626-fdf346dce13b" providerId="ADAL" clId="{85A5C25D-5312-4C33-8E0A-4DB7416EB847}" dt="2026-03-13T13:18:56.393" v="265" actId="13244"/>
        <pc:sldMkLst>
          <pc:docMk/>
          <pc:sldMk cId="2197391318" sldId="319"/>
        </pc:sldMkLst>
        <pc:spChg chg="ord">
          <ac:chgData name="Emily Kelly" userId="129b2903-a77d-4011-b626-fdf346dce13b" providerId="ADAL" clId="{85A5C25D-5312-4C33-8E0A-4DB7416EB847}" dt="2026-03-13T13:18:56.393" v="265" actId="13244"/>
          <ac:spMkLst>
            <pc:docMk/>
            <pc:sldMk cId="2197391318" sldId="319"/>
            <ac:spMk id="4" creationId="{D346DB02-F3D3-3085-CDE0-148C0227BF51}"/>
          </ac:spMkLst>
        </pc:spChg>
        <pc:spChg chg="mod">
          <ac:chgData name="Emily Kelly" userId="129b2903-a77d-4011-b626-fdf346dce13b" providerId="ADAL" clId="{85A5C25D-5312-4C33-8E0A-4DB7416EB847}" dt="2026-03-13T09:55:19.623" v="97" actId="11"/>
          <ac:spMkLst>
            <pc:docMk/>
            <pc:sldMk cId="2197391318" sldId="319"/>
            <ac:spMk id="5" creationId="{DE6FCF9F-B147-F23B-6EE3-E6DE95FB7A0A}"/>
          </ac:spMkLst>
        </pc:spChg>
      </pc:sldChg>
      <pc:sldChg chg="modSp mod">
        <pc:chgData name="Emily Kelly" userId="129b2903-a77d-4011-b626-fdf346dce13b" providerId="ADAL" clId="{85A5C25D-5312-4C33-8E0A-4DB7416EB847}" dt="2026-03-13T13:18:59.545" v="266" actId="13244"/>
        <pc:sldMkLst>
          <pc:docMk/>
          <pc:sldMk cId="3139137103" sldId="320"/>
        </pc:sldMkLst>
        <pc:spChg chg="ord">
          <ac:chgData name="Emily Kelly" userId="129b2903-a77d-4011-b626-fdf346dce13b" providerId="ADAL" clId="{85A5C25D-5312-4C33-8E0A-4DB7416EB847}" dt="2026-03-13T13:18:59.545" v="266" actId="13244"/>
          <ac:spMkLst>
            <pc:docMk/>
            <pc:sldMk cId="3139137103" sldId="320"/>
            <ac:spMk id="4" creationId="{A186B1E8-4DCE-CEB6-7500-90A177200A09}"/>
          </ac:spMkLst>
        </pc:spChg>
        <pc:spChg chg="mod">
          <ac:chgData name="Emily Kelly" userId="129b2903-a77d-4011-b626-fdf346dce13b" providerId="ADAL" clId="{85A5C25D-5312-4C33-8E0A-4DB7416EB847}" dt="2026-03-13T13:12:32.875" v="242" actId="114"/>
          <ac:spMkLst>
            <pc:docMk/>
            <pc:sldMk cId="3139137103" sldId="320"/>
            <ac:spMk id="5" creationId="{AFF4B44E-0D8A-F74F-A6D8-A06973929F08}"/>
          </ac:spMkLst>
        </pc:spChg>
      </pc:sldChg>
      <pc:sldChg chg="modSp mod">
        <pc:chgData name="Emily Kelly" userId="129b2903-a77d-4011-b626-fdf346dce13b" providerId="ADAL" clId="{85A5C25D-5312-4C33-8E0A-4DB7416EB847}" dt="2026-03-13T13:19:03.448" v="268" actId="13244"/>
        <pc:sldMkLst>
          <pc:docMk/>
          <pc:sldMk cId="3507620922" sldId="321"/>
        </pc:sldMkLst>
        <pc:spChg chg="ord">
          <ac:chgData name="Emily Kelly" userId="129b2903-a77d-4011-b626-fdf346dce13b" providerId="ADAL" clId="{85A5C25D-5312-4C33-8E0A-4DB7416EB847}" dt="2026-03-13T13:19:03.448" v="268" actId="13244"/>
          <ac:spMkLst>
            <pc:docMk/>
            <pc:sldMk cId="3507620922" sldId="321"/>
            <ac:spMk id="4" creationId="{2A9181D4-6B25-5E32-1DD0-6A94BC36B8A5}"/>
          </ac:spMkLst>
        </pc:spChg>
        <pc:spChg chg="mod">
          <ac:chgData name="Emily Kelly" userId="129b2903-a77d-4011-b626-fdf346dce13b" providerId="ADAL" clId="{85A5C25D-5312-4C33-8E0A-4DB7416EB847}" dt="2026-03-13T13:01:52.153" v="114" actId="11"/>
          <ac:spMkLst>
            <pc:docMk/>
            <pc:sldMk cId="3507620922" sldId="321"/>
            <ac:spMk id="5" creationId="{67F3E156-E35E-63A9-C67C-2FEAC83F5D4D}"/>
          </ac:spMkLst>
        </pc:spChg>
      </pc:sldChg>
      <pc:sldChg chg="modSp add mod">
        <pc:chgData name="Emily Kelly" userId="129b2903-a77d-4011-b626-fdf346dce13b" providerId="ADAL" clId="{85A5C25D-5312-4C33-8E0A-4DB7416EB847}" dt="2026-03-13T13:19:07.513" v="269" actId="13244"/>
        <pc:sldMkLst>
          <pc:docMk/>
          <pc:sldMk cId="622048999" sldId="322"/>
        </pc:sldMkLst>
        <pc:spChg chg="mod">
          <ac:chgData name="Emily Kelly" userId="129b2903-a77d-4011-b626-fdf346dce13b" providerId="ADAL" clId="{85A5C25D-5312-4C33-8E0A-4DB7416EB847}" dt="2026-03-13T09:48:45.983" v="24" actId="20577"/>
          <ac:spMkLst>
            <pc:docMk/>
            <pc:sldMk cId="622048999" sldId="322"/>
            <ac:spMk id="2" creationId="{9104E1BF-775D-B74C-19D2-36AC41CCEA6F}"/>
          </ac:spMkLst>
        </pc:spChg>
        <pc:spChg chg="mod ord">
          <ac:chgData name="Emily Kelly" userId="129b2903-a77d-4011-b626-fdf346dce13b" providerId="ADAL" clId="{85A5C25D-5312-4C33-8E0A-4DB7416EB847}" dt="2026-03-13T13:19:07.513" v="269" actId="13244"/>
          <ac:spMkLst>
            <pc:docMk/>
            <pc:sldMk cId="622048999" sldId="322"/>
            <ac:spMk id="4" creationId="{8FB11781-3A73-929E-BD11-F325B83A2170}"/>
          </ac:spMkLst>
        </pc:spChg>
        <pc:spChg chg="mod">
          <ac:chgData name="Emily Kelly" userId="129b2903-a77d-4011-b626-fdf346dce13b" providerId="ADAL" clId="{85A5C25D-5312-4C33-8E0A-4DB7416EB847}" dt="2026-03-13T13:05:31.937" v="168" actId="255"/>
          <ac:spMkLst>
            <pc:docMk/>
            <pc:sldMk cId="622048999" sldId="322"/>
            <ac:spMk id="5" creationId="{6A531BBE-F007-777A-2D3D-2F9C8FACB532}"/>
          </ac:spMkLst>
        </pc:spChg>
      </pc:sldChg>
      <pc:sldChg chg="modSp add mod">
        <pc:chgData name="Emily Kelly" userId="129b2903-a77d-4011-b626-fdf346dce13b" providerId="ADAL" clId="{85A5C25D-5312-4C33-8E0A-4DB7416EB847}" dt="2026-03-13T13:19:10.753" v="270" actId="13244"/>
        <pc:sldMkLst>
          <pc:docMk/>
          <pc:sldMk cId="488016688" sldId="323"/>
        </pc:sldMkLst>
        <pc:spChg chg="ord">
          <ac:chgData name="Emily Kelly" userId="129b2903-a77d-4011-b626-fdf346dce13b" providerId="ADAL" clId="{85A5C25D-5312-4C33-8E0A-4DB7416EB847}" dt="2026-03-13T13:19:10.753" v="270" actId="13244"/>
          <ac:spMkLst>
            <pc:docMk/>
            <pc:sldMk cId="488016688" sldId="323"/>
            <ac:spMk id="4" creationId="{486D0D48-CEA6-72A5-E7CF-9F6583C5FCCF}"/>
          </ac:spMkLst>
        </pc:spChg>
        <pc:spChg chg="mod">
          <ac:chgData name="Emily Kelly" userId="129b2903-a77d-4011-b626-fdf346dce13b" providerId="ADAL" clId="{85A5C25D-5312-4C33-8E0A-4DB7416EB847}" dt="2026-03-13T13:07:40.403" v="183" actId="114"/>
          <ac:spMkLst>
            <pc:docMk/>
            <pc:sldMk cId="488016688" sldId="323"/>
            <ac:spMk id="5" creationId="{2BAC08F1-5186-BF09-8A46-CDB28E5EB63D}"/>
          </ac:spMkLst>
        </pc:spChg>
      </pc:sldChg>
      <pc:sldMasterChg chg="modSldLayout">
        <pc:chgData name="Emily Kelly" userId="129b2903-a77d-4011-b626-fdf346dce13b" providerId="ADAL" clId="{85A5C25D-5312-4C33-8E0A-4DB7416EB847}" dt="2026-03-13T09:35:45.541" v="10" actId="115"/>
        <pc:sldMasterMkLst>
          <pc:docMk/>
          <pc:sldMasterMk cId="2405364243" sldId="2147483648"/>
        </pc:sldMasterMkLst>
        <pc:sldLayoutChg chg="modSp mod">
          <pc:chgData name="Emily Kelly" userId="129b2903-a77d-4011-b626-fdf346dce13b" providerId="ADAL" clId="{85A5C25D-5312-4C33-8E0A-4DB7416EB847}" dt="2026-03-13T09:35:45.541" v="10" actId="115"/>
          <pc:sldLayoutMkLst>
            <pc:docMk/>
            <pc:sldMasterMk cId="2405364243" sldId="2147483648"/>
            <pc:sldLayoutMk cId="486097431" sldId="2147483679"/>
          </pc:sldLayoutMkLst>
          <pc:spChg chg="mod">
            <ac:chgData name="Emily Kelly" userId="129b2903-a77d-4011-b626-fdf346dce13b" providerId="ADAL" clId="{85A5C25D-5312-4C33-8E0A-4DB7416EB847}" dt="2026-03-13T09:35:45.541" v="10" actId="115"/>
            <ac:spMkLst>
              <pc:docMk/>
              <pc:sldMasterMk cId="2405364243" sldId="2147483648"/>
              <pc:sldLayoutMk cId="486097431" sldId="2147483679"/>
              <ac:spMk id="14" creationId="{733B6428-7651-D44C-BAFC-EA24E6298D54}"/>
            </ac:spMkLst>
          </pc:sp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9EC629-D562-1F4D-9516-3F1BC8A500EA}" type="datetimeFigureOut">
              <a:rPr lang="en-US" smtClean="0"/>
              <a:t>3/18/2026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D45128-3B04-8043-80B1-C24BD0A6CA74}" type="slidenum">
              <a:rPr lang="en-US" smtClean="0"/>
              <a:t>‹#›</a:t>
            </a:fld>
            <a:endParaRPr lang="en-US"/>
          </a:p>
        </p:txBody>
      </p:sp>
    </p:spTree>
    <p:extLst>
      <p:ext uri="{BB962C8B-B14F-4D97-AF65-F5344CB8AC3E}">
        <p14:creationId xmlns:p14="http://schemas.microsoft.com/office/powerpoint/2010/main" val="3682358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 useful point to do some whole-class questioning about the results, prior to completing the student sheet questions.</a:t>
            </a:r>
          </a:p>
        </p:txBody>
      </p:sp>
      <p:sp>
        <p:nvSpPr>
          <p:cNvPr id="4" name="Slide Number Placeholder 3"/>
          <p:cNvSpPr>
            <a:spLocks noGrp="1"/>
          </p:cNvSpPr>
          <p:nvPr>
            <p:ph type="sldNum" sz="quarter" idx="5"/>
          </p:nvPr>
        </p:nvSpPr>
        <p:spPr/>
        <p:txBody>
          <a:bodyPr/>
          <a:lstStyle/>
          <a:p>
            <a:fld id="{33D45128-3B04-8043-80B1-C24BD0A6CA74}" type="slidenum">
              <a:rPr lang="en-US" smtClean="0"/>
              <a:t>6</a:t>
            </a:fld>
            <a:endParaRPr lang="en-US"/>
          </a:p>
        </p:txBody>
      </p:sp>
    </p:spTree>
    <p:extLst>
      <p:ext uri="{BB962C8B-B14F-4D97-AF65-F5344CB8AC3E}">
        <p14:creationId xmlns:p14="http://schemas.microsoft.com/office/powerpoint/2010/main" val="14993152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3D45128-3B04-8043-80B1-C24BD0A6CA74}" type="slidenum">
              <a:rPr lang="en-US" smtClean="0"/>
              <a:t>7</a:t>
            </a:fld>
            <a:endParaRPr lang="en-US"/>
          </a:p>
        </p:txBody>
      </p:sp>
    </p:spTree>
    <p:extLst>
      <p:ext uri="{BB962C8B-B14F-4D97-AF65-F5344CB8AC3E}">
        <p14:creationId xmlns:p14="http://schemas.microsoft.com/office/powerpoint/2010/main" val="932922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B363C9-6BC8-705D-541F-B87DD5EAAA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5B5041-C0FB-799D-8F41-31BB55423B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692044-C424-CF2E-52A4-1CE80CFC375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err="1"/>
              <a:t>Unscaffolded</a:t>
            </a:r>
            <a:endParaRPr lang="en-US" dirty="0"/>
          </a:p>
          <a:p>
            <a:endParaRPr lang="en-US" dirty="0"/>
          </a:p>
        </p:txBody>
      </p:sp>
      <p:sp>
        <p:nvSpPr>
          <p:cNvPr id="4" name="Slide Number Placeholder 3">
            <a:extLst>
              <a:ext uri="{FF2B5EF4-FFF2-40B4-BE49-F238E27FC236}">
                <a16:creationId xmlns:a16="http://schemas.microsoft.com/office/drawing/2014/main" id="{2E6455E4-4A0A-C6C8-FD7A-6576AB08535D}"/>
              </a:ext>
            </a:extLst>
          </p:cNvPr>
          <p:cNvSpPr>
            <a:spLocks noGrp="1"/>
          </p:cNvSpPr>
          <p:nvPr>
            <p:ph type="sldNum" sz="quarter" idx="5"/>
          </p:nvPr>
        </p:nvSpPr>
        <p:spPr/>
        <p:txBody>
          <a:bodyPr/>
          <a:lstStyle/>
          <a:p>
            <a:fld id="{33D45128-3B04-8043-80B1-C24BD0A6CA74}" type="slidenum">
              <a:rPr lang="en-US" smtClean="0"/>
              <a:t>10</a:t>
            </a:fld>
            <a:endParaRPr lang="en-US"/>
          </a:p>
        </p:txBody>
      </p:sp>
    </p:spTree>
    <p:extLst>
      <p:ext uri="{BB962C8B-B14F-4D97-AF65-F5344CB8AC3E}">
        <p14:creationId xmlns:p14="http://schemas.microsoft.com/office/powerpoint/2010/main" val="36062691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D36AEF-6D5E-99E5-3ACF-EFBDB9A65F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34F29D-AB63-B2E1-2468-FCA71DF74C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6689D0-7C64-6FCD-7DEE-143CADE71EB8}"/>
              </a:ext>
            </a:extLst>
          </p:cNvPr>
          <p:cNvSpPr>
            <a:spLocks noGrp="1"/>
          </p:cNvSpPr>
          <p:nvPr>
            <p:ph type="body" idx="1"/>
          </p:nvPr>
        </p:nvSpPr>
        <p:spPr/>
        <p:txBody>
          <a:bodyPr/>
          <a:lstStyle/>
          <a:p>
            <a:r>
              <a:rPr lang="en-US" dirty="0"/>
              <a:t>Scaffolded </a:t>
            </a:r>
          </a:p>
        </p:txBody>
      </p:sp>
      <p:sp>
        <p:nvSpPr>
          <p:cNvPr id="4" name="Slide Number Placeholder 3">
            <a:extLst>
              <a:ext uri="{FF2B5EF4-FFF2-40B4-BE49-F238E27FC236}">
                <a16:creationId xmlns:a16="http://schemas.microsoft.com/office/drawing/2014/main" id="{F7B00E6F-3A9C-27B5-B7BE-8740F7250BAF}"/>
              </a:ext>
            </a:extLst>
          </p:cNvPr>
          <p:cNvSpPr>
            <a:spLocks noGrp="1"/>
          </p:cNvSpPr>
          <p:nvPr>
            <p:ph type="sldNum" sz="quarter" idx="5"/>
          </p:nvPr>
        </p:nvSpPr>
        <p:spPr/>
        <p:txBody>
          <a:bodyPr/>
          <a:lstStyle/>
          <a:p>
            <a:fld id="{33D45128-3B04-8043-80B1-C24BD0A6CA74}" type="slidenum">
              <a:rPr lang="en-US" smtClean="0"/>
              <a:t>11</a:t>
            </a:fld>
            <a:endParaRPr lang="en-US"/>
          </a:p>
        </p:txBody>
      </p:sp>
    </p:spTree>
    <p:extLst>
      <p:ext uri="{BB962C8B-B14F-4D97-AF65-F5344CB8AC3E}">
        <p14:creationId xmlns:p14="http://schemas.microsoft.com/office/powerpoint/2010/main" val="32169921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166B31-143A-2D22-F418-466BB5C17D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796978-1208-EADC-9468-01CA0D2701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A3803F-1536-BE14-7977-F15C6E87C398}"/>
              </a:ext>
            </a:extLst>
          </p:cNvPr>
          <p:cNvSpPr>
            <a:spLocks noGrp="1"/>
          </p:cNvSpPr>
          <p:nvPr>
            <p:ph type="body" idx="1"/>
          </p:nvPr>
        </p:nvSpPr>
        <p:spPr/>
        <p:txBody>
          <a:bodyPr/>
          <a:lstStyle/>
          <a:p>
            <a:r>
              <a:rPr lang="en-US" dirty="0"/>
              <a:t>Scaffolded </a:t>
            </a:r>
          </a:p>
        </p:txBody>
      </p:sp>
      <p:sp>
        <p:nvSpPr>
          <p:cNvPr id="4" name="Slide Number Placeholder 3">
            <a:extLst>
              <a:ext uri="{FF2B5EF4-FFF2-40B4-BE49-F238E27FC236}">
                <a16:creationId xmlns:a16="http://schemas.microsoft.com/office/drawing/2014/main" id="{25436B92-5F19-F7A7-ED82-B132FDE7012E}"/>
              </a:ext>
            </a:extLst>
          </p:cNvPr>
          <p:cNvSpPr>
            <a:spLocks noGrp="1"/>
          </p:cNvSpPr>
          <p:nvPr>
            <p:ph type="sldNum" sz="quarter" idx="5"/>
          </p:nvPr>
        </p:nvSpPr>
        <p:spPr/>
        <p:txBody>
          <a:bodyPr/>
          <a:lstStyle/>
          <a:p>
            <a:fld id="{33D45128-3B04-8043-80B1-C24BD0A6CA74}" type="slidenum">
              <a:rPr lang="en-US" smtClean="0"/>
              <a:t>12</a:t>
            </a:fld>
            <a:endParaRPr lang="en-US"/>
          </a:p>
        </p:txBody>
      </p:sp>
    </p:spTree>
    <p:extLst>
      <p:ext uri="{BB962C8B-B14F-4D97-AF65-F5344CB8AC3E}">
        <p14:creationId xmlns:p14="http://schemas.microsoft.com/office/powerpoint/2010/main" val="2313257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742ABD-D49C-F6CF-F03C-42926EEED3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F67C6C-AE73-A762-897C-47891F2C3D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735D03-8780-3544-6672-2813E696794E}"/>
              </a:ext>
            </a:extLst>
          </p:cNvPr>
          <p:cNvSpPr>
            <a:spLocks noGrp="1"/>
          </p:cNvSpPr>
          <p:nvPr>
            <p:ph type="body" idx="1"/>
          </p:nvPr>
        </p:nvSpPr>
        <p:spPr/>
        <p:txBody>
          <a:bodyPr/>
          <a:lstStyle/>
          <a:p>
            <a:r>
              <a:rPr lang="en-US" dirty="0"/>
              <a:t>Scaffolded </a:t>
            </a:r>
          </a:p>
        </p:txBody>
      </p:sp>
      <p:sp>
        <p:nvSpPr>
          <p:cNvPr id="4" name="Slide Number Placeholder 3">
            <a:extLst>
              <a:ext uri="{FF2B5EF4-FFF2-40B4-BE49-F238E27FC236}">
                <a16:creationId xmlns:a16="http://schemas.microsoft.com/office/drawing/2014/main" id="{7801B7ED-42AF-4F84-2DC9-E60BCD9767F5}"/>
              </a:ext>
            </a:extLst>
          </p:cNvPr>
          <p:cNvSpPr>
            <a:spLocks noGrp="1"/>
          </p:cNvSpPr>
          <p:nvPr>
            <p:ph type="sldNum" sz="quarter" idx="5"/>
          </p:nvPr>
        </p:nvSpPr>
        <p:spPr/>
        <p:txBody>
          <a:bodyPr/>
          <a:lstStyle/>
          <a:p>
            <a:fld id="{33D45128-3B04-8043-80B1-C24BD0A6CA74}" type="slidenum">
              <a:rPr lang="en-US" smtClean="0"/>
              <a:t>14</a:t>
            </a:fld>
            <a:endParaRPr lang="en-US"/>
          </a:p>
        </p:txBody>
      </p:sp>
    </p:spTree>
    <p:extLst>
      <p:ext uri="{BB962C8B-B14F-4D97-AF65-F5344CB8AC3E}">
        <p14:creationId xmlns:p14="http://schemas.microsoft.com/office/powerpoint/2010/main" val="8175572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66809D-7FEB-FB0B-1670-08A55E9AED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972FB9-46B1-AECA-E515-3F2BBFFF1F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404E10-C22E-E8F9-586A-199E132453C0}"/>
              </a:ext>
            </a:extLst>
          </p:cNvPr>
          <p:cNvSpPr>
            <a:spLocks noGrp="1"/>
          </p:cNvSpPr>
          <p:nvPr>
            <p:ph type="body" idx="1"/>
          </p:nvPr>
        </p:nvSpPr>
        <p:spPr/>
        <p:txBody>
          <a:bodyPr/>
          <a:lstStyle/>
          <a:p>
            <a:r>
              <a:rPr lang="en-US" dirty="0"/>
              <a:t>Scaffolded </a:t>
            </a:r>
          </a:p>
        </p:txBody>
      </p:sp>
      <p:sp>
        <p:nvSpPr>
          <p:cNvPr id="4" name="Slide Number Placeholder 3">
            <a:extLst>
              <a:ext uri="{FF2B5EF4-FFF2-40B4-BE49-F238E27FC236}">
                <a16:creationId xmlns:a16="http://schemas.microsoft.com/office/drawing/2014/main" id="{9F3DAE5F-50B9-D38F-84A8-AB1F04CC5084}"/>
              </a:ext>
            </a:extLst>
          </p:cNvPr>
          <p:cNvSpPr>
            <a:spLocks noGrp="1"/>
          </p:cNvSpPr>
          <p:nvPr>
            <p:ph type="sldNum" sz="quarter" idx="5"/>
          </p:nvPr>
        </p:nvSpPr>
        <p:spPr/>
        <p:txBody>
          <a:bodyPr/>
          <a:lstStyle/>
          <a:p>
            <a:fld id="{33D45128-3B04-8043-80B1-C24BD0A6CA74}" type="slidenum">
              <a:rPr lang="en-US" smtClean="0"/>
              <a:t>15</a:t>
            </a:fld>
            <a:endParaRPr lang="en-US"/>
          </a:p>
        </p:txBody>
      </p:sp>
    </p:spTree>
    <p:extLst>
      <p:ext uri="{BB962C8B-B14F-4D97-AF65-F5344CB8AC3E}">
        <p14:creationId xmlns:p14="http://schemas.microsoft.com/office/powerpoint/2010/main" val="13423491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63A699-2D7E-B47D-D351-9876B2AFAD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7221E3-970E-CF33-6B27-DEE343543C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2A5143-25AE-1880-D401-2AE68C9B6EA2}"/>
              </a:ext>
            </a:extLst>
          </p:cNvPr>
          <p:cNvSpPr>
            <a:spLocks noGrp="1"/>
          </p:cNvSpPr>
          <p:nvPr>
            <p:ph type="body" idx="1"/>
          </p:nvPr>
        </p:nvSpPr>
        <p:spPr/>
        <p:txBody>
          <a:bodyPr/>
          <a:lstStyle/>
          <a:p>
            <a:r>
              <a:rPr lang="en-US" dirty="0"/>
              <a:t>Scaffolded </a:t>
            </a:r>
          </a:p>
        </p:txBody>
      </p:sp>
      <p:sp>
        <p:nvSpPr>
          <p:cNvPr id="4" name="Slide Number Placeholder 3">
            <a:extLst>
              <a:ext uri="{FF2B5EF4-FFF2-40B4-BE49-F238E27FC236}">
                <a16:creationId xmlns:a16="http://schemas.microsoft.com/office/drawing/2014/main" id="{B4E145DC-4EDD-9D23-0206-30126D4D98AD}"/>
              </a:ext>
            </a:extLst>
          </p:cNvPr>
          <p:cNvSpPr>
            <a:spLocks noGrp="1"/>
          </p:cNvSpPr>
          <p:nvPr>
            <p:ph type="sldNum" sz="quarter" idx="5"/>
          </p:nvPr>
        </p:nvSpPr>
        <p:spPr/>
        <p:txBody>
          <a:bodyPr/>
          <a:lstStyle/>
          <a:p>
            <a:fld id="{33D45128-3B04-8043-80B1-C24BD0A6CA74}" type="slidenum">
              <a:rPr lang="en-US" smtClean="0"/>
              <a:t>16</a:t>
            </a:fld>
            <a:endParaRPr lang="en-US"/>
          </a:p>
        </p:txBody>
      </p:sp>
    </p:spTree>
    <p:extLst>
      <p:ext uri="{BB962C8B-B14F-4D97-AF65-F5344CB8AC3E}">
        <p14:creationId xmlns:p14="http://schemas.microsoft.com/office/powerpoint/2010/main" val="23106807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C079E3-F42B-D00A-EA6D-0F5A8DA080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7FF028-FE61-2476-19E5-75B859B0B9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E18D71-5783-EC0B-368D-C91A2D1DD924}"/>
              </a:ext>
            </a:extLst>
          </p:cNvPr>
          <p:cNvSpPr>
            <a:spLocks noGrp="1"/>
          </p:cNvSpPr>
          <p:nvPr>
            <p:ph type="body" idx="1"/>
          </p:nvPr>
        </p:nvSpPr>
        <p:spPr/>
        <p:txBody>
          <a:bodyPr/>
          <a:lstStyle/>
          <a:p>
            <a:r>
              <a:rPr lang="en-US" dirty="0"/>
              <a:t>Scaffolded </a:t>
            </a:r>
          </a:p>
        </p:txBody>
      </p:sp>
      <p:sp>
        <p:nvSpPr>
          <p:cNvPr id="4" name="Slide Number Placeholder 3">
            <a:extLst>
              <a:ext uri="{FF2B5EF4-FFF2-40B4-BE49-F238E27FC236}">
                <a16:creationId xmlns:a16="http://schemas.microsoft.com/office/drawing/2014/main" id="{DBA46DC2-FFFB-F0E5-1550-22C458B60016}"/>
              </a:ext>
            </a:extLst>
          </p:cNvPr>
          <p:cNvSpPr>
            <a:spLocks noGrp="1"/>
          </p:cNvSpPr>
          <p:nvPr>
            <p:ph type="sldNum" sz="quarter" idx="5"/>
          </p:nvPr>
        </p:nvSpPr>
        <p:spPr/>
        <p:txBody>
          <a:bodyPr/>
          <a:lstStyle/>
          <a:p>
            <a:fld id="{33D45128-3B04-8043-80B1-C24BD0A6CA74}" type="slidenum">
              <a:rPr lang="en-US" smtClean="0"/>
              <a:t>17</a:t>
            </a:fld>
            <a:endParaRPr lang="en-US"/>
          </a:p>
        </p:txBody>
      </p:sp>
    </p:spTree>
    <p:extLst>
      <p:ext uri="{BB962C8B-B14F-4D97-AF65-F5344CB8AC3E}">
        <p14:creationId xmlns:p14="http://schemas.microsoft.com/office/powerpoint/2010/main" val="3205368550"/>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hyperlink" Target="https://rsc.li/2UfBalB" TargetMode="External"/><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7.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2UfBalB" TargetMode="Externa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2UfBalB" TargetMode="Externa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4-16 years Title, single line, generic photo">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38610100-38BC-194F-9079-8DDE723951FF}"/>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5" name="Picture 4">
            <a:extLst>
              <a:ext uri="{FF2B5EF4-FFF2-40B4-BE49-F238E27FC236}">
                <a16:creationId xmlns:a16="http://schemas.microsoft.com/office/drawing/2014/main" id="{BBA549A9-FDA4-D149-B497-B5121421C2D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2" name="Picture 11">
            <a:extLst>
              <a:ext uri="{FF2B5EF4-FFF2-40B4-BE49-F238E27FC236}">
                <a16:creationId xmlns:a16="http://schemas.microsoft.com/office/drawing/2014/main" id="{4C3C2113-31B6-7F4D-83F0-729A1B46C583}"/>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25" name="Picture 24">
            <a:extLst>
              <a:ext uri="{FF2B5EF4-FFF2-40B4-BE49-F238E27FC236}">
                <a16:creationId xmlns:a16="http://schemas.microsoft.com/office/drawing/2014/main" id="{7AE3D22E-2B57-CE4A-B915-F81A74DD96F1}"/>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27" name="Picture 26">
            <a:extLst>
              <a:ext uri="{FF2B5EF4-FFF2-40B4-BE49-F238E27FC236}">
                <a16:creationId xmlns:a16="http://schemas.microsoft.com/office/drawing/2014/main" id="{E4983CAC-993B-784B-BDEA-00ABFD7B6D78}"/>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15" name="Title 1">
            <a:extLst>
              <a:ext uri="{FF2B5EF4-FFF2-40B4-BE49-F238E27FC236}">
                <a16:creationId xmlns:a16="http://schemas.microsoft.com/office/drawing/2014/main" id="{8E12F9B7-525F-0A4B-9E77-89C192EAFCBE}"/>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16" name="Subtitle 2">
            <a:extLst>
              <a:ext uri="{FF2B5EF4-FFF2-40B4-BE49-F238E27FC236}">
                <a16:creationId xmlns:a16="http://schemas.microsoft.com/office/drawing/2014/main" id="{4B3093CA-596C-304F-86CF-A159FB36541B}"/>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Single line title</a:t>
            </a:r>
            <a:endParaRPr lang="en-US" dirty="0"/>
          </a:p>
        </p:txBody>
      </p:sp>
      <p:pic>
        <p:nvPicPr>
          <p:cNvPr id="17" name="Picture 16">
            <a:extLst>
              <a:ext uri="{FF2B5EF4-FFF2-40B4-BE49-F238E27FC236}">
                <a16:creationId xmlns:a16="http://schemas.microsoft.com/office/drawing/2014/main" id="{C921A4C6-5661-3A4E-8B85-9900DC479D2E}"/>
              </a:ext>
            </a:extLst>
          </p:cNvPr>
          <p:cNvPicPr>
            <a:picLocks noChangeAspect="1"/>
          </p:cNvPicPr>
          <p:nvPr userDrawn="1"/>
        </p:nvPicPr>
        <p:blipFill>
          <a:blip r:embed="rId7"/>
          <a:stretch>
            <a:fillRect/>
          </a:stretch>
        </p:blipFill>
        <p:spPr>
          <a:xfrm>
            <a:off x="540000" y="5640908"/>
            <a:ext cx="2568960" cy="716919"/>
          </a:xfrm>
          <a:prstGeom prst="rect">
            <a:avLst/>
          </a:prstGeom>
        </p:spPr>
      </p:pic>
      <p:sp>
        <p:nvSpPr>
          <p:cNvPr id="13" name="Title 1">
            <a:extLst>
              <a:ext uri="{FF2B5EF4-FFF2-40B4-BE49-F238E27FC236}">
                <a16:creationId xmlns:a16="http://schemas.microsoft.com/office/drawing/2014/main" id="{A5BB0AE8-6DC8-9941-9AD4-FAD7BFF45B99}"/>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8">
                  <a:extLst>
                    <a:ext uri="{A12FA001-AC4F-418D-AE19-62706E023703}">
                      <ahyp:hlinkClr xmlns:ahyp="http://schemas.microsoft.com/office/drawing/2018/hyperlinkcolor" val="tx"/>
                    </a:ext>
                  </a:extLst>
                </a:hlinkClick>
              </a:rPr>
              <a:t>https://rsc.li/2UfBalB</a:t>
            </a:r>
            <a:endParaRPr lang="en-US" sz="1600" u="none" dirty="0">
              <a:solidFill>
                <a:schemeClr val="bg1"/>
              </a:solidFill>
            </a:endParaRPr>
          </a:p>
        </p:txBody>
      </p:sp>
      <p:pic>
        <p:nvPicPr>
          <p:cNvPr id="4" name="Picture 3">
            <a:extLst>
              <a:ext uri="{FF2B5EF4-FFF2-40B4-BE49-F238E27FC236}">
                <a16:creationId xmlns:a16="http://schemas.microsoft.com/office/drawing/2014/main" id="{500BAFC7-69D9-B349-14AF-6B03B04B7B64}"/>
              </a:ext>
            </a:extLst>
          </p:cNvPr>
          <p:cNvPicPr>
            <a:picLocks noChangeAspect="1"/>
          </p:cNvPicPr>
          <p:nvPr userDrawn="1"/>
        </p:nvPicPr>
        <p:blipFill>
          <a:blip r:embed="rId9"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170965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4-16 years Title, double line, content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D691BC6-D72A-6741-958D-F420E148587A}"/>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E9E727C2-D80B-264D-94C3-9BC1E36809DC}"/>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F2C25AED-0875-2647-84A2-6621C0D4157D}"/>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61D0A769-27C5-794F-BB2C-54D8520DEA0A}"/>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A7ADC76F-BA8F-214E-B243-0EA627DD15EE}"/>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BB26D91E-C4B8-AA46-ABD6-429FEA0A917D}"/>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23" name="Subtitle 2">
            <a:extLst>
              <a:ext uri="{FF2B5EF4-FFF2-40B4-BE49-F238E27FC236}">
                <a16:creationId xmlns:a16="http://schemas.microsoft.com/office/drawing/2014/main" id="{7D9DF858-8FC9-1C4F-9D6D-B98DF46EDE03}"/>
              </a:ext>
            </a:extLst>
          </p:cNvPr>
          <p:cNvSpPr>
            <a:spLocks noGrp="1"/>
          </p:cNvSpPr>
          <p:nvPr>
            <p:ph type="subTitle" idx="1" hasCustomPrompt="1"/>
          </p:nvPr>
        </p:nvSpPr>
        <p:spPr>
          <a:xfrm>
            <a:off x="540000" y="1980000"/>
            <a:ext cx="5220000" cy="1789112"/>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Double line title with turnover</a:t>
            </a:r>
            <a:endParaRPr lang="en-US" dirty="0"/>
          </a:p>
        </p:txBody>
      </p:sp>
      <p:pic>
        <p:nvPicPr>
          <p:cNvPr id="24" name="Picture 23">
            <a:extLst>
              <a:ext uri="{FF2B5EF4-FFF2-40B4-BE49-F238E27FC236}">
                <a16:creationId xmlns:a16="http://schemas.microsoft.com/office/drawing/2014/main" id="{D2E5BEC9-7686-2241-AE5C-CEEBC1DA495A}"/>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7C4DEFC6-320B-5246-85C1-E493344F5648}"/>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81CC5E98-2B71-6344-A937-ED75B3E16CA3}"/>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https://rsc.li/2UfBalB</a:t>
            </a:r>
            <a:endParaRPr lang="en-US" sz="1600" u="none" dirty="0">
              <a:solidFill>
                <a:schemeClr val="bg1"/>
              </a:solidFill>
            </a:endParaRPr>
          </a:p>
        </p:txBody>
      </p:sp>
    </p:spTree>
    <p:extLst>
      <p:ext uri="{BB962C8B-B14F-4D97-AF65-F5344CB8AC3E}">
        <p14:creationId xmlns:p14="http://schemas.microsoft.com/office/powerpoint/2010/main" val="132028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4-16 years Title, triple line, no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F2D102C-435D-1247-9482-FA39153AC15A}"/>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17813B56-FDD1-0F40-B923-3F191328A33A}"/>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20670BE4-3267-6144-9BEC-0A5842E71904}"/>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1D271170-6657-144A-B313-197829316174}"/>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F658CCC5-9B98-EA4E-B87D-06F4CFA1356F}"/>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1F49BB23-095E-0349-B695-0649F94B3898}"/>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23" name="Subtitle 2">
            <a:extLst>
              <a:ext uri="{FF2B5EF4-FFF2-40B4-BE49-F238E27FC236}">
                <a16:creationId xmlns:a16="http://schemas.microsoft.com/office/drawing/2014/main" id="{E8641A31-A6C0-CB44-B10F-BD75069256DD}"/>
              </a:ext>
            </a:extLst>
          </p:cNvPr>
          <p:cNvSpPr>
            <a:spLocks noGrp="1"/>
          </p:cNvSpPr>
          <p:nvPr>
            <p:ph type="subTitle" idx="1" hasCustomPrompt="1"/>
          </p:nvPr>
        </p:nvSpPr>
        <p:spPr>
          <a:xfrm>
            <a:off x="540000" y="1980000"/>
            <a:ext cx="5220000" cy="2447034"/>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Triple line title with turnover on three lines</a:t>
            </a:r>
            <a:endParaRPr lang="en-US" dirty="0"/>
          </a:p>
        </p:txBody>
      </p:sp>
      <p:pic>
        <p:nvPicPr>
          <p:cNvPr id="24" name="Picture 23">
            <a:extLst>
              <a:ext uri="{FF2B5EF4-FFF2-40B4-BE49-F238E27FC236}">
                <a16:creationId xmlns:a16="http://schemas.microsoft.com/office/drawing/2014/main" id="{9AE99957-780D-FD42-96A0-31CC12A11864}"/>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157CCCE1-E878-7F47-B778-AE1FC8180F9C}"/>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733B6428-7651-D44C-BAFC-EA24E6298D54}"/>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a:t>
            </a:r>
            <a:r>
              <a:rPr lang="en-GB" sz="1600" b="1" i="0" u="sng" kern="1200" dirty="0">
                <a:solidFill>
                  <a:schemeClr val="bg1"/>
                </a:solidFill>
                <a:effectLst/>
                <a:latin typeface="Century Gothic" panose="020B0502020202020204" pitchFamily="34" charset="0"/>
                <a:ea typeface="+mj-ea"/>
                <a:cs typeface="+mj-cs"/>
              </a:rPr>
              <a:t>3PeeO0d</a:t>
            </a:r>
            <a:endParaRPr lang="en-US" sz="1600" u="sng" dirty="0">
              <a:solidFill>
                <a:schemeClr val="bg1"/>
              </a:solidFill>
            </a:endParaRPr>
          </a:p>
        </p:txBody>
      </p:sp>
    </p:spTree>
    <p:extLst>
      <p:ext uri="{BB962C8B-B14F-4D97-AF65-F5344CB8AC3E}">
        <p14:creationId xmlns:p14="http://schemas.microsoft.com/office/powerpoint/2010/main" val="486097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ormal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0" name="Title 1">
            <a:extLst>
              <a:ext uri="{FF2B5EF4-FFF2-40B4-BE49-F238E27FC236}">
                <a16:creationId xmlns:a16="http://schemas.microsoft.com/office/drawing/2014/main" id="{85D72720-E5A5-3242-8856-378E7BAC1FA2}"/>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1" name="Content Placeholder 2">
            <a:extLst>
              <a:ext uri="{FF2B5EF4-FFF2-40B4-BE49-F238E27FC236}">
                <a16:creationId xmlns:a16="http://schemas.microsoft.com/office/drawing/2014/main" id="{A0988D83-F3D7-9D4F-AC03-6D180FF1A933}"/>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Tree>
    <p:extLst>
      <p:ext uri="{BB962C8B-B14F-4D97-AF65-F5344CB8AC3E}">
        <p14:creationId xmlns:p14="http://schemas.microsoft.com/office/powerpoint/2010/main" val="160863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bullet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46F2C0A-6FEF-3A44-B379-1EDDEA6CD955}"/>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0E25749E-D8CB-D944-A298-64E999C3A81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6B8811BD-F50F-A84E-B39E-DC7C79CD5D27}"/>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6D21E9C2-01C9-7242-9C40-2EF3DCCAE5B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D7371E1F-9A1C-8848-A2F7-FE022C5BB7DA}"/>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7E44F30F-ACCA-494A-92DE-CD0E2B3C5A32}"/>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C8102E"/>
              </a:buClr>
              <a:buSzPct val="125000"/>
              <a:buFont typeface="Arial" panose="020B0604020202020204" pitchFamily="34" charset="0"/>
              <a:buChar char="•"/>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849808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umber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26F667C-BABD-E64D-A87B-FC8C5511083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7FC5948B-67D3-AC4F-890F-725332428FCA}"/>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182690D6-31DD-8445-BDEA-5C196119A1D9}"/>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BAEE427C-0248-7F4C-8145-DF61B84F8A3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BA8DF516-E004-0343-8DCB-7D8B3A6B398D}"/>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1A5DC58F-EBD6-924E-8C77-CBCA410F81E1}"/>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C8102E"/>
              </a:buClr>
              <a:buSzPct val="100000"/>
              <a:buFont typeface="+mj-lt"/>
              <a:buAutoNum type="arabicPeriod"/>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3047323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4-16 years Content - two columns/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95B0693-64BD-8246-9D0D-0F1C12E8155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9AA5D099-93EE-7B4C-B9DA-563093148325}"/>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F4338AF-FD94-6E4C-B45B-9288553FBD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6FCEA1DE-E905-1F44-8E1A-6F92FDAED5AC}"/>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Tree>
    <p:extLst>
      <p:ext uri="{BB962C8B-B14F-4D97-AF65-F5344CB8AC3E}">
        <p14:creationId xmlns:p14="http://schemas.microsoft.com/office/powerpoint/2010/main" val="830746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4-16 years Content plus image - single column/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55D6538-5671-7E47-8746-EF8E03552003}"/>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879C527B-D5B5-874C-8803-29B2EF7DBAB2}"/>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09143BE-64DA-4048-A391-C081EE8F0D3D}"/>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DE66297D-9236-F34E-A7A7-84947CD5057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Image goes here.</a:t>
            </a:r>
          </a:p>
        </p:txBody>
      </p:sp>
    </p:spTree>
    <p:extLst>
      <p:ext uri="{BB962C8B-B14F-4D97-AF65-F5344CB8AC3E}">
        <p14:creationId xmlns:p14="http://schemas.microsoft.com/office/powerpoint/2010/main" val="2692259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4-16 years Tabl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3856C763-F1AA-E649-B7C9-96967ACB3B2C}"/>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Table goes here.</a:t>
            </a:r>
          </a:p>
        </p:txBody>
      </p:sp>
      <p:sp>
        <p:nvSpPr>
          <p:cNvPr id="8" name="Title 1">
            <a:extLst>
              <a:ext uri="{FF2B5EF4-FFF2-40B4-BE49-F238E27FC236}">
                <a16:creationId xmlns:a16="http://schemas.microsoft.com/office/drawing/2014/main" id="{6F0FA6AE-B2DA-2E40-8552-72071DEBE73F}"/>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Tree>
    <p:extLst>
      <p:ext uri="{BB962C8B-B14F-4D97-AF65-F5344CB8AC3E}">
        <p14:creationId xmlns:p14="http://schemas.microsoft.com/office/powerpoint/2010/main" val="2506970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D6356E9-83DB-3846-875C-C5E5EC7EAC3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7" name="Title 1">
            <a:extLst>
              <a:ext uri="{FF2B5EF4-FFF2-40B4-BE49-F238E27FC236}">
                <a16:creationId xmlns:a16="http://schemas.microsoft.com/office/drawing/2014/main" id="{13FA7FB9-7137-9A45-867D-BCE63D3F8DC1}"/>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Acknowledgements</a:t>
            </a:r>
            <a:endParaRPr lang="en-US" dirty="0"/>
          </a:p>
        </p:txBody>
      </p:sp>
      <p:sp>
        <p:nvSpPr>
          <p:cNvPr id="8" name="Rectangle 7">
            <a:extLst>
              <a:ext uri="{FF2B5EF4-FFF2-40B4-BE49-F238E27FC236}">
                <a16:creationId xmlns:a16="http://schemas.microsoft.com/office/drawing/2014/main" id="{8BA6B8E1-696C-5E4F-9D45-7AC232FB1B3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72D3B23A-8279-7E4D-B704-7EA3436F9DC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0" name="Picture 9">
            <a:extLst>
              <a:ext uri="{FF2B5EF4-FFF2-40B4-BE49-F238E27FC236}">
                <a16:creationId xmlns:a16="http://schemas.microsoft.com/office/drawing/2014/main" id="{9A2D1C70-0A69-9541-B558-61D09370CE8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2" name="Content Placeholder 2">
            <a:extLst>
              <a:ext uri="{FF2B5EF4-FFF2-40B4-BE49-F238E27FC236}">
                <a16:creationId xmlns:a16="http://schemas.microsoft.com/office/drawing/2014/main" id="{4E92CBCD-F514-E94A-B0E6-0F1674066114}"/>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dirty="0"/>
              <a:t>Here is the text</a:t>
            </a:r>
          </a:p>
        </p:txBody>
      </p:sp>
    </p:spTree>
    <p:extLst>
      <p:ext uri="{BB962C8B-B14F-4D97-AF65-F5344CB8AC3E}">
        <p14:creationId xmlns:p14="http://schemas.microsoft.com/office/powerpoint/2010/main" val="3491710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3/18/2026</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75" r:id="rId1"/>
    <p:sldLayoutId id="2147483661" r:id="rId2"/>
    <p:sldLayoutId id="2147483679" r:id="rId3"/>
    <p:sldLayoutId id="2147483662" r:id="rId4"/>
    <p:sldLayoutId id="2147483672" r:id="rId5"/>
    <p:sldLayoutId id="2147483668" r:id="rId6"/>
    <p:sldLayoutId id="2147483686" r:id="rId7"/>
    <p:sldLayoutId id="2147483689" r:id="rId8"/>
    <p:sldLayoutId id="2147483692" r:id="rId9"/>
    <p:sldLayoutId id="2147483683"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A35DD6-39D8-2946-B43E-D8B3E9316A1B}"/>
              </a:ext>
            </a:extLst>
          </p:cNvPr>
          <p:cNvSpPr>
            <a:spLocks noGrp="1"/>
          </p:cNvSpPr>
          <p:nvPr>
            <p:ph type="ctrTitle"/>
          </p:nvPr>
        </p:nvSpPr>
        <p:spPr/>
        <p:txBody>
          <a:bodyPr/>
          <a:lstStyle/>
          <a:p>
            <a:r>
              <a:rPr lang="en-US" dirty="0"/>
              <a:t>14–16 years</a:t>
            </a:r>
          </a:p>
        </p:txBody>
      </p:sp>
      <p:sp>
        <p:nvSpPr>
          <p:cNvPr id="3" name="Subtitle 2">
            <a:extLst>
              <a:ext uri="{FF2B5EF4-FFF2-40B4-BE49-F238E27FC236}">
                <a16:creationId xmlns:a16="http://schemas.microsoft.com/office/drawing/2014/main" id="{DFE117A8-3006-844E-A87E-1574BE8ABE1B}"/>
              </a:ext>
            </a:extLst>
          </p:cNvPr>
          <p:cNvSpPr>
            <a:spLocks noGrp="1"/>
          </p:cNvSpPr>
          <p:nvPr>
            <p:ph type="subTitle" idx="1"/>
          </p:nvPr>
        </p:nvSpPr>
        <p:spPr/>
        <p:txBody>
          <a:bodyPr/>
          <a:lstStyle/>
          <a:p>
            <a:r>
              <a:rPr lang="en-US" dirty="0"/>
              <a:t>Finding the formula of copper(II) oxide</a:t>
            </a:r>
          </a:p>
        </p:txBody>
      </p:sp>
    </p:spTree>
    <p:extLst>
      <p:ext uri="{BB962C8B-B14F-4D97-AF65-F5344CB8AC3E}">
        <p14:creationId xmlns:p14="http://schemas.microsoft.com/office/powerpoint/2010/main" val="472853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F3E64-1BFF-3149-9C48-B3318BBD3AA7}"/>
              </a:ext>
            </a:extLst>
          </p:cNvPr>
          <p:cNvSpPr>
            <a:spLocks noGrp="1"/>
          </p:cNvSpPr>
          <p:nvPr>
            <p:ph type="title"/>
          </p:nvPr>
        </p:nvSpPr>
        <p:spPr/>
        <p:txBody>
          <a:bodyPr/>
          <a:lstStyle/>
          <a:p>
            <a:r>
              <a:rPr lang="en-US" dirty="0"/>
              <a:t>Learning objectives</a:t>
            </a:r>
          </a:p>
        </p:txBody>
      </p:sp>
      <p:sp>
        <p:nvSpPr>
          <p:cNvPr id="3" name="Content Placeholder 2">
            <a:extLst>
              <a:ext uri="{FF2B5EF4-FFF2-40B4-BE49-F238E27FC236}">
                <a16:creationId xmlns:a16="http://schemas.microsoft.com/office/drawing/2014/main" id="{BCFFB25B-F7CD-BA43-B498-C6CDF64364F7}"/>
              </a:ext>
            </a:extLst>
          </p:cNvPr>
          <p:cNvSpPr>
            <a:spLocks noGrp="1"/>
          </p:cNvSpPr>
          <p:nvPr>
            <p:ph idx="1"/>
          </p:nvPr>
        </p:nvSpPr>
        <p:spPr/>
        <p:txBody>
          <a:bodyPr/>
          <a:lstStyle/>
          <a:p>
            <a:pPr marL="457200" lvl="0" indent="-457200">
              <a:buFont typeface="+mj-lt"/>
              <a:buAutoNum type="arabicPeriod"/>
            </a:pPr>
            <a:r>
              <a:rPr lang="en-US" dirty="0"/>
              <a:t>Safely heat copper oxide with methane to reduce copper oxide to copper metal.</a:t>
            </a:r>
          </a:p>
          <a:p>
            <a:pPr marL="457200" lvl="0" indent="-457200">
              <a:buFont typeface="+mj-lt"/>
              <a:buAutoNum type="arabicPeriod"/>
            </a:pPr>
            <a:r>
              <a:rPr lang="en-US" dirty="0"/>
              <a:t>Accurately record the change in mass.</a:t>
            </a:r>
          </a:p>
          <a:p>
            <a:pPr marL="457200" lvl="0" indent="-457200">
              <a:buFont typeface="+mj-lt"/>
              <a:buAutoNum type="arabicPeriod"/>
            </a:pPr>
            <a:r>
              <a:rPr lang="en-US" dirty="0"/>
              <a:t>Explain the observed mass changes.</a:t>
            </a:r>
          </a:p>
          <a:p>
            <a:pPr marL="457200" lvl="0" indent="-457200">
              <a:buFont typeface="+mj-lt"/>
              <a:buAutoNum type="arabicPeriod"/>
            </a:pPr>
            <a:r>
              <a:rPr lang="en-US" dirty="0"/>
              <a:t>Calculate the relative formula mass using experimental data.</a:t>
            </a:r>
          </a:p>
          <a:p>
            <a:pPr lvl="0"/>
            <a:endParaRPr lang="en-GB" dirty="0"/>
          </a:p>
        </p:txBody>
      </p:sp>
      <p:sp>
        <p:nvSpPr>
          <p:cNvPr id="4" name="Vertical Title 1">
            <a:extLst>
              <a:ext uri="{FF2B5EF4-FFF2-40B4-BE49-F238E27FC236}">
                <a16:creationId xmlns:a16="http://schemas.microsoft.com/office/drawing/2014/main" id="{F7D30168-AF11-EC48-A4B1-E40039751BB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Learning objectives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6753874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ertical Title 1">
            <a:extLst>
              <a:ext uri="{FF2B5EF4-FFF2-40B4-BE49-F238E27FC236}">
                <a16:creationId xmlns:a16="http://schemas.microsoft.com/office/drawing/2014/main" id="{94DF5491-C51B-5546-8D63-8BD341C64B0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Introduction</a:t>
            </a:r>
            <a:endParaRPr lang="en-US" sz="2200" b="1" i="0" dirty="0">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F1D222CD-678A-0543-B7C7-C1E80F753B1E}"/>
              </a:ext>
            </a:extLst>
          </p:cNvPr>
          <p:cNvSpPr>
            <a:spLocks noGrp="1"/>
          </p:cNvSpPr>
          <p:nvPr>
            <p:ph type="title"/>
          </p:nvPr>
        </p:nvSpPr>
        <p:spPr/>
        <p:txBody>
          <a:bodyPr/>
          <a:lstStyle/>
          <a:p>
            <a:r>
              <a:rPr lang="en-US" dirty="0"/>
              <a:t>Copper oxide</a:t>
            </a:r>
          </a:p>
        </p:txBody>
      </p:sp>
      <p:sp>
        <p:nvSpPr>
          <p:cNvPr id="3" name="Content Placeholder 2">
            <a:extLst>
              <a:ext uri="{FF2B5EF4-FFF2-40B4-BE49-F238E27FC236}">
                <a16:creationId xmlns:a16="http://schemas.microsoft.com/office/drawing/2014/main" id="{CC673AA7-0565-0C45-BCCD-847B36196BF5}"/>
              </a:ext>
            </a:extLst>
          </p:cNvPr>
          <p:cNvSpPr>
            <a:spLocks noGrp="1"/>
          </p:cNvSpPr>
          <p:nvPr>
            <p:ph idx="1"/>
          </p:nvPr>
        </p:nvSpPr>
        <p:spPr>
          <a:xfrm>
            <a:off x="540000" y="1260000"/>
            <a:ext cx="5940000" cy="5040000"/>
          </a:xfrm>
        </p:spPr>
        <p:txBody>
          <a:bodyPr/>
          <a:lstStyle/>
          <a:p>
            <a:r>
              <a:rPr lang="en-GB" dirty="0"/>
              <a:t>Copper oxide has lots of uses, including in ceramics and as a catalyst. </a:t>
            </a:r>
          </a:p>
          <a:p>
            <a:r>
              <a:rPr lang="en-GB" dirty="0"/>
              <a:t>To reduce the copper oxide, heat it in the presence of methane (</a:t>
            </a:r>
            <a:r>
              <a:rPr lang="en-GB" dirty="0">
                <a:latin typeface="Cambria Math" panose="02040503050406030204" pitchFamily="18" charset="0"/>
                <a:ea typeface="Cambria Math" panose="02040503050406030204" pitchFamily="18" charset="0"/>
              </a:rPr>
              <a:t>CH</a:t>
            </a:r>
            <a:r>
              <a:rPr lang="en-GB" baseline="-25000" dirty="0">
                <a:latin typeface="Cambria Math" panose="02040503050406030204" pitchFamily="18" charset="0"/>
                <a:ea typeface="Cambria Math" panose="02040503050406030204" pitchFamily="18" charset="0"/>
              </a:rPr>
              <a:t>4</a:t>
            </a:r>
            <a:r>
              <a:rPr lang="en-GB" dirty="0"/>
              <a:t>).</a:t>
            </a:r>
          </a:p>
          <a:p>
            <a:r>
              <a:rPr lang="en-GB" dirty="0"/>
              <a:t>In this experiment you will also record the change in mass to calculate the formula of copper(II) oxide.</a:t>
            </a:r>
          </a:p>
        </p:txBody>
      </p:sp>
      <p:pic>
        <p:nvPicPr>
          <p:cNvPr id="6" name="Picture 5" descr="Drawn diagram of a laboratory setup for heating copper (II) oxide in a reaction tube with methane supplied via a bung, showing excess methane being burned off.">
            <a:extLst>
              <a:ext uri="{FF2B5EF4-FFF2-40B4-BE49-F238E27FC236}">
                <a16:creationId xmlns:a16="http://schemas.microsoft.com/office/drawing/2014/main" id="{6534F281-57D8-8AEE-4918-F6F7ED0D2A52}"/>
              </a:ext>
            </a:extLst>
          </p:cNvPr>
          <p:cNvPicPr>
            <a:picLocks noChangeAspect="1"/>
          </p:cNvPicPr>
          <p:nvPr/>
        </p:nvPicPr>
        <p:blipFill>
          <a:blip r:embed="rId2"/>
          <a:srcRect/>
          <a:stretch/>
        </p:blipFill>
        <p:spPr bwMode="auto">
          <a:xfrm>
            <a:off x="6614703" y="1174299"/>
            <a:ext cx="4386297" cy="4269070"/>
          </a:xfrm>
          <a:prstGeom prst="rect">
            <a:avLst/>
          </a:prstGeom>
          <a:noFill/>
          <a:ln>
            <a:noFill/>
          </a:ln>
        </p:spPr>
      </p:pic>
    </p:spTree>
    <p:extLst>
      <p:ext uri="{BB962C8B-B14F-4D97-AF65-F5344CB8AC3E}">
        <p14:creationId xmlns:p14="http://schemas.microsoft.com/office/powerpoint/2010/main" val="3708121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Vertical Title 1">
            <a:extLst>
              <a:ext uri="{FF2B5EF4-FFF2-40B4-BE49-F238E27FC236}">
                <a16:creationId xmlns:a16="http://schemas.microsoft.com/office/drawing/2014/main" id="{F7D30168-AF11-EC48-A4B1-E40039751BB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dirty="0">
                <a:solidFill>
                  <a:schemeClr val="bg1"/>
                </a:solidFill>
                <a:latin typeface="Century Gothic" panose="020B0502020202020204" pitchFamily="34" charset="0"/>
              </a:rPr>
              <a:t>Method</a:t>
            </a:r>
            <a:endParaRPr lang="en-US" sz="2200" b="1" i="0" dirty="0">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29AF3E64-1BFF-3149-9C48-B3318BBD3AA7}"/>
              </a:ext>
            </a:extLst>
          </p:cNvPr>
          <p:cNvSpPr>
            <a:spLocks noGrp="1"/>
          </p:cNvSpPr>
          <p:nvPr>
            <p:ph type="title"/>
          </p:nvPr>
        </p:nvSpPr>
        <p:spPr>
          <a:xfrm>
            <a:off x="540000" y="148272"/>
            <a:ext cx="10080000" cy="440661"/>
          </a:xfrm>
        </p:spPr>
        <p:txBody>
          <a:bodyPr/>
          <a:lstStyle/>
          <a:p>
            <a:r>
              <a:rPr lang="en-US" dirty="0"/>
              <a:t>Method</a:t>
            </a:r>
          </a:p>
        </p:txBody>
      </p:sp>
      <p:sp>
        <p:nvSpPr>
          <p:cNvPr id="6" name="Content Placeholder 5">
            <a:extLst>
              <a:ext uri="{FF2B5EF4-FFF2-40B4-BE49-F238E27FC236}">
                <a16:creationId xmlns:a16="http://schemas.microsoft.com/office/drawing/2014/main" id="{881AFC92-B507-5AE4-FB96-0FA7C309F4E5}"/>
              </a:ext>
            </a:extLst>
          </p:cNvPr>
          <p:cNvSpPr>
            <a:spLocks noGrp="1"/>
          </p:cNvSpPr>
          <p:nvPr>
            <p:ph idx="1"/>
          </p:nvPr>
        </p:nvSpPr>
        <p:spPr>
          <a:xfrm>
            <a:off x="314090" y="1020681"/>
            <a:ext cx="7808133" cy="5031789"/>
          </a:xfrm>
        </p:spPr>
        <p:txBody>
          <a:bodyPr>
            <a:normAutofit lnSpcReduction="10000"/>
          </a:bodyPr>
          <a:lstStyle/>
          <a:p>
            <a:pPr marL="457200" lvl="0" indent="-457200">
              <a:buFont typeface="+mj-lt"/>
              <a:buAutoNum type="arabicPeriod"/>
            </a:pPr>
            <a:r>
              <a:rPr lang="en-GB" sz="2000" dirty="0"/>
              <a:t>Measure the mass of the test tube with the bung in (mass 1). Put 2 spatulas of copper(II) oxide into the tube and spread it out as much as possible.</a:t>
            </a:r>
          </a:p>
          <a:p>
            <a:pPr marL="457200" lvl="0" indent="-457200">
              <a:buFont typeface="+mj-lt"/>
              <a:buAutoNum type="arabicPeriod"/>
            </a:pPr>
            <a:r>
              <a:rPr lang="en-GB" sz="2000" dirty="0"/>
              <a:t>Measure the mass of the tube again, with the copper oxide in it (mass 2).</a:t>
            </a:r>
          </a:p>
          <a:p>
            <a:pPr marL="457200" lvl="0" indent="-457200">
              <a:buFont typeface="+mj-lt"/>
              <a:buAutoNum type="arabicPeriod"/>
            </a:pPr>
            <a:r>
              <a:rPr lang="en-GB" sz="2000" dirty="0"/>
              <a:t>Assemble the apparatus as shown in the diagram, but do not place the Bunsen burner underneath yet. Clamp the test tube as near to the bung as possible.</a:t>
            </a:r>
          </a:p>
          <a:p>
            <a:pPr marL="457200" lvl="0" indent="-457200">
              <a:buFont typeface="+mj-lt"/>
              <a:buAutoNum type="arabicPeriod"/>
            </a:pPr>
            <a:r>
              <a:rPr lang="en-GB" sz="2000" dirty="0"/>
              <a:t>Turn on the gas tap attached to the test tube about halfway to get a steady flow of gas. This will pass methane through the apparatus.</a:t>
            </a:r>
          </a:p>
          <a:p>
            <a:pPr marL="457200" lvl="0" indent="-457200">
              <a:buFont typeface="+mj-lt"/>
              <a:buAutoNum type="arabicPeriod"/>
            </a:pPr>
            <a:r>
              <a:rPr lang="en-GB" sz="2000" dirty="0"/>
              <a:t>Light the gas coming out of the hole at the end of the tube. Your teacher should supervise this step. Take care not to lean over the tube as you light the gas. Adjust the gas tap so that the flame is about 3 cm high.</a:t>
            </a:r>
          </a:p>
          <a:p>
            <a:endParaRPr lang="en-US" dirty="0"/>
          </a:p>
        </p:txBody>
      </p:sp>
      <p:pic>
        <p:nvPicPr>
          <p:cNvPr id="7" name="Picture 6" descr="Drawn diagram of a laboratory setup for heating copper (II) oxide in a reaction tube with methane supplied via a bung, showing excess methane being burned off.">
            <a:extLst>
              <a:ext uri="{FF2B5EF4-FFF2-40B4-BE49-F238E27FC236}">
                <a16:creationId xmlns:a16="http://schemas.microsoft.com/office/drawing/2014/main" id="{27FF4EAB-33A7-ACE2-2FB5-B4224F7DAF0C}"/>
              </a:ext>
            </a:extLst>
          </p:cNvPr>
          <p:cNvPicPr>
            <a:picLocks noChangeAspect="1"/>
          </p:cNvPicPr>
          <p:nvPr/>
        </p:nvPicPr>
        <p:blipFill>
          <a:blip r:embed="rId2"/>
          <a:srcRect/>
          <a:stretch/>
        </p:blipFill>
        <p:spPr bwMode="auto">
          <a:xfrm>
            <a:off x="8137827" y="1874558"/>
            <a:ext cx="3168460" cy="3083780"/>
          </a:xfrm>
          <a:prstGeom prst="rect">
            <a:avLst/>
          </a:prstGeom>
          <a:noFill/>
          <a:ln>
            <a:noFill/>
          </a:ln>
        </p:spPr>
      </p:pic>
    </p:spTree>
    <p:extLst>
      <p:ext uri="{BB962C8B-B14F-4D97-AF65-F5344CB8AC3E}">
        <p14:creationId xmlns:p14="http://schemas.microsoft.com/office/powerpoint/2010/main" val="36594831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52EF3D-4B3B-4CD2-80D6-6E8AE1F67B2E}"/>
            </a:ext>
          </a:extLst>
        </p:cNvPr>
        <p:cNvGrpSpPr/>
        <p:nvPr/>
      </p:nvGrpSpPr>
      <p:grpSpPr>
        <a:xfrm>
          <a:off x="0" y="0"/>
          <a:ext cx="0" cy="0"/>
          <a:chOff x="0" y="0"/>
          <a:chExt cx="0" cy="0"/>
        </a:xfrm>
      </p:grpSpPr>
      <p:sp>
        <p:nvSpPr>
          <p:cNvPr id="4" name="Vertical Title 1">
            <a:extLst>
              <a:ext uri="{FF2B5EF4-FFF2-40B4-BE49-F238E27FC236}">
                <a16:creationId xmlns:a16="http://schemas.microsoft.com/office/drawing/2014/main" id="{E57F079F-EEE4-C299-CE9F-C14FC7EDB786}"/>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Method</a:t>
            </a:r>
            <a:endParaRPr lang="en-US" sz="2200" b="1" i="0" dirty="0">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CBFAF650-3147-638D-0AC7-696D68B39FCC}"/>
              </a:ext>
            </a:extLst>
          </p:cNvPr>
          <p:cNvSpPr>
            <a:spLocks noGrp="1"/>
          </p:cNvSpPr>
          <p:nvPr>
            <p:ph type="title"/>
          </p:nvPr>
        </p:nvSpPr>
        <p:spPr>
          <a:xfrm>
            <a:off x="540000" y="148272"/>
            <a:ext cx="10080000" cy="440661"/>
          </a:xfrm>
        </p:spPr>
        <p:txBody>
          <a:bodyPr/>
          <a:lstStyle/>
          <a:p>
            <a:r>
              <a:rPr lang="en-US" dirty="0"/>
              <a:t>Method</a:t>
            </a:r>
          </a:p>
        </p:txBody>
      </p:sp>
      <p:sp>
        <p:nvSpPr>
          <p:cNvPr id="6" name="Content Placeholder 5">
            <a:extLst>
              <a:ext uri="{FF2B5EF4-FFF2-40B4-BE49-F238E27FC236}">
                <a16:creationId xmlns:a16="http://schemas.microsoft.com/office/drawing/2014/main" id="{73DDDF2A-F1E7-804F-2586-DB82B7F836F9}"/>
              </a:ext>
            </a:extLst>
          </p:cNvPr>
          <p:cNvSpPr>
            <a:spLocks noGrp="1"/>
          </p:cNvSpPr>
          <p:nvPr>
            <p:ph idx="1"/>
          </p:nvPr>
        </p:nvSpPr>
        <p:spPr>
          <a:xfrm>
            <a:off x="540000" y="745067"/>
            <a:ext cx="7808133" cy="6231466"/>
          </a:xfrm>
        </p:spPr>
        <p:txBody>
          <a:bodyPr>
            <a:normAutofit/>
          </a:bodyPr>
          <a:lstStyle/>
          <a:p>
            <a:pPr marL="457200" lvl="0" indent="-457200">
              <a:buFont typeface="+mj-lt"/>
              <a:buAutoNum type="arabicPeriod" startAt="6"/>
            </a:pPr>
            <a:r>
              <a:rPr lang="en-GB" sz="2000" dirty="0"/>
              <a:t>Light the Bunsen burner and begin to heat the copper oxide in the tube. You will need to use a roaring flame (air hole fully open). Pick up the Bunsen burner and move the flame around to heat every bit of the copper oxide. Make sure that you use the hottest part of the Bunsen burner flame (the top of the inner cone) for heating. If there are parts which look unreacted, gently shake the tube – it will be very hot, so do so by gently shaking the clamp stand.</a:t>
            </a:r>
          </a:p>
          <a:p>
            <a:pPr marL="457200" lvl="0" indent="-457200">
              <a:buFont typeface="+mj-lt"/>
              <a:buAutoNum type="arabicPeriod" startAt="6"/>
            </a:pPr>
            <a:r>
              <a:rPr lang="en-GB" sz="2000" dirty="0"/>
              <a:t>When all the copper oxide looks like it has reacted (it will look like copper), keep heating for a further minute or two and then turn off the Bunsen burner.</a:t>
            </a:r>
          </a:p>
          <a:p>
            <a:pPr marL="457200" lvl="0" indent="-457200">
              <a:buFont typeface="+mj-lt"/>
              <a:buAutoNum type="arabicPeriod" startAt="6"/>
            </a:pPr>
            <a:r>
              <a:rPr lang="en-GB" sz="2000" dirty="0"/>
              <a:t>Keep the methane passing over the product as it cools down to prevent it from reacting with any oxygen present and turning back into copper oxide. When the tube is cool, switch off the gas.</a:t>
            </a:r>
          </a:p>
          <a:p>
            <a:pPr marL="457200" lvl="0" indent="-457200">
              <a:buFont typeface="+mj-lt"/>
              <a:buAutoNum type="arabicPeriod" startAt="6"/>
            </a:pPr>
            <a:r>
              <a:rPr lang="en-GB" sz="2000" dirty="0"/>
              <a:t>Measure the mass of the test tube with the bung and the product (mass 3).</a:t>
            </a:r>
          </a:p>
          <a:p>
            <a:endParaRPr lang="en-US" dirty="0"/>
          </a:p>
        </p:txBody>
      </p:sp>
      <p:pic>
        <p:nvPicPr>
          <p:cNvPr id="7" name="Picture 6" descr="Drawn diagram of a laboratory setup for heating copper (II) oxide in a reaction tube with methane supplied via a bung, showing excess methane being burned off.">
            <a:extLst>
              <a:ext uri="{FF2B5EF4-FFF2-40B4-BE49-F238E27FC236}">
                <a16:creationId xmlns:a16="http://schemas.microsoft.com/office/drawing/2014/main" id="{241EA037-6B11-CB8E-07FA-34BC139C873E}"/>
              </a:ext>
            </a:extLst>
          </p:cNvPr>
          <p:cNvPicPr>
            <a:picLocks noChangeAspect="1"/>
          </p:cNvPicPr>
          <p:nvPr/>
        </p:nvPicPr>
        <p:blipFill>
          <a:blip r:embed="rId2"/>
          <a:srcRect/>
          <a:stretch/>
        </p:blipFill>
        <p:spPr bwMode="auto">
          <a:xfrm>
            <a:off x="8347751" y="1708460"/>
            <a:ext cx="3033832" cy="2952750"/>
          </a:xfrm>
          <a:prstGeom prst="rect">
            <a:avLst/>
          </a:prstGeom>
          <a:noFill/>
          <a:ln>
            <a:noFill/>
          </a:ln>
        </p:spPr>
      </p:pic>
    </p:spTree>
    <p:extLst>
      <p:ext uri="{BB962C8B-B14F-4D97-AF65-F5344CB8AC3E}">
        <p14:creationId xmlns:p14="http://schemas.microsoft.com/office/powerpoint/2010/main" val="42610715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2A7C4A-BC2F-3CFF-17CC-69C096636E71}"/>
            </a:ext>
          </a:extLst>
        </p:cNvPr>
        <p:cNvGrpSpPr/>
        <p:nvPr/>
      </p:nvGrpSpPr>
      <p:grpSpPr>
        <a:xfrm>
          <a:off x="0" y="0"/>
          <a:ext cx="0" cy="0"/>
          <a:chOff x="0" y="0"/>
          <a:chExt cx="0" cy="0"/>
        </a:xfrm>
      </p:grpSpPr>
      <p:sp>
        <p:nvSpPr>
          <p:cNvPr id="4" name="Vertical Title 1">
            <a:extLst>
              <a:ext uri="{FF2B5EF4-FFF2-40B4-BE49-F238E27FC236}">
                <a16:creationId xmlns:a16="http://schemas.microsoft.com/office/drawing/2014/main" id="{EB9C1586-FAEC-C80D-AFAA-C6107A303D42}"/>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Results</a:t>
            </a:r>
            <a:endParaRPr lang="en-US" sz="2200" b="1" i="0" dirty="0">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043A000F-94D8-D8BF-034E-8EC31E923E0D}"/>
              </a:ext>
            </a:extLst>
          </p:cNvPr>
          <p:cNvSpPr>
            <a:spLocks noGrp="1"/>
          </p:cNvSpPr>
          <p:nvPr>
            <p:ph type="title"/>
          </p:nvPr>
        </p:nvSpPr>
        <p:spPr>
          <a:xfrm>
            <a:off x="540000" y="460692"/>
            <a:ext cx="10080000" cy="440661"/>
          </a:xfrm>
        </p:spPr>
        <p:txBody>
          <a:bodyPr/>
          <a:lstStyle/>
          <a:p>
            <a:r>
              <a:rPr lang="en-US" dirty="0"/>
              <a:t>Results table</a:t>
            </a:r>
          </a:p>
        </p:txBody>
      </p:sp>
      <p:graphicFrame>
        <p:nvGraphicFramePr>
          <p:cNvPr id="3" name="Table 2">
            <a:extLst>
              <a:ext uri="{FF2B5EF4-FFF2-40B4-BE49-F238E27FC236}">
                <a16:creationId xmlns:a16="http://schemas.microsoft.com/office/drawing/2014/main" id="{D1B15D6B-BB12-4642-874D-827DC476E84E}"/>
              </a:ext>
            </a:extLst>
          </p:cNvPr>
          <p:cNvGraphicFramePr>
            <a:graphicFrameLocks noGrp="1"/>
          </p:cNvGraphicFramePr>
          <p:nvPr>
            <p:extLst>
              <p:ext uri="{D42A27DB-BD31-4B8C-83A1-F6EECF244321}">
                <p14:modId xmlns:p14="http://schemas.microsoft.com/office/powerpoint/2010/main" val="4278720953"/>
              </p:ext>
            </p:extLst>
          </p:nvPr>
        </p:nvGraphicFramePr>
        <p:xfrm>
          <a:off x="540000" y="1562732"/>
          <a:ext cx="9989364" cy="2546717"/>
        </p:xfrm>
        <a:graphic>
          <a:graphicData uri="http://schemas.openxmlformats.org/drawingml/2006/table">
            <a:tbl>
              <a:tblPr firstRow="1" bandRow="1">
                <a:tableStyleId>{5940675A-B579-460E-94D1-54222C63F5DA}</a:tableStyleId>
              </a:tblPr>
              <a:tblGrid>
                <a:gridCol w="3329788">
                  <a:extLst>
                    <a:ext uri="{9D8B030D-6E8A-4147-A177-3AD203B41FA5}">
                      <a16:colId xmlns:a16="http://schemas.microsoft.com/office/drawing/2014/main" val="4257348489"/>
                    </a:ext>
                  </a:extLst>
                </a:gridCol>
                <a:gridCol w="3329788">
                  <a:extLst>
                    <a:ext uri="{9D8B030D-6E8A-4147-A177-3AD203B41FA5}">
                      <a16:colId xmlns:a16="http://schemas.microsoft.com/office/drawing/2014/main" val="1836565922"/>
                    </a:ext>
                  </a:extLst>
                </a:gridCol>
                <a:gridCol w="3329788">
                  <a:extLst>
                    <a:ext uri="{9D8B030D-6E8A-4147-A177-3AD203B41FA5}">
                      <a16:colId xmlns:a16="http://schemas.microsoft.com/office/drawing/2014/main" val="2805294031"/>
                    </a:ext>
                  </a:extLst>
                </a:gridCol>
              </a:tblGrid>
              <a:tr h="1126680">
                <a:tc>
                  <a:txBody>
                    <a:bodyPr/>
                    <a:lstStyle/>
                    <a:p>
                      <a:pPr algn="ctr"/>
                      <a:r>
                        <a:rPr lang="en-GB" b="1" dirty="0">
                          <a:solidFill>
                            <a:srgbClr val="C8102E"/>
                          </a:solidFill>
                          <a:latin typeface="Century Gothic" panose="020B0502020202020204" pitchFamily="34" charset="0"/>
                        </a:rPr>
                        <a:t>Mass 1 (g)</a:t>
                      </a:r>
                      <a:br>
                        <a:rPr lang="en-GB" b="1" dirty="0">
                          <a:solidFill>
                            <a:srgbClr val="C8102E"/>
                          </a:solidFill>
                          <a:latin typeface="Century Gothic" panose="020B0502020202020204" pitchFamily="34" charset="0"/>
                        </a:rPr>
                      </a:br>
                      <a:r>
                        <a:rPr lang="en-GB" b="1" dirty="0">
                          <a:solidFill>
                            <a:srgbClr val="C8102E"/>
                          </a:solidFill>
                          <a:latin typeface="Century Gothic" panose="020B0502020202020204" pitchFamily="34" charset="0"/>
                        </a:rPr>
                        <a:t>test tube + bung</a:t>
                      </a:r>
                    </a:p>
                  </a:txBody>
                  <a:tcPr anchor="ctr">
                    <a:solidFill>
                      <a:srgbClr val="F6E0C0"/>
                    </a:solidFill>
                  </a:tcPr>
                </a:tc>
                <a:tc>
                  <a:txBody>
                    <a:bodyPr/>
                    <a:lstStyle/>
                    <a:p>
                      <a:pPr algn="ctr"/>
                      <a:r>
                        <a:rPr lang="en-GB" b="1" dirty="0">
                          <a:solidFill>
                            <a:srgbClr val="C8102E"/>
                          </a:solidFill>
                          <a:latin typeface="Century Gothic" panose="020B0502020202020204" pitchFamily="34" charset="0"/>
                        </a:rPr>
                        <a:t>Mass 2 (g)</a:t>
                      </a:r>
                      <a:br>
                        <a:rPr lang="en-GB" b="1" dirty="0">
                          <a:solidFill>
                            <a:srgbClr val="C8102E"/>
                          </a:solidFill>
                          <a:latin typeface="Century Gothic" panose="020B0502020202020204" pitchFamily="34" charset="0"/>
                        </a:rPr>
                      </a:br>
                      <a:r>
                        <a:rPr lang="en-GB" b="1" dirty="0">
                          <a:solidFill>
                            <a:srgbClr val="C8102E"/>
                          </a:solidFill>
                          <a:latin typeface="Century Gothic" panose="020B0502020202020204" pitchFamily="34" charset="0"/>
                        </a:rPr>
                        <a:t>test tube + bung + copper oxide</a:t>
                      </a:r>
                    </a:p>
                  </a:txBody>
                  <a:tcPr anchor="ctr">
                    <a:solidFill>
                      <a:srgbClr val="F6E0C0"/>
                    </a:solidFill>
                  </a:tcPr>
                </a:tc>
                <a:tc>
                  <a:txBody>
                    <a:bodyPr/>
                    <a:lstStyle/>
                    <a:p>
                      <a:pPr algn="ctr"/>
                      <a:r>
                        <a:rPr lang="en-GB" b="1" dirty="0">
                          <a:solidFill>
                            <a:srgbClr val="C8102E"/>
                          </a:solidFill>
                          <a:latin typeface="Century Gothic" panose="020B0502020202020204" pitchFamily="34" charset="0"/>
                        </a:rPr>
                        <a:t>Mass 3 (g)</a:t>
                      </a:r>
                      <a:br>
                        <a:rPr lang="en-GB" b="1" dirty="0">
                          <a:solidFill>
                            <a:srgbClr val="C8102E"/>
                          </a:solidFill>
                          <a:latin typeface="Century Gothic" panose="020B0502020202020204" pitchFamily="34" charset="0"/>
                        </a:rPr>
                      </a:br>
                      <a:r>
                        <a:rPr lang="en-GB" b="1" dirty="0">
                          <a:solidFill>
                            <a:srgbClr val="C8102E"/>
                          </a:solidFill>
                          <a:latin typeface="Century Gothic" panose="020B0502020202020204" pitchFamily="34" charset="0"/>
                        </a:rPr>
                        <a:t>test tube + bung + copper (product)</a:t>
                      </a:r>
                    </a:p>
                  </a:txBody>
                  <a:tcPr anchor="ctr">
                    <a:solidFill>
                      <a:srgbClr val="F6E0C0"/>
                    </a:solidFill>
                  </a:tcPr>
                </a:tc>
                <a:extLst>
                  <a:ext uri="{0D108BD9-81ED-4DB2-BD59-A6C34878D82A}">
                    <a16:rowId xmlns:a16="http://schemas.microsoft.com/office/drawing/2014/main" val="830982411"/>
                  </a:ext>
                </a:extLst>
              </a:tr>
              <a:tr h="1420037">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211806859"/>
                  </a:ext>
                </a:extLst>
              </a:tr>
            </a:tbl>
          </a:graphicData>
        </a:graphic>
      </p:graphicFrame>
    </p:spTree>
    <p:extLst>
      <p:ext uri="{BB962C8B-B14F-4D97-AF65-F5344CB8AC3E}">
        <p14:creationId xmlns:p14="http://schemas.microsoft.com/office/powerpoint/2010/main" val="907989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A6A660-90AD-9390-42CD-68A78194FEF9}"/>
            </a:ext>
          </a:extLst>
        </p:cNvPr>
        <p:cNvGrpSpPr/>
        <p:nvPr/>
      </p:nvGrpSpPr>
      <p:grpSpPr>
        <a:xfrm>
          <a:off x="0" y="0"/>
          <a:ext cx="0" cy="0"/>
          <a:chOff x="0" y="0"/>
          <a:chExt cx="0" cy="0"/>
        </a:xfrm>
      </p:grpSpPr>
      <p:sp>
        <p:nvSpPr>
          <p:cNvPr id="4" name="Vertical Title 1">
            <a:extLst>
              <a:ext uri="{FF2B5EF4-FFF2-40B4-BE49-F238E27FC236}">
                <a16:creationId xmlns:a16="http://schemas.microsoft.com/office/drawing/2014/main" id="{67B62601-44AF-82FA-3689-BE68D6B4C404}"/>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dirty="0" err="1">
                <a:solidFill>
                  <a:schemeClr val="bg1"/>
                </a:solidFill>
                <a:latin typeface="Century Gothic" panose="020B0502020202020204" pitchFamily="34" charset="0"/>
              </a:rPr>
              <a:t>Unscaffolded</a:t>
            </a:r>
            <a:r>
              <a:rPr lang="en-GB" sz="2200" b="1" dirty="0">
                <a:solidFill>
                  <a:schemeClr val="bg1"/>
                </a:solidFill>
                <a:latin typeface="Century Gothic" panose="020B0502020202020204" pitchFamily="34" charset="0"/>
              </a:rPr>
              <a:t> questions</a:t>
            </a:r>
            <a:endParaRPr lang="en-US" sz="2200" b="1" i="0" dirty="0">
              <a:solidFill>
                <a:schemeClr val="bg1"/>
              </a:solidFill>
              <a:latin typeface="Century Gothic" panose="020B0502020202020204" pitchFamily="34" charset="0"/>
            </a:endParaRPr>
          </a:p>
        </p:txBody>
      </p:sp>
      <p:sp>
        <p:nvSpPr>
          <p:cNvPr id="6" name="Content Placeholder 5">
            <a:extLst>
              <a:ext uri="{FF2B5EF4-FFF2-40B4-BE49-F238E27FC236}">
                <a16:creationId xmlns:a16="http://schemas.microsoft.com/office/drawing/2014/main" id="{F6B641B5-9A0B-BFF1-58A6-FF301B098B2C}"/>
              </a:ext>
            </a:extLst>
          </p:cNvPr>
          <p:cNvSpPr>
            <a:spLocks noGrp="1"/>
          </p:cNvSpPr>
          <p:nvPr>
            <p:ph idx="1"/>
          </p:nvPr>
        </p:nvSpPr>
        <p:spPr>
          <a:xfrm>
            <a:off x="540000" y="1286211"/>
            <a:ext cx="9954335" cy="5031789"/>
          </a:xfrm>
        </p:spPr>
        <p:txBody>
          <a:bodyPr>
            <a:normAutofit/>
          </a:bodyPr>
          <a:lstStyle/>
          <a:p>
            <a:pPr marL="457200" indent="-457200">
              <a:buFont typeface="+mj-lt"/>
              <a:buAutoNum type="arabicPeriod"/>
            </a:pPr>
            <a:r>
              <a:rPr lang="en-US" dirty="0"/>
              <a:t>Describe your observations during this experiment.</a:t>
            </a:r>
          </a:p>
          <a:p>
            <a:pPr marL="457200" indent="-457200">
              <a:buFont typeface="+mj-lt"/>
              <a:buAutoNum type="arabicPeriod"/>
            </a:pPr>
            <a:r>
              <a:rPr lang="en-US" dirty="0"/>
              <a:t>Explain why you saw these observations.</a:t>
            </a:r>
          </a:p>
          <a:p>
            <a:pPr marL="0" indent="0">
              <a:buNone/>
            </a:pPr>
            <a:br>
              <a:rPr lang="en-US" dirty="0"/>
            </a:br>
            <a:r>
              <a:rPr lang="en-US" dirty="0"/>
              <a:t>Using the data recorded in your table:</a:t>
            </a:r>
          </a:p>
          <a:p>
            <a:pPr marL="457200" indent="-457200">
              <a:buFont typeface="+mj-lt"/>
              <a:buAutoNum type="arabicPeriod" startAt="3"/>
            </a:pPr>
            <a:r>
              <a:rPr lang="en-US" dirty="0"/>
              <a:t>Calculate the mass of the copper oxide.</a:t>
            </a:r>
          </a:p>
          <a:p>
            <a:pPr marL="457200" indent="-457200">
              <a:buFont typeface="+mj-lt"/>
              <a:buAutoNum type="arabicPeriod" startAt="3"/>
            </a:pPr>
            <a:r>
              <a:rPr lang="en-US" dirty="0"/>
              <a:t>Calculate the mass of copper.</a:t>
            </a:r>
          </a:p>
          <a:p>
            <a:pPr marL="457200" indent="-457200">
              <a:buFont typeface="+mj-lt"/>
              <a:buAutoNum type="arabicPeriod" startAt="3"/>
            </a:pPr>
            <a:r>
              <a:rPr lang="en-US" dirty="0"/>
              <a:t>Calculate the change in mass. </a:t>
            </a:r>
          </a:p>
          <a:p>
            <a:pPr marL="457200" indent="-457200">
              <a:buFont typeface="+mj-lt"/>
              <a:buAutoNum type="arabicPeriod" startAt="3"/>
            </a:pPr>
            <a:endParaRPr lang="en-US" dirty="0"/>
          </a:p>
          <a:p>
            <a:pPr marL="457200" indent="-457200">
              <a:buFont typeface="+mj-lt"/>
              <a:buAutoNum type="arabicPeriod" startAt="3"/>
            </a:pPr>
            <a:r>
              <a:rPr lang="en-US" dirty="0"/>
              <a:t>Explain why the mass changed.</a:t>
            </a:r>
          </a:p>
          <a:p>
            <a:pPr marL="457200" indent="-457200">
              <a:buFont typeface="+mj-lt"/>
              <a:buAutoNum type="arabicPeriod" startAt="3"/>
            </a:pPr>
            <a:r>
              <a:rPr lang="en-US" dirty="0"/>
              <a:t>Write a word equation for this reaction.</a:t>
            </a:r>
          </a:p>
          <a:p>
            <a:pPr marL="457200" indent="-457200">
              <a:buFont typeface="+mj-lt"/>
              <a:buAutoNum type="arabicPeriod" startAt="3"/>
            </a:pPr>
            <a:endParaRPr lang="en-US" dirty="0"/>
          </a:p>
          <a:p>
            <a:pPr marL="457200" indent="-457200">
              <a:buFont typeface="+mj-lt"/>
              <a:buAutoNum type="arabicPeriod" startAt="3"/>
            </a:pPr>
            <a:endParaRPr lang="en-US" dirty="0"/>
          </a:p>
          <a:p>
            <a:pPr marL="457200" indent="-457200">
              <a:buFont typeface="+mj-lt"/>
              <a:buAutoNum type="arabicPeriod" startAt="3"/>
            </a:pPr>
            <a:endParaRPr lang="en-US" dirty="0"/>
          </a:p>
          <a:p>
            <a:pPr marL="457200" indent="-457200">
              <a:buFont typeface="+mj-lt"/>
              <a:buAutoNum type="arabicPeriod" startAt="3"/>
            </a:pPr>
            <a:endParaRPr lang="en-US" dirty="0"/>
          </a:p>
          <a:p>
            <a:pPr marL="457200" indent="-457200">
              <a:buFont typeface="+mj-lt"/>
              <a:buAutoNum type="arabicPeriod" startAt="3"/>
            </a:pPr>
            <a:endParaRPr lang="en-US" dirty="0"/>
          </a:p>
          <a:p>
            <a:pPr marL="457200" indent="-457200">
              <a:buFont typeface="+mj-lt"/>
              <a:buAutoNum type="arabicPeriod" startAt="3"/>
            </a:pPr>
            <a:endParaRPr lang="en-US" dirty="0"/>
          </a:p>
        </p:txBody>
      </p:sp>
      <p:sp>
        <p:nvSpPr>
          <p:cNvPr id="3" name="Title 1">
            <a:extLst>
              <a:ext uri="{FF2B5EF4-FFF2-40B4-BE49-F238E27FC236}">
                <a16:creationId xmlns:a16="http://schemas.microsoft.com/office/drawing/2014/main" id="{90B22CD9-D902-CB12-F1BA-3A0BF590BC63}"/>
              </a:ext>
            </a:extLst>
          </p:cNvPr>
          <p:cNvSpPr txBox="1">
            <a:spLocks noGrp="1"/>
          </p:cNvSpPr>
          <p:nvPr>
            <p:ph type="title" idx="4294967295"/>
          </p:nvPr>
        </p:nvSpPr>
        <p:spPr>
          <a:xfrm>
            <a:off x="540000" y="540000"/>
            <a:ext cx="10080000" cy="440661"/>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3400" b="1" i="0" u="none" strike="noStrike" kern="1200" cap="none" spc="0" normalizeH="0" baseline="0" noProof="0" dirty="0">
                <a:ln>
                  <a:noFill/>
                </a:ln>
                <a:solidFill>
                  <a:srgbClr val="C8102E"/>
                </a:solidFill>
                <a:effectLst/>
                <a:uLnTx/>
                <a:uFillTx/>
                <a:latin typeface="Century Gothic" panose="020B0502020202020204" pitchFamily="34" charset="0"/>
                <a:ea typeface="+mj-ea"/>
                <a:cs typeface="+mj-cs"/>
              </a:rPr>
              <a:t>Questions</a:t>
            </a:r>
          </a:p>
        </p:txBody>
      </p:sp>
    </p:spTree>
    <p:extLst>
      <p:ext uri="{BB962C8B-B14F-4D97-AF65-F5344CB8AC3E}">
        <p14:creationId xmlns:p14="http://schemas.microsoft.com/office/powerpoint/2010/main" val="16335644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F3E64-1BFF-3149-9C48-B3318BBD3AA7}"/>
              </a:ext>
            </a:extLst>
          </p:cNvPr>
          <p:cNvSpPr>
            <a:spLocks noGrp="1"/>
          </p:cNvSpPr>
          <p:nvPr>
            <p:ph type="title"/>
          </p:nvPr>
        </p:nvSpPr>
        <p:spPr/>
        <p:txBody>
          <a:bodyPr/>
          <a:lstStyle/>
          <a:p>
            <a:r>
              <a:rPr lang="en-US" dirty="0"/>
              <a:t>Finding the formula of copper oxide</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CFFB25B-F7CD-BA43-B498-C6CDF64364F7}"/>
                  </a:ext>
                </a:extLst>
              </p:cNvPr>
              <p:cNvSpPr>
                <a:spLocks noGrp="1"/>
              </p:cNvSpPr>
              <p:nvPr>
                <p:ph idx="1"/>
              </p:nvPr>
            </p:nvSpPr>
            <p:spPr/>
            <p:txBody>
              <a:bodyPr>
                <a:normAutofit/>
              </a:bodyPr>
              <a:lstStyle/>
              <a:p>
                <a:pPr marL="0" indent="0">
                  <a:buNone/>
                </a:pPr>
                <a:r>
                  <a:rPr lang="en-GB" dirty="0"/>
                  <a:t>To find the formula of copper oxide, you will need to calculate the ratio between the number of moles of copper and the number of moles of oxygen in the compound.</a:t>
                </a:r>
              </a:p>
              <a:p>
                <a:pPr marL="0" indent="0">
                  <a:buNone/>
                </a:pPr>
                <a:r>
                  <a:rPr lang="en-GB" dirty="0"/>
                  <a:t>The equation to calculate the number of moles is:</a:t>
                </a:r>
              </a:p>
              <a:p>
                <a:pPr marL="0" indent="0">
                  <a:buNone/>
                </a:pPr>
                <a14:m>
                  <m:oMathPara xmlns:m="http://schemas.openxmlformats.org/officeDocument/2006/math">
                    <m:oMathParaPr>
                      <m:jc m:val="centerGroup"/>
                    </m:oMathParaPr>
                    <m:oMath xmlns:m="http://schemas.openxmlformats.org/officeDocument/2006/math">
                      <m:r>
                        <m:rPr>
                          <m:sty m:val="p"/>
                        </m:rPr>
                        <a:rPr lang="en-GB">
                          <a:latin typeface="Cambria Math" panose="02040503050406030204" pitchFamily="18" charset="0"/>
                        </a:rPr>
                        <m:t>Number</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moles</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element</m:t>
                      </m:r>
                      <m:r>
                        <a:rPr lang="en-GB">
                          <a:latin typeface="Cambria Math" panose="02040503050406030204" pitchFamily="18" charset="0"/>
                        </a:rPr>
                        <m:t>= </m:t>
                      </m:r>
                      <m:f>
                        <m:fPr>
                          <m:ctrlPr>
                            <a:rPr lang="en-GB" i="1">
                              <a:latin typeface="Cambria Math" panose="02040503050406030204" pitchFamily="18" charset="0"/>
                            </a:rPr>
                          </m:ctrlPr>
                        </m:fPr>
                        <m:num>
                          <m:r>
                            <m:rPr>
                              <m:sty m:val="p"/>
                            </m:rPr>
                            <a:rPr lang="en-GB">
                              <a:latin typeface="Cambria Math" panose="02040503050406030204" pitchFamily="18" charset="0"/>
                            </a:rPr>
                            <m:t>mass</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element</m:t>
                          </m:r>
                        </m:num>
                        <m:den>
                          <m:r>
                            <a:rPr lang="en-GB" b="0" i="1" smtClean="0">
                              <a:latin typeface="Cambria Math" panose="02040503050406030204" pitchFamily="18" charset="0"/>
                            </a:rPr>
                            <m:t>𝐴</m:t>
                          </m:r>
                          <m:r>
                            <m:rPr>
                              <m:sty m:val="p"/>
                            </m:rPr>
                            <a:rPr lang="en-GB" i="0" baseline="-25000">
                              <a:latin typeface="Cambria Math" panose="02040503050406030204" pitchFamily="18" charset="0"/>
                            </a:rPr>
                            <m:t>r</m:t>
                          </m:r>
                          <m:r>
                            <a:rPr lang="en-GB" i="1">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element</m:t>
                          </m:r>
                        </m:den>
                      </m:f>
                    </m:oMath>
                  </m:oMathPara>
                </a14:m>
                <a:endParaRPr lang="en-GB" dirty="0"/>
              </a:p>
              <a:p>
                <a:pPr marL="0" indent="0">
                  <a:buNone/>
                </a:pPr>
                <a:r>
                  <a:rPr lang="en-GB" dirty="0"/>
                  <a:t>The relative atomic mass (</a:t>
                </a:r>
                <a:r>
                  <a:rPr lang="en-GB" i="1" dirty="0" err="1"/>
                  <a:t>A</a:t>
                </a:r>
                <a:r>
                  <a:rPr lang="en-GB" baseline="-25000" dirty="0" err="1"/>
                  <a:t>r</a:t>
                </a:r>
                <a:r>
                  <a:rPr lang="en-GB" dirty="0"/>
                  <a:t>) of copper is 65.5 and the </a:t>
                </a:r>
                <a:r>
                  <a:rPr lang="en-GB" i="1" dirty="0" err="1"/>
                  <a:t>A</a:t>
                </a:r>
                <a:r>
                  <a:rPr lang="en-GB" baseline="-25000" dirty="0" err="1"/>
                  <a:t>r</a:t>
                </a:r>
                <a:r>
                  <a:rPr lang="en-GB" dirty="0"/>
                  <a:t> of oxygen is 16.</a:t>
                </a:r>
              </a:p>
              <a:p>
                <a:pPr marL="0" indent="0">
                  <a:buNone/>
                </a:pPr>
                <a:r>
                  <a:rPr lang="en-GB" dirty="0"/>
                  <a:t>To calculate the ratio, you need to divide </a:t>
                </a:r>
                <a:r>
                  <a:rPr lang="en-GB" sz="2400" dirty="0">
                    <a:ea typeface="Calibri" panose="020F0502020204030204" pitchFamily="34" charset="0"/>
                    <a:cs typeface="Arial" panose="020B0604020202020204" pitchFamily="34" charset="0"/>
                  </a:rPr>
                  <a:t>by the smallest number of moles to give an approximate ratio.</a:t>
                </a:r>
                <a:endParaRPr lang="en-GB" dirty="0"/>
              </a:p>
              <a:p>
                <a:pPr marL="0" indent="0">
                  <a:buNone/>
                </a:pPr>
                <a:endParaRPr lang="en-GB" dirty="0"/>
              </a:p>
              <a:p>
                <a:pPr marL="0" indent="0">
                  <a:buNone/>
                </a:pPr>
                <a:endParaRPr lang="en-GB" dirty="0"/>
              </a:p>
            </p:txBody>
          </p:sp>
        </mc:Choice>
        <mc:Fallback xmlns="">
          <p:sp>
            <p:nvSpPr>
              <p:cNvPr id="3" name="Content Placeholder 2">
                <a:extLst>
                  <a:ext uri="{FF2B5EF4-FFF2-40B4-BE49-F238E27FC236}">
                    <a16:creationId xmlns:a16="http://schemas.microsoft.com/office/drawing/2014/main" id="{BCFFB25B-F7CD-BA43-B498-C6CDF64364F7}"/>
                  </a:ext>
                </a:extLst>
              </p:cNvPr>
              <p:cNvSpPr>
                <a:spLocks noGrp="1" noRot="1" noChangeAspect="1" noMove="1" noResize="1" noEditPoints="1" noAdjustHandles="1" noChangeArrowheads="1" noChangeShapeType="1" noTextEdit="1"/>
              </p:cNvSpPr>
              <p:nvPr>
                <p:ph idx="1"/>
              </p:nvPr>
            </p:nvSpPr>
            <p:spPr>
              <a:blipFill>
                <a:blip r:embed="rId2"/>
                <a:stretch>
                  <a:fillRect l="-1875" t="-1816"/>
                </a:stretch>
              </a:blipFill>
            </p:spPr>
            <p:txBody>
              <a:bodyPr/>
              <a:lstStyle/>
              <a:p>
                <a:r>
                  <a:rPr lang="en-GB">
                    <a:noFill/>
                  </a:rPr>
                  <a:t> </a:t>
                </a:r>
              </a:p>
            </p:txBody>
          </p:sp>
        </mc:Fallback>
      </mc:AlternateContent>
      <p:sp>
        <p:nvSpPr>
          <p:cNvPr id="4" name="Vertical Title 1">
            <a:extLst>
              <a:ext uri="{FF2B5EF4-FFF2-40B4-BE49-F238E27FC236}">
                <a16:creationId xmlns:a16="http://schemas.microsoft.com/office/drawing/2014/main" id="{F7D30168-AF11-EC48-A4B1-E40039751BB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Extension</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0558317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27C3B3-6620-A7CF-D849-D747E7F5176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98F7F67-E3B5-4403-698B-57650C5F62C5}"/>
              </a:ext>
            </a:extLst>
          </p:cNvPr>
          <p:cNvSpPr>
            <a:spLocks noGrp="1"/>
          </p:cNvSpPr>
          <p:nvPr>
            <p:ph type="title"/>
          </p:nvPr>
        </p:nvSpPr>
        <p:spPr/>
        <p:txBody>
          <a:bodyPr/>
          <a:lstStyle/>
          <a:p>
            <a:r>
              <a:rPr lang="en-US" dirty="0"/>
              <a:t>Example calculation</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C2497F6-F61B-C0F6-04B5-5CE5C103CCE7}"/>
                  </a:ext>
                </a:extLst>
              </p:cNvPr>
              <p:cNvSpPr>
                <a:spLocks noGrp="1"/>
              </p:cNvSpPr>
              <p:nvPr>
                <p:ph idx="1"/>
              </p:nvPr>
            </p:nvSpPr>
            <p:spPr/>
            <p:txBody>
              <a:bodyPr>
                <a:normAutofit lnSpcReduction="10000"/>
              </a:bodyPr>
              <a:lstStyle/>
              <a:p>
                <a:pPr marL="0" indent="0" algn="ctr">
                  <a:buNone/>
                </a:pPr>
                <a:r>
                  <a:rPr lang="en-GB" dirty="0"/>
                  <a:t>Mass of copper oxide</a:t>
                </a:r>
                <a:r>
                  <a:rPr lang="en-GB" i="1" dirty="0"/>
                  <a:t> </a:t>
                </a:r>
                <a14:m>
                  <m:oMath xmlns:m="http://schemas.openxmlformats.org/officeDocument/2006/math">
                    <m:r>
                      <a:rPr lang="en-GB">
                        <a:latin typeface="Cambria Math" panose="02040503050406030204" pitchFamily="18" charset="0"/>
                      </a:rPr>
                      <m:t>=</m:t>
                    </m:r>
                    <m:r>
                      <a:rPr lang="en-GB" b="0" i="0" smtClean="0">
                        <a:latin typeface="Cambria Math" panose="02040503050406030204" pitchFamily="18" charset="0"/>
                      </a:rPr>
                      <m:t>1.76 </m:t>
                    </m:r>
                    <m:r>
                      <m:rPr>
                        <m:sty m:val="p"/>
                      </m:rPr>
                      <a:rPr lang="en-GB">
                        <a:latin typeface="Cambria Math" panose="02040503050406030204" pitchFamily="18" charset="0"/>
                      </a:rPr>
                      <m:t>g</m:t>
                    </m:r>
                  </m:oMath>
                </a14:m>
                <a:endParaRPr lang="en-GB" dirty="0"/>
              </a:p>
              <a:p>
                <a:pPr marL="0" indent="0" algn="ctr">
                  <a:buNone/>
                </a:pPr>
                <a:r>
                  <a:rPr lang="en-GB" dirty="0"/>
                  <a:t>Mass of c</a:t>
                </a:r>
                <a14:m>
                  <m:oMath xmlns:m="http://schemas.openxmlformats.org/officeDocument/2006/math">
                    <m:r>
                      <m:rPr>
                        <m:sty m:val="p"/>
                      </m:rPr>
                      <a:rPr lang="en-GB" b="0" i="0" smtClean="0">
                        <a:latin typeface="Cambria Math" panose="02040503050406030204" pitchFamily="18" charset="0"/>
                      </a:rPr>
                      <m:t>opper</m:t>
                    </m:r>
                    <m:r>
                      <a:rPr lang="en-GB">
                        <a:latin typeface="Cambria Math" panose="02040503050406030204" pitchFamily="18" charset="0"/>
                      </a:rPr>
                      <m:t>=</m:t>
                    </m:r>
                    <m:r>
                      <a:rPr lang="en-GB" b="0" i="0" smtClean="0">
                        <a:latin typeface="Cambria Math" panose="02040503050406030204" pitchFamily="18" charset="0"/>
                      </a:rPr>
                      <m:t>1</m:t>
                    </m:r>
                    <m:r>
                      <a:rPr lang="en-GB">
                        <a:latin typeface="Cambria Math" panose="02040503050406030204" pitchFamily="18" charset="0"/>
                      </a:rPr>
                      <m:t>.</m:t>
                    </m:r>
                    <m:r>
                      <a:rPr lang="en-GB" b="0" i="0" smtClean="0">
                        <a:latin typeface="Cambria Math" panose="02040503050406030204" pitchFamily="18" charset="0"/>
                      </a:rPr>
                      <m:t>43 </m:t>
                    </m:r>
                    <m:r>
                      <m:rPr>
                        <m:sty m:val="p"/>
                      </m:rPr>
                      <a:rPr lang="en-GB">
                        <a:latin typeface="Cambria Math" panose="02040503050406030204" pitchFamily="18" charset="0"/>
                      </a:rPr>
                      <m:t>g</m:t>
                    </m:r>
                  </m:oMath>
                </a14:m>
                <a:endParaRPr lang="en-GB" dirty="0"/>
              </a:p>
              <a:p>
                <a:pPr marL="0" indent="0" algn="ctr">
                  <a:buNone/>
                </a:pPr>
                <a:r>
                  <a:rPr lang="en-GB" dirty="0"/>
                  <a:t>So, Mass of oxygen</a:t>
                </a:r>
                <a14:m>
                  <m:oMath xmlns:m="http://schemas.openxmlformats.org/officeDocument/2006/math">
                    <m:r>
                      <a:rPr lang="en-GB">
                        <a:latin typeface="Cambria Math" panose="02040503050406030204" pitchFamily="18" charset="0"/>
                      </a:rPr>
                      <m:t> =</m:t>
                    </m:r>
                    <m:r>
                      <a:rPr lang="en-GB" b="0" i="0" smtClean="0">
                        <a:latin typeface="Cambria Math" panose="02040503050406030204" pitchFamily="18" charset="0"/>
                      </a:rPr>
                      <m:t>1.76 </m:t>
                    </m:r>
                    <m:r>
                      <m:rPr>
                        <m:sty m:val="p"/>
                      </m:rPr>
                      <a:rPr lang="en-GB" b="0" i="0" smtClean="0">
                        <a:latin typeface="Cambria Math" panose="02040503050406030204" pitchFamily="18" charset="0"/>
                      </a:rPr>
                      <m:t>g</m:t>
                    </m:r>
                    <m:r>
                      <a:rPr lang="en-GB" b="0" i="0" smtClean="0">
                        <a:latin typeface="Cambria Math" panose="02040503050406030204" pitchFamily="18" charset="0"/>
                      </a:rPr>
                      <m:t> −1.43 </m:t>
                    </m:r>
                    <m:r>
                      <m:rPr>
                        <m:sty m:val="p"/>
                      </m:rPr>
                      <a:rPr lang="en-GB" b="0" i="0" smtClean="0">
                        <a:latin typeface="Cambria Math" panose="02040503050406030204" pitchFamily="18" charset="0"/>
                      </a:rPr>
                      <m:t>g</m:t>
                    </m:r>
                    <m:r>
                      <a:rPr lang="en-GB" b="0" i="0" smtClean="0">
                        <a:latin typeface="Cambria Math" panose="02040503050406030204" pitchFamily="18" charset="0"/>
                      </a:rPr>
                      <m:t>=0.33 </m:t>
                    </m:r>
                    <m:r>
                      <m:rPr>
                        <m:sty m:val="p"/>
                      </m:rPr>
                      <a:rPr lang="en-GB">
                        <a:latin typeface="Cambria Math" panose="02040503050406030204" pitchFamily="18" charset="0"/>
                      </a:rPr>
                      <m:t>g</m:t>
                    </m:r>
                  </m:oMath>
                </a14:m>
                <a:endParaRPr lang="en-GB" dirty="0"/>
              </a:p>
              <a:p>
                <a:pPr marL="0" indent="0" algn="ctr">
                  <a:buNone/>
                </a:pPr>
                <a:r>
                  <a:rPr lang="en-GB" i="1" dirty="0" err="1"/>
                  <a:t>A</a:t>
                </a:r>
                <a:r>
                  <a:rPr lang="en-GB" baseline="-25000" dirty="0" err="1"/>
                  <a:t>r</a:t>
                </a:r>
                <a:r>
                  <a:rPr lang="en-GB" i="1" dirty="0"/>
                  <a:t> </a:t>
                </a:r>
                <a:r>
                  <a:rPr lang="en-GB" dirty="0"/>
                  <a:t>of </a:t>
                </a:r>
                <a14:m>
                  <m:oMath xmlns:m="http://schemas.openxmlformats.org/officeDocument/2006/math">
                    <m:r>
                      <m:rPr>
                        <m:sty m:val="p"/>
                      </m:rPr>
                      <a:rPr lang="en-GB" b="0" i="0" smtClean="0">
                        <a:latin typeface="Cambria Math" panose="02040503050406030204" pitchFamily="18" charset="0"/>
                      </a:rPr>
                      <m:t>Cu</m:t>
                    </m:r>
                    <m:r>
                      <a:rPr lang="en-GB">
                        <a:latin typeface="Cambria Math" panose="02040503050406030204" pitchFamily="18" charset="0"/>
                      </a:rPr>
                      <m:t> =</m:t>
                    </m:r>
                    <m:r>
                      <a:rPr lang="en-GB" b="0" i="0" smtClean="0">
                        <a:latin typeface="Cambria Math" panose="02040503050406030204" pitchFamily="18" charset="0"/>
                      </a:rPr>
                      <m:t>65.5</m:t>
                    </m:r>
                  </m:oMath>
                </a14:m>
                <a:endParaRPr lang="en-GB" dirty="0"/>
              </a:p>
              <a:p>
                <a:pPr marL="0" indent="0" algn="ctr">
                  <a:buNone/>
                </a:pPr>
                <a:r>
                  <a:rPr lang="en-GB" i="1" dirty="0" err="1"/>
                  <a:t>A</a:t>
                </a:r>
                <a:r>
                  <a:rPr lang="en-GB" baseline="-25000" dirty="0" err="1"/>
                  <a:t>r</a:t>
                </a:r>
                <a:r>
                  <a:rPr lang="en-GB" dirty="0"/>
                  <a:t> of </a:t>
                </a:r>
                <a14:m>
                  <m:oMath xmlns:m="http://schemas.openxmlformats.org/officeDocument/2006/math">
                    <m:r>
                      <m:rPr>
                        <m:sty m:val="p"/>
                      </m:rPr>
                      <a:rPr lang="en-GB">
                        <a:latin typeface="Cambria Math" panose="02040503050406030204" pitchFamily="18" charset="0"/>
                      </a:rPr>
                      <m:t>O</m:t>
                    </m:r>
                    <m:r>
                      <a:rPr lang="en-GB">
                        <a:latin typeface="Cambria Math" panose="02040503050406030204" pitchFamily="18" charset="0"/>
                      </a:rPr>
                      <m:t> = 16</m:t>
                    </m:r>
                  </m:oMath>
                </a14:m>
                <a:endParaRPr lang="en-GB" dirty="0"/>
              </a:p>
              <a:p>
                <a:pPr marL="0" indent="0" algn="ctr">
                  <a:buNone/>
                </a:pPr>
                <a:r>
                  <a:rPr lang="en-GB" dirty="0"/>
                  <a:t>Number of moles </a:t>
                </a:r>
                <a14:m>
                  <m:oMath xmlns:m="http://schemas.openxmlformats.org/officeDocument/2006/math">
                    <m:r>
                      <m:rPr>
                        <m:sty m:val="p"/>
                      </m:rPr>
                      <a:rPr lang="en-GB" b="0" i="0" smtClean="0">
                        <a:latin typeface="Cambria Math" panose="02040503050406030204" pitchFamily="18" charset="0"/>
                      </a:rPr>
                      <m:t>Cu</m:t>
                    </m:r>
                    <m:r>
                      <a:rPr lang="en-GB">
                        <a:latin typeface="Cambria Math" panose="02040503050406030204" pitchFamily="18" charset="0"/>
                      </a:rPr>
                      <m:t> = </m:t>
                    </m:r>
                    <m:f>
                      <m:fPr>
                        <m:ctrlPr>
                          <a:rPr lang="en-GB" i="1">
                            <a:latin typeface="Cambria Math" panose="02040503050406030204" pitchFamily="18" charset="0"/>
                          </a:rPr>
                        </m:ctrlPr>
                      </m:fPr>
                      <m:num>
                        <m:r>
                          <a:rPr lang="en-GB" b="0" i="1" smtClean="0">
                            <a:latin typeface="Cambria Math" panose="02040503050406030204" pitchFamily="18" charset="0"/>
                          </a:rPr>
                          <m:t>1.76</m:t>
                        </m:r>
                      </m:num>
                      <m:den>
                        <m:r>
                          <a:rPr lang="en-GB" b="0" i="1" smtClean="0">
                            <a:latin typeface="Cambria Math" panose="02040503050406030204" pitchFamily="18" charset="0"/>
                          </a:rPr>
                          <m:t>65.5</m:t>
                        </m:r>
                      </m:den>
                    </m:f>
                    <m:r>
                      <a:rPr lang="en-GB">
                        <a:latin typeface="Cambria Math" panose="02040503050406030204" pitchFamily="18" charset="0"/>
                      </a:rPr>
                      <m:t> = 0.0</m:t>
                    </m:r>
                    <m:r>
                      <a:rPr lang="en-GB" b="0" i="0" smtClean="0">
                        <a:latin typeface="Cambria Math" panose="02040503050406030204" pitchFamily="18" charset="0"/>
                      </a:rPr>
                      <m:t>2251</m:t>
                    </m:r>
                  </m:oMath>
                </a14:m>
                <a:endParaRPr lang="en-GB" dirty="0"/>
              </a:p>
              <a:p>
                <a:pPr marL="0" indent="0" algn="ctr">
                  <a:buNone/>
                </a:pPr>
                <a:r>
                  <a:rPr lang="en-GB" dirty="0"/>
                  <a:t>Number of moles of </a:t>
                </a:r>
                <a14:m>
                  <m:oMath xmlns:m="http://schemas.openxmlformats.org/officeDocument/2006/math">
                    <m:r>
                      <m:rPr>
                        <m:sty m:val="p"/>
                      </m:rPr>
                      <a:rPr lang="en-GB">
                        <a:latin typeface="Cambria Math" panose="02040503050406030204" pitchFamily="18" charset="0"/>
                      </a:rPr>
                      <m:t>O</m:t>
                    </m:r>
                    <m:r>
                      <a:rPr lang="en-GB">
                        <a:latin typeface="Cambria Math" panose="02040503050406030204" pitchFamily="18" charset="0"/>
                      </a:rPr>
                      <m:t> = </m:t>
                    </m:r>
                    <m:f>
                      <m:fPr>
                        <m:ctrlPr>
                          <a:rPr lang="en-GB" i="1">
                            <a:latin typeface="Cambria Math" panose="02040503050406030204" pitchFamily="18" charset="0"/>
                          </a:rPr>
                        </m:ctrlPr>
                      </m:fPr>
                      <m:num>
                        <m:r>
                          <a:rPr lang="en-GB">
                            <a:latin typeface="Cambria Math" panose="02040503050406030204" pitchFamily="18" charset="0"/>
                          </a:rPr>
                          <m:t>1.</m:t>
                        </m:r>
                        <m:r>
                          <a:rPr lang="en-GB" b="0" i="1" smtClean="0">
                            <a:latin typeface="Cambria Math" panose="02040503050406030204" pitchFamily="18" charset="0"/>
                          </a:rPr>
                          <m:t>43</m:t>
                        </m:r>
                      </m:num>
                      <m:den>
                        <m:r>
                          <a:rPr lang="en-GB" i="1">
                            <a:latin typeface="Cambria Math" panose="02040503050406030204" pitchFamily="18" charset="0"/>
                          </a:rPr>
                          <m:t>16</m:t>
                        </m:r>
                      </m:den>
                    </m:f>
                    <m:r>
                      <a:rPr lang="en-GB">
                        <a:latin typeface="Cambria Math" panose="02040503050406030204" pitchFamily="18" charset="0"/>
                      </a:rPr>
                      <m:t> = 0.0</m:t>
                    </m:r>
                    <m:r>
                      <a:rPr lang="en-GB" b="0" i="0" smtClean="0">
                        <a:latin typeface="Cambria Math" panose="02040503050406030204" pitchFamily="18" charset="0"/>
                      </a:rPr>
                      <m:t>20625</m:t>
                    </m:r>
                  </m:oMath>
                </a14:m>
                <a:endParaRPr lang="en-GB" dirty="0"/>
              </a:p>
              <a:p>
                <a:pPr marL="0" indent="0">
                  <a:buNone/>
                </a:pPr>
                <a:r>
                  <a:rPr lang="en-GB" dirty="0"/>
                  <a:t>Divide the number of moles of copper by the number of moles of oxygen to give the ratio:</a:t>
                </a:r>
              </a:p>
              <a:p>
                <a:pPr marL="0" indent="0">
                  <a:buNone/>
                </a:pPr>
                <a14:m>
                  <m:oMathPara xmlns:m="http://schemas.openxmlformats.org/officeDocument/2006/math">
                    <m:oMathParaPr>
                      <m:jc m:val="center"/>
                    </m:oMathParaPr>
                    <m:oMath xmlns:m="http://schemas.openxmlformats.org/officeDocument/2006/math">
                      <m:r>
                        <m:rPr>
                          <m:sty m:val="p"/>
                        </m:rPr>
                        <a:rPr lang="en-GB">
                          <a:latin typeface="Cambria Math" panose="02040503050406030204" pitchFamily="18" charset="0"/>
                        </a:rPr>
                        <m:t>Ratio</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b="0" i="0" smtClean="0">
                          <a:latin typeface="Cambria Math" panose="02040503050406030204" pitchFamily="18" charset="0"/>
                        </a:rPr>
                        <m:t>Cu</m:t>
                      </m:r>
                      <m:r>
                        <a:rPr lang="en-GB">
                          <a:latin typeface="Cambria Math" panose="02040503050406030204" pitchFamily="18" charset="0"/>
                        </a:rPr>
                        <m:t>:</m:t>
                      </m:r>
                      <m:r>
                        <m:rPr>
                          <m:sty m:val="p"/>
                        </m:rPr>
                        <a:rPr lang="en-GB">
                          <a:latin typeface="Cambria Math" panose="02040503050406030204" pitchFamily="18" charset="0"/>
                        </a:rPr>
                        <m:t>O</m:t>
                      </m:r>
                      <m:r>
                        <a:rPr lang="en-GB">
                          <a:latin typeface="Cambria Math" panose="02040503050406030204" pitchFamily="18" charset="0"/>
                        </a:rPr>
                        <m:t>=1:</m:t>
                      </m:r>
                      <m:f>
                        <m:fPr>
                          <m:ctrlPr>
                            <a:rPr lang="en-GB" i="1">
                              <a:latin typeface="Cambria Math" panose="02040503050406030204" pitchFamily="18" charset="0"/>
                            </a:rPr>
                          </m:ctrlPr>
                        </m:fPr>
                        <m:num>
                          <m:r>
                            <m:rPr>
                              <m:sty m:val="p"/>
                            </m:rPr>
                            <a:rPr lang="en-GB">
                              <a:latin typeface="Cambria Math" panose="02040503050406030204" pitchFamily="18" charset="0"/>
                            </a:rPr>
                            <m:t>Number</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moles</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b="0" i="0" smtClean="0">
                              <a:latin typeface="Cambria Math" panose="02040503050406030204" pitchFamily="18" charset="0"/>
                            </a:rPr>
                            <m:t>Cu</m:t>
                          </m:r>
                        </m:num>
                        <m:den>
                          <m:r>
                            <m:rPr>
                              <m:sty m:val="p"/>
                            </m:rPr>
                            <a:rPr lang="en-GB">
                              <a:latin typeface="Cambria Math" panose="02040503050406030204" pitchFamily="18" charset="0"/>
                            </a:rPr>
                            <m:t>Number</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moles</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O</m:t>
                          </m:r>
                        </m:den>
                      </m:f>
                      <m:r>
                        <a:rPr lang="en-GB" i="1">
                          <a:latin typeface="Cambria Math" panose="02040503050406030204" pitchFamily="18" charset="0"/>
                        </a:rPr>
                        <m:t>= 1:</m:t>
                      </m:r>
                      <m:f>
                        <m:fPr>
                          <m:ctrlPr>
                            <a:rPr lang="en-GB" i="1">
                              <a:latin typeface="Cambria Math" panose="02040503050406030204" pitchFamily="18" charset="0"/>
                            </a:rPr>
                          </m:ctrlPr>
                        </m:fPr>
                        <m:num>
                          <m:r>
                            <a:rPr lang="en-GB" i="1">
                              <a:latin typeface="Cambria Math" panose="02040503050406030204" pitchFamily="18" charset="0"/>
                            </a:rPr>
                            <m:t>0.0</m:t>
                          </m:r>
                          <m:r>
                            <a:rPr lang="en-GB" b="0" i="1" smtClean="0">
                              <a:latin typeface="Cambria Math" panose="02040503050406030204" pitchFamily="18" charset="0"/>
                            </a:rPr>
                            <m:t>2251</m:t>
                          </m:r>
                        </m:num>
                        <m:den>
                          <m:r>
                            <a:rPr lang="en-GB" i="1">
                              <a:latin typeface="Cambria Math" panose="02040503050406030204" pitchFamily="18" charset="0"/>
                            </a:rPr>
                            <m:t>0.0</m:t>
                          </m:r>
                          <m:r>
                            <a:rPr lang="en-GB" b="0" i="1" smtClean="0">
                              <a:latin typeface="Cambria Math" panose="02040503050406030204" pitchFamily="18" charset="0"/>
                            </a:rPr>
                            <m:t>20625</m:t>
                          </m:r>
                        </m:den>
                      </m:f>
                      <m:r>
                        <a:rPr lang="en-GB" i="1">
                          <a:latin typeface="Cambria Math" panose="02040503050406030204" pitchFamily="18" charset="0"/>
                        </a:rPr>
                        <m:t>=1:1.</m:t>
                      </m:r>
                      <m:r>
                        <a:rPr lang="en-GB" b="0" i="1" smtClean="0">
                          <a:latin typeface="Cambria Math" panose="02040503050406030204" pitchFamily="18" charset="0"/>
                        </a:rPr>
                        <m:t>09</m:t>
                      </m:r>
                    </m:oMath>
                  </m:oMathPara>
                </a14:m>
                <a:endParaRPr lang="en-GB" dirty="0"/>
              </a:p>
              <a:p>
                <a:pPr marL="0" indent="0">
                  <a:buNone/>
                </a:pPr>
                <a:endParaRPr lang="en-GB" dirty="0"/>
              </a:p>
              <a:p>
                <a:pPr marL="0" indent="0">
                  <a:buNone/>
                </a:pPr>
                <a:endParaRPr lang="en-GB" dirty="0"/>
              </a:p>
            </p:txBody>
          </p:sp>
        </mc:Choice>
        <mc:Fallback xmlns="">
          <p:sp>
            <p:nvSpPr>
              <p:cNvPr id="3" name="Content Placeholder 2">
                <a:extLst>
                  <a:ext uri="{FF2B5EF4-FFF2-40B4-BE49-F238E27FC236}">
                    <a16:creationId xmlns:a16="http://schemas.microsoft.com/office/drawing/2014/main" id="{EC2497F6-F61B-C0F6-04B5-5CE5C103CCE7}"/>
                  </a:ext>
                </a:extLst>
              </p:cNvPr>
              <p:cNvSpPr>
                <a:spLocks noGrp="1" noRot="1" noChangeAspect="1" noMove="1" noResize="1" noEditPoints="1" noAdjustHandles="1" noChangeArrowheads="1" noChangeShapeType="1" noTextEdit="1"/>
              </p:cNvSpPr>
              <p:nvPr>
                <p:ph idx="1"/>
              </p:nvPr>
            </p:nvSpPr>
            <p:spPr>
              <a:blipFill>
                <a:blip r:embed="rId2"/>
                <a:stretch>
                  <a:fillRect l="-1694" t="-2542" r="-484"/>
                </a:stretch>
              </a:blipFill>
            </p:spPr>
            <p:txBody>
              <a:bodyPr/>
              <a:lstStyle/>
              <a:p>
                <a:r>
                  <a:rPr lang="en-GB">
                    <a:noFill/>
                  </a:rPr>
                  <a:t> </a:t>
                </a:r>
              </a:p>
            </p:txBody>
          </p:sp>
        </mc:Fallback>
      </mc:AlternateContent>
      <p:sp>
        <p:nvSpPr>
          <p:cNvPr id="4" name="Vertical Title 1">
            <a:extLst>
              <a:ext uri="{FF2B5EF4-FFF2-40B4-BE49-F238E27FC236}">
                <a16:creationId xmlns:a16="http://schemas.microsoft.com/office/drawing/2014/main" id="{736BDB45-6F15-3E78-9A67-41BFEA5F0E56}"/>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Example</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6832309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CCCC1D-4490-C866-771E-25E390AB3E3D}"/>
            </a:ext>
          </a:extLst>
        </p:cNvPr>
        <p:cNvGrpSpPr/>
        <p:nvPr/>
      </p:nvGrpSpPr>
      <p:grpSpPr>
        <a:xfrm>
          <a:off x="0" y="0"/>
          <a:ext cx="0" cy="0"/>
          <a:chOff x="0" y="0"/>
          <a:chExt cx="0" cy="0"/>
        </a:xfrm>
      </p:grpSpPr>
      <p:sp>
        <p:nvSpPr>
          <p:cNvPr id="4" name="Vertical Title 1">
            <a:extLst>
              <a:ext uri="{FF2B5EF4-FFF2-40B4-BE49-F238E27FC236}">
                <a16:creationId xmlns:a16="http://schemas.microsoft.com/office/drawing/2014/main" id="{9E27167A-B4D2-2B87-1B63-EDA5CF6D20E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dirty="0" err="1">
                <a:solidFill>
                  <a:schemeClr val="bg1"/>
                </a:solidFill>
                <a:latin typeface="Century Gothic" panose="020B0502020202020204" pitchFamily="34" charset="0"/>
              </a:rPr>
              <a:t>Unscaffolded</a:t>
            </a:r>
            <a:r>
              <a:rPr lang="en-GB" sz="2200" b="1" dirty="0">
                <a:solidFill>
                  <a:schemeClr val="bg1"/>
                </a:solidFill>
                <a:latin typeface="Century Gothic" panose="020B0502020202020204" pitchFamily="34" charset="0"/>
              </a:rPr>
              <a:t> questions</a:t>
            </a:r>
            <a:endParaRPr lang="en-US" sz="2200" b="1" dirty="0">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0F2045DD-6C19-2E30-4AE9-54ED87BC0057}"/>
              </a:ext>
            </a:extLst>
          </p:cNvPr>
          <p:cNvSpPr>
            <a:spLocks noGrp="1"/>
          </p:cNvSpPr>
          <p:nvPr>
            <p:ph type="title"/>
          </p:nvPr>
        </p:nvSpPr>
        <p:spPr/>
        <p:txBody>
          <a:bodyPr/>
          <a:lstStyle/>
          <a:p>
            <a:r>
              <a:rPr lang="en-US" dirty="0"/>
              <a:t>Questions</a:t>
            </a:r>
          </a:p>
        </p:txBody>
      </p:sp>
      <mc:AlternateContent xmlns:mc="http://schemas.openxmlformats.org/markup-compatibility/2006">
        <mc:Choice xmlns:a14="http://schemas.microsoft.com/office/drawing/2010/main" Requires="a14">
          <p:sp>
            <p:nvSpPr>
              <p:cNvPr id="5" name="TextBox 4">
                <a:extLst>
                  <a:ext uri="{FF2B5EF4-FFF2-40B4-BE49-F238E27FC236}">
                    <a16:creationId xmlns:a16="http://schemas.microsoft.com/office/drawing/2014/main" id="{379177CF-5C37-E076-5574-ED5EF00AFCF2}"/>
                  </a:ext>
                </a:extLst>
              </p:cNvPr>
              <p:cNvSpPr txBox="1"/>
              <p:nvPr/>
            </p:nvSpPr>
            <p:spPr>
              <a:xfrm>
                <a:off x="540000" y="1236162"/>
                <a:ext cx="9626599" cy="4113818"/>
              </a:xfrm>
              <a:prstGeom prst="rect">
                <a:avLst/>
              </a:prstGeom>
              <a:noFill/>
            </p:spPr>
            <p:txBody>
              <a:bodyPr wrap="square">
                <a:spAutoFit/>
              </a:bodyPr>
              <a:lstStyle/>
              <a:p>
                <a:pPr marL="342900" indent="-342900">
                  <a:buClr>
                    <a:srgbClr val="C8102E"/>
                  </a:buClr>
                  <a:buFont typeface="+mj-lt"/>
                  <a:buAutoNum type="arabicPeriod" startAt="8"/>
                </a:pPr>
                <a:r>
                  <a:rPr lang="en-GB" dirty="0">
                    <a:latin typeface="Century Gothic" panose="020B0502020202020204" pitchFamily="34" charset="0"/>
                    <a:ea typeface="Calibri" panose="020F0502020204030204" pitchFamily="34" charset="0"/>
                    <a:cs typeface="Arial" panose="020B0604020202020204" pitchFamily="34" charset="0"/>
                  </a:rPr>
                  <a:t>Following the example, c</a:t>
                </a:r>
                <a:r>
                  <a:rPr lang="en-GB" sz="1800" dirty="0">
                    <a:effectLst/>
                    <a:latin typeface="Century Gothic" panose="020B0502020202020204" pitchFamily="34" charset="0"/>
                    <a:ea typeface="Calibri" panose="020F0502020204030204" pitchFamily="34" charset="0"/>
                    <a:cs typeface="Arial" panose="020B0604020202020204" pitchFamily="34" charset="0"/>
                  </a:rPr>
                  <a:t>alculate your ratio using your data.</a:t>
                </a:r>
                <a:br>
                  <a:rPr lang="en-GB" sz="1800" dirty="0">
                    <a:effectLst/>
                    <a:latin typeface="Century Gothic" panose="020B0502020202020204" pitchFamily="34" charset="0"/>
                    <a:ea typeface="Calibri" panose="020F0502020204030204" pitchFamily="34" charset="0"/>
                    <a:cs typeface="Arial" panose="020B0604020202020204" pitchFamily="34" charset="0"/>
                  </a:rPr>
                </a:br>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a:p>
                <a:pPr marL="285750" indent="-285750">
                  <a:buClr>
                    <a:srgbClr val="C8102E"/>
                  </a:buClr>
                  <a:buFont typeface="Arial" panose="020B0604020202020204" pitchFamily="34" charset="0"/>
                  <a:buChar char="•"/>
                </a:pPr>
                <a:r>
                  <a:rPr lang="en-GB" dirty="0">
                    <a:latin typeface="Century Gothic" panose="020B0502020202020204" pitchFamily="34" charset="0"/>
                  </a:rPr>
                  <a:t>If the ratio is close to 1:1, the formula of magnesium oxide is </a:t>
                </a:r>
                <a14:m>
                  <m:oMath xmlns:m="http://schemas.openxmlformats.org/officeDocument/2006/math">
                    <m:r>
                      <m:rPr>
                        <m:sty m:val="p"/>
                      </m:rPr>
                      <a:rPr lang="en-GB">
                        <a:latin typeface="Cambria Math" panose="02040503050406030204" pitchFamily="18" charset="0"/>
                      </a:rPr>
                      <m:t>CuO</m:t>
                    </m:r>
                  </m:oMath>
                </a14:m>
                <a:r>
                  <a:rPr lang="en-GB" dirty="0">
                    <a:latin typeface="Century Gothic" panose="020B0502020202020204" pitchFamily="34" charset="0"/>
                  </a:rPr>
                  <a:t>.</a:t>
                </a:r>
              </a:p>
              <a:p>
                <a:pPr marL="285750" indent="-285750">
                  <a:buClr>
                    <a:srgbClr val="C8102E"/>
                  </a:buClr>
                  <a:buFont typeface="Arial" panose="020B0604020202020204" pitchFamily="34" charset="0"/>
                  <a:buChar char="•"/>
                </a:pPr>
                <a:r>
                  <a:rPr lang="en-GB" dirty="0">
                    <a:latin typeface="Century Gothic" panose="020B0502020202020204" pitchFamily="34" charset="0"/>
                  </a:rPr>
                  <a:t>If the ratio is close to 1:2, the formula of magnesium oxide is </a:t>
                </a:r>
                <a14:m>
                  <m:oMath xmlns:m="http://schemas.openxmlformats.org/officeDocument/2006/math">
                    <m:r>
                      <m:rPr>
                        <m:sty m:val="p"/>
                      </m:rPr>
                      <a:rPr lang="en-GB">
                        <a:latin typeface="Cambria Math" panose="02040503050406030204" pitchFamily="18" charset="0"/>
                      </a:rPr>
                      <m:t>Cu</m:t>
                    </m:r>
                    <m:sSub>
                      <m:sSubPr>
                        <m:ctrlPr>
                          <a:rPr lang="en-GB" i="1">
                            <a:latin typeface="Cambria Math" panose="02040503050406030204" pitchFamily="18" charset="0"/>
                          </a:rPr>
                        </m:ctrlPr>
                      </m:sSubPr>
                      <m:e>
                        <m:r>
                          <m:rPr>
                            <m:sty m:val="p"/>
                          </m:rPr>
                          <a:rPr lang="en-GB">
                            <a:latin typeface="Cambria Math" panose="02040503050406030204" pitchFamily="18" charset="0"/>
                          </a:rPr>
                          <m:t>O</m:t>
                        </m:r>
                      </m:e>
                      <m:sub>
                        <m:r>
                          <a:rPr lang="en-GB">
                            <a:latin typeface="Cambria Math" panose="02040503050406030204" pitchFamily="18" charset="0"/>
                          </a:rPr>
                          <m:t>2</m:t>
                        </m:r>
                      </m:sub>
                    </m:sSub>
                  </m:oMath>
                </a14:m>
                <a:r>
                  <a:rPr lang="en-GB" dirty="0">
                    <a:latin typeface="Century Gothic" panose="020B0502020202020204" pitchFamily="34" charset="0"/>
                  </a:rPr>
                  <a:t>.</a:t>
                </a:r>
              </a:p>
              <a:p>
                <a:pPr marL="285750" indent="-285750">
                  <a:buClr>
                    <a:srgbClr val="C8102E"/>
                  </a:buClr>
                  <a:buFont typeface="Arial" panose="020B0604020202020204" pitchFamily="34" charset="0"/>
                  <a:buChar char="•"/>
                </a:pPr>
                <a:r>
                  <a:rPr lang="en-GB" dirty="0">
                    <a:latin typeface="Century Gothic" panose="020B0502020202020204" pitchFamily="34" charset="0"/>
                  </a:rPr>
                  <a:t>If the ratio is close to 2:1, the formula of magnesium oxide is </a:t>
                </a:r>
                <a14:m>
                  <m:oMath xmlns:m="http://schemas.openxmlformats.org/officeDocument/2006/math">
                    <m:sSub>
                      <m:sSubPr>
                        <m:ctrlPr>
                          <a:rPr lang="en-GB" i="1">
                            <a:latin typeface="Cambria Math" panose="02040503050406030204" pitchFamily="18" charset="0"/>
                          </a:rPr>
                        </m:ctrlPr>
                      </m:sSubPr>
                      <m:e>
                        <m:r>
                          <m:rPr>
                            <m:sty m:val="p"/>
                          </m:rPr>
                          <a:rPr lang="en-GB">
                            <a:latin typeface="Cambria Math" panose="02040503050406030204" pitchFamily="18" charset="0"/>
                          </a:rPr>
                          <m:t>Cu</m:t>
                        </m:r>
                      </m:e>
                      <m:sub>
                        <m:r>
                          <a:rPr lang="en-GB" i="1">
                            <a:latin typeface="Cambria Math" panose="02040503050406030204" pitchFamily="18" charset="0"/>
                          </a:rPr>
                          <m:t>2</m:t>
                        </m:r>
                      </m:sub>
                    </m:sSub>
                    <m:r>
                      <m:rPr>
                        <m:sty m:val="p"/>
                      </m:rPr>
                      <a:rPr lang="en-GB">
                        <a:latin typeface="Cambria Math" panose="02040503050406030204" pitchFamily="18" charset="0"/>
                      </a:rPr>
                      <m:t>O</m:t>
                    </m:r>
                  </m:oMath>
                </a14:m>
                <a:r>
                  <a:rPr lang="en-GB" dirty="0">
                    <a:latin typeface="Century Gothic" panose="020B0502020202020204" pitchFamily="34" charset="0"/>
                  </a:rPr>
                  <a:t>.</a:t>
                </a:r>
              </a:p>
              <a:p>
                <a:pPr lvl="0">
                  <a:lnSpc>
                    <a:spcPct val="107000"/>
                  </a:lnSpc>
                  <a:spcAft>
                    <a:spcPts val="600"/>
                  </a:spcAft>
                  <a:buClr>
                    <a:srgbClr val="C8102E"/>
                  </a:buClr>
                </a:pPr>
                <a:br>
                  <a:rPr lang="en-GB" dirty="0">
                    <a:latin typeface="Century Gothic" panose="020B0502020202020204" pitchFamily="34" charset="0"/>
                    <a:ea typeface="Calibri" panose="020F0502020204030204" pitchFamily="34" charset="0"/>
                    <a:cs typeface="Arial" panose="020B0604020202020204" pitchFamily="34" charset="0"/>
                  </a:rPr>
                </a:br>
                <a:r>
                  <a:rPr lang="en-GB" dirty="0">
                    <a:latin typeface="Century Gothic" panose="020B0502020202020204" pitchFamily="34" charset="0"/>
                    <a:ea typeface="Calibri" panose="020F0502020204030204" pitchFamily="34" charset="0"/>
                    <a:cs typeface="Arial" panose="020B0604020202020204" pitchFamily="34" charset="0"/>
                  </a:rPr>
                  <a:t>What is the formula of copper oxide?</a:t>
                </a:r>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a:p>
                <a:pPr marL="342900" lvl="0" indent="-342900">
                  <a:lnSpc>
                    <a:spcPct val="107000"/>
                  </a:lnSpc>
                  <a:spcAft>
                    <a:spcPts val="600"/>
                  </a:spcAft>
                  <a:buClr>
                    <a:srgbClr val="C8102E"/>
                  </a:buClr>
                  <a:buFont typeface="+mj-lt"/>
                  <a:buAutoNum type="arabicPeriod" startAt="9"/>
                </a:pPr>
                <a:r>
                  <a:rPr lang="en-GB" dirty="0">
                    <a:latin typeface="Century Gothic" panose="020B0502020202020204" pitchFamily="34" charset="0"/>
                    <a:ea typeface="Calibri" panose="020F0502020204030204" pitchFamily="34" charset="0"/>
                    <a:cs typeface="Arial" panose="020B0604020202020204" pitchFamily="34" charset="0"/>
                  </a:rPr>
                  <a:t>Using your answer to Q7 and Q8, state the balanced symbol equation for this reaction.</a:t>
                </a:r>
              </a:p>
              <a:p>
                <a:pPr marL="342900" lvl="0" indent="-342900">
                  <a:lnSpc>
                    <a:spcPct val="107000"/>
                  </a:lnSpc>
                  <a:spcAft>
                    <a:spcPts val="600"/>
                  </a:spcAft>
                  <a:buClr>
                    <a:srgbClr val="C8102E"/>
                  </a:buClr>
                  <a:buFont typeface="+mj-lt"/>
                  <a:buAutoNum type="arabicPeriod" startAt="9"/>
                </a:pPr>
                <a:endParaRPr lang="en-GB" dirty="0">
                  <a:latin typeface="Century Gothic" panose="020B0502020202020204" pitchFamily="34" charset="0"/>
                  <a:ea typeface="Calibri" panose="020F0502020204030204" pitchFamily="34" charset="0"/>
                  <a:cs typeface="Arial" panose="020B0604020202020204" pitchFamily="34" charset="0"/>
                </a:endParaRPr>
              </a:p>
              <a:p>
                <a:pPr marL="342900" lvl="0" indent="-342900">
                  <a:lnSpc>
                    <a:spcPct val="107000"/>
                  </a:lnSpc>
                  <a:spcAft>
                    <a:spcPts val="600"/>
                  </a:spcAft>
                  <a:buClr>
                    <a:srgbClr val="C8102E"/>
                  </a:buClr>
                  <a:buFont typeface="+mj-lt"/>
                  <a:buAutoNum type="arabicPeriod" startAt="10"/>
                </a:pPr>
                <a:r>
                  <a:rPr lang="en-GB" dirty="0">
                    <a:latin typeface="Century Gothic" panose="020B0502020202020204" pitchFamily="34" charset="0"/>
                    <a:ea typeface="Calibri" panose="020F0502020204030204" pitchFamily="34" charset="0"/>
                    <a:cs typeface="Arial" panose="020B0604020202020204" pitchFamily="34" charset="0"/>
                  </a:rPr>
                  <a:t>Suggest why your results will be slightly different to others.</a:t>
                </a:r>
              </a:p>
              <a:p>
                <a:pPr>
                  <a:buClr>
                    <a:srgbClr val="C8102E"/>
                  </a:buClr>
                </a:pPr>
                <a:endParaRPr lang="en-GB" dirty="0">
                  <a:latin typeface="Century Gothic" panose="020B0502020202020204" pitchFamily="34" charset="0"/>
                  <a:ea typeface="Calibri" panose="020F0502020204030204" pitchFamily="34" charset="0"/>
                  <a:cs typeface="Arial" panose="020B0604020202020204" pitchFamily="34" charset="0"/>
                </a:endParaRPr>
              </a:p>
              <a:p>
                <a:pPr>
                  <a:lnSpc>
                    <a:spcPct val="107000"/>
                  </a:lnSpc>
                  <a:spcAft>
                    <a:spcPts val="600"/>
                  </a:spcAft>
                  <a:buNone/>
                </a:pPr>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p:txBody>
          </p:sp>
        </mc:Choice>
        <mc:Fallback>
          <p:sp>
            <p:nvSpPr>
              <p:cNvPr id="5" name="TextBox 4">
                <a:extLst>
                  <a:ext uri="{FF2B5EF4-FFF2-40B4-BE49-F238E27FC236}">
                    <a16:creationId xmlns:a16="http://schemas.microsoft.com/office/drawing/2014/main" id="{379177CF-5C37-E076-5574-ED5EF00AFCF2}"/>
                  </a:ext>
                </a:extLst>
              </p:cNvPr>
              <p:cNvSpPr txBox="1">
                <a:spLocks noRot="1" noChangeAspect="1" noMove="1" noResize="1" noEditPoints="1" noAdjustHandles="1" noChangeArrowheads="1" noChangeShapeType="1" noTextEdit="1"/>
              </p:cNvSpPr>
              <p:nvPr/>
            </p:nvSpPr>
            <p:spPr>
              <a:xfrm>
                <a:off x="540000" y="1236162"/>
                <a:ext cx="9626599" cy="4113818"/>
              </a:xfrm>
              <a:prstGeom prst="rect">
                <a:avLst/>
              </a:prstGeom>
              <a:blipFill>
                <a:blip r:embed="rId3"/>
                <a:stretch>
                  <a:fillRect l="-570" t="-889"/>
                </a:stretch>
              </a:blipFill>
            </p:spPr>
            <p:txBody>
              <a:bodyPr/>
              <a:lstStyle/>
              <a:p>
                <a:r>
                  <a:rPr lang="en-GB">
                    <a:noFill/>
                  </a:rPr>
                  <a:t> </a:t>
                </a:r>
              </a:p>
            </p:txBody>
          </p:sp>
        </mc:Fallback>
      </mc:AlternateContent>
    </p:spTree>
    <p:extLst>
      <p:ext uri="{BB962C8B-B14F-4D97-AF65-F5344CB8AC3E}">
        <p14:creationId xmlns:p14="http://schemas.microsoft.com/office/powerpoint/2010/main" val="7661197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F8BD2-4D78-7E1F-CE61-AAEF02FE46BF}"/>
            </a:ext>
          </a:extLst>
        </p:cNvPr>
        <p:cNvGrpSpPr/>
        <p:nvPr/>
      </p:nvGrpSpPr>
      <p:grpSpPr>
        <a:xfrm>
          <a:off x="0" y="0"/>
          <a:ext cx="0" cy="0"/>
          <a:chOff x="0" y="0"/>
          <a:chExt cx="0" cy="0"/>
        </a:xfrm>
      </p:grpSpPr>
      <p:sp>
        <p:nvSpPr>
          <p:cNvPr id="4" name="Vertical Title 1">
            <a:extLst>
              <a:ext uri="{FF2B5EF4-FFF2-40B4-BE49-F238E27FC236}">
                <a16:creationId xmlns:a16="http://schemas.microsoft.com/office/drawing/2014/main" id="{19E07849-40A6-0188-1D79-F3A058F9F878}"/>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Scaffolded questions</a:t>
            </a:r>
            <a:endParaRPr lang="en-US" sz="2200" b="1" i="0" dirty="0">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3720601D-C41A-7055-9207-6AB40AD8655F}"/>
              </a:ext>
            </a:extLst>
          </p:cNvPr>
          <p:cNvSpPr>
            <a:spLocks noGrp="1"/>
          </p:cNvSpPr>
          <p:nvPr>
            <p:ph type="title"/>
          </p:nvPr>
        </p:nvSpPr>
        <p:spPr/>
        <p:txBody>
          <a:bodyPr/>
          <a:lstStyle/>
          <a:p>
            <a:r>
              <a:rPr lang="en-US" dirty="0"/>
              <a:t>Questions</a:t>
            </a:r>
          </a:p>
        </p:txBody>
      </p:sp>
      <p:sp>
        <p:nvSpPr>
          <p:cNvPr id="8" name="TextBox 7">
            <a:extLst>
              <a:ext uri="{FF2B5EF4-FFF2-40B4-BE49-F238E27FC236}">
                <a16:creationId xmlns:a16="http://schemas.microsoft.com/office/drawing/2014/main" id="{33837574-0587-4812-BF1C-21FFBD1E18E7}"/>
              </a:ext>
            </a:extLst>
          </p:cNvPr>
          <p:cNvSpPr txBox="1"/>
          <p:nvPr/>
        </p:nvSpPr>
        <p:spPr>
          <a:xfrm>
            <a:off x="705534" y="1119675"/>
            <a:ext cx="9914466" cy="4988032"/>
          </a:xfrm>
          <a:prstGeom prst="rect">
            <a:avLst/>
          </a:prstGeom>
          <a:noFill/>
        </p:spPr>
        <p:txBody>
          <a:bodyPr wrap="square">
            <a:spAutoFit/>
          </a:bodyPr>
          <a:lstStyle/>
          <a:p>
            <a:pPr marL="342900" lvl="0" indent="-342900">
              <a:lnSpc>
                <a:spcPct val="107000"/>
              </a:lnSpc>
              <a:spcAft>
                <a:spcPts val="600"/>
              </a:spcAft>
              <a:buClr>
                <a:srgbClr val="C8102E"/>
              </a:buClr>
              <a:buFont typeface="+mj-lt"/>
              <a:buAutoNum type="arabicPeriod"/>
            </a:pPr>
            <a:r>
              <a:rPr lang="en-GB" sz="1800" dirty="0">
                <a:effectLst/>
                <a:latin typeface="Century Gothic" panose="020B0502020202020204" pitchFamily="34" charset="0"/>
                <a:ea typeface="Calibri" panose="020F0502020204030204" pitchFamily="34" charset="0"/>
                <a:cs typeface="Arial" panose="020B0604020202020204" pitchFamily="34" charset="0"/>
              </a:rPr>
              <a:t>Describe your observations during this experiment (what you saw).</a:t>
            </a:r>
          </a:p>
          <a:p>
            <a:pPr marL="342900" lvl="0" indent="-342900">
              <a:lnSpc>
                <a:spcPct val="107000"/>
              </a:lnSpc>
              <a:spcAft>
                <a:spcPts val="600"/>
              </a:spcAft>
              <a:buClr>
                <a:srgbClr val="C8102E"/>
              </a:buClr>
              <a:buFont typeface="+mj-lt"/>
              <a:buAutoNum type="arabicPeriod" startAt="2"/>
            </a:pPr>
            <a:r>
              <a:rPr lang="en-GB" sz="1800" dirty="0">
                <a:effectLst/>
                <a:latin typeface="Century Gothic" panose="020B0502020202020204" pitchFamily="34" charset="0"/>
                <a:ea typeface="Calibri" panose="020F0502020204030204" pitchFamily="34" charset="0"/>
                <a:cs typeface="Arial" panose="020B0604020202020204" pitchFamily="34" charset="0"/>
              </a:rPr>
              <a:t>Explain why you saw these observations (delete as appropriate)</a:t>
            </a:r>
          </a:p>
          <a:p>
            <a:pPr>
              <a:lnSpc>
                <a:spcPct val="107000"/>
              </a:lnSpc>
              <a:spcAft>
                <a:spcPts val="600"/>
              </a:spcAft>
              <a:buNone/>
            </a:pPr>
            <a:br>
              <a:rPr lang="en-GB" sz="1800" dirty="0">
                <a:effectLst/>
                <a:latin typeface="Century Gothic" panose="020B0502020202020204" pitchFamily="34" charset="0"/>
                <a:ea typeface="Calibri" panose="020F0502020204030204" pitchFamily="34" charset="0"/>
                <a:cs typeface="Arial" panose="020B0604020202020204" pitchFamily="34" charset="0"/>
              </a:rPr>
            </a:br>
            <a:r>
              <a:rPr lang="en-GB" sz="1800" dirty="0">
                <a:effectLst/>
                <a:latin typeface="Century Gothic" panose="020B0502020202020204" pitchFamily="34" charset="0"/>
                <a:ea typeface="Calibri" panose="020F0502020204030204" pitchFamily="34" charset="0"/>
                <a:cs typeface="Arial" panose="020B0604020202020204" pitchFamily="34" charset="0"/>
              </a:rPr>
              <a:t>A change in </a:t>
            </a:r>
            <a:r>
              <a:rPr lang="en-GB" sz="1800" b="1" dirty="0">
                <a:effectLst/>
                <a:latin typeface="Century Gothic" panose="020B0502020202020204" pitchFamily="34" charset="0"/>
                <a:ea typeface="Calibri" panose="020F0502020204030204" pitchFamily="34" charset="0"/>
                <a:cs typeface="Arial" panose="020B0604020202020204" pitchFamily="34" charset="0"/>
              </a:rPr>
              <a:t>colour/shape</a:t>
            </a:r>
            <a:r>
              <a:rPr lang="en-GB" sz="1800" dirty="0">
                <a:effectLst/>
                <a:latin typeface="Century Gothic" panose="020B0502020202020204" pitchFamily="34" charset="0"/>
                <a:ea typeface="Calibri" panose="020F0502020204030204" pitchFamily="34" charset="0"/>
                <a:cs typeface="Arial" panose="020B0604020202020204" pitchFamily="34" charset="0"/>
              </a:rPr>
              <a:t> suggests that a </a:t>
            </a:r>
            <a:r>
              <a:rPr lang="en-GB" sz="1800" b="1" dirty="0">
                <a:effectLst/>
                <a:latin typeface="Century Gothic" panose="020B0502020202020204" pitchFamily="34" charset="0"/>
                <a:ea typeface="Calibri" panose="020F0502020204030204" pitchFamily="34" charset="0"/>
                <a:cs typeface="Arial" panose="020B0604020202020204" pitchFamily="34" charset="0"/>
              </a:rPr>
              <a:t>physical/chemical</a:t>
            </a:r>
            <a:r>
              <a:rPr lang="en-GB" sz="1800" dirty="0">
                <a:effectLst/>
                <a:latin typeface="Century Gothic" panose="020B0502020202020204" pitchFamily="34" charset="0"/>
                <a:ea typeface="Calibri" panose="020F0502020204030204" pitchFamily="34" charset="0"/>
                <a:cs typeface="Arial" panose="020B0604020202020204" pitchFamily="34" charset="0"/>
              </a:rPr>
              <a:t> reaction has occurred.</a:t>
            </a:r>
          </a:p>
          <a:p>
            <a:pPr>
              <a:lnSpc>
                <a:spcPct val="107000"/>
              </a:lnSpc>
              <a:spcAft>
                <a:spcPts val="600"/>
              </a:spcAft>
              <a:buNone/>
            </a:pPr>
            <a:r>
              <a:rPr lang="en-GB" sz="1800" dirty="0">
                <a:effectLst/>
                <a:latin typeface="Century Gothic" panose="020B0502020202020204" pitchFamily="34" charset="0"/>
                <a:ea typeface="Calibri" panose="020F0502020204030204" pitchFamily="34" charset="0"/>
                <a:cs typeface="Arial" panose="020B0604020202020204" pitchFamily="34" charset="0"/>
              </a:rPr>
              <a:t> </a:t>
            </a:r>
          </a:p>
          <a:p>
            <a:pPr>
              <a:lnSpc>
                <a:spcPct val="107000"/>
              </a:lnSpc>
              <a:spcAft>
                <a:spcPts val="600"/>
              </a:spcAft>
            </a:pPr>
            <a:r>
              <a:rPr lang="en-US" dirty="0">
                <a:latin typeface="Century Gothic" panose="020B0502020202020204" pitchFamily="34" charset="0"/>
              </a:rPr>
              <a:t>Using the data recorded in your table:</a:t>
            </a:r>
          </a:p>
          <a:p>
            <a:pPr marL="342900" lvl="0" indent="-342900">
              <a:lnSpc>
                <a:spcPct val="107000"/>
              </a:lnSpc>
              <a:spcAft>
                <a:spcPts val="600"/>
              </a:spcAft>
              <a:buClr>
                <a:srgbClr val="C8102E"/>
              </a:buClr>
              <a:buFont typeface="+mj-lt"/>
              <a:buAutoNum type="arabicPeriod" startAt="3"/>
            </a:pPr>
            <a:r>
              <a:rPr lang="en-GB" sz="1800" dirty="0">
                <a:effectLst/>
                <a:latin typeface="Century Gothic" panose="020B0502020202020204" pitchFamily="34" charset="0"/>
                <a:ea typeface="Calibri" panose="020F0502020204030204" pitchFamily="34" charset="0"/>
                <a:cs typeface="Arial" panose="020B0604020202020204" pitchFamily="34" charset="0"/>
              </a:rPr>
              <a:t>Calculate the mass of the copper oxide.</a:t>
            </a:r>
          </a:p>
          <a:p>
            <a:pPr algn="ctr">
              <a:lnSpc>
                <a:spcPct val="107000"/>
              </a:lnSpc>
              <a:spcAft>
                <a:spcPts val="600"/>
              </a:spcAft>
              <a:buNone/>
            </a:pPr>
            <a:r>
              <a:rPr lang="en-GB" dirty="0">
                <a:latin typeface="Century Gothic" panose="020B0502020202020204" pitchFamily="34" charset="0"/>
                <a:ea typeface="Calibri" panose="020F0502020204030204" pitchFamily="34" charset="0"/>
                <a:cs typeface="Arial" panose="020B0604020202020204" pitchFamily="34" charset="0"/>
              </a:rPr>
              <a:t>m</a:t>
            </a:r>
            <a:r>
              <a:rPr lang="en-GB" sz="1800" dirty="0">
                <a:effectLst/>
                <a:latin typeface="Century Gothic" panose="020B0502020202020204" pitchFamily="34" charset="0"/>
                <a:ea typeface="Calibri" panose="020F0502020204030204" pitchFamily="34" charset="0"/>
                <a:cs typeface="Arial" panose="020B0604020202020204" pitchFamily="34" charset="0"/>
              </a:rPr>
              <a:t>ass 2 (______) – mass 1 (_______) = ________ g</a:t>
            </a:r>
            <a:br>
              <a:rPr lang="en-GB" sz="1800" dirty="0">
                <a:effectLst/>
                <a:latin typeface="Century Gothic" panose="020B0502020202020204" pitchFamily="34" charset="0"/>
                <a:ea typeface="Calibri" panose="020F0502020204030204" pitchFamily="34" charset="0"/>
                <a:cs typeface="Arial" panose="020B0604020202020204" pitchFamily="34" charset="0"/>
              </a:rPr>
            </a:br>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a:p>
            <a:pPr marL="342900" indent="-342900">
              <a:lnSpc>
                <a:spcPct val="107000"/>
              </a:lnSpc>
              <a:spcAft>
                <a:spcPts val="600"/>
              </a:spcAft>
              <a:buClr>
                <a:srgbClr val="C8102E"/>
              </a:buClr>
              <a:buFont typeface="+mj-lt"/>
              <a:buAutoNum type="arabicPeriod" startAt="4"/>
            </a:pPr>
            <a:r>
              <a:rPr lang="en-GB" dirty="0">
                <a:latin typeface="Century Gothic" panose="020B0502020202020204" pitchFamily="34" charset="0"/>
                <a:ea typeface="Calibri" panose="020F0502020204030204" pitchFamily="34" charset="0"/>
                <a:cs typeface="Arial" panose="020B0604020202020204" pitchFamily="34" charset="0"/>
              </a:rPr>
              <a:t>C</a:t>
            </a:r>
            <a:r>
              <a:rPr lang="en-GB" sz="1800" dirty="0">
                <a:effectLst/>
                <a:latin typeface="Century Gothic" panose="020B0502020202020204" pitchFamily="34" charset="0"/>
                <a:ea typeface="Calibri" panose="020F0502020204030204" pitchFamily="34" charset="0"/>
                <a:cs typeface="Arial" panose="020B0604020202020204" pitchFamily="34" charset="0"/>
              </a:rPr>
              <a:t>alculate the mass of the copper.</a:t>
            </a:r>
          </a:p>
          <a:p>
            <a:pPr marL="228600" algn="ctr">
              <a:lnSpc>
                <a:spcPct val="107000"/>
              </a:lnSpc>
              <a:spcAft>
                <a:spcPts val="600"/>
              </a:spcAft>
              <a:buNone/>
            </a:pPr>
            <a:r>
              <a:rPr lang="en-GB" sz="1800" dirty="0">
                <a:effectLst/>
                <a:latin typeface="Century Gothic" panose="020B0502020202020204" pitchFamily="34" charset="0"/>
                <a:ea typeface="Calibri" panose="020F0502020204030204" pitchFamily="34" charset="0"/>
                <a:cs typeface="Arial" panose="020B0604020202020204" pitchFamily="34" charset="0"/>
              </a:rPr>
              <a:t>mass 3 (______) – mass 1 (_______) = ________ g</a:t>
            </a:r>
            <a:br>
              <a:rPr lang="en-GB" sz="1800" dirty="0">
                <a:effectLst/>
                <a:latin typeface="Century Gothic" panose="020B0502020202020204" pitchFamily="34" charset="0"/>
                <a:ea typeface="Calibri" panose="020F0502020204030204" pitchFamily="34" charset="0"/>
                <a:cs typeface="Arial" panose="020B0604020202020204" pitchFamily="34" charset="0"/>
              </a:rPr>
            </a:br>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a:p>
            <a:pPr marL="342900" indent="-342900">
              <a:lnSpc>
                <a:spcPct val="107000"/>
              </a:lnSpc>
              <a:spcAft>
                <a:spcPts val="600"/>
              </a:spcAft>
              <a:buClr>
                <a:srgbClr val="C8102E"/>
              </a:buClr>
              <a:buFont typeface="+mj-lt"/>
              <a:buAutoNum type="arabicPeriod" startAt="5"/>
            </a:pPr>
            <a:r>
              <a:rPr lang="en-GB" sz="1800" dirty="0">
                <a:effectLst/>
                <a:latin typeface="Century Gothic" panose="020B0502020202020204" pitchFamily="34" charset="0"/>
                <a:ea typeface="Calibri" panose="020F0502020204030204" pitchFamily="34" charset="0"/>
                <a:cs typeface="Arial" panose="020B0604020202020204" pitchFamily="34" charset="0"/>
              </a:rPr>
              <a:t> Calculate the change in mass.</a:t>
            </a:r>
          </a:p>
          <a:p>
            <a:pPr marL="228600" algn="ctr">
              <a:lnSpc>
                <a:spcPct val="107000"/>
              </a:lnSpc>
              <a:spcAft>
                <a:spcPts val="600"/>
              </a:spcAft>
              <a:buNone/>
            </a:pPr>
            <a:r>
              <a:rPr lang="en-GB" dirty="0" err="1">
                <a:latin typeface="Century Gothic" panose="020B0502020202020204" pitchFamily="34" charset="0"/>
                <a:ea typeface="Calibri" panose="020F0502020204030204" pitchFamily="34" charset="0"/>
                <a:cs typeface="Arial" panose="020B0604020202020204" pitchFamily="34" charset="0"/>
              </a:rPr>
              <a:t>a</a:t>
            </a:r>
            <a:r>
              <a:rPr lang="en-GB" sz="1800" dirty="0" err="1">
                <a:effectLst/>
                <a:latin typeface="Century Gothic" panose="020B0502020202020204" pitchFamily="34" charset="0"/>
                <a:ea typeface="Calibri" panose="020F0502020204030204" pitchFamily="34" charset="0"/>
                <a:cs typeface="Arial" panose="020B0604020202020204" pitchFamily="34" charset="0"/>
              </a:rPr>
              <a:t>ns</a:t>
            </a:r>
            <a:r>
              <a:rPr lang="en-GB" sz="1800" dirty="0">
                <a:effectLst/>
                <a:latin typeface="Century Gothic" panose="020B0502020202020204" pitchFamily="34" charset="0"/>
                <a:ea typeface="Calibri" panose="020F0502020204030204" pitchFamily="34" charset="0"/>
                <a:cs typeface="Arial" panose="020B0604020202020204" pitchFamily="34" charset="0"/>
              </a:rPr>
              <a:t> Q3 (______) – </a:t>
            </a:r>
            <a:r>
              <a:rPr lang="en-GB" sz="1800" dirty="0" err="1">
                <a:effectLst/>
                <a:latin typeface="Century Gothic" panose="020B0502020202020204" pitchFamily="34" charset="0"/>
                <a:ea typeface="Calibri" panose="020F0502020204030204" pitchFamily="34" charset="0"/>
                <a:cs typeface="Arial" panose="020B0604020202020204" pitchFamily="34" charset="0"/>
              </a:rPr>
              <a:t>ans</a:t>
            </a:r>
            <a:r>
              <a:rPr lang="en-GB" sz="1800" dirty="0">
                <a:effectLst/>
                <a:latin typeface="Century Gothic" panose="020B0502020202020204" pitchFamily="34" charset="0"/>
                <a:ea typeface="Calibri" panose="020F0502020204030204" pitchFamily="34" charset="0"/>
                <a:cs typeface="Arial" panose="020B0604020202020204" pitchFamily="34" charset="0"/>
              </a:rPr>
              <a:t> Q4 (_______) = ________ g</a:t>
            </a:r>
          </a:p>
        </p:txBody>
      </p:sp>
    </p:spTree>
    <p:extLst>
      <p:ext uri="{BB962C8B-B14F-4D97-AF65-F5344CB8AC3E}">
        <p14:creationId xmlns:p14="http://schemas.microsoft.com/office/powerpoint/2010/main" val="759214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31ED25-7448-C168-2C2F-48780B061F7A}"/>
            </a:ext>
          </a:extLst>
        </p:cNvPr>
        <p:cNvGrpSpPr/>
        <p:nvPr/>
      </p:nvGrpSpPr>
      <p:grpSpPr>
        <a:xfrm>
          <a:off x="0" y="0"/>
          <a:ext cx="0" cy="0"/>
          <a:chOff x="0" y="0"/>
          <a:chExt cx="0" cy="0"/>
        </a:xfrm>
      </p:grpSpPr>
      <p:sp>
        <p:nvSpPr>
          <p:cNvPr id="4" name="Vertical Title 1">
            <a:extLst>
              <a:ext uri="{FF2B5EF4-FFF2-40B4-BE49-F238E27FC236}">
                <a16:creationId xmlns:a16="http://schemas.microsoft.com/office/drawing/2014/main" id="{D346DB02-F3D3-3085-CDE0-148C0227BF5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Scaffolded questions</a:t>
            </a:r>
            <a:endParaRPr lang="en-US" sz="2200" b="1" i="0" dirty="0">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DA962C0D-3CDD-A888-A94D-2877AED99358}"/>
              </a:ext>
            </a:extLst>
          </p:cNvPr>
          <p:cNvSpPr>
            <a:spLocks noGrp="1"/>
          </p:cNvSpPr>
          <p:nvPr>
            <p:ph type="title"/>
          </p:nvPr>
        </p:nvSpPr>
        <p:spPr/>
        <p:txBody>
          <a:bodyPr/>
          <a:lstStyle/>
          <a:p>
            <a:r>
              <a:rPr lang="en-US" dirty="0"/>
              <a:t>Questions</a:t>
            </a:r>
          </a:p>
        </p:txBody>
      </p:sp>
      <p:sp>
        <p:nvSpPr>
          <p:cNvPr id="5" name="TextBox 4">
            <a:extLst>
              <a:ext uri="{FF2B5EF4-FFF2-40B4-BE49-F238E27FC236}">
                <a16:creationId xmlns:a16="http://schemas.microsoft.com/office/drawing/2014/main" id="{DE6FCF9F-B147-F23B-6EE3-E6DE95FB7A0A}"/>
              </a:ext>
            </a:extLst>
          </p:cNvPr>
          <p:cNvSpPr txBox="1"/>
          <p:nvPr/>
        </p:nvSpPr>
        <p:spPr>
          <a:xfrm>
            <a:off x="349934" y="1160916"/>
            <a:ext cx="10270066" cy="2155462"/>
          </a:xfrm>
          <a:prstGeom prst="rect">
            <a:avLst/>
          </a:prstGeom>
          <a:noFill/>
        </p:spPr>
        <p:txBody>
          <a:bodyPr wrap="square">
            <a:spAutoFit/>
          </a:bodyPr>
          <a:lstStyle/>
          <a:p>
            <a:pPr marL="342900" lvl="0" indent="-342900">
              <a:lnSpc>
                <a:spcPct val="107000"/>
              </a:lnSpc>
              <a:spcAft>
                <a:spcPts val="600"/>
              </a:spcAft>
              <a:buClr>
                <a:srgbClr val="C8102E"/>
              </a:buClr>
              <a:buFont typeface="+mj-lt"/>
              <a:buAutoNum type="arabicPeriod" startAt="6"/>
            </a:pPr>
            <a:r>
              <a:rPr lang="en-GB" sz="1800" dirty="0">
                <a:effectLst/>
                <a:latin typeface="Century Gothic" panose="020B0502020202020204" pitchFamily="34" charset="0"/>
                <a:ea typeface="Calibri" panose="020F0502020204030204" pitchFamily="34" charset="0"/>
                <a:cs typeface="Arial" panose="020B0604020202020204" pitchFamily="34" charset="0"/>
              </a:rPr>
              <a:t>Explain why the mass changed. </a:t>
            </a:r>
            <a:br>
              <a:rPr lang="en-GB" sz="1800" dirty="0">
                <a:effectLst/>
                <a:latin typeface="Century Gothic" panose="020B0502020202020204" pitchFamily="34" charset="0"/>
                <a:ea typeface="Calibri" panose="020F0502020204030204" pitchFamily="34" charset="0"/>
                <a:cs typeface="Arial" panose="020B0604020202020204" pitchFamily="34" charset="0"/>
              </a:rPr>
            </a:br>
            <a:r>
              <a:rPr lang="en-GB" sz="1800" dirty="0">
                <a:effectLst/>
                <a:latin typeface="Century Gothic" panose="020B0502020202020204" pitchFamily="34" charset="0"/>
                <a:ea typeface="Calibri" panose="020F0502020204030204" pitchFamily="34" charset="0"/>
                <a:cs typeface="Arial" panose="020B0604020202020204" pitchFamily="34" charset="0"/>
              </a:rPr>
              <a:t>Use key words: </a:t>
            </a:r>
            <a:r>
              <a:rPr lang="en-GB" sz="1800" b="1" dirty="0">
                <a:effectLst/>
                <a:latin typeface="Century Gothic" panose="020B0502020202020204" pitchFamily="34" charset="0"/>
                <a:ea typeface="Calibri" panose="020F0502020204030204" pitchFamily="34" charset="0"/>
                <a:cs typeface="Arial" panose="020B0604020202020204" pitchFamily="34" charset="0"/>
              </a:rPr>
              <a:t>decreased, oxygen, bonded</a:t>
            </a:r>
          </a:p>
          <a:p>
            <a:pPr>
              <a:lnSpc>
                <a:spcPct val="107000"/>
              </a:lnSpc>
              <a:spcAft>
                <a:spcPts val="600"/>
              </a:spcAft>
              <a:buNone/>
            </a:pPr>
            <a:r>
              <a:rPr lang="en-GB" sz="1800" dirty="0">
                <a:effectLst/>
                <a:latin typeface="Century Gothic" panose="020B0502020202020204" pitchFamily="34" charset="0"/>
                <a:ea typeface="Calibri" panose="020F0502020204030204" pitchFamily="34" charset="0"/>
                <a:cs typeface="Arial" panose="020B0604020202020204" pitchFamily="34" charset="0"/>
              </a:rPr>
              <a:t> </a:t>
            </a:r>
          </a:p>
          <a:p>
            <a:pPr marL="342900" lvl="0" indent="-342900">
              <a:lnSpc>
                <a:spcPct val="107000"/>
              </a:lnSpc>
              <a:spcAft>
                <a:spcPts val="600"/>
              </a:spcAft>
              <a:buClr>
                <a:srgbClr val="C8102E"/>
              </a:buClr>
              <a:buFont typeface="+mj-lt"/>
              <a:buAutoNum type="arabicPeriod" startAt="7"/>
            </a:pPr>
            <a:r>
              <a:rPr lang="en-GB" sz="1800" dirty="0">
                <a:effectLst/>
                <a:latin typeface="Century Gothic" panose="020B0502020202020204" pitchFamily="34" charset="0"/>
                <a:ea typeface="Calibri" panose="020F0502020204030204" pitchFamily="34" charset="0"/>
                <a:cs typeface="Arial" panose="020B0604020202020204" pitchFamily="34" charset="0"/>
              </a:rPr>
              <a:t>Complete the word equation for this reaction</a:t>
            </a:r>
          </a:p>
          <a:p>
            <a:pPr lvl="0">
              <a:lnSpc>
                <a:spcPct val="107000"/>
              </a:lnSpc>
              <a:spcAft>
                <a:spcPts val="600"/>
              </a:spcAft>
            </a:pPr>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a:p>
            <a:pPr algn="ctr">
              <a:lnSpc>
                <a:spcPct val="107000"/>
              </a:lnSpc>
              <a:spcAft>
                <a:spcPts val="600"/>
              </a:spcAft>
              <a:buNone/>
            </a:pPr>
            <a:r>
              <a:rPr lang="en-GB" dirty="0">
                <a:latin typeface="Century Gothic" panose="020B0502020202020204" pitchFamily="34" charset="0"/>
                <a:ea typeface="Calibri" panose="020F0502020204030204" pitchFamily="34" charset="0"/>
                <a:cs typeface="Arial" panose="020B0604020202020204" pitchFamily="34" charset="0"/>
              </a:rPr>
              <a:t>________________ </a:t>
            </a:r>
            <a:r>
              <a:rPr lang="en-GB" sz="1800" dirty="0">
                <a:effectLst/>
                <a:latin typeface="Century Gothic" panose="020B0502020202020204" pitchFamily="34" charset="0"/>
                <a:ea typeface="Calibri" panose="020F0502020204030204" pitchFamily="34" charset="0"/>
                <a:cs typeface="Arial" panose="020B0604020202020204" pitchFamily="34" charset="0"/>
              </a:rPr>
              <a:t>+ methane </a:t>
            </a:r>
            <a:r>
              <a:rPr lang="en-GB" dirty="0">
                <a:latin typeface="Century Gothic" panose="020B0502020202020204" pitchFamily="34" charset="0"/>
                <a:ea typeface="Calibri" panose="020F0502020204030204" pitchFamily="34" charset="0"/>
                <a:cs typeface="Arial" panose="020B0604020202020204" pitchFamily="34" charset="0"/>
              </a:rPr>
              <a:t>→</a:t>
            </a:r>
            <a:r>
              <a:rPr lang="en-GB" sz="1800" dirty="0">
                <a:effectLst/>
                <a:latin typeface="Century Gothic" panose="020B0502020202020204" pitchFamily="34" charset="0"/>
                <a:ea typeface="Calibri" panose="020F0502020204030204" pitchFamily="34" charset="0"/>
                <a:cs typeface="Arial" panose="020B0604020202020204" pitchFamily="34" charset="0"/>
              </a:rPr>
              <a:t> </a:t>
            </a:r>
            <a:r>
              <a:rPr lang="en-GB" dirty="0">
                <a:latin typeface="Century Gothic" panose="020B0502020202020204" pitchFamily="34" charset="0"/>
                <a:ea typeface="Calibri" panose="020F0502020204030204" pitchFamily="34" charset="0"/>
                <a:cs typeface="Arial" panose="020B0604020202020204" pitchFamily="34" charset="0"/>
              </a:rPr>
              <a:t>________________ </a:t>
            </a:r>
            <a:r>
              <a:rPr lang="en-GB" sz="1800" dirty="0">
                <a:effectLst/>
                <a:latin typeface="Century Gothic" panose="020B0502020202020204" pitchFamily="34" charset="0"/>
                <a:ea typeface="Calibri" panose="020F0502020204030204" pitchFamily="34" charset="0"/>
                <a:cs typeface="Arial" panose="020B0604020202020204" pitchFamily="34" charset="0"/>
              </a:rPr>
              <a:t>+ water + </a:t>
            </a:r>
            <a:r>
              <a:rPr lang="en-GB" dirty="0">
                <a:latin typeface="Century Gothic" panose="020B0502020202020204" pitchFamily="34" charset="0"/>
                <a:ea typeface="Calibri" panose="020F0502020204030204" pitchFamily="34" charset="0"/>
                <a:cs typeface="Arial" panose="020B0604020202020204" pitchFamily="34" charset="0"/>
              </a:rPr>
              <a:t>________________</a:t>
            </a:r>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973913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FE08BF-6592-C4DA-7C8E-437E71363B0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3314BB8-8CF4-E1B8-C317-A836E374FAC9}"/>
              </a:ext>
            </a:extLst>
          </p:cNvPr>
          <p:cNvSpPr>
            <a:spLocks noGrp="1"/>
          </p:cNvSpPr>
          <p:nvPr>
            <p:ph type="title"/>
          </p:nvPr>
        </p:nvSpPr>
        <p:spPr/>
        <p:txBody>
          <a:bodyPr/>
          <a:lstStyle/>
          <a:p>
            <a:r>
              <a:rPr lang="en-US" dirty="0"/>
              <a:t>Example calculation</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A7A1CDC-AFA4-6185-1D11-A50E970A503E}"/>
                  </a:ext>
                </a:extLst>
              </p:cNvPr>
              <p:cNvSpPr>
                <a:spLocks noGrp="1"/>
              </p:cNvSpPr>
              <p:nvPr>
                <p:ph idx="1"/>
              </p:nvPr>
            </p:nvSpPr>
            <p:spPr/>
            <p:txBody>
              <a:bodyPr>
                <a:normAutofit lnSpcReduction="10000"/>
              </a:bodyPr>
              <a:lstStyle/>
              <a:p>
                <a:pPr marL="0" indent="0" algn="ctr">
                  <a:buNone/>
                </a:pPr>
                <a:r>
                  <a:rPr lang="en-GB" dirty="0"/>
                  <a:t>Mass of copper oxide</a:t>
                </a:r>
                <a:r>
                  <a:rPr lang="en-GB" i="1" dirty="0"/>
                  <a:t> </a:t>
                </a:r>
                <a14:m>
                  <m:oMath xmlns:m="http://schemas.openxmlformats.org/officeDocument/2006/math">
                    <m:r>
                      <a:rPr lang="en-GB">
                        <a:latin typeface="Cambria Math" panose="02040503050406030204" pitchFamily="18" charset="0"/>
                      </a:rPr>
                      <m:t>=</m:t>
                    </m:r>
                    <m:r>
                      <a:rPr lang="en-GB" b="0" i="0" smtClean="0">
                        <a:latin typeface="Cambria Math" panose="02040503050406030204" pitchFamily="18" charset="0"/>
                      </a:rPr>
                      <m:t>1.76 </m:t>
                    </m:r>
                    <m:r>
                      <m:rPr>
                        <m:sty m:val="p"/>
                      </m:rPr>
                      <a:rPr lang="en-GB">
                        <a:latin typeface="Cambria Math" panose="02040503050406030204" pitchFamily="18" charset="0"/>
                      </a:rPr>
                      <m:t>g</m:t>
                    </m:r>
                  </m:oMath>
                </a14:m>
                <a:endParaRPr lang="en-GB" dirty="0"/>
              </a:p>
              <a:p>
                <a:pPr marL="0" indent="0" algn="ctr">
                  <a:buNone/>
                </a:pPr>
                <a:r>
                  <a:rPr lang="en-GB" dirty="0"/>
                  <a:t>Mass of copper</a:t>
                </a:r>
                <a14:m>
                  <m:oMath xmlns:m="http://schemas.openxmlformats.org/officeDocument/2006/math">
                    <m:r>
                      <a:rPr lang="en-GB">
                        <a:latin typeface="Cambria Math" panose="02040503050406030204" pitchFamily="18" charset="0"/>
                      </a:rPr>
                      <m:t>=</m:t>
                    </m:r>
                    <m:r>
                      <a:rPr lang="en-GB" b="0" i="0" smtClean="0">
                        <a:latin typeface="Cambria Math" panose="02040503050406030204" pitchFamily="18" charset="0"/>
                      </a:rPr>
                      <m:t>1</m:t>
                    </m:r>
                    <m:r>
                      <a:rPr lang="en-GB">
                        <a:latin typeface="Cambria Math" panose="02040503050406030204" pitchFamily="18" charset="0"/>
                      </a:rPr>
                      <m:t>.</m:t>
                    </m:r>
                    <m:r>
                      <a:rPr lang="en-GB" b="0" i="0" smtClean="0">
                        <a:latin typeface="Cambria Math" panose="02040503050406030204" pitchFamily="18" charset="0"/>
                      </a:rPr>
                      <m:t>43 </m:t>
                    </m:r>
                    <m:r>
                      <m:rPr>
                        <m:sty m:val="p"/>
                      </m:rPr>
                      <a:rPr lang="en-GB">
                        <a:latin typeface="Cambria Math" panose="02040503050406030204" pitchFamily="18" charset="0"/>
                      </a:rPr>
                      <m:t>g</m:t>
                    </m:r>
                  </m:oMath>
                </a14:m>
                <a:endParaRPr lang="en-GB" dirty="0"/>
              </a:p>
              <a:p>
                <a:pPr marL="0" indent="0" algn="ctr">
                  <a:buNone/>
                </a:pPr>
                <a:r>
                  <a:rPr lang="en-GB" dirty="0"/>
                  <a:t>So, mass of oxygen</a:t>
                </a:r>
                <a14:m>
                  <m:oMath xmlns:m="http://schemas.openxmlformats.org/officeDocument/2006/math">
                    <m:r>
                      <a:rPr lang="en-GB">
                        <a:latin typeface="Cambria Math" panose="02040503050406030204" pitchFamily="18" charset="0"/>
                      </a:rPr>
                      <m:t> =</m:t>
                    </m:r>
                    <m:r>
                      <a:rPr lang="en-GB" b="0" i="0" smtClean="0">
                        <a:latin typeface="Cambria Math" panose="02040503050406030204" pitchFamily="18" charset="0"/>
                      </a:rPr>
                      <m:t>1.76 </m:t>
                    </m:r>
                    <m:r>
                      <m:rPr>
                        <m:sty m:val="p"/>
                      </m:rPr>
                      <a:rPr lang="en-GB" b="0" i="0" smtClean="0">
                        <a:latin typeface="Cambria Math" panose="02040503050406030204" pitchFamily="18" charset="0"/>
                      </a:rPr>
                      <m:t>g</m:t>
                    </m:r>
                    <m:r>
                      <a:rPr lang="en-GB" b="0" i="0" smtClean="0">
                        <a:latin typeface="Cambria Math" panose="02040503050406030204" pitchFamily="18" charset="0"/>
                      </a:rPr>
                      <m:t> −1.43 </m:t>
                    </m:r>
                    <m:r>
                      <m:rPr>
                        <m:sty m:val="p"/>
                      </m:rPr>
                      <a:rPr lang="en-GB" b="0" i="0" smtClean="0">
                        <a:latin typeface="Cambria Math" panose="02040503050406030204" pitchFamily="18" charset="0"/>
                      </a:rPr>
                      <m:t>g</m:t>
                    </m:r>
                    <m:r>
                      <a:rPr lang="en-GB" b="0" i="0" smtClean="0">
                        <a:latin typeface="Cambria Math" panose="02040503050406030204" pitchFamily="18" charset="0"/>
                      </a:rPr>
                      <m:t>=0.33 </m:t>
                    </m:r>
                    <m:r>
                      <m:rPr>
                        <m:sty m:val="p"/>
                      </m:rPr>
                      <a:rPr lang="en-GB">
                        <a:latin typeface="Cambria Math" panose="02040503050406030204" pitchFamily="18" charset="0"/>
                      </a:rPr>
                      <m:t>g</m:t>
                    </m:r>
                  </m:oMath>
                </a14:m>
                <a:endParaRPr lang="en-GB" dirty="0"/>
              </a:p>
              <a:p>
                <a:pPr marL="0" indent="0" algn="ctr">
                  <a:buNone/>
                </a:pPr>
                <a:r>
                  <a:rPr lang="en-GB" i="1" dirty="0" err="1"/>
                  <a:t>A</a:t>
                </a:r>
                <a:r>
                  <a:rPr lang="en-GB" baseline="-25000" dirty="0" err="1"/>
                  <a:t>r</a:t>
                </a:r>
                <a:r>
                  <a:rPr lang="en-GB" i="1" dirty="0"/>
                  <a:t> </a:t>
                </a:r>
                <a:r>
                  <a:rPr lang="en-GB" dirty="0"/>
                  <a:t>of </a:t>
                </a:r>
                <a14:m>
                  <m:oMath xmlns:m="http://schemas.openxmlformats.org/officeDocument/2006/math">
                    <m:r>
                      <m:rPr>
                        <m:sty m:val="p"/>
                      </m:rPr>
                      <a:rPr lang="en-GB" b="0" i="0" smtClean="0">
                        <a:latin typeface="Cambria Math" panose="02040503050406030204" pitchFamily="18" charset="0"/>
                      </a:rPr>
                      <m:t>Cu</m:t>
                    </m:r>
                    <m:r>
                      <a:rPr lang="en-GB">
                        <a:latin typeface="Cambria Math" panose="02040503050406030204" pitchFamily="18" charset="0"/>
                      </a:rPr>
                      <m:t> =</m:t>
                    </m:r>
                    <m:r>
                      <a:rPr lang="en-GB" b="0" i="0" smtClean="0">
                        <a:latin typeface="Cambria Math" panose="02040503050406030204" pitchFamily="18" charset="0"/>
                      </a:rPr>
                      <m:t>65.5</m:t>
                    </m:r>
                  </m:oMath>
                </a14:m>
                <a:endParaRPr lang="en-GB" dirty="0"/>
              </a:p>
              <a:p>
                <a:pPr marL="0" indent="0" algn="ctr">
                  <a:buNone/>
                </a:pPr>
                <a:r>
                  <a:rPr lang="en-GB" i="1" dirty="0" err="1"/>
                  <a:t>A</a:t>
                </a:r>
                <a:r>
                  <a:rPr lang="en-GB" baseline="-25000" dirty="0" err="1"/>
                  <a:t>r</a:t>
                </a:r>
                <a:r>
                  <a:rPr lang="en-GB" dirty="0"/>
                  <a:t> of </a:t>
                </a:r>
                <a14:m>
                  <m:oMath xmlns:m="http://schemas.openxmlformats.org/officeDocument/2006/math">
                    <m:r>
                      <m:rPr>
                        <m:sty m:val="p"/>
                      </m:rPr>
                      <a:rPr lang="en-GB">
                        <a:latin typeface="Cambria Math" panose="02040503050406030204" pitchFamily="18" charset="0"/>
                      </a:rPr>
                      <m:t>O</m:t>
                    </m:r>
                    <m:r>
                      <a:rPr lang="en-GB">
                        <a:latin typeface="Cambria Math" panose="02040503050406030204" pitchFamily="18" charset="0"/>
                      </a:rPr>
                      <m:t> = 16</m:t>
                    </m:r>
                  </m:oMath>
                </a14:m>
                <a:endParaRPr lang="en-GB" dirty="0"/>
              </a:p>
              <a:p>
                <a:pPr marL="0" indent="0" algn="ctr">
                  <a:buNone/>
                </a:pPr>
                <a:r>
                  <a:rPr lang="en-GB" dirty="0"/>
                  <a:t>Number of moles </a:t>
                </a:r>
                <a14:m>
                  <m:oMath xmlns:m="http://schemas.openxmlformats.org/officeDocument/2006/math">
                    <m:r>
                      <m:rPr>
                        <m:sty m:val="p"/>
                      </m:rPr>
                      <a:rPr lang="en-GB" b="0" i="0" smtClean="0">
                        <a:latin typeface="Cambria Math" panose="02040503050406030204" pitchFamily="18" charset="0"/>
                      </a:rPr>
                      <m:t>Cu</m:t>
                    </m:r>
                    <m:r>
                      <a:rPr lang="en-GB">
                        <a:latin typeface="Cambria Math" panose="02040503050406030204" pitchFamily="18" charset="0"/>
                      </a:rPr>
                      <m:t> = </m:t>
                    </m:r>
                    <m:f>
                      <m:fPr>
                        <m:ctrlPr>
                          <a:rPr lang="en-GB" i="1">
                            <a:latin typeface="Cambria Math" panose="02040503050406030204" pitchFamily="18" charset="0"/>
                          </a:rPr>
                        </m:ctrlPr>
                      </m:fPr>
                      <m:num>
                        <m:r>
                          <a:rPr lang="en-GB" b="0" i="1" smtClean="0">
                            <a:latin typeface="Cambria Math" panose="02040503050406030204" pitchFamily="18" charset="0"/>
                          </a:rPr>
                          <m:t>1.76</m:t>
                        </m:r>
                      </m:num>
                      <m:den>
                        <m:r>
                          <a:rPr lang="en-GB" b="0" i="1" smtClean="0">
                            <a:latin typeface="Cambria Math" panose="02040503050406030204" pitchFamily="18" charset="0"/>
                          </a:rPr>
                          <m:t>65.5</m:t>
                        </m:r>
                      </m:den>
                    </m:f>
                    <m:r>
                      <a:rPr lang="en-GB">
                        <a:latin typeface="Cambria Math" panose="02040503050406030204" pitchFamily="18" charset="0"/>
                      </a:rPr>
                      <m:t> = 0.0</m:t>
                    </m:r>
                    <m:r>
                      <a:rPr lang="en-GB" b="0" i="0" smtClean="0">
                        <a:latin typeface="Cambria Math" panose="02040503050406030204" pitchFamily="18" charset="0"/>
                      </a:rPr>
                      <m:t>2</m:t>
                    </m:r>
                  </m:oMath>
                </a14:m>
                <a:endParaRPr lang="en-GB" dirty="0"/>
              </a:p>
              <a:p>
                <a:pPr marL="0" indent="0" algn="ctr">
                  <a:buNone/>
                </a:pPr>
                <a:r>
                  <a:rPr lang="en-GB" dirty="0"/>
                  <a:t>Number of moles of </a:t>
                </a:r>
                <a14:m>
                  <m:oMath xmlns:m="http://schemas.openxmlformats.org/officeDocument/2006/math">
                    <m:r>
                      <m:rPr>
                        <m:sty m:val="p"/>
                      </m:rPr>
                      <a:rPr lang="en-GB">
                        <a:latin typeface="Cambria Math" panose="02040503050406030204" pitchFamily="18" charset="0"/>
                      </a:rPr>
                      <m:t>O</m:t>
                    </m:r>
                    <m:r>
                      <a:rPr lang="en-GB">
                        <a:latin typeface="Cambria Math" panose="02040503050406030204" pitchFamily="18" charset="0"/>
                      </a:rPr>
                      <m:t> = </m:t>
                    </m:r>
                    <m:f>
                      <m:fPr>
                        <m:ctrlPr>
                          <a:rPr lang="en-GB" i="1">
                            <a:latin typeface="Cambria Math" panose="02040503050406030204" pitchFamily="18" charset="0"/>
                          </a:rPr>
                        </m:ctrlPr>
                      </m:fPr>
                      <m:num>
                        <m:r>
                          <a:rPr lang="en-GB">
                            <a:latin typeface="Cambria Math" panose="02040503050406030204" pitchFamily="18" charset="0"/>
                          </a:rPr>
                          <m:t>1.</m:t>
                        </m:r>
                        <m:r>
                          <a:rPr lang="en-GB" b="0" i="1" smtClean="0">
                            <a:latin typeface="Cambria Math" panose="02040503050406030204" pitchFamily="18" charset="0"/>
                          </a:rPr>
                          <m:t>43</m:t>
                        </m:r>
                      </m:num>
                      <m:den>
                        <m:r>
                          <a:rPr lang="en-GB" i="1">
                            <a:latin typeface="Cambria Math" panose="02040503050406030204" pitchFamily="18" charset="0"/>
                          </a:rPr>
                          <m:t>16</m:t>
                        </m:r>
                      </m:den>
                    </m:f>
                    <m:r>
                      <a:rPr lang="en-GB">
                        <a:latin typeface="Cambria Math" panose="02040503050406030204" pitchFamily="18" charset="0"/>
                      </a:rPr>
                      <m:t> = 0.0</m:t>
                    </m:r>
                    <m:r>
                      <a:rPr lang="en-GB" b="0" i="0" smtClean="0">
                        <a:latin typeface="Cambria Math" panose="02040503050406030204" pitchFamily="18" charset="0"/>
                      </a:rPr>
                      <m:t>2</m:t>
                    </m:r>
                  </m:oMath>
                </a14:m>
                <a:endParaRPr lang="en-GB" dirty="0"/>
              </a:p>
              <a:p>
                <a:pPr marL="0" indent="0">
                  <a:buNone/>
                </a:pPr>
                <a:r>
                  <a:rPr lang="en-GB" dirty="0"/>
                  <a:t>Divide the number of moles of copper by the number of moles of oxygen to give the ratio:</a:t>
                </a:r>
              </a:p>
              <a:p>
                <a:pPr marL="0" indent="0">
                  <a:buNone/>
                </a:pPr>
                <a14:m>
                  <m:oMathPara xmlns:m="http://schemas.openxmlformats.org/officeDocument/2006/math">
                    <m:oMathParaPr>
                      <m:jc m:val="center"/>
                    </m:oMathParaPr>
                    <m:oMath xmlns:m="http://schemas.openxmlformats.org/officeDocument/2006/math">
                      <m:r>
                        <m:rPr>
                          <m:sty m:val="p"/>
                        </m:rPr>
                        <a:rPr lang="en-GB">
                          <a:latin typeface="Cambria Math" panose="02040503050406030204" pitchFamily="18" charset="0"/>
                        </a:rPr>
                        <m:t>Ratio</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b="0" i="0" smtClean="0">
                          <a:latin typeface="Cambria Math" panose="02040503050406030204" pitchFamily="18" charset="0"/>
                        </a:rPr>
                        <m:t>Cu</m:t>
                      </m:r>
                      <m:r>
                        <a:rPr lang="en-GB">
                          <a:latin typeface="Cambria Math" panose="02040503050406030204" pitchFamily="18" charset="0"/>
                        </a:rPr>
                        <m:t>:</m:t>
                      </m:r>
                      <m:r>
                        <m:rPr>
                          <m:sty m:val="p"/>
                        </m:rPr>
                        <a:rPr lang="en-GB">
                          <a:latin typeface="Cambria Math" panose="02040503050406030204" pitchFamily="18" charset="0"/>
                        </a:rPr>
                        <m:t>O</m:t>
                      </m:r>
                      <m:r>
                        <a:rPr lang="en-GB">
                          <a:latin typeface="Cambria Math" panose="02040503050406030204" pitchFamily="18" charset="0"/>
                        </a:rPr>
                        <m:t>=1:</m:t>
                      </m:r>
                      <m:f>
                        <m:fPr>
                          <m:ctrlPr>
                            <a:rPr lang="en-GB" i="1">
                              <a:latin typeface="Cambria Math" panose="02040503050406030204" pitchFamily="18" charset="0"/>
                            </a:rPr>
                          </m:ctrlPr>
                        </m:fPr>
                        <m:num>
                          <m:r>
                            <m:rPr>
                              <m:sty m:val="p"/>
                            </m:rPr>
                            <a:rPr lang="en-GB">
                              <a:latin typeface="Cambria Math" panose="02040503050406030204" pitchFamily="18" charset="0"/>
                            </a:rPr>
                            <m:t>Number</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moles</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b="0" i="0" smtClean="0">
                              <a:latin typeface="Cambria Math" panose="02040503050406030204" pitchFamily="18" charset="0"/>
                            </a:rPr>
                            <m:t>Cu</m:t>
                          </m:r>
                        </m:num>
                        <m:den>
                          <m:r>
                            <m:rPr>
                              <m:sty m:val="p"/>
                            </m:rPr>
                            <a:rPr lang="en-GB">
                              <a:latin typeface="Cambria Math" panose="02040503050406030204" pitchFamily="18" charset="0"/>
                            </a:rPr>
                            <m:t>Number</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moles</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O</m:t>
                          </m:r>
                        </m:den>
                      </m:f>
                      <m:r>
                        <a:rPr lang="en-GB" i="1">
                          <a:latin typeface="Cambria Math" panose="02040503050406030204" pitchFamily="18" charset="0"/>
                        </a:rPr>
                        <m:t>= 1:</m:t>
                      </m:r>
                      <m:f>
                        <m:fPr>
                          <m:ctrlPr>
                            <a:rPr lang="en-GB" i="1">
                              <a:latin typeface="Cambria Math" panose="02040503050406030204" pitchFamily="18" charset="0"/>
                            </a:rPr>
                          </m:ctrlPr>
                        </m:fPr>
                        <m:num>
                          <m:r>
                            <a:rPr lang="en-GB" i="1">
                              <a:latin typeface="Cambria Math" panose="02040503050406030204" pitchFamily="18" charset="0"/>
                            </a:rPr>
                            <m:t>0.0</m:t>
                          </m:r>
                          <m:r>
                            <a:rPr lang="en-GB" b="0" i="1" smtClean="0">
                              <a:latin typeface="Cambria Math" panose="02040503050406030204" pitchFamily="18" charset="0"/>
                            </a:rPr>
                            <m:t>2</m:t>
                          </m:r>
                        </m:num>
                        <m:den>
                          <m:r>
                            <a:rPr lang="en-GB" i="1">
                              <a:latin typeface="Cambria Math" panose="02040503050406030204" pitchFamily="18" charset="0"/>
                            </a:rPr>
                            <m:t>0.0</m:t>
                          </m:r>
                          <m:r>
                            <a:rPr lang="en-GB" b="0" i="1" smtClean="0">
                              <a:latin typeface="Cambria Math" panose="02040503050406030204" pitchFamily="18" charset="0"/>
                            </a:rPr>
                            <m:t>2</m:t>
                          </m:r>
                        </m:den>
                      </m:f>
                      <m:r>
                        <a:rPr lang="en-GB" i="1">
                          <a:latin typeface="Cambria Math" panose="02040503050406030204" pitchFamily="18" charset="0"/>
                        </a:rPr>
                        <m:t>=1:1</m:t>
                      </m:r>
                    </m:oMath>
                  </m:oMathPara>
                </a14:m>
                <a:endParaRPr lang="en-GB" dirty="0"/>
              </a:p>
              <a:p>
                <a:pPr marL="0" indent="0">
                  <a:buNone/>
                </a:pPr>
                <a:endParaRPr lang="en-GB" dirty="0"/>
              </a:p>
              <a:p>
                <a:pPr marL="0" indent="0">
                  <a:buNone/>
                </a:pPr>
                <a:endParaRPr lang="en-GB" dirty="0"/>
              </a:p>
            </p:txBody>
          </p:sp>
        </mc:Choice>
        <mc:Fallback xmlns="">
          <p:sp>
            <p:nvSpPr>
              <p:cNvPr id="3" name="Content Placeholder 2">
                <a:extLst>
                  <a:ext uri="{FF2B5EF4-FFF2-40B4-BE49-F238E27FC236}">
                    <a16:creationId xmlns:a16="http://schemas.microsoft.com/office/drawing/2014/main" id="{DA7A1CDC-AFA4-6185-1D11-A50E970A503E}"/>
                  </a:ext>
                </a:extLst>
              </p:cNvPr>
              <p:cNvSpPr>
                <a:spLocks noGrp="1" noRot="1" noChangeAspect="1" noMove="1" noResize="1" noEditPoints="1" noAdjustHandles="1" noChangeArrowheads="1" noChangeShapeType="1" noTextEdit="1"/>
              </p:cNvSpPr>
              <p:nvPr>
                <p:ph idx="1"/>
              </p:nvPr>
            </p:nvSpPr>
            <p:spPr>
              <a:blipFill>
                <a:blip r:embed="rId2"/>
                <a:stretch>
                  <a:fillRect l="-1694" t="-2542" r="-484"/>
                </a:stretch>
              </a:blipFill>
            </p:spPr>
            <p:txBody>
              <a:bodyPr/>
              <a:lstStyle/>
              <a:p>
                <a:r>
                  <a:rPr lang="en-GB">
                    <a:noFill/>
                  </a:rPr>
                  <a:t> </a:t>
                </a:r>
              </a:p>
            </p:txBody>
          </p:sp>
        </mc:Fallback>
      </mc:AlternateContent>
      <p:sp>
        <p:nvSpPr>
          <p:cNvPr id="4" name="Vertical Title 1">
            <a:extLst>
              <a:ext uri="{FF2B5EF4-FFF2-40B4-BE49-F238E27FC236}">
                <a16:creationId xmlns:a16="http://schemas.microsoft.com/office/drawing/2014/main" id="{88997E51-E753-B4CB-C1A4-376FDE71BDA3}"/>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Example</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5822549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612706-D029-5D1C-F37C-58F472FB0758}"/>
            </a:ext>
          </a:extLst>
        </p:cNvPr>
        <p:cNvGrpSpPr/>
        <p:nvPr/>
      </p:nvGrpSpPr>
      <p:grpSpPr>
        <a:xfrm>
          <a:off x="0" y="0"/>
          <a:ext cx="0" cy="0"/>
          <a:chOff x="0" y="0"/>
          <a:chExt cx="0" cy="0"/>
        </a:xfrm>
      </p:grpSpPr>
      <p:sp>
        <p:nvSpPr>
          <p:cNvPr id="4" name="Vertical Title 1">
            <a:extLst>
              <a:ext uri="{FF2B5EF4-FFF2-40B4-BE49-F238E27FC236}">
                <a16:creationId xmlns:a16="http://schemas.microsoft.com/office/drawing/2014/main" id="{A186B1E8-4DCE-CEB6-7500-90A177200A09}"/>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Scaffolded questions</a:t>
            </a:r>
            <a:endParaRPr lang="en-US" sz="2200" b="1" i="0" dirty="0">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1E14D178-A78B-4410-4A06-27688177ECEC}"/>
              </a:ext>
            </a:extLst>
          </p:cNvPr>
          <p:cNvSpPr>
            <a:spLocks noGrp="1"/>
          </p:cNvSpPr>
          <p:nvPr>
            <p:ph type="title"/>
          </p:nvPr>
        </p:nvSpPr>
        <p:spPr/>
        <p:txBody>
          <a:bodyPr/>
          <a:lstStyle/>
          <a:p>
            <a:r>
              <a:rPr lang="en-US" dirty="0"/>
              <a:t>Questions</a:t>
            </a:r>
          </a:p>
        </p:txBody>
      </p: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AFF4B44E-0D8A-F74F-A6D8-A06973929F08}"/>
                  </a:ext>
                </a:extLst>
              </p:cNvPr>
              <p:cNvSpPr txBox="1"/>
              <p:nvPr/>
            </p:nvSpPr>
            <p:spPr>
              <a:xfrm>
                <a:off x="539999" y="994478"/>
                <a:ext cx="8417733" cy="5395644"/>
              </a:xfrm>
              <a:prstGeom prst="rect">
                <a:avLst/>
              </a:prstGeom>
              <a:noFill/>
            </p:spPr>
            <p:txBody>
              <a:bodyPr wrap="square">
                <a:spAutoFit/>
              </a:bodyPr>
              <a:lstStyle/>
              <a:p>
                <a:pPr marL="342900" indent="-342900">
                  <a:lnSpc>
                    <a:spcPct val="107000"/>
                  </a:lnSpc>
                  <a:spcAft>
                    <a:spcPts val="600"/>
                  </a:spcAft>
                  <a:buClr>
                    <a:srgbClr val="C8102E"/>
                  </a:buClr>
                  <a:buFont typeface="+mj-lt"/>
                  <a:buAutoNum type="arabicPeriod" startAt="8"/>
                </a:pPr>
                <a:r>
                  <a:rPr lang="en-GB" sz="1800" dirty="0">
                    <a:effectLst/>
                    <a:latin typeface="Century Gothic" panose="020B0502020202020204" pitchFamily="34" charset="0"/>
                    <a:ea typeface="Calibri" panose="020F0502020204030204" pitchFamily="34" charset="0"/>
                    <a:cs typeface="Arial" panose="020B0604020202020204" pitchFamily="34" charset="0"/>
                  </a:rPr>
                  <a:t> Given the example above, calculate your ratio using your data.</a:t>
                </a:r>
              </a:p>
              <a:p>
                <a:pPr>
                  <a:lnSpc>
                    <a:spcPct val="107000"/>
                  </a:lnSpc>
                  <a:spcAft>
                    <a:spcPts val="600"/>
                  </a:spcAft>
                  <a:buNone/>
                </a:pPr>
                <a:r>
                  <a:rPr lang="en-GB" sz="1800" dirty="0">
                    <a:effectLst/>
                    <a:latin typeface="Century Gothic" panose="020B0502020202020204" pitchFamily="34" charset="0"/>
                    <a:ea typeface="Calibri" panose="020F0502020204030204" pitchFamily="34" charset="0"/>
                    <a:cs typeface="Arial" panose="020B0604020202020204" pitchFamily="34" charset="0"/>
                  </a:rPr>
                  <a:t> </a:t>
                </a:r>
              </a:p>
              <a:p>
                <a:pPr>
                  <a:lnSpc>
                    <a:spcPct val="107000"/>
                  </a:lnSpc>
                  <a:spcAft>
                    <a:spcPts val="600"/>
                  </a:spcAft>
                  <a:buNone/>
                </a:pPr>
                <a:r>
                  <a:rPr lang="en-GB" sz="1800" dirty="0">
                    <a:effectLst/>
                    <a:latin typeface="Century Gothic" panose="020B0502020202020204" pitchFamily="34" charset="0"/>
                    <a:ea typeface="Calibri" panose="020F0502020204030204" pitchFamily="34" charset="0"/>
                    <a:cs typeface="Arial" panose="020B0604020202020204" pitchFamily="34" charset="0"/>
                  </a:rPr>
                  <a:t>Number of moles of copper </a:t>
                </a:r>
                <a14:m>
                  <m:oMath xmlns:m="http://schemas.openxmlformats.org/officeDocument/2006/math">
                    <m:r>
                      <a:rPr lang="en-GB">
                        <a:latin typeface="Cambria Math" panose="02040503050406030204" pitchFamily="18" charset="0"/>
                      </a:rPr>
                      <m:t>=</m:t>
                    </m:r>
                    <m:r>
                      <a:rPr lang="en-GB" b="0" i="0" smtClean="0">
                        <a:latin typeface="Cambria Math" panose="02040503050406030204" pitchFamily="18" charset="0"/>
                      </a:rPr>
                      <m:t> </m:t>
                    </m:r>
                    <m:f>
                      <m:fPr>
                        <m:ctrlPr>
                          <a:rPr lang="en-GB" b="0" i="1" smtClean="0">
                            <a:latin typeface="Cambria Math" panose="02040503050406030204" pitchFamily="18" charset="0"/>
                          </a:rPr>
                        </m:ctrlPr>
                      </m:fPr>
                      <m:num>
                        <m:r>
                          <m:rPr>
                            <m:sty m:val="p"/>
                          </m:rPr>
                          <a:rPr lang="en-GB" b="0" i="0" smtClean="0">
                            <a:latin typeface="Cambria Math" panose="02040503050406030204" pitchFamily="18" charset="0"/>
                          </a:rPr>
                          <m:t>mass</m:t>
                        </m:r>
                        <m:r>
                          <a:rPr lang="en-GB" b="0" i="0" smtClean="0">
                            <a:latin typeface="Cambria Math" panose="02040503050406030204" pitchFamily="18" charset="0"/>
                          </a:rPr>
                          <m:t> </m:t>
                        </m:r>
                        <m:r>
                          <m:rPr>
                            <m:sty m:val="p"/>
                          </m:rPr>
                          <a:rPr lang="en-GB" b="0" i="0" smtClean="0">
                            <a:latin typeface="Cambria Math" panose="02040503050406030204" pitchFamily="18" charset="0"/>
                          </a:rPr>
                          <m:t>of</m:t>
                        </m:r>
                        <m:r>
                          <a:rPr lang="en-GB" b="0" i="0" smtClean="0">
                            <a:latin typeface="Cambria Math" panose="02040503050406030204" pitchFamily="18" charset="0"/>
                          </a:rPr>
                          <m:t> </m:t>
                        </m:r>
                        <m:r>
                          <m:rPr>
                            <m:sty m:val="p"/>
                          </m:rPr>
                          <a:rPr lang="en-GB" b="0" i="0" smtClean="0">
                            <a:latin typeface="Cambria Math" panose="02040503050406030204" pitchFamily="18" charset="0"/>
                          </a:rPr>
                          <m:t>copper</m:t>
                        </m:r>
                      </m:num>
                      <m:den>
                        <m:sSub>
                          <m:sSubPr>
                            <m:ctrlPr>
                              <a:rPr lang="en-GB" b="0" i="1" smtClean="0">
                                <a:latin typeface="Cambria Math" panose="02040503050406030204" pitchFamily="18" charset="0"/>
                              </a:rPr>
                            </m:ctrlPr>
                          </m:sSubPr>
                          <m:e>
                            <m:r>
                              <a:rPr lang="en-GB" b="0" i="1" smtClean="0">
                                <a:latin typeface="Cambria Math" panose="02040503050406030204" pitchFamily="18" charset="0"/>
                              </a:rPr>
                              <m:t>𝐴</m:t>
                            </m:r>
                          </m:e>
                          <m:sub>
                            <m:r>
                              <m:rPr>
                                <m:sty m:val="p"/>
                              </m:rPr>
                              <a:rPr lang="en-GB" b="0" i="0" smtClean="0">
                                <a:latin typeface="Cambria Math" panose="02040503050406030204" pitchFamily="18" charset="0"/>
                              </a:rPr>
                              <m:t>r</m:t>
                            </m:r>
                          </m:sub>
                        </m:sSub>
                        <m:r>
                          <a:rPr lang="en-GB" b="0" i="0" smtClean="0">
                            <a:latin typeface="Cambria Math" panose="02040503050406030204" pitchFamily="18" charset="0"/>
                          </a:rPr>
                          <m:t> </m:t>
                        </m:r>
                        <m:r>
                          <m:rPr>
                            <m:sty m:val="p"/>
                          </m:rPr>
                          <a:rPr lang="en-GB" b="0" i="0" smtClean="0">
                            <a:latin typeface="Cambria Math" panose="02040503050406030204" pitchFamily="18" charset="0"/>
                          </a:rPr>
                          <m:t>of</m:t>
                        </m:r>
                        <m:r>
                          <a:rPr lang="en-GB" b="0" i="0" smtClean="0">
                            <a:latin typeface="Cambria Math" panose="02040503050406030204" pitchFamily="18" charset="0"/>
                          </a:rPr>
                          <m:t> </m:t>
                        </m:r>
                        <m:r>
                          <m:rPr>
                            <m:sty m:val="p"/>
                          </m:rPr>
                          <a:rPr lang="en-GB" b="0" i="0" smtClean="0">
                            <a:latin typeface="Cambria Math" panose="02040503050406030204" pitchFamily="18" charset="0"/>
                          </a:rPr>
                          <m:t>copper</m:t>
                        </m:r>
                      </m:den>
                    </m:f>
                    <m:r>
                      <a:rPr lang="en-GB" b="0" i="0" smtClean="0">
                        <a:latin typeface="Cambria Math" panose="02040503050406030204" pitchFamily="18" charset="0"/>
                      </a:rPr>
                      <m:t> =</m:t>
                    </m:r>
                    <m:r>
                      <a:rPr lang="en-GB">
                        <a:latin typeface="Cambria Math" panose="02040503050406030204" pitchFamily="18" charset="0"/>
                      </a:rPr>
                      <m:t> </m:t>
                    </m:r>
                    <m:f>
                      <m:fPr>
                        <m:ctrlPr>
                          <a:rPr lang="en-GB" i="1">
                            <a:latin typeface="Cambria Math" panose="02040503050406030204" pitchFamily="18" charset="0"/>
                          </a:rPr>
                        </m:ctrlPr>
                      </m:fPr>
                      <m:num>
                        <m:r>
                          <a:rPr lang="en-GB" b="0" i="0" smtClean="0">
                            <a:latin typeface="Cambria Math" panose="02040503050406030204" pitchFamily="18" charset="0"/>
                          </a:rPr>
                          <m:t>(</m:t>
                        </m:r>
                        <m:r>
                          <m:rPr>
                            <m:sty m:val="p"/>
                          </m:rPr>
                          <a:rPr lang="en-GB" b="0" i="0" smtClean="0">
                            <a:latin typeface="Cambria Math" panose="02040503050406030204" pitchFamily="18" charset="0"/>
                          </a:rPr>
                          <m:t>ans</m:t>
                        </m:r>
                        <m:r>
                          <a:rPr lang="en-GB" b="0" i="0" smtClean="0">
                            <a:latin typeface="Cambria Math" panose="02040503050406030204" pitchFamily="18" charset="0"/>
                          </a:rPr>
                          <m:t> </m:t>
                        </m:r>
                        <m:r>
                          <m:rPr>
                            <m:sty m:val="p"/>
                          </m:rPr>
                          <a:rPr lang="en-GB" b="0" i="0" smtClean="0">
                            <a:latin typeface="Cambria Math" panose="02040503050406030204" pitchFamily="18" charset="0"/>
                          </a:rPr>
                          <m:t>to</m:t>
                        </m:r>
                        <m:r>
                          <a:rPr lang="en-GB" b="0" i="0" smtClean="0">
                            <a:latin typeface="Cambria Math" panose="02040503050406030204" pitchFamily="18" charset="0"/>
                          </a:rPr>
                          <m:t> </m:t>
                        </m:r>
                        <m:r>
                          <m:rPr>
                            <m:sty m:val="p"/>
                          </m:rPr>
                          <a:rPr lang="en-GB" b="0" i="0" smtClean="0">
                            <a:latin typeface="Cambria Math" panose="02040503050406030204" pitchFamily="18" charset="0"/>
                          </a:rPr>
                          <m:t>Q</m:t>
                        </m:r>
                        <m:r>
                          <a:rPr lang="en-GB" b="0" i="0" smtClean="0">
                            <a:latin typeface="Cambria Math" panose="02040503050406030204" pitchFamily="18" charset="0"/>
                          </a:rPr>
                          <m:t>4)</m:t>
                        </m:r>
                      </m:num>
                      <m:den>
                        <m:r>
                          <a:rPr lang="en-GB" i="0">
                            <a:latin typeface="Cambria Math" panose="02040503050406030204" pitchFamily="18" charset="0"/>
                          </a:rPr>
                          <m:t>65.5</m:t>
                        </m:r>
                      </m:den>
                    </m:f>
                    <m:r>
                      <a:rPr lang="en-GB" i="0">
                        <a:latin typeface="Cambria Math" panose="02040503050406030204" pitchFamily="18" charset="0"/>
                      </a:rPr>
                      <m:t> </m:t>
                    </m:r>
                    <m:r>
                      <a:rPr lang="en-GB">
                        <a:latin typeface="Cambria Math" panose="02040503050406030204" pitchFamily="18" charset="0"/>
                      </a:rPr>
                      <m:t>= </m:t>
                    </m:r>
                  </m:oMath>
                </a14:m>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a:p>
                <a:pPr>
                  <a:lnSpc>
                    <a:spcPct val="107000"/>
                  </a:lnSpc>
                  <a:spcAft>
                    <a:spcPts val="600"/>
                  </a:spcAft>
                  <a:buNone/>
                </a:pPr>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a:p>
                <a:pPr>
                  <a:lnSpc>
                    <a:spcPct val="107000"/>
                  </a:lnSpc>
                  <a:spcAft>
                    <a:spcPts val="600"/>
                  </a:spcAft>
                  <a:buNone/>
                </a:pPr>
                <a:r>
                  <a:rPr lang="en-GB" sz="1800" dirty="0">
                    <a:effectLst/>
                    <a:latin typeface="Century Gothic" panose="020B0502020202020204" pitchFamily="34" charset="0"/>
                    <a:ea typeface="Calibri" panose="020F0502020204030204" pitchFamily="34" charset="0"/>
                    <a:cs typeface="Arial" panose="020B0604020202020204" pitchFamily="34" charset="0"/>
                  </a:rPr>
                  <a:t>Number of moles of oxygen </a:t>
                </a:r>
                <a14:m>
                  <m:oMath xmlns:m="http://schemas.openxmlformats.org/officeDocument/2006/math">
                    <m:r>
                      <a:rPr lang="en-GB" b="0" i="0" smtClean="0">
                        <a:latin typeface="Cambria Math" panose="02040503050406030204" pitchFamily="18" charset="0"/>
                      </a:rPr>
                      <m:t>= </m:t>
                    </m:r>
                    <m:f>
                      <m:fPr>
                        <m:ctrlPr>
                          <a:rPr lang="en-GB" i="1">
                            <a:latin typeface="Cambria Math" panose="02040503050406030204" pitchFamily="18" charset="0"/>
                          </a:rPr>
                        </m:ctrlPr>
                      </m:fPr>
                      <m:num>
                        <m:r>
                          <m:rPr>
                            <m:sty m:val="p"/>
                          </m:rPr>
                          <a:rPr lang="en-GB">
                            <a:latin typeface="Cambria Math" panose="02040503050406030204" pitchFamily="18" charset="0"/>
                          </a:rPr>
                          <m:t>mass</m:t>
                        </m:r>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b="0" i="0" smtClean="0">
                            <a:latin typeface="Cambria Math" panose="02040503050406030204" pitchFamily="18" charset="0"/>
                          </a:rPr>
                          <m:t>oxygen</m:t>
                        </m:r>
                      </m:num>
                      <m:den>
                        <m:sSub>
                          <m:sSubPr>
                            <m:ctrlPr>
                              <a:rPr lang="en-GB" i="1">
                                <a:latin typeface="Cambria Math" panose="02040503050406030204" pitchFamily="18" charset="0"/>
                              </a:rPr>
                            </m:ctrlPr>
                          </m:sSubPr>
                          <m:e>
                            <m:r>
                              <a:rPr lang="en-GB" i="1">
                                <a:latin typeface="Cambria Math" panose="02040503050406030204" pitchFamily="18" charset="0"/>
                              </a:rPr>
                              <m:t>𝐴</m:t>
                            </m:r>
                          </m:e>
                          <m:sub>
                            <m:r>
                              <m:rPr>
                                <m:sty m:val="p"/>
                              </m:rPr>
                              <a:rPr lang="en-GB">
                                <a:latin typeface="Cambria Math" panose="02040503050406030204" pitchFamily="18" charset="0"/>
                              </a:rPr>
                              <m:t>r</m:t>
                            </m:r>
                          </m:sub>
                        </m:sSub>
                        <m:r>
                          <a:rPr lang="en-GB">
                            <a:latin typeface="Cambria Math" panose="02040503050406030204" pitchFamily="18" charset="0"/>
                          </a:rPr>
                          <m:t> </m:t>
                        </m:r>
                        <m:r>
                          <m:rPr>
                            <m:sty m:val="p"/>
                          </m:rPr>
                          <a:rPr lang="en-GB">
                            <a:latin typeface="Cambria Math" panose="02040503050406030204" pitchFamily="18" charset="0"/>
                          </a:rPr>
                          <m:t>of</m:t>
                        </m:r>
                        <m:r>
                          <a:rPr lang="en-GB">
                            <a:latin typeface="Cambria Math" panose="02040503050406030204" pitchFamily="18" charset="0"/>
                          </a:rPr>
                          <m:t> </m:t>
                        </m:r>
                        <m:r>
                          <m:rPr>
                            <m:sty m:val="p"/>
                          </m:rPr>
                          <a:rPr lang="en-GB">
                            <a:latin typeface="Cambria Math" panose="02040503050406030204" pitchFamily="18" charset="0"/>
                          </a:rPr>
                          <m:t>oxygen</m:t>
                        </m:r>
                      </m:den>
                    </m:f>
                    <m:r>
                      <a:rPr lang="en-GB">
                        <a:latin typeface="Cambria Math" panose="02040503050406030204" pitchFamily="18" charset="0"/>
                      </a:rPr>
                      <m:t> = </m:t>
                    </m:r>
                    <m:f>
                      <m:fPr>
                        <m:ctrlPr>
                          <a:rPr lang="en-GB" i="1">
                            <a:latin typeface="Cambria Math" panose="02040503050406030204" pitchFamily="18" charset="0"/>
                          </a:rPr>
                        </m:ctrlPr>
                      </m:fPr>
                      <m:num>
                        <m:r>
                          <a:rPr lang="en-GB">
                            <a:latin typeface="Cambria Math" panose="02040503050406030204" pitchFamily="18" charset="0"/>
                          </a:rPr>
                          <m:t>(</m:t>
                        </m:r>
                        <m:r>
                          <m:rPr>
                            <m:sty m:val="p"/>
                          </m:rPr>
                          <a:rPr lang="en-GB">
                            <a:latin typeface="Cambria Math" panose="02040503050406030204" pitchFamily="18" charset="0"/>
                          </a:rPr>
                          <m:t>ans</m:t>
                        </m:r>
                        <m:r>
                          <a:rPr lang="en-GB">
                            <a:latin typeface="Cambria Math" panose="02040503050406030204" pitchFamily="18" charset="0"/>
                          </a:rPr>
                          <m:t> </m:t>
                        </m:r>
                        <m:r>
                          <m:rPr>
                            <m:sty m:val="p"/>
                          </m:rPr>
                          <a:rPr lang="en-GB">
                            <a:latin typeface="Cambria Math" panose="02040503050406030204" pitchFamily="18" charset="0"/>
                          </a:rPr>
                          <m:t>to</m:t>
                        </m:r>
                        <m:r>
                          <a:rPr lang="en-GB">
                            <a:latin typeface="Cambria Math" panose="02040503050406030204" pitchFamily="18" charset="0"/>
                          </a:rPr>
                          <m:t> </m:t>
                        </m:r>
                        <m:r>
                          <m:rPr>
                            <m:sty m:val="p"/>
                          </m:rPr>
                          <a:rPr lang="en-GB">
                            <a:latin typeface="Cambria Math" panose="02040503050406030204" pitchFamily="18" charset="0"/>
                          </a:rPr>
                          <m:t>Q</m:t>
                        </m:r>
                        <m:r>
                          <a:rPr lang="en-GB" b="0" i="0" smtClean="0">
                            <a:latin typeface="Cambria Math" panose="02040503050406030204" pitchFamily="18" charset="0"/>
                          </a:rPr>
                          <m:t>5</m:t>
                        </m:r>
                        <m:r>
                          <a:rPr lang="en-GB">
                            <a:latin typeface="Cambria Math" panose="02040503050406030204" pitchFamily="18" charset="0"/>
                          </a:rPr>
                          <m:t>)</m:t>
                        </m:r>
                      </m:num>
                      <m:den>
                        <m:r>
                          <a:rPr lang="en-GB" b="0" i="0" smtClean="0">
                            <a:latin typeface="Cambria Math" panose="02040503050406030204" pitchFamily="18" charset="0"/>
                          </a:rPr>
                          <m:t>16</m:t>
                        </m:r>
                      </m:den>
                    </m:f>
                    <m:r>
                      <a:rPr lang="en-GB">
                        <a:latin typeface="Cambria Math" panose="02040503050406030204" pitchFamily="18" charset="0"/>
                      </a:rPr>
                      <m:t> = </m:t>
                    </m:r>
                  </m:oMath>
                </a14:m>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a:p>
                <a:pPr>
                  <a:lnSpc>
                    <a:spcPct val="107000"/>
                  </a:lnSpc>
                  <a:spcAft>
                    <a:spcPts val="600"/>
                  </a:spcAft>
                  <a:buNone/>
                </a:pPr>
                <a:endParaRPr lang="en-GB" dirty="0">
                  <a:latin typeface="Century Gothic" panose="020B0502020202020204" pitchFamily="34" charset="0"/>
                  <a:ea typeface="Calibri" panose="020F0502020204030204" pitchFamily="34" charset="0"/>
                  <a:cs typeface="Arial" panose="020B0604020202020204" pitchFamily="34" charset="0"/>
                </a:endParaRPr>
              </a:p>
              <a:p>
                <a:pPr>
                  <a:lnSpc>
                    <a:spcPct val="107000"/>
                  </a:lnSpc>
                  <a:spcAft>
                    <a:spcPts val="600"/>
                  </a:spcAft>
                  <a:buNone/>
                </a:pPr>
                <a:r>
                  <a:rPr lang="en-GB" sz="1800" dirty="0">
                    <a:effectLst/>
                    <a:latin typeface="Century Gothic" panose="020B0502020202020204" pitchFamily="34" charset="0"/>
                    <a:ea typeface="Calibri" panose="020F0502020204030204" pitchFamily="34" charset="0"/>
                    <a:cs typeface="Arial" panose="020B0604020202020204" pitchFamily="34" charset="0"/>
                  </a:rPr>
                  <a:t>Divide by the smallest number to give an approximate ratio:</a:t>
                </a:r>
                <a:br>
                  <a:rPr lang="en-GB" sz="1800" dirty="0">
                    <a:effectLst/>
                    <a:latin typeface="Century Gothic" panose="020B0502020202020204" pitchFamily="34" charset="0"/>
                    <a:ea typeface="Calibri" panose="020F0502020204030204" pitchFamily="34" charset="0"/>
                    <a:cs typeface="Arial" panose="020B0604020202020204" pitchFamily="34" charset="0"/>
                  </a:rPr>
                </a:br>
                <a:br>
                  <a:rPr lang="en-GB" sz="1800" dirty="0">
                    <a:effectLst/>
                    <a:latin typeface="Century Gothic" panose="020B0502020202020204" pitchFamily="34" charset="0"/>
                    <a:ea typeface="Calibri" panose="020F0502020204030204" pitchFamily="34" charset="0"/>
                    <a:cs typeface="Arial" panose="020B0604020202020204" pitchFamily="34" charset="0"/>
                  </a:rPr>
                </a:br>
                <a14:m>
                  <m:oMathPara xmlns:m="http://schemas.openxmlformats.org/officeDocument/2006/math">
                    <m:oMathParaPr>
                      <m:jc m:val="centerGroup"/>
                    </m:oMathParaPr>
                    <m:oMath xmlns:m="http://schemas.openxmlformats.org/officeDocument/2006/math">
                      <m:r>
                        <m:rPr>
                          <m:sty m:val="p"/>
                        </m:rPr>
                        <a:rPr lang="en-GB" sz="1800" b="0" i="0" smtClean="0">
                          <a:effectLst/>
                          <a:latin typeface="Cambria Math" panose="02040503050406030204" pitchFamily="18" charset="0"/>
                          <a:ea typeface="Calibri" panose="020F0502020204030204" pitchFamily="34" charset="0"/>
                          <a:cs typeface="Arial" panose="020B0604020202020204" pitchFamily="34" charset="0"/>
                        </a:rPr>
                        <m:t>Ratio</m:t>
                      </m:r>
                      <m:r>
                        <a:rPr lang="en-GB" sz="1800" b="0" i="0" smtClean="0">
                          <a:effectLst/>
                          <a:latin typeface="Cambria Math" panose="02040503050406030204" pitchFamily="18" charset="0"/>
                          <a:ea typeface="Calibri" panose="020F0502020204030204" pitchFamily="34" charset="0"/>
                          <a:cs typeface="Arial" panose="020B0604020202020204" pitchFamily="34" charset="0"/>
                        </a:rPr>
                        <m:t>= </m:t>
                      </m:r>
                      <m:f>
                        <m:fPr>
                          <m:ctrlPr>
                            <a:rPr lang="en-GB" sz="1800" b="0" i="1" smtClean="0">
                              <a:effectLst/>
                              <a:latin typeface="Cambria Math" panose="02040503050406030204" pitchFamily="18" charset="0"/>
                              <a:ea typeface="Calibri" panose="020F0502020204030204" pitchFamily="34" charset="0"/>
                              <a:cs typeface="Arial" panose="020B0604020202020204" pitchFamily="34" charset="0"/>
                            </a:rPr>
                          </m:ctrlPr>
                        </m:fPr>
                        <m:num>
                          <m:r>
                            <m:rPr>
                              <m:sty m:val="p"/>
                            </m:rPr>
                            <a:rPr lang="en-GB" sz="1800" b="0" i="0" smtClean="0">
                              <a:effectLst/>
                              <a:latin typeface="Cambria Math" panose="02040503050406030204" pitchFamily="18" charset="0"/>
                              <a:ea typeface="Calibri" panose="020F0502020204030204" pitchFamily="34" charset="0"/>
                              <a:cs typeface="Arial" panose="020B0604020202020204" pitchFamily="34" charset="0"/>
                            </a:rPr>
                            <m:t>larger</m:t>
                          </m:r>
                          <m:r>
                            <a:rPr lang="en-GB" sz="1800" b="0" i="0" smtClean="0">
                              <a:effectLst/>
                              <a:latin typeface="Cambria Math" panose="02040503050406030204" pitchFamily="18" charset="0"/>
                              <a:ea typeface="Calibri" panose="020F0502020204030204" pitchFamily="34" charset="0"/>
                              <a:cs typeface="Arial" panose="020B0604020202020204" pitchFamily="34" charset="0"/>
                            </a:rPr>
                            <m:t> </m:t>
                          </m:r>
                          <m:r>
                            <m:rPr>
                              <m:sty m:val="p"/>
                            </m:rPr>
                            <a:rPr lang="en-GB" sz="1800" b="0" i="0" smtClean="0">
                              <a:effectLst/>
                              <a:latin typeface="Cambria Math" panose="02040503050406030204" pitchFamily="18" charset="0"/>
                              <a:ea typeface="Calibri" panose="020F0502020204030204" pitchFamily="34" charset="0"/>
                              <a:cs typeface="Arial" panose="020B0604020202020204" pitchFamily="34" charset="0"/>
                            </a:rPr>
                            <m:t>number</m:t>
                          </m:r>
                          <m:r>
                            <a:rPr lang="en-GB" sz="1800" b="0" i="0" smtClean="0">
                              <a:effectLst/>
                              <a:latin typeface="Cambria Math" panose="02040503050406030204" pitchFamily="18" charset="0"/>
                              <a:ea typeface="Calibri" panose="020F0502020204030204" pitchFamily="34" charset="0"/>
                              <a:cs typeface="Arial" panose="020B0604020202020204" pitchFamily="34" charset="0"/>
                            </a:rPr>
                            <m:t> </m:t>
                          </m:r>
                          <m:r>
                            <m:rPr>
                              <m:sty m:val="p"/>
                            </m:rPr>
                            <a:rPr lang="en-GB" sz="1800" b="0" i="0" smtClean="0">
                              <a:effectLst/>
                              <a:latin typeface="Cambria Math" panose="02040503050406030204" pitchFamily="18" charset="0"/>
                              <a:ea typeface="Calibri" panose="020F0502020204030204" pitchFamily="34" charset="0"/>
                              <a:cs typeface="Arial" panose="020B0604020202020204" pitchFamily="34" charset="0"/>
                            </a:rPr>
                            <m:t>of</m:t>
                          </m:r>
                          <m:r>
                            <a:rPr lang="en-GB" sz="1800" b="0" i="0" smtClean="0">
                              <a:effectLst/>
                              <a:latin typeface="Cambria Math" panose="02040503050406030204" pitchFamily="18" charset="0"/>
                              <a:ea typeface="Calibri" panose="020F0502020204030204" pitchFamily="34" charset="0"/>
                              <a:cs typeface="Arial" panose="020B0604020202020204" pitchFamily="34" charset="0"/>
                            </a:rPr>
                            <m:t> </m:t>
                          </m:r>
                          <m:r>
                            <m:rPr>
                              <m:sty m:val="p"/>
                            </m:rPr>
                            <a:rPr lang="en-GB" sz="1800" b="0" i="0" smtClean="0">
                              <a:effectLst/>
                              <a:latin typeface="Cambria Math" panose="02040503050406030204" pitchFamily="18" charset="0"/>
                              <a:ea typeface="Calibri" panose="020F0502020204030204" pitchFamily="34" charset="0"/>
                              <a:cs typeface="Arial" panose="020B0604020202020204" pitchFamily="34" charset="0"/>
                            </a:rPr>
                            <m:t>moles</m:t>
                          </m:r>
                        </m:num>
                        <m:den>
                          <m:r>
                            <m:rPr>
                              <m:sty m:val="p"/>
                            </m:rPr>
                            <a:rPr lang="en-GB" sz="1800" b="0" i="0" smtClean="0">
                              <a:effectLst/>
                              <a:latin typeface="Cambria Math" panose="02040503050406030204" pitchFamily="18" charset="0"/>
                              <a:ea typeface="Calibri" panose="020F0502020204030204" pitchFamily="34" charset="0"/>
                              <a:cs typeface="Arial" panose="020B0604020202020204" pitchFamily="34" charset="0"/>
                            </a:rPr>
                            <m:t>smaller</m:t>
                          </m:r>
                          <m:r>
                            <a:rPr lang="en-GB" sz="1800" b="0" i="0" smtClean="0">
                              <a:effectLst/>
                              <a:latin typeface="Cambria Math" panose="02040503050406030204" pitchFamily="18" charset="0"/>
                              <a:ea typeface="Calibri" panose="020F0502020204030204" pitchFamily="34" charset="0"/>
                              <a:cs typeface="Arial" panose="020B0604020202020204" pitchFamily="34" charset="0"/>
                            </a:rPr>
                            <m:t> </m:t>
                          </m:r>
                          <m:r>
                            <m:rPr>
                              <m:sty m:val="p"/>
                            </m:rPr>
                            <a:rPr lang="en-GB" sz="1800" b="0" i="0" smtClean="0">
                              <a:effectLst/>
                              <a:latin typeface="Cambria Math" panose="02040503050406030204" pitchFamily="18" charset="0"/>
                              <a:ea typeface="Calibri" panose="020F0502020204030204" pitchFamily="34" charset="0"/>
                              <a:cs typeface="Arial" panose="020B0604020202020204" pitchFamily="34" charset="0"/>
                            </a:rPr>
                            <m:t>number</m:t>
                          </m:r>
                          <m:r>
                            <a:rPr lang="en-GB" sz="1800" b="0" i="0" smtClean="0">
                              <a:effectLst/>
                              <a:latin typeface="Cambria Math" panose="02040503050406030204" pitchFamily="18" charset="0"/>
                              <a:ea typeface="Calibri" panose="020F0502020204030204" pitchFamily="34" charset="0"/>
                              <a:cs typeface="Arial" panose="020B0604020202020204" pitchFamily="34" charset="0"/>
                            </a:rPr>
                            <m:t> </m:t>
                          </m:r>
                          <m:r>
                            <m:rPr>
                              <m:sty m:val="p"/>
                            </m:rPr>
                            <a:rPr lang="en-GB" sz="1800" b="0" i="0" smtClean="0">
                              <a:effectLst/>
                              <a:latin typeface="Cambria Math" panose="02040503050406030204" pitchFamily="18" charset="0"/>
                              <a:ea typeface="Calibri" panose="020F0502020204030204" pitchFamily="34" charset="0"/>
                              <a:cs typeface="Arial" panose="020B0604020202020204" pitchFamily="34" charset="0"/>
                            </a:rPr>
                            <m:t>of</m:t>
                          </m:r>
                          <m:r>
                            <a:rPr lang="en-GB" sz="1800" b="0" i="0" smtClean="0">
                              <a:effectLst/>
                              <a:latin typeface="Cambria Math" panose="02040503050406030204" pitchFamily="18" charset="0"/>
                              <a:ea typeface="Calibri" panose="020F0502020204030204" pitchFamily="34" charset="0"/>
                              <a:cs typeface="Arial" panose="020B0604020202020204" pitchFamily="34" charset="0"/>
                            </a:rPr>
                            <m:t> </m:t>
                          </m:r>
                          <m:r>
                            <m:rPr>
                              <m:sty m:val="p"/>
                            </m:rPr>
                            <a:rPr lang="en-GB" sz="1800" b="0" i="0" smtClean="0">
                              <a:effectLst/>
                              <a:latin typeface="Cambria Math" panose="02040503050406030204" pitchFamily="18" charset="0"/>
                              <a:ea typeface="Calibri" panose="020F0502020204030204" pitchFamily="34" charset="0"/>
                              <a:cs typeface="Arial" panose="020B0604020202020204" pitchFamily="34" charset="0"/>
                            </a:rPr>
                            <m:t>moles</m:t>
                          </m:r>
                        </m:den>
                      </m:f>
                      <m:r>
                        <a:rPr lang="en-GB" sz="1800" b="0" i="0" smtClean="0">
                          <a:effectLst/>
                          <a:latin typeface="Cambria Math" panose="02040503050406030204" pitchFamily="18" charset="0"/>
                          <a:ea typeface="Calibri" panose="020F0502020204030204" pitchFamily="34" charset="0"/>
                          <a:cs typeface="Arial" panose="020B0604020202020204" pitchFamily="34" charset="0"/>
                        </a:rPr>
                        <m:t>=</m:t>
                      </m:r>
                    </m:oMath>
                  </m:oMathPara>
                </a14:m>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a:p>
                <a:pPr>
                  <a:lnSpc>
                    <a:spcPct val="107000"/>
                  </a:lnSpc>
                  <a:spcAft>
                    <a:spcPts val="600"/>
                  </a:spcAft>
                  <a:buNone/>
                </a:pPr>
                <a:endParaRPr lang="en-GB" dirty="0">
                  <a:latin typeface="Century Gothic" panose="020B0502020202020204" pitchFamily="34" charset="0"/>
                  <a:ea typeface="Calibri" panose="020F0502020204030204" pitchFamily="34" charset="0"/>
                  <a:cs typeface="Arial" panose="020B0604020202020204" pitchFamily="34" charset="0"/>
                </a:endParaRPr>
              </a:p>
              <a:p>
                <a:pPr marL="342900" indent="-342900">
                  <a:buClr>
                    <a:srgbClr val="C8102E"/>
                  </a:buClr>
                  <a:buFont typeface="Arial" panose="020B0604020202020204" pitchFamily="34" charset="0"/>
                  <a:buChar char="•"/>
                </a:pPr>
                <a:r>
                  <a:rPr lang="en-GB" dirty="0">
                    <a:latin typeface="Century Gothic" panose="020B0502020202020204" pitchFamily="34" charset="0"/>
                  </a:rPr>
                  <a:t>If the ratio is close to 1:1, the formula of magnesium oxide is </a:t>
                </a:r>
                <a14:m>
                  <m:oMath xmlns:m="http://schemas.openxmlformats.org/officeDocument/2006/math">
                    <m:r>
                      <m:rPr>
                        <m:sty m:val="p"/>
                      </m:rPr>
                      <a:rPr lang="en-GB">
                        <a:latin typeface="Cambria Math" panose="02040503050406030204" pitchFamily="18" charset="0"/>
                      </a:rPr>
                      <m:t>CuO</m:t>
                    </m:r>
                  </m:oMath>
                </a14:m>
                <a:r>
                  <a:rPr lang="en-GB" dirty="0">
                    <a:latin typeface="Century Gothic" panose="020B0502020202020204" pitchFamily="34" charset="0"/>
                  </a:rPr>
                  <a:t>.</a:t>
                </a:r>
              </a:p>
              <a:p>
                <a:pPr marL="285750" indent="-285750">
                  <a:buClr>
                    <a:srgbClr val="C8102E"/>
                  </a:buClr>
                  <a:buFont typeface="Arial" panose="020B0604020202020204" pitchFamily="34" charset="0"/>
                  <a:buChar char="•"/>
                </a:pPr>
                <a:r>
                  <a:rPr lang="en-GB" dirty="0">
                    <a:latin typeface="Century Gothic" panose="020B0502020202020204" pitchFamily="34" charset="0"/>
                  </a:rPr>
                  <a:t>If the ratio is close to 1:2, the formula of magnesium oxide is </a:t>
                </a:r>
                <a14:m>
                  <m:oMath xmlns:m="http://schemas.openxmlformats.org/officeDocument/2006/math">
                    <m:r>
                      <m:rPr>
                        <m:sty m:val="p"/>
                      </m:rPr>
                      <a:rPr lang="en-GB">
                        <a:latin typeface="Cambria Math" panose="02040503050406030204" pitchFamily="18" charset="0"/>
                      </a:rPr>
                      <m:t>Cu</m:t>
                    </m:r>
                    <m:sSub>
                      <m:sSubPr>
                        <m:ctrlPr>
                          <a:rPr lang="en-GB" i="1">
                            <a:latin typeface="Cambria Math" panose="02040503050406030204" pitchFamily="18" charset="0"/>
                          </a:rPr>
                        </m:ctrlPr>
                      </m:sSubPr>
                      <m:e>
                        <m:r>
                          <m:rPr>
                            <m:sty m:val="p"/>
                          </m:rPr>
                          <a:rPr lang="en-GB">
                            <a:latin typeface="Cambria Math" panose="02040503050406030204" pitchFamily="18" charset="0"/>
                          </a:rPr>
                          <m:t>O</m:t>
                        </m:r>
                      </m:e>
                      <m:sub>
                        <m:r>
                          <a:rPr lang="en-GB">
                            <a:latin typeface="Cambria Math" panose="02040503050406030204" pitchFamily="18" charset="0"/>
                          </a:rPr>
                          <m:t>2</m:t>
                        </m:r>
                      </m:sub>
                    </m:sSub>
                  </m:oMath>
                </a14:m>
                <a:r>
                  <a:rPr lang="en-GB" dirty="0">
                    <a:latin typeface="Century Gothic" panose="020B0502020202020204" pitchFamily="34" charset="0"/>
                  </a:rPr>
                  <a:t>.</a:t>
                </a:r>
              </a:p>
              <a:p>
                <a:pPr marL="285750" indent="-285750">
                  <a:buClr>
                    <a:srgbClr val="C8102E"/>
                  </a:buClr>
                  <a:buFont typeface="Arial" panose="020B0604020202020204" pitchFamily="34" charset="0"/>
                  <a:buChar char="•"/>
                </a:pPr>
                <a:r>
                  <a:rPr lang="en-GB" dirty="0">
                    <a:latin typeface="Century Gothic" panose="020B0502020202020204" pitchFamily="34" charset="0"/>
                  </a:rPr>
                  <a:t>If the ratio is close to 2:1, the formula of magnesium oxide is </a:t>
                </a:r>
                <a14:m>
                  <m:oMath xmlns:m="http://schemas.openxmlformats.org/officeDocument/2006/math">
                    <m:sSub>
                      <m:sSubPr>
                        <m:ctrlPr>
                          <a:rPr lang="en-GB" i="1">
                            <a:latin typeface="Cambria Math" panose="02040503050406030204" pitchFamily="18" charset="0"/>
                          </a:rPr>
                        </m:ctrlPr>
                      </m:sSubPr>
                      <m:e>
                        <m:r>
                          <m:rPr>
                            <m:sty m:val="p"/>
                          </m:rPr>
                          <a:rPr lang="en-GB">
                            <a:latin typeface="Cambria Math" panose="02040503050406030204" pitchFamily="18" charset="0"/>
                          </a:rPr>
                          <m:t>Cu</m:t>
                        </m:r>
                      </m:e>
                      <m:sub>
                        <m:r>
                          <a:rPr lang="en-GB" i="1">
                            <a:latin typeface="Cambria Math" panose="02040503050406030204" pitchFamily="18" charset="0"/>
                          </a:rPr>
                          <m:t>2</m:t>
                        </m:r>
                      </m:sub>
                    </m:sSub>
                    <m:r>
                      <m:rPr>
                        <m:sty m:val="p"/>
                      </m:rPr>
                      <a:rPr lang="en-GB">
                        <a:latin typeface="Cambria Math" panose="02040503050406030204" pitchFamily="18" charset="0"/>
                      </a:rPr>
                      <m:t>O</m:t>
                    </m:r>
                  </m:oMath>
                </a14:m>
                <a:r>
                  <a:rPr lang="en-GB" dirty="0">
                    <a:latin typeface="Century Gothic" panose="020B0502020202020204" pitchFamily="34" charset="0"/>
                  </a:rPr>
                  <a:t>.</a:t>
                </a:r>
              </a:p>
              <a:p>
                <a:pPr>
                  <a:lnSpc>
                    <a:spcPct val="107000"/>
                  </a:lnSpc>
                  <a:spcAft>
                    <a:spcPts val="600"/>
                  </a:spcAft>
                  <a:buNone/>
                </a:pPr>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p:txBody>
          </p:sp>
        </mc:Choice>
        <mc:Fallback xmlns="">
          <p:sp>
            <p:nvSpPr>
              <p:cNvPr id="5" name="TextBox 4">
                <a:extLst>
                  <a:ext uri="{FF2B5EF4-FFF2-40B4-BE49-F238E27FC236}">
                    <a16:creationId xmlns:a16="http://schemas.microsoft.com/office/drawing/2014/main" id="{AFF4B44E-0D8A-F74F-A6D8-A06973929F08}"/>
                  </a:ext>
                </a:extLst>
              </p:cNvPr>
              <p:cNvSpPr txBox="1">
                <a:spLocks noRot="1" noChangeAspect="1" noMove="1" noResize="1" noEditPoints="1" noAdjustHandles="1" noChangeArrowheads="1" noChangeShapeType="1" noTextEdit="1"/>
              </p:cNvSpPr>
              <p:nvPr/>
            </p:nvSpPr>
            <p:spPr>
              <a:xfrm>
                <a:off x="539999" y="994478"/>
                <a:ext cx="8417733" cy="5395644"/>
              </a:xfrm>
              <a:prstGeom prst="rect">
                <a:avLst/>
              </a:prstGeom>
              <a:blipFill>
                <a:blip r:embed="rId3"/>
                <a:stretch>
                  <a:fillRect l="-652" t="-678"/>
                </a:stretch>
              </a:blipFill>
            </p:spPr>
            <p:txBody>
              <a:bodyPr/>
              <a:lstStyle/>
              <a:p>
                <a:r>
                  <a:rPr lang="en-GB">
                    <a:noFill/>
                  </a:rPr>
                  <a:t> </a:t>
                </a:r>
              </a:p>
            </p:txBody>
          </p:sp>
        </mc:Fallback>
      </mc:AlternateContent>
    </p:spTree>
    <p:extLst>
      <p:ext uri="{BB962C8B-B14F-4D97-AF65-F5344CB8AC3E}">
        <p14:creationId xmlns:p14="http://schemas.microsoft.com/office/powerpoint/2010/main" val="31391371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FE672-0B09-4111-0886-9232E728C98E}"/>
            </a:ext>
          </a:extLst>
        </p:cNvPr>
        <p:cNvGrpSpPr/>
        <p:nvPr/>
      </p:nvGrpSpPr>
      <p:grpSpPr>
        <a:xfrm>
          <a:off x="0" y="0"/>
          <a:ext cx="0" cy="0"/>
          <a:chOff x="0" y="0"/>
          <a:chExt cx="0" cy="0"/>
        </a:xfrm>
      </p:grpSpPr>
      <p:sp>
        <p:nvSpPr>
          <p:cNvPr id="4" name="Vertical Title 1">
            <a:extLst>
              <a:ext uri="{FF2B5EF4-FFF2-40B4-BE49-F238E27FC236}">
                <a16:creationId xmlns:a16="http://schemas.microsoft.com/office/drawing/2014/main" id="{2A9181D4-6B25-5E32-1DD0-6A94BC36B8A5}"/>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dirty="0">
                <a:solidFill>
                  <a:schemeClr val="bg1"/>
                </a:solidFill>
                <a:latin typeface="Century Gothic" panose="020B0502020202020204" pitchFamily="34" charset="0"/>
              </a:rPr>
              <a:t>Scaffolded questions</a:t>
            </a:r>
            <a:endParaRPr lang="en-US" sz="2200" b="1" dirty="0">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22228C52-04DE-1996-984B-FD7181106FA2}"/>
              </a:ext>
            </a:extLst>
          </p:cNvPr>
          <p:cNvSpPr>
            <a:spLocks noGrp="1"/>
          </p:cNvSpPr>
          <p:nvPr>
            <p:ph type="title"/>
          </p:nvPr>
        </p:nvSpPr>
        <p:spPr/>
        <p:txBody>
          <a:bodyPr/>
          <a:lstStyle/>
          <a:p>
            <a:r>
              <a:rPr lang="en-US" dirty="0"/>
              <a:t>Questions</a:t>
            </a:r>
          </a:p>
        </p:txBody>
      </p: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67F3E156-E35E-63A9-C67C-2FEAC83F5D4D}"/>
                  </a:ext>
                </a:extLst>
              </p:cNvPr>
              <p:cNvSpPr txBox="1"/>
              <p:nvPr/>
            </p:nvSpPr>
            <p:spPr>
              <a:xfrm>
                <a:off x="296333" y="1520734"/>
                <a:ext cx="10079999" cy="4537845"/>
              </a:xfrm>
              <a:prstGeom prst="rect">
                <a:avLst/>
              </a:prstGeom>
              <a:noFill/>
            </p:spPr>
            <p:txBody>
              <a:bodyPr wrap="square">
                <a:spAutoFit/>
              </a:bodyPr>
              <a:lstStyle/>
              <a:p>
                <a:pPr marL="342900" lvl="0" indent="-342900">
                  <a:lnSpc>
                    <a:spcPct val="107000"/>
                  </a:lnSpc>
                  <a:spcAft>
                    <a:spcPts val="600"/>
                  </a:spcAft>
                  <a:buClr>
                    <a:srgbClr val="C8102E"/>
                  </a:buClr>
                  <a:buFont typeface="+mj-lt"/>
                  <a:buAutoNum type="arabicPeriod" startAt="9"/>
                </a:pPr>
                <a:r>
                  <a:rPr lang="en-GB" sz="1800" dirty="0">
                    <a:effectLst/>
                    <a:latin typeface="Century Gothic" panose="020B0502020202020204" pitchFamily="34" charset="0"/>
                    <a:ea typeface="Calibri" panose="020F0502020204030204" pitchFamily="34" charset="0"/>
                    <a:cs typeface="Arial" panose="020B0604020202020204" pitchFamily="34" charset="0"/>
                  </a:rPr>
                  <a:t>Using Q7 and Q8, state the balanced symbol equation for this reaction.</a:t>
                </a:r>
              </a:p>
              <a:p>
                <a:pPr algn="ctr">
                  <a:lnSpc>
                    <a:spcPct val="107000"/>
                  </a:lnSpc>
                  <a:spcAft>
                    <a:spcPts val="600"/>
                  </a:spcAft>
                  <a:buNone/>
                </a:pPr>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a:p>
                <a:pPr algn="ctr">
                  <a:lnSpc>
                    <a:spcPct val="107000"/>
                  </a:lnSpc>
                  <a:spcAft>
                    <a:spcPts val="600"/>
                  </a:spcAft>
                  <a:buNone/>
                </a:pPr>
                <a:r>
                  <a:rPr lang="en-GB" sz="1800" dirty="0">
                    <a:effectLst/>
                    <a:latin typeface="Cambria Math" panose="02040503050406030204" pitchFamily="18" charset="0"/>
                    <a:ea typeface="Cambria Math" panose="02040503050406030204" pitchFamily="18" charset="0"/>
                    <a:cs typeface="Arial" panose="020B0604020202020204" pitchFamily="34" charset="0"/>
                  </a:rPr>
                  <a:t>4________ + ____CH</a:t>
                </a:r>
                <a:r>
                  <a:rPr lang="en-GB" sz="1800" baseline="-25000" dirty="0">
                    <a:effectLst/>
                    <a:latin typeface="Cambria Math" panose="02040503050406030204" pitchFamily="18" charset="0"/>
                    <a:ea typeface="Cambria Math" panose="02040503050406030204" pitchFamily="18" charset="0"/>
                    <a:cs typeface="Arial" panose="020B0604020202020204" pitchFamily="34" charset="0"/>
                  </a:rPr>
                  <a:t>4</a:t>
                </a:r>
                <a:r>
                  <a:rPr lang="en-GB" sz="1800" dirty="0">
                    <a:effectLst/>
                    <a:latin typeface="Cambria Math" panose="02040503050406030204" pitchFamily="18" charset="0"/>
                    <a:ea typeface="Cambria Math" panose="02040503050406030204" pitchFamily="18" charset="0"/>
                    <a:cs typeface="Arial" panose="020B0604020202020204" pitchFamily="34" charset="0"/>
                  </a:rPr>
                  <a:t> </a:t>
                </a:r>
                <a:r>
                  <a:rPr lang="en-GB" dirty="0">
                    <a:latin typeface="Cambria Math" panose="02040503050406030204" pitchFamily="18" charset="0"/>
                    <a:ea typeface="Cambria Math" panose="02040503050406030204" pitchFamily="18" charset="0"/>
                    <a:cs typeface="Arial" panose="020B0604020202020204" pitchFamily="34" charset="0"/>
                  </a:rPr>
                  <a:t>→</a:t>
                </a:r>
                <a:r>
                  <a:rPr lang="en-GB" sz="1800" dirty="0">
                    <a:effectLst/>
                    <a:latin typeface="Cambria Math" panose="02040503050406030204" pitchFamily="18" charset="0"/>
                    <a:ea typeface="Cambria Math" panose="02040503050406030204" pitchFamily="18" charset="0"/>
                    <a:cs typeface="Arial" panose="020B0604020202020204" pitchFamily="34" charset="0"/>
                  </a:rPr>
                  <a:t> ____Cu + ____</a:t>
                </a:r>
                <a14:m>
                  <m:oMath xmlns:m="http://schemas.openxmlformats.org/officeDocument/2006/math">
                    <m:sSub>
                      <m:sSubPr>
                        <m:ctrlPr>
                          <a:rPr lang="en-GB" sz="1800" i="1" dirty="0" smtClean="0">
                            <a:effectLst/>
                            <a:latin typeface="Cambria Math" panose="02040503050406030204" pitchFamily="18" charset="0"/>
                            <a:ea typeface="Cambria Math" panose="02040503050406030204" pitchFamily="18" charset="0"/>
                            <a:cs typeface="Arial" panose="020B0604020202020204" pitchFamily="34" charset="0"/>
                          </a:rPr>
                        </m:ctrlPr>
                      </m:sSubPr>
                      <m:e>
                        <m:r>
                          <m:rPr>
                            <m:sty m:val="p"/>
                          </m:rPr>
                          <a:rPr lang="en-GB" sz="1800" b="0" i="0" dirty="0" smtClean="0">
                            <a:effectLst/>
                            <a:latin typeface="Cambria Math" panose="02040503050406030204" pitchFamily="18" charset="0"/>
                            <a:ea typeface="Cambria Math" panose="02040503050406030204" pitchFamily="18" charset="0"/>
                            <a:cs typeface="Arial" panose="020B0604020202020204" pitchFamily="34" charset="0"/>
                          </a:rPr>
                          <m:t>H</m:t>
                        </m:r>
                      </m:e>
                      <m:sub>
                        <m:r>
                          <a:rPr lang="en-GB" sz="1800" b="0" i="0" dirty="0" smtClean="0">
                            <a:effectLst/>
                            <a:latin typeface="Cambria Math" panose="02040503050406030204" pitchFamily="18" charset="0"/>
                            <a:ea typeface="Cambria Math" panose="02040503050406030204" pitchFamily="18" charset="0"/>
                            <a:cs typeface="Arial" panose="020B0604020202020204" pitchFamily="34" charset="0"/>
                          </a:rPr>
                          <m:t>2</m:t>
                        </m:r>
                      </m:sub>
                    </m:sSub>
                  </m:oMath>
                </a14:m>
                <a:r>
                  <a:rPr lang="en-GB" sz="1800" dirty="0">
                    <a:effectLst/>
                    <a:latin typeface="Cambria Math" panose="02040503050406030204" pitchFamily="18" charset="0"/>
                    <a:ea typeface="Cambria Math" panose="02040503050406030204" pitchFamily="18" charset="0"/>
                    <a:cs typeface="Arial" panose="020B0604020202020204" pitchFamily="34" charset="0"/>
                  </a:rPr>
                  <a:t>O + ____CO</a:t>
                </a:r>
                <a:r>
                  <a:rPr lang="en-GB" sz="1800" baseline="-25000" dirty="0">
                    <a:effectLst/>
                    <a:latin typeface="Cambria Math" panose="02040503050406030204" pitchFamily="18" charset="0"/>
                    <a:ea typeface="Cambria Math" panose="02040503050406030204" pitchFamily="18" charset="0"/>
                    <a:cs typeface="Arial" panose="020B0604020202020204" pitchFamily="34" charset="0"/>
                  </a:rPr>
                  <a:t>2</a:t>
                </a:r>
                <a:endParaRPr lang="en-GB" sz="1800" dirty="0">
                  <a:effectLst/>
                  <a:latin typeface="Cambria Math" panose="02040503050406030204" pitchFamily="18" charset="0"/>
                  <a:ea typeface="Cambria Math" panose="02040503050406030204" pitchFamily="18" charset="0"/>
                  <a:cs typeface="Arial" panose="020B0604020202020204" pitchFamily="34" charset="0"/>
                </a:endParaRPr>
              </a:p>
              <a:p>
                <a:pPr>
                  <a:lnSpc>
                    <a:spcPct val="107000"/>
                  </a:lnSpc>
                  <a:spcAft>
                    <a:spcPts val="600"/>
                  </a:spcAft>
                  <a:buNone/>
                </a:pPr>
                <a:r>
                  <a:rPr lang="en-GB" sz="1800" dirty="0">
                    <a:effectLst/>
                    <a:latin typeface="Century Gothic" panose="020B0502020202020204" pitchFamily="34" charset="0"/>
                    <a:ea typeface="Calibri" panose="020F0502020204030204" pitchFamily="34" charset="0"/>
                    <a:cs typeface="Arial" panose="020B0604020202020204" pitchFamily="34" charset="0"/>
                  </a:rPr>
                  <a:t>  </a:t>
                </a:r>
              </a:p>
              <a:p>
                <a:pPr marL="342900" lvl="0" indent="-342900">
                  <a:lnSpc>
                    <a:spcPct val="107000"/>
                  </a:lnSpc>
                  <a:spcAft>
                    <a:spcPts val="600"/>
                  </a:spcAft>
                  <a:buClr>
                    <a:srgbClr val="C8102E"/>
                  </a:buClr>
                  <a:buFont typeface="+mj-lt"/>
                  <a:buAutoNum type="arabicPeriod" startAt="10"/>
                </a:pPr>
                <a:r>
                  <a:rPr lang="en-GB" sz="1800" dirty="0">
                    <a:effectLst/>
                    <a:latin typeface="Century Gothic" panose="020B0502020202020204" pitchFamily="34" charset="0"/>
                    <a:ea typeface="Calibri" panose="020F0502020204030204" pitchFamily="34" charset="0"/>
                    <a:cs typeface="Arial" panose="020B0604020202020204" pitchFamily="34" charset="0"/>
                  </a:rPr>
                  <a:t>Complete the sentences to suggest why your results will be slightly different to others. </a:t>
                </a:r>
              </a:p>
              <a:p>
                <a:pPr lvl="0">
                  <a:lnSpc>
                    <a:spcPct val="107000"/>
                  </a:lnSpc>
                  <a:spcAft>
                    <a:spcPts val="600"/>
                  </a:spcAft>
                </a:pPr>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a:p>
                <a:pPr>
                  <a:lnSpc>
                    <a:spcPct val="200000"/>
                  </a:lnSpc>
                  <a:spcAft>
                    <a:spcPts val="600"/>
                  </a:spcAft>
                  <a:buNone/>
                </a:pPr>
                <a:r>
                  <a:rPr lang="en-GB" sz="1800" dirty="0">
                    <a:effectLst/>
                    <a:latin typeface="Century Gothic" panose="020B0502020202020204" pitchFamily="34" charset="0"/>
                    <a:ea typeface="Calibri" panose="020F0502020204030204" pitchFamily="34" charset="0"/>
                    <a:cs typeface="Arial" panose="020B0604020202020204" pitchFamily="34" charset="0"/>
                  </a:rPr>
                  <a:t>Each group started with a different ____________________ of copper oxide.</a:t>
                </a:r>
              </a:p>
              <a:p>
                <a:pPr>
                  <a:lnSpc>
                    <a:spcPct val="200000"/>
                  </a:lnSpc>
                  <a:spcAft>
                    <a:spcPts val="600"/>
                  </a:spcAft>
                  <a:buNone/>
                </a:pPr>
                <a:r>
                  <a:rPr lang="en-GB" sz="1800" dirty="0">
                    <a:effectLst/>
                    <a:latin typeface="Century Gothic" panose="020B0502020202020204" pitchFamily="34" charset="0"/>
                    <a:ea typeface="Calibri" panose="020F0502020204030204" pitchFamily="34" charset="0"/>
                    <a:cs typeface="Arial" panose="020B0604020202020204" pitchFamily="34" charset="0"/>
                  </a:rPr>
                  <a:t>Each group </a:t>
                </a:r>
                <a:r>
                  <a:rPr lang="en-GB" dirty="0">
                    <a:latin typeface="Century Gothic" panose="020B0502020202020204" pitchFamily="34" charset="0"/>
                    <a:ea typeface="Calibri" panose="020F0502020204030204" pitchFamily="34" charset="0"/>
                    <a:cs typeface="Arial" panose="020B0604020202020204" pitchFamily="34" charset="0"/>
                  </a:rPr>
                  <a:t>____________________ the </a:t>
                </a:r>
                <a:r>
                  <a:rPr lang="en-GB" sz="1800" dirty="0">
                    <a:effectLst/>
                    <a:latin typeface="Century Gothic" panose="020B0502020202020204" pitchFamily="34" charset="0"/>
                    <a:ea typeface="Calibri" panose="020F0502020204030204" pitchFamily="34" charset="0"/>
                    <a:cs typeface="Arial" panose="020B0604020202020204" pitchFamily="34" charset="0"/>
                  </a:rPr>
                  <a:t>copper oxide for a different length of time and potentially some of the </a:t>
                </a:r>
                <a:r>
                  <a:rPr lang="en-GB" dirty="0">
                    <a:latin typeface="Century Gothic" panose="020B0502020202020204" pitchFamily="34" charset="0"/>
                    <a:ea typeface="Calibri" panose="020F0502020204030204" pitchFamily="34" charset="0"/>
                    <a:cs typeface="Arial" panose="020B0604020202020204" pitchFamily="34" charset="0"/>
                  </a:rPr>
                  <a:t>____________________ did </a:t>
                </a:r>
                <a:r>
                  <a:rPr lang="en-GB" sz="1800" dirty="0">
                    <a:effectLst/>
                    <a:latin typeface="Century Gothic" panose="020B0502020202020204" pitchFamily="34" charset="0"/>
                    <a:ea typeface="Calibri" panose="020F0502020204030204" pitchFamily="34" charset="0"/>
                    <a:cs typeface="Arial" panose="020B0604020202020204" pitchFamily="34" charset="0"/>
                  </a:rPr>
                  <a:t>not </a:t>
                </a:r>
                <a:r>
                  <a:rPr lang="en-GB" dirty="0">
                    <a:latin typeface="Century Gothic" panose="020B0502020202020204" pitchFamily="34" charset="0"/>
                    <a:ea typeface="Calibri" panose="020F0502020204030204" pitchFamily="34" charset="0"/>
                    <a:cs typeface="Arial" panose="020B0604020202020204" pitchFamily="34" charset="0"/>
                  </a:rPr>
                  <a:t>____________________ with </a:t>
                </a:r>
                <a:r>
                  <a:rPr lang="en-GB" sz="1800" dirty="0">
                    <a:effectLst/>
                    <a:latin typeface="Century Gothic" panose="020B0502020202020204" pitchFamily="34" charset="0"/>
                    <a:ea typeface="Calibri" panose="020F0502020204030204" pitchFamily="34" charset="0"/>
                    <a:cs typeface="Arial" panose="020B0604020202020204" pitchFamily="34" charset="0"/>
                  </a:rPr>
                  <a:t>the methane.</a:t>
                </a:r>
              </a:p>
            </p:txBody>
          </p:sp>
        </mc:Choice>
        <mc:Fallback xmlns="">
          <p:sp>
            <p:nvSpPr>
              <p:cNvPr id="5" name="TextBox 4">
                <a:extLst>
                  <a:ext uri="{FF2B5EF4-FFF2-40B4-BE49-F238E27FC236}">
                    <a16:creationId xmlns:a16="http://schemas.microsoft.com/office/drawing/2014/main" id="{67F3E156-E35E-63A9-C67C-2FEAC83F5D4D}"/>
                  </a:ext>
                </a:extLst>
              </p:cNvPr>
              <p:cNvSpPr txBox="1">
                <a:spLocks noRot="1" noChangeAspect="1" noMove="1" noResize="1" noEditPoints="1" noAdjustHandles="1" noChangeArrowheads="1" noChangeShapeType="1" noTextEdit="1"/>
              </p:cNvSpPr>
              <p:nvPr/>
            </p:nvSpPr>
            <p:spPr>
              <a:xfrm>
                <a:off x="296333" y="1520734"/>
                <a:ext cx="10079999" cy="4537845"/>
              </a:xfrm>
              <a:prstGeom prst="rect">
                <a:avLst/>
              </a:prstGeom>
              <a:blipFill>
                <a:blip r:embed="rId3"/>
                <a:stretch>
                  <a:fillRect l="-544" t="-805" b="-1074"/>
                </a:stretch>
              </a:blipFill>
            </p:spPr>
            <p:txBody>
              <a:bodyPr/>
              <a:lstStyle/>
              <a:p>
                <a:r>
                  <a:rPr lang="en-GB">
                    <a:noFill/>
                  </a:rPr>
                  <a:t> </a:t>
                </a:r>
              </a:p>
            </p:txBody>
          </p:sp>
        </mc:Fallback>
      </mc:AlternateContent>
    </p:spTree>
    <p:extLst>
      <p:ext uri="{BB962C8B-B14F-4D97-AF65-F5344CB8AC3E}">
        <p14:creationId xmlns:p14="http://schemas.microsoft.com/office/powerpoint/2010/main" val="3507620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080B4-4C8C-0379-EEA2-729F25DF86BD}"/>
            </a:ext>
          </a:extLst>
        </p:cNvPr>
        <p:cNvGrpSpPr/>
        <p:nvPr/>
      </p:nvGrpSpPr>
      <p:grpSpPr>
        <a:xfrm>
          <a:off x="0" y="0"/>
          <a:ext cx="0" cy="0"/>
          <a:chOff x="0" y="0"/>
          <a:chExt cx="0" cy="0"/>
        </a:xfrm>
      </p:grpSpPr>
      <p:sp>
        <p:nvSpPr>
          <p:cNvPr id="4" name="Vertical Title 1">
            <a:extLst>
              <a:ext uri="{FF2B5EF4-FFF2-40B4-BE49-F238E27FC236}">
                <a16:creationId xmlns:a16="http://schemas.microsoft.com/office/drawing/2014/main" id="{8FB11781-3A73-929E-BD11-F325B83A2170}"/>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dirty="0">
                <a:solidFill>
                  <a:schemeClr val="bg1"/>
                </a:solidFill>
                <a:latin typeface="Century Gothic" panose="020B0502020202020204" pitchFamily="34" charset="0"/>
              </a:rPr>
              <a:t>Answers</a:t>
            </a:r>
            <a:endParaRPr lang="en-US" sz="2200" b="1" dirty="0">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9104E1BF-775D-B74C-19D2-36AC41CCEA6F}"/>
              </a:ext>
            </a:extLst>
          </p:cNvPr>
          <p:cNvSpPr>
            <a:spLocks noGrp="1"/>
          </p:cNvSpPr>
          <p:nvPr>
            <p:ph type="title"/>
          </p:nvPr>
        </p:nvSpPr>
        <p:spPr/>
        <p:txBody>
          <a:bodyPr/>
          <a:lstStyle/>
          <a:p>
            <a:r>
              <a:rPr lang="en-US" dirty="0"/>
              <a:t>Answers</a:t>
            </a:r>
          </a:p>
        </p:txBody>
      </p:sp>
      <p:sp>
        <p:nvSpPr>
          <p:cNvPr id="5" name="TextBox 4">
            <a:extLst>
              <a:ext uri="{FF2B5EF4-FFF2-40B4-BE49-F238E27FC236}">
                <a16:creationId xmlns:a16="http://schemas.microsoft.com/office/drawing/2014/main" id="{6A531BBE-F007-777A-2D3D-2F9C8FACB532}"/>
              </a:ext>
            </a:extLst>
          </p:cNvPr>
          <p:cNvSpPr txBox="1"/>
          <p:nvPr/>
        </p:nvSpPr>
        <p:spPr>
          <a:xfrm>
            <a:off x="425425" y="1101185"/>
            <a:ext cx="10079999" cy="6613349"/>
          </a:xfrm>
          <a:prstGeom prst="rect">
            <a:avLst/>
          </a:prstGeom>
          <a:noFill/>
        </p:spPr>
        <p:txBody>
          <a:bodyPr wrap="square">
            <a:spAutoFit/>
          </a:bodyPr>
          <a:lstStyle/>
          <a:p>
            <a:pPr marL="342900" lvl="0" indent="-342900">
              <a:lnSpc>
                <a:spcPct val="107000"/>
              </a:lnSpc>
              <a:spcAft>
                <a:spcPts val="600"/>
              </a:spcAft>
              <a:buClr>
                <a:srgbClr val="C8102E"/>
              </a:buClr>
              <a:buFont typeface="+mj-lt"/>
              <a:buAutoNum type="arabicPeriod"/>
            </a:pPr>
            <a:r>
              <a:rPr lang="en-GB" sz="2000" dirty="0">
                <a:effectLst/>
                <a:latin typeface="Century Gothic" panose="020B0502020202020204" pitchFamily="34" charset="0"/>
                <a:ea typeface="Calibri" panose="020F0502020204030204" pitchFamily="34" charset="0"/>
                <a:cs typeface="Arial" panose="020B0604020202020204" pitchFamily="34" charset="0"/>
              </a:rPr>
              <a:t>Copper oxide started black but changed colour to reddish/orange.</a:t>
            </a:r>
          </a:p>
          <a:p>
            <a:pPr marL="342900" lvl="0" indent="-342900">
              <a:lnSpc>
                <a:spcPct val="107000"/>
              </a:lnSpc>
              <a:spcAft>
                <a:spcPts val="600"/>
              </a:spcAft>
              <a:buClr>
                <a:srgbClr val="C8102E"/>
              </a:buClr>
              <a:buFont typeface="+mj-lt"/>
              <a:buAutoNum type="arabicPeriod"/>
            </a:pP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p>
            <a:pPr marL="342900" lvl="0" indent="-342900">
              <a:lnSpc>
                <a:spcPct val="107000"/>
              </a:lnSpc>
              <a:spcAft>
                <a:spcPts val="600"/>
              </a:spcAft>
              <a:buClr>
                <a:srgbClr val="C8102E"/>
              </a:buClr>
              <a:buFont typeface="+mj-lt"/>
              <a:buAutoNum type="arabicPeriod"/>
            </a:pPr>
            <a:r>
              <a:rPr lang="en-GB" sz="2000" dirty="0">
                <a:effectLst/>
                <a:latin typeface="Century Gothic" panose="020B0502020202020204" pitchFamily="34" charset="0"/>
                <a:ea typeface="Calibri" panose="020F0502020204030204" pitchFamily="34" charset="0"/>
                <a:cs typeface="Arial" panose="020B0604020202020204" pitchFamily="34" charset="0"/>
              </a:rPr>
              <a:t>A change in </a:t>
            </a:r>
            <a:r>
              <a:rPr lang="en-GB" sz="2000" b="1" dirty="0">
                <a:effectLst/>
                <a:latin typeface="Century Gothic" panose="020B0502020202020204" pitchFamily="34" charset="0"/>
                <a:ea typeface="Calibri" panose="020F0502020204030204" pitchFamily="34" charset="0"/>
                <a:cs typeface="Arial" panose="020B0604020202020204" pitchFamily="34" charset="0"/>
              </a:rPr>
              <a:t>colour </a:t>
            </a:r>
            <a:r>
              <a:rPr lang="en-GB" sz="2000" dirty="0">
                <a:effectLst/>
                <a:latin typeface="Century Gothic" panose="020B0502020202020204" pitchFamily="34" charset="0"/>
                <a:ea typeface="Calibri" panose="020F0502020204030204" pitchFamily="34" charset="0"/>
                <a:cs typeface="Arial" panose="020B0604020202020204" pitchFamily="34" charset="0"/>
              </a:rPr>
              <a:t>suggests that a </a:t>
            </a:r>
            <a:r>
              <a:rPr lang="en-GB" sz="2000" b="1" dirty="0">
                <a:effectLst/>
                <a:latin typeface="Century Gothic" panose="020B0502020202020204" pitchFamily="34" charset="0"/>
                <a:ea typeface="Calibri" panose="020F0502020204030204" pitchFamily="34" charset="0"/>
                <a:cs typeface="Arial" panose="020B0604020202020204" pitchFamily="34" charset="0"/>
              </a:rPr>
              <a:t>chemical</a:t>
            </a:r>
            <a:r>
              <a:rPr lang="en-GB" sz="2000" dirty="0">
                <a:effectLst/>
                <a:latin typeface="Century Gothic" panose="020B0502020202020204" pitchFamily="34" charset="0"/>
                <a:ea typeface="Calibri" panose="020F0502020204030204" pitchFamily="34" charset="0"/>
                <a:cs typeface="Arial" panose="020B0604020202020204" pitchFamily="34" charset="0"/>
              </a:rPr>
              <a:t> reaction has occurred.</a:t>
            </a:r>
          </a:p>
          <a:p>
            <a:pPr marL="342900" lvl="0" indent="-342900">
              <a:lnSpc>
                <a:spcPct val="107000"/>
              </a:lnSpc>
              <a:spcAft>
                <a:spcPts val="600"/>
              </a:spcAft>
              <a:buClr>
                <a:srgbClr val="C8102E"/>
              </a:buClr>
              <a:buFont typeface="+mj-lt"/>
              <a:buAutoNum type="arabicPeriod"/>
            </a:pP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p>
            <a:pPr marL="342900" indent="-342900">
              <a:lnSpc>
                <a:spcPct val="107000"/>
              </a:lnSpc>
              <a:spcAft>
                <a:spcPts val="600"/>
              </a:spcAft>
              <a:buClr>
                <a:srgbClr val="C8102E"/>
              </a:buClr>
              <a:buFont typeface="+mj-lt"/>
              <a:buAutoNum type="arabicPeriod"/>
            </a:pPr>
            <a:r>
              <a:rPr lang="en-GB" sz="2000" dirty="0">
                <a:latin typeface="Century Gothic" panose="020B0502020202020204" pitchFamily="34" charset="0"/>
                <a:ea typeface="Calibri" panose="020F0502020204030204" pitchFamily="34" charset="0"/>
                <a:cs typeface="Arial" panose="020B0604020202020204" pitchFamily="34" charset="0"/>
              </a:rPr>
              <a:t>mass 2 (______) – mass 1 (_______) = ________ g</a:t>
            </a:r>
          </a:p>
          <a:p>
            <a:pPr marL="342900" lvl="0" indent="-342900">
              <a:lnSpc>
                <a:spcPct val="107000"/>
              </a:lnSpc>
              <a:spcAft>
                <a:spcPts val="600"/>
              </a:spcAft>
              <a:buClr>
                <a:srgbClr val="C8102E"/>
              </a:buClr>
              <a:buFont typeface="+mj-lt"/>
              <a:buAutoNum type="arabicPeriod"/>
            </a:pPr>
            <a:r>
              <a:rPr lang="en-GB" sz="2000" dirty="0">
                <a:effectLst/>
                <a:latin typeface="Century Gothic" panose="020B0502020202020204" pitchFamily="34" charset="0"/>
                <a:ea typeface="Calibri" panose="020F0502020204030204" pitchFamily="34" charset="0"/>
                <a:cs typeface="Arial" panose="020B0604020202020204" pitchFamily="34" charset="0"/>
              </a:rPr>
              <a:t>mass 3 (______) – mass 1 (_______) = ________ g</a:t>
            </a:r>
          </a:p>
          <a:p>
            <a:pPr marL="342900" indent="-342900">
              <a:lnSpc>
                <a:spcPct val="107000"/>
              </a:lnSpc>
              <a:spcAft>
                <a:spcPts val="600"/>
              </a:spcAft>
              <a:buClr>
                <a:srgbClr val="C8102E"/>
              </a:buClr>
              <a:buFont typeface="+mj-lt"/>
              <a:buAutoNum type="arabicPeriod"/>
            </a:pPr>
            <a:r>
              <a:rPr lang="en-GB" sz="2000" dirty="0" err="1">
                <a:latin typeface="Century Gothic" panose="020B0502020202020204" pitchFamily="34" charset="0"/>
              </a:rPr>
              <a:t>ans</a:t>
            </a:r>
            <a:r>
              <a:rPr lang="en-GB" sz="2000" dirty="0">
                <a:latin typeface="Century Gothic" panose="020B0502020202020204" pitchFamily="34" charset="0"/>
              </a:rPr>
              <a:t> Q3 (______) – </a:t>
            </a:r>
            <a:r>
              <a:rPr lang="en-GB" sz="2000" dirty="0" err="1">
                <a:latin typeface="Century Gothic" panose="020B0502020202020204" pitchFamily="34" charset="0"/>
              </a:rPr>
              <a:t>ans</a:t>
            </a:r>
            <a:r>
              <a:rPr lang="en-GB" sz="2000" dirty="0">
                <a:latin typeface="Century Gothic" panose="020B0502020202020204" pitchFamily="34" charset="0"/>
              </a:rPr>
              <a:t> Q4 (_______) = ________ g</a:t>
            </a:r>
          </a:p>
          <a:p>
            <a:pPr marL="342900" indent="-342900">
              <a:lnSpc>
                <a:spcPct val="107000"/>
              </a:lnSpc>
              <a:spcAft>
                <a:spcPts val="600"/>
              </a:spcAft>
              <a:buClr>
                <a:srgbClr val="C8102E"/>
              </a:buClr>
              <a:buFont typeface="+mj-lt"/>
              <a:buAutoNum type="arabicPeriod"/>
            </a:pPr>
            <a:endParaRPr lang="en-GB" sz="2000" dirty="0">
              <a:latin typeface="Century Gothic" panose="020B0502020202020204" pitchFamily="34" charset="0"/>
            </a:endParaRPr>
          </a:p>
          <a:p>
            <a:pPr marL="342900" indent="-342900">
              <a:lnSpc>
                <a:spcPct val="107000"/>
              </a:lnSpc>
              <a:spcAft>
                <a:spcPts val="600"/>
              </a:spcAft>
              <a:buClr>
                <a:srgbClr val="C8102E"/>
              </a:buClr>
              <a:buFont typeface="+mj-lt"/>
              <a:buAutoNum type="arabicPeriod"/>
            </a:pPr>
            <a:r>
              <a:rPr lang="en-GB" sz="2000" dirty="0">
                <a:latin typeface="Century Gothic" panose="020B0502020202020204" pitchFamily="34" charset="0"/>
              </a:rPr>
              <a:t>The mass </a:t>
            </a:r>
            <a:r>
              <a:rPr lang="en-GB" sz="2000" b="1" dirty="0">
                <a:latin typeface="Century Gothic" panose="020B0502020202020204" pitchFamily="34" charset="0"/>
              </a:rPr>
              <a:t>decreased</a:t>
            </a:r>
            <a:r>
              <a:rPr lang="en-GB" sz="2000" dirty="0">
                <a:latin typeface="Century Gothic" panose="020B0502020202020204" pitchFamily="34" charset="0"/>
              </a:rPr>
              <a:t> as the </a:t>
            </a:r>
            <a:r>
              <a:rPr lang="en-GB" sz="2000" b="1" dirty="0">
                <a:latin typeface="Century Gothic" panose="020B0502020202020204" pitchFamily="34" charset="0"/>
              </a:rPr>
              <a:t>oxygen</a:t>
            </a:r>
            <a:r>
              <a:rPr lang="en-GB" sz="2000" dirty="0">
                <a:latin typeface="Century Gothic" panose="020B0502020202020204" pitchFamily="34" charset="0"/>
              </a:rPr>
              <a:t> atoms, which were </a:t>
            </a:r>
            <a:r>
              <a:rPr lang="en-GB" sz="2000" b="1" dirty="0">
                <a:latin typeface="Century Gothic" panose="020B0502020202020204" pitchFamily="34" charset="0"/>
              </a:rPr>
              <a:t>bonded</a:t>
            </a:r>
            <a:r>
              <a:rPr lang="en-GB" sz="2000" dirty="0">
                <a:latin typeface="Century Gothic" panose="020B0502020202020204" pitchFamily="34" charset="0"/>
              </a:rPr>
              <a:t> to the copper, are removed and bond with carbon to form carbon dioxide, which is a gas and escapes.</a:t>
            </a:r>
          </a:p>
          <a:p>
            <a:pPr marL="342900" indent="-342900">
              <a:lnSpc>
                <a:spcPct val="107000"/>
              </a:lnSpc>
              <a:spcAft>
                <a:spcPts val="600"/>
              </a:spcAft>
              <a:buClr>
                <a:srgbClr val="C8102E"/>
              </a:buClr>
              <a:buFont typeface="+mj-lt"/>
              <a:buAutoNum type="arabicPeriod"/>
            </a:pPr>
            <a:endParaRPr lang="en-GB" sz="2000" dirty="0">
              <a:latin typeface="Century Gothic" panose="020B0502020202020204" pitchFamily="34" charset="0"/>
            </a:endParaRPr>
          </a:p>
          <a:p>
            <a:pPr marL="342900" indent="-342900">
              <a:lnSpc>
                <a:spcPct val="107000"/>
              </a:lnSpc>
              <a:spcAft>
                <a:spcPts val="600"/>
              </a:spcAft>
              <a:buClr>
                <a:srgbClr val="C8102E"/>
              </a:buClr>
              <a:buFont typeface="+mj-lt"/>
              <a:buAutoNum type="arabicPeriod"/>
            </a:pPr>
            <a:r>
              <a:rPr lang="en-GB" sz="2000" dirty="0">
                <a:latin typeface="Century Gothic" panose="020B0502020202020204" pitchFamily="34" charset="0"/>
              </a:rPr>
              <a:t>copper oxide + methane → copper + water + carbon dioxide</a:t>
            </a:r>
          </a:p>
          <a:p>
            <a:pPr marL="342900" indent="-342900">
              <a:lnSpc>
                <a:spcPct val="107000"/>
              </a:lnSpc>
              <a:spcAft>
                <a:spcPts val="600"/>
              </a:spcAft>
              <a:buClr>
                <a:srgbClr val="C8102E"/>
              </a:buClr>
              <a:buFont typeface="+mj-lt"/>
              <a:buAutoNum type="arabicPeriod"/>
            </a:pPr>
            <a:endParaRPr lang="en-GB" dirty="0">
              <a:latin typeface="Century Gothic" panose="020B0502020202020204" pitchFamily="34" charset="0"/>
            </a:endParaRPr>
          </a:p>
          <a:p>
            <a:pPr marL="342900" lvl="0" indent="-342900">
              <a:lnSpc>
                <a:spcPct val="107000"/>
              </a:lnSpc>
              <a:spcAft>
                <a:spcPts val="600"/>
              </a:spcAft>
              <a:buClr>
                <a:srgbClr val="C8102E"/>
              </a:buClr>
              <a:buFont typeface="+mj-lt"/>
              <a:buAutoNum type="arabicPeriod"/>
            </a:pPr>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a:p>
            <a:pPr marL="342900" lvl="0" indent="-342900">
              <a:lnSpc>
                <a:spcPct val="107000"/>
              </a:lnSpc>
              <a:spcAft>
                <a:spcPts val="600"/>
              </a:spcAft>
              <a:buClr>
                <a:srgbClr val="C8102E"/>
              </a:buClr>
              <a:buFont typeface="+mj-lt"/>
              <a:buAutoNum type="arabicPeriod"/>
            </a:pPr>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a:p>
            <a:pPr marL="342900" lvl="0" indent="-342900">
              <a:lnSpc>
                <a:spcPct val="107000"/>
              </a:lnSpc>
              <a:spcAft>
                <a:spcPts val="600"/>
              </a:spcAft>
              <a:buClr>
                <a:srgbClr val="C8102E"/>
              </a:buClr>
              <a:buFont typeface="+mj-lt"/>
              <a:buAutoNum type="arabicPeriod"/>
            </a:pPr>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220489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A008B9-B8BA-8C46-790E-4BE98ADFB2F4}"/>
            </a:ext>
          </a:extLst>
        </p:cNvPr>
        <p:cNvGrpSpPr/>
        <p:nvPr/>
      </p:nvGrpSpPr>
      <p:grpSpPr>
        <a:xfrm>
          <a:off x="0" y="0"/>
          <a:ext cx="0" cy="0"/>
          <a:chOff x="0" y="0"/>
          <a:chExt cx="0" cy="0"/>
        </a:xfrm>
      </p:grpSpPr>
      <p:sp>
        <p:nvSpPr>
          <p:cNvPr id="4" name="Vertical Title 1">
            <a:extLst>
              <a:ext uri="{FF2B5EF4-FFF2-40B4-BE49-F238E27FC236}">
                <a16:creationId xmlns:a16="http://schemas.microsoft.com/office/drawing/2014/main" id="{486D0D48-CEA6-72A5-E7CF-9F6583C5FCCF}"/>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dirty="0">
                <a:solidFill>
                  <a:schemeClr val="bg1"/>
                </a:solidFill>
                <a:latin typeface="Century Gothic" panose="020B0502020202020204" pitchFamily="34" charset="0"/>
              </a:rPr>
              <a:t>Answers</a:t>
            </a:r>
            <a:endParaRPr lang="en-US" sz="2200" b="1" dirty="0">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6329E70E-390D-DB83-D2AC-DF31C43B7B67}"/>
              </a:ext>
            </a:extLst>
          </p:cNvPr>
          <p:cNvSpPr>
            <a:spLocks noGrp="1"/>
          </p:cNvSpPr>
          <p:nvPr>
            <p:ph type="title"/>
          </p:nvPr>
        </p:nvSpPr>
        <p:spPr/>
        <p:txBody>
          <a:bodyPr/>
          <a:lstStyle/>
          <a:p>
            <a:r>
              <a:rPr lang="en-US" dirty="0"/>
              <a:t>Answers</a:t>
            </a:r>
          </a:p>
        </p:txBody>
      </p: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2BAC08F1-5186-BF09-8A46-CDB28E5EB63D}"/>
                  </a:ext>
                </a:extLst>
              </p:cNvPr>
              <p:cNvSpPr txBox="1"/>
              <p:nvPr/>
            </p:nvSpPr>
            <p:spPr>
              <a:xfrm>
                <a:off x="296333" y="1208762"/>
                <a:ext cx="10079999" cy="5691045"/>
              </a:xfrm>
              <a:prstGeom prst="rect">
                <a:avLst/>
              </a:prstGeom>
              <a:noFill/>
            </p:spPr>
            <p:txBody>
              <a:bodyPr wrap="square">
                <a:spAutoFit/>
              </a:bodyPr>
              <a:lstStyle/>
              <a:p>
                <a:pPr marL="342900" indent="-342900">
                  <a:lnSpc>
                    <a:spcPct val="107000"/>
                  </a:lnSpc>
                  <a:spcAft>
                    <a:spcPts val="600"/>
                  </a:spcAft>
                  <a:buClr>
                    <a:srgbClr val="C8102E"/>
                  </a:buClr>
                  <a:buFont typeface="+mj-lt"/>
                  <a:buAutoNum type="arabicPeriod" startAt="8"/>
                </a:pPr>
                <a:r>
                  <a:rPr lang="en-GB" sz="2000" dirty="0">
                    <a:latin typeface="Century Gothic" panose="020B0502020202020204" pitchFamily="34" charset="0"/>
                  </a:rPr>
                  <a:t>Number of moles of copper (</a:t>
                </a:r>
                <a:r>
                  <a:rPr lang="en-GB" sz="2000" dirty="0" err="1">
                    <a:latin typeface="Century Gothic" panose="020B0502020202020204" pitchFamily="34" charset="0"/>
                  </a:rPr>
                  <a:t>ans</a:t>
                </a:r>
                <a:r>
                  <a:rPr lang="en-GB" sz="2000" dirty="0">
                    <a:latin typeface="Century Gothic" panose="020B0502020202020204" pitchFamily="34" charset="0"/>
                  </a:rPr>
                  <a:t> Q4) = (_______)/65.5 = ______</a:t>
                </a:r>
              </a:p>
              <a:p>
                <a:pPr>
                  <a:lnSpc>
                    <a:spcPct val="107000"/>
                  </a:lnSpc>
                  <a:spcAft>
                    <a:spcPts val="600"/>
                  </a:spcAft>
                  <a:buClr>
                    <a:srgbClr val="C8102E"/>
                  </a:buClr>
                </a:pPr>
                <a:r>
                  <a:rPr lang="en-GB" sz="2000" dirty="0">
                    <a:latin typeface="Century Gothic" panose="020B0502020202020204" pitchFamily="34" charset="0"/>
                  </a:rPr>
                  <a:t>Number of moles of oxygen (</a:t>
                </a:r>
                <a:r>
                  <a:rPr lang="en-GB" sz="2000" dirty="0" err="1">
                    <a:latin typeface="Century Gothic" panose="020B0502020202020204" pitchFamily="34" charset="0"/>
                  </a:rPr>
                  <a:t>ans</a:t>
                </a:r>
                <a:r>
                  <a:rPr lang="en-GB" sz="2000" dirty="0">
                    <a:latin typeface="Century Gothic" panose="020B0502020202020204" pitchFamily="34" charset="0"/>
                  </a:rPr>
                  <a:t> Q5) = (_______)/16 = _______</a:t>
                </a:r>
              </a:p>
              <a:p>
                <a:pPr>
                  <a:lnSpc>
                    <a:spcPct val="107000"/>
                  </a:lnSpc>
                  <a:spcAft>
                    <a:spcPts val="600"/>
                  </a:spcAft>
                  <a:buClr>
                    <a:srgbClr val="C8102E"/>
                  </a:buClr>
                </a:pPr>
                <a:r>
                  <a:rPr lang="en-GB" sz="2000" dirty="0">
                    <a:latin typeface="Century Gothic" panose="020B0502020202020204" pitchFamily="34" charset="0"/>
                  </a:rPr>
                  <a:t>Divide by the smallest number of moles to give an approximate ratio of 1:1.</a:t>
                </a:r>
                <a:br>
                  <a:rPr lang="en-GB" sz="2000" dirty="0">
                    <a:latin typeface="Century Gothic" panose="020B0502020202020204" pitchFamily="34" charset="0"/>
                  </a:rPr>
                </a:br>
                <a:r>
                  <a:rPr lang="en-GB" sz="2000" dirty="0">
                    <a:latin typeface="Century Gothic" panose="020B0502020202020204" pitchFamily="34" charset="0"/>
                  </a:rPr>
                  <a:t>Therefore, the formula of copper oxide is </a:t>
                </a:r>
                <a14:m>
                  <m:oMath xmlns:m="http://schemas.openxmlformats.org/officeDocument/2006/math">
                    <m:r>
                      <m:rPr>
                        <m:sty m:val="p"/>
                      </m:rPr>
                      <a:rPr lang="en-GB" sz="2000" i="0" dirty="0" smtClean="0">
                        <a:latin typeface="Cambria Math" panose="02040503050406030204" pitchFamily="18" charset="0"/>
                      </a:rPr>
                      <m:t>CuO</m:t>
                    </m:r>
                  </m:oMath>
                </a14:m>
                <a:r>
                  <a:rPr lang="en-GB" sz="2000" dirty="0">
                    <a:latin typeface="Century Gothic" panose="020B0502020202020204" pitchFamily="34" charset="0"/>
                  </a:rPr>
                  <a:t>.</a:t>
                </a:r>
              </a:p>
              <a:p>
                <a:pPr>
                  <a:lnSpc>
                    <a:spcPct val="107000"/>
                  </a:lnSpc>
                  <a:spcAft>
                    <a:spcPts val="600"/>
                  </a:spcAft>
                  <a:buClr>
                    <a:srgbClr val="C8102E"/>
                  </a:buClr>
                </a:pPr>
                <a:endParaRPr lang="en-GB" sz="2000" dirty="0">
                  <a:latin typeface="Century Gothic" panose="020B0502020202020204" pitchFamily="34" charset="0"/>
                </a:endParaRPr>
              </a:p>
              <a:p>
                <a:pPr marL="342900" indent="-342900">
                  <a:lnSpc>
                    <a:spcPct val="107000"/>
                  </a:lnSpc>
                  <a:spcAft>
                    <a:spcPts val="600"/>
                  </a:spcAft>
                  <a:buClr>
                    <a:srgbClr val="C8102E"/>
                  </a:buClr>
                  <a:buFont typeface="+mj-lt"/>
                  <a:buAutoNum type="arabicPeriod" startAt="9"/>
                </a:pPr>
                <a:r>
                  <a:rPr lang="en-GB" sz="2000" dirty="0">
                    <a:latin typeface="Cambria Math" panose="02040503050406030204" pitchFamily="18" charset="0"/>
                    <a:ea typeface="Cambria Math" panose="02040503050406030204" pitchFamily="18" charset="0"/>
                    <a:cs typeface="Arial" panose="020B0604020202020204" pitchFamily="34" charset="0"/>
                  </a:rPr>
                  <a:t>4CuO + CH</a:t>
                </a:r>
                <a:r>
                  <a:rPr lang="en-GB" sz="2000" baseline="-25000" dirty="0">
                    <a:latin typeface="Cambria Math" panose="02040503050406030204" pitchFamily="18" charset="0"/>
                    <a:ea typeface="Cambria Math" panose="02040503050406030204" pitchFamily="18" charset="0"/>
                    <a:cs typeface="Arial" panose="020B0604020202020204" pitchFamily="34" charset="0"/>
                  </a:rPr>
                  <a:t>4</a:t>
                </a:r>
                <a:r>
                  <a:rPr lang="en-GB" sz="2000" dirty="0">
                    <a:latin typeface="Cambria Math" panose="02040503050406030204" pitchFamily="18" charset="0"/>
                    <a:ea typeface="Cambria Math" panose="02040503050406030204" pitchFamily="18" charset="0"/>
                    <a:cs typeface="Arial" panose="020B0604020202020204" pitchFamily="34" charset="0"/>
                  </a:rPr>
                  <a:t> → 4Cu + 2H</a:t>
                </a:r>
                <a:r>
                  <a:rPr lang="en-GB" sz="2000" baseline="-25000" dirty="0">
                    <a:latin typeface="Cambria Math" panose="02040503050406030204" pitchFamily="18" charset="0"/>
                    <a:ea typeface="Cambria Math" panose="02040503050406030204" pitchFamily="18" charset="0"/>
                    <a:cs typeface="Arial" panose="020B0604020202020204" pitchFamily="34" charset="0"/>
                  </a:rPr>
                  <a:t>2</a:t>
                </a:r>
                <a:r>
                  <a:rPr lang="en-GB" sz="2000" dirty="0">
                    <a:latin typeface="Cambria Math" panose="02040503050406030204" pitchFamily="18" charset="0"/>
                    <a:ea typeface="Cambria Math" panose="02040503050406030204" pitchFamily="18" charset="0"/>
                    <a:cs typeface="Arial" panose="020B0604020202020204" pitchFamily="34" charset="0"/>
                  </a:rPr>
                  <a:t>O + CO</a:t>
                </a:r>
                <a:r>
                  <a:rPr lang="en-GB" sz="2000" baseline="-25000" dirty="0">
                    <a:latin typeface="Cambria Math" panose="02040503050406030204" pitchFamily="18" charset="0"/>
                    <a:ea typeface="Cambria Math" panose="02040503050406030204" pitchFamily="18" charset="0"/>
                    <a:cs typeface="Arial" panose="020B0604020202020204" pitchFamily="34" charset="0"/>
                  </a:rPr>
                  <a:t>2</a:t>
                </a:r>
              </a:p>
              <a:p>
                <a:pPr marL="342900" indent="-342900">
                  <a:lnSpc>
                    <a:spcPct val="107000"/>
                  </a:lnSpc>
                  <a:spcAft>
                    <a:spcPts val="600"/>
                  </a:spcAft>
                  <a:buClr>
                    <a:srgbClr val="C8102E"/>
                  </a:buClr>
                  <a:buFont typeface="+mj-lt"/>
                  <a:buAutoNum type="arabicPeriod" startAt="9"/>
                </a:pPr>
                <a:endParaRPr lang="en-GB" sz="2000" baseline="-25000" dirty="0">
                  <a:latin typeface="Cambria Math" panose="02040503050406030204" pitchFamily="18" charset="0"/>
                  <a:ea typeface="Cambria Math" panose="02040503050406030204" pitchFamily="18" charset="0"/>
                  <a:cs typeface="Arial" panose="020B0604020202020204" pitchFamily="34" charset="0"/>
                </a:endParaRPr>
              </a:p>
              <a:p>
                <a:pPr marL="342900" indent="-342900">
                  <a:lnSpc>
                    <a:spcPct val="107000"/>
                  </a:lnSpc>
                  <a:spcAft>
                    <a:spcPts val="600"/>
                  </a:spcAft>
                  <a:buClr>
                    <a:srgbClr val="C8102E"/>
                  </a:buClr>
                  <a:buFont typeface="+mj-lt"/>
                  <a:buAutoNum type="arabicPeriod" startAt="9"/>
                </a:pPr>
                <a:r>
                  <a:rPr lang="en-GB" sz="2000" dirty="0">
                    <a:latin typeface="Century Gothic" panose="020B0502020202020204" pitchFamily="34" charset="0"/>
                    <a:ea typeface="Cambria Math" panose="02040503050406030204" pitchFamily="18" charset="0"/>
                    <a:cs typeface="Arial" panose="020B0604020202020204" pitchFamily="34" charset="0"/>
                  </a:rPr>
                  <a:t> Each group started with a different </a:t>
                </a:r>
                <a:r>
                  <a:rPr lang="en-GB" sz="2000" b="1" dirty="0">
                    <a:latin typeface="Century Gothic" panose="020B0502020202020204" pitchFamily="34" charset="0"/>
                    <a:ea typeface="Cambria Math" panose="02040503050406030204" pitchFamily="18" charset="0"/>
                    <a:cs typeface="Arial" panose="020B0604020202020204" pitchFamily="34" charset="0"/>
                  </a:rPr>
                  <a:t>mass</a:t>
                </a:r>
                <a:r>
                  <a:rPr lang="en-GB" sz="2000" dirty="0">
                    <a:latin typeface="Century Gothic" panose="020B0502020202020204" pitchFamily="34" charset="0"/>
                    <a:ea typeface="Cambria Math" panose="02040503050406030204" pitchFamily="18" charset="0"/>
                    <a:cs typeface="Arial" panose="020B0604020202020204" pitchFamily="34" charset="0"/>
                  </a:rPr>
                  <a:t> of copper oxide.</a:t>
                </a:r>
              </a:p>
              <a:p>
                <a:pPr>
                  <a:lnSpc>
                    <a:spcPct val="107000"/>
                  </a:lnSpc>
                  <a:spcAft>
                    <a:spcPts val="600"/>
                  </a:spcAft>
                  <a:buClr>
                    <a:srgbClr val="C8102E"/>
                  </a:buClr>
                </a:pPr>
                <a:r>
                  <a:rPr lang="en-GB" sz="2000" dirty="0">
                    <a:latin typeface="Century Gothic" panose="020B0502020202020204" pitchFamily="34" charset="0"/>
                    <a:ea typeface="Cambria Math" panose="02040503050406030204" pitchFamily="18" charset="0"/>
                    <a:cs typeface="Arial" panose="020B0604020202020204" pitchFamily="34" charset="0"/>
                  </a:rPr>
                  <a:t>Each group </a:t>
                </a:r>
                <a:r>
                  <a:rPr lang="en-GB" sz="2000" b="1" dirty="0">
                    <a:latin typeface="Century Gothic" panose="020B0502020202020204" pitchFamily="34" charset="0"/>
                    <a:ea typeface="Cambria Math" panose="02040503050406030204" pitchFamily="18" charset="0"/>
                    <a:cs typeface="Arial" panose="020B0604020202020204" pitchFamily="34" charset="0"/>
                  </a:rPr>
                  <a:t>heated</a:t>
                </a:r>
                <a:r>
                  <a:rPr lang="en-GB" sz="2000" dirty="0">
                    <a:latin typeface="Century Gothic" panose="020B0502020202020204" pitchFamily="34" charset="0"/>
                    <a:ea typeface="Cambria Math" panose="02040503050406030204" pitchFamily="18" charset="0"/>
                    <a:cs typeface="Arial" panose="020B0604020202020204" pitchFamily="34" charset="0"/>
                  </a:rPr>
                  <a:t> the copper oxide for a different length of time and potentially some of the </a:t>
                </a:r>
                <a:r>
                  <a:rPr lang="en-GB" sz="2000" b="1" dirty="0">
                    <a:latin typeface="Century Gothic" panose="020B0502020202020204" pitchFamily="34" charset="0"/>
                    <a:ea typeface="Cambria Math" panose="02040503050406030204" pitchFamily="18" charset="0"/>
                    <a:cs typeface="Arial" panose="020B0604020202020204" pitchFamily="34" charset="0"/>
                  </a:rPr>
                  <a:t>copper oxide </a:t>
                </a:r>
                <a:r>
                  <a:rPr lang="en-GB" sz="2000" dirty="0">
                    <a:latin typeface="Century Gothic" panose="020B0502020202020204" pitchFamily="34" charset="0"/>
                    <a:ea typeface="Cambria Math" panose="02040503050406030204" pitchFamily="18" charset="0"/>
                    <a:cs typeface="Arial" panose="020B0604020202020204" pitchFamily="34" charset="0"/>
                  </a:rPr>
                  <a:t>did not </a:t>
                </a:r>
                <a:r>
                  <a:rPr lang="en-GB" sz="2000" b="1" dirty="0">
                    <a:latin typeface="Century Gothic" panose="020B0502020202020204" pitchFamily="34" charset="0"/>
                    <a:ea typeface="Cambria Math" panose="02040503050406030204" pitchFamily="18" charset="0"/>
                    <a:cs typeface="Arial" panose="020B0604020202020204" pitchFamily="34" charset="0"/>
                  </a:rPr>
                  <a:t>react</a:t>
                </a:r>
                <a:r>
                  <a:rPr lang="en-GB" sz="2000" dirty="0">
                    <a:latin typeface="Century Gothic" panose="020B0502020202020204" pitchFamily="34" charset="0"/>
                    <a:ea typeface="Cambria Math" panose="02040503050406030204" pitchFamily="18" charset="0"/>
                    <a:cs typeface="Arial" panose="020B0604020202020204" pitchFamily="34" charset="0"/>
                  </a:rPr>
                  <a:t> with the methane.</a:t>
                </a:r>
              </a:p>
              <a:p>
                <a:pPr>
                  <a:lnSpc>
                    <a:spcPct val="107000"/>
                  </a:lnSpc>
                  <a:spcAft>
                    <a:spcPts val="600"/>
                  </a:spcAft>
                  <a:buClr>
                    <a:srgbClr val="C8102E"/>
                  </a:buClr>
                </a:pPr>
                <a:endParaRPr lang="en-GB" sz="2000" dirty="0">
                  <a:latin typeface="Century Gothic" panose="020B0502020202020204" pitchFamily="34" charset="0"/>
                </a:endParaRPr>
              </a:p>
              <a:p>
                <a:pPr marL="342900" indent="-342900">
                  <a:lnSpc>
                    <a:spcPct val="107000"/>
                  </a:lnSpc>
                  <a:spcAft>
                    <a:spcPts val="600"/>
                  </a:spcAft>
                  <a:buClr>
                    <a:srgbClr val="C8102E"/>
                  </a:buClr>
                  <a:buFont typeface="+mj-lt"/>
                  <a:buAutoNum type="arabicPeriod"/>
                </a:pPr>
                <a:endParaRPr lang="en-GB" dirty="0">
                  <a:latin typeface="Century Gothic" panose="020B0502020202020204" pitchFamily="34" charset="0"/>
                </a:endParaRPr>
              </a:p>
              <a:p>
                <a:pPr marL="342900" lvl="0" indent="-342900">
                  <a:lnSpc>
                    <a:spcPct val="107000"/>
                  </a:lnSpc>
                  <a:spcAft>
                    <a:spcPts val="600"/>
                  </a:spcAft>
                  <a:buClr>
                    <a:srgbClr val="C8102E"/>
                  </a:buClr>
                  <a:buFont typeface="+mj-lt"/>
                  <a:buAutoNum type="arabicPeriod"/>
                </a:pPr>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a:p>
                <a:pPr marL="342900" lvl="0" indent="-342900">
                  <a:lnSpc>
                    <a:spcPct val="107000"/>
                  </a:lnSpc>
                  <a:spcAft>
                    <a:spcPts val="600"/>
                  </a:spcAft>
                  <a:buClr>
                    <a:srgbClr val="C8102E"/>
                  </a:buClr>
                  <a:buFont typeface="+mj-lt"/>
                  <a:buAutoNum type="arabicPeriod"/>
                </a:pPr>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a:p>
                <a:pPr marL="342900" lvl="0" indent="-342900">
                  <a:lnSpc>
                    <a:spcPct val="107000"/>
                  </a:lnSpc>
                  <a:spcAft>
                    <a:spcPts val="600"/>
                  </a:spcAft>
                  <a:buClr>
                    <a:srgbClr val="C8102E"/>
                  </a:buClr>
                  <a:buFont typeface="+mj-lt"/>
                  <a:buAutoNum type="arabicPeriod"/>
                </a:pPr>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p:txBody>
          </p:sp>
        </mc:Choice>
        <mc:Fallback xmlns="">
          <p:sp>
            <p:nvSpPr>
              <p:cNvPr id="5" name="TextBox 4">
                <a:extLst>
                  <a:ext uri="{FF2B5EF4-FFF2-40B4-BE49-F238E27FC236}">
                    <a16:creationId xmlns:a16="http://schemas.microsoft.com/office/drawing/2014/main" id="{2BAC08F1-5186-BF09-8A46-CDB28E5EB63D}"/>
                  </a:ext>
                </a:extLst>
              </p:cNvPr>
              <p:cNvSpPr txBox="1">
                <a:spLocks noRot="1" noChangeAspect="1" noMove="1" noResize="1" noEditPoints="1" noAdjustHandles="1" noChangeArrowheads="1" noChangeShapeType="1" noTextEdit="1"/>
              </p:cNvSpPr>
              <p:nvPr/>
            </p:nvSpPr>
            <p:spPr>
              <a:xfrm>
                <a:off x="296333" y="1208762"/>
                <a:ext cx="10079999" cy="5691045"/>
              </a:xfrm>
              <a:prstGeom prst="rect">
                <a:avLst/>
              </a:prstGeom>
              <a:blipFill>
                <a:blip r:embed="rId3"/>
                <a:stretch>
                  <a:fillRect l="-665" t="-642"/>
                </a:stretch>
              </a:blipFill>
            </p:spPr>
            <p:txBody>
              <a:bodyPr/>
              <a:lstStyle/>
              <a:p>
                <a:r>
                  <a:rPr lang="en-GB">
                    <a:noFill/>
                  </a:rPr>
                  <a:t> </a:t>
                </a:r>
              </a:p>
            </p:txBody>
          </p:sp>
        </mc:Fallback>
      </mc:AlternateContent>
    </p:spTree>
    <p:extLst>
      <p:ext uri="{BB962C8B-B14F-4D97-AF65-F5344CB8AC3E}">
        <p14:creationId xmlns:p14="http://schemas.microsoft.com/office/powerpoint/2010/main" val="4880166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EA344B-A448-A07E-51BE-1EEFFCF39A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142E2A-14B5-703F-71DF-3966C6A2C61F}"/>
              </a:ext>
            </a:extLst>
          </p:cNvPr>
          <p:cNvSpPr>
            <a:spLocks noGrp="1"/>
          </p:cNvSpPr>
          <p:nvPr>
            <p:ph type="title"/>
          </p:nvPr>
        </p:nvSpPr>
        <p:spPr/>
        <p:txBody>
          <a:bodyPr/>
          <a:lstStyle/>
          <a:p>
            <a:r>
              <a:rPr lang="en-US" dirty="0"/>
              <a:t>Learning objectives</a:t>
            </a:r>
          </a:p>
        </p:txBody>
      </p:sp>
      <p:sp>
        <p:nvSpPr>
          <p:cNvPr id="3" name="Content Placeholder 2">
            <a:extLst>
              <a:ext uri="{FF2B5EF4-FFF2-40B4-BE49-F238E27FC236}">
                <a16:creationId xmlns:a16="http://schemas.microsoft.com/office/drawing/2014/main" id="{637378DA-846A-8694-BE79-5F54B407EAF0}"/>
              </a:ext>
            </a:extLst>
          </p:cNvPr>
          <p:cNvSpPr>
            <a:spLocks noGrp="1"/>
          </p:cNvSpPr>
          <p:nvPr>
            <p:ph idx="1"/>
          </p:nvPr>
        </p:nvSpPr>
        <p:spPr/>
        <p:txBody>
          <a:bodyPr>
            <a:normAutofit lnSpcReduction="10000"/>
          </a:bodyPr>
          <a:lstStyle/>
          <a:p>
            <a:pPr marL="457200" lvl="0" indent="-457200">
              <a:buFont typeface="+mj-lt"/>
              <a:buAutoNum type="arabicPeriod"/>
            </a:pPr>
            <a:r>
              <a:rPr lang="en-US" dirty="0"/>
              <a:t>Safely heat copper oxide with methane to reduce copper oxide to copper metal.</a:t>
            </a:r>
          </a:p>
          <a:p>
            <a:pPr marL="457200" lvl="0" indent="-457200">
              <a:buFont typeface="+mj-lt"/>
              <a:buAutoNum type="arabicPeriod"/>
            </a:pPr>
            <a:r>
              <a:rPr lang="en-US" dirty="0"/>
              <a:t>Accurately record the change in mass.</a:t>
            </a:r>
          </a:p>
          <a:p>
            <a:pPr marL="457200" lvl="0" indent="-457200">
              <a:buFont typeface="+mj-lt"/>
              <a:buAutoNum type="arabicPeriod"/>
            </a:pPr>
            <a:r>
              <a:rPr lang="en-US" dirty="0"/>
              <a:t>Explain the observed mass changes.</a:t>
            </a:r>
          </a:p>
          <a:p>
            <a:pPr marL="457200" lvl="0" indent="-457200">
              <a:buFont typeface="+mj-lt"/>
              <a:buAutoNum type="arabicPeriod"/>
            </a:pPr>
            <a:r>
              <a:rPr lang="en-US" dirty="0"/>
              <a:t>Calculate the relative formula mass using experimental data.</a:t>
            </a:r>
          </a:p>
          <a:p>
            <a:pPr marL="457200" lvl="0" indent="-457200">
              <a:buFont typeface="+mj-lt"/>
              <a:buAutoNum type="arabicPeriod"/>
            </a:pPr>
            <a:endParaRPr lang="en-US" dirty="0"/>
          </a:p>
          <a:p>
            <a:pPr marL="457200" lvl="0" indent="-457200">
              <a:buFont typeface="+mj-lt"/>
              <a:buAutoNum type="arabicPeriod"/>
            </a:pPr>
            <a:endParaRPr lang="en-US" dirty="0"/>
          </a:p>
          <a:p>
            <a:pPr marL="457200" lvl="0" indent="-457200">
              <a:buFont typeface="+mj-lt"/>
              <a:buAutoNum type="arabicPeriod"/>
            </a:pPr>
            <a:endParaRPr lang="en-US" dirty="0"/>
          </a:p>
          <a:p>
            <a:pPr marL="457200" lvl="0" indent="-457200">
              <a:buFont typeface="+mj-lt"/>
              <a:buAutoNum type="arabicPeriod"/>
            </a:pPr>
            <a:endParaRPr lang="en-US" dirty="0"/>
          </a:p>
          <a:p>
            <a:pPr marL="457200" lvl="0" indent="-457200">
              <a:buFont typeface="+mj-lt"/>
              <a:buAutoNum type="arabicPeriod"/>
            </a:pPr>
            <a:endParaRPr lang="en-US" dirty="0"/>
          </a:p>
          <a:p>
            <a:pPr marL="0" indent="0">
              <a:buNone/>
            </a:pPr>
            <a:r>
              <a:rPr lang="en-GB" b="1" dirty="0">
                <a:solidFill>
                  <a:srgbClr val="C00000"/>
                </a:solidFill>
              </a:rPr>
              <a:t>Have you met all of the learning objectives?</a:t>
            </a:r>
            <a:endParaRPr lang="en-GB" dirty="0"/>
          </a:p>
        </p:txBody>
      </p:sp>
      <p:sp>
        <p:nvSpPr>
          <p:cNvPr id="4" name="Vertical Title 1">
            <a:extLst>
              <a:ext uri="{FF2B5EF4-FFF2-40B4-BE49-F238E27FC236}">
                <a16:creationId xmlns:a16="http://schemas.microsoft.com/office/drawing/2014/main" id="{05233FE6-D6F3-89B5-21D1-ED6055B19AC2}"/>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Learning objectives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0776299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66671C8-1A1F-404F-8C5E-0D5B2156A476}">
  <ds:schemaRefs>
    <ds:schemaRef ds:uri="http://www.w3.org/XML/1998/namespace"/>
    <ds:schemaRef ds:uri="http://schemas.microsoft.com/office/2006/metadata/properties"/>
    <ds:schemaRef ds:uri="http://schemas.microsoft.com/office/2006/documentManagement/types"/>
    <ds:schemaRef ds:uri="http://purl.org/dc/terms/"/>
    <ds:schemaRef ds:uri="5c7d88b2-bc5d-47d8-b067-5f30c82b40fb"/>
    <ds:schemaRef ds:uri="http://schemas.microsoft.com/office/infopath/2007/PartnerControls"/>
    <ds:schemaRef ds:uri="http://purl.org/dc/elements/1.1/"/>
    <ds:schemaRef ds:uri="http://schemas.openxmlformats.org/package/2006/metadata/core-properties"/>
    <ds:schemaRef ds:uri="9e3c562f-56b0-4bc9-96c8-d04b09868558"/>
    <ds:schemaRef ds:uri="http://purl.org/dc/dcmitype/"/>
  </ds:schemaRefs>
</ds:datastoreItem>
</file>

<file path=customXml/itemProps2.xml><?xml version="1.0" encoding="utf-8"?>
<ds:datastoreItem xmlns:ds="http://schemas.openxmlformats.org/officeDocument/2006/customXml" ds:itemID="{BE530795-D8CC-487C-838A-B56A46AF226A}">
  <ds:schemaRefs>
    <ds:schemaRef ds:uri="http://schemas.microsoft.com/sharepoint/v3/contenttype/forms"/>
  </ds:schemaRefs>
</ds:datastoreItem>
</file>

<file path=customXml/itemProps3.xml><?xml version="1.0" encoding="utf-8"?>
<ds:datastoreItem xmlns:ds="http://schemas.openxmlformats.org/officeDocument/2006/customXml" ds:itemID="{B4166AFB-4DAD-46D3-9B39-7D5BB3DF914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2854</TotalTime>
  <Words>1564</Words>
  <Application>Microsoft Office PowerPoint</Application>
  <PresentationFormat>Widescreen</PresentationFormat>
  <Paragraphs>185</Paragraphs>
  <Slides>18</Slides>
  <Notes>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Aptos</vt:lpstr>
      <vt:lpstr>Arial</vt:lpstr>
      <vt:lpstr>Calibri</vt:lpstr>
      <vt:lpstr>Calibri Light</vt:lpstr>
      <vt:lpstr>Cambria Math</vt:lpstr>
      <vt:lpstr>Century Gothic</vt:lpstr>
      <vt:lpstr>Office Theme</vt:lpstr>
      <vt:lpstr>14–16 years</vt:lpstr>
      <vt:lpstr>Learning objectives</vt:lpstr>
      <vt:lpstr>Copper oxide</vt:lpstr>
      <vt:lpstr>Method</vt:lpstr>
      <vt:lpstr>Method</vt:lpstr>
      <vt:lpstr>Results table</vt:lpstr>
      <vt:lpstr>Questions</vt:lpstr>
      <vt:lpstr>Finding the formula of copper oxide</vt:lpstr>
      <vt:lpstr>Example calculation</vt:lpstr>
      <vt:lpstr>Questions</vt:lpstr>
      <vt:lpstr>Questions</vt:lpstr>
      <vt:lpstr>Questions</vt:lpstr>
      <vt:lpstr>Example calculation</vt:lpstr>
      <vt:lpstr>Questions</vt:lpstr>
      <vt:lpstr>Questions</vt:lpstr>
      <vt:lpstr>Answers</vt:lpstr>
      <vt:lpstr>Answers</vt:lpstr>
      <vt:lpstr>Learning objectives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Finding the formula of CuO slides</dc:title>
  <dc:creator>Royal Society of Chemistry</dc:creator>
  <cp:keywords>chemistry, practical, Nuffield, experiment, quantitative chemistry, science, 14-16</cp:keywords>
  <dc:description>From Finding the formula of copper oxide:  https://rsc.li/3PeeO0d
teacher notes and scaffolded and unscaffolded students sheets also available</dc:description>
  <cp:lastModifiedBy>Emily Kelly</cp:lastModifiedBy>
  <cp:revision>578</cp:revision>
  <dcterms:created xsi:type="dcterms:W3CDTF">2021-04-13T16:26:00Z</dcterms:created>
  <dcterms:modified xsi:type="dcterms:W3CDTF">2026-03-18T16:11:52Z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