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sldIdLst>
    <p:sldId id="290" r:id="rId5"/>
    <p:sldId id="327" r:id="rId6"/>
    <p:sldId id="293" r:id="rId7"/>
    <p:sldId id="312" r:id="rId8"/>
    <p:sldId id="313" r:id="rId9"/>
    <p:sldId id="294" r:id="rId10"/>
    <p:sldId id="315" r:id="rId11"/>
    <p:sldId id="320" r:id="rId12"/>
    <p:sldId id="317" r:id="rId13"/>
    <p:sldId id="318" r:id="rId14"/>
    <p:sldId id="319" r:id="rId15"/>
    <p:sldId id="316" r:id="rId16"/>
    <p:sldId id="321" r:id="rId17"/>
    <p:sldId id="322" r:id="rId18"/>
    <p:sldId id="324" r:id="rId19"/>
    <p:sldId id="314" r:id="rId20"/>
    <p:sldId id="323" r:id="rId21"/>
    <p:sldId id="325" r:id="rId22"/>
    <p:sldId id="326" r:id="rId23"/>
  </p:sldIdLst>
  <p:sldSz cx="12192000" cy="6858000"/>
  <p:notesSz cx="6886575"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itl y wers" id="{6880ACD9-6052-4F08-8F6C-BE32C218DC06}">
          <p14:sldIdLst>
            <p14:sldId id="290"/>
          </p14:sldIdLst>
        </p14:section>
        <p14:section name="Amcanion dysgu" id="{0A90B329-A65B-414A-AC38-9623C7C7362F}">
          <p14:sldIdLst>
            <p14:sldId id="327"/>
          </p14:sldIdLst>
        </p14:section>
        <p14:section name="Cyflwyniad" id="{9AF1BCB1-2A2F-4885-8B80-32019384CF9A}">
          <p14:sldIdLst>
            <p14:sldId id="293"/>
            <p14:sldId id="312"/>
            <p14:sldId id="313"/>
            <p14:sldId id="294"/>
          </p14:sldIdLst>
        </p14:section>
        <p14:section name="Gweithgaredd 1" id="{52B64EA9-769C-4A7C-B328-B4BB92EAB5C1}">
          <p14:sldIdLst>
            <p14:sldId id="315"/>
            <p14:sldId id="320"/>
            <p14:sldId id="317"/>
          </p14:sldIdLst>
        </p14:section>
        <p14:section name="Atebion gweithgaredd 1" id="{3E84CB1A-8C4B-4635-83A2-7CE2C2EBCC28}">
          <p14:sldIdLst>
            <p14:sldId id="318"/>
            <p14:sldId id="319"/>
            <p14:sldId id="316"/>
            <p14:sldId id="321"/>
          </p14:sldIdLst>
        </p14:section>
        <p14:section name="Gweithgaredd 2" id="{3D19C143-924D-4FEA-BD8B-3FBCB713EF0C}">
          <p14:sldIdLst>
            <p14:sldId id="322"/>
          </p14:sldIdLst>
        </p14:section>
        <p14:section name="Atebion gweithgaredd 2" id="{56598CCF-245A-48F1-9342-0D8FC1FA6776}">
          <p14:sldIdLst>
            <p14:sldId id="324"/>
            <p14:sldId id="314"/>
          </p14:sldIdLst>
        </p14:section>
        <p14:section name="Gweithgaredd 3" id="{3E44A3A2-73E2-4F35-AD91-77F775D530F4}">
          <p14:sldIdLst>
            <p14:sldId id="323"/>
          </p14:sldIdLst>
        </p14:section>
        <p14:section name="Atebion gweithgaredd 3" id="{08DA5F8B-E15B-432E-9D24-48715BF2D895}">
          <p14:sldIdLst>
            <p14:sldId id="325"/>
          </p14:sldIdLst>
        </p14:section>
        <p14:section name="Gweithgaredd 4" id="{9F80CE13-AEE6-4CD4-B4A1-D004FCF8FD08}">
          <p14:sldIdLst>
            <p14:sldId id="32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BD29"/>
    <a:srgbClr val="E1E16D"/>
    <a:srgbClr val="D6B743"/>
    <a:srgbClr val="A32525"/>
    <a:srgbClr val="C8102E"/>
    <a:srgbClr val="F6E0C0"/>
    <a:srgbClr val="E6F1EF"/>
    <a:srgbClr val="006F62"/>
    <a:srgbClr val="EDF6F9"/>
    <a:srgbClr val="48A9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E9DFF9-688C-41D4-8A69-531FA8BC2D9C}" v="64" dt="2026-06-18T14:44:59.3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81793" autoAdjust="0"/>
  </p:normalViewPr>
  <p:slideViewPr>
    <p:cSldViewPr snapToGrid="0" snapToObjects="1">
      <p:cViewPr varScale="1">
        <p:scale>
          <a:sx n="90" d="100"/>
          <a:sy n="90" d="100"/>
        </p:scale>
        <p:origin x="1794" y="11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undo custSel modSld modMainMaster">
      <pc:chgData name="Hannah Sycamore" userId="b4770bae-8292-4e0f-8212-963b4c6b3ded" providerId="ADAL" clId="{5132BCB8-2042-4563-B85A-A555447B6316}" dt="2026-06-18T14:29:46.388" v="72" actId="1076"/>
      <pc:docMkLst>
        <pc:docMk/>
      </pc:docMkLst>
      <pc:sldChg chg="addSp modSp">
        <pc:chgData name="Hannah Sycamore" userId="b4770bae-8292-4e0f-8212-963b4c6b3ded" providerId="ADAL" clId="{5132BCB8-2042-4563-B85A-A555447B6316}" dt="2026-06-18T14:27:10.444" v="7"/>
        <pc:sldMkLst>
          <pc:docMk/>
          <pc:sldMk cId="3803064194" sldId="290"/>
        </pc:sldMkLst>
        <pc:spChg chg="add mod">
          <ac:chgData name="Hannah Sycamore" userId="b4770bae-8292-4e0f-8212-963b4c6b3ded" providerId="ADAL" clId="{5132BCB8-2042-4563-B85A-A555447B6316}" dt="2026-06-18T14:27:10.444" v="7"/>
          <ac:spMkLst>
            <pc:docMk/>
            <pc:sldMk cId="3803064194" sldId="290"/>
            <ac:spMk id="5" creationId="{C07BC3E9-3125-E738-6192-34DF59B89DE1}"/>
          </ac:spMkLst>
        </pc:spChg>
      </pc:sldChg>
      <pc:sldChg chg="addSp delSp modSp mod">
        <pc:chgData name="Hannah Sycamore" userId="b4770bae-8292-4e0f-8212-963b4c6b3ded" providerId="ADAL" clId="{5132BCB8-2042-4563-B85A-A555447B6316}" dt="2026-06-18T14:27:33.356" v="67" actId="962"/>
        <pc:sldMkLst>
          <pc:docMk/>
          <pc:sldMk cId="3888743564" sldId="312"/>
        </pc:sldMkLst>
        <pc:picChg chg="add mod">
          <ac:chgData name="Hannah Sycamore" userId="b4770bae-8292-4e0f-8212-963b4c6b3ded" providerId="ADAL" clId="{5132BCB8-2042-4563-B85A-A555447B6316}" dt="2026-06-18T14:27:23.126" v="11"/>
          <ac:picMkLst>
            <pc:docMk/>
            <pc:sldMk cId="3888743564" sldId="312"/>
            <ac:picMk id="4" creationId="{F1E37D07-E522-08A0-8AD0-71B4809B7153}"/>
          </ac:picMkLst>
        </pc:picChg>
        <pc:picChg chg="del">
          <ac:chgData name="Hannah Sycamore" userId="b4770bae-8292-4e0f-8212-963b4c6b3ded" providerId="ADAL" clId="{5132BCB8-2042-4563-B85A-A555447B6316}" dt="2026-06-18T14:27:16.541" v="10" actId="478"/>
          <ac:picMkLst>
            <pc:docMk/>
            <pc:sldMk cId="3888743564" sldId="312"/>
            <ac:picMk id="7" creationId="{1B812F55-264D-E3B1-48E4-DF3028162124}"/>
          </ac:picMkLst>
        </pc:picChg>
        <pc:picChg chg="mod">
          <ac:chgData name="Hannah Sycamore" userId="b4770bae-8292-4e0f-8212-963b4c6b3ded" providerId="ADAL" clId="{5132BCB8-2042-4563-B85A-A555447B6316}" dt="2026-06-18T14:27:33.356" v="67" actId="962"/>
          <ac:picMkLst>
            <pc:docMk/>
            <pc:sldMk cId="3888743564" sldId="312"/>
            <ac:picMk id="2050" creationId="{591A46F2-23CC-FFDE-CDA1-A90E5E15A2DD}"/>
          </ac:picMkLst>
        </pc:picChg>
      </pc:sldChg>
      <pc:sldChg chg="modSp mod">
        <pc:chgData name="Hannah Sycamore" userId="b4770bae-8292-4e0f-8212-963b4c6b3ded" providerId="ADAL" clId="{5132BCB8-2042-4563-B85A-A555447B6316}" dt="2026-06-18T14:27:10.520" v="8" actId="27636"/>
        <pc:sldMkLst>
          <pc:docMk/>
          <pc:sldMk cId="1338355851" sldId="314"/>
        </pc:sldMkLst>
        <pc:spChg chg="mod">
          <ac:chgData name="Hannah Sycamore" userId="b4770bae-8292-4e0f-8212-963b4c6b3ded" providerId="ADAL" clId="{5132BCB8-2042-4563-B85A-A555447B6316}" dt="2026-06-18T14:27:10.520" v="8" actId="27636"/>
          <ac:spMkLst>
            <pc:docMk/>
            <pc:sldMk cId="1338355851" sldId="314"/>
            <ac:spMk id="3" creationId="{044DC36D-E65C-F17F-14D9-DEA8607D624E}"/>
          </ac:spMkLst>
        </pc:spChg>
      </pc:sldChg>
      <pc:sldChg chg="addSp modSp">
        <pc:chgData name="Hannah Sycamore" userId="b4770bae-8292-4e0f-8212-963b4c6b3ded" providerId="ADAL" clId="{5132BCB8-2042-4563-B85A-A555447B6316}" dt="2026-06-18T14:28:29.494" v="70"/>
        <pc:sldMkLst>
          <pc:docMk/>
          <pc:sldMk cId="527878090" sldId="319"/>
        </pc:sldMkLst>
        <pc:spChg chg="add mod">
          <ac:chgData name="Hannah Sycamore" userId="b4770bae-8292-4e0f-8212-963b4c6b3ded" providerId="ADAL" clId="{5132BCB8-2042-4563-B85A-A555447B6316}" dt="2026-06-18T14:28:29.494" v="70"/>
          <ac:spMkLst>
            <pc:docMk/>
            <pc:sldMk cId="527878090" sldId="319"/>
            <ac:spMk id="5" creationId="{62B47870-1568-CC97-2869-F61073460A67}"/>
          </ac:spMkLst>
        </pc:spChg>
      </pc:sldChg>
      <pc:sldChg chg="addSp delSp modSp">
        <pc:chgData name="Hannah Sycamore" userId="b4770bae-8292-4e0f-8212-963b4c6b3ded" providerId="ADAL" clId="{5132BCB8-2042-4563-B85A-A555447B6316}" dt="2026-06-18T14:27:47.622" v="69"/>
        <pc:sldMkLst>
          <pc:docMk/>
          <pc:sldMk cId="1661216396" sldId="320"/>
        </pc:sldMkLst>
        <pc:picChg chg="add mod">
          <ac:chgData name="Hannah Sycamore" userId="b4770bae-8292-4e0f-8212-963b4c6b3ded" providerId="ADAL" clId="{5132BCB8-2042-4563-B85A-A555447B6316}" dt="2026-06-18T14:27:47.622" v="69"/>
          <ac:picMkLst>
            <pc:docMk/>
            <pc:sldMk cId="1661216396" sldId="320"/>
            <ac:picMk id="5" creationId="{3506FC0E-09A6-42A1-6D0B-E036C1B8FA1D}"/>
          </ac:picMkLst>
        </pc:picChg>
        <pc:picChg chg="del">
          <ac:chgData name="Hannah Sycamore" userId="b4770bae-8292-4e0f-8212-963b4c6b3ded" providerId="ADAL" clId="{5132BCB8-2042-4563-B85A-A555447B6316}" dt="2026-06-18T14:27:46.732" v="68" actId="478"/>
          <ac:picMkLst>
            <pc:docMk/>
            <pc:sldMk cId="1661216396" sldId="320"/>
            <ac:picMk id="1026" creationId="{5E3E2551-535D-4794-4997-D41364A0553E}"/>
          </ac:picMkLst>
        </pc:picChg>
      </pc:sldChg>
      <pc:sldChg chg="modSp mod">
        <pc:chgData name="Hannah Sycamore" userId="b4770bae-8292-4e0f-8212-963b4c6b3ded" providerId="ADAL" clId="{5132BCB8-2042-4563-B85A-A555447B6316}" dt="2026-06-18T14:29:46.388" v="72" actId="1076"/>
        <pc:sldMkLst>
          <pc:docMk/>
          <pc:sldMk cId="756833670" sldId="325"/>
        </pc:sldMkLst>
        <pc:spChg chg="mod">
          <ac:chgData name="Hannah Sycamore" userId="b4770bae-8292-4e0f-8212-963b4c6b3ded" providerId="ADAL" clId="{5132BCB8-2042-4563-B85A-A555447B6316}" dt="2026-06-18T14:27:10.525" v="9" actId="27636"/>
          <ac:spMkLst>
            <pc:docMk/>
            <pc:sldMk cId="756833670" sldId="325"/>
            <ac:spMk id="3" creationId="{FF837541-B01C-E31C-FE21-75B7B05D2EC5}"/>
          </ac:spMkLst>
        </pc:spChg>
        <pc:graphicFrameChg chg="mod modGraphic">
          <ac:chgData name="Hannah Sycamore" userId="b4770bae-8292-4e0f-8212-963b4c6b3ded" providerId="ADAL" clId="{5132BCB8-2042-4563-B85A-A555447B6316}" dt="2026-06-18T14:29:46.388" v="72" actId="1076"/>
          <ac:graphicFrameMkLst>
            <pc:docMk/>
            <pc:sldMk cId="756833670" sldId="325"/>
            <ac:graphicFrameMk id="6" creationId="{7CE5EC18-EF7A-1BDC-6EE8-7CC60501E5B9}"/>
          </ac:graphicFrameMkLst>
        </pc:graphicFrameChg>
      </pc:sldChg>
      <pc:sldMasterChg chg="modSldLayout">
        <pc:chgData name="Hannah Sycamore" userId="b4770bae-8292-4e0f-8212-963b4c6b3ded" providerId="ADAL" clId="{5132BCB8-2042-4563-B85A-A555447B6316}" dt="2026-06-18T14:27:01.433" v="6" actId="478"/>
        <pc:sldMasterMkLst>
          <pc:docMk/>
          <pc:sldMasterMk cId="2405364243" sldId="2147483648"/>
        </pc:sldMasterMkLst>
        <pc:sldLayoutChg chg="addSp delSp modSp mod">
          <pc:chgData name="Hannah Sycamore" userId="b4770bae-8292-4e0f-8212-963b4c6b3ded" providerId="ADAL" clId="{5132BCB8-2042-4563-B85A-A555447B6316}" dt="2026-06-18T14:27:01.433" v="6" actId="478"/>
          <pc:sldLayoutMkLst>
            <pc:docMk/>
            <pc:sldMasterMk cId="2405364243" sldId="2147483648"/>
            <pc:sldLayoutMk cId="4170965741" sldId="2147483675"/>
          </pc:sldLayoutMkLst>
          <pc:spChg chg="del mod">
            <ac:chgData name="Hannah Sycamore" userId="b4770bae-8292-4e0f-8212-963b4c6b3ded" providerId="ADAL" clId="{5132BCB8-2042-4563-B85A-A555447B6316}" dt="2026-06-18T14:27:01.433" v="6" actId="478"/>
            <ac:spMkLst>
              <pc:docMk/>
              <pc:sldMasterMk cId="2405364243" sldId="2147483648"/>
              <pc:sldLayoutMk cId="4170965741" sldId="2147483675"/>
              <ac:spMk id="13" creationId="{A5BB0AE8-6DC8-9941-9AD4-FAD7BFF45B99}"/>
            </ac:spMkLst>
          </pc:spChg>
          <pc:picChg chg="add del mod">
            <ac:chgData name="Hannah Sycamore" userId="b4770bae-8292-4e0f-8212-963b4c6b3ded" providerId="ADAL" clId="{5132BCB8-2042-4563-B85A-A555447B6316}" dt="2026-06-18T14:26:58.997" v="5" actId="478"/>
            <ac:picMkLst>
              <pc:docMk/>
              <pc:sldMasterMk cId="2405364243" sldId="2147483648"/>
              <pc:sldLayoutMk cId="4170965741" sldId="2147483675"/>
              <ac:picMk id="5" creationId="{BBA549A9-FDA4-D149-B497-B5121421C2DF}"/>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183" cy="502676"/>
          </a:xfrm>
          <a:prstGeom prst="rect">
            <a:avLst/>
          </a:prstGeom>
        </p:spPr>
        <p:txBody>
          <a:bodyPr vert="horz" lIns="96597" tIns="48299" rIns="96597" bIns="48299" rtlCol="0"/>
          <a:lstStyle>
            <a:lvl1pPr algn="l">
              <a:defRPr sz="1300"/>
            </a:lvl1pPr>
          </a:lstStyle>
          <a:p>
            <a:endParaRPr lang="en-GB"/>
          </a:p>
        </p:txBody>
      </p:sp>
      <p:sp>
        <p:nvSpPr>
          <p:cNvPr id="3" name="Date Placeholder 2"/>
          <p:cNvSpPr>
            <a:spLocks noGrp="1"/>
          </p:cNvSpPr>
          <p:nvPr>
            <p:ph type="dt" idx="1"/>
          </p:nvPr>
        </p:nvSpPr>
        <p:spPr>
          <a:xfrm>
            <a:off x="3900799" y="0"/>
            <a:ext cx="2984183" cy="502676"/>
          </a:xfrm>
          <a:prstGeom prst="rect">
            <a:avLst/>
          </a:prstGeom>
        </p:spPr>
        <p:txBody>
          <a:bodyPr vert="horz" lIns="96597" tIns="48299" rIns="96597" bIns="48299" rtlCol="0"/>
          <a:lstStyle>
            <a:lvl1pPr algn="r">
              <a:defRPr sz="1300"/>
            </a:lvl1pPr>
          </a:lstStyle>
          <a:p>
            <a:fld id="{9D8CA5EB-AE6C-4C3D-80DA-D7586FAF3285}" type="datetimeFigureOut">
              <a:rPr lang="en-GB" smtClean="0"/>
              <a:t>18/06/2026</a:t>
            </a:fld>
            <a:endParaRPr lang="en-GB"/>
          </a:p>
        </p:txBody>
      </p:sp>
      <p:sp>
        <p:nvSpPr>
          <p:cNvPr id="4" name="Slide Image Placeholder 3"/>
          <p:cNvSpPr>
            <a:spLocks noGrp="1" noRot="1" noChangeAspect="1"/>
          </p:cNvSpPr>
          <p:nvPr>
            <p:ph type="sldImg" idx="2"/>
          </p:nvPr>
        </p:nvSpPr>
        <p:spPr>
          <a:xfrm>
            <a:off x="438150" y="1252538"/>
            <a:ext cx="6010275" cy="3381375"/>
          </a:xfrm>
          <a:prstGeom prst="rect">
            <a:avLst/>
          </a:prstGeom>
          <a:noFill/>
          <a:ln w="12700">
            <a:solidFill>
              <a:prstClr val="black"/>
            </a:solidFill>
          </a:ln>
        </p:spPr>
        <p:txBody>
          <a:bodyPr vert="horz" lIns="96597" tIns="48299" rIns="96597" bIns="48299" rtlCol="0" anchor="ctr"/>
          <a:lstStyle/>
          <a:p>
            <a:endParaRPr lang="en-GB"/>
          </a:p>
        </p:txBody>
      </p:sp>
      <p:sp>
        <p:nvSpPr>
          <p:cNvPr id="5" name="Notes Placeholder 4"/>
          <p:cNvSpPr>
            <a:spLocks noGrp="1"/>
          </p:cNvSpPr>
          <p:nvPr>
            <p:ph type="body" sz="quarter" idx="3"/>
          </p:nvPr>
        </p:nvSpPr>
        <p:spPr>
          <a:xfrm>
            <a:off x="688658" y="4821506"/>
            <a:ext cx="5509260" cy="3944868"/>
          </a:xfrm>
          <a:prstGeom prst="rect">
            <a:avLst/>
          </a:prstGeom>
        </p:spPr>
        <p:txBody>
          <a:bodyPr vert="horz" lIns="96597" tIns="48299" rIns="96597" bIns="4829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4183" cy="502674"/>
          </a:xfrm>
          <a:prstGeom prst="rect">
            <a:avLst/>
          </a:prstGeom>
        </p:spPr>
        <p:txBody>
          <a:bodyPr vert="horz" lIns="96597" tIns="48299" rIns="96597" bIns="48299" rtlCol="0" anchor="b"/>
          <a:lstStyle>
            <a:lvl1pPr algn="l">
              <a:defRPr sz="1300"/>
            </a:lvl1pPr>
          </a:lstStyle>
          <a:p>
            <a:endParaRPr lang="en-GB"/>
          </a:p>
        </p:txBody>
      </p:sp>
      <p:sp>
        <p:nvSpPr>
          <p:cNvPr id="7" name="Slide Number Placeholder 6"/>
          <p:cNvSpPr>
            <a:spLocks noGrp="1"/>
          </p:cNvSpPr>
          <p:nvPr>
            <p:ph type="sldNum" sz="quarter" idx="5"/>
          </p:nvPr>
        </p:nvSpPr>
        <p:spPr>
          <a:xfrm>
            <a:off x="3900799" y="9516039"/>
            <a:ext cx="2984183" cy="502674"/>
          </a:xfrm>
          <a:prstGeom prst="rect">
            <a:avLst/>
          </a:prstGeom>
        </p:spPr>
        <p:txBody>
          <a:bodyPr vert="horz" lIns="96597" tIns="48299" rIns="96597" bIns="48299" rtlCol="0" anchor="b"/>
          <a:lstStyle>
            <a:lvl1pPr algn="r">
              <a:defRPr sz="1300"/>
            </a:lvl1pPr>
          </a:lstStyle>
          <a:p>
            <a:fld id="{771F2935-56B6-4EB2-85BB-259697CE89CA}" type="slidenum">
              <a:rPr lang="en-GB" smtClean="0"/>
              <a:t>‹#›</a:t>
            </a:fld>
            <a:endParaRPr lang="en-GB"/>
          </a:p>
        </p:txBody>
      </p:sp>
    </p:spTree>
    <p:extLst>
      <p:ext uri="{BB962C8B-B14F-4D97-AF65-F5344CB8AC3E}">
        <p14:creationId xmlns:p14="http://schemas.microsoft.com/office/powerpoint/2010/main" val="1291565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url.uk.m.mimecastprotect.com/s/bvLJCp8j2fAp2vosPfPiG5bOm?domain=colenda.library.upenn.edu"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du.rsc.org/resources/women-in-chemistry-14-16-years/4014508.article"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s://creativecommons.org/licenses/by-sa/4.0/deed.en" TargetMode="External"/><Relationship Id="rId5" Type="http://schemas.openxmlformats.org/officeDocument/2006/relationships/hyperlink" Target="https://en.wikipedia.org/wiki/en:Creative_Commons" TargetMode="External"/><Relationship Id="rId4" Type="http://schemas.openxmlformats.org/officeDocument/2006/relationships/hyperlink" Target="https://commons.wikimedia.org/w/index.php?title=User:S0793217&amp;action=edit&amp;redlink=1"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Defnyddir y ffotograff o Gilbert Newton Lewis gyda chaniatâd Casgliad Edgar Fahs Smith, Canolfan Kislak ar gyfer Casgliadau Arbennig, Llyfrau Prin a Llawysgrifau, Llyfrgelloedd Prifysgol Pennsylvania.</a:t>
            </a:r>
            <a:br>
              <a:rPr lang="cy-GB"/>
            </a:br>
            <a:r>
              <a:rPr lang="cy-GB"/>
              <a:t>Ffynhonnell y ffotograff: </a:t>
            </a:r>
            <a:r>
              <a:rPr lang="cy-GB" sz="1200" u="sng">
                <a:solidFill>
                  <a:schemeClr val="tx1"/>
                </a:solidFill>
                <a:effectLst/>
                <a:latin typeface="+mn-lt"/>
                <a:ea typeface="+mn-lt"/>
                <a:cs typeface="+mn-cs"/>
                <a:hlinkClick r:id="rId3"/>
              </a:rPr>
              <a:t>https://colenda.library.upenn.edu/catalog/81431-p3r785z2v</a:t>
            </a:r>
          </a:p>
        </p:txBody>
      </p:sp>
      <p:sp>
        <p:nvSpPr>
          <p:cNvPr id="4" name="Slide Number Placeholder 3"/>
          <p:cNvSpPr>
            <a:spLocks noGrp="1"/>
          </p:cNvSpPr>
          <p:nvPr>
            <p:ph type="sldNum" sz="quarter" idx="5"/>
          </p:nvPr>
        </p:nvSpPr>
        <p:spPr/>
        <p:txBody>
          <a:bodyPr/>
          <a:lstStyle/>
          <a:p>
            <a:fld id="{771F2935-56B6-4EB2-85BB-259697CE89CA}" type="slidenum">
              <a:rPr lang="en-GB" smtClean="0"/>
              <a:t>3</a:t>
            </a:fld>
            <a:endParaRPr lang="en-GB"/>
          </a:p>
        </p:txBody>
      </p:sp>
    </p:spTree>
    <p:extLst>
      <p:ext uri="{BB962C8B-B14F-4D97-AF65-F5344CB8AC3E}">
        <p14:creationId xmlns:p14="http://schemas.microsoft.com/office/powerpoint/2010/main" val="142072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Ffynhonnell y llun: https://www.shutterstock.com/image-vector/newlands-law-octaves-table-vector-2343540455</a:t>
            </a:r>
          </a:p>
        </p:txBody>
      </p:sp>
      <p:sp>
        <p:nvSpPr>
          <p:cNvPr id="4" name="Slide Number Placeholder 3"/>
          <p:cNvSpPr>
            <a:spLocks noGrp="1"/>
          </p:cNvSpPr>
          <p:nvPr>
            <p:ph type="sldNum" sz="quarter" idx="5"/>
          </p:nvPr>
        </p:nvSpPr>
        <p:spPr/>
        <p:txBody>
          <a:bodyPr/>
          <a:lstStyle/>
          <a:p>
            <a:fld id="{771F2935-56B6-4EB2-85BB-259697CE89CA}" type="slidenum">
              <a:rPr lang="en-GB" smtClean="0"/>
              <a:t>4</a:t>
            </a:fld>
            <a:endParaRPr lang="en-GB"/>
          </a:p>
        </p:txBody>
      </p:sp>
    </p:spTree>
    <p:extLst>
      <p:ext uri="{BB962C8B-B14F-4D97-AF65-F5344CB8AC3E}">
        <p14:creationId xmlns:p14="http://schemas.microsoft.com/office/powerpoint/2010/main" val="699913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Ffynhonnell y ffotograff o’r model sodiwm clorid: https://www.shutterstock.com/image-photo/sodium-chloride-model-728482960</a:t>
            </a:r>
          </a:p>
        </p:txBody>
      </p:sp>
      <p:sp>
        <p:nvSpPr>
          <p:cNvPr id="4" name="Slide Number Placeholder 3"/>
          <p:cNvSpPr>
            <a:spLocks noGrp="1"/>
          </p:cNvSpPr>
          <p:nvPr>
            <p:ph type="sldNum" sz="quarter" idx="5"/>
          </p:nvPr>
        </p:nvSpPr>
        <p:spPr/>
        <p:txBody>
          <a:bodyPr/>
          <a:lstStyle/>
          <a:p>
            <a:fld id="{771F2935-56B6-4EB2-85BB-259697CE89CA}" type="slidenum">
              <a:rPr lang="en-GB" smtClean="0"/>
              <a:t>8</a:t>
            </a:fld>
            <a:endParaRPr lang="en-GB"/>
          </a:p>
        </p:txBody>
      </p:sp>
    </p:spTree>
    <p:extLst>
      <p:ext uri="{BB962C8B-B14F-4D97-AF65-F5344CB8AC3E}">
        <p14:creationId xmlns:p14="http://schemas.microsoft.com/office/powerpoint/2010/main" val="2217280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1F2935-56B6-4EB2-85BB-259697CE89CA}" type="slidenum">
              <a:rPr lang="en-GB" smtClean="0"/>
              <a:t>15</a:t>
            </a:fld>
            <a:endParaRPr lang="en-GB"/>
          </a:p>
        </p:txBody>
      </p:sp>
    </p:spTree>
    <p:extLst>
      <p:ext uri="{BB962C8B-B14F-4D97-AF65-F5344CB8AC3E}">
        <p14:creationId xmlns:p14="http://schemas.microsoft.com/office/powerpoint/2010/main" val="2927809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Gallwch ddarllen hanes Margaret Melhase Fuchs yn Chemistry World: https://www.chemistryworld.com/culture/margaret-melhase-fuchs-and-the-radioactive-isotope/4015340.article  </a:t>
            </a:r>
          </a:p>
          <a:p>
            <a:endParaRPr lang="en-GB" dirty="0"/>
          </a:p>
          <a:p>
            <a:r>
              <a:rPr lang="cy-GB"/>
              <a:t>Darllenwch fwy am sut i gynnwys menywod sy’n gemegwyr yn eich addysgu gyda’r erthygl hon gyda gweithgaredd ac adnoddau o’n cyfres ar Nodau Datblygu Cynaliadwy’r Cenhedloedd Unedig: </a:t>
            </a:r>
            <a:r>
              <a:rPr lang="cy-GB">
                <a:hlinkClick r:id="rId3" tooltip="https://edu.rsc.org/resources/women-in-chemistry-14-16-years/4014508.article"/>
              </a:rPr>
              <a:t>https://edu.rsc.org/resources/women-in-chemistry-14-16-years/4014508.article</a:t>
            </a:r>
          </a:p>
          <a:p>
            <a:endParaRPr lang="en-GB" dirty="0"/>
          </a:p>
          <a:p>
            <a:r>
              <a:rPr lang="cy-GB"/>
              <a:t>Priodolir y ffotograff o Margaret Melhase o tua 1941 i </a:t>
            </a:r>
            <a:r>
              <a:rPr lang="cy-GB" u="none" strike="noStrike">
                <a:solidFill>
                  <a:srgbClr val="BA0000"/>
                </a:solidFill>
                <a:hlinkClick r:id="rId4" tooltip="User:S0793217 (page does not exist)"/>
              </a:rPr>
              <a:t>S0793217</a:t>
            </a:r>
            <a:r>
              <a:rPr lang="cy-GB"/>
              <a:t> drwy Wikimedia Commons ac mae’n cael ei ddefnyddio o dan drwydded </a:t>
            </a:r>
            <a:r>
              <a:rPr lang="cy-GB" u="none" strike="noStrike">
                <a:solidFill>
                  <a:srgbClr val="3366BB"/>
                </a:solidFill>
                <a:hlinkClick r:id="rId5" tooltip="w:en:Creative Commons"/>
              </a:rPr>
              <a:t>Creative Commons</a:t>
            </a:r>
            <a:r>
              <a:rPr lang="cy-GB">
                <a:solidFill>
                  <a:srgbClr val="202122"/>
                </a:solidFill>
              </a:rPr>
              <a:t> </a:t>
            </a:r>
            <a:r>
              <a:rPr lang="cy-GB" u="none" strike="noStrike">
                <a:solidFill>
                  <a:srgbClr val="3366BB"/>
                </a:solidFill>
                <a:hlinkClick r:id="rId6" tooltip="creativecommons:by-sa/4.0/deed.en"/>
              </a:rPr>
              <a:t>Attribution-Share Alike 4.0 International</a:t>
            </a:r>
            <a:r>
              <a:rPr lang="cy-GB"/>
              <a:t>.</a:t>
            </a:r>
            <a:br>
              <a:rPr lang="cy-GB" b="0" i="0">
                <a:solidFill>
                  <a:srgbClr val="202122"/>
                </a:solidFill>
                <a:effectLst/>
                <a:latin typeface="Arial" panose="020B0604020202020204" pitchFamily="34" charset="0"/>
              </a:rPr>
            </a:br>
            <a:r>
              <a:rPr lang="cy-GB" b="0" i="0">
                <a:solidFill>
                  <a:srgbClr val="202122"/>
                </a:solidFill>
                <a:effectLst/>
                <a:latin typeface="Arial" panose="020B0604020202020204" pitchFamily="34" charset="0"/>
              </a:rPr>
              <a:t>Ffynhonnell y ffotograff: https://commons.wikimedia.org/wiki/File:MargaretMelhase.png </a:t>
            </a:r>
          </a:p>
        </p:txBody>
      </p:sp>
      <p:sp>
        <p:nvSpPr>
          <p:cNvPr id="4" name="Slide Number Placeholder 3"/>
          <p:cNvSpPr>
            <a:spLocks noGrp="1"/>
          </p:cNvSpPr>
          <p:nvPr>
            <p:ph type="sldNum" sz="quarter" idx="5"/>
          </p:nvPr>
        </p:nvSpPr>
        <p:spPr/>
        <p:txBody>
          <a:bodyPr/>
          <a:lstStyle/>
          <a:p>
            <a:fld id="{771F2935-56B6-4EB2-85BB-259697CE89CA}" type="slidenum">
              <a:rPr lang="en-GB" smtClean="0"/>
              <a:t>19</a:t>
            </a:fld>
            <a:endParaRPr lang="en-GB"/>
          </a:p>
        </p:txBody>
      </p:sp>
    </p:spTree>
    <p:extLst>
      <p:ext uri="{BB962C8B-B14F-4D97-AF65-F5344CB8AC3E}">
        <p14:creationId xmlns:p14="http://schemas.microsoft.com/office/powerpoint/2010/main" val="113908256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360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176635" y="5850000"/>
            <a:ext cx="243336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sng" kern="1200" dirty="0">
                <a:solidFill>
                  <a:schemeClr val="bg1"/>
                </a:solidFill>
                <a:effectLst/>
                <a:latin typeface="Century Gothic" panose="020B0502020202020204" pitchFamily="34" charset="0"/>
                <a:ea typeface="+mj-ea"/>
                <a:cs typeface="+mj-cs"/>
              </a:rPr>
              <a:t>https://rsc.li/430a2bN</a:t>
            </a:r>
            <a:endParaRPr lang="en-US" sz="1600" u="sng"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176635" y="5850000"/>
            <a:ext cx="243336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sng" kern="1200" dirty="0">
                <a:solidFill>
                  <a:schemeClr val="bg1"/>
                </a:solidFill>
                <a:effectLst/>
                <a:latin typeface="Century Gothic" panose="020B0502020202020204" pitchFamily="34" charset="0"/>
                <a:ea typeface="+mj-ea"/>
                <a:cs typeface="+mj-cs"/>
              </a:rPr>
              <a:t>https://rsc.li/430a2bN</a:t>
            </a:r>
            <a:endParaRPr lang="en-US" sz="1600" u="sng"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6/18/2026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6.png"/><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0.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31.jpeg"/><Relationship Id="rId5" Type="http://schemas.openxmlformats.org/officeDocument/2006/relationships/image" Target="../media/image32.pn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16.sv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3Chttps:/creativecommons.org/licenses/by-sa/4.0%3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cy-GB"/>
              <a:t>14–16 oed</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p:txBody>
          <a:bodyPr/>
          <a:lstStyle/>
          <a:p>
            <a:r>
              <a:rPr lang="cy-GB"/>
              <a:t>Modelau bondio</a:t>
            </a:r>
          </a:p>
        </p:txBody>
      </p:sp>
      <p:sp>
        <p:nvSpPr>
          <p:cNvPr id="4" name="Oval 3" descr="Model o O2 wedi'i wneud gan ddefnyddio plastisin a ffyn coctel. Mae’r model yn cynnwys dau giwb wedi’u cysylltu ar hyd un ochr. Mae gan bob ciwb bêl fach o blastisin ym mhob cornel. Mae’r peli yn y ciwb ar y chwith yn melyn a'r peli yn y ciwb ar y dde yn goch. Ar yr ymyl sy’n croestorri mae dwy o'r peli yn melin elyn a dwy o'r peli yn goch. ">
            <a:extLst>
              <a:ext uri="{FF2B5EF4-FFF2-40B4-BE49-F238E27FC236}">
                <a16:creationId xmlns:a16="http://schemas.microsoft.com/office/drawing/2014/main" id="{F68B9C4F-E484-F44F-B8BC-C9FFC90B4FB2}"/>
              </a:ext>
            </a:extLst>
          </p:cNvPr>
          <p:cNvSpPr/>
          <p:nvPr/>
        </p:nvSpPr>
        <p:spPr>
          <a:xfrm>
            <a:off x="8827625" y="-870363"/>
            <a:ext cx="4333437" cy="4333437"/>
          </a:xfrm>
          <a:prstGeom prst="ellipse">
            <a:avLst/>
          </a:prstGeom>
          <a:blipFill>
            <a:blip r:embed="rId2" cstate="print">
              <a:extLst>
                <a:ext uri="{28A0092B-C50C-407E-A947-70E740481C1C}">
                  <a14:useLocalDpi xmlns:a14="http://schemas.microsoft.com/office/drawing/2010/main"/>
                </a:ext>
              </a:extLst>
            </a:blip>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C07BC3E9-3125-E738-6192-34DF59B89DE1}"/>
              </a:ext>
            </a:extLst>
          </p:cNvPr>
          <p:cNvSpPr txBox="1">
            <a:spLocks/>
          </p:cNvSpPr>
          <p:nvPr/>
        </p:nvSpPr>
        <p:spPr>
          <a:xfrm>
            <a:off x="9176635" y="5850000"/>
            <a:ext cx="243336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u="sng" dirty="0">
                <a:solidFill>
                  <a:schemeClr val="bg1"/>
                </a:solidFill>
              </a:rPr>
              <a:t>https://rsc.li/4dQrLak</a:t>
            </a:r>
            <a:endParaRPr lang="en-US" sz="1600" u="sng" dirty="0">
              <a:solidFill>
                <a:schemeClr val="bg1"/>
              </a:solidFill>
            </a:endParaRPr>
          </a:p>
        </p:txBody>
      </p:sp>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657CD-FBD4-C70E-5445-3BC072BEDFC1}"/>
              </a:ext>
            </a:extLst>
          </p:cNvPr>
          <p:cNvSpPr>
            <a:spLocks noGrp="1"/>
          </p:cNvSpPr>
          <p:nvPr>
            <p:ph type="title"/>
          </p:nvPr>
        </p:nvSpPr>
        <p:spPr/>
        <p:txBody>
          <a:bodyPr/>
          <a:lstStyle/>
          <a:p>
            <a:r>
              <a:rPr lang="cy-GB"/>
              <a:t>Amcanion dysgu</a:t>
            </a:r>
          </a:p>
        </p:txBody>
      </p:sp>
      <p:sp>
        <p:nvSpPr>
          <p:cNvPr id="3" name="Content Placeholder 2">
            <a:extLst>
              <a:ext uri="{FF2B5EF4-FFF2-40B4-BE49-F238E27FC236}">
                <a16:creationId xmlns:a16="http://schemas.microsoft.com/office/drawing/2014/main" id="{EA21FE55-1ED6-8C87-AFE0-57291FFA20B3}"/>
              </a:ext>
            </a:extLst>
          </p:cNvPr>
          <p:cNvSpPr>
            <a:spLocks noGrp="1"/>
          </p:cNvSpPr>
          <p:nvPr>
            <p:ph idx="1"/>
          </p:nvPr>
        </p:nvSpPr>
        <p:spPr/>
        <p:txBody>
          <a:bodyPr/>
          <a:lstStyle/>
          <a:p>
            <a:pPr marL="342900" lvl="0" indent="-342900">
              <a:lnSpc>
                <a:spcPct val="150000"/>
              </a:lnSpc>
              <a:buClr>
                <a:srgbClr val="C8102E"/>
              </a:buClr>
              <a:buFont typeface="+mj-lt"/>
              <a:buAutoNum type="arabicPeriod"/>
            </a:pPr>
            <a:r>
              <a:rPr lang="cy-GB" sz="2400">
                <a:effectLst/>
                <a:latin typeface="Century Gothic" panose="020B0502020202020204" pitchFamily="34" charset="0"/>
                <a:ea typeface="Century Gothic"/>
                <a:cs typeface="Arial" panose="020B0604020202020204" pitchFamily="34" charset="0"/>
              </a:rPr>
              <a:t>Modelu elfennau a chyfansoddion gan ddefnyddio cynrychioliad amgen o ffurfwedd electronau.</a:t>
            </a:r>
          </a:p>
          <a:p>
            <a:pPr marL="342900" lvl="0" indent="-342900">
              <a:lnSpc>
                <a:spcPct val="150000"/>
              </a:lnSpc>
              <a:buClr>
                <a:srgbClr val="C8102E"/>
              </a:buClr>
              <a:buFont typeface="+mj-lt"/>
              <a:buAutoNum type="arabicPeriod"/>
            </a:pPr>
            <a:r>
              <a:rPr lang="cy-GB" sz="2400">
                <a:effectLst/>
                <a:latin typeface="Century Gothic" panose="020B0502020202020204" pitchFamily="34" charset="0"/>
                <a:ea typeface="Century Gothic"/>
                <a:cs typeface="Arial" panose="020B0604020202020204" pitchFamily="34" charset="0"/>
              </a:rPr>
              <a:t>Cymharu’r model amgen hwn â’r model bondio dot a chroes.</a:t>
            </a:r>
          </a:p>
          <a:p>
            <a:pPr marL="342900" lvl="0" indent="-342900">
              <a:lnSpc>
                <a:spcPct val="150000"/>
              </a:lnSpc>
              <a:buClr>
                <a:srgbClr val="C8102E"/>
              </a:buClr>
              <a:buFont typeface="+mj-lt"/>
              <a:buAutoNum type="arabicPeriod"/>
            </a:pPr>
            <a:r>
              <a:rPr lang="cy-GB" sz="2400">
                <a:effectLst/>
                <a:latin typeface="Century Gothic" panose="020B0502020202020204" pitchFamily="34" charset="0"/>
                <a:ea typeface="Century Gothic"/>
                <a:cs typeface="Arial" panose="020B0604020202020204" pitchFamily="34" charset="0"/>
              </a:rPr>
              <a:t>Gwerthuso’r model amgen hwn ar gyfer ffurfwedd electronau a bondio.</a:t>
            </a:r>
            <a:r>
              <a:rPr lang="cy-GB" sz="2400">
                <a:effectLst/>
                <a:latin typeface="Arial" panose="020B0604020202020204" pitchFamily="34" charset="0"/>
                <a:ea typeface="Arial"/>
                <a:cs typeface="Arial" panose="020B0604020202020204" pitchFamily="34" charset="0"/>
              </a:rPr>
              <a:t> </a:t>
            </a:r>
          </a:p>
          <a:p>
            <a:pPr marL="0" indent="0" algn="l">
              <a:spcAft>
                <a:spcPts val="600"/>
              </a:spcAft>
              <a:buNone/>
            </a:pPr>
            <a:endParaRPr lang="en-GB" dirty="0"/>
          </a:p>
        </p:txBody>
      </p:sp>
      <p:sp>
        <p:nvSpPr>
          <p:cNvPr id="4" name="Vertical Title 1">
            <a:extLst>
              <a:ext uri="{FF2B5EF4-FFF2-40B4-BE49-F238E27FC236}">
                <a16:creationId xmlns:a16="http://schemas.microsoft.com/office/drawing/2014/main" id="{E2C07344-7B27-8648-451C-5FEE5BDFC42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Amcanion dysgu</a:t>
            </a:r>
          </a:p>
        </p:txBody>
      </p:sp>
    </p:spTree>
    <p:extLst>
      <p:ext uri="{BB962C8B-B14F-4D97-AF65-F5344CB8AC3E}">
        <p14:creationId xmlns:p14="http://schemas.microsoft.com/office/powerpoint/2010/main" val="1740972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Cyflwyniad</a:t>
            </a: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cy-GB"/>
              <a:t>Adeileddau Lewis</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880255" cy="5040000"/>
          </a:xfrm>
        </p:spPr>
        <p:txBody>
          <a:bodyPr>
            <a:normAutofit/>
          </a:bodyPr>
          <a:lstStyle/>
          <a:p>
            <a:r>
              <a:rPr lang="cy-GB"/>
              <a:t>Mae datblygiad y model bondio ‘dot a chroes’ yn cael ei briodoli i raddau helaeth i Americanwr o’r enw Gilbert Newton Lewis (1875–1946). </a:t>
            </a:r>
          </a:p>
          <a:p>
            <a:r>
              <a:rPr lang="cy-GB"/>
              <a:t>Mae cynrychioliadau dot a chroes hefyd yn cael eu galw’n adeileddau Lewis, yn enwedig yn America.</a:t>
            </a:r>
          </a:p>
        </p:txBody>
      </p:sp>
      <p:pic>
        <p:nvPicPr>
          <p:cNvPr id="7" name="Picture 6" descr="Ffotograff portread du a gwyn o Gilbert Newton Lewis.">
            <a:extLst>
              <a:ext uri="{FF2B5EF4-FFF2-40B4-BE49-F238E27FC236}">
                <a16:creationId xmlns:a16="http://schemas.microsoft.com/office/drawing/2014/main" id="{6F6C0FD2-FBC5-35B6-BB9D-6C001D1A8D05}"/>
              </a:ext>
            </a:extLst>
          </p:cNvPr>
          <p:cNvPicPr>
            <a:picLocks noChangeAspect="1"/>
          </p:cNvPicPr>
          <p:nvPr/>
        </p:nvPicPr>
        <p:blipFill>
          <a:blip r:embed="rId3"/>
          <a:stretch>
            <a:fillRect/>
          </a:stretch>
        </p:blipFill>
        <p:spPr>
          <a:xfrm>
            <a:off x="6637067" y="980661"/>
            <a:ext cx="3982933" cy="4676164"/>
          </a:xfrm>
          <a:prstGeom prst="rect">
            <a:avLst/>
          </a:prstGeom>
        </p:spPr>
      </p:pic>
      <p:sp>
        <p:nvSpPr>
          <p:cNvPr id="8" name="TextBox 7">
            <a:extLst>
              <a:ext uri="{FF2B5EF4-FFF2-40B4-BE49-F238E27FC236}">
                <a16:creationId xmlns:a16="http://schemas.microsoft.com/office/drawing/2014/main" id="{44DE64C3-24FA-B247-F40F-7325D8B10E62}"/>
              </a:ext>
            </a:extLst>
          </p:cNvPr>
          <p:cNvSpPr txBox="1"/>
          <p:nvPr/>
        </p:nvSpPr>
        <p:spPr>
          <a:xfrm>
            <a:off x="6750996" y="5758774"/>
            <a:ext cx="3745149" cy="369332"/>
          </a:xfrm>
          <a:prstGeom prst="rect">
            <a:avLst/>
          </a:prstGeom>
          <a:noFill/>
        </p:spPr>
        <p:txBody>
          <a:bodyPr wrap="square" rtlCol="0">
            <a:spAutoFit/>
          </a:bodyPr>
          <a:lstStyle/>
          <a:p>
            <a:pPr algn="ctr"/>
            <a:r>
              <a:rPr lang="cy-GB">
                <a:solidFill>
                  <a:srgbClr val="C8102E"/>
                </a:solidFill>
              </a:rPr>
              <a:t>Gilbert Newton Lewis</a:t>
            </a:r>
          </a:p>
        </p:txBody>
      </p:sp>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C2B13-3AF4-D7DE-69F2-1D4D68E1E52C}"/>
            </a:ext>
          </a:extLst>
        </p:cNvPr>
        <p:cNvGrpSpPr/>
        <p:nvPr/>
      </p:nvGrpSpPr>
      <p:grpSpPr>
        <a:xfrm>
          <a:off x="0" y="0"/>
          <a:ext cx="0" cy="0"/>
          <a:chOff x="0" y="0"/>
          <a:chExt cx="0" cy="0"/>
        </a:xfrm>
      </p:grpSpPr>
      <p:sp>
        <p:nvSpPr>
          <p:cNvPr id="5" name="Vertical Title 1">
            <a:extLst>
              <a:ext uri="{FF2B5EF4-FFF2-40B4-BE49-F238E27FC236}">
                <a16:creationId xmlns:a16="http://schemas.microsoft.com/office/drawing/2014/main" id="{F122A9BD-0A08-8586-ADC9-66C4DEFFE3C7}"/>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Cyflwyniad</a:t>
            </a:r>
          </a:p>
        </p:txBody>
      </p:sp>
      <p:sp>
        <p:nvSpPr>
          <p:cNvPr id="2" name="Title 1">
            <a:extLst>
              <a:ext uri="{FF2B5EF4-FFF2-40B4-BE49-F238E27FC236}">
                <a16:creationId xmlns:a16="http://schemas.microsoft.com/office/drawing/2014/main" id="{6662B58D-0CEB-B223-6A9D-43C6580B9BE8}"/>
              </a:ext>
            </a:extLst>
          </p:cNvPr>
          <p:cNvSpPr>
            <a:spLocks noGrp="1"/>
          </p:cNvSpPr>
          <p:nvPr>
            <p:ph type="title"/>
          </p:nvPr>
        </p:nvSpPr>
        <p:spPr/>
        <p:txBody>
          <a:bodyPr/>
          <a:lstStyle/>
          <a:p>
            <a:r>
              <a:rPr lang="cy-GB"/>
              <a:t>Datblygu modelau bondio</a:t>
            </a:r>
          </a:p>
        </p:txBody>
      </p:sp>
      <p:sp>
        <p:nvSpPr>
          <p:cNvPr id="3" name="Content Placeholder 2">
            <a:extLst>
              <a:ext uri="{FF2B5EF4-FFF2-40B4-BE49-F238E27FC236}">
                <a16:creationId xmlns:a16="http://schemas.microsoft.com/office/drawing/2014/main" id="{0530B6C3-5C4B-4017-B62F-E2C85B663B1F}"/>
              </a:ext>
            </a:extLst>
          </p:cNvPr>
          <p:cNvSpPr>
            <a:spLocks noGrp="1"/>
          </p:cNvSpPr>
          <p:nvPr>
            <p:ph idx="1"/>
          </p:nvPr>
        </p:nvSpPr>
        <p:spPr>
          <a:xfrm>
            <a:off x="540000" y="1260000"/>
            <a:ext cx="5940000" cy="5040000"/>
          </a:xfrm>
        </p:spPr>
        <p:txBody>
          <a:bodyPr>
            <a:normAutofit/>
          </a:bodyPr>
          <a:lstStyle/>
          <a:p>
            <a:pPr>
              <a:spcAft>
                <a:spcPts val="2000"/>
              </a:spcAft>
            </a:pPr>
            <a:r>
              <a:rPr lang="cy-GB"/>
              <a:t>Datblygodd syniadau Lewis dros gyfnod hir o amser, yn seiliedig ar yr arsylwad ei bod yn ymddangos bod cysylltiad rhwng cyfnodedd priodweddau’r elfennau â’r rhif wyth. </a:t>
            </a:r>
          </a:p>
          <a:p>
            <a:pPr>
              <a:spcAft>
                <a:spcPts val="2000"/>
              </a:spcAft>
            </a:pPr>
            <a:r>
              <a:rPr lang="cy-GB"/>
              <a:t>Os rhowch yr elfennau yn nhrefn eu rhif atomig, gan ddechrau gyda’r isaf, mae priodweddau’r elfennau’n disgyn i batrwm sy’n ailadrodd bob wyth elfen (gyda rhai eithriadau!). </a:t>
            </a:r>
          </a:p>
          <a:p>
            <a:pPr>
              <a:spcAft>
                <a:spcPts val="2000"/>
              </a:spcAft>
            </a:pPr>
            <a:r>
              <a:rPr lang="cy-GB"/>
              <a:t>Mae’n dilyn gwaith Mendeleev ar y tabl cyfnodol a ‘Cyfraith Wythfedau’ Newland.</a:t>
            </a:r>
          </a:p>
        </p:txBody>
      </p:sp>
      <p:pic>
        <p:nvPicPr>
          <p:cNvPr id="2050" name="Picture 2" descr="Y tabl cyfnodol Royal Society of Chemistry">
            <a:extLst>
              <a:ext uri="{FF2B5EF4-FFF2-40B4-BE49-F238E27FC236}">
                <a16:creationId xmlns:a16="http://schemas.microsoft.com/office/drawing/2014/main" id="{591A46F2-23CC-FFDE-CDA1-A90E5E15A2DD}"/>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754504" y="3773686"/>
            <a:ext cx="4218295" cy="220801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yfraith Wythfedau’ Newland. Tair llinell o symbolau cemegol wedi'u trefnu mewn saith colofn. Mae'r llinell gyntaf yn darllen o'r chwith i'r dde: He, Li, Be, B, C, N, O. Mae'r ail linell yn darllen o'r chwith i'r dde: F, Na, Mg, Al, Si, P, S. Mae'r drydedd linell yn darllen o'r chwith i'r dde: Cl, K, Ca.&#10;">
            <a:extLst>
              <a:ext uri="{FF2B5EF4-FFF2-40B4-BE49-F238E27FC236}">
                <a16:creationId xmlns:a16="http://schemas.microsoft.com/office/drawing/2014/main" id="{F1E37D07-E522-08A0-8AD0-71B4809B7153}"/>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6699774" y="1379802"/>
            <a:ext cx="4327753" cy="1994743"/>
          </a:xfrm>
          <a:prstGeom prst="rect">
            <a:avLst/>
          </a:prstGeom>
        </p:spPr>
      </p:pic>
    </p:spTree>
    <p:extLst>
      <p:ext uri="{BB962C8B-B14F-4D97-AF65-F5344CB8AC3E}">
        <p14:creationId xmlns:p14="http://schemas.microsoft.com/office/powerpoint/2010/main" val="3888743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421ED-EEB6-33DD-6A19-B5579BDE1135}"/>
            </a:ext>
          </a:extLst>
        </p:cNvPr>
        <p:cNvGrpSpPr/>
        <p:nvPr/>
      </p:nvGrpSpPr>
      <p:grpSpPr>
        <a:xfrm>
          <a:off x="0" y="0"/>
          <a:ext cx="0" cy="0"/>
          <a:chOff x="0" y="0"/>
          <a:chExt cx="0" cy="0"/>
        </a:xfrm>
      </p:grpSpPr>
      <p:sp>
        <p:nvSpPr>
          <p:cNvPr id="6" name="Vertical Title 1">
            <a:extLst>
              <a:ext uri="{FF2B5EF4-FFF2-40B4-BE49-F238E27FC236}">
                <a16:creationId xmlns:a16="http://schemas.microsoft.com/office/drawing/2014/main" id="{7261DEE9-383B-0E2D-B129-FECADC1E9B9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Model Lewis</a:t>
            </a:r>
          </a:p>
        </p:txBody>
      </p:sp>
      <p:sp>
        <p:nvSpPr>
          <p:cNvPr id="2" name="Title 1">
            <a:extLst>
              <a:ext uri="{FF2B5EF4-FFF2-40B4-BE49-F238E27FC236}">
                <a16:creationId xmlns:a16="http://schemas.microsoft.com/office/drawing/2014/main" id="{CF976E51-9D32-4479-57CE-C67AA43E9CFF}"/>
              </a:ext>
            </a:extLst>
          </p:cNvPr>
          <p:cNvSpPr>
            <a:spLocks noGrp="1"/>
          </p:cNvSpPr>
          <p:nvPr>
            <p:ph type="title"/>
          </p:nvPr>
        </p:nvSpPr>
        <p:spPr/>
        <p:txBody>
          <a:bodyPr/>
          <a:lstStyle/>
          <a:p>
            <a:r>
              <a:rPr lang="cy-GB"/>
              <a:t>Sut cynrychiolodd Lewis adeiledd atomau</a:t>
            </a:r>
          </a:p>
        </p:txBody>
      </p:sp>
      <p:sp>
        <p:nvSpPr>
          <p:cNvPr id="3" name="Content Placeholder 2">
            <a:extLst>
              <a:ext uri="{FF2B5EF4-FFF2-40B4-BE49-F238E27FC236}">
                <a16:creationId xmlns:a16="http://schemas.microsoft.com/office/drawing/2014/main" id="{FDBEE64D-AA73-3068-27C0-7CC7B7D16F70}"/>
              </a:ext>
            </a:extLst>
          </p:cNvPr>
          <p:cNvSpPr>
            <a:spLocks noGrp="1"/>
          </p:cNvSpPr>
          <p:nvPr>
            <p:ph idx="1"/>
          </p:nvPr>
        </p:nvSpPr>
        <p:spPr>
          <a:xfrm>
            <a:off x="539999" y="1260000"/>
            <a:ext cx="10004783" cy="5040000"/>
          </a:xfrm>
        </p:spPr>
        <p:txBody>
          <a:bodyPr/>
          <a:lstStyle/>
          <a:p>
            <a:r>
              <a:rPr lang="cy-GB"/>
              <a:t>Ar y dechrau, roedd yn cynrychioli’r plisg electronau fel ciwbiau yn hytrach na’r cylchoedd rydym yn eu defnyddio yn y model dot a chroes modern.</a:t>
            </a:r>
          </a:p>
        </p:txBody>
      </p:sp>
      <p:pic>
        <p:nvPicPr>
          <p:cNvPr id="4" name="Picture 3" descr="Chwe chiwb gyda’r labeli mewn trefn Li, Mg, B, C, N ac O. Mae gan y ciwb cyntaf, Li, un dot yn y gornel dde isaf. Mae gan yr ail giwb, Mg, ddau ddot. Un yn y gornel dde flaen isaf ac un yn y gornel chwith gefn uchaf gyferbyn. Mae gan y trydydd ciwb, B, dri dot. Un yn y gornel dde flaen isaf, un yn y gornel chwith flaen uchaf ac un yn y gornel dde gefn uchaf. Mae gan y pedwerydd ciwb, C, bedwar dot. Un yn y gornel chwith flaen isaf, un yn y gornel dde flaen uchaf, un yn y gornel chwith gefn uchaf ac un yn y gornel dde isaf yn y cefn. Mae gan y pumed ciwb, N, bum dot. Un yn y gornel chwith flaen isaf, un yn y gornel dde flaen uchaf, un yn y gornel chwith gefn uchaf, un yn y gornel dde gefn uchaf ac un yn y gornel dde gefn isaf. Mae gan y chweched ciwb, O, chwe dot. Un yn y gornel chwith flaen isaf, un yn y gornel dde flaen isaf, un yn y gornel chwith flaen uchaf, un yn y gornel chwith gefn uchaf, un yn y gornel dde gefn uchaf ac un yn y gornel dde gefn isaf.">
            <a:extLst>
              <a:ext uri="{FF2B5EF4-FFF2-40B4-BE49-F238E27FC236}">
                <a16:creationId xmlns:a16="http://schemas.microsoft.com/office/drawing/2014/main" id="{B4F21F03-1C13-2D31-6FAA-E04BC9C8FB7B}"/>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540909" y="2707025"/>
            <a:ext cx="10187792" cy="2383145"/>
          </a:xfrm>
          <a:prstGeom prst="rect">
            <a:avLst/>
          </a:prstGeom>
        </p:spPr>
      </p:pic>
    </p:spTree>
    <p:extLst>
      <p:ext uri="{BB962C8B-B14F-4D97-AF65-F5344CB8AC3E}">
        <p14:creationId xmlns:p14="http://schemas.microsoft.com/office/powerpoint/2010/main" val="1678225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cy-GB"/>
              <a:t>Model Lewis o blisg electronau</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Autofit/>
              </a:bodyPr>
              <a:lstStyle/>
              <a:p>
                <a:pPr marL="0" indent="0">
                  <a:buNone/>
                </a:pPr>
                <a:r>
                  <a:rPr lang="cy-GB"/>
                  <a:t>Gellir mynegi ei syniadau fel a ganlyn:</a:t>
                </a:r>
              </a:p>
              <a:p>
                <a:r>
                  <a:rPr lang="cy-GB"/>
                  <a:t>Mae’r electronau mewn atom wedi’u trefnu’n giwbiau consentrig.</a:t>
                </a:r>
              </a:p>
              <a:p>
                <a:r>
                  <a:rPr lang="cy-GB"/>
                  <a:t>Mae atom niwtral o bob elfen yn cynnwys un electron yn fwy nag atom niwtral o’r elfen sydd un yn llai na hi yn y cyfnod.</a:t>
                </a:r>
              </a:p>
              <a:p>
                <a:r>
                  <a:rPr lang="cy-GB"/>
                  <a:t>Mae ciwb o wyth electron yn atomau’r nwyon nobl, a’r ciwb hwn, ar ryw ystyr, yw’r craidd y mae’r ciwb mwy o electronau’r cyfnod nesaf yn cael ei adeiladu o’i amgylch. (Roedd Lewis yn credu bod gan heliwm wyth electron.)</a:t>
                </a:r>
              </a:p>
              <a:p>
                <a:r>
                  <a:rPr lang="cy-GB"/>
                  <a:t>Gall electronau ciwb allanol, anghyflawn gael eu rhoi i atom arall, fel yn </a:t>
                </a:r>
                <a14:m>
                  <m:oMath xmlns:m="http://schemas.openxmlformats.org/officeDocument/2006/math">
                    <m:sSup>
                      <m:sSupPr>
                        <m:ctrlPr>
                          <a:rPr lang="en-GB" i="1" smtClean="0">
                            <a:latin typeface="Cambria Math" panose="02040503050406030204" pitchFamily="18" charset="0"/>
                          </a:rPr>
                        </m:ctrlPr>
                      </m:sSupPr>
                      <m:e>
                        <m:r>
                          <m:rPr>
                            <m:sty m:val="p"/>
                          </m:rPr>
                          <a:rPr lang="en-GB" b="0" i="0" smtClean="0">
                            <a:latin typeface="Cambria Math" panose="02040503050406030204" pitchFamily="18" charset="0"/>
                          </a:rPr>
                          <m:t>Mg</m:t>
                        </m:r>
                      </m:e>
                      <m:sup>
                        <m:r>
                          <a:rPr lang="en-GB" b="0" i="1" smtClean="0">
                            <a:latin typeface="Cambria Math" panose="02040503050406030204" pitchFamily="18" charset="0"/>
                          </a:rPr>
                          <m:t>2+</m:t>
                        </m:r>
                      </m:sup>
                    </m:sSup>
                  </m:oMath>
                </a14:m>
                <a:r>
                  <a:rPr lang="cy-GB"/>
                  <a:t>. Neu gall digon o electronau gael eu cymryd o atomau eraill i gwblhau'r ciwb, fel yn </a:t>
                </a:r>
                <a14:m>
                  <m:oMath xmlns:m="http://schemas.openxmlformats.org/officeDocument/2006/math">
                    <m:sSup>
                      <m:sSupPr>
                        <m:ctrlPr>
                          <a:rPr lang="en-GB" i="1" smtClean="0">
                            <a:latin typeface="Cambria Math" panose="02040503050406030204" pitchFamily="18" charset="0"/>
                          </a:rPr>
                        </m:ctrlPr>
                      </m:sSupPr>
                      <m:e>
                        <m:r>
                          <m:rPr>
                            <m:sty m:val="p"/>
                          </m:rPr>
                          <a:rPr lang="en-GB" b="0" i="0" smtClean="0">
                            <a:latin typeface="Cambria Math" panose="02040503050406030204" pitchFamily="18" charset="0"/>
                          </a:rPr>
                          <m:t>Cl</m:t>
                        </m:r>
                      </m:e>
                      <m:sup>
                        <m:r>
                          <a:rPr lang="en-GB" b="0" i="0" smtClean="0">
                            <a:latin typeface="Cambria Math" panose="02040503050406030204" pitchFamily="18" charset="0"/>
                          </a:rPr>
                          <m:t>−</m:t>
                        </m:r>
                      </m:sup>
                    </m:sSup>
                  </m:oMath>
                </a14:m>
                <a:r>
                  <a:rPr lang="cy-GB"/>
                  <a:t>, gan roi cyfrif am yr ïonau positif a negatif.  </a:t>
                </a:r>
              </a:p>
            </p:txBody>
          </p:sp>
        </mc:Choice>
        <mc:Fallback xmlns="">
          <p:sp>
            <p:nvSpPr>
              <p:cNvPr id="3" name="Content Placeholder 2">
                <a:extLst>
                  <a:ext uri="{FF2B5EF4-FFF2-40B4-BE49-F238E27FC236}">
                    <a16:creationId xmlns:a16="http://schemas.microsoft.com/office/drawing/2014/main" id="{BCFFB25B-F7CD-BA43-B498-C6CDF64364F7}"/>
                  </a:ext>
                </a:extLst>
              </p:cNvPr>
              <p:cNvSpPr>
                <a:spLocks noGrp="1" noRot="1" noChangeAspect="1" noMove="1" noResize="1" noEditPoints="1" noAdjustHandles="1" noChangeArrowheads="1" noChangeShapeType="1" noTextEdit="1"/>
              </p:cNvSpPr>
              <p:nvPr>
                <p:ph idx="1"/>
              </p:nvPr>
            </p:nvSpPr>
            <p:spPr>
              <a:blipFill>
                <a:blip r:embed="rId2"/>
                <a:stretch>
                  <a:fillRect l="-1996" t="-1816" r="-2299"/>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Model Lewis</a:t>
            </a:r>
          </a:p>
        </p:txBody>
      </p:sp>
    </p:spTree>
    <p:extLst>
      <p:ext uri="{BB962C8B-B14F-4D97-AF65-F5344CB8AC3E}">
        <p14:creationId xmlns:p14="http://schemas.microsoft.com/office/powerpoint/2010/main" val="3659483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8DE2A-D09E-72F5-1AB3-1838F888DE68}"/>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683D779E-1A8D-309F-FDEA-0C2ABAD36D6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Gweithgaredd 1</a:t>
            </a:r>
          </a:p>
        </p:txBody>
      </p:sp>
      <p:sp>
        <p:nvSpPr>
          <p:cNvPr id="2" name="Title 1">
            <a:extLst>
              <a:ext uri="{FF2B5EF4-FFF2-40B4-BE49-F238E27FC236}">
                <a16:creationId xmlns:a16="http://schemas.microsoft.com/office/drawing/2014/main" id="{742E36C1-800C-1294-6ADA-6BD694B5CE3E}"/>
              </a:ext>
            </a:extLst>
          </p:cNvPr>
          <p:cNvSpPr>
            <a:spLocks noGrp="1"/>
          </p:cNvSpPr>
          <p:nvPr>
            <p:ph type="title"/>
          </p:nvPr>
        </p:nvSpPr>
        <p:spPr/>
        <p:txBody>
          <a:bodyPr/>
          <a:lstStyle/>
          <a:p>
            <a:r>
              <a:rPr lang="cy-GB"/>
              <a:t>Cwestiynau</a:t>
            </a:r>
          </a:p>
        </p:txBody>
      </p:sp>
      <p:sp>
        <p:nvSpPr>
          <p:cNvPr id="3" name="Content Placeholder 2">
            <a:extLst>
              <a:ext uri="{FF2B5EF4-FFF2-40B4-BE49-F238E27FC236}">
                <a16:creationId xmlns:a16="http://schemas.microsoft.com/office/drawing/2014/main" id="{C84844D3-ADB6-1872-DC08-5E8AD68E63A3}"/>
              </a:ext>
            </a:extLst>
          </p:cNvPr>
          <p:cNvSpPr>
            <a:spLocks noGrp="1"/>
          </p:cNvSpPr>
          <p:nvPr>
            <p:ph idx="1"/>
          </p:nvPr>
        </p:nvSpPr>
        <p:spPr>
          <a:xfrm>
            <a:off x="540000" y="1260000"/>
            <a:ext cx="5556000" cy="5040000"/>
          </a:xfrm>
        </p:spPr>
        <p:txBody>
          <a:bodyPr/>
          <a:lstStyle/>
          <a:p>
            <a:r>
              <a:rPr lang="cy-GB"/>
              <a:t>Allwch chi awgrymu rhesymau pam cafodd Lewis ei ddenu gan y syniad o leoli electronau mewn corneli ciwb?</a:t>
            </a:r>
            <a:br>
              <a:rPr lang="cy-GB"/>
            </a:br>
            <a:endParaRPr lang="cy-GB"/>
          </a:p>
          <a:p>
            <a:r>
              <a:rPr lang="cy-GB"/>
              <a:t>Lluniadwch adeiledd electronig neon gan ddefnyddio syniadau Lewis.</a:t>
            </a:r>
            <a:br>
              <a:rPr lang="cy-GB"/>
            </a:br>
            <a:endParaRPr lang="cy-GB"/>
          </a:p>
          <a:p>
            <a:r>
              <a:rPr lang="cy-GB"/>
              <a:t>Lluniadwch adeiledd electronig ïon sodiwm ac ïon clorid.</a:t>
            </a:r>
          </a:p>
        </p:txBody>
      </p:sp>
      <p:pic>
        <p:nvPicPr>
          <p:cNvPr id="6" name="Graphic 5" descr="Amlinelliad o’r sgwrs">
            <a:extLst>
              <a:ext uri="{FF2B5EF4-FFF2-40B4-BE49-F238E27FC236}">
                <a16:creationId xmlns:a16="http://schemas.microsoft.com/office/drawing/2014/main" id="{C33F122E-780F-8EEE-2DEA-6C04CC2D65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77225" y="1720065"/>
            <a:ext cx="542365" cy="542365"/>
          </a:xfrm>
          <a:prstGeom prst="rect">
            <a:avLst/>
          </a:prstGeom>
        </p:spPr>
      </p:pic>
      <p:pic>
        <p:nvPicPr>
          <p:cNvPr id="5" name="Picture 4" descr="Tri chiwb gyda’r labeli mewn trefn Li, Mg, ac B. Mae gan y ciwb cyntaf, Li, un dot yn y gornel dde isaf. Mae gan yr ail giwb, Mg, ddau ddot. Un yn y gornel dde flaen isaf ac un yn y gornel chwith gefn uchaf gyferbyn. Mae gan y trydydd ciwb, B, dri dot. Un yn y gornel dde flaen isaf, un yn y gornel chwith flaen uchaf ac un yn y gornel dde gefn uchaf.">
            <a:extLst>
              <a:ext uri="{FF2B5EF4-FFF2-40B4-BE49-F238E27FC236}">
                <a16:creationId xmlns:a16="http://schemas.microsoft.com/office/drawing/2014/main" id="{87D7A0D2-2A29-9EF1-555B-3E339BC22955}"/>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6402235" y="1061342"/>
            <a:ext cx="4673530" cy="2186090"/>
          </a:xfrm>
          <a:prstGeom prst="rect">
            <a:avLst/>
          </a:prstGeom>
        </p:spPr>
      </p:pic>
      <p:pic>
        <p:nvPicPr>
          <p:cNvPr id="8" name="Picture 7" descr="Tri chiwb gyda’r labeli mewn trefn C, N ac O. Mae gan y ciwb cyntaf, C, bedwar dot. Un yn y gornel chwith flaen isaf, un yn y gornel dde flaen uchaf, un yn y gornel chwith gefn uchaf ac un yn y gornel dde isaf yn y cefn. Mae gan yr ail giwb, N, bum dot. Un yn y gornel chwith flaen isaf, un yn y gornel dde flaen uchaf, un yn y gornel chwith gefn uchaf, un yn y gornel dde gefn uchaf ac un yn y gornel dde gefn isaf. Mae gan y trydydd ciwb, O, chwe dot. Un yn y gornel chwith flaen isaf, un yn y gornel dde flaen isaf, un yn y gornel chwith flaen uchaf, un yn y gornel chwith gefn uchaf, un yn y gornel dde gefn uchaf ac un yn y gornel dde gefn isaf.">
            <a:extLst>
              <a:ext uri="{FF2B5EF4-FFF2-40B4-BE49-F238E27FC236}">
                <a16:creationId xmlns:a16="http://schemas.microsoft.com/office/drawing/2014/main" id="{4143483C-882E-62E8-F1A4-C62C778E4BF0}"/>
              </a:ext>
            </a:extLst>
          </p:cNvPr>
          <p:cNvPicPr>
            <a:picLocks noChangeAspect="1"/>
          </p:cNvPicPr>
          <p:nvPr/>
        </p:nvPicPr>
        <p:blipFill>
          <a:blip r:embed="rId4" cstate="print">
            <a:extLst>
              <a:ext uri="{28A0092B-C50C-407E-A947-70E740481C1C}">
                <a14:useLocalDpi xmlns:a14="http://schemas.microsoft.com/office/drawing/2010/main"/>
              </a:ext>
            </a:extLst>
          </a:blip>
          <a:srcRect b="-1"/>
          <a:stretch>
            <a:fillRect/>
          </a:stretch>
        </p:blipFill>
        <p:spPr>
          <a:xfrm>
            <a:off x="6298175" y="3328113"/>
            <a:ext cx="4881650" cy="2186090"/>
          </a:xfrm>
          <a:prstGeom prst="rect">
            <a:avLst/>
          </a:prstGeom>
        </p:spPr>
      </p:pic>
    </p:spTree>
    <p:extLst>
      <p:ext uri="{BB962C8B-B14F-4D97-AF65-F5344CB8AC3E}">
        <p14:creationId xmlns:p14="http://schemas.microsoft.com/office/powerpoint/2010/main" val="3100132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6E3B8-B09C-B134-7A54-E8980AADDFD1}"/>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C4EBC64A-BEDE-C711-679B-54DF26D1088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Gweithgaredd 1</a:t>
            </a:r>
          </a:p>
        </p:txBody>
      </p:sp>
      <p:sp>
        <p:nvSpPr>
          <p:cNvPr id="2" name="Title 1">
            <a:extLst>
              <a:ext uri="{FF2B5EF4-FFF2-40B4-BE49-F238E27FC236}">
                <a16:creationId xmlns:a16="http://schemas.microsoft.com/office/drawing/2014/main" id="{11921D22-B5B6-9ABD-778E-6F05DAA317AC}"/>
              </a:ext>
            </a:extLst>
          </p:cNvPr>
          <p:cNvSpPr>
            <a:spLocks noGrp="1"/>
          </p:cNvSpPr>
          <p:nvPr>
            <p:ph type="title"/>
          </p:nvPr>
        </p:nvSpPr>
        <p:spPr/>
        <p:txBody>
          <a:bodyPr/>
          <a:lstStyle/>
          <a:p>
            <a:r>
              <a:rPr lang="cy-GB"/>
              <a:t>Cwestiynau</a:t>
            </a:r>
          </a:p>
        </p:txBody>
      </p:sp>
      <p:sp>
        <p:nvSpPr>
          <p:cNvPr id="3" name="Content Placeholder 2">
            <a:extLst>
              <a:ext uri="{FF2B5EF4-FFF2-40B4-BE49-F238E27FC236}">
                <a16:creationId xmlns:a16="http://schemas.microsoft.com/office/drawing/2014/main" id="{720C51EA-F481-475C-FDBB-72A855AF9EC9}"/>
              </a:ext>
            </a:extLst>
          </p:cNvPr>
          <p:cNvSpPr>
            <a:spLocks noGrp="1"/>
          </p:cNvSpPr>
          <p:nvPr>
            <p:ph idx="1"/>
          </p:nvPr>
        </p:nvSpPr>
        <p:spPr>
          <a:xfrm>
            <a:off x="540000" y="1260000"/>
            <a:ext cx="7008664" cy="5040000"/>
          </a:xfrm>
        </p:spPr>
        <p:txBody>
          <a:bodyPr/>
          <a:lstStyle/>
          <a:p>
            <a:pPr marL="0" indent="0">
              <a:buNone/>
            </a:pPr>
            <a:r>
              <a:rPr lang="cy-GB"/>
              <a:t>Mae ïonau â gwefr ddirgroes yn atynnu ei gilydd. Mae’r atyniad hwn yn arwain at fondio ïonig. Mae’r ïonau’n dod at ei gilydd mewn arae dri dimensiwn anferth o’r enw dellten enfawr. Yn nellten sodiwm clorid, mae chwe chymydog agosaf pob ïon yn ïon â gwefr ddirgroes. Dywedir mai chwech yw rhif cyd-drefnol sodiwm clorid.</a:t>
            </a:r>
          </a:p>
          <a:p>
            <a:pPr marL="0" indent="0">
              <a:buNone/>
            </a:pPr>
            <a:endParaRPr lang="en-GB" dirty="0"/>
          </a:p>
          <a:p>
            <a:pPr>
              <a:buFont typeface="+mj-lt"/>
              <a:buAutoNum type="arabicPeriod" startAt="4"/>
            </a:pPr>
            <a:r>
              <a:rPr lang="cy-GB"/>
              <a:t>Eglurwch sut byddai model ciwb Lewis yn rhoi cyfrif am rif cyd-drefnol sodiwm clorid.</a:t>
            </a:r>
          </a:p>
          <a:p>
            <a:pPr marL="0" indent="0">
              <a:buNone/>
            </a:pPr>
            <a:r>
              <a:rPr lang="cy-GB" b="1">
                <a:solidFill>
                  <a:srgbClr val="C8102E"/>
                </a:solidFill>
              </a:rPr>
              <a:t>Awgrym: </a:t>
            </a:r>
            <a:r>
              <a:rPr lang="cy-GB"/>
              <a:t>allwch chi ddod o hyd i gysylltiad rhwng siâp ciwbiau a’r rhif chwech?</a:t>
            </a:r>
          </a:p>
          <a:p>
            <a:pPr marL="0" indent="0">
              <a:buNone/>
            </a:pPr>
            <a:endParaRPr lang="en-GB" dirty="0"/>
          </a:p>
          <a:p>
            <a:pPr marL="0" indent="0">
              <a:buNone/>
            </a:pPr>
            <a:endParaRPr lang="en-GB" dirty="0"/>
          </a:p>
        </p:txBody>
      </p:sp>
      <p:pic>
        <p:nvPicPr>
          <p:cNvPr id="1025" name="Picture 1" descr="Ffotograff o fodel molymod o NaCl. Mae Na yn cael ei gynrychioli gan beli plastig arian bach, mae Cl yn cael ei gynrychioli gan beli plastig gwyrdd mwy. Mae’r peli mewn trefniant ciwb 3x3x3 o beli arian a gwyrdd bob yn ail. Mae’r peli wedi cael eu cysylltu gan gysylltwyr plastig llwyd bach.">
            <a:extLst>
              <a:ext uri="{FF2B5EF4-FFF2-40B4-BE49-F238E27FC236}">
                <a16:creationId xmlns:a16="http://schemas.microsoft.com/office/drawing/2014/main" id="{26738E61-1955-33D9-09A5-0D6E9C38D2C0}"/>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p:blipFill>
        <p:spPr bwMode="auto">
          <a:xfrm>
            <a:off x="7538428" y="3810567"/>
            <a:ext cx="3343482" cy="22287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Nodiant fformiwla adeileddol gan ddefnyddio llinellau toredig a lletemau i ddangos trefniant 3 dimensiwn pum ïon clorid o amgylch ïon sodiwm canolog a phum ïon sodiwm o amgylch ïon clorid canolog. Mae llinell hir doredig rhwng y ddau ddiagram wedi'i labelu â'r geiriau 'Mae'r pellter wedi'i orbwysleisio er eglurder yn y diagram'&#10;">
            <a:extLst>
              <a:ext uri="{FF2B5EF4-FFF2-40B4-BE49-F238E27FC236}">
                <a16:creationId xmlns:a16="http://schemas.microsoft.com/office/drawing/2014/main" id="{3506FC0E-09A6-42A1-6D0B-E036C1B8FA1D}"/>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7655441" y="1173605"/>
            <a:ext cx="3590505" cy="2255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216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4D51D-7014-F08C-FAB7-2FA161A5A2EA}"/>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221DD40A-A704-ABD6-9376-A08DB1C9775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Gweithgaredd 1</a:t>
            </a:r>
          </a:p>
        </p:txBody>
      </p:sp>
      <p:sp>
        <p:nvSpPr>
          <p:cNvPr id="2" name="Title 1">
            <a:extLst>
              <a:ext uri="{FF2B5EF4-FFF2-40B4-BE49-F238E27FC236}">
                <a16:creationId xmlns:a16="http://schemas.microsoft.com/office/drawing/2014/main" id="{3101D6F0-7265-A01E-88F0-58B34E43AC5D}"/>
              </a:ext>
            </a:extLst>
          </p:cNvPr>
          <p:cNvSpPr>
            <a:spLocks noGrp="1"/>
          </p:cNvSpPr>
          <p:nvPr>
            <p:ph type="title"/>
          </p:nvPr>
        </p:nvSpPr>
        <p:spPr/>
        <p:txBody>
          <a:bodyPr/>
          <a:lstStyle/>
          <a:p>
            <a:r>
              <a:rPr lang="cy-GB"/>
              <a:t>Cwestiynau</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31850FC-AEAD-1EF5-E580-3182F346C3A1}"/>
                  </a:ext>
                </a:extLst>
              </p:cNvPr>
              <p:cNvSpPr>
                <a:spLocks noGrp="1"/>
              </p:cNvSpPr>
              <p:nvPr>
                <p:ph idx="1"/>
              </p:nvPr>
            </p:nvSpPr>
            <p:spPr/>
            <p:txBody>
              <a:bodyPr>
                <a:normAutofit/>
              </a:bodyPr>
              <a:lstStyle/>
              <a:p>
                <a:pPr>
                  <a:buFont typeface="+mj-lt"/>
                  <a:buAutoNum type="arabicPeriod" startAt="5"/>
                </a:pPr>
                <a:r>
                  <a:rPr lang="cy-GB"/>
                  <a:t>Gallai Lewis roi cyfrif am fondiau cofalent drwy gyfeirio at rannu electronau. Mae’r diagram isod yn dangos adeiledd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Cl</m:t>
                        </m:r>
                      </m:e>
                      <m:sub>
                        <m:r>
                          <a:rPr lang="en-GB" b="0" i="0" dirty="0" smtClean="0">
                            <a:latin typeface="Cambria Math" panose="02040503050406030204" pitchFamily="18" charset="0"/>
                          </a:rPr>
                          <m:t>2</m:t>
                        </m:r>
                      </m:sub>
                    </m:sSub>
                  </m:oMath>
                </a14:m>
                <a:r>
                  <a:rPr lang="cy-GB"/>
                  <a:t>. Lluniadwch ddiagramau tebyg ar gyfer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OF</m:t>
                        </m:r>
                      </m:e>
                      <m:sub>
                        <m:r>
                          <a:rPr lang="en-GB" b="0" i="0" dirty="0" smtClean="0">
                            <a:latin typeface="Cambria Math" panose="02040503050406030204" pitchFamily="18" charset="0"/>
                          </a:rPr>
                          <m:t>2</m:t>
                        </m:r>
                      </m:sub>
                    </m:sSub>
                  </m:oMath>
                </a14:m>
                <a:r>
                  <a:rPr lang="cy-GB"/>
                  <a:t> a </a:t>
                </a:r>
                <a14:m>
                  <m:oMath xmlns:m="http://schemas.openxmlformats.org/officeDocument/2006/math">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dirty="0">
                            <a:latin typeface="Cambria Math" panose="02040503050406030204" pitchFamily="18" charset="0"/>
                          </a:rPr>
                          <m:t>2</m:t>
                        </m:r>
                      </m:sub>
                    </m:sSub>
                  </m:oMath>
                </a14:m>
                <a:r>
                  <a:rPr lang="cy-GB"/>
                  <a:t>.</a:t>
                </a:r>
                <a:br>
                  <a:rPr lang="cy-GB"/>
                </a:br>
                <a:br>
                  <a:rPr lang="cy-GB"/>
                </a:br>
                <a:br>
                  <a:rPr lang="cy-GB"/>
                </a:br>
                <a:br>
                  <a:rPr lang="cy-GB"/>
                </a:br>
                <a:br>
                  <a:rPr lang="cy-GB"/>
                </a:br>
                <a:br>
                  <a:rPr lang="cy-GB"/>
                </a:br>
                <a:br>
                  <a:rPr lang="cy-GB"/>
                </a:br>
                <a:br>
                  <a:rPr lang="cy-GB"/>
                </a:br>
                <a:br>
                  <a:rPr lang="cy-GB"/>
                </a:br>
                <a:endParaRPr lang="cy-GB"/>
              </a:p>
              <a:p>
                <a:pPr>
                  <a:buFont typeface="+mj-lt"/>
                  <a:buAutoNum type="arabicPeriod" startAt="5"/>
                </a:pPr>
                <a:r>
                  <a:rPr lang="cy-GB"/>
                  <a:t>A yw’n bosibl lluniadu adeiledd tebyg i’r un uchod sy’n dangos bond triphlyg, fel yn y moleciwl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N</m:t>
                        </m:r>
                      </m:e>
                      <m:sub>
                        <m:r>
                          <a:rPr lang="en-GB" dirty="0">
                            <a:latin typeface="Cambria Math" panose="02040503050406030204" pitchFamily="18" charset="0"/>
                          </a:rPr>
                          <m:t>2</m:t>
                        </m:r>
                      </m:sub>
                    </m:sSub>
                  </m:oMath>
                </a14:m>
                <a:r>
                  <a:rPr lang="cy-GB"/>
                  <a:t>?</a:t>
                </a:r>
              </a:p>
            </p:txBody>
          </p:sp>
        </mc:Choice>
        <mc:Fallback xmlns="">
          <p:sp>
            <p:nvSpPr>
              <p:cNvPr id="3" name="Content Placeholder 2">
                <a:extLst>
                  <a:ext uri="{FF2B5EF4-FFF2-40B4-BE49-F238E27FC236}">
                    <a16:creationId xmlns:a16="http://schemas.microsoft.com/office/drawing/2014/main" id="{C31850FC-AEAD-1EF5-E580-3182F346C3A1}"/>
                  </a:ext>
                </a:extLst>
              </p:cNvPr>
              <p:cNvSpPr>
                <a:spLocks noGrp="1" noRot="1" noChangeAspect="1" noMove="1" noResize="1" noEditPoints="1" noAdjustHandles="1" noChangeArrowheads="1" noChangeShapeType="1" noTextEdit="1"/>
              </p:cNvSpPr>
              <p:nvPr>
                <p:ph idx="1"/>
              </p:nvPr>
            </p:nvSpPr>
            <p:spPr>
              <a:blipFill>
                <a:blip r:embed="rId2"/>
                <a:stretch>
                  <a:fillRect l="-1694" t="-1816" r="-2299"/>
                </a:stretch>
              </a:blipFill>
            </p:spPr>
            <p:txBody>
              <a:bodyPr/>
              <a:lstStyle/>
              <a:p>
                <a:r>
                  <a:rPr lang="en-GB">
                    <a:noFill/>
                  </a:rPr>
                  <a:t> </a:t>
                </a:r>
              </a:p>
            </p:txBody>
          </p:sp>
        </mc:Fallback>
      </mc:AlternateContent>
      <p:pic>
        <p:nvPicPr>
          <p:cNvPr id="5" name="Picture 4" descr="Dau giwb wedi’u cysylltu ar hyd un ymyl. Mae’r label Cl ar y bob ciwb. Mae gan bob ciwb e ym mhob cornel. Mae’r e yn y ciwb ar y chwith yn ddu ac mae’r e yn y ciwb ar y dde yn oren golau. Ar yr ymyl sy’n croestorri, mae’r e uchaf yn ddu ac mae’r e isaf yn oren golau. ">
            <a:extLst>
              <a:ext uri="{FF2B5EF4-FFF2-40B4-BE49-F238E27FC236}">
                <a16:creationId xmlns:a16="http://schemas.microsoft.com/office/drawing/2014/main" id="{51D7543D-66FD-7CC0-1295-4DE1D4B70CD5}"/>
              </a:ext>
            </a:extLst>
          </p:cNvPr>
          <p:cNvPicPr>
            <a:picLocks noChangeAspect="1"/>
          </p:cNvPicPr>
          <p:nvPr/>
        </p:nvPicPr>
        <p:blipFill>
          <a:blip r:embed="rId3"/>
          <a:srcRect/>
          <a:stretch/>
        </p:blipFill>
        <p:spPr>
          <a:xfrm>
            <a:off x="3473684" y="2231960"/>
            <a:ext cx="4648912" cy="3015124"/>
          </a:xfrm>
          <a:prstGeom prst="rect">
            <a:avLst/>
          </a:prstGeom>
        </p:spPr>
      </p:pic>
    </p:spTree>
    <p:extLst>
      <p:ext uri="{BB962C8B-B14F-4D97-AF65-F5344CB8AC3E}">
        <p14:creationId xmlns:p14="http://schemas.microsoft.com/office/powerpoint/2010/main" val="3306763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2FCFA-78E5-37F0-E09F-3FBBAD458D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E79318-3161-E6F4-B558-F5A3453890AA}"/>
              </a:ext>
            </a:extLst>
          </p:cNvPr>
          <p:cNvSpPr>
            <a:spLocks noGrp="1"/>
          </p:cNvSpPr>
          <p:nvPr>
            <p:ph type="title"/>
          </p:nvPr>
        </p:nvSpPr>
        <p:spPr/>
        <p:txBody>
          <a:bodyPr/>
          <a:lstStyle/>
          <a:p>
            <a:r>
              <a:rPr lang="cy-GB"/>
              <a:t>Trafod yr atebion</a:t>
            </a:r>
          </a:p>
        </p:txBody>
      </p:sp>
      <p:sp>
        <p:nvSpPr>
          <p:cNvPr id="3" name="Content Placeholder 2">
            <a:extLst>
              <a:ext uri="{FF2B5EF4-FFF2-40B4-BE49-F238E27FC236}">
                <a16:creationId xmlns:a16="http://schemas.microsoft.com/office/drawing/2014/main" id="{EC844886-FE5D-5F3A-25D6-61B330B554E4}"/>
              </a:ext>
            </a:extLst>
          </p:cNvPr>
          <p:cNvSpPr>
            <a:spLocks noGrp="1"/>
          </p:cNvSpPr>
          <p:nvPr>
            <p:ph idx="1"/>
          </p:nvPr>
        </p:nvSpPr>
        <p:spPr>
          <a:xfrm>
            <a:off x="540000" y="1260000"/>
            <a:ext cx="10080000" cy="5040000"/>
          </a:xfrm>
        </p:spPr>
        <p:txBody>
          <a:bodyPr>
            <a:normAutofit/>
          </a:bodyPr>
          <a:lstStyle/>
          <a:p>
            <a:r>
              <a:rPr lang="cy-GB" sz="2400"/>
              <a:t>Allwch chi awgrymu rhesymau pam cafodd Lewis ei ddenu gan y syniad o leoli electronau mewn corneli ciwb?</a:t>
            </a:r>
          </a:p>
          <a:p>
            <a:pPr marL="342900" indent="-342900">
              <a:buFont typeface="Arial" panose="020B0604020202020204" pitchFamily="34" charset="0"/>
              <a:buChar char="•"/>
            </a:pPr>
            <a:r>
              <a:rPr lang="cy-GB" sz="2600">
                <a:solidFill>
                  <a:srgbClr val="C8102E"/>
                </a:solidFill>
              </a:rPr>
              <a:t>Mae gan giwbiau wyth cornel, sy’n cyd-fynd yn dda â’r syniad o gael wyth electron mewn ‘plisgyn’. </a:t>
            </a:r>
          </a:p>
          <a:p>
            <a:pPr marL="342900" indent="-342900">
              <a:buFont typeface="Arial" panose="020B0604020202020204" pitchFamily="34" charset="0"/>
              <a:buChar char="•"/>
            </a:pPr>
            <a:r>
              <a:rPr lang="cy-GB" sz="2600">
                <a:solidFill>
                  <a:srgbClr val="C8102E"/>
                </a:solidFill>
              </a:rPr>
              <a:t>Gallai ciwbiau bentyrru’n hawdd ar ben ei gilydd fel cratiau mewn warws. </a:t>
            </a:r>
          </a:p>
          <a:p>
            <a:pPr marL="342900" indent="-342900">
              <a:buFont typeface="Arial" panose="020B0604020202020204" pitchFamily="34" charset="0"/>
              <a:buChar char="•"/>
            </a:pPr>
            <a:r>
              <a:rPr lang="cy-GB" sz="2600">
                <a:solidFill>
                  <a:srgbClr val="C8102E"/>
                </a:solidFill>
              </a:rPr>
              <a:t>Efallai fod siâp gweladwy crisialau wedi dylanwadu ar Lewis a’i fod wedi dychmygu bod yr atomau’n fersiynau bach iawn o’r rhain.</a:t>
            </a:r>
          </a:p>
        </p:txBody>
      </p:sp>
      <p:sp>
        <p:nvSpPr>
          <p:cNvPr id="4" name="Vertical Title 1">
            <a:extLst>
              <a:ext uri="{FF2B5EF4-FFF2-40B4-BE49-F238E27FC236}">
                <a16:creationId xmlns:a16="http://schemas.microsoft.com/office/drawing/2014/main" id="{58EED4CD-5906-2D73-83C7-F6092D764D4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1</a:t>
            </a:r>
          </a:p>
        </p:txBody>
      </p:sp>
    </p:spTree>
    <p:extLst>
      <p:ext uri="{BB962C8B-B14F-4D97-AF65-F5344CB8AC3E}">
        <p14:creationId xmlns:p14="http://schemas.microsoft.com/office/powerpoint/2010/main" val="3107859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4F87C-B6F5-6D28-6379-375B4B8C3A25}"/>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982AB2D6-F510-D260-5FD2-34DEF610FBF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1</a:t>
            </a:r>
          </a:p>
        </p:txBody>
      </p:sp>
      <p:sp>
        <p:nvSpPr>
          <p:cNvPr id="2" name="Title 1">
            <a:extLst>
              <a:ext uri="{FF2B5EF4-FFF2-40B4-BE49-F238E27FC236}">
                <a16:creationId xmlns:a16="http://schemas.microsoft.com/office/drawing/2014/main" id="{471B92BF-78B0-FDD8-1BEC-CC311BCFE157}"/>
              </a:ext>
            </a:extLst>
          </p:cNvPr>
          <p:cNvSpPr>
            <a:spLocks noGrp="1"/>
          </p:cNvSpPr>
          <p:nvPr>
            <p:ph type="title"/>
          </p:nvPr>
        </p:nvSpPr>
        <p:spPr/>
        <p:txBody>
          <a:bodyPr/>
          <a:lstStyle/>
          <a:p>
            <a:r>
              <a:rPr lang="cy-GB"/>
              <a:t>Trafod yr atebion</a:t>
            </a:r>
          </a:p>
        </p:txBody>
      </p:sp>
      <p:sp>
        <p:nvSpPr>
          <p:cNvPr id="3" name="Content Placeholder 2">
            <a:extLst>
              <a:ext uri="{FF2B5EF4-FFF2-40B4-BE49-F238E27FC236}">
                <a16:creationId xmlns:a16="http://schemas.microsoft.com/office/drawing/2014/main" id="{4F5E8DE1-A8A5-7220-04A2-4D24C0252316}"/>
              </a:ext>
            </a:extLst>
          </p:cNvPr>
          <p:cNvSpPr>
            <a:spLocks noGrp="1"/>
          </p:cNvSpPr>
          <p:nvPr>
            <p:ph idx="1"/>
          </p:nvPr>
        </p:nvSpPr>
        <p:spPr>
          <a:xfrm>
            <a:off x="540000" y="1260000"/>
            <a:ext cx="10080000" cy="5040000"/>
          </a:xfrm>
        </p:spPr>
        <p:txBody>
          <a:bodyPr>
            <a:normAutofit/>
          </a:bodyPr>
          <a:lstStyle/>
          <a:p>
            <a:pPr>
              <a:buFont typeface="+mj-lt"/>
              <a:buAutoNum type="arabicPeriod" startAt="2"/>
            </a:pPr>
            <a:r>
              <a:rPr lang="cy-GB"/>
              <a:t>Lluniadwch adeiledd electronig neon gan ddefnyddio syniadau Lewis.</a:t>
            </a:r>
            <a:br>
              <a:rPr lang="cy-GB"/>
            </a:br>
            <a:br>
              <a:rPr lang="cy-GB"/>
            </a:br>
            <a:br>
              <a:rPr lang="cy-GB"/>
            </a:br>
            <a:br>
              <a:rPr lang="cy-GB"/>
            </a:br>
            <a:br>
              <a:rPr lang="cy-GB"/>
            </a:br>
            <a:br>
              <a:rPr lang="cy-GB"/>
            </a:br>
            <a:endParaRPr lang="cy-GB"/>
          </a:p>
          <a:p>
            <a:pPr>
              <a:buFont typeface="+mj-lt"/>
              <a:buAutoNum type="arabicPeriod" startAt="2"/>
            </a:pPr>
            <a:r>
              <a:rPr lang="cy-GB"/>
              <a:t>Lluniadwch adeiledd electronig ïon sodiwm ac ïon clorid.</a:t>
            </a:r>
          </a:p>
        </p:txBody>
      </p:sp>
      <p:pic>
        <p:nvPicPr>
          <p:cNvPr id="6" name="Picture 5" descr="Ciwb gydag e ym mhob cornel. Mae label Ne ar y ciwb.">
            <a:extLst>
              <a:ext uri="{FF2B5EF4-FFF2-40B4-BE49-F238E27FC236}">
                <a16:creationId xmlns:a16="http://schemas.microsoft.com/office/drawing/2014/main" id="{2918C2C3-4891-EFA1-0471-67ABCC1A8304}"/>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4572754" y="1786223"/>
            <a:ext cx="1865157" cy="1920014"/>
          </a:xfrm>
          <a:prstGeom prst="rect">
            <a:avLst/>
          </a:prstGeom>
        </p:spPr>
      </p:pic>
      <p:pic>
        <p:nvPicPr>
          <p:cNvPr id="7" name="Picture 6" descr="Dau ddiagram. Mae’r cyntaf yn cynnwys dau ddewis arall ar gyfer Na+. Mae un yn giwb ac mae’r llall yn giwb gydag e du ym mhob cornel.  Cl- yw’r ail ddiagram. Mae hwn yn giwb arall gydag e ym mhob cornel. Mae saith e yn ddu ac mae un yn oren golau.">
            <a:extLst>
              <a:ext uri="{FF2B5EF4-FFF2-40B4-BE49-F238E27FC236}">
                <a16:creationId xmlns:a16="http://schemas.microsoft.com/office/drawing/2014/main" id="{5C7E3CED-F755-1E2C-ED1B-BBFCE884AF24}"/>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1766320" y="4493715"/>
            <a:ext cx="8072274" cy="2004361"/>
          </a:xfrm>
          <a:prstGeom prst="rect">
            <a:avLst/>
          </a:prstGeom>
        </p:spPr>
      </p:pic>
      <p:sp>
        <p:nvSpPr>
          <p:cNvPr id="5" name="TextBox 4">
            <a:extLst>
              <a:ext uri="{FF2B5EF4-FFF2-40B4-BE49-F238E27FC236}">
                <a16:creationId xmlns:a16="http://schemas.microsoft.com/office/drawing/2014/main" id="{62B47870-1568-CC97-2869-F61073460A67}"/>
              </a:ext>
            </a:extLst>
          </p:cNvPr>
          <p:cNvSpPr txBox="1"/>
          <p:nvPr/>
        </p:nvSpPr>
        <p:spPr>
          <a:xfrm>
            <a:off x="3646968" y="5167113"/>
            <a:ext cx="710451" cy="430887"/>
          </a:xfrm>
          <a:prstGeom prst="rect">
            <a:avLst/>
          </a:prstGeom>
          <a:solidFill>
            <a:schemeClr val="bg1"/>
          </a:solidFill>
        </p:spPr>
        <p:txBody>
          <a:bodyPr wrap="none" rtlCol="0">
            <a:spAutoFit/>
          </a:bodyPr>
          <a:lstStyle/>
          <a:p>
            <a:r>
              <a:rPr lang="en-GB" sz="2200" dirty="0">
                <a:latin typeface="Century Gothic" panose="020B0502020202020204" pitchFamily="34" charset="0"/>
              </a:rPr>
              <a:t>neu</a:t>
            </a:r>
          </a:p>
        </p:txBody>
      </p:sp>
    </p:spTree>
    <p:extLst>
      <p:ext uri="{BB962C8B-B14F-4D97-AF65-F5344CB8AC3E}">
        <p14:creationId xmlns:p14="http://schemas.microsoft.com/office/powerpoint/2010/main" val="527878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84519-DE0D-CC21-791D-BB1A95DE5419}"/>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5E573BF0-63EB-EA34-FEA7-845204DC81F7}"/>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1</a:t>
            </a:r>
          </a:p>
        </p:txBody>
      </p:sp>
      <p:sp>
        <p:nvSpPr>
          <p:cNvPr id="2" name="Title 1">
            <a:extLst>
              <a:ext uri="{FF2B5EF4-FFF2-40B4-BE49-F238E27FC236}">
                <a16:creationId xmlns:a16="http://schemas.microsoft.com/office/drawing/2014/main" id="{7F802743-62A1-1DF3-6125-86B84B4FF297}"/>
              </a:ext>
            </a:extLst>
          </p:cNvPr>
          <p:cNvSpPr>
            <a:spLocks noGrp="1"/>
          </p:cNvSpPr>
          <p:nvPr>
            <p:ph type="title"/>
          </p:nvPr>
        </p:nvSpPr>
        <p:spPr/>
        <p:txBody>
          <a:bodyPr/>
          <a:lstStyle/>
          <a:p>
            <a:r>
              <a:rPr lang="cy-GB"/>
              <a:t>Trafod yr atebion</a:t>
            </a:r>
          </a:p>
        </p:txBody>
      </p:sp>
      <p:sp>
        <p:nvSpPr>
          <p:cNvPr id="3" name="Content Placeholder 2">
            <a:extLst>
              <a:ext uri="{FF2B5EF4-FFF2-40B4-BE49-F238E27FC236}">
                <a16:creationId xmlns:a16="http://schemas.microsoft.com/office/drawing/2014/main" id="{8CAB6B8D-58A2-2F4D-BF56-EC9AD8E5BD98}"/>
              </a:ext>
            </a:extLst>
          </p:cNvPr>
          <p:cNvSpPr>
            <a:spLocks noGrp="1"/>
          </p:cNvSpPr>
          <p:nvPr>
            <p:ph idx="1"/>
          </p:nvPr>
        </p:nvSpPr>
        <p:spPr>
          <a:xfrm>
            <a:off x="539999" y="1260000"/>
            <a:ext cx="4946401" cy="5040000"/>
          </a:xfrm>
        </p:spPr>
        <p:txBody>
          <a:bodyPr/>
          <a:lstStyle/>
          <a:p>
            <a:pPr>
              <a:buFont typeface="+mj-lt"/>
              <a:buAutoNum type="arabicPeriod" startAt="4"/>
            </a:pPr>
            <a:r>
              <a:rPr lang="cy-GB" sz="2400"/>
              <a:t>Eglurwch sut byddai model ciwb Lewis yn rhoi cyfrif am rif cyd-drefnol sodiwm clorid.</a:t>
            </a:r>
          </a:p>
          <a:p>
            <a:pPr marL="0" indent="0">
              <a:buNone/>
            </a:pPr>
            <a:endParaRPr lang="en-GB" sz="2600" dirty="0">
              <a:solidFill>
                <a:srgbClr val="C8102E"/>
              </a:solidFill>
            </a:endParaRPr>
          </a:p>
          <a:p>
            <a:pPr marL="0" indent="0">
              <a:buNone/>
            </a:pPr>
            <a:r>
              <a:rPr lang="cy-GB" sz="2600">
                <a:solidFill>
                  <a:srgbClr val="C8102E"/>
                </a:solidFill>
              </a:rPr>
              <a:t>Mae gan bob ciwb chwe wyneb felly gallai fod ganddo chwe ïon â gwefr ddirgroes yn gytbell ar hyd pob wyneb.</a:t>
            </a:r>
          </a:p>
          <a:p>
            <a:pPr marL="0" indent="0">
              <a:buNone/>
            </a:pPr>
            <a:endParaRPr lang="en-GB" dirty="0"/>
          </a:p>
        </p:txBody>
      </p:sp>
      <p:pic>
        <p:nvPicPr>
          <p:cNvPr id="7" name="Picture 6" descr="Yng nghanol y diagram mae amlinelliad du o giwb gyda’r label Na+. O amgylch y ciwb canolog mae chwe chiwb, pob un gyda’r label Cl-. Mae gan bob un o’r ciwbiau Cl- e ym mhob cornel. Mae saith e yn ddu ac mae un yn oren golau. Mae’r e lliw oren golau ar yr ochr sy’n wynebu’r ciwb Na+ yn y canol. Mae llinell ddotiog rhwng pob ciwb Cl- a’r ciwb Na+ canolog. ">
            <a:extLst>
              <a:ext uri="{FF2B5EF4-FFF2-40B4-BE49-F238E27FC236}">
                <a16:creationId xmlns:a16="http://schemas.microsoft.com/office/drawing/2014/main" id="{4246ED00-FBD8-DCAD-9D5F-6AD387DCC126}"/>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5581430" y="1111330"/>
            <a:ext cx="5361710" cy="5337339"/>
          </a:xfrm>
          <a:prstGeom prst="rect">
            <a:avLst/>
          </a:prstGeom>
        </p:spPr>
      </p:pic>
    </p:spTree>
    <p:extLst>
      <p:ext uri="{BB962C8B-B14F-4D97-AF65-F5344CB8AC3E}">
        <p14:creationId xmlns:p14="http://schemas.microsoft.com/office/powerpoint/2010/main" val="1374866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D85A3-E622-2F43-6A98-A9CEBFD23467}"/>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585B5E49-8FCB-2B77-D379-C6CE37B8E2E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1</a:t>
            </a:r>
          </a:p>
        </p:txBody>
      </p:sp>
      <p:sp>
        <p:nvSpPr>
          <p:cNvPr id="2" name="Title 1">
            <a:extLst>
              <a:ext uri="{FF2B5EF4-FFF2-40B4-BE49-F238E27FC236}">
                <a16:creationId xmlns:a16="http://schemas.microsoft.com/office/drawing/2014/main" id="{4F86CF2E-4258-44E8-B152-BB00A67AB757}"/>
              </a:ext>
            </a:extLst>
          </p:cNvPr>
          <p:cNvSpPr>
            <a:spLocks noGrp="1"/>
          </p:cNvSpPr>
          <p:nvPr>
            <p:ph type="title"/>
          </p:nvPr>
        </p:nvSpPr>
        <p:spPr/>
        <p:txBody>
          <a:bodyPr/>
          <a:lstStyle/>
          <a:p>
            <a:r>
              <a:rPr lang="cy-GB"/>
              <a:t>Trafod yr atebion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0CA33BC-3E2E-233D-EBC4-A30A12250216}"/>
                  </a:ext>
                </a:extLst>
              </p:cNvPr>
              <p:cNvSpPr>
                <a:spLocks noGrp="1"/>
              </p:cNvSpPr>
              <p:nvPr>
                <p:ph idx="1"/>
              </p:nvPr>
            </p:nvSpPr>
            <p:spPr>
              <a:xfrm>
                <a:off x="540000" y="1260000"/>
                <a:ext cx="10080000" cy="5315898"/>
              </a:xfrm>
            </p:spPr>
            <p:txBody>
              <a:bodyPr>
                <a:noAutofit/>
              </a:bodyPr>
              <a:lstStyle/>
              <a:p>
                <a:pPr>
                  <a:buFont typeface="+mj-lt"/>
                  <a:buAutoNum type="arabicPeriod" startAt="5"/>
                </a:pPr>
                <a:r>
                  <a:rPr lang="cy-GB"/>
                  <a:t>Gallai Lewis roi cyfrif am fondiau cofalent drwy gyfeirio at rannu electronau. Mae’r diagram isod yn dangos adeiledd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Cl</m:t>
                        </m:r>
                      </m:e>
                      <m:sub>
                        <m:r>
                          <a:rPr lang="en-GB" b="0" i="0" dirty="0" smtClean="0">
                            <a:latin typeface="Cambria Math" panose="02040503050406030204" pitchFamily="18" charset="0"/>
                          </a:rPr>
                          <m:t>2</m:t>
                        </m:r>
                      </m:sub>
                    </m:sSub>
                  </m:oMath>
                </a14:m>
                <a:r>
                  <a:rPr lang="cy-GB"/>
                  <a:t>. Lluniadwch ddiagramau tebyg ar gyfer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OF</m:t>
                        </m:r>
                      </m:e>
                      <m:sub>
                        <m:r>
                          <a:rPr lang="en-GB" b="0" i="0" dirty="0" smtClean="0">
                            <a:latin typeface="Cambria Math" panose="02040503050406030204" pitchFamily="18" charset="0"/>
                          </a:rPr>
                          <m:t>2</m:t>
                        </m:r>
                      </m:sub>
                    </m:sSub>
                  </m:oMath>
                </a14:m>
                <a:r>
                  <a:rPr lang="cy-GB"/>
                  <a:t> a </a:t>
                </a:r>
                <a14:m>
                  <m:oMath xmlns:m="http://schemas.openxmlformats.org/officeDocument/2006/math">
                    <m:sSub>
                      <m:sSubPr>
                        <m:ctrlPr>
                          <a:rPr lang="en-GB" i="1" dirty="0">
                            <a:latin typeface="Cambria Math" panose="02040503050406030204" pitchFamily="18" charset="0"/>
                          </a:rPr>
                        </m:ctrlPr>
                      </m:sSubPr>
                      <m:e>
                        <m:r>
                          <m:rPr>
                            <m:sty m:val="p"/>
                          </m:rPr>
                          <a:rPr lang="en-GB" dirty="0">
                            <a:latin typeface="Cambria Math" panose="02040503050406030204" pitchFamily="18" charset="0"/>
                          </a:rPr>
                          <m:t>O</m:t>
                        </m:r>
                      </m:e>
                      <m:sub>
                        <m:r>
                          <a:rPr lang="en-GB" dirty="0">
                            <a:latin typeface="Cambria Math" panose="02040503050406030204" pitchFamily="18" charset="0"/>
                          </a:rPr>
                          <m:t>2</m:t>
                        </m:r>
                      </m:sub>
                    </m:sSub>
                  </m:oMath>
                </a14:m>
                <a:r>
                  <a:rPr lang="cy-GB"/>
                  <a:t>.</a:t>
                </a:r>
                <a:br>
                  <a:rPr lang="cy-GB" sz="2000"/>
                </a:br>
                <a:br>
                  <a:rPr lang="cy-GB" sz="2000"/>
                </a:br>
                <a:br>
                  <a:rPr lang="cy-GB" sz="2000"/>
                </a:br>
                <a:br>
                  <a:rPr lang="cy-GB" sz="2000"/>
                </a:br>
                <a:br>
                  <a:rPr lang="cy-GB" sz="2000"/>
                </a:br>
                <a:br>
                  <a:rPr lang="cy-GB" sz="2000"/>
                </a:br>
                <a:br>
                  <a:rPr lang="cy-GB" sz="2000"/>
                </a:br>
                <a:br>
                  <a:rPr lang="cy-GB" sz="2000"/>
                </a:br>
                <a:br>
                  <a:rPr lang="cy-GB" sz="2000"/>
                </a:br>
                <a:endParaRPr lang="cy-GB" sz="2000"/>
              </a:p>
              <a:p>
                <a:pPr>
                  <a:buFont typeface="+mj-lt"/>
                  <a:buAutoNum type="arabicPeriod" startAt="5"/>
                </a:pPr>
                <a:r>
                  <a:rPr lang="cy-GB"/>
                  <a:t>A yw’n bosibl lluniadu adeiledd tebyg i’r un uchod sy’n dangos bond triphlyg, fel yn y moleciwl </a:t>
                </a:r>
                <a14:m>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N</m:t>
                        </m:r>
                      </m:e>
                      <m:sub>
                        <m:r>
                          <a:rPr lang="en-GB" dirty="0">
                            <a:latin typeface="Cambria Math" panose="02040503050406030204" pitchFamily="18" charset="0"/>
                          </a:rPr>
                          <m:t>2</m:t>
                        </m:r>
                      </m:sub>
                    </m:sSub>
                  </m:oMath>
                </a14:m>
                <a:r>
                  <a:rPr lang="cy-GB"/>
                  <a:t>?</a:t>
                </a:r>
              </a:p>
              <a:p>
                <a:pPr marL="0" indent="0">
                  <a:buNone/>
                </a:pPr>
                <a:r>
                  <a:rPr lang="cy-GB" sz="2400">
                    <a:solidFill>
                      <a:srgbClr val="C8102E"/>
                    </a:solidFill>
                  </a:rPr>
                  <a:t>Nac ydyw, dau electron yr un fyddai’r nifer mwyaf o electronau y gallai dau atom eu rhannu wrth i wynebau’r ciwbiau gyffwrdd.</a:t>
                </a:r>
              </a:p>
            </p:txBody>
          </p:sp>
        </mc:Choice>
        <mc:Fallback xmlns="">
          <p:sp>
            <p:nvSpPr>
              <p:cNvPr id="3" name="Content Placeholder 2">
                <a:extLst>
                  <a:ext uri="{FF2B5EF4-FFF2-40B4-BE49-F238E27FC236}">
                    <a16:creationId xmlns:a16="http://schemas.microsoft.com/office/drawing/2014/main" id="{F0CA33BC-3E2E-233D-EBC4-A30A12250216}"/>
                  </a:ext>
                </a:extLst>
              </p:cNvPr>
              <p:cNvSpPr>
                <a:spLocks noGrp="1" noRot="1" noChangeAspect="1" noMove="1" noResize="1" noEditPoints="1" noAdjustHandles="1" noChangeArrowheads="1" noChangeShapeType="1" noTextEdit="1"/>
              </p:cNvSpPr>
              <p:nvPr>
                <p:ph idx="1"/>
              </p:nvPr>
            </p:nvSpPr>
            <p:spPr>
              <a:xfrm>
                <a:off x="540000" y="1260000"/>
                <a:ext cx="10080000" cy="5315898"/>
              </a:xfrm>
              <a:blipFill>
                <a:blip r:embed="rId2"/>
                <a:stretch>
                  <a:fillRect l="-1875" t="-1720" r="-2299" b="-6078"/>
                </a:stretch>
              </a:blipFill>
            </p:spPr>
            <p:txBody>
              <a:bodyPr/>
              <a:lstStyle/>
              <a:p>
                <a:r>
                  <a:rPr lang="en-GB">
                    <a:noFill/>
                  </a:rPr>
                  <a:t> </a:t>
                </a:r>
              </a:p>
            </p:txBody>
          </p:sp>
        </mc:Fallback>
      </mc:AlternateContent>
      <p:pic>
        <p:nvPicPr>
          <p:cNvPr id="5" name="Picture 4" descr="Dau giwb wedi’u cysylltu ar hyd un ymyl. Mae’r label Cl ar y bob ciwb. Mae gan bob ciwb e ym mhob cornel. Mae’r e yn y ciwb ar y chwith yn ddu ac mae’r e yn y ciwb ar y dde yn oren golau. Ar yr ymyl sy’n croestorri, mae’r e uchaf yn ddu ac mae’r e isaf yn oren golau. ">
            <a:extLst>
              <a:ext uri="{FF2B5EF4-FFF2-40B4-BE49-F238E27FC236}">
                <a16:creationId xmlns:a16="http://schemas.microsoft.com/office/drawing/2014/main" id="{0EC1DC70-7F42-01A2-2EFB-DFA28D837A07}"/>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364106" y="2386877"/>
            <a:ext cx="3692757" cy="2394995"/>
          </a:xfrm>
          <a:prstGeom prst="rect">
            <a:avLst/>
          </a:prstGeom>
        </p:spPr>
      </p:pic>
      <p:pic>
        <p:nvPicPr>
          <p:cNvPr id="7" name="Picture 6" descr="Tri chiwb wedi’u trefnu mewn llinell, wedi’u cysylltu ar hyd un ymyl. Mae label O ar y ciwb canolog, mae label F ar y ddau giwb allanol. Mae gan bob ciwb e ym mhob cornel. Mae’r e yn y ciwb ar y chwith a’r dde yn ddu ac mae’r e yn y ciwb yn y canol yn oren golau. Ar yr ymyl sy’n croestorri, mae’r e uchaf yn ddu ac mae’r e isaf yn oren golau. ">
            <a:extLst>
              <a:ext uri="{FF2B5EF4-FFF2-40B4-BE49-F238E27FC236}">
                <a16:creationId xmlns:a16="http://schemas.microsoft.com/office/drawing/2014/main" id="{31E31724-149A-B6CE-FF01-77B614F6D7F0}"/>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t="3191" b="3191"/>
          <a:stretch/>
        </p:blipFill>
        <p:spPr>
          <a:xfrm>
            <a:off x="3748200" y="2107257"/>
            <a:ext cx="4549200" cy="1987612"/>
          </a:xfrm>
          <a:prstGeom prst="rect">
            <a:avLst/>
          </a:prstGeom>
        </p:spPr>
      </p:pic>
      <p:pic>
        <p:nvPicPr>
          <p:cNvPr id="8" name="Picture 7" descr="Dau giwb wedi’u cysylltu ar hyd un ochr. Mae'r label O ar bob ciwb. Mae gan bob ciwb e ym mhob cornel. Mae’r e yn y ciwb ar y chwith yn ddu ac mae’r e yn y ciwb ar y dde yn oren golau. Ar yr ymyl sy’n croestorri mae’r llythrennau e yn ddu ac mae dwy o’r llythrennau e yn oren golau. ">
            <a:extLst>
              <a:ext uri="{FF2B5EF4-FFF2-40B4-BE49-F238E27FC236}">
                <a16:creationId xmlns:a16="http://schemas.microsoft.com/office/drawing/2014/main" id="{357E0FF3-520F-7781-9192-A3E875534804}"/>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t="3191" b="3191"/>
          <a:stretch/>
        </p:blipFill>
        <p:spPr>
          <a:xfrm>
            <a:off x="6832800" y="3101063"/>
            <a:ext cx="4549200" cy="1987612"/>
          </a:xfrm>
          <a:prstGeom prst="rect">
            <a:avLst/>
          </a:prstGeom>
        </p:spPr>
      </p:pic>
    </p:spTree>
    <p:extLst>
      <p:ext uri="{BB962C8B-B14F-4D97-AF65-F5344CB8AC3E}">
        <p14:creationId xmlns:p14="http://schemas.microsoft.com/office/powerpoint/2010/main" val="749844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97E1-0B6B-3B25-B2F3-DEB1276B5424}"/>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5DE46A8A-D21B-4464-7711-3779B72EEEB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a:solidFill>
                  <a:schemeClr val="bg1"/>
                </a:solidFill>
                <a:latin typeface="Century Gothic" panose="020B0502020202020204" pitchFamily="34" charset="0"/>
              </a:rPr>
              <a:t>Gweithgaredd 2</a:t>
            </a:r>
          </a:p>
        </p:txBody>
      </p:sp>
      <p:sp>
        <p:nvSpPr>
          <p:cNvPr id="2" name="Title 1">
            <a:extLst>
              <a:ext uri="{FF2B5EF4-FFF2-40B4-BE49-F238E27FC236}">
                <a16:creationId xmlns:a16="http://schemas.microsoft.com/office/drawing/2014/main" id="{5B113B8F-88C8-2293-439E-B848125E5345}"/>
              </a:ext>
            </a:extLst>
          </p:cNvPr>
          <p:cNvSpPr>
            <a:spLocks noGrp="1"/>
          </p:cNvSpPr>
          <p:nvPr>
            <p:ph type="title"/>
          </p:nvPr>
        </p:nvSpPr>
        <p:spPr/>
        <p:txBody>
          <a:bodyPr/>
          <a:lstStyle/>
          <a:p>
            <a:r>
              <a:rPr lang="cy-GB"/>
              <a:t>Gweithgaredd modelu</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F6D98C9-AD5E-38D8-6610-F0E761C249E4}"/>
                  </a:ext>
                </a:extLst>
              </p:cNvPr>
              <p:cNvSpPr>
                <a:spLocks noGrp="1"/>
              </p:cNvSpPr>
              <p:nvPr>
                <p:ph idx="1"/>
              </p:nvPr>
            </p:nvSpPr>
            <p:spPr>
              <a:xfrm>
                <a:off x="540000" y="1260000"/>
                <a:ext cx="5556000" cy="5040000"/>
              </a:xfrm>
            </p:spPr>
            <p:txBody>
              <a:bodyPr>
                <a:noAutofit/>
              </a:bodyPr>
              <a:lstStyle/>
              <a:p>
                <a:pPr marL="0" indent="0">
                  <a:buNone/>
                </a:pPr>
                <a:r>
                  <a:rPr lang="cy-GB" sz="2000"/>
                  <a:t>Gan ddefnyddio clai modelu mewn dau liw gwahanol a ffyn coctel, adeiladwch fodelau o’r canlynol: </a:t>
                </a:r>
              </a:p>
              <a:p>
                <a:r>
                  <a:rPr lang="cy-GB" sz="2000"/>
                  <a:t>Ocsigen, </a:t>
                </a:r>
                <a14:m>
                  <m:oMath xmlns:m="http://schemas.openxmlformats.org/officeDocument/2006/math">
                    <m:sSub>
                      <m:sSubPr>
                        <m:ctrlPr>
                          <a:rPr lang="en-GB" sz="2000" i="1" dirty="0" smtClean="0">
                            <a:latin typeface="Cambria Math" panose="02040503050406030204" pitchFamily="18" charset="0"/>
                          </a:rPr>
                        </m:ctrlPr>
                      </m:sSubPr>
                      <m:e>
                        <m:r>
                          <m:rPr>
                            <m:sty m:val="p"/>
                          </m:rPr>
                          <a:rPr lang="en-GB" sz="2000" dirty="0">
                            <a:latin typeface="Cambria Math" panose="02040503050406030204" pitchFamily="18" charset="0"/>
                          </a:rPr>
                          <m:t>O</m:t>
                        </m:r>
                      </m:e>
                      <m:sub>
                        <m:r>
                          <a:rPr lang="en-GB" sz="2000" dirty="0">
                            <a:latin typeface="Cambria Math" panose="02040503050406030204" pitchFamily="18" charset="0"/>
                          </a:rPr>
                          <m:t>2</m:t>
                        </m:r>
                      </m:sub>
                    </m:sSub>
                  </m:oMath>
                </a14:m>
                <a:r>
                  <a:rPr lang="cy-GB" sz="2000"/>
                  <a:t> </a:t>
                </a:r>
              </a:p>
              <a:p>
                <a:r>
                  <a:rPr lang="cy-GB"/>
                  <a:t>Carbon tetraclorid</a:t>
                </a:r>
                <a:r>
                  <a:rPr lang="cy-GB" sz="2000"/>
                  <a:t>, </a:t>
                </a:r>
                <a14:m>
                  <m:oMath xmlns:m="http://schemas.openxmlformats.org/officeDocument/2006/math">
                    <m:sSub>
                      <m:sSubPr>
                        <m:ctrlPr>
                          <a:rPr lang="en-GB" sz="2000" i="1" dirty="0">
                            <a:latin typeface="Cambria Math" panose="02040503050406030204" pitchFamily="18" charset="0"/>
                          </a:rPr>
                        </m:ctrlPr>
                      </m:sSubPr>
                      <m:e>
                        <m:r>
                          <m:rPr>
                            <m:sty m:val="p"/>
                          </m:rPr>
                          <a:rPr lang="en-GB" sz="2000" b="0" i="0" dirty="0" smtClean="0">
                            <a:latin typeface="Cambria Math" panose="02040503050406030204" pitchFamily="18" charset="0"/>
                          </a:rPr>
                          <m:t>CCl</m:t>
                        </m:r>
                      </m:e>
                      <m:sub>
                        <m:r>
                          <a:rPr lang="en-GB" sz="2000" b="0" i="0" dirty="0" smtClean="0">
                            <a:latin typeface="Cambria Math" panose="02040503050406030204" pitchFamily="18" charset="0"/>
                          </a:rPr>
                          <m:t>4</m:t>
                        </m:r>
                      </m:sub>
                    </m:sSub>
                    <m:r>
                      <a:rPr lang="en-GB" sz="2000" b="0" i="1" dirty="0" smtClean="0">
                        <a:latin typeface="Cambria Math" panose="02040503050406030204" pitchFamily="18" charset="0"/>
                      </a:rPr>
                      <m:t>.</m:t>
                    </m:r>
                  </m:oMath>
                </a14:m>
                <a:endParaRPr lang="cy-GB" sz="2000"/>
              </a:p>
              <a:p>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buNone/>
                </a:pPr>
                <a:r>
                  <a:rPr lang="cy-GB"/>
                  <a:t>Mae dwy ffordd o drefnu’r atomau clorin mewn carbon tetraclorid</a:t>
                </a:r>
                <a:r>
                  <a:rPr lang="cy-GB" sz="2000"/>
                  <a:t>, </a:t>
                </a:r>
                <a14:m>
                  <m:oMath xmlns:m="http://schemas.openxmlformats.org/officeDocument/2006/math">
                    <m:sSub>
                      <m:sSubPr>
                        <m:ctrlPr>
                          <a:rPr lang="en-GB" sz="2000" i="1" dirty="0">
                            <a:latin typeface="Cambria Math" panose="02040503050406030204" pitchFamily="18" charset="0"/>
                          </a:rPr>
                        </m:ctrlPr>
                      </m:sSubPr>
                      <m:e>
                        <m:r>
                          <m:rPr>
                            <m:sty m:val="p"/>
                          </m:rPr>
                          <a:rPr lang="en-GB" sz="2000" dirty="0">
                            <a:latin typeface="Cambria Math" panose="02040503050406030204" pitchFamily="18" charset="0"/>
                          </a:rPr>
                          <m:t>CCl</m:t>
                        </m:r>
                      </m:e>
                      <m:sub>
                        <m:r>
                          <a:rPr lang="en-GB" sz="2000" dirty="0">
                            <a:latin typeface="Cambria Math" panose="02040503050406030204" pitchFamily="18" charset="0"/>
                          </a:rPr>
                          <m:t>4</m:t>
                        </m:r>
                      </m:sub>
                    </m:sSub>
                  </m:oMath>
                </a14:m>
                <a:r>
                  <a:rPr lang="cy-GB" sz="2000"/>
                  <a:t> –</a:t>
                </a:r>
                <a:r>
                  <a:rPr lang="cy-GB"/>
                  <a:t> pa un sydd orau yn eich barn chi?</a:t>
                </a:r>
              </a:p>
            </p:txBody>
          </p:sp>
        </mc:Choice>
        <mc:Fallback xmlns="">
          <p:sp>
            <p:nvSpPr>
              <p:cNvPr id="3" name="Content Placeholder 2">
                <a:extLst>
                  <a:ext uri="{FF2B5EF4-FFF2-40B4-BE49-F238E27FC236}">
                    <a16:creationId xmlns:a16="http://schemas.microsoft.com/office/drawing/2014/main" id="{CF6D98C9-AD5E-38D8-6610-F0E761C249E4}"/>
                  </a:ext>
                </a:extLst>
              </p:cNvPr>
              <p:cNvSpPr>
                <a:spLocks noGrp="1" noRot="1" noChangeAspect="1" noMove="1" noResize="1" noEditPoints="1" noAdjustHandles="1" noChangeArrowheads="1" noChangeShapeType="1" noTextEdit="1"/>
              </p:cNvSpPr>
              <p:nvPr>
                <p:ph idx="1"/>
              </p:nvPr>
            </p:nvSpPr>
            <p:spPr>
              <a:xfrm>
                <a:off x="540000" y="1260000"/>
                <a:ext cx="5556000" cy="5040000"/>
              </a:xfrm>
              <a:blipFill>
                <a:blip r:embed="rId2"/>
                <a:stretch>
                  <a:fillRect l="-3293" t="-1574" r="-2964"/>
                </a:stretch>
              </a:blipFill>
            </p:spPr>
            <p:txBody>
              <a:bodyPr/>
              <a:lstStyle/>
              <a:p>
                <a:r>
                  <a:rPr lang="en-GB">
                    <a:noFill/>
                  </a:rPr>
                  <a:t> </a:t>
                </a:r>
              </a:p>
            </p:txBody>
          </p:sp>
        </mc:Fallback>
      </mc:AlternateContent>
      <p:pic>
        <p:nvPicPr>
          <p:cNvPr id="6" name="Picture 5" descr="Ffotograff yn dangos pêl o blastisin melyn, pêl o blastisin coch a phentwr o ffyn coctel ar fainc waith labordy.">
            <a:extLst>
              <a:ext uri="{FF2B5EF4-FFF2-40B4-BE49-F238E27FC236}">
                <a16:creationId xmlns:a16="http://schemas.microsoft.com/office/drawing/2014/main" id="{BEC910F1-C210-E04B-FB2F-23B547D440D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6363093" y="980661"/>
            <a:ext cx="4411745" cy="5157984"/>
          </a:xfrm>
          <a:prstGeom prst="rect">
            <a:avLst/>
          </a:prstGeom>
        </p:spPr>
      </p:pic>
    </p:spTree>
    <p:extLst>
      <p:ext uri="{BB962C8B-B14F-4D97-AF65-F5344CB8AC3E}">
        <p14:creationId xmlns:p14="http://schemas.microsoft.com/office/powerpoint/2010/main" val="1722372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D9978-8052-984A-C65F-1753176F642F}"/>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B3F8B1AA-3571-34AB-C40F-198D8AF24C4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a:solidFill>
                  <a:schemeClr val="bg1"/>
                </a:solidFill>
                <a:latin typeface="Century Gothic" panose="020B0502020202020204" pitchFamily="34" charset="0"/>
              </a:rPr>
              <a:t>Atebion Gweithgaredd 2</a:t>
            </a:r>
          </a:p>
        </p:txBody>
      </p:sp>
      <p:sp>
        <p:nvSpPr>
          <p:cNvPr id="2" name="Title 1">
            <a:extLst>
              <a:ext uri="{FF2B5EF4-FFF2-40B4-BE49-F238E27FC236}">
                <a16:creationId xmlns:a16="http://schemas.microsoft.com/office/drawing/2014/main" id="{505DCF5C-52DE-1FD9-AEA6-D98BB9DF647D}"/>
              </a:ext>
            </a:extLst>
          </p:cNvPr>
          <p:cNvSpPr>
            <a:spLocks noGrp="1"/>
          </p:cNvSpPr>
          <p:nvPr>
            <p:ph type="title"/>
          </p:nvPr>
        </p:nvSpPr>
        <p:spPr/>
        <p:txBody>
          <a:bodyPr/>
          <a:lstStyle/>
          <a:p>
            <a:r>
              <a:rPr lang="cy-GB"/>
              <a:t>Gweithgaredd modelu – atebion enghreifftiol</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F6EC668-5C50-C8E7-3D46-DA999724A4A6}"/>
                  </a:ext>
                </a:extLst>
              </p:cNvPr>
              <p:cNvSpPr>
                <a:spLocks noGrp="1"/>
              </p:cNvSpPr>
              <p:nvPr>
                <p:ph idx="1"/>
              </p:nvPr>
            </p:nvSpPr>
            <p:spPr/>
            <p:txBody>
              <a:bodyPr/>
              <a:lstStyle/>
              <a:p>
                <a:r>
                  <a:rPr lang="cy-GB"/>
                  <a:t>Gan ddefnyddio plastisin mewn dau liw gwahanol a ffyn coctel, adeiladwch fodelau o </a:t>
                </a:r>
                <a14:m>
                  <m:oMath xmlns:m="http://schemas.openxmlformats.org/officeDocument/2006/math">
                    <m:sSub>
                      <m:sSubPr>
                        <m:ctrlPr>
                          <a:rPr lang="en-GB" i="1" dirty="0" smtClean="0">
                            <a:latin typeface="Cambria Math" panose="02040503050406030204" pitchFamily="18" charset="0"/>
                          </a:rPr>
                        </m:ctrlPr>
                      </m:sSubPr>
                      <m:e>
                        <m:r>
                          <m:rPr>
                            <m:sty m:val="p"/>
                          </m:rPr>
                          <a:rPr lang="en-GB" dirty="0">
                            <a:latin typeface="Cambria Math" panose="02040503050406030204" pitchFamily="18" charset="0"/>
                          </a:rPr>
                          <m:t>O</m:t>
                        </m:r>
                      </m:e>
                      <m:sub>
                        <m:r>
                          <a:rPr lang="en-GB" dirty="0">
                            <a:latin typeface="Cambria Math" panose="02040503050406030204" pitchFamily="18" charset="0"/>
                          </a:rPr>
                          <m:t>2</m:t>
                        </m:r>
                      </m:sub>
                    </m:sSub>
                  </m:oMath>
                </a14:m>
                <a:r>
                  <a:rPr lang="cy-GB"/>
                  <a:t> a </a:t>
                </a:r>
                <a14:m>
                  <m:oMath xmlns:m="http://schemas.openxmlformats.org/officeDocument/2006/math">
                    <m:sSub>
                      <m:sSubPr>
                        <m:ctrlPr>
                          <a:rPr lang="en-GB" i="1" dirty="0">
                            <a:latin typeface="Cambria Math" panose="02040503050406030204" pitchFamily="18" charset="0"/>
                          </a:rPr>
                        </m:ctrlPr>
                      </m:sSubPr>
                      <m:e>
                        <m:r>
                          <m:rPr>
                            <m:sty m:val="p"/>
                          </m:rPr>
                          <a:rPr lang="en-GB" b="0" i="0" dirty="0" smtClean="0">
                            <a:latin typeface="Cambria Math" panose="02040503050406030204" pitchFamily="18" charset="0"/>
                          </a:rPr>
                          <m:t>CCl</m:t>
                        </m:r>
                      </m:e>
                      <m:sub>
                        <m:r>
                          <a:rPr lang="en-GB" b="0" i="0" dirty="0" smtClean="0">
                            <a:latin typeface="Cambria Math" panose="02040503050406030204" pitchFamily="18" charset="0"/>
                          </a:rPr>
                          <m:t>4</m:t>
                        </m:r>
                      </m:sub>
                    </m:sSub>
                    <m:r>
                      <a:rPr lang="en-GB" b="0" i="1" dirty="0" smtClean="0">
                        <a:latin typeface="Cambria Math" panose="02040503050406030204" pitchFamily="18" charset="0"/>
                      </a:rPr>
                      <m:t>.</m:t>
                    </m:r>
                  </m:oMath>
                </a14:m>
                <a:endParaRPr lang="cy-GB"/>
              </a:p>
            </p:txBody>
          </p:sp>
        </mc:Choice>
        <mc:Fallback xmlns="">
          <p:sp>
            <p:nvSpPr>
              <p:cNvPr id="3" name="Content Placeholder 2">
                <a:extLst>
                  <a:ext uri="{FF2B5EF4-FFF2-40B4-BE49-F238E27FC236}">
                    <a16:creationId xmlns:a16="http://schemas.microsoft.com/office/drawing/2014/main" id="{8F6EC668-5C50-C8E7-3D46-DA999724A4A6}"/>
                  </a:ext>
                </a:extLst>
              </p:cNvPr>
              <p:cNvSpPr>
                <a:spLocks noGrp="1" noRot="1" noChangeAspect="1" noMove="1" noResize="1" noEditPoints="1" noAdjustHandles="1" noChangeArrowheads="1" noChangeShapeType="1" noTextEdit="1"/>
              </p:cNvSpPr>
              <p:nvPr>
                <p:ph idx="1"/>
              </p:nvPr>
            </p:nvSpPr>
            <p:spPr>
              <a:blipFill>
                <a:blip r:embed="rId3"/>
                <a:stretch>
                  <a:fillRect l="-1996" t="-2906"/>
                </a:stretch>
              </a:blipFill>
            </p:spPr>
            <p:txBody>
              <a:bodyPr/>
              <a:lstStyle/>
              <a:p>
                <a:r>
                  <a:rPr lang="en-GB">
                    <a:noFill/>
                  </a:rPr>
                  <a:t> </a:t>
                </a:r>
              </a:p>
            </p:txBody>
          </p:sp>
        </mc:Fallback>
      </mc:AlternateContent>
      <p:pic>
        <p:nvPicPr>
          <p:cNvPr id="6" name="Picture 5" descr="Model o CCl4 wedi'i wneud gan ddefnyddio plastisin a ffyn coctel. Mae’r model yn cynnwys pum ciwb wedi’u cysylltu ar hyd un ymyl cornel mewn trefniant mawr siâp X. Mae gan bob ciwb bêl fach o blastisin ym mhob cornel. Mae’r ciwb mewnol yn cynnwys pedair pêl goch o blastisin mewn corneli gwrthwynebol. Mae’r peli eraill o blastisin yn felyn. ">
            <a:extLst>
              <a:ext uri="{FF2B5EF4-FFF2-40B4-BE49-F238E27FC236}">
                <a16:creationId xmlns:a16="http://schemas.microsoft.com/office/drawing/2014/main" id="{DFF8A7CF-8869-87F8-29CA-A5A836764FAB}"/>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994563" y="1625635"/>
            <a:ext cx="3902698" cy="3888000"/>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BA3E3B05-B2FD-EB0F-9648-715D3BA5BDB2}"/>
                  </a:ext>
                </a:extLst>
              </p:cNvPr>
              <p:cNvSpPr txBox="1"/>
              <p:nvPr/>
            </p:nvSpPr>
            <p:spPr>
              <a:xfrm>
                <a:off x="7290645" y="5513635"/>
                <a:ext cx="115949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CCl</m:t>
                          </m:r>
                        </m:e>
                        <m:sub>
                          <m:r>
                            <a:rPr lang="en-GB" b="0" i="0" dirty="0" smtClean="0">
                              <a:latin typeface="Cambria Math" panose="02040503050406030204" pitchFamily="18" charset="0"/>
                            </a:rPr>
                            <m:t>4</m:t>
                          </m:r>
                        </m:sub>
                      </m:sSub>
                    </m:oMath>
                  </m:oMathPara>
                </a14:m>
                <a:endParaRPr/>
              </a:p>
            </p:txBody>
          </p:sp>
        </mc:Choice>
        <mc:Fallback xmlns="">
          <p:sp>
            <p:nvSpPr>
              <p:cNvPr id="7" name="TextBox 6">
                <a:extLst>
                  <a:ext uri="{FF2B5EF4-FFF2-40B4-BE49-F238E27FC236}">
                    <a16:creationId xmlns:a16="http://schemas.microsoft.com/office/drawing/2014/main" id="{BA3E3B05-B2FD-EB0F-9648-715D3BA5BDB2}"/>
                  </a:ext>
                </a:extLst>
              </p:cNvPr>
              <p:cNvSpPr txBox="1">
                <a:spLocks noRot="1" noChangeAspect="1" noMove="1" noResize="1" noEditPoints="1" noAdjustHandles="1" noChangeArrowheads="1" noChangeShapeType="1" noTextEdit="1"/>
              </p:cNvSpPr>
              <p:nvPr/>
            </p:nvSpPr>
            <p:spPr>
              <a:xfrm>
                <a:off x="7290645" y="5513635"/>
                <a:ext cx="1159497" cy="369332"/>
              </a:xfrm>
              <a:prstGeom prst="rect">
                <a:avLst/>
              </a:prstGeom>
              <a:blipFill>
                <a:blip r:embed="rId5"/>
                <a:stretch>
                  <a:fillRect/>
                </a:stretch>
              </a:blipFill>
            </p:spPr>
            <p:txBody>
              <a:bodyPr/>
              <a:lstStyle/>
              <a:p>
                <a:r>
                  <a:rPr lang="en-GB">
                    <a:noFill/>
                  </a:rPr>
                  <a:t> </a:t>
                </a:r>
              </a:p>
            </p:txBody>
          </p:sp>
        </mc:Fallback>
      </mc:AlternateContent>
      <p:sp>
        <p:nvSpPr>
          <p:cNvPr id="8" name="Oval 7" descr="Cylch coch">
            <a:extLst>
              <a:ext uri="{FF2B5EF4-FFF2-40B4-BE49-F238E27FC236}">
                <a16:creationId xmlns:a16="http://schemas.microsoft.com/office/drawing/2014/main" id="{96C6A474-3790-907B-BF2B-8D4B70A0A838}"/>
              </a:ext>
            </a:extLst>
          </p:cNvPr>
          <p:cNvSpPr/>
          <p:nvPr/>
        </p:nvSpPr>
        <p:spPr>
          <a:xfrm>
            <a:off x="6015476" y="5799517"/>
            <a:ext cx="301657" cy="292231"/>
          </a:xfrm>
          <a:prstGeom prst="ellips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descr="Cylch melyn">
            <a:extLst>
              <a:ext uri="{FF2B5EF4-FFF2-40B4-BE49-F238E27FC236}">
                <a16:creationId xmlns:a16="http://schemas.microsoft.com/office/drawing/2014/main" id="{FFC6CE02-8A84-3292-533E-620C8C7A76A1}"/>
              </a:ext>
            </a:extLst>
          </p:cNvPr>
          <p:cNvSpPr/>
          <p:nvPr/>
        </p:nvSpPr>
        <p:spPr>
          <a:xfrm>
            <a:off x="6015476" y="6159985"/>
            <a:ext cx="301657" cy="292231"/>
          </a:xfrm>
          <a:prstGeom prst="ellipse">
            <a:avLst/>
          </a:prstGeom>
          <a:solidFill>
            <a:srgbClr val="E4BD2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Model o O2 wedi'i wneud gan ddefnyddio plastisin a ffyn coctel. Mae’r model yn cynnwys dau giwb wedi’u cysylltu ar hyd un ochr. Mae gan bob ciwb bêl fach o blastisin ym mhob cornel. Mae’r peli yn y ciwb ar y chwith yn melyn a'r peli yn y ciwb ar y dde yn goch. Ar yr ymyl sy’n croestorri mae dwy o'r peli yn melin elyn a dwy o'r peli yn goch. ">
            <a:extLst>
              <a:ext uri="{FF2B5EF4-FFF2-40B4-BE49-F238E27FC236}">
                <a16:creationId xmlns:a16="http://schemas.microsoft.com/office/drawing/2014/main" id="{61F97A99-34A3-CD37-F5BD-1092A99AB9C5}"/>
              </a:ext>
            </a:extLst>
          </p:cNvPr>
          <p:cNvPicPr>
            <a:picLocks noChangeAspect="1"/>
          </p:cNvPicPr>
          <p:nvPr/>
        </p:nvPicPr>
        <p:blipFill>
          <a:blip r:embed="rId6" cstate="print">
            <a:extLst>
              <a:ext uri="{28A0092B-C50C-407E-A947-70E740481C1C}">
                <a14:useLocalDpi xmlns:a14="http://schemas.microsoft.com/office/drawing/2010/main"/>
              </a:ext>
            </a:extLst>
          </a:blip>
          <a:srcRect t="-287"/>
          <a:stretch/>
        </p:blipFill>
        <p:spPr>
          <a:xfrm>
            <a:off x="940836" y="2182345"/>
            <a:ext cx="3207390" cy="3195310"/>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1F7F750C-9665-1E49-290D-75B49831A46E}"/>
                  </a:ext>
                </a:extLst>
              </p:cNvPr>
              <p:cNvSpPr txBox="1"/>
              <p:nvPr/>
            </p:nvSpPr>
            <p:spPr>
              <a:xfrm>
                <a:off x="1865131" y="5418984"/>
                <a:ext cx="1159497"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en-GB" b="0" i="0" dirty="0" smtClean="0">
                              <a:latin typeface="Cambria Math" panose="02040503050406030204" pitchFamily="18" charset="0"/>
                            </a:rPr>
                            <m:t>2</m:t>
                          </m:r>
                        </m:sub>
                      </m:sSub>
                    </m:oMath>
                  </m:oMathPara>
                </a14:m>
                <a:endParaRPr/>
              </a:p>
              <a:p>
                <a:endParaRPr lang="en-GB" dirty="0"/>
              </a:p>
            </p:txBody>
          </p:sp>
        </mc:Choice>
        <mc:Fallback xmlns="">
          <p:sp>
            <p:nvSpPr>
              <p:cNvPr id="12" name="TextBox 11">
                <a:extLst>
                  <a:ext uri="{FF2B5EF4-FFF2-40B4-BE49-F238E27FC236}">
                    <a16:creationId xmlns:a16="http://schemas.microsoft.com/office/drawing/2014/main" id="{1F7F750C-9665-1E49-290D-75B49831A46E}"/>
                  </a:ext>
                </a:extLst>
              </p:cNvPr>
              <p:cNvSpPr txBox="1">
                <a:spLocks noRot="1" noChangeAspect="1" noMove="1" noResize="1" noEditPoints="1" noAdjustHandles="1" noChangeArrowheads="1" noChangeShapeType="1" noTextEdit="1"/>
              </p:cNvSpPr>
              <p:nvPr/>
            </p:nvSpPr>
            <p:spPr>
              <a:xfrm>
                <a:off x="1865131" y="5418984"/>
                <a:ext cx="1159497" cy="646331"/>
              </a:xfrm>
              <a:prstGeom prst="rect">
                <a:avLst/>
              </a:prstGeom>
              <a:blipFill>
                <a:blip r:embed="rId7"/>
                <a:stretch>
                  <a:fillRect/>
                </a:stretch>
              </a:blipFill>
            </p:spPr>
            <p:txBody>
              <a:bodyPr/>
              <a:lstStyle/>
              <a:p>
                <a:r>
                  <a:rPr lang="en-GB">
                    <a:noFill/>
                  </a:rPr>
                  <a:t> </a:t>
                </a:r>
              </a:p>
            </p:txBody>
          </p:sp>
        </mc:Fallback>
      </mc:AlternateContent>
      <p:sp>
        <p:nvSpPr>
          <p:cNvPr id="13" name="Oval 12" descr="Cylch coch">
            <a:extLst>
              <a:ext uri="{FF2B5EF4-FFF2-40B4-BE49-F238E27FC236}">
                <a16:creationId xmlns:a16="http://schemas.microsoft.com/office/drawing/2014/main" id="{11AE3B66-7898-89B9-C7EB-A5C33B212F06}"/>
              </a:ext>
            </a:extLst>
          </p:cNvPr>
          <p:cNvSpPr/>
          <p:nvPr/>
        </p:nvSpPr>
        <p:spPr>
          <a:xfrm>
            <a:off x="297986" y="5841444"/>
            <a:ext cx="301657" cy="292231"/>
          </a:xfrm>
          <a:prstGeom prst="ellips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descr="Cylch melyn">
            <a:extLst>
              <a:ext uri="{FF2B5EF4-FFF2-40B4-BE49-F238E27FC236}">
                <a16:creationId xmlns:a16="http://schemas.microsoft.com/office/drawing/2014/main" id="{29342929-4FA7-8BA9-F10A-72EB867A941A}"/>
              </a:ext>
            </a:extLst>
          </p:cNvPr>
          <p:cNvSpPr/>
          <p:nvPr/>
        </p:nvSpPr>
        <p:spPr>
          <a:xfrm>
            <a:off x="297986" y="6212759"/>
            <a:ext cx="301657" cy="292231"/>
          </a:xfrm>
          <a:prstGeom prst="ellipse">
            <a:avLst/>
          </a:prstGeom>
          <a:solidFill>
            <a:srgbClr val="E4BD2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32F484AA-3DC3-5C80-52E4-C10887DD6C74}"/>
              </a:ext>
            </a:extLst>
          </p:cNvPr>
          <p:cNvSpPr txBox="1"/>
          <p:nvPr/>
        </p:nvSpPr>
        <p:spPr>
          <a:xfrm>
            <a:off x="584930" y="5828191"/>
            <a:ext cx="4647275" cy="307777"/>
          </a:xfrm>
          <a:prstGeom prst="rect">
            <a:avLst/>
          </a:prstGeom>
          <a:noFill/>
        </p:spPr>
        <p:txBody>
          <a:bodyPr wrap="square" rtlCol="0">
            <a:spAutoFit/>
          </a:bodyPr>
          <a:lstStyle/>
          <a:p>
            <a:r>
              <a:rPr lang="cy-GB" sz="1400">
                <a:latin typeface="Century Gothic" panose="020B0502020202020204" pitchFamily="34" charset="0"/>
              </a:rPr>
              <a:t>= electronau o blisgyn allanol yr atom ocsigen cyntaf.</a:t>
            </a:r>
          </a:p>
        </p:txBody>
      </p:sp>
      <p:sp>
        <p:nvSpPr>
          <p:cNvPr id="16" name="TextBox 15">
            <a:extLst>
              <a:ext uri="{FF2B5EF4-FFF2-40B4-BE49-F238E27FC236}">
                <a16:creationId xmlns:a16="http://schemas.microsoft.com/office/drawing/2014/main" id="{635E886F-BA60-2C10-AC40-4B65A5FFA52A}"/>
              </a:ext>
            </a:extLst>
          </p:cNvPr>
          <p:cNvSpPr txBox="1"/>
          <p:nvPr/>
        </p:nvSpPr>
        <p:spPr>
          <a:xfrm>
            <a:off x="599643" y="6204985"/>
            <a:ext cx="5086408" cy="307777"/>
          </a:xfrm>
          <a:prstGeom prst="rect">
            <a:avLst/>
          </a:prstGeom>
          <a:noFill/>
        </p:spPr>
        <p:txBody>
          <a:bodyPr wrap="square" rtlCol="0">
            <a:spAutoFit/>
          </a:bodyPr>
          <a:lstStyle/>
          <a:p>
            <a:r>
              <a:rPr lang="cy-GB" sz="1400">
                <a:latin typeface="Century Gothic" panose="020B0502020202020204" pitchFamily="34" charset="0"/>
              </a:rPr>
              <a:t>= electronau o blisgyn allanol yr ail atom ocsigen.</a:t>
            </a:r>
          </a:p>
        </p:txBody>
      </p:sp>
      <p:sp>
        <p:nvSpPr>
          <p:cNvPr id="17" name="TextBox 16">
            <a:extLst>
              <a:ext uri="{FF2B5EF4-FFF2-40B4-BE49-F238E27FC236}">
                <a16:creationId xmlns:a16="http://schemas.microsoft.com/office/drawing/2014/main" id="{272251B6-B8BF-781E-D2F5-3FF1D830EC79}"/>
              </a:ext>
            </a:extLst>
          </p:cNvPr>
          <p:cNvSpPr txBox="1"/>
          <p:nvPr/>
        </p:nvSpPr>
        <p:spPr>
          <a:xfrm>
            <a:off x="6317133" y="5820468"/>
            <a:ext cx="4647275" cy="307777"/>
          </a:xfrm>
          <a:prstGeom prst="rect">
            <a:avLst/>
          </a:prstGeom>
          <a:noFill/>
        </p:spPr>
        <p:txBody>
          <a:bodyPr wrap="square" rtlCol="0">
            <a:spAutoFit/>
          </a:bodyPr>
          <a:lstStyle/>
          <a:p>
            <a:r>
              <a:rPr lang="cy-GB" sz="1400">
                <a:latin typeface="Century Gothic" panose="020B0502020202020204" pitchFamily="34" charset="0"/>
              </a:rPr>
              <a:t>= electronau o blisgyn allanol yr atom carbon.</a:t>
            </a:r>
          </a:p>
        </p:txBody>
      </p:sp>
      <p:sp>
        <p:nvSpPr>
          <p:cNvPr id="18" name="TextBox 17">
            <a:extLst>
              <a:ext uri="{FF2B5EF4-FFF2-40B4-BE49-F238E27FC236}">
                <a16:creationId xmlns:a16="http://schemas.microsoft.com/office/drawing/2014/main" id="{7CFAF228-7560-E8A4-CC90-82440FAA680C}"/>
              </a:ext>
            </a:extLst>
          </p:cNvPr>
          <p:cNvSpPr txBox="1"/>
          <p:nvPr/>
        </p:nvSpPr>
        <p:spPr>
          <a:xfrm>
            <a:off x="6317133" y="6152211"/>
            <a:ext cx="4647275" cy="523220"/>
          </a:xfrm>
          <a:prstGeom prst="rect">
            <a:avLst/>
          </a:prstGeom>
          <a:noFill/>
        </p:spPr>
        <p:txBody>
          <a:bodyPr wrap="square" rtlCol="0">
            <a:spAutoFit/>
          </a:bodyPr>
          <a:lstStyle/>
          <a:p>
            <a:r>
              <a:rPr lang="cy-GB" sz="1400">
                <a:latin typeface="Century Gothic" panose="020B0502020202020204" pitchFamily="34" charset="0"/>
              </a:rPr>
              <a:t>= electronau o blisg allanol yr atomau clorin.</a:t>
            </a:r>
          </a:p>
        </p:txBody>
      </p:sp>
    </p:spTree>
    <p:extLst>
      <p:ext uri="{BB962C8B-B14F-4D97-AF65-F5344CB8AC3E}">
        <p14:creationId xmlns:p14="http://schemas.microsoft.com/office/powerpoint/2010/main" val="2257710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71CA3-76CD-7820-3F53-78501444BB3D}"/>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B8414AA5-308E-4322-69A0-BD45D5256F9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2</a:t>
            </a:r>
          </a:p>
        </p:txBody>
      </p:sp>
      <p:sp>
        <p:nvSpPr>
          <p:cNvPr id="2" name="Title 1">
            <a:extLst>
              <a:ext uri="{FF2B5EF4-FFF2-40B4-BE49-F238E27FC236}">
                <a16:creationId xmlns:a16="http://schemas.microsoft.com/office/drawing/2014/main" id="{FDAAF8C5-D6C8-0F2F-9219-B99076EE2ECB}"/>
              </a:ext>
            </a:extLst>
          </p:cNvPr>
          <p:cNvSpPr>
            <a:spLocks noGrp="1"/>
          </p:cNvSpPr>
          <p:nvPr>
            <p:ph type="title"/>
          </p:nvPr>
        </p:nvSpPr>
        <p:spPr/>
        <p:txBody>
          <a:bodyPr/>
          <a:lstStyle/>
          <a:p>
            <a:r>
              <a:rPr lang="cy-GB"/>
              <a:t>Gweithgaredd modelu – atebion enghreifftiol</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44DC36D-E65C-F17F-14D9-DEA8607D624E}"/>
                  </a:ext>
                </a:extLst>
              </p:cNvPr>
              <p:cNvSpPr>
                <a:spLocks noGrp="1"/>
              </p:cNvSpPr>
              <p:nvPr>
                <p:ph idx="1"/>
              </p:nvPr>
            </p:nvSpPr>
            <p:spPr/>
            <p:txBody>
              <a:bodyPr>
                <a:normAutofit lnSpcReduction="10000"/>
              </a:bodyPr>
              <a:lstStyle/>
              <a:p>
                <a:r>
                  <a:rPr lang="cy-GB"/>
                  <a:t>Mae dwy ffordd o drefnu </a:t>
                </a:r>
                <a14:m>
                  <m:oMath xmlns:m="http://schemas.openxmlformats.org/officeDocument/2006/math">
                    <m:sSub>
                      <m:sSubPr>
                        <m:ctrlPr>
                          <a:rPr lang="en-GB" i="1" dirty="0">
                            <a:latin typeface="Cambria Math" panose="02040503050406030204" pitchFamily="18" charset="0"/>
                          </a:rPr>
                        </m:ctrlPr>
                      </m:sSubPr>
                      <m:e>
                        <m:r>
                          <m:rPr>
                            <m:sty m:val="p"/>
                          </m:rPr>
                          <a:rPr lang="en-GB" dirty="0">
                            <a:latin typeface="Cambria Math" panose="02040503050406030204" pitchFamily="18" charset="0"/>
                          </a:rPr>
                          <m:t>CCl</m:t>
                        </m:r>
                      </m:e>
                      <m:sub>
                        <m:r>
                          <a:rPr lang="en-GB" dirty="0">
                            <a:latin typeface="Cambria Math" panose="02040503050406030204" pitchFamily="18" charset="0"/>
                          </a:rPr>
                          <m:t>4</m:t>
                        </m:r>
                      </m:sub>
                    </m:sSub>
                  </m:oMath>
                </a14:m>
                <a:r>
                  <a:rPr lang="cy-GB"/>
                  <a:t> – pa un sydd orau yn eich barn chi?</a:t>
                </a:r>
              </a:p>
              <a:p>
                <a:endParaRPr lang="en-GB" dirty="0"/>
              </a:p>
              <a:p>
                <a:endParaRPr lang="en-GB" dirty="0"/>
              </a:p>
              <a:p>
                <a:endParaRPr lang="en-GB" dirty="0"/>
              </a:p>
              <a:p>
                <a:endParaRPr lang="en-GB" dirty="0"/>
              </a:p>
              <a:p>
                <a:endParaRPr lang="en-GB" dirty="0"/>
              </a:p>
              <a:p>
                <a:endParaRPr lang="en-GB" dirty="0"/>
              </a:p>
              <a:p>
                <a:pPr marL="0" indent="0">
                  <a:buNone/>
                </a:pPr>
                <a:br>
                  <a:rPr lang="cy-GB">
                    <a:solidFill>
                      <a:srgbClr val="C8102E"/>
                    </a:solidFill>
                  </a:rPr>
                </a:br>
                <a:r>
                  <a:rPr lang="cy-GB" sz="2400">
                    <a:solidFill>
                      <a:srgbClr val="C8102E"/>
                    </a:solidFill>
                  </a:rPr>
                  <a:t>Y trefniant sy’n cael ei ffafrio ar gyfer </a:t>
                </a:r>
                <a14:m>
                  <m:oMath xmlns:m="http://schemas.openxmlformats.org/officeDocument/2006/math">
                    <m:sSub>
                      <m:sSubPr>
                        <m:ctrlPr>
                          <a:rPr lang="en-GB" sz="2400" i="1" dirty="0" smtClean="0">
                            <a:solidFill>
                              <a:srgbClr val="C8102E"/>
                            </a:solidFill>
                            <a:latin typeface="Cambria Math" panose="02040503050406030204" pitchFamily="18" charset="0"/>
                          </a:rPr>
                        </m:ctrlPr>
                      </m:sSubPr>
                      <m:e>
                        <m:r>
                          <m:rPr>
                            <m:sty m:val="p"/>
                          </m:rPr>
                          <a:rPr lang="en-GB" sz="2400" dirty="0">
                            <a:solidFill>
                              <a:srgbClr val="C8102E"/>
                            </a:solidFill>
                            <a:latin typeface="Cambria Math" panose="02040503050406030204" pitchFamily="18" charset="0"/>
                          </a:rPr>
                          <m:t>CCl</m:t>
                        </m:r>
                      </m:e>
                      <m:sub>
                        <m:r>
                          <a:rPr lang="en-GB" sz="2400" dirty="0">
                            <a:solidFill>
                              <a:srgbClr val="C8102E"/>
                            </a:solidFill>
                            <a:latin typeface="Cambria Math" panose="02040503050406030204" pitchFamily="18" charset="0"/>
                          </a:rPr>
                          <m:t>4</m:t>
                        </m:r>
                      </m:sub>
                    </m:sSub>
                  </m:oMath>
                </a14:m>
                <a:r>
                  <a:rPr lang="cy-GB" sz="2400">
                    <a:solidFill>
                      <a:srgbClr val="C8102E"/>
                    </a:solidFill>
                  </a:rPr>
                  <a:t> yw’r un lle nad yw’r atomau i gyd yn yr un plân gan fod hyn yn caniatáu mwy o le i’r atomau clorin. Mewn gwirionedd, mae’r moleciwl </a:t>
                </a:r>
                <a14:m>
                  <m:oMath xmlns:m="http://schemas.openxmlformats.org/officeDocument/2006/math">
                    <m:sSub>
                      <m:sSubPr>
                        <m:ctrlPr>
                          <a:rPr lang="en-GB" sz="2400" i="1" dirty="0">
                            <a:solidFill>
                              <a:srgbClr val="C8102E"/>
                            </a:solidFill>
                            <a:latin typeface="Cambria Math" panose="02040503050406030204" pitchFamily="18" charset="0"/>
                          </a:rPr>
                        </m:ctrlPr>
                      </m:sSubPr>
                      <m:e>
                        <m:r>
                          <m:rPr>
                            <m:sty m:val="p"/>
                          </m:rPr>
                          <a:rPr lang="en-GB" sz="2400" dirty="0">
                            <a:solidFill>
                              <a:srgbClr val="C8102E"/>
                            </a:solidFill>
                            <a:latin typeface="Cambria Math" panose="02040503050406030204" pitchFamily="18" charset="0"/>
                          </a:rPr>
                          <m:t>CCl</m:t>
                        </m:r>
                      </m:e>
                      <m:sub>
                        <m:r>
                          <a:rPr lang="en-GB" sz="2400" dirty="0">
                            <a:solidFill>
                              <a:srgbClr val="C8102E"/>
                            </a:solidFill>
                            <a:latin typeface="Cambria Math" panose="02040503050406030204" pitchFamily="18" charset="0"/>
                          </a:rPr>
                          <m:t>4</m:t>
                        </m:r>
                      </m:sub>
                    </m:sSub>
                  </m:oMath>
                </a14:m>
                <a:r>
                  <a:rPr lang="cy-GB" sz="2400">
                    <a:solidFill>
                      <a:srgbClr val="C8102E"/>
                    </a:solidFill>
                  </a:rPr>
                  <a:t> yn dri dimensiwn yn hytrach nag yn fflat.</a:t>
                </a:r>
              </a:p>
              <a:p>
                <a:pPr marL="0" indent="0">
                  <a:buNone/>
                </a:pPr>
                <a:endParaRPr lang="en-GB" dirty="0"/>
              </a:p>
            </p:txBody>
          </p:sp>
        </mc:Choice>
        <mc:Fallback xmlns="">
          <p:sp>
            <p:nvSpPr>
              <p:cNvPr id="3" name="Content Placeholder 2">
                <a:extLst>
                  <a:ext uri="{FF2B5EF4-FFF2-40B4-BE49-F238E27FC236}">
                    <a16:creationId xmlns:a16="http://schemas.microsoft.com/office/drawing/2014/main" id="{044DC36D-E65C-F17F-14D9-DEA8607D624E}"/>
                  </a:ext>
                </a:extLst>
              </p:cNvPr>
              <p:cNvSpPr>
                <a:spLocks noGrp="1" noRot="1" noChangeAspect="1" noMove="1" noResize="1" noEditPoints="1" noAdjustHandles="1" noChangeArrowheads="1" noChangeShapeType="1" noTextEdit="1"/>
              </p:cNvSpPr>
              <p:nvPr>
                <p:ph idx="1"/>
              </p:nvPr>
            </p:nvSpPr>
            <p:spPr>
              <a:blipFill>
                <a:blip r:embed="rId2"/>
                <a:stretch>
                  <a:fillRect l="-1996" t="-3632"/>
                </a:stretch>
              </a:blipFill>
            </p:spPr>
            <p:txBody>
              <a:bodyPr/>
              <a:lstStyle/>
              <a:p>
                <a:r>
                  <a:rPr lang="en-GB">
                    <a:noFill/>
                  </a:rPr>
                  <a:t> </a:t>
                </a:r>
              </a:p>
            </p:txBody>
          </p:sp>
        </mc:Fallback>
      </mc:AlternateContent>
      <p:pic>
        <p:nvPicPr>
          <p:cNvPr id="6" name="Picture 5" descr="Dau ddiagram sy’n cynrychioli trefniant y modelau plastisin a ffyn coctel ar gyfer carbon tetraclorid. Mae’r diagram ar y chwith yn dangos y trefniant mewn siâp X fflat gyda phob un o’r ïonau clorid ym mhedair cornel yr ïon carbon canolog. Mae’r diagram ar y dde, sydd â chylchoedd coch mawr o’i amgylch, yn dangos yr un trefniant ar gyfer y ddau ïon clorid ar y chwith ond mae’r ddau glorid ar y dde wedi cael eu cylchdroi 90 gradd fel bod y Carbon tetrafflworid yn dri dimensiwn.">
            <a:extLst>
              <a:ext uri="{FF2B5EF4-FFF2-40B4-BE49-F238E27FC236}">
                <a16:creationId xmlns:a16="http://schemas.microsoft.com/office/drawing/2014/main" id="{73F0B1D0-9A2C-AEE8-F671-862C3372F2F6}"/>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1376480" y="1595336"/>
            <a:ext cx="9240289" cy="3414409"/>
          </a:xfrm>
          <a:prstGeom prst="rect">
            <a:avLst/>
          </a:prstGeom>
        </p:spPr>
      </p:pic>
      <p:sp>
        <p:nvSpPr>
          <p:cNvPr id="7" name="Oval 6">
            <a:extLst>
              <a:ext uri="{FF2B5EF4-FFF2-40B4-BE49-F238E27FC236}">
                <a16:creationId xmlns:a16="http://schemas.microsoft.com/office/drawing/2014/main" id="{2D7E0D8C-8680-029E-6FE9-AA7286F36360}"/>
              </a:ext>
              <a:ext uri="{C183D7F6-B498-43B3-948B-1728B52AA6E4}">
                <adec:decorative xmlns:adec="http://schemas.microsoft.com/office/drawing/2017/decorative" val="1"/>
              </a:ext>
            </a:extLst>
          </p:cNvPr>
          <p:cNvSpPr/>
          <p:nvPr/>
        </p:nvSpPr>
        <p:spPr>
          <a:xfrm>
            <a:off x="6096000" y="1595336"/>
            <a:ext cx="3709481" cy="3414409"/>
          </a:xfrm>
          <a:prstGeom prst="ellipse">
            <a:avLst/>
          </a:prstGeom>
          <a:noFill/>
          <a:ln w="38100">
            <a:solidFill>
              <a:srgbClr val="C8102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38355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CC856-1B2B-704A-CA90-A4EA7D1AEE1D}"/>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18C1759F-7668-62CC-5D99-6AE12D51D36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Gweithgaredd 3</a:t>
            </a:r>
          </a:p>
        </p:txBody>
      </p:sp>
      <p:sp>
        <p:nvSpPr>
          <p:cNvPr id="2" name="Title 1">
            <a:extLst>
              <a:ext uri="{FF2B5EF4-FFF2-40B4-BE49-F238E27FC236}">
                <a16:creationId xmlns:a16="http://schemas.microsoft.com/office/drawing/2014/main" id="{11D32D77-858A-D04D-2F88-FE6FED76BBAC}"/>
              </a:ext>
            </a:extLst>
          </p:cNvPr>
          <p:cNvSpPr>
            <a:spLocks noGrp="1"/>
          </p:cNvSpPr>
          <p:nvPr>
            <p:ph type="title"/>
          </p:nvPr>
        </p:nvSpPr>
        <p:spPr/>
        <p:txBody>
          <a:bodyPr/>
          <a:lstStyle/>
          <a:p>
            <a:r>
              <a:rPr lang="cy-GB"/>
              <a:t>Gweithgaredd trafod</a:t>
            </a:r>
          </a:p>
        </p:txBody>
      </p:sp>
      <p:sp>
        <p:nvSpPr>
          <p:cNvPr id="3" name="Content Placeholder 2">
            <a:extLst>
              <a:ext uri="{FF2B5EF4-FFF2-40B4-BE49-F238E27FC236}">
                <a16:creationId xmlns:a16="http://schemas.microsoft.com/office/drawing/2014/main" id="{CA068F25-A288-ADFF-84C8-8318A619B2E6}"/>
              </a:ext>
            </a:extLst>
          </p:cNvPr>
          <p:cNvSpPr>
            <a:spLocks noGrp="1"/>
          </p:cNvSpPr>
          <p:nvPr>
            <p:ph idx="1"/>
          </p:nvPr>
        </p:nvSpPr>
        <p:spPr/>
        <p:txBody>
          <a:bodyPr>
            <a:normAutofit/>
          </a:bodyPr>
          <a:lstStyle/>
          <a:p>
            <a:r>
              <a:rPr lang="cy-GB"/>
              <a:t>Cymharwch fanteision ac anfanteision y model ciwbig â’r model dot a chroes crwn.</a:t>
            </a:r>
          </a:p>
          <a:p>
            <a:endParaRPr lang="en-GB" dirty="0"/>
          </a:p>
          <a:p>
            <a:pPr marL="0" indent="0">
              <a:buNone/>
            </a:pPr>
            <a:endParaRPr lang="en-GB" dirty="0"/>
          </a:p>
          <a:p>
            <a:pPr marL="0" indent="0">
              <a:buNone/>
            </a:pPr>
            <a:endParaRPr lang="en-GB" b="0" dirty="0"/>
          </a:p>
          <a:p>
            <a:pPr marL="0" indent="0">
              <a:buNone/>
            </a:pPr>
            <a:endParaRPr lang="en-GB" dirty="0"/>
          </a:p>
          <a:p>
            <a:pPr marL="0" indent="0">
              <a:buNone/>
            </a:pPr>
            <a:endParaRPr lang="en-GB" b="0" dirty="0"/>
          </a:p>
          <a:p>
            <a:pPr marL="0" indent="0">
              <a:buNone/>
            </a:pPr>
            <a:br>
              <a:rPr lang="cy-GB" b="0"/>
            </a:br>
            <a:endParaRPr lang="cy-GB" b="0"/>
          </a:p>
          <a:p>
            <a:r>
              <a:rPr lang="cy-GB"/>
              <a:t>Pam ydych chi’n meddwl bod Lewis wedi rhoi’r gorau i ddefnyddio ciwbiau i gynrychioli atomau?</a:t>
            </a:r>
          </a:p>
        </p:txBody>
      </p:sp>
      <p:pic>
        <p:nvPicPr>
          <p:cNvPr id="5" name="Picture 4" descr="Chwe chiwb gyda’r labeli mewn trefn Li, Mg, B, C, N ac O. Mae gan y ciwb cyntaf, Li, un dot yn y gornel dde isaf. Mae gan yr ail giwb, Mg, ddau ddot. Un yn y gornel dde flaen isaf ac un yn y gornel chwith gefn uchaf gyferbyn. Mae gan y trydydd ciwb, B, dri dot. Un yn y gornel dde flaen isaf, un yn y gornel chwith flaen uchaf ac un yn y gornel dde gefn uchaf. Mae gan y pedwerydd ciwb, C, bedwar dot. Un yn y gornel chwith flaen isaf, un yn y gornel dde flaen uchaf, un yn y gornel chwith gefn uchaf ac un yn y gornel dde isaf yn y cefn. Mae gan y pumed ciwb, N, bum dot. Un yn y gornel chwith flaen isaf, un yn y gornel dde flaen uchaf, un yn y gornel chwith gefn uchaf, un yn y gornel dde gefn uchaf ac un yn y gornel dde gefn isaf. Mae gan y chweched ciwb, O, chwe dot. Un yn y gornel chwith flaen isaf, un yn y gornel dde flaen isaf, un yn y gornel chwith flaen uchaf, un yn y gornel chwith gefn uchaf, un yn y gornel dde gefn uchaf ac un yn y gornel dde gefn isaf.">
            <a:extLst>
              <a:ext uri="{FF2B5EF4-FFF2-40B4-BE49-F238E27FC236}">
                <a16:creationId xmlns:a16="http://schemas.microsoft.com/office/drawing/2014/main" id="{D62F16B5-CA13-7CCE-9BB5-397B2A554943}"/>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1572688" y="2016361"/>
            <a:ext cx="7723573" cy="1806711"/>
          </a:xfrm>
          <a:prstGeom prst="rect">
            <a:avLst/>
          </a:prstGeom>
        </p:spPr>
      </p:pic>
      <p:pic>
        <p:nvPicPr>
          <p:cNvPr id="7" name="Picture 6" descr="Diagramau ffurfwedd electronau lithiwm Mae’r symbol Li yn y canol, wedi’i amgylchynu gan gylch gyda dwy groes, sydd wedi’i amgylchynu gan gylch gydag un groes arno.">
            <a:extLst>
              <a:ext uri="{FF2B5EF4-FFF2-40B4-BE49-F238E27FC236}">
                <a16:creationId xmlns:a16="http://schemas.microsoft.com/office/drawing/2014/main" id="{04B5503F-8178-B65E-6CD6-752CDFE58849}"/>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1671297" y="4102411"/>
            <a:ext cx="915848" cy="915848"/>
          </a:xfrm>
          <a:prstGeom prst="rect">
            <a:avLst/>
          </a:prstGeom>
        </p:spPr>
      </p:pic>
      <p:pic>
        <p:nvPicPr>
          <p:cNvPr id="8" name="Picture 7" descr="Diagramau ffurfwedd electronau Magnesiwm Mae’r symbol Mg yn y canol, wedi’i amgylchynu gan gylch gyda dwy groes, sydd wedi’i amgylchynu gan ail gylch gydag wyth croes sydd wedi’i amgylchynu gan drydydd cylch gyda dwy groes arno.">
            <a:extLst>
              <a:ext uri="{FF2B5EF4-FFF2-40B4-BE49-F238E27FC236}">
                <a16:creationId xmlns:a16="http://schemas.microsoft.com/office/drawing/2014/main" id="{EA989720-EA92-AFC1-299B-FDE1146231CC}"/>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2673289" y="3887057"/>
            <a:ext cx="1356740" cy="1356740"/>
          </a:xfrm>
          <a:prstGeom prst="rect">
            <a:avLst/>
          </a:prstGeom>
        </p:spPr>
      </p:pic>
      <p:pic>
        <p:nvPicPr>
          <p:cNvPr id="9" name="Picture 8" descr="Diagramau ffurfwedd electronau Boron Mae’r symbol B yn y canol, wedi’i amgylchynu gan gylch gyda dwy groes, sydd wedi’i amgylchynu gan ail gylch gyda thair croes arno.">
            <a:extLst>
              <a:ext uri="{FF2B5EF4-FFF2-40B4-BE49-F238E27FC236}">
                <a16:creationId xmlns:a16="http://schemas.microsoft.com/office/drawing/2014/main" id="{58CE3B87-BEA5-6966-E567-B523D0670A06}"/>
              </a:ext>
            </a:extLst>
          </p:cNvPr>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166728" y="4159575"/>
            <a:ext cx="922864" cy="922864"/>
          </a:xfrm>
          <a:prstGeom prst="rect">
            <a:avLst/>
          </a:prstGeom>
        </p:spPr>
      </p:pic>
      <p:pic>
        <p:nvPicPr>
          <p:cNvPr id="10" name="Picture 9" descr="Diagramau ffurfwedd electronau Carbon Mae’r symbol C yn y canol, wedi’i amgylchynu gan gylch gyda dwy groes, sydd wedi’i amgylchynu gan ail gylch gyda phedair croes arno.">
            <a:extLst>
              <a:ext uri="{FF2B5EF4-FFF2-40B4-BE49-F238E27FC236}">
                <a16:creationId xmlns:a16="http://schemas.microsoft.com/office/drawing/2014/main" id="{9E5C9C9B-C7C8-8BFE-87AF-3CD88199766E}"/>
              </a:ext>
            </a:extLst>
          </p:cNvPr>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5390159" y="4152834"/>
            <a:ext cx="922865" cy="922865"/>
          </a:xfrm>
          <a:prstGeom prst="rect">
            <a:avLst/>
          </a:prstGeom>
        </p:spPr>
      </p:pic>
      <p:pic>
        <p:nvPicPr>
          <p:cNvPr id="11" name="Picture 10" descr="Diagramau ffurfwedd electronau Nitrogen Mae’r symbol N yn y canol, wedi’i amgylchynu gan gylch gyda dwy groes, sydd wedi’i amgylchynu gan ail gylch gyda phum croes arno.">
            <a:extLst>
              <a:ext uri="{FF2B5EF4-FFF2-40B4-BE49-F238E27FC236}">
                <a16:creationId xmlns:a16="http://schemas.microsoft.com/office/drawing/2014/main" id="{400F4D8E-E469-6033-9B49-42E21D83C223}"/>
              </a:ext>
            </a:extLst>
          </p:cNvPr>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6695416" y="4159575"/>
            <a:ext cx="915847" cy="915847"/>
          </a:xfrm>
          <a:prstGeom prst="rect">
            <a:avLst/>
          </a:prstGeom>
        </p:spPr>
      </p:pic>
      <p:pic>
        <p:nvPicPr>
          <p:cNvPr id="12" name="Picture 11" descr="Diagramau ffurfwedd electronau Ocsigen Mae’r symbol O yn y canol, wedi’i amgylchynu gan gylch gyda dwy groes, sydd wedi’i amgylchynu gan ail gylch gyda chwe chroes arno.">
            <a:extLst>
              <a:ext uri="{FF2B5EF4-FFF2-40B4-BE49-F238E27FC236}">
                <a16:creationId xmlns:a16="http://schemas.microsoft.com/office/drawing/2014/main" id="{3B85AA10-BD83-8761-31F7-6091CA80F832}"/>
              </a:ext>
            </a:extLst>
          </p:cNvPr>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7986637" y="4127493"/>
            <a:ext cx="915847" cy="915847"/>
          </a:xfrm>
          <a:prstGeom prst="rect">
            <a:avLst/>
          </a:prstGeom>
        </p:spPr>
      </p:pic>
      <p:pic>
        <p:nvPicPr>
          <p:cNvPr id="13" name="Graphic 12" descr="Amlinelliad o’r sgwrs">
            <a:extLst>
              <a:ext uri="{FF2B5EF4-FFF2-40B4-BE49-F238E27FC236}">
                <a16:creationId xmlns:a16="http://schemas.microsoft.com/office/drawing/2014/main" id="{4FCBFF94-2A99-BDF7-90C0-6FA831703AF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07136" y="138702"/>
            <a:ext cx="1202576" cy="1202576"/>
          </a:xfrm>
          <a:prstGeom prst="rect">
            <a:avLst/>
          </a:prstGeom>
        </p:spPr>
      </p:pic>
    </p:spTree>
    <p:extLst>
      <p:ext uri="{BB962C8B-B14F-4D97-AF65-F5344CB8AC3E}">
        <p14:creationId xmlns:p14="http://schemas.microsoft.com/office/powerpoint/2010/main" val="3874602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AB85C-010A-3FA0-7FF8-657764B084C2}"/>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1B376089-7DBD-B133-DDE6-DDF77D7EC8B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Atebion Gweithgaredd 3</a:t>
            </a:r>
          </a:p>
        </p:txBody>
      </p:sp>
      <p:sp>
        <p:nvSpPr>
          <p:cNvPr id="2" name="Title 1">
            <a:extLst>
              <a:ext uri="{FF2B5EF4-FFF2-40B4-BE49-F238E27FC236}">
                <a16:creationId xmlns:a16="http://schemas.microsoft.com/office/drawing/2014/main" id="{0299C8B8-B68D-3813-BED1-3EF13E31A9A9}"/>
              </a:ext>
            </a:extLst>
          </p:cNvPr>
          <p:cNvSpPr>
            <a:spLocks noGrp="1"/>
          </p:cNvSpPr>
          <p:nvPr>
            <p:ph type="title"/>
          </p:nvPr>
        </p:nvSpPr>
        <p:spPr/>
        <p:txBody>
          <a:bodyPr/>
          <a:lstStyle/>
          <a:p>
            <a:r>
              <a:rPr lang="cy-GB"/>
              <a:t>Atebion posibl</a:t>
            </a:r>
          </a:p>
        </p:txBody>
      </p:sp>
      <p:sp>
        <p:nvSpPr>
          <p:cNvPr id="3" name="Content Placeholder 2">
            <a:extLst>
              <a:ext uri="{FF2B5EF4-FFF2-40B4-BE49-F238E27FC236}">
                <a16:creationId xmlns:a16="http://schemas.microsoft.com/office/drawing/2014/main" id="{FF837541-B01C-E31C-FE21-75B7B05D2EC5}"/>
              </a:ext>
            </a:extLst>
          </p:cNvPr>
          <p:cNvSpPr>
            <a:spLocks noGrp="1"/>
          </p:cNvSpPr>
          <p:nvPr>
            <p:ph idx="1"/>
          </p:nvPr>
        </p:nvSpPr>
        <p:spPr>
          <a:xfrm>
            <a:off x="540000" y="5257800"/>
            <a:ext cx="10080000" cy="1376464"/>
          </a:xfrm>
        </p:spPr>
        <p:txBody>
          <a:bodyPr>
            <a:normAutofit fontScale="77500" lnSpcReduction="20000"/>
          </a:bodyPr>
          <a:lstStyle/>
          <a:p>
            <a:pPr marL="0" indent="0">
              <a:buNone/>
            </a:pPr>
            <a:r>
              <a:rPr lang="cy-GB" dirty="0"/>
              <a:t>Pam ydych chi’n meddwl bod Lewis wedi rhoi’r gorau i ddefnyddio ciwbiau i gynrychioli atomau?</a:t>
            </a:r>
            <a:br>
              <a:rPr lang="cy-GB" dirty="0"/>
            </a:br>
            <a:r>
              <a:rPr lang="cy-GB" dirty="0">
                <a:solidFill>
                  <a:srgbClr val="C8102E"/>
                </a:solidFill>
              </a:rPr>
              <a:t>Mae’n debyg bod yr holl bwyntiau a restrir uchod wedi cyfrannu ond yr hyn sy’n bwysig yw ei bod hi’n rhy anodd lluniadu’r ciwbiau ar gyfer moleciwlau cymhlyg. Nid siâp ciwboid sydd ar atomau, yn sicr, ond nid ydynt ychwaith yn grwn, na hyd yn oed yn sfferig mewn gwirionedd.</a:t>
            </a:r>
          </a:p>
        </p:txBody>
      </p:sp>
      <p:graphicFrame>
        <p:nvGraphicFramePr>
          <p:cNvPr id="6" name="Table 4">
            <a:extLst>
              <a:ext uri="{FF2B5EF4-FFF2-40B4-BE49-F238E27FC236}">
                <a16:creationId xmlns:a16="http://schemas.microsoft.com/office/drawing/2014/main" id="{7CE5EC18-EF7A-1BDC-6EE8-7CC60501E5B9}"/>
              </a:ext>
            </a:extLst>
          </p:cNvPr>
          <p:cNvGraphicFramePr>
            <a:graphicFrameLocks noGrp="1"/>
          </p:cNvGraphicFramePr>
          <p:nvPr>
            <p:extLst>
              <p:ext uri="{D42A27DB-BD31-4B8C-83A1-F6EECF244321}">
                <p14:modId xmlns:p14="http://schemas.microsoft.com/office/powerpoint/2010/main" val="3493155943"/>
              </p:ext>
            </p:extLst>
          </p:nvPr>
        </p:nvGraphicFramePr>
        <p:xfrm>
          <a:off x="473558" y="1159103"/>
          <a:ext cx="10527442" cy="3920255"/>
        </p:xfrm>
        <a:graphic>
          <a:graphicData uri="http://schemas.openxmlformats.org/drawingml/2006/table">
            <a:tbl>
              <a:tblPr firstRow="1" bandRow="1">
                <a:tableStyleId>{5C22544A-7EE6-4342-B048-85BDC9FD1C3A}</a:tableStyleId>
              </a:tblPr>
              <a:tblGrid>
                <a:gridCol w="3974242">
                  <a:extLst>
                    <a:ext uri="{9D8B030D-6E8A-4147-A177-3AD203B41FA5}">
                      <a16:colId xmlns:a16="http://schemas.microsoft.com/office/drawing/2014/main" val="1723039764"/>
                    </a:ext>
                  </a:extLst>
                </a:gridCol>
                <a:gridCol w="6553200">
                  <a:extLst>
                    <a:ext uri="{9D8B030D-6E8A-4147-A177-3AD203B41FA5}">
                      <a16:colId xmlns:a16="http://schemas.microsoft.com/office/drawing/2014/main" val="3687660352"/>
                    </a:ext>
                  </a:extLst>
                </a:gridCol>
              </a:tblGrid>
              <a:tr h="4760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600" b="1" i="0">
                          <a:solidFill>
                            <a:srgbClr val="C8102E"/>
                          </a:solidFill>
                          <a:latin typeface="Century Gothic" panose="020B0502020202020204" pitchFamily="34" charset="0"/>
                        </a:rPr>
                        <a:t>Manteision model ciwb Lewis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6E0C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600" b="1" i="0">
                          <a:solidFill>
                            <a:srgbClr val="C8102E"/>
                          </a:solidFill>
                          <a:latin typeface="Century Gothic" panose="020B0502020202020204" pitchFamily="34" charset="0"/>
                        </a:rPr>
                        <a:t>Anfanteision model ciwb Lewis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6E0C0"/>
                    </a:solidFill>
                  </a:tcPr>
                </a:tc>
                <a:extLst>
                  <a:ext uri="{0D108BD9-81ED-4DB2-BD59-A6C34878D82A}">
                    <a16:rowId xmlns:a16="http://schemas.microsoft.com/office/drawing/2014/main" val="1202464764"/>
                  </a:ext>
                </a:extLst>
              </a:tr>
              <a:tr h="3123453">
                <a:tc>
                  <a:txBody>
                    <a:bodyPr/>
                    <a:lstStyle/>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Mae’n amlygu’r ffaith bod atomau a moleciwlau yn dri dimensiwn yn hytrach na dau ddimensiwn.</a:t>
                      </a:r>
                    </a:p>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Mae’n hawdd dangos bond dwbl.</a:t>
                      </a:r>
                    </a:p>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Mae’n rhoi sail resymegol ar gyfer wyth electron yn y plisgyn allanol.</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Nid yw’n dangos bod electronau’n mynd mewn parau.</a:t>
                      </a:r>
                    </a:p>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Mae’n anodd iawn lluniadu moleciwlau cymhlyg.</a:t>
                      </a:r>
                    </a:p>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Problem gyda’r cyfnod cyntaf, hydrogen a heliwm, sydd â dau electron yn unig yn y plisgyn allanol.</a:t>
                      </a:r>
                    </a:p>
                    <a:p>
                      <a:pPr marL="285750" marR="0" lvl="0" indent="-285750" algn="l" defTabSz="914400" rtl="0" eaLnBrk="1" fontAlgn="auto" latinLnBrk="0" hangingPunct="1">
                        <a:lnSpc>
                          <a:spcPct val="100000"/>
                        </a:lnSpc>
                        <a:spcBef>
                          <a:spcPts val="0"/>
                        </a:spcBef>
                        <a:spcAft>
                          <a:spcPts val="0"/>
                        </a:spcAft>
                        <a:buClr>
                          <a:srgbClr val="C8102E"/>
                        </a:buClr>
                        <a:buSzTx/>
                        <a:buFont typeface="Arial" panose="020B0604020202020204" pitchFamily="34" charset="0"/>
                        <a:buChar char="•"/>
                        <a:tabLst/>
                        <a:defRPr/>
                      </a:pPr>
                      <a:r>
                        <a:rPr lang="cy-GB" sz="2000" b="0" i="0" dirty="0">
                          <a:latin typeface="Century Gothic" panose="020B0502020202020204" pitchFamily="34" charset="0"/>
                        </a:rPr>
                        <a:t>Gall atomau sy’n is i lawr y tabl cyfnodol fod â mwy nag wyth electron yn eu plisgyn allanol – felly mae angen i chi roi’r gorau i ddefnyddio’r ciwb a defnyddio polyhedron sydd â mwy o gorneli.</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4927119"/>
                  </a:ext>
                </a:extLst>
              </a:tr>
            </a:tbl>
          </a:graphicData>
        </a:graphic>
      </p:graphicFrame>
    </p:spTree>
    <p:extLst>
      <p:ext uri="{BB962C8B-B14F-4D97-AF65-F5344CB8AC3E}">
        <p14:creationId xmlns:p14="http://schemas.microsoft.com/office/powerpoint/2010/main" val="756833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222B7-FA9A-7CF8-73C3-7D2707A5AC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952B18-33B9-445C-124A-705A9668BB6F}"/>
              </a:ext>
            </a:extLst>
          </p:cNvPr>
          <p:cNvSpPr>
            <a:spLocks noGrp="1"/>
          </p:cNvSpPr>
          <p:nvPr>
            <p:ph type="title"/>
          </p:nvPr>
        </p:nvSpPr>
        <p:spPr/>
        <p:txBody>
          <a:bodyPr/>
          <a:lstStyle/>
          <a:p>
            <a:r>
              <a:rPr lang="cy-GB"/>
              <a:t>Gweithgaredd ymchwil</a:t>
            </a:r>
          </a:p>
        </p:txBody>
      </p:sp>
      <p:sp>
        <p:nvSpPr>
          <p:cNvPr id="3" name="Content Placeholder 2">
            <a:extLst>
              <a:ext uri="{FF2B5EF4-FFF2-40B4-BE49-F238E27FC236}">
                <a16:creationId xmlns:a16="http://schemas.microsoft.com/office/drawing/2014/main" id="{8288B781-637F-D63C-0943-7C154C4DF34C}"/>
              </a:ext>
            </a:extLst>
          </p:cNvPr>
          <p:cNvSpPr>
            <a:spLocks noGrp="1"/>
          </p:cNvSpPr>
          <p:nvPr>
            <p:ph idx="1"/>
          </p:nvPr>
        </p:nvSpPr>
        <p:spPr>
          <a:xfrm>
            <a:off x="540000" y="1260001"/>
            <a:ext cx="10080000" cy="1841788"/>
          </a:xfrm>
        </p:spPr>
        <p:txBody>
          <a:bodyPr>
            <a:normAutofit/>
          </a:bodyPr>
          <a:lstStyle/>
          <a:p>
            <a:pPr marL="0" indent="0">
              <a:buNone/>
            </a:pPr>
            <a:r>
              <a:rPr lang="cy-GB"/>
              <a:t>Darganfyddwch:</a:t>
            </a:r>
          </a:p>
          <a:p>
            <a:r>
              <a:rPr lang="cy-GB"/>
              <a:t>Pa fodel o’r atom oedd yn cael ei ddefnyddio cyn model Lewis.</a:t>
            </a:r>
          </a:p>
          <a:p>
            <a:r>
              <a:rPr lang="cy-GB"/>
              <a:t>Beth oedd rhan Lewis ym mhrosiect enwog Manhattan i gynhyrchu’r bom niwclear cyntaf.</a:t>
            </a:r>
          </a:p>
        </p:txBody>
      </p:sp>
      <p:sp>
        <p:nvSpPr>
          <p:cNvPr id="4" name="Vertical Title 1">
            <a:extLst>
              <a:ext uri="{FF2B5EF4-FFF2-40B4-BE49-F238E27FC236}">
                <a16:creationId xmlns:a16="http://schemas.microsoft.com/office/drawing/2014/main" id="{76333C87-441E-4252-9DAE-B1801240129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a:solidFill>
                  <a:schemeClr val="bg1"/>
                </a:solidFill>
                <a:latin typeface="Century Gothic" panose="020B0502020202020204" pitchFamily="34" charset="0"/>
              </a:rPr>
              <a:t>Gwaith ymchwil pellach</a:t>
            </a:r>
          </a:p>
        </p:txBody>
      </p:sp>
      <p:pic>
        <p:nvPicPr>
          <p:cNvPr id="6" name="Picture 5" descr="Ffotograff du a gwyn o Margaret Melhase.">
            <a:extLst>
              <a:ext uri="{FF2B5EF4-FFF2-40B4-BE49-F238E27FC236}">
                <a16:creationId xmlns:a16="http://schemas.microsoft.com/office/drawing/2014/main" id="{50097C40-B1D3-4326-3F35-9E7A3BF9BD8F}"/>
              </a:ext>
            </a:extLst>
          </p:cNvPr>
          <p:cNvPicPr>
            <a:picLocks noChangeAspect="1"/>
          </p:cNvPicPr>
          <p:nvPr/>
        </p:nvPicPr>
        <p:blipFill>
          <a:blip r:embed="rId3"/>
          <a:stretch>
            <a:fillRect/>
          </a:stretch>
        </p:blipFill>
        <p:spPr>
          <a:xfrm>
            <a:off x="8847507" y="3249054"/>
            <a:ext cx="2041638" cy="2924766"/>
          </a:xfrm>
          <a:prstGeom prst="rect">
            <a:avLst/>
          </a:prstGeom>
        </p:spPr>
      </p:pic>
      <p:sp>
        <p:nvSpPr>
          <p:cNvPr id="7" name="Title 1">
            <a:extLst>
              <a:ext uri="{FF2B5EF4-FFF2-40B4-BE49-F238E27FC236}">
                <a16:creationId xmlns:a16="http://schemas.microsoft.com/office/drawing/2014/main" id="{966C50FF-E27E-9E38-C6AC-7EFB3B7F3B67}"/>
              </a:ext>
            </a:extLst>
          </p:cNvPr>
          <p:cNvSpPr txBox="1">
            <a:spLocks/>
          </p:cNvSpPr>
          <p:nvPr/>
        </p:nvSpPr>
        <p:spPr>
          <a:xfrm>
            <a:off x="540000" y="3249054"/>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3200"/>
              <a:t>Margaret Melhase</a:t>
            </a:r>
          </a:p>
        </p:txBody>
      </p:sp>
      <p:sp>
        <p:nvSpPr>
          <p:cNvPr id="9" name="Content Placeholder 2">
            <a:extLst>
              <a:ext uri="{FF2B5EF4-FFF2-40B4-BE49-F238E27FC236}">
                <a16:creationId xmlns:a16="http://schemas.microsoft.com/office/drawing/2014/main" id="{9454F7A4-036B-BA24-EEC5-FFEF41ECAF87}"/>
              </a:ext>
            </a:extLst>
          </p:cNvPr>
          <p:cNvSpPr txBox="1">
            <a:spLocks/>
          </p:cNvSpPr>
          <p:nvPr/>
        </p:nvSpPr>
        <p:spPr>
          <a:xfrm>
            <a:off x="539999" y="3836980"/>
            <a:ext cx="8198409" cy="2778974"/>
          </a:xfrm>
          <a:prstGeom prst="rect">
            <a:avLst/>
          </a:prstGeom>
        </p:spPr>
        <p:txBody>
          <a:bodyPr vert="horz" lIns="0" tIns="0" rIns="0" bIns="0" rtlCol="0">
            <a:norm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cy-GB"/>
              <a:t>Roedd Margaret yn fyfyriwr cemeg israddedig yn 1941. Aeth hithau hefyd yn ei blaen i weithio ar brosiect Manhattan.</a:t>
            </a:r>
          </a:p>
          <a:p>
            <a:r>
              <a:rPr lang="cy-GB"/>
              <a:t>Pa ddarganfyddiad wnaeth Margaret pan oedd hi’n fyfyriwr a pham ei fod yn bwysig?</a:t>
            </a:r>
          </a:p>
          <a:p>
            <a:r>
              <a:rPr lang="cy-GB"/>
              <a:t>Pa rwystrau a wynebodd Margaret rhag dilyn gyrfa mewn cemeg? Sut mae hyn yn wahanol i fenywod ym maes cemeg heddiw?</a:t>
            </a:r>
          </a:p>
        </p:txBody>
      </p:sp>
      <p:sp>
        <p:nvSpPr>
          <p:cNvPr id="10" name="TextBox 9">
            <a:extLst>
              <a:ext uri="{FF2B5EF4-FFF2-40B4-BE49-F238E27FC236}">
                <a16:creationId xmlns:a16="http://schemas.microsoft.com/office/drawing/2014/main" id="{E5159C23-B642-070A-DDB1-0652E867444C}"/>
              </a:ext>
            </a:extLst>
          </p:cNvPr>
          <p:cNvSpPr txBox="1"/>
          <p:nvPr/>
        </p:nvSpPr>
        <p:spPr>
          <a:xfrm>
            <a:off x="8894787" y="6158127"/>
            <a:ext cx="1947078" cy="369332"/>
          </a:xfrm>
          <a:prstGeom prst="rect">
            <a:avLst/>
          </a:prstGeom>
          <a:noFill/>
        </p:spPr>
        <p:txBody>
          <a:bodyPr wrap="square" rtlCol="0">
            <a:spAutoFit/>
          </a:bodyPr>
          <a:lstStyle/>
          <a:p>
            <a:pPr algn="ctr"/>
            <a:r>
              <a:rPr lang="cy-GB">
                <a:solidFill>
                  <a:srgbClr val="C8102E"/>
                </a:solidFill>
              </a:rPr>
              <a:t>Margaret Melhase</a:t>
            </a:r>
          </a:p>
        </p:txBody>
      </p:sp>
      <p:sp>
        <p:nvSpPr>
          <p:cNvPr id="11" name="TextBox 10">
            <a:extLst>
              <a:ext uri="{FF2B5EF4-FFF2-40B4-BE49-F238E27FC236}">
                <a16:creationId xmlns:a16="http://schemas.microsoft.com/office/drawing/2014/main" id="{8A72BC4B-BF02-8CFB-9C64-5C3547590DC8}"/>
              </a:ext>
            </a:extLst>
          </p:cNvPr>
          <p:cNvSpPr txBox="1"/>
          <p:nvPr/>
        </p:nvSpPr>
        <p:spPr>
          <a:xfrm rot="16200000">
            <a:off x="9570321" y="4343874"/>
            <a:ext cx="2699615" cy="215444"/>
          </a:xfrm>
          <a:prstGeom prst="rect">
            <a:avLst/>
          </a:prstGeom>
          <a:noFill/>
        </p:spPr>
        <p:txBody>
          <a:bodyPr wrap="square" rtlCol="0">
            <a:spAutoFit/>
          </a:bodyPr>
          <a:lstStyle/>
          <a:p>
            <a:r>
              <a:rPr lang="cy-GB" sz="800">
                <a:latin typeface="Century Gothic" panose="020B0502020202020204" pitchFamily="34" charset="0"/>
                <a:hlinkClick r:id="rId4"/>
              </a:rPr>
              <a:t>S0793217, CC BY-SA 4.0 </a:t>
            </a:r>
            <a:r>
              <a:rPr lang="cy-GB" sz="800">
                <a:latin typeface="Century Gothic" panose="020B0502020202020204" pitchFamily="34" charset="0"/>
              </a:rPr>
              <a:t>trwy Wikimedia Commons</a:t>
            </a:r>
          </a:p>
        </p:txBody>
      </p:sp>
    </p:spTree>
    <p:extLst>
      <p:ext uri="{BB962C8B-B14F-4D97-AF65-F5344CB8AC3E}">
        <p14:creationId xmlns:p14="http://schemas.microsoft.com/office/powerpoint/2010/main" val="36191739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54E886B4-B259-43D0-AB2E-03B2FB9EFE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8E0B37-06E4-482C-9559-1F0E38567775}">
  <ds:schemaRefs>
    <ds:schemaRef ds:uri="http://schemas.microsoft.com/sharepoint/v3/contenttype/forms"/>
  </ds:schemaRefs>
</ds:datastoreItem>
</file>

<file path=customXml/itemProps3.xml><?xml version="1.0" encoding="utf-8"?>
<ds:datastoreItem xmlns:ds="http://schemas.openxmlformats.org/officeDocument/2006/customXml" ds:itemID="{02361D2B-2BBD-489D-A185-8C7EC81DCA48}">
  <ds:schemaRefs>
    <ds:schemaRef ds:uri="5c7d88b2-bc5d-47d8-b067-5f30c82b40fb"/>
    <ds:schemaRef ds:uri="http://schemas.microsoft.com/office/2006/metadata/properties"/>
    <ds:schemaRef ds:uri="http://purl.org/dc/terms/"/>
    <ds:schemaRef ds:uri="http://www.w3.org/XML/1998/namespace"/>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9e3c562f-56b0-4bc9-96c8-d04b09868558"/>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3951</TotalTime>
  <Words>1526</Words>
  <Application>Microsoft Office PowerPoint</Application>
  <PresentationFormat>Widescreen</PresentationFormat>
  <Paragraphs>139</Paragraphs>
  <Slides>19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Arial</vt:lpstr>
      <vt:lpstr>Calibri</vt:lpstr>
      <vt:lpstr>Calibri Light</vt:lpstr>
      <vt:lpstr>Cambria Math</vt:lpstr>
      <vt:lpstr>Century Gothic</vt:lpstr>
      <vt:lpstr>Office Theme</vt:lpstr>
      <vt:lpstr>14–16 oed</vt:lpstr>
      <vt:lpstr>Amcanion dysgu</vt:lpstr>
      <vt:lpstr>Adeileddau Lewis</vt:lpstr>
      <vt:lpstr>Datblygu modelau bondio</vt:lpstr>
      <vt:lpstr>Sut cynrychiolodd Lewis adeiledd atomau</vt:lpstr>
      <vt:lpstr>Model Lewis o blisg electronau</vt:lpstr>
      <vt:lpstr>Cwestiynau</vt:lpstr>
      <vt:lpstr>Cwestiynau</vt:lpstr>
      <vt:lpstr>Cwestiynau</vt:lpstr>
      <vt:lpstr>Trafod yr atebion</vt:lpstr>
      <vt:lpstr>Trafod yr atebion</vt:lpstr>
      <vt:lpstr>Trafod yr atebion</vt:lpstr>
      <vt:lpstr>Trafod yr atebion</vt:lpstr>
      <vt:lpstr>Gweithgaredd modelu</vt:lpstr>
      <vt:lpstr>Gweithgaredd modelu – atebion enghreifftiol</vt:lpstr>
      <vt:lpstr>Gweithgaredd modelu – atebion enghreifftiol</vt:lpstr>
      <vt:lpstr>Gweithgaredd trafod</vt:lpstr>
      <vt:lpstr>Atebion posibl</vt:lpstr>
      <vt:lpstr>Gweithgaredd ymchwil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Bonding models stretch and challenge presentation slides</dc:title>
  <dc:creator>Royal Society of Chemistry</dc:creator>
  <cp:keywords>bonding; lewis structures; covalent bonding; ionic bonding; GCSE; chemistry; worksheet; stretch and challenge; alternative ideas; development of models; Welsh; Welsh language</cp:keywords>
  <dc:description>From https://rsc.li/430a2bN; student sheet and teacher notes also available</dc:description>
  <cp:lastModifiedBy>Hannah Sycamore</cp:lastModifiedBy>
  <cp:revision>578</cp:revision>
  <cp:lastPrinted>2025-07-11T11:56:47Z</cp:lastPrinted>
  <dcterms:created xsi:type="dcterms:W3CDTF">2021-04-13T16:26:00Z</dcterms:created>
  <dcterms:modified xsi:type="dcterms:W3CDTF">2026-06-18T14:45:10Z</dcterms:modified>
  <cp:category>From https://rsc.li/4dQrLak</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