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6"/>
  </p:notesMasterIdLst>
  <p:sldIdLst>
    <p:sldId id="290" r:id="rId5"/>
    <p:sldId id="370" r:id="rId6"/>
    <p:sldId id="355" r:id="rId7"/>
    <p:sldId id="357" r:id="rId8"/>
    <p:sldId id="365" r:id="rId9"/>
    <p:sldId id="367" r:id="rId10"/>
    <p:sldId id="366" r:id="rId11"/>
    <p:sldId id="369" r:id="rId12"/>
    <p:sldId id="358" r:id="rId13"/>
    <p:sldId id="368" r:id="rId14"/>
    <p:sldId id="37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yflwyniad" id="{97A93AF5-9395-4D51-A65C-F480896045C4}">
          <p14:sldIdLst>
            <p14:sldId id="290"/>
          </p14:sldIdLst>
        </p14:section>
        <p14:section name="Canllawiau i athrawon" id="{98239A89-C2BB-41F4-9D3E-573E6ACA2F1B}">
          <p14:sldIdLst>
            <p14:sldId id="370"/>
          </p14:sldIdLst>
        </p14:section>
        <p14:section name="Taflen i ddysgwyr" id="{18068308-2217-42E8-A1F8-FF85B571432F}">
          <p14:sldIdLst>
            <p14:sldId id="355"/>
            <p14:sldId id="357"/>
            <p14:sldId id="365"/>
            <p14:sldId id="367"/>
          </p14:sldIdLst>
        </p14:section>
        <p14:section name="Atebion" id="{D2B6960D-DEBD-42D0-820E-646A2ECEF29B}">
          <p14:sldIdLst>
            <p14:sldId id="366"/>
            <p14:sldId id="369"/>
            <p14:sldId id="358"/>
            <p14:sldId id="368"/>
          </p14:sldIdLst>
        </p14:section>
        <p14:section name="Templed" id="{E3289455-A81F-484B-97F5-158C5109242B}">
          <p14:sldIdLst>
            <p14:sldId id="37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6E19"/>
    <a:srgbClr val="D46112"/>
    <a:srgbClr val="C8102E"/>
    <a:srgbClr val="E6F1EF"/>
    <a:srgbClr val="006F62"/>
    <a:srgbClr val="EDF6F9"/>
    <a:srgbClr val="48A9C5"/>
    <a:srgbClr val="FAE7EA"/>
    <a:srgbClr val="F7DBE0"/>
    <a:srgbClr val="F4C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93E9B4-7936-47A0-A6E6-1C180A1C3FEE}" v="4" dt="2026-06-19T11:07:29.4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680" autoAdjust="0"/>
    <p:restoredTop sz="79609" autoAdjust="0"/>
  </p:normalViewPr>
  <p:slideViewPr>
    <p:cSldViewPr snapToGrid="0" snapToObjects="1">
      <p:cViewPr varScale="1">
        <p:scale>
          <a:sx n="108" d="100"/>
          <a:sy n="108" d="100"/>
        </p:scale>
        <p:origin x="78" y="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0657F-C977-4920-AE14-12599E069E54}" type="datetimeFigureOut">
              <a:rPr lang="en-GB" smtClean="0"/>
              <a:pPr/>
              <a:t>19/06/2026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63DB95-055F-4643-BEB1-ADFDB4C7E5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83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63DB95-055F-4643-BEB1-ADFDB4C7E5B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674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0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y-GB" sz="1200" b="0" u="none"/>
              <a:t>Gwybodaeth ar gyfer pedrant 2: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Mewn hafaliad symbol cytbwys, mae cyfanswm nifer atomau pob elfen a chyfanswm y màs yr un fath ar y ddwy ochr.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Mewn mathemateg, mae’r gair hafaliad yn fynegiad neu’n fformiwla sydd ag arwydd ‘=’ ac sy’n dangos sut mae meintiau gwahanol yn perthyn i'w gilydd. Mewn cemeg, mae’n dangos fformiwlâu cemegol yr adweithyddion a’r cynhyrchion, wedi’u gwahanu gan saeth.</a:t>
            </a:r>
          </a:p>
          <a:p>
            <a:endParaRPr lang="en-GB" sz="1200" b="0" u="none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Ateb ar gyfer pedrant 3: </a:t>
            </a:r>
            <a:r>
              <a:rPr kumimoji="0" lang="cy-GB" b="0" i="0" u="none" strike="noStrike" cap="none" normalizeH="0" baseline="0">
                <a:ln>
                  <a:noFill/>
                </a:ln>
                <a:effectLst/>
                <a:uLnTx/>
                <a:uFillTx/>
              </a:rPr>
              <a:t>Ar gyfer adwaith cemegol mae hwn yn dangos 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fformiwlâu cemegol yr adweithyddion a’r </a:t>
            </a:r>
            <a:r>
              <a:rPr lang="cy-GB" sz="1400" b="0" u="none">
                <a:solidFill>
                  <a:srgbClr val="4472C4"/>
                </a:solidFill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cynhyrchion</a:t>
            </a:r>
            <a:r>
              <a:rPr lang="cy-GB" b="0" u="none"/>
              <a:t>,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wedi’u gwahanu gan </a:t>
            </a:r>
            <a:r>
              <a:rPr lang="cy-GB" sz="1400" b="0" u="none">
                <a:solidFill>
                  <a:srgbClr val="4472C4"/>
                </a:solidFill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saeth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.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Gellir ychwanegu rhifau cyfan i gydbwyso’r hafaliad.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3831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Gwybodaeth ar gyfer pedrant 2: </a:t>
            </a:r>
            <a:r>
              <a:rPr lang="cy-GB" sz="1200" b="0" u="none"/>
              <a:t>Mae cymharol yn golygu un peth o’i gymharu â rhywbeth arall.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 Yn yr achos hwn o fas atomig cymharol, mae masau atomig yn cael eu cymharu â màs bras proton neu niwtron.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1200" b="0" i="0" u="none" strike="noStrike" cap="none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Mae elfennau sy’n digwydd yn naturiol fel arfer yn cynnwys sawl isotop, ac mae gan bob un fàs sydd fymryn yn wahanol. 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Gallwn gyfrifo màs cyfartalog atom i gynrychioli’r holl isotopau </a:t>
            </a:r>
          </a:p>
          <a:p>
            <a:endParaRPr lang="en-GB" sz="1200" b="0" u="none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Ateb ar gyfer pedrant 3: Màs </a:t>
            </a:r>
            <a:r>
              <a:rPr kumimoji="0" lang="cy-GB" sz="16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cyfartalog 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atom o elfen, gan ystyried y </a:t>
            </a:r>
            <a:r>
              <a:rPr kumimoji="0" lang="cy-GB" sz="16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canrannau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o </a:t>
            </a:r>
            <a:r>
              <a:rPr kumimoji="0" lang="cy-GB" sz="16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isotopau</a:t>
            </a:r>
            <a:r>
              <a:rPr lang="cy-GB" b="0" u="none"/>
              <a:t>’r elfen sy’n digwydd yn naturiol.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613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Gwybodaeth ar gyfer pedrant 2: </a:t>
            </a:r>
            <a:r>
              <a:rPr lang="cy-GB" sz="1200" b="0" u="none"/>
              <a:t>Swm - maint rhywbeth.</a:t>
            </a:r>
            <a:r>
              <a:rPr lang="cy-GB" sz="1200" b="0" u="none">
                <a:solidFill>
                  <a:schemeClr val="accent1"/>
                </a:solidFill>
                <a:latin typeface="Bradley Hand ITC" panose="03070402050302030203" pitchFamily="66" charset="0"/>
                <a:cs typeface="Arial" panose="020B0604020202020204" pitchFamily="34" charset="0"/>
              </a:rPr>
              <a:t> </a:t>
            </a:r>
            <a:r>
              <a:rPr lang="cy-GB" sz="1200" b="0" u="none"/>
              <a:t>Sylwedd - hanfod rhywbeth.</a:t>
            </a:r>
            <a:r>
              <a:rPr kumimoji="0" lang="cy-GB" sz="1200" b="0" i="0" u="none" strike="noStrike" cap="none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 Mewn cemeg, mae ‘sylwedd’ yn cael ei ddefnyddio i gyfeirio at solid, hylif neu nwy penodol.</a:t>
            </a:r>
          </a:p>
          <a:p>
            <a:endParaRPr lang="en-GB" sz="1200" b="0" u="none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Ateb ar gyfer pedrant 3: Faint o </a:t>
            </a:r>
            <a:r>
              <a:rPr kumimoji="0" lang="cy-GB" sz="16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atomau, moleciwlau neu unedau fformiwla 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sydd mewn sampl o’r sylwedd, wedi’i fesur mewn </a:t>
            </a:r>
            <a:r>
              <a:rPr kumimoji="0" lang="cy-GB" sz="16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molau (mol). </a:t>
            </a:r>
          </a:p>
          <a:p>
            <a:endParaRPr lang="en-GB" dirty="0"/>
          </a:p>
          <a:p>
            <a:r>
              <a:rPr lang="cy-GB"/>
              <a:t>Llun © Shutterstock/Brilliantist Studio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419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Gwybodaeth ar gyfer pedrant 2: </a:t>
            </a:r>
            <a:r>
              <a:rPr lang="cy-GB" sz="1200" b="0" u="none"/>
              <a:t>Canran - Mae’n ffordd gyffredin o fynegi cyfran o’r cyfan.</a:t>
            </a:r>
            <a:r>
              <a:rPr lang="cy-GB" sz="1200" b="0" u="none">
                <a:solidFill>
                  <a:schemeClr val="accent1"/>
                </a:solidFill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 Cynnyrch - yr hyn rydych chi’n ei gynhyrchu.</a:t>
            </a:r>
          </a:p>
          <a:p>
            <a:endParaRPr lang="en-GB" sz="1200" b="0" u="none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Ateb ar gyfer pedrant 3: </a:t>
            </a:r>
            <a:r>
              <a:rPr kumimoji="0" lang="cy-GB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Màs neu swm </a:t>
            </a:r>
            <a:r>
              <a:rPr lang="cy-GB" sz="1600" b="0" u="none"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gwirioneddol</a:t>
            </a:r>
            <a:r>
              <a:rPr lang="cy-GB" b="0" u="none"/>
              <a:t> y cynnyrch, wedi’i roi fel canran o 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fàs neu swm </a:t>
            </a:r>
            <a:r>
              <a:rPr lang="cy-GB" b="0" u="none"/>
              <a:t>damcaniaethol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y cynnyrch y gallech ei wneud mewn adwaith cemegol.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4126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421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0705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Llun © Shutterstock/Brilliantist Studio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64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u="none" dirty="0">
              <a:solidFill>
                <a:schemeClr val="accent1"/>
              </a:solidFill>
              <a:latin typeface="Bradley Hand ITC" panose="03070402050302030203" pitchFamily="66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4772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63DB95-055F-4643-BEB1-ADFDB4C7E5BC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505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7678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pPr/>
              <a:t>19/06/2026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223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hyperlink" Target="https://rsc.li/3Gi9HHN" TargetMode="External"/><Relationship Id="rId4" Type="http://schemas.openxmlformats.org/officeDocument/2006/relationships/hyperlink" Target="https://rsc.li/439lYXj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hyperlink" Target="rsc.li/3Gi9HHN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2211494"/>
            <a:ext cx="5220000" cy="713843"/>
          </a:xfrm>
        </p:spPr>
        <p:txBody>
          <a:bodyPr/>
          <a:lstStyle/>
          <a:p>
            <a:r>
              <a:rPr lang="cy-GB"/>
              <a:t>Cemeg feintiol: Modelau Frayer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8DE506-C8FA-447A-139B-8E09C5D0BC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386" y="1122218"/>
            <a:ext cx="451747" cy="452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C73B74-05BC-7394-9892-364EE51C1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876" y="1122218"/>
            <a:ext cx="451747" cy="452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42629C-8418-17A7-3911-DF4A49C745FB}"/>
              </a:ext>
            </a:extLst>
          </p:cNvPr>
          <p:cNvSpPr txBox="1"/>
          <p:nvPr/>
        </p:nvSpPr>
        <p:spPr>
          <a:xfrm>
            <a:off x="8011886" y="6069724"/>
            <a:ext cx="40224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 dirty="0">
                <a:solidFill>
                  <a:schemeClr val="bg1"/>
                </a:solidFill>
                <a:latin typeface="Century Gothic" panose="020B0502020202020204" pitchFamily="34" charset="0"/>
              </a:rPr>
              <a:t>Wedi’i lawrlwytho o </a:t>
            </a:r>
            <a:r>
              <a:rPr lang="cy-GB" b="1" dirty="0">
                <a:solidFill>
                  <a:schemeClr val="bg1"/>
                </a:solidFill>
                <a:latin typeface="Century Gothic" panose="020B0502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rsc.li/439lYXj</a:t>
            </a:r>
            <a:endParaRPr lang="cy-GB" b="1" dirty="0">
              <a:solidFill>
                <a:schemeClr val="bg1"/>
              </a:solidFill>
              <a:latin typeface="Century Gothic" panose="020B0502020202020204" pitchFamily="34" charset="0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B7DD29A-10DC-F21C-4A3E-BA8EC840A3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7624" y="-819223"/>
            <a:ext cx="4320001" cy="4219728"/>
          </a:xfrm>
          <a:prstGeom prst="ellipse">
            <a:avLst/>
          </a:prstGeom>
          <a:ln w="127000">
            <a:solidFill>
              <a:srgbClr val="C8102E"/>
            </a:solidFill>
          </a:ln>
        </p:spPr>
      </p:pic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20342E7-50FB-950E-C230-352FC7868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320624"/>
            <a:ext cx="10080000" cy="440661"/>
          </a:xfrm>
        </p:spPr>
        <p:txBody>
          <a:bodyPr>
            <a:normAutofit fontScale="90000"/>
          </a:bodyPr>
          <a:lstStyle/>
          <a:p>
            <a:r>
              <a:rPr lang="cy-GB" sz="4000">
                <a:latin typeface="Century Gothic" panose="020B0502020202020204" pitchFamily="34" charset="0"/>
              </a:rPr>
              <a:t>Modelau Frayer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689AD5D-AC57-E2DA-1DE7-2A7ED9E5B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210" y="953045"/>
            <a:ext cx="10638021" cy="49507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>
                <a:latin typeface="Century Gothic" panose="020B0502020202020204" pitchFamily="34" charset="0"/>
              </a:rPr>
              <a:t>Mae modelau Frayer yn ffordd syml ond effeithiol o ddatblygu dealltwriaeth y dysgwyr o ddarn newydd o eirfa.</a:t>
            </a:r>
            <a:r>
              <a:rPr lang="cy-GB" sz="1800"/>
              <a:t> </a:t>
            </a:r>
            <a:r>
              <a:rPr lang="cy-GB" sz="1800">
                <a:latin typeface="Century Gothic" panose="020B0502020202020204" pitchFamily="34" charset="0"/>
              </a:rPr>
              <a:t>Byddwch yn gweld beth mae eich dysgwyr yn ei wybod yn barod ac yn adnabod unrhyw gamsyniadau sydd ganddynt.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y-GB" sz="1800"/>
              <a:t>Mae pedwar cam y gall dysgwyr weithio drwyddynt, ond gallwch addasu’r model hwn i weddu orau i’ch dysgwyr. Gallwch arwain y dysgwyr drwy bob pedrant, ond mae pedrant 2 yn enwedig yn gweithio orau fel trafodaeth dan arweiniad yr athro. Efallai y bydd angen rhywfaint o drafod ar bedrant 3 hefyd, neu y bydd y dosbarth yn elwa o hynny.</a:t>
            </a:r>
          </a:p>
          <a:p>
            <a:pPr>
              <a:lnSpc>
                <a:spcPct val="120000"/>
              </a:lnSpc>
            </a:pPr>
            <a:endParaRPr lang="en-GB" sz="2000" dirty="0"/>
          </a:p>
          <a:p>
            <a:pPr>
              <a:lnSpc>
                <a:spcPct val="120000"/>
              </a:lnSpc>
            </a:pPr>
            <a:endParaRPr lang="en-GB" sz="21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GB" sz="2100" dirty="0">
              <a:latin typeface="Century Gothic" panose="020B0502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E33B53-356A-4CB2-0B20-9F10FF16F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131" y="345214"/>
            <a:ext cx="451747" cy="452959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0523311-D1A6-0495-D498-33D7E3995A85}"/>
              </a:ext>
            </a:extLst>
          </p:cNvPr>
          <p:cNvGraphicFramePr>
            <a:graphicFrameLocks noGrp="1"/>
          </p:cNvGraphicFramePr>
          <p:nvPr/>
        </p:nvGraphicFramePr>
        <p:xfrm>
          <a:off x="572210" y="3515246"/>
          <a:ext cx="10188642" cy="26909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4321">
                  <a:extLst>
                    <a:ext uri="{9D8B030D-6E8A-4147-A177-3AD203B41FA5}">
                      <a16:colId xmlns:a16="http://schemas.microsoft.com/office/drawing/2014/main" val="5267681"/>
                    </a:ext>
                  </a:extLst>
                </a:gridCol>
                <a:gridCol w="5094321">
                  <a:extLst>
                    <a:ext uri="{9D8B030D-6E8A-4147-A177-3AD203B41FA5}">
                      <a16:colId xmlns:a16="http://schemas.microsoft.com/office/drawing/2014/main" val="1572598253"/>
                    </a:ext>
                  </a:extLst>
                </a:gridCol>
              </a:tblGrid>
              <a:tr h="1306136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y-GB" b="1">
                          <a:latin typeface="Century Gothic" panose="020B0502020202020204" pitchFamily="34" charset="0"/>
                        </a:rPr>
                        <a:t>1. Archwilio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cy-GB" b="0">
                          <a:latin typeface="Century Gothic" panose="020B0502020202020204" pitchFamily="34" charset="0"/>
                        </a:rPr>
                        <a:t>Cysylltu â chyfalaf gwyddoniaeth a manteisio ar brofiad y dysgwyr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2. Dadansoddi</a:t>
                      </a:r>
                    </a:p>
                    <a:p>
                      <a:pPr algn="ctr"/>
                      <a:r>
                        <a:rPr lang="cy-GB" b="0">
                          <a:latin typeface="Century Gothic" panose="020B0502020202020204" pitchFamily="34" charset="0"/>
                        </a:rPr>
                        <a:t>Edrych ar rannau cyfansawdd y gair i helpu i ddatrys ei ystyr.</a:t>
                      </a:r>
                    </a:p>
                    <a:p>
                      <a:pPr algn="l" rtl="0"/>
                      <a:endParaRPr lang="en-GB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80535"/>
                  </a:ext>
                </a:extLst>
              </a:tr>
              <a:tr h="1384790">
                <a:tc>
                  <a:txBody>
                    <a:bodyPr/>
                    <a:lstStyle/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4. Cyfnerthu</a:t>
                      </a:r>
                    </a:p>
                    <a:p>
                      <a:pPr algn="ctr"/>
                      <a:r>
                        <a:rPr lang="cy-GB" b="0">
                          <a:latin typeface="Century Gothic" panose="020B0502020202020204" pitchFamily="34" charset="0"/>
                        </a:rPr>
                        <a:t>Bydd y dysgwyr yn defnyddio’u gwybodaeth.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3. Egluro</a:t>
                      </a:r>
                    </a:p>
                    <a:p>
                      <a:pPr algn="ctr"/>
                      <a:r>
                        <a:rPr lang="cy-GB" b="0">
                          <a:latin typeface="Century Gothic" panose="020B0502020202020204" pitchFamily="34" charset="0"/>
                        </a:rPr>
                        <a:t>Cyflwyno’r diffiniad.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9800653"/>
                  </a:ext>
                </a:extLst>
              </a:tr>
            </a:tbl>
          </a:graphicData>
        </a:graphic>
      </p:graphicFrame>
      <p:sp>
        <p:nvSpPr>
          <p:cNvPr id="7" name="Arrow: Curved Left 6" descr="Saeth yn dangos sut i symud o amgylch y model, yn glocwedd o’r gornel chwith uchaf">
            <a:extLst>
              <a:ext uri="{FF2B5EF4-FFF2-40B4-BE49-F238E27FC236}">
                <a16:creationId xmlns:a16="http://schemas.microsoft.com/office/drawing/2014/main" id="{169E0DB9-8C2B-FF3C-3838-B8EB4F4455BE}"/>
              </a:ext>
            </a:extLst>
          </p:cNvPr>
          <p:cNvSpPr/>
          <p:nvPr/>
        </p:nvSpPr>
        <p:spPr>
          <a:xfrm>
            <a:off x="4902800" y="4160913"/>
            <a:ext cx="2224509" cy="1977894"/>
          </a:xfrm>
          <a:prstGeom prst="curvedLeftArrow">
            <a:avLst>
              <a:gd name="adj1" fmla="val 15214"/>
              <a:gd name="adj2" fmla="val 50000"/>
              <a:gd name="adj3" fmla="val 23794"/>
            </a:avLst>
          </a:prstGeom>
          <a:solidFill>
            <a:srgbClr val="C8102E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6B5A77-0498-0A57-9032-65428CF5589E}"/>
              </a:ext>
            </a:extLst>
          </p:cNvPr>
          <p:cNvSpPr txBox="1"/>
          <p:nvPr/>
        </p:nvSpPr>
        <p:spPr>
          <a:xfrm>
            <a:off x="572210" y="6223393"/>
            <a:ext cx="101886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1600">
                <a:latin typeface="Century Gothic" panose="020B0502020202020204" pitchFamily="34" charset="0"/>
              </a:rPr>
              <a:t>Mae rhagor o ganllawiau, gan gynnwys awgrymiadau, addasiadau a gwaith darllen pellach, ar gael yn y nodiadau i athrawon: </a:t>
            </a:r>
            <a:r>
              <a:rPr lang="cy-GB" sz="16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  <a:hlinkClick r:id="rId4" action="ppaction://hlinkfile"/>
              </a:rPr>
              <a:t>rsc.li/3Gi9HHN</a:t>
            </a:r>
            <a:r>
              <a:rPr lang="cy-GB" sz="1600">
                <a:latin typeface="Century Gothic" panose="020B0502020202020204" pitchFamily="34" charset="0"/>
                <a:hlinkClick r:id="rId4" action="ppaction://hlinkfile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B0C693-EC3A-F752-C7AE-7533F563A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4543812" y="4660654"/>
            <a:ext cx="2072373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2000" b="1">
                <a:latin typeface="Century Gothic" panose="020B0502020202020204" pitchFamily="34" charset="0"/>
              </a:rPr>
              <a:t>Term allweddol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7891A9-7098-6D42-B06A-A310232BC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278" y="343301"/>
            <a:ext cx="451747" cy="45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108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1491788"/>
              </p:ext>
            </p:extLst>
          </p:nvPr>
        </p:nvGraphicFramePr>
        <p:xfrm>
          <a:off x="0" y="1"/>
          <a:ext cx="12192000" cy="6857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1041842"/>
                    </a:ext>
                  </a:extLst>
                </a:gridCol>
              </a:tblGrid>
              <a:tr h="332797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‘hafaliad symbolau cytbwys’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y term ‘hafaliad symbolau cytbwys’.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‘cytbwys’ yn awgrymu bod rhywbeth yr un fath ar y ddwy ochr – beth sydd yr un fath?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Sut mae’r gair ‘hafaliad’ yn cael ei ddefnyddio’n wahanol mewn mathemateg a chemeg?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0023">
                <a:tc>
                  <a:txBody>
                    <a:bodyPr/>
                    <a:lstStyle/>
                    <a:p>
                      <a:pPr marL="0" indent="0" algn="ctr"/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Dyma hafaliad geiriau ar gyfer hylosgi methan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yn llwyr. Trefnwch y fformiwlâu cemegol isod i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lunio hafaliad symbolau cytbwys ar gyfer yr adwaith. </a:t>
                      </a:r>
                    </a:p>
                    <a:p>
                      <a:pPr marL="0" indent="0"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indent="0" algn="ctr"/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methan  +  ocsigen   →  carbon deuocsid  +  dŵr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(Nid oes angen cynnwys y symbolau cyflwr.)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mae’r term ‘hafaliad symbolau cytbwys’ yn ei olygu yn eich barn chi.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Cymharwch yr hyn rydych chi wedi’i ysgrifennu â’r diffiniad (sleid 7).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888E8CF-EC57-7DB3-FF49-725EDD8D4C5A}"/>
              </a:ext>
            </a:extLst>
          </p:cNvPr>
          <p:cNvSpPr txBox="1"/>
          <p:nvPr/>
        </p:nvSpPr>
        <p:spPr>
          <a:xfrm>
            <a:off x="850365" y="5907163"/>
            <a:ext cx="778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CO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B20EAB-9762-B901-BA7B-347D5698F192}"/>
              </a:ext>
            </a:extLst>
          </p:cNvPr>
          <p:cNvSpPr txBox="1"/>
          <p:nvPr/>
        </p:nvSpPr>
        <p:spPr>
          <a:xfrm>
            <a:off x="2067664" y="5907162"/>
            <a:ext cx="790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H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sz="2400">
                <a:latin typeface="Cambria Math" panose="02040503050406030204" pitchFamily="18" charset="0"/>
                <a:ea typeface="Cambria Math"/>
              </a:rPr>
              <a:t>O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E15E89-B7A0-E0A6-1939-AF5C978E756A}"/>
              </a:ext>
            </a:extLst>
          </p:cNvPr>
          <p:cNvSpPr txBox="1"/>
          <p:nvPr/>
        </p:nvSpPr>
        <p:spPr>
          <a:xfrm>
            <a:off x="3297292" y="5919666"/>
            <a:ext cx="790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CH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6BC650-8493-82F1-FCD2-AF42CC82AE51}"/>
              </a:ext>
            </a:extLst>
          </p:cNvPr>
          <p:cNvSpPr txBox="1"/>
          <p:nvPr/>
        </p:nvSpPr>
        <p:spPr>
          <a:xfrm>
            <a:off x="4526920" y="5907164"/>
            <a:ext cx="51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O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2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3E1AC1-4F4B-FDA1-EFA1-54A3D50A62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668121"/>
              </p:ext>
            </p:extLst>
          </p:nvPr>
        </p:nvGraphicFramePr>
        <p:xfrm>
          <a:off x="5194069" y="2880269"/>
          <a:ext cx="1803862" cy="1097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Hafaliad symbolau cytbwys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1086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9959486"/>
              </p:ext>
            </p:extLst>
          </p:nvPr>
        </p:nvGraphicFramePr>
        <p:xfrm>
          <a:off x="0" y="0"/>
          <a:ext cx="12192002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1">
                  <a:extLst>
                    <a:ext uri="{9D8B030D-6E8A-4147-A177-3AD203B41FA5}">
                      <a16:colId xmlns:a16="http://schemas.microsoft.com/office/drawing/2014/main" val="17104184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‘màs atomig cymharol’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y term ‘màs atomig cymharol’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Beth yw ystyr yr ansoddair ‘cymharol’?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b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b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endParaRPr kumimoji="0" lang="cy-GB" sz="1800" b="0" i="0" u="none" strike="noStrike" cap="none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Century Gothic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Mae elfennau sy’n digwydd yn naturiol fel arfer yn cynnwys sawl isotop, ac mae gan bob un fàs sydd fymryn yn wahanol. Sut gallwn ni gyfrifo un màs i gynrychioli’r holl isotopau?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4. Mae masau cymharol deg atom copr yn cael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eu dangos isod yn eu cyfrannau sy’n digwydd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yn naturiol.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Mae màs atomig cymharol copr:</a:t>
                      </a:r>
                    </a:p>
                    <a:p>
                      <a:pPr marL="4524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A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yn llai na 65.</a:t>
                      </a:r>
                    </a:p>
                    <a:p>
                      <a:pPr marL="4524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B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</a:t>
                      </a:r>
                      <a:r>
                        <a:rPr kumimoji="0" lang="cy-GB" sz="160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rhwng 63 a 65, ond yn nes at 63.</a:t>
                      </a:r>
                    </a:p>
                    <a:p>
                      <a:pPr marL="4524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C  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</a:t>
                      </a:r>
                      <a:r>
                        <a:rPr kumimoji="0" lang="cy-GB" sz="160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rhwng 63 a 65, ond yn nes at 65.</a:t>
                      </a:r>
                    </a:p>
                    <a:p>
                      <a:pPr marL="4524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</a:t>
                      </a:r>
                      <a:r>
                        <a:rPr kumimoji="0" lang="cy-GB" sz="160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yn fwy na 65.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 ‘màs atomig cymharol’ yn ei olygu yn eich barn chi.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Cymharwch yr hyn rydych chi wedi’i ysgrifennu â’r diffiniad (sleid 8).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3E1AC1-4F4B-FDA1-EFA1-54A3D50A62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254940"/>
              </p:ext>
            </p:extLst>
          </p:nvPr>
        </p:nvGraphicFramePr>
        <p:xfrm>
          <a:off x="5334520" y="2880269"/>
          <a:ext cx="1522960" cy="1097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Màs atomig cymharol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3" name="Group 2" descr="Deg cylch sy’n cynrychioli atomau copr, mae tri yn cynnwys y rhif 65 ac mae saith yn cynnwys y rhif 63">
            <a:extLst>
              <a:ext uri="{FF2B5EF4-FFF2-40B4-BE49-F238E27FC236}">
                <a16:creationId xmlns:a16="http://schemas.microsoft.com/office/drawing/2014/main" id="{08034719-5E74-EE01-6039-721A246BF51F}"/>
              </a:ext>
            </a:extLst>
          </p:cNvPr>
          <p:cNvGrpSpPr/>
          <p:nvPr/>
        </p:nvGrpSpPr>
        <p:grpSpPr>
          <a:xfrm>
            <a:off x="1133024" y="4160527"/>
            <a:ext cx="3420000" cy="1152000"/>
            <a:chOff x="223153" y="638175"/>
            <a:chExt cx="4219312" cy="1380850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4BFA5BB9-5D43-8279-6D29-3DD4BFDE5553}"/>
                </a:ext>
              </a:extLst>
            </p:cNvPr>
            <p:cNvSpPr/>
            <p:nvPr/>
          </p:nvSpPr>
          <p:spPr>
            <a:xfrm>
              <a:off x="223153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BF16625F-CE71-1980-F1DF-EE3BE75A2B90}"/>
                </a:ext>
              </a:extLst>
            </p:cNvPr>
            <p:cNvSpPr/>
            <p:nvPr/>
          </p:nvSpPr>
          <p:spPr>
            <a:xfrm>
              <a:off x="605787" y="63817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89D91E4E-1BCB-0BF2-CB2F-DC4263E3179D}"/>
                </a:ext>
              </a:extLst>
            </p:cNvPr>
            <p:cNvSpPr/>
            <p:nvPr/>
          </p:nvSpPr>
          <p:spPr>
            <a:xfrm>
              <a:off x="1384934" y="647425"/>
              <a:ext cx="720090" cy="685800"/>
            </a:xfrm>
            <a:prstGeom prst="ellipse">
              <a:avLst/>
            </a:prstGeom>
            <a:solidFill>
              <a:srgbClr val="EB6E19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65</a:t>
              </a: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F8965110-522D-089C-119C-76C7F3A6ED1C}"/>
                </a:ext>
              </a:extLst>
            </p:cNvPr>
            <p:cNvSpPr/>
            <p:nvPr/>
          </p:nvSpPr>
          <p:spPr>
            <a:xfrm>
              <a:off x="3339741" y="1333225"/>
              <a:ext cx="720090" cy="685800"/>
            </a:xfrm>
            <a:prstGeom prst="ellipse">
              <a:avLst/>
            </a:prstGeom>
            <a:solidFill>
              <a:srgbClr val="EB6E19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65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7B7FFDB8-88D7-F3F0-AEC1-D768797833B5}"/>
                </a:ext>
              </a:extLst>
            </p:cNvPr>
            <p:cNvSpPr/>
            <p:nvPr/>
          </p:nvSpPr>
          <p:spPr>
            <a:xfrm>
              <a:off x="2943228" y="638175"/>
              <a:ext cx="720090" cy="685800"/>
            </a:xfrm>
            <a:prstGeom prst="ellipse">
              <a:avLst/>
            </a:prstGeom>
            <a:solidFill>
              <a:srgbClr val="EB6E19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65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EB17B1A-660A-852D-8B43-438958BB7A69}"/>
                </a:ext>
              </a:extLst>
            </p:cNvPr>
            <p:cNvSpPr/>
            <p:nvPr/>
          </p:nvSpPr>
          <p:spPr>
            <a:xfrm>
              <a:off x="2164081" y="6474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2F3DC32-E954-F30E-163D-3B76448C87DC}"/>
                </a:ext>
              </a:extLst>
            </p:cNvPr>
            <p:cNvSpPr/>
            <p:nvPr/>
          </p:nvSpPr>
          <p:spPr>
            <a:xfrm>
              <a:off x="997003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E0C5A96-A3A0-5EAD-4348-98B2F5E5AB80}"/>
                </a:ext>
              </a:extLst>
            </p:cNvPr>
            <p:cNvSpPr/>
            <p:nvPr/>
          </p:nvSpPr>
          <p:spPr>
            <a:xfrm>
              <a:off x="1781447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37A0E71-252B-4577-AD66-618AAA8C9E28}"/>
                </a:ext>
              </a:extLst>
            </p:cNvPr>
            <p:cNvSpPr/>
            <p:nvPr/>
          </p:nvSpPr>
          <p:spPr>
            <a:xfrm>
              <a:off x="2560594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7B02DD6A-9F4C-5873-9453-6ACBBCBB332E}"/>
                </a:ext>
              </a:extLst>
            </p:cNvPr>
            <p:cNvSpPr/>
            <p:nvPr/>
          </p:nvSpPr>
          <p:spPr>
            <a:xfrm>
              <a:off x="3722375" y="6474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12198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024054"/>
              </p:ext>
            </p:extLst>
          </p:nvPr>
        </p:nvGraphicFramePr>
        <p:xfrm>
          <a:off x="0" y="0"/>
          <a:ext cx="12192000" cy="6903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104184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‘swm y sylwedd’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‘swm y sylwedd’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swm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sylwedd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Rhowch gylch o amgylch y disgrifiad a allai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ddisgrifio swm yr heliwm sydd yn y balŵn. </a:t>
                      </a:r>
                    </a:p>
                    <a:p>
                      <a:pPr algn="l" rtl="0"/>
                      <a:endParaRPr lang="cy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00225" indent="0" algn="l">
                        <a:tabLst/>
                      </a:pPr>
                      <a:b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Mae’n cynnwys 0.4 g o heliwm.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cy-GB" sz="180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ganddo gyfaint o 2.4 dm</a:t>
                      </a:r>
                      <a:r>
                        <a:rPr lang="cy-GB" sz="1800" u="none" baseline="30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cy-GB" sz="180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1800225" indent="0" algn="l" rtl="0">
                        <a:tabLst/>
                      </a:pPr>
                      <a:endParaRPr lang="en-GB" sz="18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00225" indent="0" algn="l">
                        <a:tabLst/>
                      </a:pPr>
                      <a:r>
                        <a:rPr lang="cy-GB" sz="1800" b="1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Mae’n cynnwys 0.1 mol o heliwm.</a:t>
                      </a: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00225" indent="0" algn="l">
                        <a:tabLst/>
                      </a:pPr>
                      <a:r>
                        <a:rPr lang="cy-GB" sz="1800" b="1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Pob un o’r tri disgrifiad uchod.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mae’r term ‘swm y sylwedd’ yn ei olygu yn eich barn chi.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Cymharwch yr hyn rydych chi wedi’i ysgrifennu â’r diffiniad (sleid 9).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3747A2-3A44-7EDE-823A-D865DCD64A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307203"/>
              </p:ext>
            </p:extLst>
          </p:nvPr>
        </p:nvGraphicFramePr>
        <p:xfrm>
          <a:off x="5265939" y="3130210"/>
          <a:ext cx="1660121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01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Swm y sylwedd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 descr="Balŵn coch gyda rhuban ">
            <a:extLst>
              <a:ext uri="{FF2B5EF4-FFF2-40B4-BE49-F238E27FC236}">
                <a16:creationId xmlns:a16="http://schemas.microsoft.com/office/drawing/2014/main" id="{60677CBB-BF0E-D82B-E3BD-06E4478CD9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757" y="4030980"/>
            <a:ext cx="1287176" cy="276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08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908969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104184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‘cynnyrch canrannol’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‘cynnyrch canrannol’.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cynnyrch </a:t>
                      </a:r>
                    </a:p>
                    <a:p>
                      <a:pPr algn="l" rtl="0"/>
                      <a:endParaRPr lang="cy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cy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cy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cy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canrannol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Defnyddiwch y geiriau i lenwi’r bylchau i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ddangos y math o gynnyrch sy’n cael ei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ddisgrifio ym mhob cam.</a:t>
                      </a:r>
                    </a:p>
                    <a:p>
                      <a:pPr algn="l" rtl="0"/>
                      <a:endParaRPr lang="en-GB" sz="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lnSpc>
                          <a:spcPts val="27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tabLst/>
                      </a:pP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canrannol 	gwirioneddol 	damcaniaethol</a:t>
                      </a:r>
                    </a:p>
                    <a:p>
                      <a:pPr marL="0" indent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Gwnaeth myfyriwr grisialau o gopr(II) sylffad hydradol drwy niwtralu 0.016 mol o asid sylffwrig gwanedig. </a:t>
                      </a:r>
                      <a:r>
                        <a:rPr lang="cy-GB" sz="1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O’r swm hwn o asid, roedd ei chynnyrch </a:t>
                      </a:r>
                      <a:r>
                        <a:rPr lang="cy-GB" sz="1600" u="sng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                     </a:t>
                      </a:r>
                      <a:r>
                        <a:rPr kumimoji="0" lang="cy-GB" sz="160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yn 4.0 g o grisialau, ond pan bwysodd hi’r crisialau canfu mai dim ond 2.8 g oedd ei chynnyrch </a:t>
                      </a: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</a:t>
                      </a:r>
                      <a:r>
                        <a:rPr lang="cy-GB" sz="1600" b="0" u="sng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              </a:t>
                      </a:r>
                      <a:r>
                        <a:rPr kumimoji="0" lang="cy-GB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</a:t>
                      </a:r>
                      <a:r>
                        <a:rPr lang="cy-GB" sz="1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. Ar sail hyn, cyfrifodd fod ei chynnyrch </a:t>
                      </a:r>
                      <a:r>
                        <a:rPr lang="cy-GB" sz="1600" u="sng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                  </a:t>
                      </a:r>
                      <a:r>
                        <a:rPr kumimoji="0" lang="cy-GB" sz="160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cy-GB" sz="1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yn 70%.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mae’r term ‘cynnyrch canrannol’ yn ei olygu yn eich barn chi.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Cymharwch yr hyn rydych chi wedi’i ysgrifennu â’r diffiniad (sleid 10).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3747A2-3A44-7EDE-823A-D865DCD64A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0366629"/>
              </p:ext>
            </p:extLst>
          </p:nvPr>
        </p:nvGraphicFramePr>
        <p:xfrm>
          <a:off x="5212080" y="3130210"/>
          <a:ext cx="1785851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58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Cynnyrch canrannol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8817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613481"/>
              </p:ext>
            </p:extLst>
          </p:nvPr>
        </p:nvGraphicFramePr>
        <p:xfrm>
          <a:off x="0" y="0"/>
          <a:ext cx="12192000" cy="704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844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‘hafaliad symbolau cytbwys’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y term ‘hafaliad symbolau cytbwys’.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‘cytbwys’ yn awgrymu bod rhywbeth yr un fath ar y ddwy ochr – beth sydd yr un fath?</a:t>
                      </a:r>
                    </a:p>
                    <a:p>
                      <a:pPr algn="l"/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Cyfanswm nifer yr atomau o bob elfen a chyfanswm y màs.</a:t>
                      </a:r>
                    </a:p>
                    <a:p>
                      <a:pPr algn="l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Sut mae’r gair ‘hafaliad’ yn cael ei ddefnyddio’n wahanol mewn mathemateg a chemeg? </a:t>
                      </a:r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Mewn mathemateg, mae’n fynegiad neu’n fformiwla sydd ag arwydd ‘=’ ac sy’n dangos sut mae meintiau gwahanol yn perthyn i'w gilydd. Mewn cemeg, mae’n dangos fformiwlâu cemegol yr adweithyddion a’r cynhyrchion, wedi’u gwahanu</a:t>
                      </a:r>
                      <a:b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</a:br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            gan saeth.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3532">
                <a:tc>
                  <a:txBody>
                    <a:bodyPr/>
                    <a:lstStyle/>
                    <a:p>
                      <a:pPr marL="0" indent="0"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Dyma hafaliad geiriau ar gyfer hylosgi methan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yn llwyr.  Trefnwch y fformiwlâu cemegol isod i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lunio hafaliad symbolau cytbwys ar gyfer yr adwaith. </a:t>
                      </a:r>
                    </a:p>
                    <a:p>
                      <a:pPr marL="0" indent="0"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indent="0" algn="ctr"/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</a:t>
                      </a: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methan  +  ocsigen   →  carbon deuocsid  +  dŵr</a:t>
                      </a:r>
                    </a:p>
                    <a:p>
                      <a:pPr algn="l" rtl="0"/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Bradley Hand ITC" panose="03070402050302030203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  CH</a:t>
                      </a:r>
                      <a:r>
                        <a:rPr kumimoji="0" lang="cy-GB" sz="2400" b="1" i="0" u="none" strike="noStrike" cap="none" normalizeH="0" baseline="-2500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4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 +      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O</a:t>
                      </a:r>
                      <a:r>
                        <a:rPr kumimoji="0" lang="cy-GB" sz="2400" b="1" i="0" u="none" strike="noStrike" cap="none" normalizeH="0" baseline="-2500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</a:t>
                      </a:r>
                      <a:r>
                        <a:rPr kumimoji="0" 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 →      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CO</a:t>
                      </a:r>
                      <a:r>
                        <a:rPr kumimoji="0" lang="cy-GB" sz="2400" b="1" i="0" u="none" strike="noStrike" cap="none" normalizeH="0" baseline="-2500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   +    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cy-GB" sz="2400" b="1" i="0" u="none" strike="noStrike" cap="none" normalizeH="0" baseline="-2500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O 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(Nid oes angen cynnwys y symbolau cyflwr.)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mae’r term ‘hafaliad symbolau cytbwys’ yn ei olygu yn eich barn chi (fe welwch isod y diffiniad o’r rhestr o dermau allweddol).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/>
                          <a:ea typeface="Bradley Hand ITC"/>
                          <a:cs typeface="Arial"/>
                        </a:rPr>
                        <a:t>Ar gyfer adwaith cemegol, mae hwn yn dangos fformiwlâu cemegol yr adweithyddion a’r cynhyrchion, wedi’u gwahanu gan saeth. Gellir ysgrifennu rhifau cyfan cyn y fformiwlâu i gydbwyso’r hafaliad.</a:t>
                      </a:r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/>
                          <a:ea typeface="Bradley Hand ITC"/>
                          <a:cs typeface="Arial"/>
                        </a:rPr>
                        <a:t> </a:t>
                      </a:r>
                    </a:p>
                    <a:p>
                      <a:pPr algn="l" rtl="0"/>
                      <a:endParaRPr kumimoji="0" lang="en-GB" sz="1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Bradley Hand ITC" panose="03070402050302030203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kumimoji="0" lang="en-GB" sz="1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Bradley Hand ITC" panose="03070402050302030203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>
                          <a:latin typeface="Century Gothic" panose="020B0502020202020204" pitchFamily="34" charset="0"/>
                        </a:rPr>
                        <a:t>Anogwch y dysgwyr i gymharu eu diffiniad â’r un yma. </a:t>
                      </a:r>
                    </a:p>
                    <a:p>
                      <a:pPr algn="l" rtl="0"/>
                      <a:endParaRPr lang="cy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3BF6B28-4333-19A2-E9A6-6AF6CD93A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3297292" y="5919666"/>
            <a:ext cx="790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CH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8FC89D-C976-1FD6-9FC6-FD4BA0F5DA6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4526920" y="5907164"/>
            <a:ext cx="51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O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835E42-D831-5908-6E6B-D4763F409E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850365" y="5907163"/>
            <a:ext cx="778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CO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CCA473-099A-77E6-F4E8-D7575AFC24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2067664" y="5907162"/>
            <a:ext cx="790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H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sz="2400">
                <a:latin typeface="Cambria Math" panose="02040503050406030204" pitchFamily="18" charset="0"/>
                <a:ea typeface="Cambria Math"/>
              </a:rPr>
              <a:t>O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3E1AC1-4F4B-FDA1-EFA1-54A3D50A62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820196"/>
              </p:ext>
            </p:extLst>
          </p:nvPr>
        </p:nvGraphicFramePr>
        <p:xfrm>
          <a:off x="5292089" y="2880269"/>
          <a:ext cx="1648691" cy="1097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8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Hafaliad symbolau cytbwys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1273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3514845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‘màs atomig cymharol’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o’r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2. </a:t>
                      </a: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Dadansoddwch y term ‘màs atomig cymharol’.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Beth yw ystyr yr ansoddair ‘cymharol’?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Un peth o’i gymharu â rhywbeth arall. Yn yr achos hwn, mae masau atomig yn cael eu cymharu â màs bras proton neu niwtron.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Mae elfennau sy’n digwydd yn naturiol fel arfer yn cynnwys sawl isotop, ac mae gan bob un fàs sydd fymryn yn wahanol. Sut gallwn ni gyfrifo un màs i gynrychioli’r holl isotopau?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            Gallwn gyfrifo màs cyfartalog atom.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4. Mae masau cymharol deg atom copr yn cael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eu dangos isod yn eu cyfrannau sy’n digwydd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yn naturiol.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Mae màs atomig cymharol copr:</a:t>
                      </a:r>
                    </a:p>
                    <a:p>
                      <a:pPr marL="4524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A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yn llai na 65.</a:t>
                      </a:r>
                    </a:p>
                    <a:p>
                      <a:pPr marL="4524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B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</a:t>
                      </a:r>
                      <a:r>
                        <a:rPr kumimoji="0" lang="cy-GB" sz="160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rhwng 63 a 65, ond yn nes at 63.</a:t>
                      </a:r>
                    </a:p>
                    <a:p>
                      <a:pPr marL="4524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C  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</a:t>
                      </a:r>
                      <a:r>
                        <a:rPr kumimoji="0" lang="cy-GB" sz="160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rhwng 63 a 65, ond yn nes at 65.</a:t>
                      </a:r>
                    </a:p>
                    <a:p>
                      <a:pPr marL="4524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</a:t>
                      </a:r>
                      <a:r>
                        <a:rPr kumimoji="0" lang="cy-GB" sz="160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yn fwy na 65.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mae’r term ‘màs atomig cymharol’ yn ei olygu yn eich barn chi (fe welwch isod y diffiniad o’r rhestr o dermau allweddol).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Màs cyfartalog atom o elfen, gan ystyried y canrannau o isotopau’r elfen sy’n digwydd yn naturiol.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Bradley Hand ITC" panose="03070402050302030203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Bradley Hand ITC" panose="03070402050302030203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Bradley Hand ITC" panose="03070402050302030203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>
                          <a:latin typeface="Century Gothic" panose="020B0502020202020204" pitchFamily="34" charset="0"/>
                        </a:rPr>
                        <a:t>Anogwch y dysgwyr i gymharu eu diffiniad â’r un yma. </a:t>
                      </a:r>
                    </a:p>
                    <a:p>
                      <a:pPr algn="ctr"/>
                      <a:r>
                        <a:rPr kumimoji="0" lang="cy-GB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3E1AC1-4F4B-FDA1-EFA1-54A3D50A62D6}"/>
              </a:ext>
            </a:extLst>
          </p:cNvPr>
          <p:cNvGraphicFramePr>
            <a:graphicFrameLocks noGrp="1"/>
          </p:cNvGraphicFramePr>
          <p:nvPr/>
        </p:nvGraphicFramePr>
        <p:xfrm>
          <a:off x="5194069" y="2880269"/>
          <a:ext cx="1803862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Màs atomig cymharol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Oval 15" descr="Mae Ateb B wedi ei gylchu’n gywir">
            <a:extLst>
              <a:ext uri="{FF2B5EF4-FFF2-40B4-BE49-F238E27FC236}">
                <a16:creationId xmlns:a16="http://schemas.microsoft.com/office/drawing/2014/main" id="{C34DA0A5-ADB9-8E13-1B29-FEE586DA46E7}"/>
              </a:ext>
            </a:extLst>
          </p:cNvPr>
          <p:cNvSpPr/>
          <p:nvPr/>
        </p:nvSpPr>
        <p:spPr>
          <a:xfrm>
            <a:off x="401547" y="5862966"/>
            <a:ext cx="396240" cy="381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grpSp>
        <p:nvGrpSpPr>
          <p:cNvPr id="17" name="Group 16" descr="Deg cylch sy’n cynrychioli atomau copr, mae tri yn cynnwys y rhif 65 ac mae saith yn cynnwys y rhif 63">
            <a:extLst>
              <a:ext uri="{FF2B5EF4-FFF2-40B4-BE49-F238E27FC236}">
                <a16:creationId xmlns:a16="http://schemas.microsoft.com/office/drawing/2014/main" id="{61BD3701-3EC0-D3AA-659C-27784AFE3A40}"/>
              </a:ext>
            </a:extLst>
          </p:cNvPr>
          <p:cNvGrpSpPr/>
          <p:nvPr/>
        </p:nvGrpSpPr>
        <p:grpSpPr>
          <a:xfrm>
            <a:off x="1133024" y="4146009"/>
            <a:ext cx="3420000" cy="1152000"/>
            <a:chOff x="223153" y="638175"/>
            <a:chExt cx="4219312" cy="138085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E877355-C8C4-C773-5CC6-B96F9244E51F}"/>
                </a:ext>
              </a:extLst>
            </p:cNvPr>
            <p:cNvSpPr/>
            <p:nvPr/>
          </p:nvSpPr>
          <p:spPr>
            <a:xfrm>
              <a:off x="223153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A229C0-FCF4-AD7D-907B-7D96D1D4EA68}"/>
                </a:ext>
              </a:extLst>
            </p:cNvPr>
            <p:cNvSpPr/>
            <p:nvPr/>
          </p:nvSpPr>
          <p:spPr>
            <a:xfrm>
              <a:off x="605787" y="63817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0A2163E-D880-A743-0E05-B29F269B6CB6}"/>
                </a:ext>
              </a:extLst>
            </p:cNvPr>
            <p:cNvSpPr/>
            <p:nvPr/>
          </p:nvSpPr>
          <p:spPr>
            <a:xfrm>
              <a:off x="1384934" y="647425"/>
              <a:ext cx="720090" cy="685800"/>
            </a:xfrm>
            <a:prstGeom prst="ellipse">
              <a:avLst/>
            </a:prstGeom>
            <a:solidFill>
              <a:srgbClr val="EB6E19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65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3191AE1-A86F-1D60-128E-1A67526B9284}"/>
                </a:ext>
              </a:extLst>
            </p:cNvPr>
            <p:cNvSpPr/>
            <p:nvPr/>
          </p:nvSpPr>
          <p:spPr>
            <a:xfrm>
              <a:off x="3339741" y="1333225"/>
              <a:ext cx="720090" cy="685800"/>
            </a:xfrm>
            <a:prstGeom prst="ellipse">
              <a:avLst/>
            </a:prstGeom>
            <a:solidFill>
              <a:srgbClr val="EB6E19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65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FAC9AA45-DD9B-A31F-1E45-AABB28326A24}"/>
                </a:ext>
              </a:extLst>
            </p:cNvPr>
            <p:cNvSpPr/>
            <p:nvPr/>
          </p:nvSpPr>
          <p:spPr>
            <a:xfrm>
              <a:off x="2943228" y="638175"/>
              <a:ext cx="720090" cy="685800"/>
            </a:xfrm>
            <a:prstGeom prst="ellipse">
              <a:avLst/>
            </a:prstGeom>
            <a:solidFill>
              <a:srgbClr val="EB6E19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65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4136887B-B8F3-0F3D-9914-19E62B4C2A29}"/>
                </a:ext>
              </a:extLst>
            </p:cNvPr>
            <p:cNvSpPr/>
            <p:nvPr/>
          </p:nvSpPr>
          <p:spPr>
            <a:xfrm>
              <a:off x="2164081" y="6474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1BC1E7F-D0C6-4573-010F-940CAEF21261}"/>
                </a:ext>
              </a:extLst>
            </p:cNvPr>
            <p:cNvSpPr/>
            <p:nvPr/>
          </p:nvSpPr>
          <p:spPr>
            <a:xfrm>
              <a:off x="997003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138D322D-9056-28CB-46DC-5E77B18DA6F8}"/>
                </a:ext>
              </a:extLst>
            </p:cNvPr>
            <p:cNvSpPr/>
            <p:nvPr/>
          </p:nvSpPr>
          <p:spPr>
            <a:xfrm>
              <a:off x="1781447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C31DB85D-9CB8-A640-18EA-2AABC432133A}"/>
                </a:ext>
              </a:extLst>
            </p:cNvPr>
            <p:cNvSpPr/>
            <p:nvPr/>
          </p:nvSpPr>
          <p:spPr>
            <a:xfrm>
              <a:off x="2560594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1537B9A-A044-8B3E-68C3-47C60DD668FC}"/>
                </a:ext>
              </a:extLst>
            </p:cNvPr>
            <p:cNvSpPr/>
            <p:nvPr/>
          </p:nvSpPr>
          <p:spPr>
            <a:xfrm>
              <a:off x="3722375" y="6474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7244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2233388"/>
              </p:ext>
            </p:extLst>
          </p:nvPr>
        </p:nvGraphicFramePr>
        <p:xfrm>
          <a:off x="0" y="0"/>
          <a:ext cx="12192000" cy="717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‘swm y sylwedd’ yn ei olygu i chi? Ble ydych chi wedi dod ar draws y term hwn 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‘swm y sylwedd’.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swm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Gair benthyg o’r Saesneg Canol ‘summe’.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Mae’n cyfeirio’n gyffredinol at gyfanswm neu faint rhywbeth.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sylwedd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Ceir yr un ‘syl-’ yn ‘sylfaen’, a ‘gwedd’ yw’r ‘-wedd’ – hynny yw, y mater sylfaenol mae rhywbeth wedi’i wneud ohono. Mewn cemeg, mae’n cael ei ddefnyddio i gyfeirio at solid, hylif neu nwy penodol.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4. Rhowch gylch o amgylch y disgrifiad a allai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ddisgrifio swm yr heliwm sydd yn y balŵn.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y-GB" sz="1400" b="1" i="0" u="none" strike="noStrike" cap="none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Century Gothic"/>
                        <a:cs typeface="Arial" panose="020B0604020202020204" pitchFamily="34" charset="0"/>
                      </a:endParaRPr>
                    </a:p>
                    <a:p>
                      <a:pPr marL="1800225" indent="0" algn="l">
                        <a:tabLst/>
                      </a:pPr>
                      <a:b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Mae’n cynnwys 0.4 g o heliwm.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cy-GB" sz="180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ganddo gyfaint o 2.4 dm</a:t>
                      </a:r>
                      <a:r>
                        <a:rPr lang="cy-GB" sz="1800" u="none" baseline="30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cy-GB" sz="180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.</a:t>
                      </a: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00225" indent="0" algn="l">
                        <a:tabLst/>
                      </a:pPr>
                      <a:r>
                        <a:rPr lang="cy-GB" sz="1800" b="1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Mae’n cynnwys 0.1 mol o heliwm.</a:t>
                      </a: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00225" indent="0" algn="l">
                        <a:tabLst/>
                      </a:pPr>
                      <a:r>
                        <a:rPr lang="cy-GB" sz="1800" b="1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Pob un o’r tri disgrifiad uchod.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mae’r term ‘swm y sylwedd’ yn ei olygu yn eich barn chi (fe welwch isod y diffiniad o’r rhestr o dermau allweddol).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Bradley Hand ITC" panose="03070402050302030203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Faint o atomau, moleciwlau neu unedau fformiwla sydd mewn sampl o’r sylwedd, wedi’i fesur mewn molau (mol).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>
                          <a:latin typeface="Century Gothic" panose="020B0502020202020204" pitchFamily="34" charset="0"/>
                        </a:rPr>
                        <a:t>Anogwch y dysgwyr i gymharu eu diffiniad â’r un yma. </a:t>
                      </a:r>
                    </a:p>
                    <a:p>
                      <a:pPr algn="ctr"/>
                      <a:r>
                        <a:rPr kumimoji="0" lang="cy-GB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 descr="Mae Ateb C wedi’i gylchu’n gywir">
            <a:extLst>
              <a:ext uri="{FF2B5EF4-FFF2-40B4-BE49-F238E27FC236}">
                <a16:creationId xmlns:a16="http://schemas.microsoft.com/office/drawing/2014/main" id="{55F00518-7B4A-C649-2E7B-218790671C14}"/>
              </a:ext>
            </a:extLst>
          </p:cNvPr>
          <p:cNvSpPr/>
          <p:nvPr/>
        </p:nvSpPr>
        <p:spPr>
          <a:xfrm>
            <a:off x="1679493" y="5714275"/>
            <a:ext cx="582930" cy="4914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3747A2-3A44-7EDE-823A-D865DCD64A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2027522"/>
              </p:ext>
            </p:extLst>
          </p:nvPr>
        </p:nvGraphicFramePr>
        <p:xfrm>
          <a:off x="5280659" y="3130210"/>
          <a:ext cx="1682981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Swm y sylwedd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 descr="Balŵn coch gyda rhuban ">
            <a:extLst>
              <a:ext uri="{FF2B5EF4-FFF2-40B4-BE49-F238E27FC236}">
                <a16:creationId xmlns:a16="http://schemas.microsoft.com/office/drawing/2014/main" id="{1A8036BE-CEDC-B07F-03E6-08F5E79B1C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803" y="4034790"/>
            <a:ext cx="1287176" cy="276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44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7997332"/>
              </p:ext>
            </p:extLst>
          </p:nvPr>
        </p:nvGraphicFramePr>
        <p:xfrm>
          <a:off x="0" y="0"/>
          <a:ext cx="12192000" cy="6903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‘cynnyrch canrannol’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‘cynnyrch canrannol’.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canrannol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Daw’r gair ‘canran’ o ‘can’ + ‘rhan’, a’i ystyr yn syml yw’r ganfed ran o rywbeth.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Mae’n ffordd gyffredin o fynegi cyfran o’r cyfan.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cynnyrch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Mae’r enw ‘cynnyrch’ yn cyfeirio at yr hyn rydych chi’n ei gynhyrchu. Roedd y gair yn cael ei ddefnyddio mewn barddoniaeth Gymraeg mor gynnar â’r 13eg ganrif.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4. Defnyddiwch y geiriau i lenwi’r bylchau i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ddangos y math o gynnyrch sy’n cael ei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ddisgrifio ym mhob cam.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canrannol 	gwirioneddol 	damcaniaethol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kumimoji="0" lang="cy-GB" sz="18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Gwnaeth myfyriwr grisialau o gopr(II) sylffad hydradol drwy niwtralu 0.016 mol o asid sylffwrig gwanedig. O’r swm hwn o asid, roedd ei chynnyrch </a:t>
                      </a:r>
                      <a:r>
                        <a:rPr kumimoji="0" lang="cy-GB" sz="1800" b="1" i="0" u="sng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damcaniaethol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yn 4.0 g o grisialau, ond pan bwysodd hi'r crisialau canfu mai dim ond 2.8 g oedd ei chynnyrch </a:t>
                      </a:r>
                      <a:r>
                        <a:rPr kumimoji="0" lang="cy-GB" sz="1800" b="1" i="0" u="sng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gwirioneddol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. Ar sail hyn, cyfrifodd fod ei chynnyrch </a:t>
                      </a:r>
                      <a:r>
                        <a:rPr kumimoji="0" lang="cy-GB" sz="1800" b="1" i="0" u="sng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canrannol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yn 70%.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</a:t>
                      </a:r>
                      <a:r>
                        <a:rPr lang="cy-GB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Ysgrifennwch beth mae’r term ‘cynnyrch canrannol’ yn ei olygu yn eich barn chi (fe welwch isod y diffiniad o’r rhestr o dermau allweddol).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Màs neu swm gwirioneddol y cynnyrch, wedi’i roi fel canran o fàs neu swm damcaniaethol y cynnyrch y gallech ei wneud mewn adwaith cemegol os na cheir unrhyw adweithiau eraill ac os na chollir unrhyw beth.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Bradley Hand ITC" panose="03070402050302030203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>
                          <a:latin typeface="Century Gothic" panose="020B0502020202020204" pitchFamily="34" charset="0"/>
                        </a:rPr>
                        <a:t>Anogwch y dysgwyr i gymharu eu diffiniad â’r un yma. </a:t>
                      </a:r>
                    </a:p>
                    <a:p>
                      <a:pPr algn="ctr"/>
                      <a:r>
                        <a:rPr kumimoji="0" lang="cy-GB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3747A2-3A44-7EDE-823A-D865DCD64A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110650"/>
              </p:ext>
            </p:extLst>
          </p:nvPr>
        </p:nvGraphicFramePr>
        <p:xfrm>
          <a:off x="5223511" y="3130210"/>
          <a:ext cx="1774420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4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Cynnyrch canrannol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092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5">
            <a:extLst>
              <a:ext uri="{FF2B5EF4-FFF2-40B4-BE49-F238E27FC236}">
                <a16:creationId xmlns:a16="http://schemas.microsoft.com/office/drawing/2014/main" id="{781063B1-E5E0-C242-7F60-F3F78892A2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1260434"/>
              </p:ext>
            </p:extLst>
          </p:nvPr>
        </p:nvGraphicFramePr>
        <p:xfrm>
          <a:off x="0" y="-4445"/>
          <a:ext cx="1138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y-GB" sz="20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Archwilio</a:t>
                      </a:r>
                    </a:p>
                    <a:p>
                      <a:pPr marL="0" indent="0" algn="ctr">
                        <a:buNone/>
                      </a:pP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 rtl="0"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Cysylltwch hyn â chyfalaf gwyddoniaeth a defnyddiwch brofiad y dysgwyr.</a:t>
                      </a:r>
                    </a:p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0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Dadansoddi/‘beth ydym ni’n ei wybod am X’?</a:t>
                      </a:r>
                    </a:p>
                    <a:p>
                      <a:pPr algn="ctr"/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Edrychwch ar rannau cyfansawdd y gair i helpu i ddatrys ei ystyr.</a:t>
                      </a:r>
                    </a:p>
                    <a:p>
                      <a:pPr algn="l" rtl="0"/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Neu gofynnwch i’r dysgwyr awgrymu beth maent yn ei wybod yn barod, fel dosbarth, am y term allweddol (gyda chymorth ychydig o bwyntiau bwled).</a:t>
                      </a:r>
                    </a:p>
                    <a:p>
                      <a:pPr algn="l" rtl="0"/>
                      <a:endParaRPr lang="en-GB" sz="1200" b="1" u="sng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20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Cyfnerthu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Bydd y dysgwyr yn defnyddio’u gwybodaeth.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0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cy-GB" sz="2000" b="1" u="none" baseline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Egluro</a:t>
                      </a:r>
                    </a:p>
                    <a:p>
                      <a:pPr algn="ctr"/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Cyflwynwch y diffiniad.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F6446A5-8A2B-740F-D94D-BD65E28FBA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604047"/>
              </p:ext>
            </p:extLst>
          </p:nvPr>
        </p:nvGraphicFramePr>
        <p:xfrm>
          <a:off x="4753648" y="3012984"/>
          <a:ext cx="1874704" cy="1188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4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400" u="none">
                          <a:solidFill>
                            <a:srgbClr val="C8102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Dewiswch eich term allweddol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Cynllun enghreifftiol</a:t>
            </a:r>
          </a:p>
        </p:txBody>
      </p:sp>
    </p:spTree>
    <p:extLst>
      <p:ext uri="{BB962C8B-B14F-4D97-AF65-F5344CB8AC3E}">
        <p14:creationId xmlns:p14="http://schemas.microsoft.com/office/powerpoint/2010/main" val="2828014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D947FC07-2FDD-4DAF-AF43-50651CF0E2A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91B037-C458-4406-B01B-C68BBAF018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B4B2E57-0E3F-4619-B03A-C3F691278252}">
  <ds:schemaRefs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9e3c562f-56b0-4bc9-96c8-d04b09868558"/>
    <ds:schemaRef ds:uri="http://www.w3.org/XML/1998/namespace"/>
    <ds:schemaRef ds:uri="http://purl.org/dc/terms/"/>
    <ds:schemaRef ds:uri="http://schemas.microsoft.com/office/2006/metadata/properties"/>
    <ds:schemaRef ds:uri="5c7d88b2-bc5d-47d8-b067-5f30c82b40fb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1580</TotalTime>
  <Words>2396</Words>
  <Application>Microsoft Office PowerPoint</Application>
  <PresentationFormat>Widescreen</PresentationFormat>
  <Paragraphs>300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Bradley Hand ITC</vt:lpstr>
      <vt:lpstr>Calibri</vt:lpstr>
      <vt:lpstr>Calibri Light</vt:lpstr>
      <vt:lpstr>Cambria Math</vt:lpstr>
      <vt:lpstr>Century Gothic</vt:lpstr>
      <vt:lpstr>Office Theme</vt:lpstr>
      <vt:lpstr>14–16 oed</vt:lpstr>
      <vt:lpstr>Modelau Frayer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Frayer models Quantitative chemistry 14-16 learner slides unscaffolded CYM</dc:title>
  <dc:creator>Royal Society of Chemistry</dc:creator>
  <cp:keywords>14-16; frayer models; vocabulary; chemistry; glossary; key terms; key words; language of science; communication; percentage yield; amount; relative atomic mass; RAM; balanced symbol equation</cp:keywords>
  <dc:description>From rsc.li/439lYXj scaffolded learner slides and teacher notes also available</dc:description>
  <cp:lastModifiedBy>Hannah Griffiths</cp:lastModifiedBy>
  <cp:revision>10</cp:revision>
  <dcterms:created xsi:type="dcterms:W3CDTF">2024-07-22T15:22:21Z</dcterms:created>
  <dcterms:modified xsi:type="dcterms:W3CDTF">2026-06-19T11:07:31Z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