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4"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varScale="1">
        <p:scale>
          <a:sx n="52" d="100"/>
          <a:sy n="52" d="100"/>
        </p:scale>
        <p:origin x="668" y="56"/>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22/06/2022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GB" b="0" i="0" dirty="0">
                <a:solidFill>
                  <a:srgbClr val="444444"/>
                </a:solidFill>
                <a:effectLst/>
                <a:latin typeface="PlantinStd"/>
              </a:rPr>
              <a:t>–</a:t>
            </a:r>
            <a:r>
              <a:rPr lang="en-GB" baseline="0" dirty="0"/>
              <a:t>16) on catalysts.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credit: </a:t>
            </a:r>
            <a:r>
              <a:rPr lang="en-GB" b="0" i="0" u="none" strike="noStrike" dirty="0">
                <a:solidFill>
                  <a:srgbClr val="71C5E8"/>
                </a:solidFill>
                <a:effectLst/>
                <a:latin typeface="Avenir"/>
              </a:rPr>
              <a:t>© 2022 </a:t>
            </a:r>
            <a:r>
              <a:rPr lang="en-GB" b="0" i="0" u="none" strike="noStrike" dirty="0" err="1">
                <a:solidFill>
                  <a:srgbClr val="71C5E8"/>
                </a:solidFill>
                <a:effectLst/>
                <a:latin typeface="Avenir"/>
              </a:rPr>
              <a:t>Tzia</a:t>
            </a:r>
            <a:r>
              <a:rPr lang="en-GB" b="0" i="0" u="none" strike="noStrike" dirty="0">
                <a:solidFill>
                  <a:srgbClr val="71C5E8"/>
                </a:solidFill>
                <a:effectLst/>
                <a:latin typeface="Avenir"/>
              </a:rPr>
              <a:t> Ming Onn </a:t>
            </a:r>
            <a:r>
              <a:rPr lang="en-GB" b="0" i="1" u="none" strike="noStrike" dirty="0">
                <a:solidFill>
                  <a:srgbClr val="71C5E8"/>
                </a:solidFill>
                <a:effectLst/>
                <a:latin typeface="Avenir"/>
              </a:rPr>
              <a:t>et al. </a:t>
            </a:r>
            <a:endParaRPr lang="en-GB" i="1"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1927287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GB" b="0" i="0" dirty="0">
                <a:solidFill>
                  <a:srgbClr val="444444"/>
                </a:solidFill>
                <a:effectLst/>
                <a:latin typeface="PlantinStd"/>
              </a:rPr>
              <a:t>–</a:t>
            </a:r>
            <a:r>
              <a:rPr lang="en-GB" baseline="0" dirty="0"/>
              <a:t>16) on catalysts.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credit: </a:t>
            </a:r>
            <a:r>
              <a:rPr lang="en-GB" b="0" i="0" u="none" strike="noStrike" dirty="0">
                <a:solidFill>
                  <a:srgbClr val="71C5E8"/>
                </a:solidFill>
                <a:effectLst/>
                <a:latin typeface="Avenir"/>
              </a:rPr>
              <a:t>© 2022 </a:t>
            </a:r>
            <a:r>
              <a:rPr lang="en-GB" b="0" i="0" u="none" strike="noStrike" dirty="0" err="1">
                <a:solidFill>
                  <a:srgbClr val="71C5E8"/>
                </a:solidFill>
                <a:effectLst/>
                <a:latin typeface="Avenir"/>
              </a:rPr>
              <a:t>Tzia</a:t>
            </a:r>
            <a:r>
              <a:rPr lang="en-GB" b="0" i="0" u="none" strike="noStrike" dirty="0">
                <a:solidFill>
                  <a:srgbClr val="71C5E8"/>
                </a:solidFill>
                <a:effectLst/>
                <a:latin typeface="Avenir"/>
              </a:rPr>
              <a:t> Ming Onn </a:t>
            </a:r>
            <a:r>
              <a:rPr lang="en-GB" b="0" i="1" u="none" strike="noStrike" dirty="0">
                <a:solidFill>
                  <a:srgbClr val="71C5E8"/>
                </a:solidFill>
                <a:effectLst/>
                <a:latin typeface="Avenir"/>
              </a:rPr>
              <a:t>et al. </a:t>
            </a:r>
            <a:endParaRPr lang="en-GB" i="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 </a:t>
            </a:r>
          </a:p>
          <a:p>
            <a:pPr marL="228600" indent="-228600">
              <a:buAutoNum type="arabicPeriod"/>
            </a:pPr>
            <a:r>
              <a:rPr lang="en-GB" sz="1200" baseline="0" dirty="0">
                <a:solidFill>
                  <a:schemeClr val="tx1"/>
                </a:solidFill>
                <a:latin typeface="+mn-lt"/>
              </a:rPr>
              <a:t>Transition metals. </a:t>
            </a:r>
          </a:p>
          <a:p>
            <a:pPr marL="228600" indent="-228600">
              <a:buAutoNum type="arabicPeriod"/>
            </a:pPr>
            <a:r>
              <a:rPr lang="en-GB" sz="1200" baseline="0" dirty="0">
                <a:solidFill>
                  <a:schemeClr val="tx1"/>
                </a:solidFill>
                <a:latin typeface="+mn-lt"/>
              </a:rPr>
              <a:t>A catalyst only speeds up one reaction. </a:t>
            </a:r>
          </a:p>
          <a:p>
            <a:pPr marL="228600" indent="-228600">
              <a:buAutoNum type="arabicPeriod"/>
            </a:pPr>
            <a:r>
              <a:rPr lang="en-US" dirty="0"/>
              <a:t>Expensive metals such as platinum and palladium could</a:t>
            </a:r>
            <a:r>
              <a:rPr lang="en-US" baseline="0" dirty="0"/>
              <a:t> be replaced with cheaper catalysts such as aluminum. </a:t>
            </a: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434170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Hn1BKv"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hyperlink" Target="https://rsc.li/3Hn1BKv"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18867"/>
            <a:ext cx="7886700" cy="1325563"/>
          </a:xfrm>
        </p:spPr>
        <p:txBody>
          <a:bodyPr>
            <a:normAutofit/>
          </a:bodyPr>
          <a:lstStyle/>
          <a:p>
            <a:r>
              <a:rPr lang="en-US" sz="3200" dirty="0"/>
              <a:t>Catalytic alchemy</a:t>
            </a:r>
          </a:p>
        </p:txBody>
      </p:sp>
      <p:sp>
        <p:nvSpPr>
          <p:cNvPr id="7" name="TextBox 11"/>
          <p:cNvSpPr txBox="1"/>
          <p:nvPr/>
        </p:nvSpPr>
        <p:spPr>
          <a:xfrm>
            <a:off x="824748" y="1057051"/>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3"/>
              </a:rPr>
              <a:t>rsc.li/3Hn1BKv  </a:t>
            </a:r>
            <a:endParaRPr lang="en-GB" sz="1400" i="1" dirty="0">
              <a:solidFill>
                <a:srgbClr val="004976"/>
              </a:solidFill>
            </a:endParaRPr>
          </a:p>
        </p:txBody>
      </p:sp>
      <p:pic>
        <p:nvPicPr>
          <p:cNvPr id="13" name="Picture 12" descr="Schematic diagram of the device that can alter the electronic properties of a metal, changing its catalytic potential ">
            <a:extLst>
              <a:ext uri="{FF2B5EF4-FFF2-40B4-BE49-F238E27FC236}">
                <a16:creationId xmlns:a16="http://schemas.microsoft.com/office/drawing/2014/main" id="{F3BCCD3C-0A42-4AE4-938A-FD637A583AAF}"/>
              </a:ext>
            </a:extLst>
          </p:cNvPr>
          <p:cNvPicPr>
            <a:picLocks noChangeAspect="1"/>
          </p:cNvPicPr>
          <p:nvPr/>
        </p:nvPicPr>
        <p:blipFill>
          <a:blip r:embed="rId4"/>
          <a:stretch>
            <a:fillRect/>
          </a:stretch>
        </p:blipFill>
        <p:spPr>
          <a:xfrm>
            <a:off x="5794257" y="458056"/>
            <a:ext cx="3328483" cy="1816387"/>
          </a:xfrm>
          <a:prstGeom prst="rect">
            <a:avLst/>
          </a:prstGeom>
        </p:spPr>
      </p:pic>
      <p:sp>
        <p:nvSpPr>
          <p:cNvPr id="4" name="TextBox 3" descr="Schematic of the device that can alter the electronic properties of a metal, changing its catalytic potential showing the alumina, graphene, hafnium oxide and silicon layers ">
            <a:extLst>
              <a:ext uri="{FF2B5EF4-FFF2-40B4-BE49-F238E27FC236}">
                <a16:creationId xmlns:a16="http://schemas.microsoft.com/office/drawing/2014/main" id="{1A117120-1464-45BE-B119-7931C9E51671}"/>
              </a:ext>
            </a:extLst>
          </p:cNvPr>
          <p:cNvSpPr txBox="1"/>
          <p:nvPr/>
        </p:nvSpPr>
        <p:spPr>
          <a:xfrm>
            <a:off x="6156913" y="2214954"/>
            <a:ext cx="2972465" cy="738664"/>
          </a:xfrm>
          <a:prstGeom prst="rect">
            <a:avLst/>
          </a:prstGeom>
          <a:noFill/>
        </p:spPr>
        <p:txBody>
          <a:bodyPr wrap="square" rtlCol="0">
            <a:spAutoFit/>
          </a:bodyPr>
          <a:lstStyle/>
          <a:p>
            <a:r>
              <a:rPr lang="en-GB" sz="1400" dirty="0"/>
              <a:t>Schematic of the device showing the alumina, graphene, hafnium oxide and silicon layers </a:t>
            </a:r>
          </a:p>
        </p:txBody>
      </p:sp>
      <p:sp>
        <p:nvSpPr>
          <p:cNvPr id="10" name="Content Placeholder 3">
            <a:extLst>
              <a:ext uri="{FF2B5EF4-FFF2-40B4-BE49-F238E27FC236}">
                <a16:creationId xmlns:a16="http://schemas.microsoft.com/office/drawing/2014/main" id="{1323473C-6E4C-4417-9751-0E985DF1B0CC}"/>
              </a:ext>
            </a:extLst>
          </p:cNvPr>
          <p:cNvSpPr txBox="1">
            <a:spLocks/>
          </p:cNvSpPr>
          <p:nvPr/>
        </p:nvSpPr>
        <p:spPr>
          <a:xfrm>
            <a:off x="552449" y="1360257"/>
            <a:ext cx="5369886" cy="175459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Metal and metal oxide catalysts normally remain static and the same for months while reactions take place on their surfaces. The catalytic condenser can quickly change this property and make cheap and abundant metals act like more expensive ones by varying the applied voltage. </a:t>
            </a: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3056616"/>
            <a:ext cx="7984199" cy="1754594"/>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The new catalytic condenser has four layers: a silicon wafer, a thin electrically insulating hafnium oxide layer, a conductive graphene sheet and, finally, a film of alumina catalyst. By applying a voltage between the silicon and the graphene/catalyst layer, electrons accumulate on one side and holes accumulate on the other. When you get enough electrons or holes in the catalyst layer, the material can take on new catalytic properties. </a:t>
            </a:r>
          </a:p>
        </p:txBody>
      </p:sp>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pic>
        <p:nvPicPr>
          <p:cNvPr id="8" name="Picture 7" descr="EiC lo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Tree>
    <p:extLst>
      <p:ext uri="{BB962C8B-B14F-4D97-AF65-F5344CB8AC3E}">
        <p14:creationId xmlns:p14="http://schemas.microsoft.com/office/powerpoint/2010/main" val="2207650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18867"/>
            <a:ext cx="7886700" cy="1325563"/>
          </a:xfrm>
        </p:spPr>
        <p:txBody>
          <a:bodyPr>
            <a:normAutofit/>
          </a:bodyPr>
          <a:lstStyle/>
          <a:p>
            <a:r>
              <a:rPr lang="en-US" sz="3200" dirty="0"/>
              <a:t>Catalytic alchemy</a:t>
            </a:r>
          </a:p>
        </p:txBody>
      </p:sp>
      <p:sp>
        <p:nvSpPr>
          <p:cNvPr id="7" name="TextBox 11"/>
          <p:cNvSpPr txBox="1"/>
          <p:nvPr/>
        </p:nvSpPr>
        <p:spPr>
          <a:xfrm>
            <a:off x="824748" y="1057051"/>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3"/>
              </a:rPr>
              <a:t>rsc.li/3Hn1BKv  </a:t>
            </a:r>
            <a:endParaRPr lang="en-GB" sz="1400" i="1" dirty="0">
              <a:solidFill>
                <a:srgbClr val="004976"/>
              </a:solidFill>
            </a:endParaRPr>
          </a:p>
        </p:txBody>
      </p:sp>
      <p:pic>
        <p:nvPicPr>
          <p:cNvPr id="13" name="Picture 12" descr="Schematic diagram of the device that can alter the electronic properties of a metal, changing its catalytic potential ">
            <a:extLst>
              <a:ext uri="{FF2B5EF4-FFF2-40B4-BE49-F238E27FC236}">
                <a16:creationId xmlns:a16="http://schemas.microsoft.com/office/drawing/2014/main" id="{F3BCCD3C-0A42-4AE4-938A-FD637A583AAF}"/>
              </a:ext>
            </a:extLst>
          </p:cNvPr>
          <p:cNvPicPr>
            <a:picLocks noChangeAspect="1"/>
          </p:cNvPicPr>
          <p:nvPr/>
        </p:nvPicPr>
        <p:blipFill>
          <a:blip r:embed="rId4"/>
          <a:stretch>
            <a:fillRect/>
          </a:stretch>
        </p:blipFill>
        <p:spPr>
          <a:xfrm>
            <a:off x="5794257" y="458056"/>
            <a:ext cx="3328483" cy="1816387"/>
          </a:xfrm>
          <a:prstGeom prst="rect">
            <a:avLst/>
          </a:prstGeom>
        </p:spPr>
      </p:pic>
      <p:sp>
        <p:nvSpPr>
          <p:cNvPr id="4" name="TextBox 3" descr="Schematic of the device that can alter the electronic properties of a metal, changing its catalytic potential showing the alumina, graphene, hafnium oxide and silicon layers ">
            <a:extLst>
              <a:ext uri="{FF2B5EF4-FFF2-40B4-BE49-F238E27FC236}">
                <a16:creationId xmlns:a16="http://schemas.microsoft.com/office/drawing/2014/main" id="{1A117120-1464-45BE-B119-7931C9E51671}"/>
              </a:ext>
            </a:extLst>
          </p:cNvPr>
          <p:cNvSpPr txBox="1"/>
          <p:nvPr/>
        </p:nvSpPr>
        <p:spPr>
          <a:xfrm>
            <a:off x="6156913" y="2214954"/>
            <a:ext cx="2972465" cy="738664"/>
          </a:xfrm>
          <a:prstGeom prst="rect">
            <a:avLst/>
          </a:prstGeom>
          <a:noFill/>
        </p:spPr>
        <p:txBody>
          <a:bodyPr wrap="square" rtlCol="0">
            <a:spAutoFit/>
          </a:bodyPr>
          <a:lstStyle/>
          <a:p>
            <a:r>
              <a:rPr lang="en-GB" sz="1400" dirty="0"/>
              <a:t>Schematic of the device showing the alumina, graphene, hafnium oxide and silicon layers </a:t>
            </a:r>
          </a:p>
        </p:txBody>
      </p:sp>
      <p:sp>
        <p:nvSpPr>
          <p:cNvPr id="10" name="Content Placeholder 3">
            <a:extLst>
              <a:ext uri="{FF2B5EF4-FFF2-40B4-BE49-F238E27FC236}">
                <a16:creationId xmlns:a16="http://schemas.microsoft.com/office/drawing/2014/main" id="{1323473C-6E4C-4417-9751-0E985DF1B0CC}"/>
              </a:ext>
            </a:extLst>
          </p:cNvPr>
          <p:cNvSpPr txBox="1">
            <a:spLocks/>
          </p:cNvSpPr>
          <p:nvPr/>
        </p:nvSpPr>
        <p:spPr>
          <a:xfrm>
            <a:off x="552449" y="1360257"/>
            <a:ext cx="5369886" cy="175459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Metal and metal oxide catalysts normally remain static and the same for months while reactions take place on their surfaces. The catalytic condenser can quickly change this property and make cheap and abundant metals act like more expensive ones by varying the applied voltage. </a:t>
            </a: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3056616"/>
            <a:ext cx="7984199" cy="1754594"/>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The new catalytic condenser has four layers: a silicon wafer, a thin electrically insulating hafnium oxide layer, a conductive graphene sheet and, finally, a film of alumina catalyst. By applying a voltage between the silicon and the graphene/catalyst layer, electrons accumulate on one side and holes accumulate on the other. When you get enough electrons or holes in the catalyst layer, the material can take on new catalytic properties. </a:t>
            </a:r>
          </a:p>
        </p:txBody>
      </p:sp>
      <p:sp>
        <p:nvSpPr>
          <p:cNvPr id="5" name="TextBox 4"/>
          <p:cNvSpPr txBox="1"/>
          <p:nvPr/>
        </p:nvSpPr>
        <p:spPr>
          <a:xfrm>
            <a:off x="607352" y="4752975"/>
            <a:ext cx="8522026" cy="923330"/>
          </a:xfrm>
          <a:prstGeom prst="rect">
            <a:avLst/>
          </a:prstGeom>
          <a:noFill/>
        </p:spPr>
        <p:txBody>
          <a:bodyPr wrap="square" rtlCol="0">
            <a:spAutoFit/>
          </a:bodyPr>
          <a:lstStyle/>
          <a:p>
            <a:pPr marL="342900" indent="-342900">
              <a:buFontTx/>
              <a:buAutoNum type="arabicPeriod"/>
            </a:pPr>
            <a:r>
              <a:rPr lang="en-GB" dirty="0"/>
              <a:t>What part of the Periodic table contains elements that often act as catalysts?</a:t>
            </a:r>
          </a:p>
          <a:p>
            <a:pPr marL="342900" indent="-342900">
              <a:buFontTx/>
              <a:buAutoNum type="arabicPeriod"/>
            </a:pPr>
            <a:r>
              <a:rPr lang="en-GB" dirty="0"/>
              <a:t>Catalysts are often described as specific. What does this mean?</a:t>
            </a:r>
          </a:p>
          <a:p>
            <a:pPr marL="342900" indent="-342900">
              <a:buFontTx/>
              <a:buAutoNum type="arabicPeriod"/>
            </a:pPr>
            <a:r>
              <a:rPr lang="en-GB" dirty="0"/>
              <a:t>Explain how the </a:t>
            </a:r>
            <a:r>
              <a:rPr lang="en-GB" sz="1800" dirty="0"/>
              <a:t>catalytic condenser </a:t>
            </a:r>
            <a:r>
              <a:rPr lang="en-GB" dirty="0"/>
              <a:t>could save money. </a:t>
            </a:r>
          </a:p>
        </p:txBody>
      </p:sp>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pic>
        <p:nvPicPr>
          <p:cNvPr id="8" name="Picture 7" descr="EiC lo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Tree>
    <p:extLst>
      <p:ext uri="{BB962C8B-B14F-4D97-AF65-F5344CB8AC3E}">
        <p14:creationId xmlns:p14="http://schemas.microsoft.com/office/powerpoint/2010/main" val="3559970689"/>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507900DF-3EEF-46A5-94A9-21789EBC7165}">
  <ds:schemaRefs>
    <ds:schemaRef ds:uri="http://purl.org/dc/elements/1.1/"/>
    <ds:schemaRef ds:uri="http://schemas.openxmlformats.org/package/2006/metadata/core-properties"/>
    <ds:schemaRef ds:uri="http://schemas.microsoft.com/office/2006/metadata/properties"/>
    <ds:schemaRef ds:uri="http://www.w3.org/XML/1998/namespace"/>
    <ds:schemaRef ds:uri="http://schemas.microsoft.com/office/2006/documentManagement/types"/>
    <ds:schemaRef ds:uri="27d643f5-4560-4eff-9f48-d0fe6b2bec2d"/>
    <ds:schemaRef ds:uri="http://purl.org/dc/dcmitype/"/>
    <ds:schemaRef ds:uri="http://purl.org/dc/terms/"/>
  </ds:schemaRefs>
</ds:datastoreItem>
</file>

<file path=customXml/itemProps2.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1851</TotalTime>
  <Words>453</Words>
  <Application>Microsoft Office PowerPoint</Application>
  <PresentationFormat>On-screen Show (4:3)</PresentationFormat>
  <Paragraphs>26</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Avenir</vt:lpstr>
      <vt:lpstr>Calibri</vt:lpstr>
      <vt:lpstr>PlantinStd</vt:lpstr>
      <vt:lpstr>1_RSC_Plain_no footer</vt:lpstr>
      <vt:lpstr>Catalytic alchemy</vt:lpstr>
      <vt:lpstr>Catalytic alchemy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Catalytic alchemy</dc:title>
  <dc:creator>Neil Goalby</dc:creator>
  <cp:keywords>catalyst; catalysis; transition metals; </cp:keywords>
  <dc:description>From Education in Chemistry Transforming the catalytic potential of metals https://rsc.li/3Hn1BKv </dc:description>
  <cp:lastModifiedBy>Katherine Hartop</cp:lastModifiedBy>
  <cp:revision>197</cp:revision>
  <dcterms:created xsi:type="dcterms:W3CDTF">2020-04-08T13:50:19Z</dcterms:created>
  <dcterms:modified xsi:type="dcterms:W3CDTF">2022-06-22T15:27:20Z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