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19"/>
  </p:notesMasterIdLst>
  <p:sldIdLst>
    <p:sldId id="256" r:id="rId5"/>
    <p:sldId id="258" r:id="rId6"/>
    <p:sldId id="257" r:id="rId7"/>
    <p:sldId id="259" r:id="rId8"/>
    <p:sldId id="260" r:id="rId9"/>
    <p:sldId id="267" r:id="rId10"/>
    <p:sldId id="268" r:id="rId11"/>
    <p:sldId id="262" r:id="rId12"/>
    <p:sldId id="269" r:id="rId13"/>
    <p:sldId id="263" r:id="rId14"/>
    <p:sldId id="270" r:id="rId15"/>
    <p:sldId id="264" r:id="rId16"/>
    <p:sldId id="265" r:id="rId17"/>
    <p:sldId id="266" r:id="rId18"/>
  </p:sldIdLst>
  <p:sldSz cx="12192000" cy="6858000"/>
  <p:notesSz cx="6858000" cy="9144000"/>
  <p:embeddedFontLst>
    <p:embeddedFont>
      <p:font typeface="Century Gothic" panose="020B0502020202020204" pitchFamily="3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slide" id="{E81F341B-FBCA-4DFA-B068-B75596C19937}">
          <p14:sldIdLst>
            <p14:sldId id="256"/>
          </p14:sldIdLst>
        </p14:section>
        <p14:section name="Introduction" id="{9BA06BA6-8974-4FD2-AEB3-3494FF6CCA03}">
          <p14:sldIdLst>
            <p14:sldId id="258"/>
            <p14:sldId id="257"/>
            <p14:sldId id="259"/>
            <p14:sldId id="260"/>
          </p14:sldIdLst>
        </p14:section>
        <p14:section name="Mathematical modelling" id="{A68E7A21-4DA4-4824-AFDA-AC2C7734FAAE}">
          <p14:sldIdLst>
            <p14:sldId id="267"/>
            <p14:sldId id="268"/>
            <p14:sldId id="262"/>
            <p14:sldId id="269"/>
            <p14:sldId id="263"/>
            <p14:sldId id="270"/>
            <p14:sldId id="264"/>
          </p14:sldIdLst>
        </p14:section>
        <p14:section name="Checking for understanding" id="{08E4DD80-B542-4355-A8D5-3DF09CFB4E4B}">
          <p14:sldIdLst>
            <p14:sldId id="265"/>
            <p14:sldId id="266"/>
          </p14:sldIdLst>
        </p14:section>
      </p14:section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25" roundtripDataSignature="AMtx7mjCynMeT3oywStom6SCu7I/hjwpS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4ABE0490-048B-22EF-1BC1-1CF64EC4D232}" name="Jo Pugh" initials="JP" userId="1187eaa31d8c3d2c"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0C7C64-0350-4323-8170-AF75AA05DAF8}" v="1" dt="2026-09-17T10:02:15.7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661" autoAdjust="0"/>
  </p:normalViewPr>
  <p:slideViewPr>
    <p:cSldViewPr snapToGrid="0">
      <p:cViewPr varScale="1">
        <p:scale>
          <a:sx n="84" d="100"/>
          <a:sy n="84" d="100"/>
        </p:scale>
        <p:origin x="8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customschemas.google.com/relationships/presentationmetadata" Target="meta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modSld">
      <pc:chgData name="Juliet Kennard" userId="171ce03e-ecb9-44f8-bcbb-a85643c4c66a" providerId="ADAL" clId="{B465C642-4312-474E-AB32-4E0013FDAC90}" dt="2026-09-17T10:05:22.881" v="1" actId="20577"/>
      <pc:docMkLst>
        <pc:docMk/>
      </pc:docMkLst>
      <pc:sldChg chg="modNotesTx">
        <pc:chgData name="Juliet Kennard" userId="171ce03e-ecb9-44f8-bcbb-a85643c4c66a" providerId="ADAL" clId="{B465C642-4312-474E-AB32-4E0013FDAC90}" dt="2026-09-17T10:05:22.881" v="1" actId="20577"/>
        <pc:sldMkLst>
          <pc:docMk/>
          <pc:sldMk cId="0" sldId="2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rsc.li/4gA2Lp7"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rsc.li/4gA2Lp7"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u="none" strike="noStrike" cap="none">
                <a:solidFill>
                  <a:schemeClr val="dk1"/>
                </a:solidFill>
                <a:effectLst/>
                <a:latin typeface="Arial"/>
                <a:ea typeface="Arial"/>
                <a:cs typeface="Arial"/>
                <a:sym typeface="Arial"/>
              </a:rPr>
              <a:t>Explain</a:t>
            </a:r>
            <a:r>
              <a:rPr lang="en-GB" sz="1200" b="0" i="0" u="none" strike="noStrike" cap="none">
                <a:solidFill>
                  <a:schemeClr val="dk1"/>
                </a:solidFill>
                <a:effectLst/>
                <a:latin typeface="Arial"/>
                <a:ea typeface="Arial"/>
                <a:cs typeface="Arial"/>
                <a:sym typeface="Arial"/>
              </a:rPr>
              <a:t> that we will be covering these key maths skills in a chemistry context.</a:t>
            </a:r>
          </a:p>
          <a:p>
            <a:pPr marL="0" lvl="0" indent="0" algn="l" rtl="0">
              <a:lnSpc>
                <a:spcPct val="100000"/>
              </a:lnSpc>
              <a:spcBef>
                <a:spcPts val="0"/>
              </a:spcBef>
              <a:spcAft>
                <a:spcPts val="0"/>
              </a:spcAft>
              <a:buSzPts val="1400"/>
              <a:buNone/>
            </a:pPr>
            <a:endParaRPr/>
          </a:p>
        </p:txBody>
      </p:sp>
      <p:sp>
        <p:nvSpPr>
          <p:cNvPr id="122" name="Google Shape;12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200" b="0" i="0" u="none" strike="noStrike" kern="1200" cap="none" dirty="0">
                <a:solidFill>
                  <a:schemeClr val="tx1"/>
                </a:solidFill>
                <a:effectLst/>
                <a:latin typeface="Arial"/>
                <a:ea typeface="Arial"/>
                <a:cs typeface="Arial"/>
                <a:sym typeface="Arial"/>
              </a:rPr>
              <a:t>This slide introduces the challenge question that learners will return to at the end of the lesson. Learners are not expected to attempt it at this point. We will return to complete the question at the end of the session. </a:t>
            </a:r>
            <a:endParaRPr dirty="0"/>
          </a:p>
        </p:txBody>
      </p:sp>
      <p:sp>
        <p:nvSpPr>
          <p:cNvPr id="113" name="Google Shape;11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b8707c9516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g3b8707c9516_0_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In the creating graphs stage 2 resource set, learners describe the gradient of a slope, calculated the gradient of a slope and calculated the gradient of a tangent. If your learners need to revisit any of these skills, the teacher-led presentation can be found here: </a:t>
            </a:r>
            <a:r>
              <a:rPr lang="en-GB" sz="1200" b="0" i="0" u="sng" strike="noStrike" cap="none">
                <a:solidFill>
                  <a:schemeClr val="dk1"/>
                </a:solidFill>
                <a:effectLst/>
                <a:latin typeface="Arial"/>
                <a:ea typeface="Arial"/>
                <a:cs typeface="Arial"/>
                <a:sym typeface="Arial"/>
                <a:hlinkClick r:id="rId3"/>
              </a:rPr>
              <a:t>rsc.li/4gA2Lp7</a:t>
            </a:r>
            <a:r>
              <a:rPr lang="en-GB" sz="1200" b="0" i="0" u="none" strike="noStrike" cap="none">
                <a:solidFill>
                  <a:schemeClr val="dk1"/>
                </a:solidFill>
                <a:effectLst/>
                <a:latin typeface="Arial"/>
                <a:ea typeface="Arial"/>
                <a:cs typeface="Arial"/>
                <a:sym typeface="Arial"/>
              </a:rPr>
              <a:t>.</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Answer: Line A has the higher rate because the gradient is steeper.</a:t>
            </a:r>
            <a:r>
              <a:rPr lang="en-US" sz="1200" b="0" i="0" u="none" strike="noStrike" cap="none">
                <a:solidFill>
                  <a:schemeClr val="dk1"/>
                </a:solidFill>
                <a:effectLst/>
                <a:latin typeface="Arial"/>
                <a:ea typeface="Arial"/>
                <a:cs typeface="Arial"/>
                <a:sym typeface="Arial"/>
              </a:rPr>
              <a:t>​ As</a:t>
            </a:r>
            <a:r>
              <a:rPr lang="en-GB" sz="1200" b="0" i="0" u="none" strike="noStrike" cap="none">
                <a:solidFill>
                  <a:schemeClr val="dk1"/>
                </a:solidFill>
                <a:effectLst/>
                <a:latin typeface="Arial"/>
                <a:ea typeface="Arial"/>
                <a:cs typeface="Arial"/>
                <a:sym typeface="Arial"/>
              </a:rPr>
              <a:t> </a:t>
            </a:r>
            <a:r>
              <a:rPr lang="en-GB" sz="1200" b="0" i="1" u="none" strike="noStrike" cap="none">
                <a:solidFill>
                  <a:schemeClr val="dk1"/>
                </a:solidFill>
                <a:effectLst/>
                <a:latin typeface="Arial"/>
                <a:ea typeface="Arial"/>
                <a:cs typeface="Arial"/>
                <a:sym typeface="Arial"/>
              </a:rPr>
              <a:t>x</a:t>
            </a:r>
            <a:r>
              <a:rPr lang="en-GB" sz="1200" b="0" i="0" u="none" strike="noStrike" cap="none">
                <a:solidFill>
                  <a:schemeClr val="dk1"/>
                </a:solidFill>
                <a:effectLst/>
                <a:latin typeface="Arial"/>
                <a:ea typeface="Arial"/>
                <a:cs typeface="Arial"/>
                <a:sym typeface="Arial"/>
              </a:rPr>
              <a:t> increases </a:t>
            </a:r>
            <a:r>
              <a:rPr lang="en-GB" sz="1200" b="0" i="1" u="none" strike="noStrike" cap="none">
                <a:solidFill>
                  <a:schemeClr val="dk1"/>
                </a:solidFill>
                <a:effectLst/>
                <a:latin typeface="Arial"/>
                <a:ea typeface="Arial"/>
                <a:cs typeface="Arial"/>
                <a:sym typeface="Arial"/>
              </a:rPr>
              <a:t>y</a:t>
            </a:r>
            <a:r>
              <a:rPr lang="en-GB" sz="1200" b="0" i="0" u="none" strike="noStrike" cap="none">
                <a:solidFill>
                  <a:schemeClr val="dk1"/>
                </a:solidFill>
                <a:effectLst/>
                <a:latin typeface="Arial"/>
                <a:ea typeface="Arial"/>
                <a:cs typeface="Arial"/>
                <a:sym typeface="Arial"/>
              </a:rPr>
              <a:t> increases.</a:t>
            </a:r>
            <a:r>
              <a:rPr lang="en-US" sz="1200" b="0" i="0" u="none" strike="noStrike" cap="none">
                <a:solidFill>
                  <a:schemeClr val="dk1"/>
                </a:solidFill>
                <a:effectLst/>
                <a:latin typeface="Arial"/>
                <a:ea typeface="Arial"/>
                <a:cs typeface="Arial"/>
                <a:sym typeface="Arial"/>
              </a:rPr>
              <a:t>​</a:t>
            </a:r>
          </a:p>
          <a:p>
            <a:pPr marL="0"/>
            <a:endParaRPr lang="en-GB" sz="1200" b="0" i="0" u="none" strike="noStrike" cap="none">
              <a:solidFill>
                <a:schemeClr val="dk1"/>
              </a:solidFill>
              <a:effectLst/>
              <a:latin typeface="Arial"/>
              <a:ea typeface="Arial"/>
              <a:cs typeface="Arial"/>
              <a:sym typeface="Arial"/>
            </a:endParaRPr>
          </a:p>
          <a:p>
            <a:pPr marL="0"/>
            <a:endParaRPr lang="en-GB" sz="1200" b="0" i="0" u="none" strike="noStrike" cap="none">
              <a:solidFill>
                <a:schemeClr val="dk1"/>
              </a:solidFill>
              <a:effectLst/>
              <a:latin typeface="Arial"/>
              <a:ea typeface="Arial"/>
              <a:cs typeface="Arial"/>
              <a:sym typeface="Arial"/>
            </a:endParaRPr>
          </a:p>
          <a:p>
            <a:pPr marL="0"/>
            <a:endParaRPr lang="en-GB" sz="1200" b="0" i="0" u="none" strike="noStrike" cap="none">
              <a:solidFill>
                <a:schemeClr val="dk1"/>
              </a:solidFill>
              <a:effectLst/>
              <a:latin typeface="Arial"/>
              <a:ea typeface="Arial"/>
              <a:cs typeface="Arial"/>
              <a:sym typeface="Arial"/>
            </a:endParaRPr>
          </a:p>
        </p:txBody>
      </p:sp>
      <p:sp>
        <p:nvSpPr>
          <p:cNvPr id="130" name="Google Shape;130;g3b8707c9516_0_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b8707c9516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g3b8707c9516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If your learners need to revisit the different between the trend or pattern or the definitions, this is available in the level 1 teacher-led presentation of this set: https://rsc.li/3l0g6sR. </a:t>
            </a:r>
            <a:endParaRPr/>
          </a:p>
        </p:txBody>
      </p:sp>
      <p:sp>
        <p:nvSpPr>
          <p:cNvPr id="138" name="Google Shape;138;g3b8707c9516_0_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b8707c9516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3b8707c9516_0_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Explain that when we are talking </a:t>
            </a:r>
            <a:r>
              <a:rPr lang="en-GB" b="0"/>
              <a:t>about bivariate data, we can use the independent and dependent variables to describe the overall trend:</a:t>
            </a:r>
            <a:endParaRPr b="0"/>
          </a:p>
          <a:p>
            <a:pPr marL="171450" lvl="0" indent="-171450" algn="l" rtl="0">
              <a:spcBef>
                <a:spcPts val="0"/>
              </a:spcBef>
              <a:spcAft>
                <a:spcPts val="0"/>
              </a:spcAft>
              <a:buFont typeface="Arial" panose="020B0604020202020204" pitchFamily="34" charset="0"/>
              <a:buChar char="•"/>
            </a:pPr>
            <a:r>
              <a:rPr lang="en-GB" b="0"/>
              <a:t>As the [independent variable] increases the [dependent variable] increases/decreases.</a:t>
            </a:r>
            <a:endParaRPr b="0"/>
          </a:p>
          <a:p>
            <a:pPr marL="0" lvl="0" indent="0" algn="l" rtl="0">
              <a:spcBef>
                <a:spcPts val="0"/>
              </a:spcBef>
              <a:spcAft>
                <a:spcPts val="0"/>
              </a:spcAft>
              <a:buFont typeface="Arial" panose="020B0604020202020204" pitchFamily="34" charset="0"/>
              <a:buNone/>
            </a:pPr>
            <a:endParaRPr lang="en-GB" b="0"/>
          </a:p>
          <a:p>
            <a:pPr marL="0" lvl="0" indent="0" algn="l" rtl="0">
              <a:spcBef>
                <a:spcPts val="0"/>
              </a:spcBef>
              <a:spcAft>
                <a:spcPts val="0"/>
              </a:spcAft>
              <a:buFont typeface="Arial" panose="020B0604020202020204" pitchFamily="34" charset="0"/>
              <a:buNone/>
            </a:pPr>
            <a:r>
              <a:rPr lang="en-GB" b="0"/>
              <a:t>Emphasise that we are using the entire label on each axis to describe the overall trend. Discuss the meaning of linear relationship. </a:t>
            </a:r>
            <a:endParaRPr b="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45" name="Google Shape;145;g3b8707c9516_0_2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a:extLst>
            <a:ext uri="{FF2B5EF4-FFF2-40B4-BE49-F238E27FC236}">
              <a16:creationId xmlns:a16="http://schemas.microsoft.com/office/drawing/2014/main" id="{C566F7C3-CCF5-BA8B-2B76-A3DB33134D21}"/>
            </a:ext>
          </a:extLst>
        </p:cNvPr>
        <p:cNvGrpSpPr/>
        <p:nvPr/>
      </p:nvGrpSpPr>
      <p:grpSpPr>
        <a:xfrm>
          <a:off x="0" y="0"/>
          <a:ext cx="0" cy="0"/>
          <a:chOff x="0" y="0"/>
          <a:chExt cx="0" cy="0"/>
        </a:xfrm>
      </p:grpSpPr>
      <p:sp>
        <p:nvSpPr>
          <p:cNvPr id="143" name="Google Shape;143;g3b8707c9516_0_25:notes">
            <a:extLst>
              <a:ext uri="{FF2B5EF4-FFF2-40B4-BE49-F238E27FC236}">
                <a16:creationId xmlns:a16="http://schemas.microsoft.com/office/drawing/2014/main" id="{D4F94C20-F568-E78F-4A7A-5823BEA9CB1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3b8707c9516_0_25:notes">
            <a:extLst>
              <a:ext uri="{FF2B5EF4-FFF2-40B4-BE49-F238E27FC236}">
                <a16:creationId xmlns:a16="http://schemas.microsoft.com/office/drawing/2014/main" id="{C692298E-7231-7C9F-ACA9-3B1195A2FBE0}"/>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45" name="Google Shape;145;g3b8707c9516_0_25:notes">
            <a:extLst>
              <a:ext uri="{FF2B5EF4-FFF2-40B4-BE49-F238E27FC236}">
                <a16:creationId xmlns:a16="http://schemas.microsoft.com/office/drawing/2014/main" id="{1D66B0A1-34D6-C9F4-18D5-C279A54278A4}"/>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7</a:t>
            </a:fld>
            <a:endParaRPr/>
          </a:p>
        </p:txBody>
      </p:sp>
    </p:spTree>
    <p:extLst>
      <p:ext uri="{BB962C8B-B14F-4D97-AF65-F5344CB8AC3E}">
        <p14:creationId xmlns:p14="http://schemas.microsoft.com/office/powerpoint/2010/main" val="3491116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3b8707c9516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3b8707c9516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Explain that in a </a:t>
            </a:r>
            <a:r>
              <a:rPr lang="en-GB" b="1"/>
              <a:t>time series graph,</a:t>
            </a:r>
            <a:r>
              <a:rPr lang="en-GB"/>
              <a:t> time is plotted on the </a:t>
            </a:r>
            <a:r>
              <a:rPr lang="en-GB" i="1"/>
              <a:t>x-</a:t>
            </a:r>
            <a:r>
              <a:rPr lang="en-GB"/>
              <a:t>axis, and the measured variable is plotted on the </a:t>
            </a:r>
            <a:r>
              <a:rPr lang="en-GB" i="1"/>
              <a:t>y</a:t>
            </a:r>
            <a:r>
              <a:rPr lang="en-GB"/>
              <a:t>-axis. Activities on how to </a:t>
            </a:r>
            <a:r>
              <a:rPr lang="en-GB" b="0"/>
              <a:t>find the gradient of a slope (with or without a tangent) can be found in creating graphs stage 2 resources: </a:t>
            </a:r>
            <a:r>
              <a:rPr lang="en-GB" sz="1200" b="0" i="0" u="sng" strike="noStrike" cap="none">
                <a:solidFill>
                  <a:schemeClr val="dk1"/>
                </a:solidFill>
                <a:effectLst/>
                <a:latin typeface="Arial"/>
                <a:ea typeface="Arial"/>
                <a:cs typeface="Arial"/>
                <a:sym typeface="Arial"/>
                <a:hlinkClick r:id="rId3"/>
              </a:rPr>
              <a:t>rsc.li/4gA2Lp7</a:t>
            </a:r>
            <a:r>
              <a:rPr lang="en-GB" b="0"/>
              <a:t>. Revisit this with your learners if they need to practice finding the gradient of a slope. </a:t>
            </a:r>
            <a:endParaRPr b="0"/>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Discuss how the trend statement is different to that of the previous graph:</a:t>
            </a:r>
            <a:endParaRPr/>
          </a:p>
          <a:p>
            <a:pPr marL="171450" lvl="0" indent="-171450" algn="l" rtl="0">
              <a:lnSpc>
                <a:spcPct val="100000"/>
              </a:lnSpc>
              <a:spcBef>
                <a:spcPts val="0"/>
              </a:spcBef>
              <a:spcAft>
                <a:spcPts val="0"/>
              </a:spcAft>
              <a:buSzPts val="1400"/>
              <a:buFont typeface="Arial" panose="020B0604020202020204" pitchFamily="34" charset="0"/>
              <a:buChar char="•"/>
            </a:pPr>
            <a:r>
              <a:rPr lang="en-GB" b="0"/>
              <a:t>The [dependent variable] increases/decreases over time. </a:t>
            </a:r>
          </a:p>
          <a:p>
            <a:pPr marL="0" lvl="0" indent="0" algn="l" rtl="0">
              <a:lnSpc>
                <a:spcPct val="100000"/>
              </a:lnSpc>
              <a:spcBef>
                <a:spcPts val="0"/>
              </a:spcBef>
              <a:spcAft>
                <a:spcPts val="0"/>
              </a:spcAft>
              <a:buSzPts val="1400"/>
              <a:buFont typeface="Arial" panose="020B0604020202020204" pitchFamily="34" charset="0"/>
              <a:buNone/>
            </a:pPr>
            <a:endParaRPr lang="en-GB" b="0"/>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53" name="Google Shape;153;g3b8707c9516_0_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a:extLst>
            <a:ext uri="{FF2B5EF4-FFF2-40B4-BE49-F238E27FC236}">
              <a16:creationId xmlns:a16="http://schemas.microsoft.com/office/drawing/2014/main" id="{A949FA67-D97F-226D-5174-2B44868FD64F}"/>
            </a:ext>
          </a:extLst>
        </p:cNvPr>
        <p:cNvGrpSpPr/>
        <p:nvPr/>
      </p:nvGrpSpPr>
      <p:grpSpPr>
        <a:xfrm>
          <a:off x="0" y="0"/>
          <a:ext cx="0" cy="0"/>
          <a:chOff x="0" y="0"/>
          <a:chExt cx="0" cy="0"/>
        </a:xfrm>
      </p:grpSpPr>
      <p:sp>
        <p:nvSpPr>
          <p:cNvPr id="151" name="Google Shape;151;g3b8707c9516_0_38:notes">
            <a:extLst>
              <a:ext uri="{FF2B5EF4-FFF2-40B4-BE49-F238E27FC236}">
                <a16:creationId xmlns:a16="http://schemas.microsoft.com/office/drawing/2014/main" id="{7B8F3F5E-7AA4-1E80-0C1B-037CA5DEAFF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3b8707c9516_0_38:notes">
            <a:extLst>
              <a:ext uri="{FF2B5EF4-FFF2-40B4-BE49-F238E27FC236}">
                <a16:creationId xmlns:a16="http://schemas.microsoft.com/office/drawing/2014/main" id="{4182E12A-FF1D-BB31-373B-DF20517FC77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Font typeface="Arial" panose="020B0604020202020204" pitchFamily="34" charset="0"/>
              <a:buNone/>
            </a:pPr>
            <a:r>
              <a:rPr lang="en-GB"/>
              <a:t>(b) Emphasise how the description has been divided into three separate parts – describing the changes in the trend over time. </a:t>
            </a:r>
          </a:p>
          <a:p>
            <a:pPr marL="0" lvl="0" indent="0" algn="l" rtl="0">
              <a:lnSpc>
                <a:spcPct val="100000"/>
              </a:lnSpc>
              <a:spcBef>
                <a:spcPts val="0"/>
              </a:spcBef>
              <a:spcAft>
                <a:spcPts val="0"/>
              </a:spcAft>
              <a:buSzPts val="1400"/>
              <a:buFont typeface="Arial" panose="020B0604020202020204" pitchFamily="34" charset="0"/>
              <a:buNone/>
            </a:pPr>
            <a:endParaRPr lang="en-GB"/>
          </a:p>
          <a:p>
            <a:pPr marL="0" lvl="0" indent="0" algn="l" rtl="0">
              <a:lnSpc>
                <a:spcPct val="100000"/>
              </a:lnSpc>
              <a:spcBef>
                <a:spcPts val="0"/>
              </a:spcBef>
              <a:spcAft>
                <a:spcPts val="0"/>
              </a:spcAft>
              <a:buSzPts val="1400"/>
              <a:buFont typeface="Arial" panose="020B0604020202020204" pitchFamily="34" charset="0"/>
              <a:buNone/>
            </a:pPr>
            <a:r>
              <a:rPr lang="en-GB"/>
              <a:t>Ask learners how they know that the rate is lower between 20 and 55 seconds. </a:t>
            </a:r>
            <a:r>
              <a:rPr lang="en-GB" b="1"/>
              <a:t>Answer: </a:t>
            </a:r>
            <a:r>
              <a:rPr lang="en-GB" b="0"/>
              <a:t>T</a:t>
            </a:r>
            <a:r>
              <a:rPr lang="en-GB"/>
              <a:t>he slope is less steep. Discuss how they could find the rate of reaction between 0 and 20 seconds and how they could find the rate at 25 seconds (using a tangent).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53" name="Google Shape;153;g3b8707c9516_0_38:notes">
            <a:extLst>
              <a:ext uri="{FF2B5EF4-FFF2-40B4-BE49-F238E27FC236}">
                <a16:creationId xmlns:a16="http://schemas.microsoft.com/office/drawing/2014/main" id="{95C8C98D-C8C4-5913-91C3-398E2E24B3BE}"/>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9</a:t>
            </a:fld>
            <a:endParaRPr/>
          </a:p>
        </p:txBody>
      </p:sp>
    </p:spTree>
    <p:extLst>
      <p:ext uri="{BB962C8B-B14F-4D97-AF65-F5344CB8AC3E}">
        <p14:creationId xmlns:p14="http://schemas.microsoft.com/office/powerpoint/2010/main" val="234108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b8707c9516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g3b8707c9516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Explain that some time series graphs in science have multiple lines of best fit – each line represents a change in the variable. </a:t>
            </a:r>
          </a:p>
          <a:p>
            <a:pPr marL="0" lvl="0" indent="0" algn="l" rtl="0">
              <a:lnSpc>
                <a:spcPct val="100000"/>
              </a:lnSpc>
              <a:spcBef>
                <a:spcPts val="0"/>
              </a:spcBef>
              <a:spcAft>
                <a:spcPts val="0"/>
              </a:spcAft>
              <a:buSzPts val="1400"/>
              <a:buNone/>
            </a:pPr>
            <a:endParaRPr/>
          </a:p>
          <a:p>
            <a:pPr marL="0"/>
            <a:r>
              <a:rPr lang="en-GB" sz="1200" b="0" i="0" u="none" strike="noStrike" cap="none">
                <a:solidFill>
                  <a:schemeClr val="dk1"/>
                </a:solidFill>
                <a:effectLst/>
                <a:latin typeface="Arial"/>
                <a:ea typeface="Arial"/>
                <a:cs typeface="Arial"/>
                <a:sym typeface="Arial"/>
              </a:rPr>
              <a:t>Explain that we can describe each time separately, as we would any time series graph. The important point is to look at the variable of temperature and to work out how temperature affects the rate of reaction. Explicitly describe the link between rate of reaction and the steepness of each line. </a:t>
            </a: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Ask learners: how do we know the rate of reaction is faster at the higher temperature?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61" name="Google Shape;161;g3b8707c9516_0_4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a:extLst>
            <a:ext uri="{FF2B5EF4-FFF2-40B4-BE49-F238E27FC236}">
              <a16:creationId xmlns:a16="http://schemas.microsoft.com/office/drawing/2014/main" id="{A1840F75-BE3B-D04C-3F81-ED8B99037160}"/>
            </a:ext>
          </a:extLst>
        </p:cNvPr>
        <p:cNvGrpSpPr/>
        <p:nvPr/>
      </p:nvGrpSpPr>
      <p:grpSpPr>
        <a:xfrm>
          <a:off x="0" y="0"/>
          <a:ext cx="0" cy="0"/>
          <a:chOff x="0" y="0"/>
          <a:chExt cx="0" cy="0"/>
        </a:xfrm>
      </p:grpSpPr>
      <p:sp>
        <p:nvSpPr>
          <p:cNvPr id="159" name="Google Shape;159;g3b8707c9516_0_44:notes">
            <a:extLst>
              <a:ext uri="{FF2B5EF4-FFF2-40B4-BE49-F238E27FC236}">
                <a16:creationId xmlns:a16="http://schemas.microsoft.com/office/drawing/2014/main" id="{B82AEC96-2751-B4C3-34CA-79AF9D059D9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g3b8707c9516_0_44:notes">
            <a:extLst>
              <a:ext uri="{FF2B5EF4-FFF2-40B4-BE49-F238E27FC236}">
                <a16:creationId xmlns:a16="http://schemas.microsoft.com/office/drawing/2014/main" id="{CE5ED11F-8AB4-37A6-AB53-BF21AB7C25C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Make the link between variables using the sentence structure: </a:t>
            </a:r>
            <a:r>
              <a:rPr lang="en-GB" b="0"/>
              <a:t>as the [independent variable] increases the [dependent variable] increases/decreases.</a:t>
            </a:r>
            <a:endParaRPr b="0"/>
          </a:p>
          <a:p>
            <a:pPr marL="0" lvl="0" indent="0" algn="l" rtl="0">
              <a:lnSpc>
                <a:spcPct val="100000"/>
              </a:lnSpc>
              <a:spcBef>
                <a:spcPts val="0"/>
              </a:spcBef>
              <a:spcAft>
                <a:spcPts val="0"/>
              </a:spcAft>
              <a:buSzPts val="1400"/>
              <a:buNone/>
            </a:pPr>
            <a:endParaRPr/>
          </a:p>
        </p:txBody>
      </p:sp>
      <p:sp>
        <p:nvSpPr>
          <p:cNvPr id="161" name="Google Shape;161;g3b8707c9516_0_44:notes">
            <a:extLst>
              <a:ext uri="{FF2B5EF4-FFF2-40B4-BE49-F238E27FC236}">
                <a16:creationId xmlns:a16="http://schemas.microsoft.com/office/drawing/2014/main" id="{7F1DAB55-271D-EFE0-E470-31F2DE558F0E}"/>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11</a:t>
            </a:fld>
            <a:endParaRPr/>
          </a:p>
        </p:txBody>
      </p:sp>
    </p:spTree>
    <p:extLst>
      <p:ext uri="{BB962C8B-B14F-4D97-AF65-F5344CB8AC3E}">
        <p14:creationId xmlns:p14="http://schemas.microsoft.com/office/powerpoint/2010/main" val="28737159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b8707c9516_0_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g3b8707c9516_0_5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Explain that a good explanation normally consists of: [description] [connective] [explanation]. The connectives (because and so) are highlighted in purple for learners. </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dirty="0">
                <a:solidFill>
                  <a:schemeClr val="dk1"/>
                </a:solidFill>
                <a:effectLst/>
                <a:latin typeface="Arial"/>
                <a:ea typeface="Arial"/>
                <a:cs typeface="Arial"/>
                <a:sym typeface="Arial"/>
              </a:rPr>
              <a:t>As temperature increases the rate of reaction increases [description] because [connective] the particles have more kinetic energy [explanation], so [connective] there are more frequent successful collisions. </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sz="1200" b="0" i="0" u="none" strike="noStrike" cap="none">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a:solidFill>
                  <a:schemeClr val="dk1"/>
                </a:solidFill>
                <a:effectLst/>
                <a:latin typeface="Arial"/>
                <a:ea typeface="Arial"/>
                <a:cs typeface="Arial"/>
                <a:sym typeface="Arial"/>
              </a:rPr>
              <a:t>In </a:t>
            </a:r>
            <a:r>
              <a:rPr lang="en-GB" sz="1200" b="0" i="0" u="none" strike="noStrike" cap="none" dirty="0">
                <a:solidFill>
                  <a:schemeClr val="dk1"/>
                </a:solidFill>
                <a:effectLst/>
                <a:latin typeface="Arial"/>
                <a:ea typeface="Arial"/>
                <a:cs typeface="Arial"/>
                <a:sym typeface="Arial"/>
              </a:rPr>
              <a:t>this sentence, 'because' is the main connective separating the explanation and the description. 'So' is also a connective, separating the sentence clauses (parts of a sentence) indicated by a comma. </a:t>
            </a:r>
          </a:p>
        </p:txBody>
      </p:sp>
      <p:sp>
        <p:nvSpPr>
          <p:cNvPr id="169" name="Google Shape;169;g3b8707c9516_0_5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3b8707c9516_0_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g3b8707c9516_0_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Explain that we are going to use the information from the previous slides to describe and explain the graph above.</a:t>
            </a:r>
            <a:endParaRPr/>
          </a:p>
        </p:txBody>
      </p:sp>
      <p:sp>
        <p:nvSpPr>
          <p:cNvPr id="177" name="Google Shape;177;g3b8707c9516_0_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3b8707c9516_0_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g3b8707c9516_0_6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Discuss how we know that the rate of reaction has decreased over time. Relate this to the volume of gas being produced. The rate at which the gas is being produced is decreasing over time.</a:t>
            </a:r>
            <a:endParaRPr/>
          </a:p>
        </p:txBody>
      </p:sp>
      <p:sp>
        <p:nvSpPr>
          <p:cNvPr id="186" name="Google Shape;186;g3b8707c9516_0_6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16"/>
        <p:cNvGrpSpPr/>
        <p:nvPr/>
      </p:nvGrpSpPr>
      <p:grpSpPr>
        <a:xfrm>
          <a:off x="0" y="0"/>
          <a:ext cx="0" cy="0"/>
          <a:chOff x="0" y="0"/>
          <a:chExt cx="0" cy="0"/>
        </a:xfrm>
      </p:grpSpPr>
      <p:pic>
        <p:nvPicPr>
          <p:cNvPr id="17" name="Google Shape;17;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6"/>
          <p:cNvGrpSpPr/>
          <p:nvPr/>
        </p:nvGrpSpPr>
        <p:grpSpPr>
          <a:xfrm>
            <a:off x="0" y="-1670"/>
            <a:ext cx="7622497" cy="6859670"/>
            <a:chOff x="0" y="-1670"/>
            <a:chExt cx="7622497" cy="6859670"/>
          </a:xfrm>
        </p:grpSpPr>
        <p:pic>
          <p:nvPicPr>
            <p:cNvPr id="19" name="Google Shape;19;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26"/>
        <p:cNvGrpSpPr/>
        <p:nvPr/>
      </p:nvGrpSpPr>
      <p:grpSpPr>
        <a:xfrm>
          <a:off x="0" y="0"/>
          <a:ext cx="0" cy="0"/>
          <a:chOff x="0" y="0"/>
          <a:chExt cx="0" cy="0"/>
        </a:xfrm>
      </p:grpSpPr>
      <p:pic>
        <p:nvPicPr>
          <p:cNvPr id="27" name="Google Shape;27;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31" name="Google Shape;31;p19"/>
          <p:cNvGrpSpPr/>
          <p:nvPr/>
        </p:nvGrpSpPr>
        <p:grpSpPr>
          <a:xfrm>
            <a:off x="10734280" y="4546600"/>
            <a:ext cx="1574800" cy="2311400"/>
            <a:chOff x="10734280" y="4546600"/>
            <a:chExt cx="1574800" cy="2311400"/>
          </a:xfrm>
        </p:grpSpPr>
        <p:pic>
          <p:nvPicPr>
            <p:cNvPr id="32" name="Google Shape;32;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3" name="Google Shape;33;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35"/>
        <p:cNvGrpSpPr/>
        <p:nvPr/>
      </p:nvGrpSpPr>
      <p:grpSpPr>
        <a:xfrm>
          <a:off x="0" y="0"/>
          <a:ext cx="0" cy="0"/>
          <a:chOff x="0" y="0"/>
          <a:chExt cx="0" cy="0"/>
        </a:xfrm>
      </p:grpSpPr>
      <p:pic>
        <p:nvPicPr>
          <p:cNvPr id="36" name="Google Shape;36;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7" name="Google Shape;37;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9" name="Google Shape;39;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0" name="Google Shape;40;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41" name="Google Shape;41;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42"/>
        <p:cNvGrpSpPr/>
        <p:nvPr/>
      </p:nvGrpSpPr>
      <p:grpSpPr>
        <a:xfrm>
          <a:off x="0" y="0"/>
          <a:ext cx="0" cy="0"/>
          <a:chOff x="0" y="0"/>
          <a:chExt cx="0" cy="0"/>
        </a:xfrm>
      </p:grpSpPr>
      <p:pic>
        <p:nvPicPr>
          <p:cNvPr id="43" name="Google Shape;43;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4" name="Google Shape;44;p17"/>
          <p:cNvGrpSpPr/>
          <p:nvPr/>
        </p:nvGrpSpPr>
        <p:grpSpPr>
          <a:xfrm>
            <a:off x="0" y="-1670"/>
            <a:ext cx="7622497" cy="6859670"/>
            <a:chOff x="0" y="-1670"/>
            <a:chExt cx="7622497" cy="6859670"/>
          </a:xfrm>
        </p:grpSpPr>
        <p:pic>
          <p:nvPicPr>
            <p:cNvPr id="45" name="Google Shape;45;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6" name="Google Shape;46;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7" name="Google Shape;47;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8" name="Google Shape;48;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0" name="Google Shape;50;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1" name="Google Shape;51;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2"/>
        <p:cNvGrpSpPr/>
        <p:nvPr/>
      </p:nvGrpSpPr>
      <p:grpSpPr>
        <a:xfrm>
          <a:off x="0" y="0"/>
          <a:ext cx="0" cy="0"/>
          <a:chOff x="0" y="0"/>
          <a:chExt cx="0" cy="0"/>
        </a:xfrm>
      </p:grpSpPr>
      <p:pic>
        <p:nvPicPr>
          <p:cNvPr id="53" name="Google Shape;53;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4" name="Google Shape;54;p18"/>
          <p:cNvGrpSpPr/>
          <p:nvPr/>
        </p:nvGrpSpPr>
        <p:grpSpPr>
          <a:xfrm>
            <a:off x="0" y="-1670"/>
            <a:ext cx="7622497" cy="6859670"/>
            <a:chOff x="0" y="-1670"/>
            <a:chExt cx="7622497" cy="6859670"/>
          </a:xfrm>
        </p:grpSpPr>
        <p:pic>
          <p:nvPicPr>
            <p:cNvPr id="55" name="Google Shape;55;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6" name="Google Shape;56;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7" name="Google Shape;57;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8" name="Google Shape;58;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0" name="Google Shape;60;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1" name="Google Shape;61;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l0g6s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lvl="0"/>
            <a:r>
              <a:rPr lang="en-GB"/>
              <a:t>Stage 2</a:t>
            </a:r>
            <a:r>
              <a:rPr lang="en-GB" b="0"/>
              <a:t>  </a:t>
            </a:r>
            <a:endParaRPr/>
          </a:p>
        </p:txBody>
      </p:sp>
      <p:sp>
        <p:nvSpPr>
          <p:cNvPr id="109" name="Google Shape;109;p1"/>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a:t>Interpreting graphs</a:t>
            </a:r>
            <a:endParaRPr/>
          </a:p>
        </p:txBody>
      </p:sp>
      <p:sp>
        <p:nvSpPr>
          <p:cNvPr id="110" name="Google Shape;110;p1"/>
          <p:cNvSpPr txBox="1"/>
          <p:nvPr/>
        </p:nvSpPr>
        <p:spPr>
          <a:xfrm>
            <a:off x="7276255" y="6054536"/>
            <a:ext cx="4320000" cy="336777"/>
          </a:xfrm>
          <a:prstGeom prst="rect">
            <a:avLst/>
          </a:prstGeom>
          <a:noFill/>
          <a:ln>
            <a:noFill/>
          </a:ln>
        </p:spPr>
        <p:txBody>
          <a:bodyPr spcFirstLastPara="1" wrap="square" lIns="0" tIns="0" rIns="0" bIns="0" anchor="b" anchorCtr="0">
            <a:normAutofit/>
          </a:bodyPr>
          <a:lstStyle/>
          <a:p>
            <a:pPr lvl="0" algn="r">
              <a:buClr>
                <a:schemeClr val="lt1"/>
              </a:buClr>
              <a:buSzPts val="1600"/>
            </a:pPr>
            <a:r>
              <a:rPr lang="en-GB" sz="1600" b="1" i="0" u="none" strike="noStrike" cap="none">
                <a:solidFill>
                  <a:schemeClr val="lt1"/>
                </a:solidFill>
                <a:latin typeface="Century Gothic"/>
                <a:ea typeface="Century Gothic"/>
                <a:cs typeface="Century Gothic"/>
                <a:sym typeface="Century Gothic"/>
              </a:rPr>
              <a:t>Downloaded </a:t>
            </a:r>
            <a:r>
              <a:rPr lang="en-GB" sz="1600" b="1" i="0" u="none" strike="noStrike" cap="none">
                <a:solidFill>
                  <a:schemeClr val="bg1"/>
                </a:solidFill>
                <a:latin typeface="Century Gothic" panose="020B0502020202020204" pitchFamily="34" charset="0"/>
                <a:ea typeface="Century Gothic"/>
                <a:cs typeface="Century Gothic"/>
                <a:sym typeface="Century Gothic"/>
              </a:rPr>
              <a:t>from: </a:t>
            </a:r>
            <a:r>
              <a:rPr lang="en-GB" sz="1600" b="1">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rsc.li/3l0g6sR</a:t>
            </a:r>
            <a:endParaRPr sz="1600" b="1" i="0" u="sng" strike="noStrike" cap="none">
              <a:solidFill>
                <a:schemeClr val="bg1"/>
              </a:solidFill>
              <a:latin typeface="Century Gothic" panose="020B0502020202020204" pitchFamily="34" charset="0"/>
              <a:ea typeface="Century Gothic"/>
              <a:cs typeface="Century Gothic"/>
              <a:sym typeface="Century Gothic"/>
            </a:endParaRPr>
          </a:p>
        </p:txBody>
      </p:sp>
      <p:pic>
        <p:nvPicPr>
          <p:cNvPr id="4" name="Picture 3">
            <a:extLst>
              <a:ext uri="{FF2B5EF4-FFF2-40B4-BE49-F238E27FC236}">
                <a16:creationId xmlns:a16="http://schemas.microsoft.com/office/drawing/2014/main" id="{B2CF3A6C-B769-9180-14B8-59A6FA3041D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808462" y="1166211"/>
            <a:ext cx="485843" cy="485843"/>
          </a:xfrm>
          <a:prstGeom prst="rect">
            <a:avLst/>
          </a:prstGeom>
        </p:spPr>
      </p:pic>
      <p:pic>
        <p:nvPicPr>
          <p:cNvPr id="6" name="Picture 5">
            <a:extLst>
              <a:ext uri="{FF2B5EF4-FFF2-40B4-BE49-F238E27FC236}">
                <a16:creationId xmlns:a16="http://schemas.microsoft.com/office/drawing/2014/main" id="{78D9FD6C-0B03-1B9F-0C72-B7FEF615B3C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345870" y="1166211"/>
            <a:ext cx="485843" cy="4858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125" name="Google Shape;125;p5"/>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buClr>
                <a:schemeClr val="dk1"/>
              </a:buClr>
              <a:buSzPts val="2200"/>
              <a:buNone/>
            </a:pPr>
            <a:r>
              <a:rPr lang="en-GB"/>
              <a:t>In this lesson we will cover the maths skills needed to answer a graph question.</a:t>
            </a:r>
          </a:p>
          <a:p>
            <a:pPr marL="0" lvl="0" indent="0" algn="l" rtl="0">
              <a:lnSpc>
                <a:spcPct val="100000"/>
              </a:lnSpc>
              <a:spcBef>
                <a:spcPts val="0"/>
              </a:spcBef>
              <a:spcAft>
                <a:spcPts val="0"/>
              </a:spcAft>
              <a:buSzPts val="2750"/>
              <a:buNone/>
            </a:pPr>
            <a:endParaRPr lang="en-GB">
              <a:solidFill>
                <a:schemeClr val="tx1"/>
              </a:solidFill>
            </a:endParaRPr>
          </a:p>
          <a:p>
            <a:pPr marL="0" lvl="0" indent="0" algn="l" rtl="0">
              <a:lnSpc>
                <a:spcPct val="100000"/>
              </a:lnSpc>
              <a:spcBef>
                <a:spcPts val="0"/>
              </a:spcBef>
              <a:spcAft>
                <a:spcPts val="0"/>
              </a:spcAft>
              <a:buSzPts val="2750"/>
              <a:buNone/>
            </a:pPr>
            <a:r>
              <a:rPr lang="en-GB" sz="3400" b="1">
                <a:solidFill>
                  <a:schemeClr val="accent4"/>
                </a:solidFill>
              </a:rPr>
              <a:t>Learning objectives</a:t>
            </a:r>
            <a:endParaRPr sz="3400" b="1">
              <a:solidFill>
                <a:schemeClr val="accent4"/>
              </a:solidFill>
            </a:endParaRPr>
          </a:p>
          <a:p>
            <a:pPr lvl="0" indent="-457200" algn="l" rtl="0">
              <a:lnSpc>
                <a:spcPct val="100000"/>
              </a:lnSpc>
              <a:spcBef>
                <a:spcPts val="1200"/>
              </a:spcBef>
              <a:spcAft>
                <a:spcPts val="0"/>
              </a:spcAft>
              <a:buSzPct val="100000"/>
              <a:buFont typeface="+mj-lt"/>
              <a:buAutoNum type="arabicPeriod"/>
            </a:pPr>
            <a:r>
              <a:rPr lang="en-GB"/>
              <a:t>Interpret graphs to describe the relationship between data.</a:t>
            </a:r>
            <a:endParaRPr/>
          </a:p>
          <a:p>
            <a:pPr lvl="0" indent="-457200" algn="l" rtl="0">
              <a:lnSpc>
                <a:spcPct val="100000"/>
              </a:lnSpc>
              <a:spcBef>
                <a:spcPts val="1200"/>
              </a:spcBef>
              <a:spcAft>
                <a:spcPts val="0"/>
              </a:spcAft>
              <a:buSzPct val="100000"/>
              <a:buFont typeface="+mj-lt"/>
              <a:buAutoNum type="arabicPeriod"/>
            </a:pPr>
            <a:r>
              <a:rPr lang="en-GB"/>
              <a:t>Describe the trend on rates of reaction graphs.</a:t>
            </a:r>
            <a:endParaRPr/>
          </a:p>
          <a:p>
            <a:pPr lvl="0" indent="-457200" algn="l" rtl="0">
              <a:lnSpc>
                <a:spcPct val="100000"/>
              </a:lnSpc>
              <a:spcBef>
                <a:spcPts val="1200"/>
              </a:spcBef>
              <a:spcAft>
                <a:spcPts val="0"/>
              </a:spcAft>
              <a:buSzPct val="100000"/>
              <a:buFont typeface="+mj-lt"/>
              <a:buAutoNum type="arabicPeriod"/>
            </a:pPr>
            <a:r>
              <a:rPr lang="en-GB"/>
              <a:t>Explain the trend on rates of reaction graphs.</a:t>
            </a:r>
            <a:endParaRPr/>
          </a:p>
          <a:p>
            <a:pPr marL="0" lvl="0" indent="0" algn="l" rtl="0">
              <a:lnSpc>
                <a:spcPct val="115833"/>
              </a:lnSpc>
              <a:spcBef>
                <a:spcPts val="0"/>
              </a:spcBef>
              <a:spcAft>
                <a:spcPts val="800"/>
              </a:spcAft>
              <a:buSzPts val="2750"/>
              <a:buNone/>
            </a:pPr>
            <a:endParaRPr/>
          </a:p>
        </p:txBody>
      </p:sp>
      <p:sp>
        <p:nvSpPr>
          <p:cNvPr id="126" name="Google Shape;126;p5">
            <a:extLs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4"/>
          <p:cNvSpPr txBox="1">
            <a:spLocks noGrp="1"/>
          </p:cNvSpPr>
          <p:nvPr>
            <p:ph type="title"/>
          </p:nvPr>
        </p:nvSpPr>
        <p:spPr>
          <a:xfrm>
            <a:off x="540000" y="540000"/>
            <a:ext cx="954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Lesson question</a:t>
            </a:r>
            <a:endParaRPr/>
          </a:p>
        </p:txBody>
      </p:sp>
      <p:sp>
        <p:nvSpPr>
          <p:cNvPr id="117" name="Google Shape;117;p4">
            <a:extLst>
              <a:ext uri="{C183D7F6-B498-43B3-948B-1728B52AA6E4}">
                <adec:decorative xmlns:adec="http://schemas.microsoft.com/office/drawing/2017/decorative" val="1"/>
              </a:ext>
            </a:extLst>
          </p:cNvPr>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
        <p:nvSpPr>
          <p:cNvPr id="118" name="Google Shape;118;p4"/>
          <p:cNvSpPr txBox="1"/>
          <p:nvPr/>
        </p:nvSpPr>
        <p:spPr>
          <a:xfrm>
            <a:off x="6545180" y="2348537"/>
            <a:ext cx="4247100" cy="3717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Century Gothic"/>
              <a:buNone/>
            </a:pPr>
            <a:r>
              <a:rPr lang="en-GB" sz="2200" b="0" i="0" u="none" strike="noStrike" cap="none">
                <a:solidFill>
                  <a:srgbClr val="000000"/>
                </a:solidFill>
                <a:latin typeface="Century Gothic"/>
                <a:ea typeface="Century Gothic"/>
                <a:cs typeface="Century Gothic"/>
                <a:sym typeface="Century Gothic"/>
              </a:rPr>
              <a:t>Imagine you are investigating the reaction between hydrochloric acid and magnesium. </a:t>
            </a: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Century Gothic"/>
              <a:buNone/>
            </a:pPr>
            <a:r>
              <a:rPr lang="en-GB" sz="2200" b="1" i="0" strike="noStrike" cap="none">
                <a:solidFill>
                  <a:srgbClr val="000000"/>
                </a:solidFill>
                <a:latin typeface="Century Gothic"/>
                <a:ea typeface="Century Gothic"/>
                <a:cs typeface="Century Gothic"/>
                <a:sym typeface="Century Gothic"/>
              </a:rPr>
              <a:t>Describe</a:t>
            </a:r>
            <a:r>
              <a:rPr lang="en-GB" sz="2200" b="0" i="0" u="none" strike="noStrike" cap="none">
                <a:solidFill>
                  <a:srgbClr val="000000"/>
                </a:solidFill>
                <a:latin typeface="Century Gothic"/>
                <a:ea typeface="Century Gothic"/>
                <a:cs typeface="Century Gothic"/>
                <a:sym typeface="Century Gothic"/>
              </a:rPr>
              <a:t> and </a:t>
            </a:r>
            <a:r>
              <a:rPr lang="en-GB" sz="2200" b="1" i="0" strike="noStrike" cap="none">
                <a:solidFill>
                  <a:srgbClr val="000000"/>
                </a:solidFill>
                <a:latin typeface="Century Gothic"/>
                <a:ea typeface="Century Gothic"/>
                <a:cs typeface="Century Gothic"/>
                <a:sym typeface="Century Gothic"/>
              </a:rPr>
              <a:t>explain </a:t>
            </a:r>
            <a:r>
              <a:rPr lang="en-GB" sz="2200" b="0" i="0" u="none" strike="noStrike" cap="none">
                <a:solidFill>
                  <a:srgbClr val="000000"/>
                </a:solidFill>
                <a:latin typeface="Century Gothic"/>
                <a:ea typeface="Century Gothic"/>
                <a:cs typeface="Century Gothic"/>
                <a:sym typeface="Century Gothic"/>
              </a:rPr>
              <a:t>how the </a:t>
            </a:r>
            <a:r>
              <a:rPr lang="en-GB" sz="2200" b="1" i="0" strike="noStrike" cap="none">
                <a:solidFill>
                  <a:srgbClr val="000000"/>
                </a:solidFill>
                <a:latin typeface="Century Gothic"/>
                <a:ea typeface="Century Gothic"/>
                <a:cs typeface="Century Gothic"/>
                <a:sym typeface="Century Gothic"/>
              </a:rPr>
              <a:t>rate of reaction </a:t>
            </a:r>
            <a:r>
              <a:rPr lang="en-GB" sz="2200" b="0" i="0" u="none" strike="noStrike" cap="none">
                <a:solidFill>
                  <a:srgbClr val="000000"/>
                </a:solidFill>
                <a:latin typeface="Century Gothic"/>
                <a:ea typeface="Century Gothic"/>
                <a:cs typeface="Century Gothic"/>
                <a:sym typeface="Century Gothic"/>
              </a:rPr>
              <a:t>changes over </a:t>
            </a:r>
            <a:r>
              <a:rPr lang="en-GB" sz="2200" b="1" i="0" strike="noStrike" cap="none">
                <a:solidFill>
                  <a:srgbClr val="000000"/>
                </a:solidFill>
                <a:latin typeface="Century Gothic"/>
                <a:ea typeface="Century Gothic"/>
                <a:cs typeface="Century Gothic"/>
                <a:sym typeface="Century Gothic"/>
              </a:rPr>
              <a:t>time.</a:t>
            </a:r>
            <a:endParaRPr sz="2200" b="1" i="0"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p:txBody>
      </p:sp>
      <p:pic>
        <p:nvPicPr>
          <p:cNvPr id="119" name="Google Shape;119;p4" descr="The graph shows volume of gas in cubic centimetres against time in seconds. The x-axis runs from 0 to 80 seconds, and the y-axis runs from 0 to 60 cubic centimetres, both in intervals of 10. A curved line starts at zero, rises steeply and then becomes less steep, levelling out at 60 cubic centimetres at 65 seconds."/>
          <p:cNvPicPr preferRelativeResize="0"/>
          <p:nvPr/>
        </p:nvPicPr>
        <p:blipFill>
          <a:blip r:embed="rId3">
            <a:alphaModFix/>
          </a:blip>
          <a:srcRect r="7768"/>
          <a:stretch>
            <a:fillRect/>
          </a:stretch>
        </p:blipFill>
        <p:spPr>
          <a:xfrm>
            <a:off x="632684" y="1492359"/>
            <a:ext cx="5816071" cy="46812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3b8707c9516_0_11"/>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Learning from stage 1</a:t>
            </a:r>
            <a:endParaRPr dirty="0"/>
          </a:p>
        </p:txBody>
      </p:sp>
      <p:sp>
        <p:nvSpPr>
          <p:cNvPr id="133" name="Google Shape;133;g3b8707c9516_0_11"/>
          <p:cNvSpPr txBox="1">
            <a:spLocks noGrp="1"/>
          </p:cNvSpPr>
          <p:nvPr>
            <p:ph type="body" idx="1"/>
          </p:nvPr>
        </p:nvSpPr>
        <p:spPr>
          <a:xfrm>
            <a:off x="6317068" y="1399325"/>
            <a:ext cx="4562832" cy="5040000"/>
          </a:xfrm>
          <a:prstGeom prst="rect">
            <a:avLst/>
          </a:prstGeom>
          <a:noFill/>
          <a:ln>
            <a:noFill/>
          </a:ln>
        </p:spPr>
        <p:txBody>
          <a:bodyPr spcFirstLastPara="1" wrap="square" lIns="0" tIns="0" rIns="0" bIns="0" anchor="t" anchorCtr="0">
            <a:normAutofit fontScale="92500" lnSpcReduction="10000"/>
          </a:bodyPr>
          <a:lstStyle/>
          <a:p>
            <a:pPr marL="53975" lvl="0" indent="0" algn="l" rtl="0">
              <a:lnSpc>
                <a:spcPct val="100000"/>
              </a:lnSpc>
              <a:spcBef>
                <a:spcPts val="0"/>
              </a:spcBef>
              <a:spcAft>
                <a:spcPts val="0"/>
              </a:spcAft>
              <a:buSzPts val="2750"/>
              <a:buNone/>
            </a:pPr>
            <a:r>
              <a:rPr lang="en-GB" dirty="0"/>
              <a:t>In creating graphs, we learned how to compare the gradient of two lines:</a:t>
            </a:r>
            <a:endParaRPr dirty="0"/>
          </a:p>
          <a:p>
            <a:pPr lvl="0" algn="l" rtl="0">
              <a:lnSpc>
                <a:spcPct val="100000"/>
              </a:lnSpc>
              <a:spcBef>
                <a:spcPts val="0"/>
              </a:spcBef>
              <a:spcAft>
                <a:spcPts val="0"/>
              </a:spcAft>
              <a:buSzPts val="2750"/>
              <a:buFont typeface="Arial" panose="020B0604020202020204" pitchFamily="34" charset="0"/>
              <a:buChar char="•"/>
            </a:pPr>
            <a:endParaRPr dirty="0"/>
          </a:p>
          <a:p>
            <a:pPr>
              <a:buClr>
                <a:schemeClr val="accent4">
                  <a:lumMod val="75000"/>
                </a:schemeClr>
              </a:buClr>
            </a:pPr>
            <a:r>
              <a:rPr lang="en-GB" dirty="0"/>
              <a:t>The gradient of a slope describes its steepness. </a:t>
            </a:r>
            <a:endParaRPr dirty="0"/>
          </a:p>
          <a:p>
            <a:pPr>
              <a:buClr>
                <a:schemeClr val="accent4">
                  <a:lumMod val="75000"/>
                </a:schemeClr>
              </a:buClr>
            </a:pPr>
            <a:endParaRPr dirty="0"/>
          </a:p>
          <a:p>
            <a:pPr>
              <a:buClr>
                <a:schemeClr val="accent4">
                  <a:lumMod val="75000"/>
                </a:schemeClr>
              </a:buClr>
            </a:pPr>
            <a:r>
              <a:rPr lang="en-GB" dirty="0"/>
              <a:t>The greater a gradient the steeper the slope.</a:t>
            </a:r>
            <a:endParaRPr dirty="0"/>
          </a:p>
          <a:p>
            <a:pPr>
              <a:buClr>
                <a:schemeClr val="accent4">
                  <a:lumMod val="75000"/>
                </a:schemeClr>
              </a:buClr>
            </a:pPr>
            <a:endParaRPr dirty="0"/>
          </a:p>
          <a:p>
            <a:pPr>
              <a:buClr>
                <a:schemeClr val="accent4">
                  <a:lumMod val="75000"/>
                </a:schemeClr>
              </a:buClr>
            </a:pPr>
            <a:r>
              <a:rPr lang="en-GB" dirty="0"/>
              <a:t>A steeper slope means a faster rate. </a:t>
            </a:r>
            <a:endParaRPr dirty="0"/>
          </a:p>
          <a:p>
            <a:pPr marL="53975" lvl="0" indent="0" algn="l" rtl="0">
              <a:lnSpc>
                <a:spcPct val="100000"/>
              </a:lnSpc>
              <a:spcBef>
                <a:spcPts val="0"/>
              </a:spcBef>
              <a:spcAft>
                <a:spcPts val="0"/>
              </a:spcAft>
              <a:buClr>
                <a:schemeClr val="dk1"/>
              </a:buClr>
              <a:buSzPts val="2750"/>
              <a:buFont typeface="Arial"/>
              <a:buNone/>
            </a:pPr>
            <a:endParaRPr dirty="0"/>
          </a:p>
          <a:p>
            <a:pPr marL="53975" lvl="0" indent="0" algn="l" rtl="0">
              <a:lnSpc>
                <a:spcPct val="100000"/>
              </a:lnSpc>
              <a:spcBef>
                <a:spcPts val="0"/>
              </a:spcBef>
              <a:spcAft>
                <a:spcPts val="0"/>
              </a:spcAft>
              <a:buClr>
                <a:schemeClr val="dk1"/>
              </a:buClr>
              <a:buSzPts val="2750"/>
              <a:buFont typeface="Arial"/>
              <a:buNone/>
            </a:pPr>
            <a:r>
              <a:rPr lang="en-GB" dirty="0"/>
              <a:t>Which of these lines has a higher rate?</a:t>
            </a:r>
            <a:endParaRPr dirty="0"/>
          </a:p>
          <a:p>
            <a:pPr marL="53975" lvl="0" indent="0" algn="l" rtl="0">
              <a:lnSpc>
                <a:spcPct val="100000"/>
              </a:lnSpc>
              <a:spcBef>
                <a:spcPts val="0"/>
              </a:spcBef>
              <a:spcAft>
                <a:spcPts val="0"/>
              </a:spcAft>
              <a:buClr>
                <a:schemeClr val="dk1"/>
              </a:buClr>
              <a:buSzPts val="2750"/>
              <a:buFont typeface="Arial"/>
              <a:buNone/>
            </a:pPr>
            <a:endParaRPr dirty="0"/>
          </a:p>
          <a:p>
            <a:pPr marL="53975" lvl="0" indent="0" algn="l" rtl="0">
              <a:lnSpc>
                <a:spcPct val="100000"/>
              </a:lnSpc>
              <a:spcBef>
                <a:spcPts val="0"/>
              </a:spcBef>
              <a:spcAft>
                <a:spcPts val="0"/>
              </a:spcAft>
              <a:buClr>
                <a:schemeClr val="dk1"/>
              </a:buClr>
              <a:buSzPts val="2750"/>
              <a:buFont typeface="Arial"/>
              <a:buNone/>
            </a:pPr>
            <a:r>
              <a:rPr lang="en-GB" dirty="0"/>
              <a:t>Explain your answer.</a:t>
            </a:r>
            <a:endParaRPr dirty="0"/>
          </a:p>
        </p:txBody>
      </p:sp>
      <p:pic>
        <p:nvPicPr>
          <p:cNvPr id="134" name="Google Shape;134;g3b8707c9516_0_11" descr="The graph shows two straight lines, A and B, both starting at the origin. Line A ends at 6 on the y-axis when x is 6. Line B ends at 4 on the y-axis when x is 8.”"/>
          <p:cNvPicPr preferRelativeResize="0"/>
          <p:nvPr/>
        </p:nvPicPr>
        <p:blipFill>
          <a:blip r:embed="rId3">
            <a:alphaModFix/>
          </a:blip>
          <a:srcRect/>
          <a:stretch/>
        </p:blipFill>
        <p:spPr>
          <a:xfrm>
            <a:off x="0" y="1399325"/>
            <a:ext cx="5874934" cy="4774550"/>
          </a:xfrm>
          <a:prstGeom prst="rect">
            <a:avLst/>
          </a:prstGeom>
          <a:noFill/>
          <a:ln>
            <a:noFill/>
          </a:ln>
        </p:spPr>
      </p:pic>
      <p:pic>
        <p:nvPicPr>
          <p:cNvPr id="3" name="Picture 2">
            <a:extLst>
              <a:ext uri="{FF2B5EF4-FFF2-40B4-BE49-F238E27FC236}">
                <a16:creationId xmlns:a16="http://schemas.microsoft.com/office/drawing/2014/main" id="{765429DA-C5B2-EAD6-2D0C-43D7079CC1E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185323" y="540000"/>
            <a:ext cx="485843" cy="4858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g3b8707c9516_0_1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Describing the trend or pattern</a:t>
            </a:r>
            <a:endParaRPr/>
          </a:p>
        </p:txBody>
      </p:sp>
      <p:sp>
        <p:nvSpPr>
          <p:cNvPr id="141" name="Google Shape;141;g3b8707c9516_0_18"/>
          <p:cNvSpPr txBox="1">
            <a:spLocks noGrp="1"/>
          </p:cNvSpPr>
          <p:nvPr>
            <p:ph type="body" idx="1"/>
          </p:nvPr>
        </p:nvSpPr>
        <p:spPr>
          <a:xfrm>
            <a:off x="540000" y="1399325"/>
            <a:ext cx="10339800" cy="52797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Describing the trend or pattern in a graph involves ‘saying what you see’. When we describe the trend in a graph, we:</a:t>
            </a:r>
          </a:p>
          <a:p>
            <a:pPr marL="0" lvl="0" indent="0" algn="l" rtl="0">
              <a:lnSpc>
                <a:spcPct val="100000"/>
              </a:lnSpc>
              <a:spcBef>
                <a:spcPts val="0"/>
              </a:spcBef>
              <a:spcAft>
                <a:spcPts val="0"/>
              </a:spcAft>
              <a:buSzPts val="2750"/>
              <a:buNone/>
            </a:pPr>
            <a:endParaRPr lang="en-GB"/>
          </a:p>
          <a:p>
            <a:pPr marL="342900" indent="-342900"/>
            <a:r>
              <a:rPr lang="en-GB" b="1"/>
              <a:t>start </a:t>
            </a:r>
            <a:r>
              <a:rPr lang="en-GB"/>
              <a:t>by looking at the labels on the axes</a:t>
            </a:r>
          </a:p>
          <a:p>
            <a:pPr marL="342900" indent="-342900"/>
            <a:r>
              <a:rPr lang="en-GB" b="1"/>
              <a:t>describe</a:t>
            </a:r>
            <a:r>
              <a:rPr lang="en-GB"/>
              <a:t> the overall trend or pattern. </a:t>
            </a:r>
          </a:p>
          <a:p>
            <a:pPr marL="0" indent="0">
              <a:buNone/>
            </a:pPr>
            <a:endParaRPr lang="en-GB"/>
          </a:p>
          <a:p>
            <a:pPr marL="0" indent="0">
              <a:buNone/>
            </a:pPr>
            <a:r>
              <a:rPr lang="en-GB"/>
              <a:t>A trend is a pattern in a set of results. We:</a:t>
            </a:r>
          </a:p>
          <a:p>
            <a:pPr marL="0" indent="0">
              <a:buNone/>
            </a:pPr>
            <a:endParaRPr lang="en-GB"/>
          </a:p>
          <a:p>
            <a:pPr marL="342900" indent="-342900"/>
            <a:r>
              <a:rPr lang="en-GB" b="1"/>
              <a:t>use</a:t>
            </a:r>
            <a:r>
              <a:rPr lang="en-GB"/>
              <a:t> the labels on the axes to </a:t>
            </a:r>
            <a:r>
              <a:rPr lang="en-GB" b="1"/>
              <a:t>describe</a:t>
            </a:r>
            <a:r>
              <a:rPr lang="en-GB"/>
              <a:t> the overall trend</a:t>
            </a:r>
          </a:p>
          <a:p>
            <a:pPr marL="342900" indent="-342900"/>
            <a:r>
              <a:rPr lang="en-GB" b="1"/>
              <a:t>highlight</a:t>
            </a:r>
            <a:r>
              <a:rPr lang="en-GB"/>
              <a:t> any significant differences in the overall trend. </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We can also use data to help describe the trend.</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Let’s look at an example.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g3b8707c9516_0_25"/>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Describing the pattern</a:t>
            </a:r>
            <a:endParaRPr/>
          </a:p>
        </p:txBody>
      </p:sp>
      <p:sp>
        <p:nvSpPr>
          <p:cNvPr id="148" name="Google Shape;148;g3b8707c9516_0_25"/>
          <p:cNvSpPr txBox="1">
            <a:spLocks noGrp="1"/>
          </p:cNvSpPr>
          <p:nvPr>
            <p:ph type="body" idx="1"/>
          </p:nvPr>
        </p:nvSpPr>
        <p:spPr>
          <a:xfrm>
            <a:off x="540000" y="1342331"/>
            <a:ext cx="10559800" cy="1326900"/>
          </a:xfrm>
          <a:prstGeom prst="rect">
            <a:avLst/>
          </a:prstGeom>
        </p:spPr>
        <p:txBody>
          <a:bodyPr spcFirstLastPara="1" wrap="square" lIns="0" tIns="0" rIns="0" bIns="0" anchor="t" anchorCtr="0">
            <a:normAutofit/>
          </a:bodyPr>
          <a:lstStyle/>
          <a:p>
            <a:pPr lvl="0" indent="-457200" algn="l" rtl="0">
              <a:spcBef>
                <a:spcPts val="0"/>
              </a:spcBef>
              <a:spcAft>
                <a:spcPts val="0"/>
              </a:spcAft>
              <a:buSzPct val="100000"/>
              <a:buFont typeface="+mj-lt"/>
              <a:buAutoNum type="alphaLcParenR"/>
            </a:pPr>
            <a:r>
              <a:rPr lang="en-GB"/>
              <a:t>Describe the overall pattern</a:t>
            </a:r>
          </a:p>
          <a:p>
            <a:pPr indent="-457200">
              <a:buSzPct val="100000"/>
              <a:buFont typeface="+mj-lt"/>
              <a:buAutoNum type="alphaLcParenR"/>
            </a:pPr>
            <a:r>
              <a:rPr lang="en-GB">
                <a:latin typeface="Century Gothic" panose="020B0502020202020204" pitchFamily="34" charset="0"/>
              </a:rPr>
              <a:t>Describe any significant differences (using data)</a:t>
            </a:r>
          </a:p>
          <a:p>
            <a:pPr marL="0" lvl="0" indent="0" algn="l" rtl="0">
              <a:spcBef>
                <a:spcPts val="0"/>
              </a:spcBef>
              <a:spcAft>
                <a:spcPts val="0"/>
              </a:spcAft>
              <a:buNone/>
            </a:pPr>
            <a:endParaRPr lang="en-GB">
              <a:solidFill>
                <a:schemeClr val="tx1"/>
              </a:solidFill>
            </a:endParaRPr>
          </a:p>
        </p:txBody>
      </p:sp>
      <p:pic>
        <p:nvPicPr>
          <p:cNvPr id="4" name="Picture 3" descr="In the graph for this question, the x-axis shows concentration of hydrochloric acid in moles per cubic decimetre, from 0 to 1.6 in intervals of 0.2. The y-axis runs from 0 to 60 cubic centimetres in intervals of 10, showing final volume of hydrogen gas. A curved line starts at zero, rises steeply and then becomes less steep, levelling out at 45 cubic centimetres at 0.6 moles per cubic decimetre.">
            <a:extLst>
              <a:ext uri="{FF2B5EF4-FFF2-40B4-BE49-F238E27FC236}">
                <a16:creationId xmlns:a16="http://schemas.microsoft.com/office/drawing/2014/main" id="{17A64587-A3FB-703D-16EA-FA1E918531D8}"/>
              </a:ext>
            </a:extLst>
          </p:cNvPr>
          <p:cNvPicPr>
            <a:picLocks noChangeAspect="1"/>
          </p:cNvPicPr>
          <p:nvPr/>
        </p:nvPicPr>
        <p:blipFill>
          <a:blip r:embed="rId3"/>
          <a:srcRect/>
          <a:stretch/>
        </p:blipFill>
        <p:spPr>
          <a:xfrm>
            <a:off x="2763289" y="2177143"/>
            <a:ext cx="5790669" cy="4470385"/>
          </a:xfrm>
          <a:prstGeom prst="rect">
            <a:avLst/>
          </a:prstGeom>
        </p:spPr>
      </p:pic>
      <p:sp>
        <p:nvSpPr>
          <p:cNvPr id="6" name="Google Shape;117;p5">
            <a:extLst>
              <a:ext uri="{FF2B5EF4-FFF2-40B4-BE49-F238E27FC236}">
                <a16:creationId xmlns:a16="http://schemas.microsoft.com/office/drawing/2014/main" id="{D346FEC7-ADC6-8F40-B054-B557039619B9}"/>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a:extLst>
            <a:ext uri="{FF2B5EF4-FFF2-40B4-BE49-F238E27FC236}">
              <a16:creationId xmlns:a16="http://schemas.microsoft.com/office/drawing/2014/main" id="{3FBCB929-FFE7-78E9-8725-9CDC47577D66}"/>
            </a:ext>
          </a:extLst>
        </p:cNvPr>
        <p:cNvGrpSpPr/>
        <p:nvPr/>
      </p:nvGrpSpPr>
      <p:grpSpPr>
        <a:xfrm>
          <a:off x="0" y="0"/>
          <a:ext cx="0" cy="0"/>
          <a:chOff x="0" y="0"/>
          <a:chExt cx="0" cy="0"/>
        </a:xfrm>
      </p:grpSpPr>
      <p:sp>
        <p:nvSpPr>
          <p:cNvPr id="147" name="Google Shape;147;g3b8707c9516_0_25">
            <a:extLst>
              <a:ext uri="{FF2B5EF4-FFF2-40B4-BE49-F238E27FC236}">
                <a16:creationId xmlns:a16="http://schemas.microsoft.com/office/drawing/2014/main" id="{9E8F069E-A63D-907E-0249-E65CD05F7899}"/>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Describing the pattern – answers </a:t>
            </a:r>
            <a:endParaRPr dirty="0"/>
          </a:p>
        </p:txBody>
      </p:sp>
      <p:sp>
        <p:nvSpPr>
          <p:cNvPr id="148" name="Google Shape;148;g3b8707c9516_0_25">
            <a:extLst>
              <a:ext uri="{FF2B5EF4-FFF2-40B4-BE49-F238E27FC236}">
                <a16:creationId xmlns:a16="http://schemas.microsoft.com/office/drawing/2014/main" id="{4F4221C1-99DE-88A7-DB77-94EB90070EA9}"/>
              </a:ext>
            </a:extLst>
          </p:cNvPr>
          <p:cNvSpPr txBox="1">
            <a:spLocks noGrp="1"/>
          </p:cNvSpPr>
          <p:nvPr>
            <p:ph type="body" idx="1"/>
          </p:nvPr>
        </p:nvSpPr>
        <p:spPr>
          <a:xfrm>
            <a:off x="540000" y="1342331"/>
            <a:ext cx="10559800" cy="1326900"/>
          </a:xfrm>
          <a:prstGeom prst="rect">
            <a:avLst/>
          </a:prstGeom>
        </p:spPr>
        <p:txBody>
          <a:bodyPr spcFirstLastPara="1" wrap="square" lIns="0" tIns="0" rIns="0" bIns="0" anchor="t" anchorCtr="0">
            <a:normAutofit/>
          </a:bodyPr>
          <a:lstStyle/>
          <a:p>
            <a:pPr lvl="0" indent="-457200" algn="l" rtl="0">
              <a:spcBef>
                <a:spcPts val="0"/>
              </a:spcBef>
              <a:spcAft>
                <a:spcPts val="0"/>
              </a:spcAft>
              <a:buSzPct val="100000"/>
              <a:buFont typeface="+mj-lt"/>
              <a:buAutoNum type="alphaLcParenR"/>
            </a:pPr>
            <a:r>
              <a:rPr lang="en-GB"/>
              <a:t>As </a:t>
            </a:r>
            <a:r>
              <a:rPr lang="en-GB">
                <a:solidFill>
                  <a:schemeClr val="tx1"/>
                </a:solidFill>
              </a:rPr>
              <a:t>the concentration of hydrochloric acid increases the final volume of hydrogen gas increases.</a:t>
            </a:r>
          </a:p>
          <a:p>
            <a:pPr marL="0" lvl="0" indent="0" algn="l" rtl="0">
              <a:spcBef>
                <a:spcPts val="1200"/>
              </a:spcBef>
              <a:spcAft>
                <a:spcPts val="0"/>
              </a:spcAft>
              <a:buNone/>
            </a:pPr>
            <a:endParaRPr>
              <a:solidFill>
                <a:schemeClr val="tx1"/>
              </a:solidFill>
            </a:endParaRPr>
          </a:p>
        </p:txBody>
      </p:sp>
      <p:sp>
        <p:nvSpPr>
          <p:cNvPr id="3" name="TextBox 2">
            <a:extLst>
              <a:ext uri="{FF2B5EF4-FFF2-40B4-BE49-F238E27FC236}">
                <a16:creationId xmlns:a16="http://schemas.microsoft.com/office/drawing/2014/main" id="{FE91533D-654B-1999-7D6E-1C2E62625B6E}"/>
              </a:ext>
            </a:extLst>
          </p:cNvPr>
          <p:cNvSpPr txBox="1"/>
          <p:nvPr/>
        </p:nvSpPr>
        <p:spPr>
          <a:xfrm>
            <a:off x="450850" y="2262456"/>
            <a:ext cx="4068899" cy="3816429"/>
          </a:xfrm>
          <a:prstGeom prst="rect">
            <a:avLst/>
          </a:prstGeom>
          <a:noFill/>
        </p:spPr>
        <p:txBody>
          <a:bodyPr wrap="square">
            <a:spAutoFit/>
          </a:bodyPr>
          <a:lstStyle/>
          <a:p>
            <a:pPr marL="457200" lvl="0" indent="-457200" algn="l" rtl="0">
              <a:spcBef>
                <a:spcPts val="1200"/>
              </a:spcBef>
              <a:spcAft>
                <a:spcPts val="0"/>
              </a:spcAft>
              <a:buClr>
                <a:schemeClr val="accent4"/>
              </a:buClr>
              <a:buFont typeface="+mj-lt"/>
              <a:buAutoNum type="alphaLcParenR" startAt="2"/>
            </a:pPr>
            <a:r>
              <a:rPr lang="en-GB" sz="2200" dirty="0">
                <a:latin typeface="Century Gothic" panose="020B0502020202020204" pitchFamily="34" charset="0"/>
              </a:rPr>
              <a:t>At low concentrations below 0.4 mol/dm</a:t>
            </a:r>
            <a:r>
              <a:rPr lang="en-GB" sz="2200" baseline="30000" dirty="0">
                <a:latin typeface="Century Gothic" panose="020B0502020202020204" pitchFamily="34" charset="0"/>
              </a:rPr>
              <a:t>3</a:t>
            </a:r>
            <a:r>
              <a:rPr lang="en-GB" sz="2200" dirty="0">
                <a:latin typeface="Century Gothic" panose="020B0502020202020204" pitchFamily="34" charset="0"/>
              </a:rPr>
              <a:t> there is a linear relationship between concentration of hydrochloric acid and the final volume of hydrogen gas. After 0.6 mol/dm</a:t>
            </a:r>
            <a:r>
              <a:rPr lang="en-GB" sz="2200" baseline="30000" dirty="0">
                <a:latin typeface="Century Gothic" panose="020B0502020202020204" pitchFamily="34" charset="0"/>
              </a:rPr>
              <a:t>3</a:t>
            </a:r>
            <a:r>
              <a:rPr lang="en-GB" sz="2200" dirty="0">
                <a:latin typeface="Century Gothic" panose="020B0502020202020204" pitchFamily="34" charset="0"/>
              </a:rPr>
              <a:t> the maximum volume of hydrogen gas remains steady at 45 cm</a:t>
            </a:r>
            <a:r>
              <a:rPr lang="en-GB" sz="2200" baseline="30000" dirty="0">
                <a:latin typeface="Century Gothic" panose="020B0502020202020204" pitchFamily="34" charset="0"/>
              </a:rPr>
              <a:t>3</a:t>
            </a:r>
            <a:r>
              <a:rPr lang="en-GB" sz="2200" dirty="0">
                <a:latin typeface="Century Gothic" panose="020B0502020202020204" pitchFamily="34" charset="0"/>
              </a:rPr>
              <a:t>.</a:t>
            </a:r>
          </a:p>
        </p:txBody>
      </p:sp>
      <p:pic>
        <p:nvPicPr>
          <p:cNvPr id="4" name="Picture 3" descr="In the graph for this question, the x-axis shows concentration of hydrochloric acid in moles per cubic decimetre, from 0 to 1.6 in intervals of 0.2. The y-axis runs from 0 to 60 cubic centimetres in intervals of 10, showing final volume of hydrogen gas. A curved line starts at zero, rises steeply and then becomes less steep, levelling out at 45 cubic centimetres at 0.6 moles per cubic decimetre.">
            <a:extLst>
              <a:ext uri="{FF2B5EF4-FFF2-40B4-BE49-F238E27FC236}">
                <a16:creationId xmlns:a16="http://schemas.microsoft.com/office/drawing/2014/main" id="{445308A3-C371-7D12-206A-BBD2F5932B6E}"/>
              </a:ext>
            </a:extLst>
          </p:cNvPr>
          <p:cNvPicPr>
            <a:picLocks noChangeAspect="1"/>
          </p:cNvPicPr>
          <p:nvPr/>
        </p:nvPicPr>
        <p:blipFill>
          <a:blip r:embed="rId3"/>
          <a:srcRect/>
          <a:stretch/>
        </p:blipFill>
        <p:spPr>
          <a:xfrm>
            <a:off x="4670466" y="2177143"/>
            <a:ext cx="5790669" cy="4470385"/>
          </a:xfrm>
          <a:prstGeom prst="rect">
            <a:avLst/>
          </a:prstGeom>
        </p:spPr>
      </p:pic>
      <p:sp>
        <p:nvSpPr>
          <p:cNvPr id="5" name="Google Shape;117;p4">
            <a:extLst>
              <a:ext uri="{FF2B5EF4-FFF2-40B4-BE49-F238E27FC236}">
                <a16:creationId xmlns:a16="http://schemas.microsoft.com/office/drawing/2014/main" id="{ECEA2066-97E8-D373-EA66-2C698780C050}"/>
              </a:ext>
              <a:ext uri="{C183D7F6-B498-43B3-948B-1728B52AA6E4}">
                <adec:decorative xmlns:adec="http://schemas.microsoft.com/office/drawing/2017/decorative" val="1"/>
              </a:ext>
            </a:extLst>
          </p:cNvPr>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498018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g3b8707c9516_0_3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lvl="0"/>
            <a:r>
              <a:rPr lang="en-GB"/>
              <a:t>Describing the trend – time series graphs</a:t>
            </a:r>
            <a:endParaRPr/>
          </a:p>
        </p:txBody>
      </p:sp>
      <p:sp>
        <p:nvSpPr>
          <p:cNvPr id="156" name="Google Shape;156;g3b8707c9516_0_38"/>
          <p:cNvSpPr txBox="1">
            <a:spLocks noGrp="1"/>
          </p:cNvSpPr>
          <p:nvPr>
            <p:ph type="body" idx="1"/>
          </p:nvPr>
        </p:nvSpPr>
        <p:spPr>
          <a:xfrm>
            <a:off x="6096000" y="1918247"/>
            <a:ext cx="5208000" cy="403678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A time series graph shows how a </a:t>
            </a:r>
            <a:r>
              <a:rPr lang="en-GB" b="1" dirty="0"/>
              <a:t>variable</a:t>
            </a:r>
            <a:r>
              <a:rPr lang="en-GB" dirty="0"/>
              <a:t> changes over time. </a:t>
            </a:r>
            <a:endParaRPr dirty="0"/>
          </a:p>
          <a:p>
            <a:pPr marL="0" lvl="0" indent="0" algn="l" rtl="0">
              <a:lnSpc>
                <a:spcPct val="100000"/>
              </a:lnSpc>
              <a:spcBef>
                <a:spcPts val="1200"/>
              </a:spcBef>
              <a:spcAft>
                <a:spcPts val="0"/>
              </a:spcAft>
              <a:buSzPts val="2750"/>
              <a:buNone/>
            </a:pPr>
            <a:r>
              <a:rPr lang="en-GB" dirty="0"/>
              <a:t>The </a:t>
            </a:r>
            <a:r>
              <a:rPr lang="en-GB" b="1" dirty="0"/>
              <a:t>rate of reaction</a:t>
            </a:r>
            <a:r>
              <a:rPr lang="en-GB" dirty="0"/>
              <a:t> can be found by finding the gradient of the slope.</a:t>
            </a:r>
            <a:endParaRPr dirty="0"/>
          </a:p>
          <a:p>
            <a:pPr lvl="0" indent="-457200" algn="l" rtl="0">
              <a:lnSpc>
                <a:spcPct val="100000"/>
              </a:lnSpc>
              <a:spcBef>
                <a:spcPts val="1200"/>
              </a:spcBef>
              <a:spcAft>
                <a:spcPts val="0"/>
              </a:spcAft>
              <a:buSzPct val="100000"/>
              <a:buFont typeface="+mj-lt"/>
              <a:buAutoNum type="alphaLcParenR"/>
            </a:pPr>
            <a:r>
              <a:rPr lang="en-GB" dirty="0"/>
              <a:t>Describe the overall trend.</a:t>
            </a:r>
          </a:p>
          <a:p>
            <a:pPr lvl="0" indent="-457200" algn="l" rtl="0">
              <a:lnSpc>
                <a:spcPct val="100000"/>
              </a:lnSpc>
              <a:spcBef>
                <a:spcPts val="1200"/>
              </a:spcBef>
              <a:spcAft>
                <a:spcPts val="0"/>
              </a:spcAft>
              <a:buSzPct val="100000"/>
              <a:buFont typeface="+mj-lt"/>
              <a:buAutoNum type="alphaLcParenR"/>
            </a:pPr>
            <a:r>
              <a:rPr lang="en-GB" dirty="0"/>
              <a:t>Describe any significant differences (using data).</a:t>
            </a:r>
            <a:endParaRPr dirty="0"/>
          </a:p>
        </p:txBody>
      </p:sp>
      <p:pic>
        <p:nvPicPr>
          <p:cNvPr id="157" name="Google Shape;157;g3b8707c9516_0_38" descr="The graph shows volume of gas in cubic centimetres against time in seconds. The x-axis runs from 0 to 80 seconds, and the y-axis runs from 0 to 50 cubic centimetres, both in intervals of 10. A curved line starts at zero and rises steeply between 0 and 20 seconds. It becomes less steep between 20 and 55 seconds, then levels off after 55 seconds."/>
          <p:cNvPicPr preferRelativeResize="0">
            <a:picLocks noChangeAspect="1"/>
          </p:cNvPicPr>
          <p:nvPr/>
        </p:nvPicPr>
        <p:blipFill>
          <a:blip r:embed="rId3">
            <a:alphaModFix/>
          </a:blip>
          <a:srcRect l="3525" r="3434" b="9687"/>
          <a:stretch>
            <a:fillRect/>
          </a:stretch>
        </p:blipFill>
        <p:spPr>
          <a:xfrm>
            <a:off x="231389" y="1679310"/>
            <a:ext cx="5724302" cy="4515750"/>
          </a:xfrm>
          <a:prstGeom prst="rect">
            <a:avLst/>
          </a:prstGeom>
          <a:noFill/>
          <a:ln>
            <a:noFill/>
          </a:ln>
        </p:spPr>
      </p:pic>
      <p:sp>
        <p:nvSpPr>
          <p:cNvPr id="3" name="Google Shape;117;p5">
            <a:extLst>
              <a:ext uri="{FF2B5EF4-FFF2-40B4-BE49-F238E27FC236}">
                <a16:creationId xmlns:a16="http://schemas.microsoft.com/office/drawing/2014/main" id="{D797BE97-37BD-84C3-164B-59D87327CFB1}"/>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a:extLst>
            <a:ext uri="{FF2B5EF4-FFF2-40B4-BE49-F238E27FC236}">
              <a16:creationId xmlns:a16="http://schemas.microsoft.com/office/drawing/2014/main" id="{CCE7EAE0-1D87-3F91-EDFB-C43799D9B813}"/>
            </a:ext>
          </a:extLst>
        </p:cNvPr>
        <p:cNvGrpSpPr/>
        <p:nvPr/>
      </p:nvGrpSpPr>
      <p:grpSpPr>
        <a:xfrm>
          <a:off x="0" y="0"/>
          <a:ext cx="0" cy="0"/>
          <a:chOff x="0" y="0"/>
          <a:chExt cx="0" cy="0"/>
        </a:xfrm>
      </p:grpSpPr>
      <p:sp>
        <p:nvSpPr>
          <p:cNvPr id="155" name="Google Shape;155;g3b8707c9516_0_38">
            <a:extLst>
              <a:ext uri="{FF2B5EF4-FFF2-40B4-BE49-F238E27FC236}">
                <a16:creationId xmlns:a16="http://schemas.microsoft.com/office/drawing/2014/main" id="{16A9F312-1A39-A889-5DC4-22BAC1A5506C}"/>
              </a:ext>
            </a:extLst>
          </p:cNvPr>
          <p:cNvSpPr txBox="1">
            <a:spLocks noGrp="1"/>
          </p:cNvSpPr>
          <p:nvPr>
            <p:ph type="title"/>
          </p:nvPr>
        </p:nvSpPr>
        <p:spPr>
          <a:xfrm>
            <a:off x="540000" y="540000"/>
            <a:ext cx="10692840" cy="440700"/>
          </a:xfrm>
          <a:prstGeom prst="rect">
            <a:avLst/>
          </a:prstGeom>
          <a:noFill/>
          <a:ln>
            <a:noFill/>
          </a:ln>
        </p:spPr>
        <p:txBody>
          <a:bodyPr spcFirstLastPara="1" wrap="square" lIns="0" tIns="0" rIns="0" bIns="0" anchor="t" anchorCtr="0">
            <a:noAutofit/>
          </a:bodyPr>
          <a:lstStyle/>
          <a:p>
            <a:pPr lvl="0"/>
            <a:r>
              <a:rPr lang="en-GB" dirty="0"/>
              <a:t>Describing the trend – time series graphs – answers </a:t>
            </a:r>
            <a:endParaRPr dirty="0"/>
          </a:p>
        </p:txBody>
      </p:sp>
      <p:sp>
        <p:nvSpPr>
          <p:cNvPr id="156" name="Google Shape;156;g3b8707c9516_0_38">
            <a:extLst>
              <a:ext uri="{FF2B5EF4-FFF2-40B4-BE49-F238E27FC236}">
                <a16:creationId xmlns:a16="http://schemas.microsoft.com/office/drawing/2014/main" id="{B26F1F76-7A2E-6C57-88F0-DDDB41392699}"/>
              </a:ext>
            </a:extLst>
          </p:cNvPr>
          <p:cNvSpPr txBox="1">
            <a:spLocks noGrp="1"/>
          </p:cNvSpPr>
          <p:nvPr>
            <p:ph type="body" idx="1"/>
          </p:nvPr>
        </p:nvSpPr>
        <p:spPr>
          <a:xfrm>
            <a:off x="6024840" y="2027960"/>
            <a:ext cx="5208000" cy="5266500"/>
          </a:xfrm>
          <a:prstGeom prst="rect">
            <a:avLst/>
          </a:prstGeom>
          <a:noFill/>
          <a:ln>
            <a:noFill/>
          </a:ln>
        </p:spPr>
        <p:txBody>
          <a:bodyPr spcFirstLastPara="1" wrap="square" lIns="0" tIns="0" rIns="0" bIns="0" anchor="t" anchorCtr="0">
            <a:noAutofit/>
          </a:bodyPr>
          <a:lstStyle/>
          <a:p>
            <a:pPr indent="-457200">
              <a:spcBef>
                <a:spcPts val="1200"/>
              </a:spcBef>
              <a:buSzPct val="100000"/>
              <a:buFont typeface="+mj-lt"/>
              <a:buAutoNum type="alphaLcParenR"/>
            </a:pPr>
            <a:r>
              <a:rPr lang="en-GB" dirty="0"/>
              <a:t>The volume of gas increases over time. </a:t>
            </a:r>
          </a:p>
          <a:p>
            <a:pPr indent="-457200">
              <a:spcBef>
                <a:spcPts val="1200"/>
              </a:spcBef>
              <a:buSzPct val="100000"/>
              <a:buFont typeface="+mj-lt"/>
              <a:buAutoNum type="alphaLcParenR"/>
            </a:pPr>
            <a:endParaRPr lang="en-GB" dirty="0"/>
          </a:p>
          <a:p>
            <a:pPr indent="-457200">
              <a:spcBef>
                <a:spcPts val="1200"/>
              </a:spcBef>
              <a:buSzPct val="100000"/>
              <a:buFont typeface="+mj-lt"/>
              <a:buAutoNum type="alphaLcParenR"/>
            </a:pPr>
            <a:r>
              <a:rPr lang="en-GB" dirty="0"/>
              <a:t>The rate of reaction is fastest between 0 and 20 seconds. The rate slows between 20 and 55 seconds. After 55 seconds the reaction stops.</a:t>
            </a:r>
            <a:endParaRPr dirty="0"/>
          </a:p>
        </p:txBody>
      </p:sp>
      <p:sp>
        <p:nvSpPr>
          <p:cNvPr id="3" name="Google Shape;117;p4">
            <a:extLst>
              <a:ext uri="{FF2B5EF4-FFF2-40B4-BE49-F238E27FC236}">
                <a16:creationId xmlns:a16="http://schemas.microsoft.com/office/drawing/2014/main" id="{A57919EE-1761-499B-F063-C2D1F984B18D}"/>
              </a:ext>
              <a:ext uri="{C183D7F6-B498-43B3-948B-1728B52AA6E4}">
                <adec:decorative xmlns:adec="http://schemas.microsoft.com/office/drawing/2017/decorative" val="1"/>
              </a:ext>
            </a:extLst>
          </p:cNvPr>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pic>
        <p:nvPicPr>
          <p:cNvPr id="4" name="Google Shape;157;g3b8707c9516_0_38" descr="The graph shows volume of gas in cubic centimetres against time in seconds. The x-axis runs from 0 to 80 seconds, and the y-axis runs from 0 to 50 cubic centimetres, both in intervals of 10. A curved line starts at zero and rises steeply between 0 and 20 seconds. It becomes less steep between 20 and 55 seconds, then levels off after 55 seconds.">
            <a:extLst>
              <a:ext uri="{FF2B5EF4-FFF2-40B4-BE49-F238E27FC236}">
                <a16:creationId xmlns:a16="http://schemas.microsoft.com/office/drawing/2014/main" id="{CC80FE40-9AD1-869A-733A-273BA16BF264}"/>
              </a:ext>
            </a:extLst>
          </p:cNvPr>
          <p:cNvPicPr preferRelativeResize="0">
            <a:picLocks noChangeAspect="1"/>
          </p:cNvPicPr>
          <p:nvPr/>
        </p:nvPicPr>
        <p:blipFill>
          <a:blip r:embed="rId3">
            <a:alphaModFix/>
          </a:blip>
          <a:srcRect l="3525" r="3434" b="9687"/>
          <a:stretch>
            <a:fillRect/>
          </a:stretch>
        </p:blipFill>
        <p:spPr>
          <a:xfrm>
            <a:off x="151379" y="1782180"/>
            <a:ext cx="5724302" cy="4515750"/>
          </a:xfrm>
          <a:prstGeom prst="rect">
            <a:avLst/>
          </a:prstGeom>
          <a:noFill/>
          <a:ln>
            <a:noFill/>
          </a:ln>
        </p:spPr>
      </p:pic>
    </p:spTree>
    <p:extLst>
      <p:ext uri="{BB962C8B-B14F-4D97-AF65-F5344CB8AC3E}">
        <p14:creationId xmlns:p14="http://schemas.microsoft.com/office/powerpoint/2010/main" val="3539910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b8707c9516_0_4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Graphs with multiple lines of best fit</a:t>
            </a:r>
            <a:endParaRPr/>
          </a:p>
        </p:txBody>
      </p:sp>
      <p:sp>
        <p:nvSpPr>
          <p:cNvPr id="164" name="Google Shape;164;g3b8707c9516_0_44"/>
          <p:cNvSpPr txBox="1">
            <a:spLocks noGrp="1"/>
          </p:cNvSpPr>
          <p:nvPr>
            <p:ph type="body" idx="1"/>
          </p:nvPr>
        </p:nvSpPr>
        <p:spPr>
          <a:xfrm>
            <a:off x="6416825" y="2059725"/>
            <a:ext cx="44982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This time series graph has two </a:t>
            </a:r>
            <a:r>
              <a:rPr lang="en-GB" b="1" dirty="0"/>
              <a:t>lines of best fit</a:t>
            </a:r>
            <a:r>
              <a:rPr lang="en-GB" dirty="0"/>
              <a:t>.</a:t>
            </a:r>
            <a:endParaRPr dirty="0"/>
          </a:p>
          <a:p>
            <a:pPr marL="0" lvl="0" indent="0" algn="l" rtl="0">
              <a:lnSpc>
                <a:spcPct val="100000"/>
              </a:lnSpc>
              <a:spcBef>
                <a:spcPts val="1200"/>
              </a:spcBef>
              <a:spcAft>
                <a:spcPts val="0"/>
              </a:spcAft>
              <a:buSzPts val="2750"/>
              <a:buNone/>
            </a:pPr>
            <a:r>
              <a:rPr lang="en-GB" dirty="0"/>
              <a:t>We can describe how the variable affects the rate of reaction:</a:t>
            </a:r>
          </a:p>
          <a:p>
            <a:pPr marL="342900" indent="-342900">
              <a:spcBef>
                <a:spcPts val="1200"/>
              </a:spcBef>
              <a:spcAft>
                <a:spcPts val="1200"/>
              </a:spcAft>
            </a:pPr>
            <a:r>
              <a:rPr lang="en-GB" dirty="0"/>
              <a:t>as the temperature increases the rate of reaction increases.</a:t>
            </a:r>
          </a:p>
          <a:p>
            <a:pPr marL="0" indent="0">
              <a:spcBef>
                <a:spcPts val="1200"/>
              </a:spcBef>
              <a:spcAft>
                <a:spcPts val="1200"/>
              </a:spcAft>
              <a:buNone/>
            </a:pPr>
            <a:r>
              <a:rPr lang="en-GB" dirty="0"/>
              <a:t>How do we know the rate of reaction is faster at the higher temperature?</a:t>
            </a:r>
          </a:p>
          <a:p>
            <a:pPr marL="0" lvl="0" indent="0" algn="l" rtl="0">
              <a:lnSpc>
                <a:spcPct val="100000"/>
              </a:lnSpc>
              <a:spcBef>
                <a:spcPts val="1200"/>
              </a:spcBef>
              <a:spcAft>
                <a:spcPts val="1200"/>
              </a:spcAft>
              <a:buSzPts val="2750"/>
              <a:buNone/>
            </a:pPr>
            <a:endParaRPr dirty="0"/>
          </a:p>
        </p:txBody>
      </p:sp>
      <p:pic>
        <p:nvPicPr>
          <p:cNvPr id="165" name="Google Shape;165;g3b8707c9516_0_44" descr="The graph shows volume of gas in cubic centimetres against time in seconds. The x-axis runs from 0 to 80 seconds, and the y-axis runs from 0 to 60 cubic centimetres, both in intervals of 10. Two lines start at zero. The line labelled 50 °C rises steeply in a straight line, reaching about 50 cubic centimetres at around 50 seconds, before levelling off. The line labelled 40 °C curves gently upwards, reaching a peak of just above 45 cubic centimetres at 80 seconds."/>
          <p:cNvPicPr preferRelativeResize="0">
            <a:picLocks noChangeAspect="1"/>
          </p:cNvPicPr>
          <p:nvPr/>
        </p:nvPicPr>
        <p:blipFill>
          <a:blip r:embed="rId3">
            <a:alphaModFix/>
          </a:blip>
          <a:srcRect/>
          <a:stretch/>
        </p:blipFill>
        <p:spPr>
          <a:xfrm>
            <a:off x="147018" y="1805940"/>
            <a:ext cx="5948982" cy="4416275"/>
          </a:xfrm>
          <a:prstGeom prst="rect">
            <a:avLst/>
          </a:prstGeom>
          <a:noFill/>
          <a:ln>
            <a:noFill/>
          </a:ln>
        </p:spPr>
      </p:pic>
      <p:sp>
        <p:nvSpPr>
          <p:cNvPr id="3" name="Google Shape;117;p5">
            <a:extLst>
              <a:ext uri="{FF2B5EF4-FFF2-40B4-BE49-F238E27FC236}">
                <a16:creationId xmlns:a16="http://schemas.microsoft.com/office/drawing/2014/main" id="{C245AB1B-6F77-142A-401D-AB7194B2D97F}"/>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2">
          <a:extLst>
            <a:ext uri="{FF2B5EF4-FFF2-40B4-BE49-F238E27FC236}">
              <a16:creationId xmlns:a16="http://schemas.microsoft.com/office/drawing/2014/main" id="{DD9023D6-1E9E-D465-F75D-BA9D2615A2FE}"/>
            </a:ext>
          </a:extLst>
        </p:cNvPr>
        <p:cNvGrpSpPr/>
        <p:nvPr/>
      </p:nvGrpSpPr>
      <p:grpSpPr>
        <a:xfrm>
          <a:off x="0" y="0"/>
          <a:ext cx="0" cy="0"/>
          <a:chOff x="0" y="0"/>
          <a:chExt cx="0" cy="0"/>
        </a:xfrm>
      </p:grpSpPr>
      <p:sp>
        <p:nvSpPr>
          <p:cNvPr id="163" name="Google Shape;163;g3b8707c9516_0_44">
            <a:extLst>
              <a:ext uri="{FF2B5EF4-FFF2-40B4-BE49-F238E27FC236}">
                <a16:creationId xmlns:a16="http://schemas.microsoft.com/office/drawing/2014/main" id="{B0D41185-40D7-D6AA-15E3-325716597DCD}"/>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Graphs with multiple lines of best fit – answer </a:t>
            </a:r>
            <a:endParaRPr dirty="0"/>
          </a:p>
        </p:txBody>
      </p:sp>
      <p:sp>
        <p:nvSpPr>
          <p:cNvPr id="164" name="Google Shape;164;g3b8707c9516_0_44">
            <a:extLst>
              <a:ext uri="{FF2B5EF4-FFF2-40B4-BE49-F238E27FC236}">
                <a16:creationId xmlns:a16="http://schemas.microsoft.com/office/drawing/2014/main" id="{F8FF4180-EA9C-42D1-87B9-860811C32777}"/>
              </a:ext>
            </a:extLst>
          </p:cNvPr>
          <p:cNvSpPr txBox="1">
            <a:spLocks noGrp="1"/>
          </p:cNvSpPr>
          <p:nvPr>
            <p:ph type="body" idx="1"/>
          </p:nvPr>
        </p:nvSpPr>
        <p:spPr>
          <a:xfrm>
            <a:off x="6432283" y="3383985"/>
            <a:ext cx="4498200" cy="1277225"/>
          </a:xfrm>
          <a:prstGeom prst="rect">
            <a:avLst/>
          </a:prstGeom>
          <a:noFill/>
          <a:ln>
            <a:noFill/>
          </a:ln>
        </p:spPr>
        <p:txBody>
          <a:bodyPr spcFirstLastPara="1" wrap="square" lIns="0" tIns="0" rIns="0" bIns="0" anchor="t" anchorCtr="0">
            <a:normAutofit/>
          </a:bodyPr>
          <a:lstStyle/>
          <a:p>
            <a:pPr marL="0" lvl="0" indent="0">
              <a:buSzPts val="1400"/>
              <a:buNone/>
            </a:pPr>
            <a:r>
              <a:rPr lang="en-GB">
                <a:latin typeface="Century Gothic" panose="020B0502020202020204" pitchFamily="34" charset="0"/>
              </a:rPr>
              <a:t>The gradient of the slope is steeper for 50</a:t>
            </a:r>
            <a:r>
              <a:rPr lang="en-GB" sz="2400">
                <a:latin typeface="Century Gothic" panose="020B0502020202020204" pitchFamily="34" charset="0"/>
                <a:ea typeface="Arial"/>
                <a:cs typeface="Arial"/>
                <a:sym typeface="Arial"/>
              </a:rPr>
              <a:t>°C </a:t>
            </a:r>
            <a:r>
              <a:rPr lang="en-GB">
                <a:latin typeface="Century Gothic" panose="020B0502020202020204" pitchFamily="34" charset="0"/>
              </a:rPr>
              <a:t>than for 40</a:t>
            </a:r>
            <a:r>
              <a:rPr lang="en-GB" sz="2400">
                <a:latin typeface="Century Gothic" panose="020B0502020202020204" pitchFamily="34" charset="0"/>
                <a:ea typeface="Arial"/>
                <a:cs typeface="Arial"/>
                <a:sym typeface="Arial"/>
              </a:rPr>
              <a:t>°C.</a:t>
            </a:r>
            <a:endParaRPr lang="en-GB">
              <a:latin typeface="Century Gothic" panose="020B0502020202020204" pitchFamily="34" charset="0"/>
            </a:endParaRPr>
          </a:p>
          <a:p>
            <a:pPr marL="0" lvl="0" indent="0" algn="l" rtl="0">
              <a:lnSpc>
                <a:spcPct val="100000"/>
              </a:lnSpc>
              <a:spcBef>
                <a:spcPts val="1200"/>
              </a:spcBef>
              <a:spcAft>
                <a:spcPts val="1200"/>
              </a:spcAft>
              <a:buSzPts val="2750"/>
              <a:buNone/>
            </a:pPr>
            <a:endParaRPr/>
          </a:p>
        </p:txBody>
      </p:sp>
      <p:pic>
        <p:nvPicPr>
          <p:cNvPr id="165" name="Google Shape;165;g3b8707c9516_0_44" descr="The graph shows volume of gas in cubic centimetres against time in seconds. The x-axis runs from 0 to 80 seconds, and the y-axis runs from 0 to 60 cubic centimetres, both in intervals of 10. Two lines start at zero. The line labelled 50 °C rises steeply in a straight line, reaching about 50 cubic centimetres at around 50 seconds, before levelling off. The line labelled 40 °C curves gently upwards, reaching a peak of just above 45 cubic centimetres at 80 seconds.">
            <a:extLst>
              <a:ext uri="{FF2B5EF4-FFF2-40B4-BE49-F238E27FC236}">
                <a16:creationId xmlns:a16="http://schemas.microsoft.com/office/drawing/2014/main" id="{3F172F36-29A8-821A-8330-F141BADCFD69}"/>
              </a:ext>
            </a:extLst>
          </p:cNvPr>
          <p:cNvPicPr preferRelativeResize="0"/>
          <p:nvPr/>
        </p:nvPicPr>
        <p:blipFill>
          <a:blip r:embed="rId3">
            <a:alphaModFix/>
          </a:blip>
          <a:srcRect/>
          <a:stretch/>
        </p:blipFill>
        <p:spPr>
          <a:xfrm>
            <a:off x="402259" y="1875225"/>
            <a:ext cx="5578507" cy="4141250"/>
          </a:xfrm>
          <a:prstGeom prst="rect">
            <a:avLst/>
          </a:prstGeom>
          <a:noFill/>
          <a:ln>
            <a:noFill/>
          </a:ln>
        </p:spPr>
      </p:pic>
      <p:sp>
        <p:nvSpPr>
          <p:cNvPr id="3" name="Google Shape;117;p4">
            <a:extLst>
              <a:ext uri="{FF2B5EF4-FFF2-40B4-BE49-F238E27FC236}">
                <a16:creationId xmlns:a16="http://schemas.microsoft.com/office/drawing/2014/main" id="{8F4125EA-C51E-35D2-56E7-6C96CE82DFB7}"/>
              </a:ext>
            </a:extLst>
          </p:cNvPr>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36495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3b8707c9516_0_5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Explaining the line of best fit</a:t>
            </a:r>
            <a:endParaRPr/>
          </a:p>
        </p:txBody>
      </p:sp>
      <p:sp>
        <p:nvSpPr>
          <p:cNvPr id="4" name="Google Shape;172;g3b8707c9516_0_52">
            <a:extLst>
              <a:ext uri="{FF2B5EF4-FFF2-40B4-BE49-F238E27FC236}">
                <a16:creationId xmlns:a16="http://schemas.microsoft.com/office/drawing/2014/main" id="{78584361-8A9E-DF5E-F4AD-057A52B15418}"/>
              </a:ext>
            </a:extLst>
          </p:cNvPr>
          <p:cNvSpPr txBox="1">
            <a:spLocks/>
          </p:cNvSpPr>
          <p:nvPr/>
        </p:nvSpPr>
        <p:spPr>
          <a:xfrm>
            <a:off x="540000" y="1437425"/>
            <a:ext cx="4935300" cy="5040000"/>
          </a:xfrm>
          <a:prstGeom prst="rect">
            <a:avLst/>
          </a:prstGeom>
          <a:noFill/>
          <a:ln>
            <a:noFill/>
          </a:ln>
        </p:spPr>
        <p:txBody>
          <a:bodyPr spcFirstLastPara="1" wrap="square" lIns="0" tIns="0" rIns="0" bIns="0" anchor="t" anchorCtr="0">
            <a:normAutofit lnSpcReduction="10000"/>
          </a:bodyPr>
          <a:lstStyle>
            <a:defPPr marR="0" lvl="0" algn="l" rtl="0">
              <a:lnSpc>
                <a:spcPct val="100000"/>
              </a:lnSpc>
              <a:spcBef>
                <a:spcPts val="0"/>
              </a:spcBef>
              <a:spcAft>
                <a:spcPts val="0"/>
              </a:spcAft>
            </a:defPPr>
            <a:lvl1pPr marL="457200" marR="0" lvl="0" indent="-403225" algn="l" rtl="0">
              <a:lnSpc>
                <a:spcPct val="100000"/>
              </a:lnSpc>
              <a:spcBef>
                <a:spcPts val="0"/>
              </a:spcBef>
              <a:spcAft>
                <a:spcPts val="0"/>
              </a:spcAft>
              <a:buClr>
                <a:schemeClr val="accent4"/>
              </a:buClr>
              <a:buSzPts val="2750"/>
              <a:buFont typeface="Arial"/>
              <a:buChar char="•"/>
              <a:defRPr sz="22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90000"/>
              </a:lnSpc>
              <a:spcBef>
                <a:spcPts val="12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buFont typeface="Arial"/>
              <a:buNone/>
            </a:pPr>
            <a:r>
              <a:rPr lang="en-GB">
                <a:solidFill>
                  <a:schemeClr val="tx1"/>
                </a:solidFill>
              </a:rPr>
              <a:t>You may be asked to explain the relationship on a graph. </a:t>
            </a:r>
          </a:p>
          <a:p>
            <a:pPr marL="0" indent="0">
              <a:buFont typeface="Arial"/>
              <a:buNone/>
            </a:pPr>
            <a:endParaRPr lang="en-GB">
              <a:solidFill>
                <a:schemeClr val="tx1"/>
              </a:solidFill>
            </a:endParaRPr>
          </a:p>
          <a:p>
            <a:pPr marL="0" indent="0">
              <a:buFont typeface="Arial"/>
              <a:buNone/>
            </a:pPr>
            <a:r>
              <a:rPr lang="en-GB">
                <a:solidFill>
                  <a:schemeClr val="tx1"/>
                </a:solidFill>
              </a:rPr>
              <a:t>This is where we link the </a:t>
            </a:r>
            <a:r>
              <a:rPr lang="en-GB" b="1">
                <a:solidFill>
                  <a:schemeClr val="tx1"/>
                </a:solidFill>
              </a:rPr>
              <a:t>description</a:t>
            </a:r>
            <a:r>
              <a:rPr lang="en-GB">
                <a:solidFill>
                  <a:schemeClr val="tx1"/>
                </a:solidFill>
              </a:rPr>
              <a:t> with an </a:t>
            </a:r>
            <a:r>
              <a:rPr lang="en-GB" b="1">
                <a:solidFill>
                  <a:schemeClr val="tx1"/>
                </a:solidFill>
              </a:rPr>
              <a:t>explanation</a:t>
            </a:r>
            <a:r>
              <a:rPr lang="en-GB">
                <a:solidFill>
                  <a:schemeClr val="tx1"/>
                </a:solidFill>
              </a:rPr>
              <a:t> using a </a:t>
            </a:r>
            <a:r>
              <a:rPr lang="en-GB" b="1">
                <a:solidFill>
                  <a:srgbClr val="6D0C41"/>
                </a:solidFill>
              </a:rPr>
              <a:t>connective</a:t>
            </a:r>
            <a:r>
              <a:rPr lang="en-GB">
                <a:solidFill>
                  <a:schemeClr val="tx1"/>
                </a:solidFill>
              </a:rPr>
              <a:t> like ‘because’.</a:t>
            </a:r>
          </a:p>
          <a:p>
            <a:pPr marL="0" indent="0">
              <a:spcBef>
                <a:spcPts val="1200"/>
              </a:spcBef>
              <a:buFont typeface="Arial"/>
              <a:buNone/>
            </a:pPr>
            <a:endParaRPr lang="en-GB">
              <a:solidFill>
                <a:schemeClr val="tx1"/>
              </a:solidFill>
            </a:endParaRPr>
          </a:p>
          <a:p>
            <a:pPr marL="0" indent="0">
              <a:spcBef>
                <a:spcPts val="1200"/>
              </a:spcBef>
              <a:buFont typeface="Arial"/>
              <a:buNone/>
            </a:pPr>
            <a:r>
              <a:rPr lang="en-GB">
                <a:solidFill>
                  <a:schemeClr val="tx1"/>
                </a:solidFill>
              </a:rPr>
              <a:t>Let’s use this graph as an example:</a:t>
            </a:r>
          </a:p>
          <a:p>
            <a:pPr marL="0" indent="0">
              <a:spcBef>
                <a:spcPts val="1200"/>
              </a:spcBef>
              <a:buFont typeface="Arial"/>
              <a:buNone/>
            </a:pPr>
            <a:r>
              <a:rPr lang="en-GB" b="1">
                <a:solidFill>
                  <a:schemeClr val="tx1"/>
                </a:solidFill>
              </a:rPr>
              <a:t>As temperature increases the rate of reaction increases </a:t>
            </a:r>
            <a:r>
              <a:rPr lang="en-GB" b="1">
                <a:solidFill>
                  <a:srgbClr val="6D0C41"/>
                </a:solidFill>
              </a:rPr>
              <a:t>because</a:t>
            </a:r>
            <a:r>
              <a:rPr lang="en-GB">
                <a:solidFill>
                  <a:schemeClr val="tx1"/>
                </a:solidFill>
              </a:rPr>
              <a:t> the </a:t>
            </a:r>
            <a:r>
              <a:rPr lang="en-GB" b="1">
                <a:solidFill>
                  <a:schemeClr val="tx1"/>
                </a:solidFill>
              </a:rPr>
              <a:t>particles have more kinetic energy</a:t>
            </a:r>
            <a:r>
              <a:rPr lang="en-GB">
                <a:solidFill>
                  <a:schemeClr val="tx1"/>
                </a:solidFill>
              </a:rPr>
              <a:t>, </a:t>
            </a:r>
            <a:r>
              <a:rPr lang="en-GB" b="1">
                <a:solidFill>
                  <a:srgbClr val="6D0C41"/>
                </a:solidFill>
              </a:rPr>
              <a:t>so</a:t>
            </a:r>
            <a:r>
              <a:rPr lang="en-GB">
                <a:solidFill>
                  <a:schemeClr val="tx1"/>
                </a:solidFill>
              </a:rPr>
              <a:t> there are more frequent successful collisions.</a:t>
            </a:r>
          </a:p>
          <a:p>
            <a:pPr marL="0" indent="0">
              <a:spcBef>
                <a:spcPts val="1200"/>
              </a:spcBef>
              <a:spcAft>
                <a:spcPts val="1200"/>
              </a:spcAft>
              <a:buFont typeface="Arial"/>
              <a:buNone/>
            </a:pPr>
            <a:r>
              <a:rPr lang="en-GB"/>
              <a:t> </a:t>
            </a:r>
          </a:p>
        </p:txBody>
      </p:sp>
      <p:pic>
        <p:nvPicPr>
          <p:cNvPr id="173" name="Google Shape;173;g3b8707c9516_0_52" descr="The graph shows volume of gas in cubic centimetres against time in seconds. The x-axis runs from 0 to 80 seconds, and the y-axis runs from 0 to 60 cubic centimetres, both in intervals of 10. Two lines start at zero. The line labelled 50 °C rises steeply in a straight line, reaching about 50 cubic centimetres at around 50 seconds, before levelling off. The line labelled 40 °C curves gently upwards, reaching a peak of just above 45 cubic centimetres at 80 seconds."/>
          <p:cNvPicPr preferRelativeResize="0"/>
          <p:nvPr/>
        </p:nvPicPr>
        <p:blipFill>
          <a:blip r:embed="rId3">
            <a:alphaModFix/>
          </a:blip>
          <a:srcRect/>
          <a:stretch/>
        </p:blipFill>
        <p:spPr>
          <a:xfrm>
            <a:off x="5725347" y="1437425"/>
            <a:ext cx="5451379" cy="40468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g3b8707c9516_0_5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Returning to the lesson question</a:t>
            </a:r>
            <a:endParaRPr/>
          </a:p>
        </p:txBody>
      </p:sp>
      <p:sp>
        <p:nvSpPr>
          <p:cNvPr id="180" name="Google Shape;180;g3b8707c9516_0_59"/>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1200"/>
              </a:spcAft>
              <a:buSzPts val="2750"/>
              <a:buNone/>
            </a:pPr>
            <a:r>
              <a:rPr lang="en-GB"/>
              <a:t>Let’s go back to the example from the beginning of this section:</a:t>
            </a:r>
            <a:endParaRPr/>
          </a:p>
        </p:txBody>
      </p:sp>
      <p:sp>
        <p:nvSpPr>
          <p:cNvPr id="182" name="Google Shape;182;g3b8707c9516_0_59"/>
          <p:cNvSpPr txBox="1"/>
          <p:nvPr/>
        </p:nvSpPr>
        <p:spPr>
          <a:xfrm>
            <a:off x="6545180" y="2348537"/>
            <a:ext cx="4247100" cy="3717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Century Gothic"/>
              <a:buNone/>
            </a:pPr>
            <a:r>
              <a:rPr lang="en-GB" sz="2200" b="0" i="0" u="none" strike="noStrike" cap="none">
                <a:solidFill>
                  <a:srgbClr val="000000"/>
                </a:solidFill>
                <a:latin typeface="Century Gothic"/>
                <a:ea typeface="Century Gothic"/>
                <a:cs typeface="Century Gothic"/>
                <a:sym typeface="Century Gothic"/>
              </a:rPr>
              <a:t>Imagine you are investigating the reaction between hydrochloric acid and magnesium. </a:t>
            </a: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Century Gothic"/>
              <a:buNone/>
            </a:pPr>
            <a:r>
              <a:rPr lang="en-GB" sz="2200" b="1" i="0" strike="noStrike" cap="none">
                <a:solidFill>
                  <a:srgbClr val="000000"/>
                </a:solidFill>
                <a:latin typeface="Century Gothic"/>
                <a:ea typeface="Century Gothic"/>
                <a:cs typeface="Century Gothic"/>
                <a:sym typeface="Century Gothic"/>
              </a:rPr>
              <a:t>Describe</a:t>
            </a:r>
            <a:r>
              <a:rPr lang="en-GB" sz="2200" b="0" i="0" u="none" strike="noStrike" cap="none">
                <a:solidFill>
                  <a:srgbClr val="000000"/>
                </a:solidFill>
                <a:latin typeface="Century Gothic"/>
                <a:ea typeface="Century Gothic"/>
                <a:cs typeface="Century Gothic"/>
                <a:sym typeface="Century Gothic"/>
              </a:rPr>
              <a:t> and </a:t>
            </a:r>
            <a:r>
              <a:rPr lang="en-GB" sz="2200" b="1" i="0" strike="noStrike" cap="none">
                <a:solidFill>
                  <a:srgbClr val="000000"/>
                </a:solidFill>
                <a:latin typeface="Century Gothic"/>
                <a:ea typeface="Century Gothic"/>
                <a:cs typeface="Century Gothic"/>
                <a:sym typeface="Century Gothic"/>
              </a:rPr>
              <a:t>explain</a:t>
            </a:r>
            <a:r>
              <a:rPr lang="en-GB" sz="2200" b="0" i="0" u="none" strike="noStrike" cap="none">
                <a:solidFill>
                  <a:srgbClr val="000000"/>
                </a:solidFill>
                <a:latin typeface="Century Gothic"/>
                <a:ea typeface="Century Gothic"/>
                <a:cs typeface="Century Gothic"/>
                <a:sym typeface="Century Gothic"/>
              </a:rPr>
              <a:t> how the </a:t>
            </a:r>
            <a:r>
              <a:rPr lang="en-GB" sz="2200" b="1" i="0" strike="noStrike" cap="none">
                <a:solidFill>
                  <a:srgbClr val="000000"/>
                </a:solidFill>
                <a:latin typeface="Century Gothic"/>
                <a:ea typeface="Century Gothic"/>
                <a:cs typeface="Century Gothic"/>
                <a:sym typeface="Century Gothic"/>
              </a:rPr>
              <a:t>rate of reaction </a:t>
            </a:r>
            <a:r>
              <a:rPr lang="en-GB" sz="2200" b="0" i="0" u="none" strike="noStrike" cap="none">
                <a:solidFill>
                  <a:srgbClr val="000000"/>
                </a:solidFill>
                <a:latin typeface="Century Gothic"/>
                <a:ea typeface="Century Gothic"/>
                <a:cs typeface="Century Gothic"/>
                <a:sym typeface="Century Gothic"/>
              </a:rPr>
              <a:t>changes over </a:t>
            </a:r>
            <a:r>
              <a:rPr lang="en-GB" sz="2200" b="1" i="0" strike="noStrike" cap="none">
                <a:solidFill>
                  <a:srgbClr val="000000"/>
                </a:solidFill>
                <a:latin typeface="Century Gothic"/>
                <a:ea typeface="Century Gothic"/>
                <a:cs typeface="Century Gothic"/>
                <a:sym typeface="Century Gothic"/>
              </a:rPr>
              <a:t>time.</a:t>
            </a:r>
            <a:endParaRPr sz="2200" b="1" i="0"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Century Gothic"/>
              <a:buNone/>
            </a:pPr>
            <a:endParaRPr sz="2200" b="0" i="0" u="none" strike="noStrike" cap="none">
              <a:solidFill>
                <a:srgbClr val="000000"/>
              </a:solidFill>
              <a:latin typeface="Century Gothic"/>
              <a:ea typeface="Century Gothic"/>
              <a:cs typeface="Century Gothic"/>
              <a:sym typeface="Century Gothic"/>
            </a:endParaRPr>
          </a:p>
        </p:txBody>
      </p:sp>
      <p:pic>
        <p:nvPicPr>
          <p:cNvPr id="5" name="Google Shape;119;p4" descr="The graph shows volume of gas in cubic centimetres against time in seconds. The x-axis runs from 0 to 80 seconds, and the y-axis runs from 0 to 60 cubic centimetres, both in intervals of 10. A curved line starts at zero, rises steeply and then becomes less steep, levelling out at 60 cubic centimetres at 65 seconds.">
            <a:extLst>
              <a:ext uri="{FF2B5EF4-FFF2-40B4-BE49-F238E27FC236}">
                <a16:creationId xmlns:a16="http://schemas.microsoft.com/office/drawing/2014/main" id="{E8A7ADF0-ECCC-1E0B-E1DE-98E68726B4DC}"/>
              </a:ext>
            </a:extLst>
          </p:cNvPr>
          <p:cNvPicPr preferRelativeResize="0"/>
          <p:nvPr/>
        </p:nvPicPr>
        <p:blipFill>
          <a:blip r:embed="rId3">
            <a:alphaModFix/>
          </a:blip>
          <a:srcRect r="7768"/>
          <a:stretch>
            <a:fillRect/>
          </a:stretch>
        </p:blipFill>
        <p:spPr>
          <a:xfrm>
            <a:off x="474716" y="1866556"/>
            <a:ext cx="5816071" cy="4681262"/>
          </a:xfrm>
          <a:prstGeom prst="rect">
            <a:avLst/>
          </a:prstGeom>
          <a:noFill/>
          <a:ln>
            <a:noFill/>
          </a:ln>
        </p:spPr>
      </p:pic>
      <p:sp>
        <p:nvSpPr>
          <p:cNvPr id="7" name="Google Shape;126;p5">
            <a:extLst>
              <a:ext uri="{FF2B5EF4-FFF2-40B4-BE49-F238E27FC236}">
                <a16:creationId xmlns:a16="http://schemas.microsoft.com/office/drawing/2014/main" id="{B26FB328-6DE9-FE9E-BD63-CF0DD5BC5F67}"/>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3b8707c9516_0_67"/>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Returning to the lesson question – answers </a:t>
            </a:r>
            <a:endParaRPr dirty="0"/>
          </a:p>
        </p:txBody>
      </p:sp>
      <p:sp>
        <p:nvSpPr>
          <p:cNvPr id="189" name="Google Shape;189;g3b8707c9516_0_67"/>
          <p:cNvSpPr txBox="1">
            <a:spLocks noGrp="1"/>
          </p:cNvSpPr>
          <p:nvPr>
            <p:ph type="body" idx="1"/>
          </p:nvPr>
        </p:nvSpPr>
        <p:spPr>
          <a:xfrm>
            <a:off x="540000" y="1399325"/>
            <a:ext cx="10080000" cy="5040000"/>
          </a:xfrm>
          <a:prstGeom prst="rect">
            <a:avLst/>
          </a:prstGeom>
          <a:noFill/>
          <a:ln>
            <a:noFill/>
          </a:ln>
        </p:spPr>
        <p:txBody>
          <a:bodyPr spcFirstLastPara="1" wrap="square" lIns="0" tIns="0" rIns="0" bIns="0" anchor="t" anchorCtr="0">
            <a:normAutofit/>
          </a:bodyPr>
          <a:lstStyle/>
          <a:p>
            <a:pPr marL="0" indent="0">
              <a:buClr>
                <a:srgbClr val="000000"/>
              </a:buClr>
              <a:buSzPts val="2200"/>
              <a:buNone/>
            </a:pPr>
            <a:r>
              <a:rPr lang="en-GB" b="1" dirty="0">
                <a:solidFill>
                  <a:srgbClr val="000000"/>
                </a:solidFill>
              </a:rPr>
              <a:t>Describe</a:t>
            </a:r>
            <a:r>
              <a:rPr lang="en-GB" dirty="0">
                <a:solidFill>
                  <a:srgbClr val="000000"/>
                </a:solidFill>
              </a:rPr>
              <a:t> and </a:t>
            </a:r>
            <a:r>
              <a:rPr lang="en-GB" b="1" dirty="0">
                <a:solidFill>
                  <a:srgbClr val="000000"/>
                </a:solidFill>
              </a:rPr>
              <a:t>explain</a:t>
            </a:r>
            <a:r>
              <a:rPr lang="en-GB" dirty="0">
                <a:solidFill>
                  <a:srgbClr val="000000"/>
                </a:solidFill>
              </a:rPr>
              <a:t> how the </a:t>
            </a:r>
            <a:r>
              <a:rPr lang="en-GB" b="1" dirty="0">
                <a:solidFill>
                  <a:srgbClr val="000000"/>
                </a:solidFill>
              </a:rPr>
              <a:t>rate of reaction </a:t>
            </a:r>
            <a:r>
              <a:rPr lang="en-GB" dirty="0">
                <a:solidFill>
                  <a:srgbClr val="000000"/>
                </a:solidFill>
              </a:rPr>
              <a:t>changes over </a:t>
            </a:r>
            <a:r>
              <a:rPr lang="en-GB" b="1" dirty="0">
                <a:solidFill>
                  <a:srgbClr val="000000"/>
                </a:solidFill>
              </a:rPr>
              <a:t>time.</a:t>
            </a:r>
          </a:p>
          <a:p>
            <a:pPr marL="0" lvl="0" indent="0">
              <a:buClr>
                <a:srgbClr val="000000"/>
              </a:buClr>
              <a:buSzPts val="2200"/>
              <a:buNone/>
            </a:pPr>
            <a:endParaRPr lang="en-GB" dirty="0">
              <a:solidFill>
                <a:srgbClr val="000000"/>
              </a:solidFill>
            </a:endParaRPr>
          </a:p>
          <a:p>
            <a:pPr marL="0" lvl="0" indent="0">
              <a:buClr>
                <a:srgbClr val="000000"/>
              </a:buClr>
              <a:buSzPts val="2200"/>
              <a:buNone/>
            </a:pPr>
            <a:r>
              <a:rPr lang="en-GB" dirty="0">
                <a:solidFill>
                  <a:srgbClr val="000000"/>
                </a:solidFill>
              </a:rPr>
              <a:t>First, describe the </a:t>
            </a:r>
            <a:r>
              <a:rPr lang="en-GB" b="1" dirty="0">
                <a:solidFill>
                  <a:srgbClr val="000000"/>
                </a:solidFill>
              </a:rPr>
              <a:t>overall trend</a:t>
            </a:r>
            <a:r>
              <a:rPr lang="en-GB" dirty="0">
                <a:solidFill>
                  <a:srgbClr val="000000"/>
                </a:solidFill>
              </a:rPr>
              <a:t>: </a:t>
            </a:r>
          </a:p>
          <a:p>
            <a:pPr marL="342900" indent="-342900">
              <a:buSzPts val="2200"/>
            </a:pPr>
            <a:r>
              <a:rPr lang="en-GB" dirty="0">
                <a:solidFill>
                  <a:srgbClr val="000000"/>
                </a:solidFill>
              </a:rPr>
              <a:t>the rate of reaction decreases over time.</a:t>
            </a:r>
          </a:p>
          <a:p>
            <a:pPr marL="0" lvl="0" indent="0">
              <a:buClr>
                <a:srgbClr val="000000"/>
              </a:buClr>
              <a:buSzPts val="2200"/>
              <a:buNone/>
            </a:pPr>
            <a:endParaRPr lang="en-GB" dirty="0">
              <a:solidFill>
                <a:srgbClr val="000000"/>
              </a:solidFill>
            </a:endParaRPr>
          </a:p>
          <a:p>
            <a:pPr marL="0" lvl="0" indent="0">
              <a:buClr>
                <a:srgbClr val="000000"/>
              </a:buClr>
              <a:buSzPts val="2200"/>
              <a:buNone/>
            </a:pPr>
            <a:r>
              <a:rPr lang="en-GB" dirty="0">
                <a:solidFill>
                  <a:srgbClr val="000000"/>
                </a:solidFill>
              </a:rPr>
              <a:t>Then, describe and explain any </a:t>
            </a:r>
            <a:r>
              <a:rPr lang="en-GB" b="1" dirty="0">
                <a:solidFill>
                  <a:srgbClr val="000000"/>
                </a:solidFill>
              </a:rPr>
              <a:t>significant differences</a:t>
            </a:r>
            <a:r>
              <a:rPr lang="en-GB" dirty="0">
                <a:solidFill>
                  <a:srgbClr val="000000"/>
                </a:solidFill>
              </a:rPr>
              <a:t>: </a:t>
            </a:r>
          </a:p>
          <a:p>
            <a:pPr marL="342900" indent="-342900">
              <a:buSzPts val="2200"/>
            </a:pPr>
            <a:r>
              <a:rPr lang="en-GB" dirty="0">
                <a:solidFill>
                  <a:srgbClr val="000000"/>
                </a:solidFill>
              </a:rPr>
              <a:t>The fastest rate of reaction is in the first 10 seconds. </a:t>
            </a:r>
          </a:p>
          <a:p>
            <a:pPr marL="342900" indent="-342900">
              <a:buSzPts val="2200"/>
            </a:pPr>
            <a:r>
              <a:rPr lang="en-GB" dirty="0">
                <a:solidFill>
                  <a:srgbClr val="000000"/>
                </a:solidFill>
              </a:rPr>
              <a:t>The rate of reaction decreases over time as the concentration of the hydrochloric acid decreases. </a:t>
            </a:r>
          </a:p>
          <a:p>
            <a:pPr marL="342900" indent="-342900">
              <a:buSzPts val="2200"/>
            </a:pPr>
            <a:r>
              <a:rPr lang="en-GB" dirty="0">
                <a:solidFill>
                  <a:srgbClr val="000000"/>
                </a:solidFill>
              </a:rPr>
              <a:t>The lower the concentration the fewer successful collisions will occur.</a:t>
            </a:r>
          </a:p>
          <a:p>
            <a:pPr marL="0" lvl="0" indent="0" algn="l" rtl="0">
              <a:lnSpc>
                <a:spcPct val="100000"/>
              </a:lnSpc>
              <a:spcBef>
                <a:spcPts val="0"/>
              </a:spcBef>
              <a:spcAft>
                <a:spcPts val="1200"/>
              </a:spcAft>
              <a:buSzPts val="2750"/>
              <a:buNone/>
            </a:pPr>
            <a:endParaRPr dirty="0"/>
          </a:p>
        </p:txBody>
      </p:sp>
      <p:sp>
        <p:nvSpPr>
          <p:cNvPr id="5" name="Google Shape;126;p5">
            <a:extLst>
              <a:ext uri="{FF2B5EF4-FFF2-40B4-BE49-F238E27FC236}">
                <a16:creationId xmlns:a16="http://schemas.microsoft.com/office/drawing/2014/main" id="{F8975512-1AC6-97E8-0BEA-B4A9F347481E}"/>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219900-A589-4E7D-83C0-0906B4A320EE}">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2C580BB-AA88-4C0F-ADA5-16AE80628F67}">
  <ds:schemaRefs>
    <ds:schemaRef ds:uri="http://schemas.microsoft.com/office/2006/documentManagement/types"/>
    <ds:schemaRef ds:uri="9e3c562f-56b0-4bc9-96c8-d04b09868558"/>
    <ds:schemaRef ds:uri="http://purl.org/dc/elements/1.1/"/>
    <ds:schemaRef ds:uri="http://purl.org/dc/dcmitype/"/>
    <ds:schemaRef ds:uri="http://schemas.microsoft.com/office/infopath/2007/PartnerControls"/>
    <ds:schemaRef ds:uri="http://schemas.microsoft.com/office/2006/metadata/properties"/>
    <ds:schemaRef ds:uri="http://purl.org/dc/terms/"/>
    <ds:schemaRef ds:uri="http://schemas.openxmlformats.org/package/2006/metadata/core-properties"/>
    <ds:schemaRef ds:uri="5c7d88b2-bc5d-47d8-b067-5f30c82b40fb"/>
    <ds:schemaRef ds:uri="http://www.w3.org/XML/1998/namespace"/>
  </ds:schemaRefs>
</ds:datastoreItem>
</file>

<file path=customXml/itemProps3.xml><?xml version="1.0" encoding="utf-8"?>
<ds:datastoreItem xmlns:ds="http://schemas.openxmlformats.org/officeDocument/2006/customXml" ds:itemID="{4EFE6789-2703-42F8-9D80-DF6AE0C57C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TotalTime>
  <Words>1408</Words>
  <Application>Microsoft Office PowerPoint</Application>
  <PresentationFormat>Widescreen</PresentationFormat>
  <Paragraphs>162</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Century Gothic</vt:lpstr>
      <vt:lpstr>Calibri</vt:lpstr>
      <vt:lpstr>Office Theme</vt:lpstr>
      <vt:lpstr>Stage 2  </vt:lpstr>
      <vt:lpstr>Introduction</vt:lpstr>
      <vt:lpstr>Lesson question</vt:lpstr>
      <vt:lpstr>Learning from stage 1</vt:lpstr>
      <vt:lpstr>Describing the trend or pattern</vt:lpstr>
      <vt:lpstr>Describing the pattern</vt:lpstr>
      <vt:lpstr>Describing the pattern – answers </vt:lpstr>
      <vt:lpstr>Describing the trend – time series graphs</vt:lpstr>
      <vt:lpstr>Describing the trend – time series graphs – answers </vt:lpstr>
      <vt:lpstr>Graphs with multiple lines of best fit</vt:lpstr>
      <vt:lpstr>Graphs with multiple lines of best fit – answer </vt:lpstr>
      <vt:lpstr>Explaining the line of best fit</vt:lpstr>
      <vt:lpstr>Returning to the lesson question</vt:lpstr>
      <vt:lpstr>Returning to the lesson question – answers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interprating graphs stage 2</dc:title>
  <dc:creator>RoyalSocietyofChemistry@royalsocietychemistry.onmicrosoft.com</dc:creator>
  <cp:keywords>Maths; maths skills; maths skills for chemistry; trend; pattern; analysing graphs; interpreting graphs; reading graphs; describing patterns; describing trends; multiples lines of best fit; lines of best fit; gradient; coordinates</cp:keywords>
  <cp:lastModifiedBy>Juliet Kennard</cp:lastModifiedBy>
  <cp:revision>2</cp:revision>
  <dcterms:created xsi:type="dcterms:W3CDTF">2021-04-13T16:26:00Z</dcterms:created>
  <dcterms:modified xsi:type="dcterms:W3CDTF">2026-09-17T10:05:31Z</dcterms:modified>
  <cp:category>From https://rsc.li/3l0g6sR, teacher guidance notes, learner worksheet and short activities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