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85" r:id="rId2"/>
    <p:sldId id="287" r:id="rId3"/>
    <p:sldId id="319" r:id="rId4"/>
    <p:sldId id="316" r:id="rId5"/>
    <p:sldId id="320" r:id="rId6"/>
    <p:sldId id="321" r:id="rId7"/>
    <p:sldId id="311" r:id="rId8"/>
    <p:sldId id="322" r:id="rId9"/>
    <p:sldId id="323" r:id="rId10"/>
    <p:sldId id="310" r:id="rId11"/>
    <p:sldId id="30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liet Kennard" initials="JK" lastIdx="1" clrIdx="0">
    <p:extLst>
      <p:ext uri="{19B8F6BF-5375-455C-9EA6-DF929625EA0E}">
        <p15:presenceInfo xmlns:p15="http://schemas.microsoft.com/office/powerpoint/2012/main" userId="S::KennardJ@rsc.org::171ce03e-ecb9-44f8-bcbb-a85643c4c66a" providerId="AD"/>
      </p:ext>
    </p:extLst>
  </p:cmAuthor>
  <p:cmAuthor id="2" name="Nina Notman" initials="NN" lastIdx="10" clrIdx="1"/>
  <p:cmAuthor id="3" name="Georgia Murphy" initials="GM" lastIdx="9" clrIdx="2">
    <p:extLst>
      <p:ext uri="{19B8F6BF-5375-455C-9EA6-DF929625EA0E}">
        <p15:presenceInfo xmlns:p15="http://schemas.microsoft.com/office/powerpoint/2012/main" userId="S::MurphyG@rsc.org::e6114088-85e7-408f-b978-c0430ff13ad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F59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EB440F-F1B4-4E21-B772-1E52D805A2B4}" v="9" dt="2022-02-25T14:34:58.5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9" autoAdjust="0"/>
    <p:restoredTop sz="86385" autoAdjust="0"/>
  </p:normalViewPr>
  <p:slideViewPr>
    <p:cSldViewPr snapToGrid="0">
      <p:cViewPr varScale="1">
        <p:scale>
          <a:sx n="95" d="100"/>
          <a:sy n="95" d="100"/>
        </p:scale>
        <p:origin x="77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16D5A-DAAB-EF46-904E-00509A64194B}" type="datetimeFigureOut">
              <a:rPr lang="en-US" smtClean="0"/>
              <a:pPr/>
              <a:t>3/8/2022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4BDAB2-3C79-334B-8633-DD3505D89F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852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4BDAB2-3C79-334B-8633-DD3505D89F6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447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4BDAB2-3C79-334B-8633-DD3505D89F6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952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528D0741-5948-404A-9FA0-7E817786CA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6915616E-AC22-42E1-93AF-1237DD6D0E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B0F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Series 1 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BD28A098-FAF1-4E26-9341-F738911C34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954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B0F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Here is the 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9540000" cy="5598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00B0F0"/>
              </a:buClr>
              <a:buSzPct val="125000"/>
              <a:buFont typeface="Arial" panose="020B0604020202020204" pitchFamily="34" charset="0"/>
              <a:buChar char="•"/>
              <a:defRPr sz="24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2016188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F6FE60C-8D41-4B08-9506-C4DE57B655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B0F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BA0FEFBC-5394-4734-9B94-E7C1BD7D942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B0F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3/8/2022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0" r:id="rId2"/>
    <p:sldLayoutId id="2147483688" r:id="rId3"/>
    <p:sldLayoutId id="2147483687" r:id="rId4"/>
    <p:sldLayoutId id="214748368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takecharge" TargetMode="External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takecharge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VoltaBattery.JPG" TargetMode="External"/><Relationship Id="rId2" Type="http://schemas.openxmlformats.org/officeDocument/2006/relationships/hyperlink" Target="https://group.vattenfall.com/press-and-media/newsroom/2021/hybrid-parks--new-opportunities-with-multi-technology-facilitie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08EE410-8516-634F-B80A-16C3879EEDE9}"/>
              </a:ext>
            </a:extLst>
          </p:cNvPr>
          <p:cNvSpPr txBox="1"/>
          <p:nvPr/>
        </p:nvSpPr>
        <p:spPr>
          <a:xfrm>
            <a:off x="10387584" y="60472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8952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CF485-D268-EE4F-A331-75DB1042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Investigating batteries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2CD0D-586A-C746-A628-7A9409208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260474"/>
            <a:ext cx="6821170" cy="6228461"/>
          </a:xfrm>
        </p:spPr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need to stop using fossil fuels and use renewable energy resources such as wind and solar.</a:t>
            </a:r>
          </a:p>
          <a:p>
            <a:pPr fontAlgn="base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 means we need better batteries to store the energy from renewable resources for when it is needed. </a:t>
            </a:r>
          </a:p>
          <a:p>
            <a:pPr fontAlgn="base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Batteries are composed of cells. Each cell consists of layers made of different materials. </a:t>
            </a:r>
          </a:p>
          <a:p>
            <a:pPr fontAlgn="base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Scientists are working on creating better batteries that are efficient and made from materials that are easy to source.</a:t>
            </a:r>
          </a:p>
          <a:p>
            <a:pPr fontAlgn="base"/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task is to create batteries made of different materials and record which has the best performance. </a:t>
            </a:r>
          </a:p>
        </p:txBody>
      </p:sp>
      <p:pic>
        <p:nvPicPr>
          <p:cNvPr id="8" name="Picture 7" descr="A tub of used household batteries, different shapes and sizes">
            <a:extLst>
              <a:ext uri="{FF2B5EF4-FFF2-40B4-BE49-F238E27FC236}">
                <a16:creationId xmlns:a16="http://schemas.microsoft.com/office/drawing/2014/main" id="{54FB7008-D77B-43B8-BC6F-74010BF712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8994" y="4439780"/>
            <a:ext cx="3107324" cy="2165005"/>
          </a:xfrm>
          <a:prstGeom prst="rect">
            <a:avLst/>
          </a:prstGeom>
        </p:spPr>
      </p:pic>
      <p:pic>
        <p:nvPicPr>
          <p:cNvPr id="10" name="Picture 9" descr="A row of wind turbines&#10;">
            <a:extLst>
              <a:ext uri="{FF2B5EF4-FFF2-40B4-BE49-F238E27FC236}">
                <a16:creationId xmlns:a16="http://schemas.microsoft.com/office/drawing/2014/main" id="{A37362EA-C345-472D-80E5-5DABCCE0C1E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3555" y="196685"/>
            <a:ext cx="3451805" cy="2299519"/>
          </a:xfrm>
          <a:prstGeom prst="rect">
            <a:avLst/>
          </a:prstGeom>
        </p:spPr>
      </p:pic>
      <p:pic>
        <p:nvPicPr>
          <p:cNvPr id="12" name="Picture 11" descr="An electric car being recharged at the side of a street.">
            <a:extLst>
              <a:ext uri="{FF2B5EF4-FFF2-40B4-BE49-F238E27FC236}">
                <a16:creationId xmlns:a16="http://schemas.microsoft.com/office/drawing/2014/main" id="{95B7BBE2-B951-4651-92C2-584B5A27713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98739" y="2346497"/>
            <a:ext cx="3247508" cy="216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564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4EF1F-846A-453D-AAA9-03B6EFA8D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Learning objectives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59EF2-E7FF-469A-B8CE-E95620AD9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8432550" cy="5598000"/>
          </a:xfrm>
        </p:spPr>
        <p:txBody>
          <a:bodyPr/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 that batteries are made up of cells, comprised of layers of different materials.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 that changing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the different layers of a cell can affect its performance.</a:t>
            </a:r>
            <a:endParaRPr lang="en-GB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019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CF485-D268-EE4F-A331-75DB1042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What is a battery?</a:t>
            </a:r>
          </a:p>
        </p:txBody>
      </p:sp>
      <p:pic>
        <p:nvPicPr>
          <p:cNvPr id="6" name="Picture 5" descr="A picture of a mobile phone with the back removed to show the battery">
            <a:extLst>
              <a:ext uri="{FF2B5EF4-FFF2-40B4-BE49-F238E27FC236}">
                <a16:creationId xmlns:a16="http://schemas.microsoft.com/office/drawing/2014/main" id="{349C9275-2322-42A2-948C-A14560C27B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801" y="3620536"/>
            <a:ext cx="3461600" cy="2379944"/>
          </a:xfrm>
          <a:prstGeom prst="rect">
            <a:avLst/>
          </a:prstGeom>
        </p:spPr>
      </p:pic>
      <p:pic>
        <p:nvPicPr>
          <p:cNvPr id="7" name="Picture 6" descr="A picture containing four AAA batteries">
            <a:extLst>
              <a:ext uri="{FF2B5EF4-FFF2-40B4-BE49-F238E27FC236}">
                <a16:creationId xmlns:a16="http://schemas.microsoft.com/office/drawing/2014/main" id="{4E15ACA7-B264-4384-9F4E-8BFDCCC405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800" y="1247231"/>
            <a:ext cx="3461601" cy="2277252"/>
          </a:xfrm>
          <a:prstGeom prst="rect">
            <a:avLst/>
          </a:prstGeom>
        </p:spPr>
      </p:pic>
      <p:pic>
        <p:nvPicPr>
          <p:cNvPr id="8" name="Picture 7" descr="A single-cell battery held on the tip of a finger">
            <a:extLst>
              <a:ext uri="{FF2B5EF4-FFF2-40B4-BE49-F238E27FC236}">
                <a16:creationId xmlns:a16="http://schemas.microsoft.com/office/drawing/2014/main" id="{9B8CBBF2-0F3E-460A-81B4-6B17888BB5A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4253" y="1247231"/>
            <a:ext cx="3461600" cy="2379944"/>
          </a:xfrm>
          <a:prstGeom prst="rect">
            <a:avLst/>
          </a:prstGeom>
        </p:spPr>
      </p:pic>
      <p:pic>
        <p:nvPicPr>
          <p:cNvPr id="9" name="Picture 2" descr="A picture of a mega-battery at a wind farm. The battery is around the size of a lorry">
            <a:extLst>
              <a:ext uri="{FF2B5EF4-FFF2-40B4-BE49-F238E27FC236}">
                <a16:creationId xmlns:a16="http://schemas.microsoft.com/office/drawing/2014/main" id="{553BC2D6-8219-4AE6-B972-2C348C6DF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9720" y="3873771"/>
            <a:ext cx="3776133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icture of a voltaic pile, as developed by Alessandro Volta.">
            <a:extLst>
              <a:ext uri="{FF2B5EF4-FFF2-40B4-BE49-F238E27FC236}">
                <a16:creationId xmlns:a16="http://schemas.microsoft.com/office/drawing/2014/main" id="{B84E32FC-F175-449C-AC3A-2E102422A7D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97144" y="1301666"/>
            <a:ext cx="3303194" cy="4843267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CE0E1CF-117C-40F3-A93B-F2889C898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417" y="5997846"/>
            <a:ext cx="9540000" cy="872989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Watch 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introduction video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42AF16-5247-4007-80F2-3AA0008E09AD}"/>
              </a:ext>
            </a:extLst>
          </p:cNvPr>
          <p:cNvSpPr txBox="1"/>
          <p:nvPr/>
        </p:nvSpPr>
        <p:spPr>
          <a:xfrm>
            <a:off x="685800" y="1301666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8F205F-5B0B-4566-9798-DC7C5A088957}"/>
              </a:ext>
            </a:extLst>
          </p:cNvPr>
          <p:cNvSpPr txBox="1"/>
          <p:nvPr/>
        </p:nvSpPr>
        <p:spPr>
          <a:xfrm>
            <a:off x="4874832" y="1301666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7B363A-01B5-4544-AAB2-AF2E02C94B41}"/>
              </a:ext>
            </a:extLst>
          </p:cNvPr>
          <p:cNvSpPr txBox="1"/>
          <p:nvPr/>
        </p:nvSpPr>
        <p:spPr>
          <a:xfrm>
            <a:off x="8554456" y="1301666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2E5BD45-664D-4CFA-AAFC-2F2BB22AD0DC}"/>
              </a:ext>
            </a:extLst>
          </p:cNvPr>
          <p:cNvSpPr txBox="1"/>
          <p:nvPr/>
        </p:nvSpPr>
        <p:spPr>
          <a:xfrm>
            <a:off x="4517042" y="3873771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DA174E2-9A46-416E-8F21-22F04B3AAF13}"/>
              </a:ext>
            </a:extLst>
          </p:cNvPr>
          <p:cNvSpPr txBox="1"/>
          <p:nvPr/>
        </p:nvSpPr>
        <p:spPr>
          <a:xfrm>
            <a:off x="730694" y="3602004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660012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DD5DE-A31E-4698-AF5C-8F97815EC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Useful vocabulary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F0775-B647-4C9D-8834-D4246C720C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spcAft>
                <a:spcPts val="1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Cell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a device that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stores energy and uses chemical reactions to make a current flow in a complete circuit.</a:t>
            </a:r>
          </a:p>
          <a:p>
            <a:pPr marL="342900" indent="-342900">
              <a:spcAft>
                <a:spcPts val="1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Battery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made up of one or more cells joined together.</a:t>
            </a:r>
          </a:p>
          <a:p>
            <a:pPr marL="342900" indent="-342900">
              <a:spcAft>
                <a:spcPts val="1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Circuit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contains a power supply (such as a battery) and a component (such as an LED) connected by wires. A circuit needs to be complete (closed) to work. </a:t>
            </a:r>
          </a:p>
          <a:p>
            <a:pPr marL="342900" indent="-342900">
              <a:spcAft>
                <a:spcPts val="1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Current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the flow of charged particles around a circuit.</a:t>
            </a:r>
          </a:p>
          <a:p>
            <a:pPr marL="342900" indent="-342900">
              <a:spcAft>
                <a:spcPts val="1000"/>
              </a:spcAft>
              <a:buClr>
                <a:srgbClr val="00B0F0"/>
              </a:buClr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Electrode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a cell has two electrodes made of different materials, one positive and one negative.</a:t>
            </a: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GB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1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Electrolyte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a liquid that will conduct an electric current.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9880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F0775-B647-4C9D-8834-D4246C720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253" y="853763"/>
            <a:ext cx="9540000" cy="3436287"/>
          </a:xfrm>
        </p:spPr>
        <p:txBody>
          <a:bodyPr>
            <a:normAutofit/>
          </a:bodyPr>
          <a:lstStyle/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10 x coins (same shape and size)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10 x cardboard discs (same size as coin)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10 x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aluminium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foil discs (same size as coin)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Voltmeter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Sticky tape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Tweezers</a:t>
            </a:r>
          </a:p>
          <a:p>
            <a:pPr marL="342900" indent="-34290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2 x Petri dishes (or similar)</a:t>
            </a:r>
          </a:p>
          <a:p>
            <a:endParaRPr lang="en-GB" dirty="0"/>
          </a:p>
        </p:txBody>
      </p:sp>
      <p:pic>
        <p:nvPicPr>
          <p:cNvPr id="4" name="Picture 3" descr="Soaking the disks in electrolyte and then moving to a dry dish.">
            <a:extLst>
              <a:ext uri="{FF2B5EF4-FFF2-40B4-BE49-F238E27FC236}">
                <a16:creationId xmlns:a16="http://schemas.microsoft.com/office/drawing/2014/main" id="{9325367F-68C1-4D77-946A-76E125D867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2054" y="4675028"/>
            <a:ext cx="3339946" cy="1941687"/>
          </a:xfrm>
          <a:prstGeom prst="rect">
            <a:avLst/>
          </a:prstGeom>
          <a:ln w="34925">
            <a:noFill/>
          </a:ln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D7042CB-26A0-443A-93D1-EFD158A79E3D}"/>
              </a:ext>
            </a:extLst>
          </p:cNvPr>
          <p:cNvSpPr txBox="1">
            <a:spLocks/>
          </p:cNvSpPr>
          <p:nvPr/>
        </p:nvSpPr>
        <p:spPr>
          <a:xfrm>
            <a:off x="409253" y="5221225"/>
            <a:ext cx="8323506" cy="383861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7000"/>
              </a:lnSpc>
              <a:buClr>
                <a:srgbClr val="00B0F0"/>
              </a:buClr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Soak the carboard discs in the electrolyte for </a:t>
            </a:r>
            <a:b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about one minute.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Clr>
                <a:srgbClr val="00B0F0"/>
              </a:buClr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 tweezers to move discs to the dry dish ready to use. </a:t>
            </a:r>
          </a:p>
          <a:p>
            <a:endParaRPr lang="en-GB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1BAC386-ABCD-4AD2-AB1E-D85B6A1B5F06}"/>
              </a:ext>
            </a:extLst>
          </p:cNvPr>
          <p:cNvCxnSpPr>
            <a:cxnSpLocks/>
          </p:cNvCxnSpPr>
          <p:nvPr/>
        </p:nvCxnSpPr>
        <p:spPr>
          <a:xfrm>
            <a:off x="4784372" y="1716763"/>
            <a:ext cx="2191519" cy="0"/>
          </a:xfrm>
          <a:prstGeom prst="straightConnector1">
            <a:avLst/>
          </a:prstGeom>
          <a:ln w="28575">
            <a:solidFill>
              <a:srgbClr val="FF9E1B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12926EE0-5912-4519-AE29-2E379AFDEAAF}"/>
              </a:ext>
            </a:extLst>
          </p:cNvPr>
          <p:cNvSpPr txBox="1"/>
          <p:nvPr/>
        </p:nvSpPr>
        <p:spPr>
          <a:xfrm>
            <a:off x="5475213" y="2571907"/>
            <a:ext cx="5906787" cy="1897507"/>
          </a:xfrm>
          <a:prstGeom prst="rect">
            <a:avLst/>
          </a:prstGeom>
          <a:noFill/>
          <a:ln w="28575">
            <a:solidFill>
              <a:srgbClr val="FF9E1B"/>
            </a:solidFill>
          </a:ln>
        </p:spPr>
        <p:txBody>
          <a:bodyPr wrap="square">
            <a:spAutoFit/>
          </a:bodyPr>
          <a:lstStyle/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Electrolyte to test (one from the following):</a:t>
            </a:r>
          </a:p>
          <a:p>
            <a:pPr marL="342900" lvl="0" indent="-342900">
              <a:lnSpc>
                <a:spcPct val="107000"/>
              </a:lnSpc>
              <a:buClr>
                <a:srgbClr val="00B0F0"/>
              </a:buClr>
              <a:buFont typeface="Symbol" panose="05050102010706020507" pitchFamily="18" charset="2"/>
              <a:buChar char=""/>
            </a:pP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thanoic acid solution (vinegar)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Clr>
                <a:srgbClr val="00B0F0"/>
              </a:buClr>
              <a:buFont typeface="Symbol" panose="05050102010706020507" pitchFamily="18" charset="2"/>
              <a:buChar char=""/>
            </a:pP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ulfuric acid solution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Clr>
                <a:srgbClr val="00B0F0"/>
              </a:buClr>
              <a:buFont typeface="Symbol" panose="05050102010706020507" pitchFamily="18" charset="2"/>
              <a:buChar char=""/>
            </a:pP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odium chloride solution (saline)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Clr>
                <a:srgbClr val="00B0F0"/>
              </a:buClr>
              <a:buFont typeface="Symbol" panose="05050102010706020507" pitchFamily="18" charset="2"/>
              <a:buChar char=""/>
            </a:pP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odium hydroxide solution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B0F0"/>
              </a:buClr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Deionised/distilled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water 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4C000E2-0AE9-47BA-AD09-E81D44436890}"/>
              </a:ext>
            </a:extLst>
          </p:cNvPr>
          <p:cNvSpPr txBox="1">
            <a:spLocks/>
          </p:cNvSpPr>
          <p:nvPr/>
        </p:nvSpPr>
        <p:spPr>
          <a:xfrm>
            <a:off x="409253" y="4599117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B0F0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Preparation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A picture showing the set up of coins, discs of foil and cardboard discs.">
            <a:extLst>
              <a:ext uri="{FF2B5EF4-FFF2-40B4-BE49-F238E27FC236}">
                <a16:creationId xmlns:a16="http://schemas.microsoft.com/office/drawing/2014/main" id="{96A3B7F0-AFF3-4DFD-A011-404AE5754A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7623" y="241285"/>
            <a:ext cx="4304377" cy="2125008"/>
          </a:xfrm>
          <a:prstGeom prst="rect">
            <a:avLst/>
          </a:prstGeom>
          <a:ln w="34925">
            <a:noFill/>
          </a:ln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99B1E807-90C2-4D06-9517-1990AA33F726}"/>
              </a:ext>
            </a:extLst>
          </p:cNvPr>
          <p:cNvSpPr txBox="1">
            <a:spLocks/>
          </p:cNvSpPr>
          <p:nvPr/>
        </p:nvSpPr>
        <p:spPr>
          <a:xfrm>
            <a:off x="409253" y="241285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will need</a:t>
            </a:r>
          </a:p>
        </p:txBody>
      </p:sp>
    </p:spTree>
    <p:extLst>
      <p:ext uri="{BB962C8B-B14F-4D97-AF65-F5344CB8AC3E}">
        <p14:creationId xmlns:p14="http://schemas.microsoft.com/office/powerpoint/2010/main" val="2820977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9B8B1-9B40-3A46-B8CC-4810133F5A8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02835" y="986735"/>
            <a:ext cx="6169997" cy="5531739"/>
          </a:xfrm>
        </p:spPr>
        <p:txBody>
          <a:bodyPr>
            <a:normAutofit fontScale="92500"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1. </a:t>
            </a:r>
            <a:r>
              <a:rPr lang="en-US" sz="24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Make the first cell</a:t>
            </a:r>
          </a:p>
          <a:p>
            <a:pPr>
              <a:lnSpc>
                <a:spcPct val="12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Stack a coin, a pre-soaked cardboard disc and a disc of aluminium foil. 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Connect the cell to a voltmeter</a:t>
            </a:r>
          </a:p>
          <a:p>
            <a:endParaRPr lang="en-GB" sz="2400" b="1" dirty="0">
              <a:solidFill>
                <a:srgbClr val="006F6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Record the potential difference</a:t>
            </a:r>
          </a:p>
          <a:p>
            <a:endParaRPr lang="en-GB" sz="2400" dirty="0">
              <a:solidFill>
                <a:srgbClr val="006F6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Add more cells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Repeat the process up to a maximum of 10 cells.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Record your result for each addition.</a:t>
            </a:r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endParaRPr lang="en-US" dirty="0"/>
          </a:p>
        </p:txBody>
      </p:sp>
      <p:pic>
        <p:nvPicPr>
          <p:cNvPr id="24" name="Picture 23" descr="Diagram showing how to assemble the cell.">
            <a:extLst>
              <a:ext uri="{FF2B5EF4-FFF2-40B4-BE49-F238E27FC236}">
                <a16:creationId xmlns:a16="http://schemas.microsoft.com/office/drawing/2014/main" id="{F695FAB1-C764-4E40-8358-11AE8E0D42C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4648" y="609654"/>
            <a:ext cx="4000324" cy="1482446"/>
          </a:xfrm>
          <a:prstGeom prst="rect">
            <a:avLst/>
          </a:prstGeom>
        </p:spPr>
      </p:pic>
      <p:pic>
        <p:nvPicPr>
          <p:cNvPr id="6" name="Picture 5" descr="Diagram showing how to measure the voltage of the first cell">
            <a:extLst>
              <a:ext uri="{FF2B5EF4-FFF2-40B4-BE49-F238E27FC236}">
                <a16:creationId xmlns:a16="http://schemas.microsoft.com/office/drawing/2014/main" id="{07F9AAE2-41FD-4048-A275-14775512A71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398" y="2002014"/>
            <a:ext cx="3631506" cy="2567617"/>
          </a:xfrm>
          <a:prstGeom prst="rect">
            <a:avLst/>
          </a:prstGeom>
        </p:spPr>
      </p:pic>
      <p:pic>
        <p:nvPicPr>
          <p:cNvPr id="26" name="Picture 25" descr="A picture showing a multimeter being used to measure a two-cell battery.">
            <a:extLst>
              <a:ext uri="{FF2B5EF4-FFF2-40B4-BE49-F238E27FC236}">
                <a16:creationId xmlns:a16="http://schemas.microsoft.com/office/drawing/2014/main" id="{ECFA1F13-745A-457B-A43E-2D5ECCD339C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5358" y="4479544"/>
            <a:ext cx="3755661" cy="2112819"/>
          </a:xfrm>
          <a:prstGeom prst="rect">
            <a:avLst/>
          </a:prstGeom>
          <a:ln w="34925">
            <a:noFill/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B146BB2-1172-4A7D-BE96-6732CE5A8643}"/>
              </a:ext>
            </a:extLst>
          </p:cNvPr>
          <p:cNvSpPr txBox="1">
            <a:spLocks/>
          </p:cNvSpPr>
          <p:nvPr/>
        </p:nvSpPr>
        <p:spPr>
          <a:xfrm>
            <a:off x="402835" y="265637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</a:t>
            </a:r>
          </a:p>
        </p:txBody>
      </p:sp>
    </p:spTree>
    <p:extLst>
      <p:ext uri="{BB962C8B-B14F-4D97-AF65-F5344CB8AC3E}">
        <p14:creationId xmlns:p14="http://schemas.microsoft.com/office/powerpoint/2010/main" val="3908855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DD5DE-A31E-4698-AF5C-8F97815EC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Discussion questions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F0775-B647-4C9D-8834-D4246C720C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spcAft>
                <a:spcPts val="2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How do your results compare to the results from different electrolytes?</a:t>
            </a:r>
          </a:p>
          <a:p>
            <a:pPr marL="342900" indent="-342900">
              <a:spcAft>
                <a:spcPts val="2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Did your results match your predictions throughout? </a:t>
            </a:r>
          </a:p>
          <a:p>
            <a:pPr marL="342900" indent="-342900">
              <a:spcAft>
                <a:spcPts val="2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do you predict would happen to the performance of the battery if you added 20 cells?</a:t>
            </a:r>
          </a:p>
          <a:p>
            <a:pPr marL="342900" indent="-342900">
              <a:spcAft>
                <a:spcPts val="2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Does a higher potential difference relate to a greater performance?</a:t>
            </a:r>
          </a:p>
          <a:p>
            <a:pPr marL="342900" indent="-342900">
              <a:spcAft>
                <a:spcPts val="2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sort of graph should we use for these results? Why?</a:t>
            </a:r>
          </a:p>
          <a:p>
            <a:pPr marL="342900" indent="-342900">
              <a:spcAft>
                <a:spcPts val="20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could the coin be replaced with?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6282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DD5DE-A31E-4698-AF5C-8F97815EC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Evaluation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F0775-B647-4C9D-8834-D4246C720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7334493" cy="5598000"/>
          </a:xfrm>
        </p:spPr>
        <p:txBody>
          <a:bodyPr/>
          <a:lstStyle/>
          <a:p>
            <a:r>
              <a:rPr lang="en-US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you feel about our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learning objectives </a:t>
            </a:r>
            <a:r>
              <a:rPr lang="en-US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today?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 that batteries are made up of cells, comprised of layers of different materials.</a:t>
            </a:r>
            <a:endParaRPr lang="en-GB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 that changing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the different layers of a cell can affect its performance.</a:t>
            </a:r>
          </a:p>
          <a:p>
            <a:endParaRPr lang="en-GB" dirty="0"/>
          </a:p>
        </p:txBody>
      </p:sp>
      <p:pic>
        <p:nvPicPr>
          <p:cNvPr id="4" name="Picture 3" descr="Select your confidence from the chart of five stages of battery charge, from fully charged to empty">
            <a:extLst>
              <a:ext uri="{FF2B5EF4-FFF2-40B4-BE49-F238E27FC236}">
                <a16:creationId xmlns:a16="http://schemas.microsoft.com/office/drawing/2014/main" id="{CBCBA38F-D1AB-456E-89B2-B32CA4E92B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78373" y="1260000"/>
            <a:ext cx="2024609" cy="41578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ADC76F-E560-4CDE-9E1E-AB63A2CD2E1C}"/>
              </a:ext>
            </a:extLst>
          </p:cNvPr>
          <p:cNvSpPr txBox="1"/>
          <p:nvPr/>
        </p:nvSpPr>
        <p:spPr>
          <a:xfrm>
            <a:off x="493820" y="5497884"/>
            <a:ext cx="811151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you know you have learnt these objectives today?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0500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3A9C54A3-3C49-4FFF-8254-C3258FB2007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0531E-283D-4C39-85FB-AAFE684A2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481669"/>
            <a:ext cx="10080000" cy="440661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3E002-6743-479D-AD70-F75FA281AE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076325"/>
            <a:ext cx="10080000" cy="5223675"/>
          </a:xfrm>
        </p:spPr>
        <p:txBody>
          <a:bodyPr>
            <a:normAutofit/>
          </a:bodyPr>
          <a:lstStyle/>
          <a:p>
            <a:pPr lvl="0" fontAlgn="base">
              <a:buSzPts val="1000"/>
              <a:tabLst>
                <a:tab pos="457200" algn="l"/>
              </a:tabLst>
            </a:pP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Share your results and see how they compare with others around the world.</a:t>
            </a:r>
            <a:endParaRPr lang="en-GB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fontAlgn="base">
              <a:buSzPts val="1000"/>
              <a:tabLst>
                <a:tab pos="457200" algn="l"/>
              </a:tabLs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Developing better batteries is one way that scientists are tackling climate change and helping to create a sustainable future. What will you do?</a:t>
            </a:r>
            <a:endParaRPr lang="en-GB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buSzPts val="1000"/>
              <a:tabLst>
                <a:tab pos="457200" algn="l"/>
              </a:tabLs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and share ideas. Make a commitment </a:t>
            </a:r>
            <a:r>
              <a:rPr lang="en-GB" sz="2400" b="0" i="0" u="sng" dirty="0">
                <a:solidFill>
                  <a:srgbClr val="6888C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https://rsc.li/takecharge"/>
              </a:rPr>
              <a:t>https://rsc.li/takecharge</a:t>
            </a:r>
            <a:endParaRPr lang="en-GB" sz="24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>
              <a:buSzPts val="1000"/>
              <a:tabLst>
                <a:tab pos="457200" algn="l"/>
              </a:tabLst>
            </a:pP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794761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1980393-6843-433B-B7C1-DB7B94FE3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1797300"/>
            <a:ext cx="9540000" cy="440661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Image credits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2970FC3-461C-4A72-B09C-498BBA25F1D9}"/>
              </a:ext>
            </a:extLst>
          </p:cNvPr>
          <p:cNvSpPr txBox="1">
            <a:spLocks/>
          </p:cNvSpPr>
          <p:nvPr/>
        </p:nvSpPr>
        <p:spPr>
          <a:xfrm>
            <a:off x="540000" y="2419350"/>
            <a:ext cx="9540000" cy="319133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30400" indent="-2304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Slide 2: all images © Shutterstock</a:t>
            </a:r>
          </a:p>
          <a:p>
            <a:pPr marL="0" indent="0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Slide 4: images 1, 2 and 4 © Shutterstock; image 4 © Vattenfall, source 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https://group.vattenfall.com/press-and-media/newsroom/2021/hybrid-parks--new-opportunities-with-multi-technology-facilities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; image 5 ©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GuidoB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used under creative commons license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https://commons.wikimedia.org/wiki/File:VoltaBattery.JPG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Slide 9: adapted from an original </a:t>
            </a:r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image © Shutterstock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All other images © Royal Society of Chemistry.</a:t>
            </a:r>
          </a:p>
        </p:txBody>
      </p:sp>
    </p:spTree>
    <p:extLst>
      <p:ext uri="{BB962C8B-B14F-4D97-AF65-F5344CB8AC3E}">
        <p14:creationId xmlns:p14="http://schemas.microsoft.com/office/powerpoint/2010/main" val="218683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684</Words>
  <Application>Microsoft Office PowerPoint</Application>
  <PresentationFormat>Widescreen</PresentationFormat>
  <Paragraphs>81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Symbol</vt:lpstr>
      <vt:lpstr>Office Theme</vt:lpstr>
      <vt:lpstr>PowerPoint Presentation</vt:lpstr>
      <vt:lpstr>Investigating batteries</vt:lpstr>
      <vt:lpstr>Learning objectives</vt:lpstr>
      <vt:lpstr>What is a battery?</vt:lpstr>
      <vt:lpstr>Useful vocabulary</vt:lpstr>
      <vt:lpstr>PowerPoint Presentation</vt:lpstr>
      <vt:lpstr>PowerPoint Presentation</vt:lpstr>
      <vt:lpstr>Discussion questions</vt:lpstr>
      <vt:lpstr>Evaluation</vt:lpstr>
      <vt:lpstr>Next steps</vt:lpstr>
      <vt:lpstr>Image credits</vt:lpstr>
    </vt:vector>
  </TitlesOfParts>
  <Company>Royal Society of Chemistry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Take charge: global battery experiment investigation 2 learner slides</dc:title>
  <dc:creator>Royal Society of Chemistry</dc:creator>
  <cp:keywords>Global battery experiment, coin battery, cell, electrode, electrolyte, circuit, LED, energy</cp:keywords>
  <dc:description>From Take charge: global battery experiment, rsc.li/takecharge</dc:description>
  <cp:lastModifiedBy>Juliet Kennard</cp:lastModifiedBy>
  <cp:revision>28</cp:revision>
  <dcterms:modified xsi:type="dcterms:W3CDTF">2022-03-08T16:26:51Z</dcterms:modified>
</cp:coreProperties>
</file>