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4"/>
  </p:sldMasterIdLst>
  <p:notesMasterIdLst>
    <p:notesMasterId r:id="rId7"/>
  </p:notesMasterIdLst>
  <p:sldIdLst>
    <p:sldId id="273" r:id="rId5"/>
    <p:sldId id="274"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82"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585A"/>
    <a:srgbClr val="DA1883"/>
    <a:srgbClr val="FF9E1B"/>
    <a:srgbClr val="E7E6E6"/>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3F8713-7F93-4294-8EAD-69145CB5B03A}" v="2" dt="2026-06-10T15:29:06.7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94" autoAdjust="0"/>
    <p:restoredTop sz="78955" autoAdjust="0"/>
  </p:normalViewPr>
  <p:slideViewPr>
    <p:cSldViewPr snapToGrid="0" snapToObjects="1">
      <p:cViewPr varScale="1">
        <p:scale>
          <a:sx n="87" d="100"/>
          <a:sy n="87" d="100"/>
        </p:scale>
        <p:origin x="1818" y="90"/>
      </p:cViewPr>
      <p:guideLst>
        <p:guide orient="horz" pos="2682"/>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Sld">
      <pc:chgData name="Hannah Griffiths" userId="9135852f-5aac-4f3f-97b0-55e569f13680" providerId="ADAL" clId="{79D2581E-2C64-4D7D-948E-B5DB5B650164}" dt="2026-06-10T15:29:00.102" v="7" actId="1076"/>
      <pc:docMkLst>
        <pc:docMk/>
      </pc:docMkLst>
      <pc:sldChg chg="modSp mod">
        <pc:chgData name="Hannah Griffiths" userId="9135852f-5aac-4f3f-97b0-55e569f13680" providerId="ADAL" clId="{79D2581E-2C64-4D7D-948E-B5DB5B650164}" dt="2026-06-10T15:28:29.509" v="3" actId="1076"/>
        <pc:sldMkLst>
          <pc:docMk/>
          <pc:sldMk cId="3559970689" sldId="273"/>
        </pc:sldMkLst>
        <pc:spChg chg="mod">
          <ac:chgData name="Hannah Griffiths" userId="9135852f-5aac-4f3f-97b0-55e569f13680" providerId="ADAL" clId="{79D2581E-2C64-4D7D-948E-B5DB5B650164}" dt="2026-06-10T15:28:26.862" v="2" actId="1076"/>
          <ac:spMkLst>
            <pc:docMk/>
            <pc:sldMk cId="3559970689" sldId="273"/>
            <ac:spMk id="7" creationId="{00000000-0000-0000-0000-000000000000}"/>
          </ac:spMkLst>
        </pc:spChg>
        <pc:spChg chg="mod">
          <ac:chgData name="Hannah Griffiths" userId="9135852f-5aac-4f3f-97b0-55e569f13680" providerId="ADAL" clId="{79D2581E-2C64-4D7D-948E-B5DB5B650164}" dt="2026-06-10T15:28:29.509" v="3" actId="1076"/>
          <ac:spMkLst>
            <pc:docMk/>
            <pc:sldMk cId="3559970689" sldId="273"/>
            <ac:spMk id="9" creationId="{46D93CE8-DF7B-584A-90B2-D75DC0F3F499}"/>
          </ac:spMkLst>
        </pc:spChg>
        <pc:picChg chg="mod">
          <ac:chgData name="Hannah Griffiths" userId="9135852f-5aac-4f3f-97b0-55e569f13680" providerId="ADAL" clId="{79D2581E-2C64-4D7D-948E-B5DB5B650164}" dt="2026-06-10T15:28:23.310" v="1" actId="962"/>
          <ac:picMkLst>
            <pc:docMk/>
            <pc:sldMk cId="3559970689" sldId="273"/>
            <ac:picMk id="12" creationId="{B2ABB839-9409-497D-9B47-03452D83A020}"/>
          </ac:picMkLst>
        </pc:picChg>
      </pc:sldChg>
      <pc:sldChg chg="modSp mod">
        <pc:chgData name="Hannah Griffiths" userId="9135852f-5aac-4f3f-97b0-55e569f13680" providerId="ADAL" clId="{79D2581E-2C64-4D7D-948E-B5DB5B650164}" dt="2026-06-10T15:29:00.102" v="7" actId="1076"/>
        <pc:sldMkLst>
          <pc:docMk/>
          <pc:sldMk cId="2216896333" sldId="274"/>
        </pc:sldMkLst>
        <pc:spChg chg="mod">
          <ac:chgData name="Hannah Griffiths" userId="9135852f-5aac-4f3f-97b0-55e569f13680" providerId="ADAL" clId="{79D2581E-2C64-4D7D-948E-B5DB5B650164}" dt="2026-06-10T15:29:00.102" v="7" actId="1076"/>
          <ac:spMkLst>
            <pc:docMk/>
            <pc:sldMk cId="2216896333" sldId="274"/>
            <ac:spMk id="5" creationId="{00000000-0000-0000-0000-000000000000}"/>
          </ac:spMkLst>
        </pc:spChg>
        <pc:spChg chg="mod">
          <ac:chgData name="Hannah Griffiths" userId="9135852f-5aac-4f3f-97b0-55e569f13680" providerId="ADAL" clId="{79D2581E-2C64-4D7D-948E-B5DB5B650164}" dt="2026-06-10T15:28:52.501" v="4" actId="1076"/>
          <ac:spMkLst>
            <pc:docMk/>
            <pc:sldMk cId="2216896333" sldId="274"/>
            <ac:spMk id="7" creationId="{00000000-0000-0000-0000-000000000000}"/>
          </ac:spMkLst>
        </pc:spChg>
        <pc:spChg chg="mod">
          <ac:chgData name="Hannah Griffiths" userId="9135852f-5aac-4f3f-97b0-55e569f13680" providerId="ADAL" clId="{79D2581E-2C64-4D7D-948E-B5DB5B650164}" dt="2026-06-10T15:28:55.989" v="5" actId="1076"/>
          <ac:spMkLst>
            <pc:docMk/>
            <pc:sldMk cId="2216896333" sldId="274"/>
            <ac:spMk id="9" creationId="{46D93CE8-DF7B-584A-90B2-D75DC0F3F499}"/>
          </ac:spMkLst>
        </pc:spChg>
        <pc:spChg chg="mod">
          <ac:chgData name="Hannah Griffiths" userId="9135852f-5aac-4f3f-97b0-55e569f13680" providerId="ADAL" clId="{79D2581E-2C64-4D7D-948E-B5DB5B650164}" dt="2026-06-10T15:28:58.469" v="6" actId="1076"/>
          <ac:spMkLst>
            <pc:docMk/>
            <pc:sldMk cId="2216896333" sldId="274"/>
            <ac:spMk id="13" creationId="{59B6829A-6F4F-4816-AA27-C3D63E2B68B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154ED3-4554-2847-B655-88FA98F1AC0A}" type="datetimeFigureOut">
              <a:rPr lang="en-GB" smtClean="0"/>
              <a:t>10/06/2026</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E44EFE-404B-D849-BE65-BA999C857125}" type="slidenum">
              <a:rPr lang="en-GB" smtClean="0"/>
              <a:t>‹#›</a:t>
            </a:fld>
            <a:endParaRPr lang="en-GB" dirty="0"/>
          </a:p>
        </p:txBody>
      </p:sp>
    </p:spTree>
    <p:extLst>
      <p:ext uri="{BB962C8B-B14F-4D97-AF65-F5344CB8AC3E}">
        <p14:creationId xmlns:p14="http://schemas.microsoft.com/office/powerpoint/2010/main" val="1879730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Mae’r sleid hon yn crynhoi erthygl ddiweddar a gyhoeddwyd gan </a:t>
            </a:r>
            <a:r>
              <a:rPr lang="cy-GB" i="1"/>
              <a:t>Chemistry World</a:t>
            </a:r>
            <a:r>
              <a:rPr lang="cy-GB"/>
              <a:t>.</a:t>
            </a:r>
            <a:r>
              <a:rPr lang="cy-GB" baseline="0"/>
              <a:t> </a:t>
            </a:r>
            <a:r>
              <a:rPr lang="cy-GB"/>
              <a:t>Defnyddiwch y sleid hon i ddechrau gwers (14-16) ar alotropau carbon.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indent="0">
              <a:buNone/>
            </a:pPr>
            <a:r>
              <a:rPr lang="cy-GB"/>
              <a:t>Cydnabyddiaeth am y llun: Shutterstock</a:t>
            </a:r>
          </a:p>
        </p:txBody>
      </p:sp>
      <p:sp>
        <p:nvSpPr>
          <p:cNvPr id="4" name="Slide Number Placeholder 3"/>
          <p:cNvSpPr>
            <a:spLocks noGrp="1"/>
          </p:cNvSpPr>
          <p:nvPr>
            <p:ph type="sldNum" sz="quarter" idx="5"/>
          </p:nvPr>
        </p:nvSpPr>
        <p:spPr/>
        <p:txBody>
          <a:bodyPr/>
          <a:lstStyle/>
          <a:p>
            <a:fld id="{47E44EFE-404B-D849-BE65-BA999C857125}" type="slidenum">
              <a:rPr lang="en-GB" smtClean="0"/>
              <a:t>1</a:t>
            </a:fld>
            <a:endParaRPr lang="en-GB"/>
          </a:p>
        </p:txBody>
      </p:sp>
    </p:spTree>
    <p:extLst>
      <p:ext uri="{BB962C8B-B14F-4D97-AF65-F5344CB8AC3E}">
        <p14:creationId xmlns:p14="http://schemas.microsoft.com/office/powerpoint/2010/main" val="434170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Mae’r sleid hon yn crynhoi erthygl ddiweddar a gyhoeddwyd gan </a:t>
            </a:r>
            <a:r>
              <a:rPr lang="cy-GB" i="1"/>
              <a:t>Chemistry World</a:t>
            </a:r>
            <a:r>
              <a:rPr lang="cy-GB"/>
              <a:t>.</a:t>
            </a:r>
            <a:r>
              <a:rPr lang="cy-GB" baseline="0"/>
              <a:t> </a:t>
            </a:r>
            <a:r>
              <a:rPr lang="cy-GB"/>
              <a:t>Defnyddiwch y sleid hon i ddechrau gwers (14-16) ar alotropau carbon.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cy-GB"/>
              <a:t>Atebion:</a:t>
            </a:r>
          </a:p>
          <a:p>
            <a:pPr marL="228600" indent="-228600">
              <a:buAutoNum type="arabicPeriod"/>
            </a:pPr>
            <a:r>
              <a:rPr lang="cy-GB" sz="1200" baseline="0">
                <a:solidFill>
                  <a:schemeClr val="tx1"/>
                </a:solidFill>
                <a:latin typeface="+mn-lt"/>
              </a:rPr>
              <a:t>Carbon.</a:t>
            </a:r>
          </a:p>
          <a:p>
            <a:pPr marL="228600" indent="-228600">
              <a:buAutoNum type="arabicPeriod"/>
            </a:pPr>
            <a:r>
              <a:rPr lang="cy-GB" sz="1200" baseline="0">
                <a:solidFill>
                  <a:schemeClr val="tx1"/>
                </a:solidFill>
                <a:latin typeface="+mn-lt"/>
              </a:rPr>
              <a:t>Un haen o graffit sy’n cynnwys atomau carbon sy’n ffurfio 3 bond cofalent mewn cylchoedd hecsagonol.</a:t>
            </a:r>
          </a:p>
          <a:p>
            <a:pPr marL="228600" indent="-228600">
              <a:buAutoNum type="arabicPeriod"/>
            </a:pPr>
            <a:r>
              <a:rPr lang="cy-GB" sz="1200" baseline="0">
                <a:solidFill>
                  <a:schemeClr val="tx1"/>
                </a:solidFill>
                <a:latin typeface="+mn-lt"/>
              </a:rPr>
              <a:t>Mae’r haenau’n denau iawn a gall golau gweladwy basio drwyddynt heb eu newid.</a:t>
            </a:r>
          </a:p>
          <a:p>
            <a:pPr marL="228600" indent="-228600">
              <a:buAutoNum type="arabicPeriod"/>
            </a:pPr>
            <a:endParaRPr lang="en-US" dirty="0"/>
          </a:p>
          <a:p>
            <a:pPr marL="0" indent="0">
              <a:buNone/>
            </a:pPr>
            <a:r>
              <a:rPr lang="cy-GB"/>
              <a:t>Cydnabyddiaeth am y llun: Shutterstock</a:t>
            </a:r>
          </a:p>
        </p:txBody>
      </p:sp>
      <p:sp>
        <p:nvSpPr>
          <p:cNvPr id="4" name="Slide Number Placeholder 3"/>
          <p:cNvSpPr>
            <a:spLocks noGrp="1"/>
          </p:cNvSpPr>
          <p:nvPr>
            <p:ph type="sldNum" sz="quarter" idx="5"/>
          </p:nvPr>
        </p:nvSpPr>
        <p:spPr/>
        <p:txBody>
          <a:bodyPr/>
          <a:lstStyle/>
          <a:p>
            <a:fld id="{47E44EFE-404B-D849-BE65-BA999C857125}" type="slidenum">
              <a:rPr lang="en-GB" smtClean="0"/>
              <a:t>2</a:t>
            </a:fld>
            <a:endParaRPr lang="en-GB"/>
          </a:p>
        </p:txBody>
      </p:sp>
    </p:spTree>
    <p:extLst>
      <p:ext uri="{BB962C8B-B14F-4D97-AF65-F5344CB8AC3E}">
        <p14:creationId xmlns:p14="http://schemas.microsoft.com/office/powerpoint/2010/main" val="799772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dirty="0"/>
          </a:p>
        </p:txBody>
      </p:sp>
      <p:sp>
        <p:nvSpPr>
          <p:cNvPr id="2" name="Title 1">
            <a:extLst>
              <a:ext uri="{FF2B5EF4-FFF2-40B4-BE49-F238E27FC236}">
                <a16:creationId xmlns:a16="http://schemas.microsoft.com/office/drawing/2014/main" id="{56F06E72-FD10-384B-917A-421C42C98846}"/>
              </a:ext>
            </a:extLst>
          </p:cNvPr>
          <p:cNvSpPr>
            <a:spLocks noGrp="1"/>
          </p:cNvSpPr>
          <p:nvPr>
            <p:ph type="title"/>
          </p:nvPr>
        </p:nvSpPr>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4D49FB06-ED83-EA45-AEBD-3751AE6255D1}"/>
              </a:ext>
            </a:extLst>
          </p:cNvPr>
          <p:cNvSpPr>
            <a:spLocks noGrp="1"/>
          </p:cNvSpPr>
          <p:nvPr>
            <p:ph sz="quarter" idx="13"/>
          </p:nvPr>
        </p:nvSpPr>
        <p:spPr>
          <a:xfrm>
            <a:off x="628650" y="1825625"/>
            <a:ext cx="7886700" cy="3408363"/>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478420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7_Two Content">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dirty="0"/>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2C8ADCB8-941A-2E48-A25E-6D520F812004}"/>
              </a:ext>
            </a:extLst>
          </p:cNvPr>
          <p:cNvSpPr>
            <a:spLocks noGrp="1"/>
          </p:cNvSpPr>
          <p:nvPr>
            <p:ph idx="13"/>
          </p:nvPr>
        </p:nvSpPr>
        <p:spPr>
          <a:xfrm>
            <a:off x="477658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48288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Two Content_text and picture">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dirty="0"/>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a:t>Click to edit Master title style</a:t>
            </a:r>
            <a:endParaRPr lang="en-GB"/>
          </a:p>
        </p:txBody>
      </p:sp>
      <p:sp>
        <p:nvSpPr>
          <p:cNvPr id="3" name="Picture Placeholder 2">
            <a:extLst>
              <a:ext uri="{FF2B5EF4-FFF2-40B4-BE49-F238E27FC236}">
                <a16:creationId xmlns:a16="http://schemas.microsoft.com/office/drawing/2014/main" id="{92C4AF84-80AB-C24E-A255-17AE1204EC6D}"/>
              </a:ext>
            </a:extLst>
          </p:cNvPr>
          <p:cNvSpPr>
            <a:spLocks noGrp="1"/>
          </p:cNvSpPr>
          <p:nvPr>
            <p:ph type="pic" sz="quarter" idx="13"/>
          </p:nvPr>
        </p:nvSpPr>
        <p:spPr>
          <a:xfrm>
            <a:off x="4572000" y="1816100"/>
            <a:ext cx="3943350" cy="3644900"/>
          </a:xfrm>
        </p:spPr>
        <p:txBody>
          <a:bodyPr/>
          <a:lstStyle/>
          <a:p>
            <a:r>
              <a:rPr lang="en-US" dirty="0"/>
              <a:t>Click icon to add picture</a:t>
            </a:r>
            <a:endParaRPr lang="en-GB" dirty="0"/>
          </a:p>
        </p:txBody>
      </p:sp>
    </p:spTree>
    <p:extLst>
      <p:ext uri="{BB962C8B-B14F-4D97-AF65-F5344CB8AC3E}">
        <p14:creationId xmlns:p14="http://schemas.microsoft.com/office/powerpoint/2010/main" val="255900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Two Content Text and table">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dirty="0"/>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a:t>Click to edit Master title style</a:t>
            </a:r>
            <a:endParaRPr lang="en-GB"/>
          </a:p>
        </p:txBody>
      </p:sp>
      <p:sp>
        <p:nvSpPr>
          <p:cNvPr id="4" name="Table Placeholder 3">
            <a:extLst>
              <a:ext uri="{FF2B5EF4-FFF2-40B4-BE49-F238E27FC236}">
                <a16:creationId xmlns:a16="http://schemas.microsoft.com/office/drawing/2014/main" id="{2D47F291-18EF-E34E-8DD6-E5E40C8FD305}"/>
              </a:ext>
            </a:extLst>
          </p:cNvPr>
          <p:cNvSpPr>
            <a:spLocks noGrp="1"/>
          </p:cNvSpPr>
          <p:nvPr>
            <p:ph type="tbl" sz="quarter" idx="13"/>
          </p:nvPr>
        </p:nvSpPr>
        <p:spPr>
          <a:xfrm>
            <a:off x="4572000" y="1816100"/>
            <a:ext cx="3943350" cy="3644900"/>
          </a:xfrm>
        </p:spPr>
        <p:txBody>
          <a:bodyPr/>
          <a:lstStyle/>
          <a:p>
            <a:r>
              <a:rPr lang="en-US" dirty="0"/>
              <a:t>Click icon to add table</a:t>
            </a:r>
            <a:endParaRPr lang="en-GB" dirty="0"/>
          </a:p>
        </p:txBody>
      </p:sp>
    </p:spTree>
    <p:extLst>
      <p:ext uri="{BB962C8B-B14F-4D97-AF65-F5344CB8AC3E}">
        <p14:creationId xmlns:p14="http://schemas.microsoft.com/office/powerpoint/2010/main" val="10673735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25411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6785941" y="6300000"/>
            <a:ext cx="2057400" cy="365125"/>
          </a:xfrm>
          <a:prstGeom prst="rect">
            <a:avLst/>
          </a:prstGeom>
        </p:spPr>
        <p:txBody>
          <a:bodyPr vert="horz" lIns="91440" tIns="45720" rIns="91440" bIns="45720" rtlCol="0" anchor="ctr"/>
          <a:lstStyle>
            <a:lvl1pPr algn="r">
              <a:defRPr sz="1200">
                <a:solidFill>
                  <a:srgbClr val="004976"/>
                </a:solidFill>
              </a:defRPr>
            </a:lvl1pPr>
          </a:lstStyle>
          <a:p>
            <a:fld id="{D993BE9A-2295-974E-B063-F12D5C0A2200}" type="slidenum">
              <a:rPr lang="en-GB" smtClean="0"/>
              <a:pPr/>
              <a:t>‹#›</a:t>
            </a:fld>
            <a:endParaRPr lang="en-GB" dirty="0"/>
          </a:p>
        </p:txBody>
      </p:sp>
      <p:pic>
        <p:nvPicPr>
          <p:cNvPr id="9" name="Picture 8">
            <a:extLst>
              <a:ext uri="{FF2B5EF4-FFF2-40B4-BE49-F238E27FC236}">
                <a16:creationId xmlns:a16="http://schemas.microsoft.com/office/drawing/2014/main" id="{B6D10051-213D-F54D-BD3C-B61FA29442AB}"/>
              </a:ext>
            </a:extLst>
          </p:cNvPr>
          <p:cNvPicPr>
            <a:picLocks noChangeAspect="1"/>
          </p:cNvPicPr>
          <p:nvPr userDrawn="1"/>
        </p:nvPicPr>
        <p:blipFill>
          <a:blip r:embed="rId6"/>
          <a:stretch>
            <a:fillRect/>
          </a:stretch>
        </p:blipFill>
        <p:spPr>
          <a:xfrm>
            <a:off x="0" y="5720631"/>
            <a:ext cx="2615950" cy="1137369"/>
          </a:xfrm>
          <a:prstGeom prst="rect">
            <a:avLst/>
          </a:prstGeom>
        </p:spPr>
      </p:pic>
      <p:cxnSp>
        <p:nvCxnSpPr>
          <p:cNvPr id="10" name="Straight Connector 9">
            <a:extLst>
              <a:ext uri="{FF2B5EF4-FFF2-40B4-BE49-F238E27FC236}">
                <a16:creationId xmlns:a16="http://schemas.microsoft.com/office/drawing/2014/main" id="{A30C2941-B443-B742-A370-CFF703CA1858}"/>
              </a:ext>
            </a:extLst>
          </p:cNvPr>
          <p:cNvCxnSpPr>
            <a:cxnSpLocks/>
          </p:cNvCxnSpPr>
          <p:nvPr userDrawn="1"/>
        </p:nvCxnSpPr>
        <p:spPr>
          <a:xfrm>
            <a:off x="318000" y="5720598"/>
            <a:ext cx="852534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76898"/>
      </p:ext>
    </p:extLst>
  </p:cSld>
  <p:clrMap bg1="lt1" tx1="dk1" bg2="lt2" tx2="dk2" accent1="accent1" accent2="accent2" accent3="accent3" accent4="accent4" accent5="accent5" accent6="accent6" hlink="hlink" folHlink="folHlink"/>
  <p:sldLayoutIdLst>
    <p:sldLayoutId id="2147483683" r:id="rId1"/>
    <p:sldLayoutId id="2147483729" r:id="rId2"/>
    <p:sldLayoutId id="2147483731" r:id="rId3"/>
    <p:sldLayoutId id="2147483732" r:id="rId4"/>
  </p:sldLayoutIdLst>
  <p:hf hdr="0" ftr="0" dt="0"/>
  <p:txStyles>
    <p:titleStyle>
      <a:lvl1pPr algn="l" defTabSz="914400" rtl="0" eaLnBrk="1" latinLnBrk="0" hangingPunct="1">
        <a:lnSpc>
          <a:spcPct val="90000"/>
        </a:lnSpc>
        <a:spcBef>
          <a:spcPct val="0"/>
        </a:spcBef>
        <a:buNone/>
        <a:defRPr sz="4000" kern="1200">
          <a:solidFill>
            <a:srgbClr val="004976"/>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rgbClr val="54585A"/>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rgbClr val="54585A"/>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rgbClr val="54585A"/>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rsc.li/2W6iHJn" TargetMode="External"/><Relationship Id="rId5" Type="http://schemas.openxmlformats.org/officeDocument/2006/relationships/hyperlink" Target="https://rsc.li/4ulaMTz" TargetMode="Externa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rsc.li/2W6iHJn" TargetMode="External"/><Relationship Id="rId5" Type="http://schemas.openxmlformats.org/officeDocument/2006/relationships/hyperlink" Target="https://rsc.li/4ulaMTz" TargetMode="Externa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Dellten hecsagonol graffen&#10;">
            <a:extLst>
              <a:ext uri="{FF2B5EF4-FFF2-40B4-BE49-F238E27FC236}">
                <a16:creationId xmlns:a16="http://schemas.microsoft.com/office/drawing/2014/main" id="{B2ABB839-9409-497D-9B47-03452D83A020}"/>
              </a:ext>
            </a:extLst>
          </p:cNvPr>
          <p:cNvPicPr>
            <a:picLocks noChangeAspect="1"/>
          </p:cNvPicPr>
          <p:nvPr/>
        </p:nvPicPr>
        <p:blipFill>
          <a:blip r:embed="rId3">
            <a:alphaModFix/>
          </a:blip>
          <a:stretch>
            <a:fillRect/>
          </a:stretch>
        </p:blipFill>
        <p:spPr>
          <a:xfrm>
            <a:off x="5255305" y="3150869"/>
            <a:ext cx="3631777" cy="2042874"/>
          </a:xfrm>
          <a:prstGeom prst="rect">
            <a:avLst/>
          </a:prstGeom>
          <a:effectLst>
            <a:softEdge rad="50800"/>
          </a:effectLst>
        </p:spPr>
      </p:pic>
      <p:sp>
        <p:nvSpPr>
          <p:cNvPr id="2" name="Slide Number Placeholder 1">
            <a:extLst>
              <a:ext uri="{FF2B5EF4-FFF2-40B4-BE49-F238E27FC236}">
                <a16:creationId xmlns:a16="http://schemas.microsoft.com/office/drawing/2014/main" id="{9A8BABC9-3627-194B-8675-4E9513869B0C}"/>
              </a:ext>
            </a:extLst>
          </p:cNvPr>
          <p:cNvSpPr>
            <a:spLocks noGrp="1"/>
          </p:cNvSpPr>
          <p:nvPr>
            <p:ph type="sldNum" sz="quarter" idx="12"/>
          </p:nvPr>
        </p:nvSpPr>
        <p:spPr/>
        <p:txBody>
          <a:bodyPr/>
          <a:lstStyle/>
          <a:p>
            <a:fld id="{D993BE9A-2295-974E-B063-F12D5C0A2200}" type="slidenum">
              <a:rPr lang="en-GB" smtClean="0"/>
              <a:t>1</a:t>
            </a:fld>
            <a:endParaRPr lang="en-GB"/>
          </a:p>
        </p:txBody>
      </p:sp>
      <p:sp>
        <p:nvSpPr>
          <p:cNvPr id="3" name="Title 2">
            <a:extLst>
              <a:ext uri="{FF2B5EF4-FFF2-40B4-BE49-F238E27FC236}">
                <a16:creationId xmlns:a16="http://schemas.microsoft.com/office/drawing/2014/main" id="{E1FB8C7A-6F1E-6C4F-84AA-61CCD4C8EAC2}"/>
              </a:ext>
            </a:extLst>
          </p:cNvPr>
          <p:cNvSpPr>
            <a:spLocks noGrp="1"/>
          </p:cNvSpPr>
          <p:nvPr>
            <p:ph type="title"/>
          </p:nvPr>
        </p:nvSpPr>
        <p:spPr>
          <a:xfrm>
            <a:off x="618139" y="203931"/>
            <a:ext cx="8030101" cy="1325563"/>
          </a:xfrm>
        </p:spPr>
        <p:txBody>
          <a:bodyPr>
            <a:normAutofit/>
          </a:bodyPr>
          <a:lstStyle/>
          <a:p>
            <a:r>
              <a:rPr lang="cy-GB" sz="3200"/>
              <a:t>Graffen yn amddiffyn paentiadau rhag colli eu lliw  </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2695" y="5816049"/>
            <a:ext cx="967901" cy="967901"/>
          </a:xfrm>
          <a:prstGeom prst="rect">
            <a:avLst/>
          </a:prstGeom>
        </p:spPr>
      </p:pic>
      <p:sp>
        <p:nvSpPr>
          <p:cNvPr id="7" name="TextBox 11"/>
          <p:cNvSpPr txBox="1"/>
          <p:nvPr/>
        </p:nvSpPr>
        <p:spPr>
          <a:xfrm>
            <a:off x="618139" y="1262145"/>
            <a:ext cx="6989893"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cy-GB" sz="1400" i="1" dirty="0">
                <a:solidFill>
                  <a:srgbClr val="004976"/>
                </a:solidFill>
              </a:rPr>
              <a:t>Darllenwch yr erthygl lawn yn </a:t>
            </a:r>
            <a:r>
              <a:rPr lang="cy-GB" sz="1400" i="1" dirty="0">
                <a:solidFill>
                  <a:srgbClr val="004976"/>
                </a:solidFill>
                <a:hlinkClick r:id="rId5"/>
              </a:rPr>
              <a:t>rsc.li/4ulaMTz</a:t>
            </a:r>
            <a:endParaRPr lang="cy-GB" sz="1400" i="1" dirty="0">
              <a:solidFill>
                <a:srgbClr val="004976"/>
              </a:solidFill>
              <a:hlinkClick r:id="rId6"/>
            </a:endParaRPr>
          </a:p>
        </p:txBody>
      </p:sp>
      <p:sp>
        <p:nvSpPr>
          <p:cNvPr id="9" name="Content Placeholder 3">
            <a:extLst>
              <a:ext uri="{FF2B5EF4-FFF2-40B4-BE49-F238E27FC236}">
                <a16:creationId xmlns:a16="http://schemas.microsoft.com/office/drawing/2014/main" id="{46D93CE8-DF7B-584A-90B2-D75DC0F3F499}"/>
              </a:ext>
            </a:extLst>
          </p:cNvPr>
          <p:cNvSpPr txBox="1">
            <a:spLocks/>
          </p:cNvSpPr>
          <p:nvPr/>
        </p:nvSpPr>
        <p:spPr>
          <a:xfrm>
            <a:off x="552449" y="1598097"/>
            <a:ext cx="8095791" cy="1754326"/>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rgbClr val="54585A"/>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rgbClr val="54585A"/>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rgbClr val="54585A"/>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1800" dirty="0"/>
              <a:t>Gall haen dryloyw o graffen, dim ond ychydig o atomau o drwch, atal pigmentau mewn paentiadau rhag colli lliw hyd at 70%. Mae graffen yn amsugno cryn dipyn o olau uwchfioled, yn dibynnu ar nifer yr haenau, ac mae’n rhwystr da iawn yn erbyn ocsigen a lleithder. Mae’n atal colli lliw drwy leihau ymbelydredd niweidiol yn ogystal ag atal trylediad cyfryngau ocsidio.</a:t>
            </a:r>
          </a:p>
        </p:txBody>
      </p:sp>
      <p:sp>
        <p:nvSpPr>
          <p:cNvPr id="13" name="Rectangle 12">
            <a:extLst>
              <a:ext uri="{FF2B5EF4-FFF2-40B4-BE49-F238E27FC236}">
                <a16:creationId xmlns:a16="http://schemas.microsoft.com/office/drawing/2014/main" id="{59B6829A-6F4F-4816-AA27-C3D63E2B68B7}"/>
              </a:ext>
            </a:extLst>
          </p:cNvPr>
          <p:cNvSpPr/>
          <p:nvPr/>
        </p:nvSpPr>
        <p:spPr>
          <a:xfrm>
            <a:off x="552450" y="3241813"/>
            <a:ext cx="4702855" cy="1477328"/>
          </a:xfrm>
          <a:prstGeom prst="rect">
            <a:avLst/>
          </a:prstGeom>
        </p:spPr>
        <p:txBody>
          <a:bodyPr wrap="square">
            <a:spAutoFit/>
          </a:bodyPr>
          <a:lstStyle/>
          <a:p>
            <a:r>
              <a:rPr lang="cy-GB" dirty="0">
                <a:solidFill>
                  <a:srgbClr val="54585A"/>
                </a:solidFill>
              </a:rPr>
              <a:t>Mae dellt graffen atomig-denau yn cael eu rhoi ar haen adlynol. Mae dwy roler yn gwasgu’r paentiad a’r ffilm at ei gilydd yn ysgafn, ac yna’n tynnu’r ffilm, gan adael dim ond yr haen graffen.</a:t>
            </a:r>
          </a:p>
        </p:txBody>
      </p:sp>
      <p:sp>
        <p:nvSpPr>
          <p:cNvPr id="11" name="TextBox 10">
            <a:extLst>
              <a:ext uri="{FF2B5EF4-FFF2-40B4-BE49-F238E27FC236}">
                <a16:creationId xmlns:a16="http://schemas.microsoft.com/office/drawing/2014/main" id="{D1741B0B-96E4-4FEA-B289-E25A158277B3}"/>
              </a:ext>
            </a:extLst>
          </p:cNvPr>
          <p:cNvSpPr txBox="1"/>
          <p:nvPr/>
        </p:nvSpPr>
        <p:spPr>
          <a:xfrm>
            <a:off x="6146834" y="5221918"/>
            <a:ext cx="2496196" cy="307777"/>
          </a:xfrm>
          <a:prstGeom prst="rect">
            <a:avLst/>
          </a:prstGeom>
          <a:noFill/>
        </p:spPr>
        <p:txBody>
          <a:bodyPr wrap="none" rtlCol="0">
            <a:spAutoFit/>
          </a:bodyPr>
          <a:lstStyle/>
          <a:p>
            <a:r>
              <a:rPr lang="cy-GB" sz="1400" dirty="0"/>
              <a:t>Dellten hecsagonol graffen</a:t>
            </a:r>
          </a:p>
        </p:txBody>
      </p:sp>
    </p:spTree>
    <p:extLst>
      <p:ext uri="{BB962C8B-B14F-4D97-AF65-F5344CB8AC3E}">
        <p14:creationId xmlns:p14="http://schemas.microsoft.com/office/powerpoint/2010/main" val="3559970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2ABB839-9409-497D-9B47-03452D83A020}"/>
              </a:ext>
              <a:ext uri="{C183D7F6-B498-43B3-948B-1728B52AA6E4}">
                <adec:decorative xmlns:adec="http://schemas.microsoft.com/office/drawing/2017/decorative" val="1"/>
              </a:ext>
            </a:extLst>
          </p:cNvPr>
          <p:cNvPicPr>
            <a:picLocks noChangeAspect="1"/>
          </p:cNvPicPr>
          <p:nvPr/>
        </p:nvPicPr>
        <p:blipFill>
          <a:blip r:embed="rId3">
            <a:alphaModFix/>
          </a:blip>
          <a:stretch>
            <a:fillRect/>
          </a:stretch>
        </p:blipFill>
        <p:spPr>
          <a:xfrm>
            <a:off x="5255305" y="3150869"/>
            <a:ext cx="3631777" cy="2042874"/>
          </a:xfrm>
          <a:prstGeom prst="rect">
            <a:avLst/>
          </a:prstGeom>
          <a:effectLst>
            <a:softEdge rad="50800"/>
          </a:effectLst>
        </p:spPr>
      </p:pic>
      <p:sp>
        <p:nvSpPr>
          <p:cNvPr id="2" name="Slide Number Placeholder 1">
            <a:extLst>
              <a:ext uri="{FF2B5EF4-FFF2-40B4-BE49-F238E27FC236}">
                <a16:creationId xmlns:a16="http://schemas.microsoft.com/office/drawing/2014/main" id="{9A8BABC9-3627-194B-8675-4E9513869B0C}"/>
              </a:ext>
            </a:extLst>
          </p:cNvPr>
          <p:cNvSpPr>
            <a:spLocks noGrp="1"/>
          </p:cNvSpPr>
          <p:nvPr>
            <p:ph type="sldNum" sz="quarter" idx="12"/>
          </p:nvPr>
        </p:nvSpPr>
        <p:spPr/>
        <p:txBody>
          <a:bodyPr/>
          <a:lstStyle/>
          <a:p>
            <a:fld id="{D993BE9A-2295-974E-B063-F12D5C0A2200}" type="slidenum">
              <a:rPr lang="en-GB" smtClean="0"/>
              <a:t>2</a:t>
            </a:fld>
            <a:endParaRPr lang="en-GB"/>
          </a:p>
        </p:txBody>
      </p:sp>
      <p:sp>
        <p:nvSpPr>
          <p:cNvPr id="3" name="Title 2">
            <a:extLst>
              <a:ext uri="{FF2B5EF4-FFF2-40B4-BE49-F238E27FC236}">
                <a16:creationId xmlns:a16="http://schemas.microsoft.com/office/drawing/2014/main" id="{E1FB8C7A-6F1E-6C4F-84AA-61CCD4C8EAC2}"/>
              </a:ext>
            </a:extLst>
          </p:cNvPr>
          <p:cNvSpPr>
            <a:spLocks noGrp="1"/>
          </p:cNvSpPr>
          <p:nvPr>
            <p:ph type="title"/>
          </p:nvPr>
        </p:nvSpPr>
        <p:spPr>
          <a:xfrm>
            <a:off x="618139" y="203932"/>
            <a:ext cx="8030101" cy="1039594"/>
          </a:xfrm>
        </p:spPr>
        <p:txBody>
          <a:bodyPr>
            <a:normAutofit/>
          </a:bodyPr>
          <a:lstStyle/>
          <a:p>
            <a:r>
              <a:rPr lang="cy-GB" sz="2500" dirty="0"/>
              <a:t>Graffen yn amddiffyn paentiadau rhag colli eu lliw  </a:t>
            </a: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2695" y="5816049"/>
            <a:ext cx="967901" cy="967901"/>
          </a:xfrm>
          <a:prstGeom prst="rect">
            <a:avLst/>
          </a:prstGeom>
        </p:spPr>
      </p:pic>
      <p:sp>
        <p:nvSpPr>
          <p:cNvPr id="5" name="TextBox 4"/>
          <p:cNvSpPr txBox="1"/>
          <p:nvPr/>
        </p:nvSpPr>
        <p:spPr>
          <a:xfrm>
            <a:off x="495760" y="4453444"/>
            <a:ext cx="5199957" cy="1200329"/>
          </a:xfrm>
          <a:prstGeom prst="rect">
            <a:avLst/>
          </a:prstGeom>
          <a:noFill/>
        </p:spPr>
        <p:txBody>
          <a:bodyPr wrap="square" rtlCol="0">
            <a:spAutoFit/>
          </a:bodyPr>
          <a:lstStyle/>
          <a:p>
            <a:pPr marL="342900" indent="-342900">
              <a:buAutoNum type="arabicPeriod"/>
            </a:pPr>
            <a:r>
              <a:rPr lang="cy-GB" dirty="0"/>
              <a:t>Pa elfen gemegol yw graffen?  </a:t>
            </a:r>
          </a:p>
          <a:p>
            <a:pPr marL="342900" indent="-342900">
              <a:buAutoNum type="arabicPeriod"/>
            </a:pPr>
            <a:r>
              <a:rPr lang="cy-GB" dirty="0"/>
              <a:t>Disgrifiwch adeiledd graffen.</a:t>
            </a:r>
          </a:p>
          <a:p>
            <a:pPr marL="342900" indent="-342900">
              <a:buAutoNum type="arabicPeriod"/>
            </a:pPr>
            <a:r>
              <a:rPr lang="cy-GB" dirty="0"/>
              <a:t>Awgrymwch pam mae’r niwlen graffen yn dryloyw.</a:t>
            </a:r>
          </a:p>
        </p:txBody>
      </p:sp>
      <p:sp>
        <p:nvSpPr>
          <p:cNvPr id="7" name="TextBox 11"/>
          <p:cNvSpPr txBox="1"/>
          <p:nvPr/>
        </p:nvSpPr>
        <p:spPr>
          <a:xfrm>
            <a:off x="725596" y="930448"/>
            <a:ext cx="6989893"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cy-GB" sz="1400" i="1" dirty="0">
                <a:solidFill>
                  <a:srgbClr val="004976"/>
                </a:solidFill>
              </a:rPr>
              <a:t>Darllenwch yr erthygl lawn yn </a:t>
            </a:r>
            <a:r>
              <a:rPr lang="cy-GB" sz="1400" i="1" dirty="0">
                <a:solidFill>
                  <a:srgbClr val="004976"/>
                </a:solidFill>
                <a:hlinkClick r:id="rId5"/>
              </a:rPr>
              <a:t>rsc.li/4ulaMTz</a:t>
            </a:r>
            <a:endParaRPr lang="cy-GB" sz="1400" i="1" dirty="0">
              <a:solidFill>
                <a:srgbClr val="004976"/>
              </a:solidFill>
              <a:hlinkClick r:id="rId6"/>
            </a:endParaRPr>
          </a:p>
        </p:txBody>
      </p:sp>
      <p:sp>
        <p:nvSpPr>
          <p:cNvPr id="9" name="Content Placeholder 3">
            <a:extLst>
              <a:ext uri="{FF2B5EF4-FFF2-40B4-BE49-F238E27FC236}">
                <a16:creationId xmlns:a16="http://schemas.microsoft.com/office/drawing/2014/main" id="{46D93CE8-DF7B-584A-90B2-D75DC0F3F499}"/>
              </a:ext>
            </a:extLst>
          </p:cNvPr>
          <p:cNvSpPr txBox="1">
            <a:spLocks/>
          </p:cNvSpPr>
          <p:nvPr/>
        </p:nvSpPr>
        <p:spPr>
          <a:xfrm>
            <a:off x="540178" y="1328305"/>
            <a:ext cx="8095791" cy="1754326"/>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Font typeface="Arial" panose="020B0604020202020204" pitchFamily="34" charset="0"/>
              <a:buNone/>
              <a:defRPr sz="2800" kern="1200">
                <a:solidFill>
                  <a:srgbClr val="54585A"/>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rgbClr val="54585A"/>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rgbClr val="54585A"/>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1800" dirty="0"/>
              <a:t>Gall haen dryloyw o graffen, dim ond ychydig o atomau o drwch, atal pigmentau mewn paentiadau rhag colli lliw hyd at 70%. Mae graffen yn amsugno cryn dipyn o olau uwchfioled, yn dibynnu ar nifer yr haenau, ac mae’n rhwystr da iawn yn erbyn ocsigen a lleithder. Mae’n atal colli lliw drwy leihau ymbelydredd niweidiol yn ogystal ag atal trylediad cyfryngau ocsidio.</a:t>
            </a:r>
          </a:p>
        </p:txBody>
      </p:sp>
      <p:sp>
        <p:nvSpPr>
          <p:cNvPr id="13" name="Rectangle 12">
            <a:extLst>
              <a:ext uri="{FF2B5EF4-FFF2-40B4-BE49-F238E27FC236}">
                <a16:creationId xmlns:a16="http://schemas.microsoft.com/office/drawing/2014/main" id="{59B6829A-6F4F-4816-AA27-C3D63E2B68B7}"/>
              </a:ext>
            </a:extLst>
          </p:cNvPr>
          <p:cNvSpPr/>
          <p:nvPr/>
        </p:nvSpPr>
        <p:spPr>
          <a:xfrm>
            <a:off x="508031" y="2813841"/>
            <a:ext cx="4702855" cy="1477328"/>
          </a:xfrm>
          <a:prstGeom prst="rect">
            <a:avLst/>
          </a:prstGeom>
        </p:spPr>
        <p:txBody>
          <a:bodyPr wrap="square">
            <a:spAutoFit/>
          </a:bodyPr>
          <a:lstStyle/>
          <a:p>
            <a:r>
              <a:rPr lang="cy-GB" dirty="0">
                <a:solidFill>
                  <a:srgbClr val="54585A"/>
                </a:solidFill>
              </a:rPr>
              <a:t>Mae dellt graffen atomig-denau yn cael eu rhoi ar haen adlynol. Mae dwy roler yn gwasgu’r paentiad a’r ffilm at ei gilydd yn ysgafn, ac yna’n tynnu’r ffilm, gan adael dim ond yr haen graffen.</a:t>
            </a:r>
          </a:p>
        </p:txBody>
      </p:sp>
      <p:sp>
        <p:nvSpPr>
          <p:cNvPr id="11" name="TextBox 10">
            <a:extLst>
              <a:ext uri="{FF2B5EF4-FFF2-40B4-BE49-F238E27FC236}">
                <a16:creationId xmlns:a16="http://schemas.microsoft.com/office/drawing/2014/main" id="{7F070D78-FE76-40DE-939A-319980898D8C}"/>
              </a:ext>
            </a:extLst>
          </p:cNvPr>
          <p:cNvSpPr txBox="1"/>
          <p:nvPr/>
        </p:nvSpPr>
        <p:spPr>
          <a:xfrm>
            <a:off x="6146834" y="5221918"/>
            <a:ext cx="2496196" cy="307777"/>
          </a:xfrm>
          <a:prstGeom prst="rect">
            <a:avLst/>
          </a:prstGeom>
          <a:noFill/>
        </p:spPr>
        <p:txBody>
          <a:bodyPr wrap="none" rtlCol="0">
            <a:spAutoFit/>
          </a:bodyPr>
          <a:lstStyle/>
          <a:p>
            <a:r>
              <a:rPr lang="cy-GB" sz="1400"/>
              <a:t>Dellten hecsagonol graffen</a:t>
            </a:r>
          </a:p>
        </p:txBody>
      </p:sp>
    </p:spTree>
    <p:extLst>
      <p:ext uri="{BB962C8B-B14F-4D97-AF65-F5344CB8AC3E}">
        <p14:creationId xmlns:p14="http://schemas.microsoft.com/office/powerpoint/2010/main" val="2216896333"/>
      </p:ext>
    </p:extLst>
  </p:cSld>
  <p:clrMapOvr>
    <a:masterClrMapping/>
  </p:clrMapOvr>
</p:sld>
</file>

<file path=ppt/theme/theme1.xml><?xml version="1.0" encoding="utf-8"?>
<a:theme xmlns:a="http://schemas.openxmlformats.org/drawingml/2006/main" name="1_RSC_Plain_no footer">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97D700"/>
      </a:accent4>
      <a:accent5>
        <a:srgbClr val="DA1883"/>
      </a:accent5>
      <a:accent6>
        <a:srgbClr val="991E66"/>
      </a:accent6>
      <a:hlink>
        <a:srgbClr val="FF9E1B"/>
      </a:hlink>
      <a:folHlink>
        <a:srgbClr val="54585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EIC starter slide template.pptx" id="{8C227671-679E-4005-AE38-7E4654D46299}" vid="{3A4C9E2F-8493-4A3B-ACEE-3D5EC76FA4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07900DF-3EEF-46A5-94A9-21789EBC7165}">
  <ds:schemaRefs>
    <ds:schemaRef ds:uri="http://purl.org/dc/dcmitype/"/>
    <ds:schemaRef ds:uri="http://schemas.openxmlformats.org/package/2006/metadata/core-properties"/>
    <ds:schemaRef ds:uri="0b166b12-8f01-4f4d-84be-2809f4dd08b1"/>
    <ds:schemaRef ds:uri="http://schemas.microsoft.com/office/2006/documentManagement/types"/>
    <ds:schemaRef ds:uri="http://purl.org/dc/elements/1.1/"/>
    <ds:schemaRef ds:uri="http://purl.org/dc/terms/"/>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D9B7705-6E4A-433D-914A-8894B6FAEACB}">
  <ds:schemaRefs>
    <ds:schemaRef ds:uri="http://schemas.microsoft.com/sharepoint/v3/contenttype/forms"/>
  </ds:schemaRefs>
</ds:datastoreItem>
</file>

<file path=customXml/itemProps3.xml><?xml version="1.0" encoding="utf-8"?>
<ds:datastoreItem xmlns:ds="http://schemas.openxmlformats.org/officeDocument/2006/customXml" ds:itemID="{F0FDC574-2750-4001-B40A-2C27665E063C}"/>
</file>

<file path=docProps/app.xml><?xml version="1.0" encoding="utf-8"?>
<Properties xmlns="http://schemas.openxmlformats.org/officeDocument/2006/extended-properties" xmlns:vt="http://schemas.openxmlformats.org/officeDocument/2006/docPropsVTypes">
  <Template>NEW EIC starter slide template (1)</Template>
  <TotalTime>7</TotalTime>
  <Words>381</Words>
  <Application>Microsoft Office PowerPoint</Application>
  <PresentationFormat>On-screen Show (4:3)</PresentationFormat>
  <Paragraphs>28</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1_RSC_Plain_no footer</vt:lpstr>
      <vt:lpstr>Graffen yn amddiffyn paentiadau rhag colli eu lliw  </vt:lpstr>
      <vt:lpstr>Graffen yn amddiffyn paentiadau rhag colli eu lliw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Graphene protects paintings from fading CYM</dc:title>
  <dc:creator>Royal Society of Chemistry</dc:creator>
  <cp:keywords>graphene, allotropes of carbon, radiation, oxidation</cp:keywords>
  <dc:description>From Education in Chemistry How a graphene veil protects paintings from fading https://rsc.li/4ulaMTz</dc:description>
  <cp:lastModifiedBy>Hannah Griffiths</cp:lastModifiedBy>
  <cp:revision>136</cp:revision>
  <dcterms:created xsi:type="dcterms:W3CDTF">2020-04-08T13:50:19Z</dcterms:created>
  <dcterms:modified xsi:type="dcterms:W3CDTF">2026-06-10T15:29:11Z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ies>
</file>