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2"/>
  </p:notesMasterIdLst>
  <p:sldIdLst>
    <p:sldId id="290" r:id="rId5"/>
    <p:sldId id="294" r:id="rId6"/>
    <p:sldId id="293" r:id="rId7"/>
    <p:sldId id="312" r:id="rId8"/>
    <p:sldId id="313" r:id="rId9"/>
    <p:sldId id="314" r:id="rId10"/>
    <p:sldId id="309"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 id="{6AFCBE25-129D-71BD-2520-C70EFDD5EC17}" name="Katie Haylor" initials="KH" userId="S::HaylorK@rsc.org::79d54f7f-ffc1-4b04-bab6-1092a29c2844" providerId="AD"/>
  <p188:author id="{4ABE0490-048B-22EF-1BC1-1CF64EC4D232}" name="Jo Pugh" initials="JP" userId="1187eaa31d8c3d2c" providerId="Windows Live"/>
  <p188:author id="{C74B60E9-655C-E89A-6316-3841AD519658}" name="Juliet Kennard" initials="JK" userId="S::KennardJ@rsc.org::171ce03e-ecb9-44f8-bcbb-a85643c4c66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102E"/>
    <a:srgbClr val="E6F1EF"/>
    <a:srgbClr val="006F62"/>
    <a:srgbClr val="EDF6F9"/>
    <a:srgbClr val="48A9C5"/>
    <a:srgbClr val="FAE7EA"/>
    <a:srgbClr val="F7DBE0"/>
    <a:srgbClr val="F4CFD5"/>
    <a:srgbClr val="FF9E1B"/>
    <a:srgbClr val="00497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5B9BD03-F522-43DC-94B7-68CBF529FC83}" v="11" dt="2026-01-27T16:11:16.68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172" autoAdjust="0"/>
  </p:normalViewPr>
  <p:slideViewPr>
    <p:cSldViewPr snapToGrid="0">
      <p:cViewPr varScale="1">
        <p:scale>
          <a:sx n="92" d="100"/>
          <a:sy n="92" d="100"/>
        </p:scale>
        <p:origin x="1278"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18" Type="http://schemas.microsoft.com/office/2018/10/relationships/authors" Target="author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D5F309-C2C4-4F97-ABA7-64D288C88283}" type="datetimeFigureOut">
              <a:rPr lang="en-GB" smtClean="0"/>
              <a:t>27/01/2026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97D1DB7-0BE7-4662-AE3E-804BA6BF7E27}" type="slidenum">
              <a:rPr lang="en-GB" smtClean="0"/>
              <a:t>‹#›</a:t>
            </a:fld>
            <a:endParaRPr lang="en-GB"/>
          </a:p>
        </p:txBody>
      </p:sp>
    </p:spTree>
    <p:extLst>
      <p:ext uri="{BB962C8B-B14F-4D97-AF65-F5344CB8AC3E}">
        <p14:creationId xmlns:p14="http://schemas.microsoft.com/office/powerpoint/2010/main" val="31828053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 on slide 1 © Shutterstock</a:t>
            </a:r>
          </a:p>
        </p:txBody>
      </p:sp>
      <p:sp>
        <p:nvSpPr>
          <p:cNvPr id="4" name="Slide Number Placeholder 3"/>
          <p:cNvSpPr>
            <a:spLocks noGrp="1"/>
          </p:cNvSpPr>
          <p:nvPr>
            <p:ph type="sldNum" sz="quarter" idx="5"/>
          </p:nvPr>
        </p:nvSpPr>
        <p:spPr/>
        <p:txBody>
          <a:bodyPr/>
          <a:lstStyle/>
          <a:p>
            <a:fld id="{497D1DB7-0BE7-4662-AE3E-804BA6BF7E27}" type="slidenum">
              <a:rPr lang="en-GB" smtClean="0"/>
              <a:t>1</a:t>
            </a:fld>
            <a:endParaRPr lang="en-GB"/>
          </a:p>
        </p:txBody>
      </p:sp>
    </p:spTree>
    <p:extLst>
      <p:ext uri="{BB962C8B-B14F-4D97-AF65-F5344CB8AC3E}">
        <p14:creationId xmlns:p14="http://schemas.microsoft.com/office/powerpoint/2010/main" val="26447510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slide summarises an article published by </a:t>
            </a:r>
            <a:r>
              <a:rPr lang="en-GB" i="1" dirty="0"/>
              <a:t>Chemistry World</a:t>
            </a:r>
            <a:r>
              <a:rPr lang="en-GB" dirty="0"/>
              <a:t>. Use this as summary slide for reading aloud and modelling active reading.</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Images on slide 2 © Shutterstock</a:t>
            </a:r>
          </a:p>
          <a:p>
            <a:endParaRPr lang="en-GB" dirty="0"/>
          </a:p>
        </p:txBody>
      </p:sp>
      <p:sp>
        <p:nvSpPr>
          <p:cNvPr id="4" name="Slide Number Placeholder 3"/>
          <p:cNvSpPr>
            <a:spLocks noGrp="1"/>
          </p:cNvSpPr>
          <p:nvPr>
            <p:ph type="sldNum" sz="quarter" idx="5"/>
          </p:nvPr>
        </p:nvSpPr>
        <p:spPr/>
        <p:txBody>
          <a:bodyPr/>
          <a:lstStyle/>
          <a:p>
            <a:fld id="{659AEAF9-7482-4645-9523-1778CA73848E}" type="slidenum">
              <a:rPr lang="en-GB" smtClean="0"/>
              <a:t>2</a:t>
            </a:fld>
            <a:endParaRPr lang="en-GB"/>
          </a:p>
        </p:txBody>
      </p:sp>
    </p:spTree>
    <p:extLst>
      <p:ext uri="{BB962C8B-B14F-4D97-AF65-F5344CB8AC3E}">
        <p14:creationId xmlns:p14="http://schemas.microsoft.com/office/powerpoint/2010/main" val="6710788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 on slide 3 © Shutterstock</a:t>
            </a:r>
          </a:p>
        </p:txBody>
      </p:sp>
      <p:sp>
        <p:nvSpPr>
          <p:cNvPr id="4" name="Slide Number Placeholder 3"/>
          <p:cNvSpPr>
            <a:spLocks noGrp="1"/>
          </p:cNvSpPr>
          <p:nvPr>
            <p:ph type="sldNum" sz="quarter" idx="5"/>
          </p:nvPr>
        </p:nvSpPr>
        <p:spPr/>
        <p:txBody>
          <a:bodyPr/>
          <a:lstStyle/>
          <a:p>
            <a:fld id="{497D1DB7-0BE7-4662-AE3E-804BA6BF7E27}" type="slidenum">
              <a:rPr lang="en-GB" smtClean="0"/>
              <a:t>3</a:t>
            </a:fld>
            <a:endParaRPr lang="en-GB"/>
          </a:p>
        </p:txBody>
      </p:sp>
    </p:spTree>
    <p:extLst>
      <p:ext uri="{BB962C8B-B14F-4D97-AF65-F5344CB8AC3E}">
        <p14:creationId xmlns:p14="http://schemas.microsoft.com/office/powerpoint/2010/main" val="16955597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Image on slide 4 © Shutterstock</a:t>
            </a:r>
          </a:p>
          <a:p>
            <a:endParaRPr lang="en-GB" dirty="0"/>
          </a:p>
        </p:txBody>
      </p:sp>
      <p:sp>
        <p:nvSpPr>
          <p:cNvPr id="4" name="Slide Number Placeholder 3"/>
          <p:cNvSpPr>
            <a:spLocks noGrp="1"/>
          </p:cNvSpPr>
          <p:nvPr>
            <p:ph type="sldNum" sz="quarter" idx="5"/>
          </p:nvPr>
        </p:nvSpPr>
        <p:spPr/>
        <p:txBody>
          <a:bodyPr/>
          <a:lstStyle/>
          <a:p>
            <a:fld id="{497D1DB7-0BE7-4662-AE3E-804BA6BF7E27}" type="slidenum">
              <a:rPr lang="en-GB" smtClean="0"/>
              <a:t>4</a:t>
            </a:fld>
            <a:endParaRPr lang="en-GB"/>
          </a:p>
        </p:txBody>
      </p:sp>
    </p:spTree>
    <p:extLst>
      <p:ext uri="{BB962C8B-B14F-4D97-AF65-F5344CB8AC3E}">
        <p14:creationId xmlns:p14="http://schemas.microsoft.com/office/powerpoint/2010/main" val="11445935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Image on slide 5 © Shutterstock</a:t>
            </a:r>
          </a:p>
          <a:p>
            <a:endParaRPr lang="en-GB" dirty="0"/>
          </a:p>
        </p:txBody>
      </p:sp>
      <p:sp>
        <p:nvSpPr>
          <p:cNvPr id="4" name="Slide Number Placeholder 3"/>
          <p:cNvSpPr>
            <a:spLocks noGrp="1"/>
          </p:cNvSpPr>
          <p:nvPr>
            <p:ph type="sldNum" sz="quarter" idx="5"/>
          </p:nvPr>
        </p:nvSpPr>
        <p:spPr/>
        <p:txBody>
          <a:bodyPr/>
          <a:lstStyle/>
          <a:p>
            <a:fld id="{497D1DB7-0BE7-4662-AE3E-804BA6BF7E27}" type="slidenum">
              <a:rPr lang="en-GB" smtClean="0"/>
              <a:t>5</a:t>
            </a:fld>
            <a:endParaRPr lang="en-GB"/>
          </a:p>
        </p:txBody>
      </p:sp>
    </p:spTree>
    <p:extLst>
      <p:ext uri="{BB962C8B-B14F-4D97-AF65-F5344CB8AC3E}">
        <p14:creationId xmlns:p14="http://schemas.microsoft.com/office/powerpoint/2010/main" val="26132809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Images on slide 6 © Shutterstock</a:t>
            </a:r>
          </a:p>
          <a:p>
            <a:endParaRPr lang="en-GB" dirty="0"/>
          </a:p>
        </p:txBody>
      </p:sp>
      <p:sp>
        <p:nvSpPr>
          <p:cNvPr id="4" name="Slide Number Placeholder 3"/>
          <p:cNvSpPr>
            <a:spLocks noGrp="1"/>
          </p:cNvSpPr>
          <p:nvPr>
            <p:ph type="sldNum" sz="quarter" idx="5"/>
          </p:nvPr>
        </p:nvSpPr>
        <p:spPr/>
        <p:txBody>
          <a:bodyPr/>
          <a:lstStyle/>
          <a:p>
            <a:fld id="{497D1DB7-0BE7-4662-AE3E-804BA6BF7E27}" type="slidenum">
              <a:rPr lang="en-GB" smtClean="0"/>
              <a:t>6</a:t>
            </a:fld>
            <a:endParaRPr lang="en-GB"/>
          </a:p>
        </p:txBody>
      </p:sp>
    </p:spTree>
    <p:extLst>
      <p:ext uri="{BB962C8B-B14F-4D97-AF65-F5344CB8AC3E}">
        <p14:creationId xmlns:p14="http://schemas.microsoft.com/office/powerpoint/2010/main" val="804502050"/>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4-16 years Title, single line, generic photo">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38610100-38BC-194F-9079-8DDE723951FF}"/>
              </a:ext>
            </a:extLst>
          </p:cNvPr>
          <p:cNvPicPr>
            <a:picLocks/>
          </p:cNvPicPr>
          <p:nvPr userDrawn="1"/>
        </p:nvPicPr>
        <p:blipFill>
          <a:blip r:embed="rId2" cstate="print">
            <a:extLst>
              <a:ext uri="{28A0092B-C50C-407E-A947-70E740481C1C}">
                <a14:useLocalDpi xmlns:a14="http://schemas.microsoft.com/office/drawing/2010/main" val="0"/>
              </a:ext>
            </a:extLst>
          </a:blip>
          <a:stretch>
            <a:fillRect/>
          </a:stretch>
        </p:blipFill>
        <p:spPr>
          <a:xfrm>
            <a:off x="823" y="0"/>
            <a:ext cx="12196800" cy="6856330"/>
          </a:xfrm>
          <a:prstGeom prst="rect">
            <a:avLst/>
          </a:prstGeom>
        </p:spPr>
      </p:pic>
      <p:pic>
        <p:nvPicPr>
          <p:cNvPr id="5" name="Picture 4">
            <a:extLst>
              <a:ext uri="{FF2B5EF4-FFF2-40B4-BE49-F238E27FC236}">
                <a16:creationId xmlns:a16="http://schemas.microsoft.com/office/drawing/2014/main" id="{BBA549A9-FDA4-D149-B497-B5121421C2DF}"/>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5339623" y="0"/>
            <a:ext cx="6858000" cy="6858000"/>
          </a:xfrm>
          <a:prstGeom prst="rect">
            <a:avLst/>
          </a:prstGeom>
        </p:spPr>
      </p:pic>
      <p:pic>
        <p:nvPicPr>
          <p:cNvPr id="12" name="Picture 11">
            <a:extLst>
              <a:ext uri="{FF2B5EF4-FFF2-40B4-BE49-F238E27FC236}">
                <a16:creationId xmlns:a16="http://schemas.microsoft.com/office/drawing/2014/main" id="{4C3C2113-31B6-7F4D-83F0-729A1B46C583}"/>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7485972" cy="6858000"/>
          </a:xfrm>
          <a:prstGeom prst="rect">
            <a:avLst/>
          </a:prstGeom>
        </p:spPr>
      </p:pic>
      <p:pic>
        <p:nvPicPr>
          <p:cNvPr id="25" name="Picture 24">
            <a:extLst>
              <a:ext uri="{FF2B5EF4-FFF2-40B4-BE49-F238E27FC236}">
                <a16:creationId xmlns:a16="http://schemas.microsoft.com/office/drawing/2014/main" id="{7AE3D22E-2B57-CE4A-B915-F81A74DD96F1}"/>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3562957" y="0"/>
            <a:ext cx="3991277" cy="6861600"/>
          </a:xfrm>
          <a:prstGeom prst="rect">
            <a:avLst/>
          </a:prstGeom>
        </p:spPr>
      </p:pic>
      <p:pic>
        <p:nvPicPr>
          <p:cNvPr id="27" name="Picture 26">
            <a:extLst>
              <a:ext uri="{FF2B5EF4-FFF2-40B4-BE49-F238E27FC236}">
                <a16:creationId xmlns:a16="http://schemas.microsoft.com/office/drawing/2014/main" id="{E4983CAC-993B-784B-BDEA-00ABFD7B6D78}"/>
              </a:ext>
            </a:extLst>
          </p:cNvPr>
          <p:cNvPicPr>
            <a:picLocks/>
          </p:cNvPicPr>
          <p:nvPr userDrawn="1"/>
        </p:nvPicPr>
        <p:blipFill>
          <a:blip r:embed="rId6" cstate="print">
            <a:extLst>
              <a:ext uri="{28A0092B-C50C-407E-A947-70E740481C1C}">
                <a14:useLocalDpi xmlns:a14="http://schemas.microsoft.com/office/drawing/2010/main" val="0"/>
              </a:ext>
            </a:extLst>
          </a:blip>
          <a:stretch>
            <a:fillRect/>
          </a:stretch>
        </p:blipFill>
        <p:spPr>
          <a:xfrm>
            <a:off x="4436982" y="0"/>
            <a:ext cx="3195988" cy="2815200"/>
          </a:xfrm>
          <a:prstGeom prst="rect">
            <a:avLst/>
          </a:prstGeom>
        </p:spPr>
      </p:pic>
      <p:sp>
        <p:nvSpPr>
          <p:cNvPr id="15" name="Title 1">
            <a:extLst>
              <a:ext uri="{FF2B5EF4-FFF2-40B4-BE49-F238E27FC236}">
                <a16:creationId xmlns:a16="http://schemas.microsoft.com/office/drawing/2014/main" id="{8E12F9B7-525F-0A4B-9E77-89C192EAFCBE}"/>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14–16 years</a:t>
            </a:r>
            <a:endParaRPr lang="en-US"/>
          </a:p>
        </p:txBody>
      </p:sp>
      <p:sp>
        <p:nvSpPr>
          <p:cNvPr id="16" name="Subtitle 2">
            <a:extLst>
              <a:ext uri="{FF2B5EF4-FFF2-40B4-BE49-F238E27FC236}">
                <a16:creationId xmlns:a16="http://schemas.microsoft.com/office/drawing/2014/main" id="{4B3093CA-596C-304F-86CF-A159FB36541B}"/>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Single line title</a:t>
            </a:r>
            <a:endParaRPr lang="en-US"/>
          </a:p>
        </p:txBody>
      </p:sp>
      <p:pic>
        <p:nvPicPr>
          <p:cNvPr id="17" name="Picture 16">
            <a:extLst>
              <a:ext uri="{FF2B5EF4-FFF2-40B4-BE49-F238E27FC236}">
                <a16:creationId xmlns:a16="http://schemas.microsoft.com/office/drawing/2014/main" id="{C921A4C6-5661-3A4E-8B85-9900DC479D2E}"/>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540000" y="5640908"/>
            <a:ext cx="2568960" cy="716919"/>
          </a:xfrm>
          <a:prstGeom prst="rect">
            <a:avLst/>
          </a:prstGeom>
        </p:spPr>
      </p:pic>
      <p:sp>
        <p:nvSpPr>
          <p:cNvPr id="13" name="Title 1">
            <a:extLst>
              <a:ext uri="{FF2B5EF4-FFF2-40B4-BE49-F238E27FC236}">
                <a16:creationId xmlns:a16="http://schemas.microsoft.com/office/drawing/2014/main" id="{A5BB0AE8-6DC8-9941-9AD4-FAD7BFF45B99}"/>
              </a:ext>
            </a:extLst>
          </p:cNvPr>
          <p:cNvSpPr txBox="1">
            <a:spLocks/>
          </p:cNvSpPr>
          <p:nvPr userDrawn="1"/>
        </p:nvSpPr>
        <p:spPr>
          <a:xfrm>
            <a:off x="7180038" y="5850000"/>
            <a:ext cx="4878078" cy="336777"/>
          </a:xfrm>
          <a:prstGeom prst="rect">
            <a:avLst/>
          </a:prstGeom>
        </p:spPr>
        <p:txBody>
          <a:bodyPr vert="horz" lIns="0" tIns="0" rIns="0" bIns="0" rtlCol="0" anchor="b" anchorCtr="0">
            <a:no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US" sz="1400" b="1" u="none" dirty="0">
                <a:solidFill>
                  <a:schemeClr val="bg1"/>
                </a:solidFill>
                <a:latin typeface="Century Gothic" panose="020B0502020202020204" pitchFamily="34" charset="0"/>
              </a:rPr>
              <a:t>Downloaded from </a:t>
            </a:r>
            <a:r>
              <a:rPr lang="en-GB" sz="1400" b="1" i="0" u="none" strike="noStrike" kern="1200" dirty="0">
                <a:solidFill>
                  <a:schemeClr val="bg1"/>
                </a:solidFill>
                <a:effectLst/>
                <a:latin typeface="Century Gothic" panose="020B0502020202020204" pitchFamily="34" charset="0"/>
                <a:ea typeface="+mj-ea"/>
                <a:cs typeface="+mj-cs"/>
              </a:rPr>
              <a:t>rsc.li/4cxaNeS</a:t>
            </a:r>
            <a:r>
              <a:rPr lang="en-GB" sz="1400" b="1" i="0" u="none" strike="noStrike" dirty="0">
                <a:solidFill>
                  <a:schemeClr val="bg1"/>
                </a:solidFill>
                <a:effectLst/>
                <a:latin typeface="Century Gothic" panose="020B0502020202020204" pitchFamily="34" charset="0"/>
              </a:rPr>
              <a:t>,</a:t>
            </a:r>
          </a:p>
          <a:p>
            <a:pPr algn="r"/>
            <a:r>
              <a:rPr lang="en-GB" sz="1400" b="1" i="0" u="none" strike="noStrike" dirty="0">
                <a:solidFill>
                  <a:schemeClr val="bg1"/>
                </a:solidFill>
                <a:effectLst/>
                <a:latin typeface="Century Gothic" panose="020B0502020202020204" pitchFamily="34" charset="0"/>
              </a:rPr>
              <a:t> student sheet, teacher notes with answers and script template also available.</a:t>
            </a:r>
            <a:r>
              <a:rPr lang="en-GB" sz="1400" b="1" dirty="0">
                <a:solidFill>
                  <a:schemeClr val="bg1"/>
                </a:solidFill>
                <a:latin typeface="Century Gothic" panose="020B0502020202020204" pitchFamily="34" charset="0"/>
              </a:rPr>
              <a:t> </a:t>
            </a:r>
            <a:endParaRPr lang="en-US" sz="1400" b="1" u="none"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500BAFC7-69D9-B349-14AF-6B03B04B7B64}"/>
              </a:ext>
            </a:extLst>
          </p:cNvPr>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170965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ormal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603828" y="0"/>
            <a:ext cx="3584602" cy="6858000"/>
          </a:xfrm>
          <a:prstGeom prst="rect">
            <a:avLst/>
          </a:prstGeom>
        </p:spPr>
      </p:pic>
      <p:sp>
        <p:nvSpPr>
          <p:cNvPr id="10" name="Title 1">
            <a:extLst>
              <a:ext uri="{FF2B5EF4-FFF2-40B4-BE49-F238E27FC236}">
                <a16:creationId xmlns:a16="http://schemas.microsoft.com/office/drawing/2014/main" id="{85D72720-E5A5-3242-8856-378E7BAC1FA2}"/>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
        <p:nvSpPr>
          <p:cNvPr id="11" name="Content Placeholder 2">
            <a:extLst>
              <a:ext uri="{FF2B5EF4-FFF2-40B4-BE49-F238E27FC236}">
                <a16:creationId xmlns:a16="http://schemas.microsoft.com/office/drawing/2014/main" id="{A0988D83-F3D7-9D4F-AC03-6D180FF1A933}"/>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844226" y="4777211"/>
            <a:ext cx="1238261" cy="2080789"/>
          </a:xfrm>
          <a:prstGeom prst="rect">
            <a:avLst/>
          </a:prstGeom>
        </p:spPr>
      </p:pic>
    </p:spTree>
    <p:extLst>
      <p:ext uri="{BB962C8B-B14F-4D97-AF65-F5344CB8AC3E}">
        <p14:creationId xmlns:p14="http://schemas.microsoft.com/office/powerpoint/2010/main" val="1608631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bullet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46F2C0A-6FEF-3A44-B379-1EDDEA6CD95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0E25749E-D8CB-D944-A298-64E999C3A81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
        <p:nvSpPr>
          <p:cNvPr id="10" name="Rectangle 9">
            <a:extLst>
              <a:ext uri="{FF2B5EF4-FFF2-40B4-BE49-F238E27FC236}">
                <a16:creationId xmlns:a16="http://schemas.microsoft.com/office/drawing/2014/main" id="{6B8811BD-F50F-A84E-B39E-DC7C79CD5D27}"/>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6D21E9C2-01C9-7242-9C40-2EF3DCCAE5B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D7371E1F-9A1C-8848-A2F7-FE022C5BB7D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7E44F30F-ACCA-494A-92DE-CD0E2B3C5A32}"/>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C8102E"/>
              </a:buClr>
              <a:buSzPct val="125000"/>
              <a:buFont typeface="Arial" panose="020B0604020202020204" pitchFamily="34" charset="0"/>
              <a:buChar char="•"/>
              <a:defRPr sz="2200" b="0" i="0">
                <a:latin typeface="Century Gothic" panose="020B0502020202020204" pitchFamily="34" charset="0"/>
              </a:defRPr>
            </a:lvl1pPr>
          </a:lstStyle>
          <a:p>
            <a:pPr lvl="0"/>
            <a:r>
              <a:rPr lang="en-GB"/>
              <a:t>Here is the text.</a:t>
            </a:r>
          </a:p>
        </p:txBody>
      </p:sp>
    </p:spTree>
    <p:extLst>
      <p:ext uri="{BB962C8B-B14F-4D97-AF65-F5344CB8AC3E}">
        <p14:creationId xmlns:p14="http://schemas.microsoft.com/office/powerpoint/2010/main" val="8498087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umber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26F667C-BABD-E64D-A87B-FC8C5511083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7FC5948B-67D3-AC4F-890F-725332428FCA}"/>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
        <p:nvSpPr>
          <p:cNvPr id="10" name="Rectangle 9">
            <a:extLst>
              <a:ext uri="{FF2B5EF4-FFF2-40B4-BE49-F238E27FC236}">
                <a16:creationId xmlns:a16="http://schemas.microsoft.com/office/drawing/2014/main" id="{182690D6-31DD-8445-BDEA-5C196119A1D9}"/>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BAEE427C-0248-7F4C-8145-DF61B84F8A3F}"/>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BA8DF516-E004-0343-8DCB-7D8B3A6B398D}"/>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1A5DC58F-EBD6-924E-8C77-CBCA410F81E1}"/>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C8102E"/>
              </a:buClr>
              <a:buSzPct val="100000"/>
              <a:buFont typeface="+mj-lt"/>
              <a:buAutoNum type="arabicPeriod"/>
              <a:defRPr sz="2200" b="0" i="0">
                <a:latin typeface="Century Gothic" panose="020B0502020202020204" pitchFamily="34" charset="0"/>
              </a:defRPr>
            </a:lvl1pPr>
          </a:lstStyle>
          <a:p>
            <a:pPr lvl="0"/>
            <a:r>
              <a:rPr lang="en-GB"/>
              <a:t>Here is the text.</a:t>
            </a:r>
          </a:p>
        </p:txBody>
      </p:sp>
    </p:spTree>
    <p:extLst>
      <p:ext uri="{BB962C8B-B14F-4D97-AF65-F5344CB8AC3E}">
        <p14:creationId xmlns:p14="http://schemas.microsoft.com/office/powerpoint/2010/main" val="3047323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4-16 years Content - two columns/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95B0693-64BD-8246-9D0D-0F1C12E8155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9AA5D099-93EE-7B4C-B9DA-563093148325}"/>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F4338AF-FD94-6E4C-B45B-9288553FBDA3}"/>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6FCEA1DE-E905-1F44-8E1A-6F92FDAED5AC}"/>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Tree>
    <p:extLst>
      <p:ext uri="{BB962C8B-B14F-4D97-AF65-F5344CB8AC3E}">
        <p14:creationId xmlns:p14="http://schemas.microsoft.com/office/powerpoint/2010/main" val="8307468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16 years Content plus image - single column/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55D6538-5671-7E47-8746-EF8E0355200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879C527B-D5B5-874C-8803-29B2EF7DBAB2}"/>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09143BE-64DA-4048-A391-C081EE8F0D3D}"/>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DE66297D-9236-F34E-A7A7-84947CD50579}"/>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Image goes here.</a:t>
            </a:r>
          </a:p>
        </p:txBody>
      </p:sp>
    </p:spTree>
    <p:extLst>
      <p:ext uri="{BB962C8B-B14F-4D97-AF65-F5344CB8AC3E}">
        <p14:creationId xmlns:p14="http://schemas.microsoft.com/office/powerpoint/2010/main" val="269225900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1/27/2026</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75" r:id="rId1"/>
    <p:sldLayoutId id="2147483662" r:id="rId2"/>
    <p:sldLayoutId id="2147483672" r:id="rId3"/>
    <p:sldLayoutId id="2147483668" r:id="rId4"/>
    <p:sldLayoutId id="2147483686" r:id="rId5"/>
    <p:sldLayoutId id="2147483689"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19.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18F91-D15E-5E44-80C2-620B381166A5}"/>
              </a:ext>
            </a:extLst>
          </p:cNvPr>
          <p:cNvSpPr>
            <a:spLocks noGrp="1"/>
          </p:cNvSpPr>
          <p:nvPr>
            <p:ph type="ctrTitle"/>
          </p:nvPr>
        </p:nvSpPr>
        <p:spPr/>
        <p:txBody>
          <a:bodyPr/>
          <a:lstStyle/>
          <a:p>
            <a:r>
              <a:rPr lang="en-US"/>
              <a:t>14–16 years</a:t>
            </a:r>
          </a:p>
        </p:txBody>
      </p:sp>
      <p:sp>
        <p:nvSpPr>
          <p:cNvPr id="3" name="Subtitle 2">
            <a:extLst>
              <a:ext uri="{FF2B5EF4-FFF2-40B4-BE49-F238E27FC236}">
                <a16:creationId xmlns:a16="http://schemas.microsoft.com/office/drawing/2014/main" id="{1E115082-B7C4-4D40-80F1-9A0175D69E37}"/>
              </a:ext>
            </a:extLst>
          </p:cNvPr>
          <p:cNvSpPr>
            <a:spLocks noGrp="1"/>
          </p:cNvSpPr>
          <p:nvPr>
            <p:ph type="subTitle" idx="1"/>
          </p:nvPr>
        </p:nvSpPr>
        <p:spPr>
          <a:xfrm>
            <a:off x="539999" y="1980000"/>
            <a:ext cx="5650735" cy="2876205"/>
          </a:xfrm>
        </p:spPr>
        <p:txBody>
          <a:bodyPr/>
          <a:lstStyle/>
          <a:p>
            <a:r>
              <a:rPr lang="en-US" dirty="0"/>
              <a:t>Present the news: Using microbes to convert waste plastic</a:t>
            </a:r>
            <a:endParaRPr lang="en-GB" dirty="0"/>
          </a:p>
          <a:p>
            <a:endParaRPr lang="en-US" dirty="0"/>
          </a:p>
        </p:txBody>
      </p:sp>
      <p:pic>
        <p:nvPicPr>
          <p:cNvPr id="6" name="Picture 5">
            <a:extLst>
              <a:ext uri="{FF2B5EF4-FFF2-40B4-BE49-F238E27FC236}">
                <a16:creationId xmlns:a16="http://schemas.microsoft.com/office/drawing/2014/main" id="{30EE0C17-80EF-9047-FDF7-CEC6CD3C9E6B}"/>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440615" y="-934999"/>
            <a:ext cx="4683124" cy="4683124"/>
          </a:xfrm>
          <a:prstGeom prst="ellipse">
            <a:avLst/>
          </a:prstGeom>
          <a:ln w="63500" cap="rnd">
            <a:solidFill>
              <a:srgbClr val="C8102E"/>
            </a:solidFill>
          </a:ln>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8030641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222CD-678A-0543-B7C7-C1E80F753B1E}"/>
              </a:ext>
            </a:extLst>
          </p:cNvPr>
          <p:cNvSpPr>
            <a:spLocks noGrp="1"/>
          </p:cNvSpPr>
          <p:nvPr>
            <p:ph type="title"/>
          </p:nvPr>
        </p:nvSpPr>
        <p:spPr/>
        <p:txBody>
          <a:bodyPr/>
          <a:lstStyle/>
          <a:p>
            <a:r>
              <a:rPr lang="en-US" dirty="0"/>
              <a:t>Using microbes to convert waste plastic</a:t>
            </a:r>
          </a:p>
        </p:txBody>
      </p:sp>
      <p:sp>
        <p:nvSpPr>
          <p:cNvPr id="3" name="Content Placeholder 2">
            <a:extLst>
              <a:ext uri="{FF2B5EF4-FFF2-40B4-BE49-F238E27FC236}">
                <a16:creationId xmlns:a16="http://schemas.microsoft.com/office/drawing/2014/main" id="{CC673AA7-0565-0C45-BCCD-847B36196BF5}"/>
              </a:ext>
            </a:extLst>
          </p:cNvPr>
          <p:cNvSpPr>
            <a:spLocks noGrp="1"/>
          </p:cNvSpPr>
          <p:nvPr>
            <p:ph idx="1"/>
          </p:nvPr>
        </p:nvSpPr>
        <p:spPr>
          <a:xfrm>
            <a:off x="540000" y="1197152"/>
            <a:ext cx="5933875" cy="4463695"/>
          </a:xfrm>
        </p:spPr>
        <p:txBody>
          <a:bodyPr>
            <a:noAutofit/>
          </a:bodyPr>
          <a:lstStyle/>
          <a:p>
            <a:r>
              <a:rPr lang="en-GB" sz="1800" dirty="0"/>
              <a:t>Polyethylene terephthalate (PET) is a widely used type of </a:t>
            </a:r>
            <a:r>
              <a:rPr lang="en-GB" sz="1800" b="1" dirty="0"/>
              <a:t>plastic</a:t>
            </a:r>
            <a:r>
              <a:rPr lang="en-GB" sz="1800" dirty="0"/>
              <a:t>. Most recycling technologies turn PET back into its </a:t>
            </a:r>
            <a:r>
              <a:rPr lang="en-GB" sz="1800" b="1" dirty="0"/>
              <a:t>monomers</a:t>
            </a:r>
            <a:r>
              <a:rPr lang="en-GB" sz="1800" dirty="0"/>
              <a:t> and then use them to make new plastic. Now, scientists have genetically engineered bacteria to transform PET plastic waste into vanillin, which is a very valuable chemical. Vanillin is the </a:t>
            </a:r>
            <a:r>
              <a:rPr lang="en-GB" sz="1800" b="1" dirty="0"/>
              <a:t>molecule</a:t>
            </a:r>
            <a:r>
              <a:rPr lang="en-GB" sz="1800" dirty="0"/>
              <a:t> responsible for the smell and taste of vanilla. It is used in food and cosmetics. Traditionally, it is extracted from the vanilla plant but global demand far outweighs the supply from natural sources. </a:t>
            </a:r>
          </a:p>
          <a:p>
            <a:r>
              <a:rPr lang="en-GB" sz="1800" dirty="0"/>
              <a:t>The researchers genetically engineered a strain of the </a:t>
            </a:r>
            <a:r>
              <a:rPr lang="en-GB" sz="1800" i="1" dirty="0"/>
              <a:t>Escherichia coli (E. coli) </a:t>
            </a:r>
            <a:r>
              <a:rPr lang="en-GB" sz="1800" dirty="0"/>
              <a:t>microbe to produce </a:t>
            </a:r>
            <a:r>
              <a:rPr lang="en-GB" sz="1800" b="1" dirty="0"/>
              <a:t>enzymes</a:t>
            </a:r>
            <a:r>
              <a:rPr lang="en-GB" sz="1800" dirty="0"/>
              <a:t> that convert one of the </a:t>
            </a:r>
            <a:r>
              <a:rPr lang="en-GB" sz="1800" b="1" dirty="0"/>
              <a:t>monomers</a:t>
            </a:r>
            <a:r>
              <a:rPr lang="en-GB" sz="1800" dirty="0"/>
              <a:t> of PET into vanillin. These </a:t>
            </a:r>
            <a:r>
              <a:rPr lang="en-GB" sz="1800" b="1" dirty="0"/>
              <a:t>enzymes</a:t>
            </a:r>
            <a:r>
              <a:rPr lang="en-GB" sz="1800" dirty="0"/>
              <a:t> were introduced to a biological cell to carry out the reaction. There were challenges to overcome with the process including getting the substrate into the cell and removing the vanillin, which is toxic to the new strain of </a:t>
            </a:r>
            <a:r>
              <a:rPr lang="en-GB" sz="1800" i="1" dirty="0"/>
              <a:t>E. coli.</a:t>
            </a:r>
            <a:r>
              <a:rPr lang="en-GB" sz="1800" dirty="0"/>
              <a:t> </a:t>
            </a:r>
          </a:p>
          <a:p>
            <a:br>
              <a:rPr lang="en-GB" sz="1800" dirty="0"/>
            </a:br>
            <a:br>
              <a:rPr lang="en-GB" sz="1800" dirty="0"/>
            </a:br>
            <a:endParaRPr lang="en-GB" sz="1800" dirty="0"/>
          </a:p>
        </p:txBody>
      </p:sp>
      <p:sp>
        <p:nvSpPr>
          <p:cNvPr id="5" name="Vertical Title 1">
            <a:extLst>
              <a:ext uri="{FF2B5EF4-FFF2-40B4-BE49-F238E27FC236}">
                <a16:creationId xmlns:a16="http://schemas.microsoft.com/office/drawing/2014/main" id="{94DF5491-C51B-5546-8D63-8BD341C64B0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Science research news</a:t>
            </a:r>
            <a:endParaRPr lang="en-US" sz="2200" b="1" i="0" dirty="0">
              <a:solidFill>
                <a:schemeClr val="bg1"/>
              </a:solidFill>
              <a:latin typeface="Century Gothic" panose="020B0502020202020204" pitchFamily="34" charset="0"/>
            </a:endParaRPr>
          </a:p>
        </p:txBody>
      </p:sp>
      <p:pic>
        <p:nvPicPr>
          <p:cNvPr id="6" name="Picture 5" descr="E coli bacteria">
            <a:extLst>
              <a:ext uri="{FF2B5EF4-FFF2-40B4-BE49-F238E27FC236}">
                <a16:creationId xmlns:a16="http://schemas.microsoft.com/office/drawing/2014/main" id="{1E8B292F-C975-35D4-5788-36F543B9F4E5}"/>
              </a:ext>
            </a:extLst>
          </p:cNvPr>
          <p:cNvPicPr>
            <a:picLocks noChangeAspect="1"/>
          </p:cNvPicPr>
          <p:nvPr/>
        </p:nvPicPr>
        <p:blipFill>
          <a:blip r:embed="rId3"/>
          <a:srcRect/>
          <a:stretch/>
        </p:blipFill>
        <p:spPr>
          <a:xfrm>
            <a:off x="6800493" y="1219694"/>
            <a:ext cx="3748318" cy="2501346"/>
          </a:xfrm>
          <a:prstGeom prst="rect">
            <a:avLst/>
          </a:prstGeom>
        </p:spPr>
      </p:pic>
      <p:sp>
        <p:nvSpPr>
          <p:cNvPr id="8" name="Content Placeholder 2">
            <a:extLst>
              <a:ext uri="{FF2B5EF4-FFF2-40B4-BE49-F238E27FC236}">
                <a16:creationId xmlns:a16="http://schemas.microsoft.com/office/drawing/2014/main" id="{DFFA1DA3-2756-4B86-87AD-EE87219503AB}"/>
              </a:ext>
            </a:extLst>
          </p:cNvPr>
          <p:cNvSpPr txBox="1">
            <a:spLocks/>
          </p:cNvSpPr>
          <p:nvPr/>
        </p:nvSpPr>
        <p:spPr>
          <a:xfrm>
            <a:off x="6796657" y="3861446"/>
            <a:ext cx="3755994" cy="547770"/>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1200"/>
              </a:spcAft>
              <a:buFontTx/>
              <a:buNone/>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600" i="1" dirty="0">
                <a:solidFill>
                  <a:srgbClr val="C8102E"/>
                </a:solidFill>
              </a:rPr>
              <a:t>How a genetically engineered bacteria could reduce our planet’s plastic waste</a:t>
            </a:r>
          </a:p>
        </p:txBody>
      </p:sp>
      <p:sp>
        <p:nvSpPr>
          <p:cNvPr id="4" name="TextBox 3">
            <a:extLst>
              <a:ext uri="{FF2B5EF4-FFF2-40B4-BE49-F238E27FC236}">
                <a16:creationId xmlns:a16="http://schemas.microsoft.com/office/drawing/2014/main" id="{475E2D19-E3DF-A450-9AB7-76B649665B4A}"/>
              </a:ext>
            </a:extLst>
          </p:cNvPr>
          <p:cNvSpPr txBox="1"/>
          <p:nvPr/>
        </p:nvSpPr>
        <p:spPr>
          <a:xfrm rot="16200000">
            <a:off x="9191685" y="2096702"/>
            <a:ext cx="3027471" cy="215444"/>
          </a:xfrm>
          <a:prstGeom prst="rect">
            <a:avLst/>
          </a:prstGeom>
          <a:noFill/>
        </p:spPr>
        <p:txBody>
          <a:bodyPr wrap="square" rtlCol="0">
            <a:spAutoFit/>
          </a:bodyPr>
          <a:lstStyle/>
          <a:p>
            <a:r>
              <a:rPr lang="en-GB" sz="800" dirty="0"/>
              <a:t>© </a:t>
            </a:r>
            <a:r>
              <a:rPr lang="en-GB" sz="800" dirty="0">
                <a:solidFill>
                  <a:srgbClr val="172B4D"/>
                </a:solidFill>
                <a:latin typeface="-apple-system"/>
              </a:rPr>
              <a:t>Shutterstock</a:t>
            </a:r>
            <a:endParaRPr lang="en-GB" sz="800" dirty="0"/>
          </a:p>
        </p:txBody>
      </p:sp>
    </p:spTree>
    <p:extLst>
      <p:ext uri="{BB962C8B-B14F-4D97-AF65-F5344CB8AC3E}">
        <p14:creationId xmlns:p14="http://schemas.microsoft.com/office/powerpoint/2010/main" val="40641981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222CD-678A-0543-B7C7-C1E80F753B1E}"/>
              </a:ext>
            </a:extLst>
          </p:cNvPr>
          <p:cNvSpPr>
            <a:spLocks noGrp="1"/>
          </p:cNvSpPr>
          <p:nvPr>
            <p:ph type="title"/>
          </p:nvPr>
        </p:nvSpPr>
        <p:spPr/>
        <p:txBody>
          <a:bodyPr/>
          <a:lstStyle/>
          <a:p>
            <a:r>
              <a:rPr lang="en-US" dirty="0"/>
              <a:t>The task</a:t>
            </a:r>
          </a:p>
        </p:txBody>
      </p:sp>
      <p:sp>
        <p:nvSpPr>
          <p:cNvPr id="5" name="Vertical Title 1">
            <a:extLst>
              <a:ext uri="{FF2B5EF4-FFF2-40B4-BE49-F238E27FC236}">
                <a16:creationId xmlns:a16="http://schemas.microsoft.com/office/drawing/2014/main" id="{94DF5491-C51B-5546-8D63-8BD341C64B0A}"/>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9" name="Content Placeholder 2">
            <a:extLst>
              <a:ext uri="{FF2B5EF4-FFF2-40B4-BE49-F238E27FC236}">
                <a16:creationId xmlns:a16="http://schemas.microsoft.com/office/drawing/2014/main" id="{0B019D7C-3D6F-95BC-A80D-F1D23ADF802A}"/>
              </a:ext>
            </a:extLst>
          </p:cNvPr>
          <p:cNvSpPr txBox="1">
            <a:spLocks/>
          </p:cNvSpPr>
          <p:nvPr/>
        </p:nvSpPr>
        <p:spPr>
          <a:xfrm>
            <a:off x="540000" y="980661"/>
            <a:ext cx="5939109" cy="5558556"/>
          </a:xfrm>
          <a:prstGeom prst="rect">
            <a:avLst/>
          </a:prstGeom>
        </p:spPr>
        <p:txBody>
          <a:bodyPr vert="horz" lIns="0" tIns="0" rIns="0" bIns="0" rtlCol="0">
            <a:normAutofit lnSpcReduction="10000"/>
          </a:bodyPr>
          <a:lstStyle>
            <a:lvl1pPr marL="0" indent="0" algn="l" defTabSz="914400" rtl="0" eaLnBrk="1" latinLnBrk="0" hangingPunct="1">
              <a:lnSpc>
                <a:spcPct val="100000"/>
              </a:lnSpc>
              <a:spcBef>
                <a:spcPts val="0"/>
              </a:spcBef>
              <a:spcAft>
                <a:spcPts val="1200"/>
              </a:spcAft>
              <a:buFontTx/>
              <a:buNone/>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endParaRPr lang="en-GB" sz="1800" dirty="0">
              <a:solidFill>
                <a:srgbClr val="000000"/>
              </a:solidFill>
              <a:highlight>
                <a:srgbClr val="FFFFFF"/>
              </a:highlight>
              <a:latin typeface="Century Gothic"/>
            </a:endParaRPr>
          </a:p>
          <a:p>
            <a:r>
              <a:rPr lang="en-GB" sz="2000" dirty="0">
                <a:solidFill>
                  <a:srgbClr val="000000"/>
                </a:solidFill>
                <a:highlight>
                  <a:srgbClr val="FFFFFF"/>
                </a:highlight>
                <a:latin typeface="Century Gothic"/>
              </a:rPr>
              <a:t>In your groups, prepare to present the science research news as an item on a news programme. Use the script template to help you. </a:t>
            </a:r>
            <a:endParaRPr lang="en-GB" sz="2000" dirty="0">
              <a:solidFill>
                <a:srgbClr val="000000"/>
              </a:solidFill>
              <a:latin typeface="Century Gothic"/>
            </a:endParaRPr>
          </a:p>
          <a:p>
            <a:endParaRPr lang="en-GB" sz="2000" dirty="0">
              <a:solidFill>
                <a:srgbClr val="000000"/>
              </a:solidFill>
              <a:highlight>
                <a:srgbClr val="FFFFFF"/>
              </a:highlight>
              <a:latin typeface="Century Gothic"/>
            </a:endParaRPr>
          </a:p>
          <a:p>
            <a:r>
              <a:rPr lang="en-GB" sz="2000" dirty="0">
                <a:solidFill>
                  <a:srgbClr val="000000"/>
                </a:solidFill>
                <a:highlight>
                  <a:srgbClr val="FFFFFF"/>
                </a:highlight>
                <a:latin typeface="Century Gothic"/>
              </a:rPr>
              <a:t>You have five minutes for the presentation.</a:t>
            </a:r>
          </a:p>
          <a:p>
            <a:endParaRPr lang="en-GB" sz="2000" dirty="0">
              <a:solidFill>
                <a:srgbClr val="000000"/>
              </a:solidFill>
              <a:highlight>
                <a:srgbClr val="FFFFFF"/>
              </a:highlight>
              <a:latin typeface="Century Gothic"/>
            </a:endParaRPr>
          </a:p>
          <a:p>
            <a:r>
              <a:rPr lang="en-GB" sz="2000" dirty="0">
                <a:solidFill>
                  <a:srgbClr val="000000"/>
                </a:solidFill>
                <a:highlight>
                  <a:srgbClr val="FFFFFF"/>
                </a:highlight>
                <a:latin typeface="Century Gothic"/>
              </a:rPr>
              <a:t>Everyone needs to say something during the ‘broadcast’. You will have the following roles in your group:  </a:t>
            </a:r>
            <a:r>
              <a:rPr lang="en-GB" sz="2000" dirty="0">
                <a:solidFill>
                  <a:srgbClr val="000000"/>
                </a:solidFill>
                <a:latin typeface="Century Gothic"/>
              </a:rPr>
              <a:t>​</a:t>
            </a:r>
          </a:p>
          <a:p>
            <a:pPr fontAlgn="base">
              <a:buClr>
                <a:srgbClr val="C00000"/>
              </a:buClr>
              <a:buFontTx/>
              <a:buAutoNum type="arabicPeriod"/>
            </a:pPr>
            <a:r>
              <a:rPr lang="en-GB" sz="2000" dirty="0">
                <a:solidFill>
                  <a:srgbClr val="000000"/>
                </a:solidFill>
                <a:highlight>
                  <a:srgbClr val="FFFFFF"/>
                </a:highlight>
                <a:latin typeface="Century Gothic"/>
              </a:rPr>
              <a:t> News anchor – introduces the story.</a:t>
            </a:r>
            <a:r>
              <a:rPr lang="en-US" sz="2000" dirty="0">
                <a:solidFill>
                  <a:srgbClr val="000000"/>
                </a:solidFill>
                <a:latin typeface="Century Gothic"/>
              </a:rPr>
              <a:t>​</a:t>
            </a:r>
          </a:p>
          <a:p>
            <a:pPr fontAlgn="base">
              <a:buClr>
                <a:srgbClr val="C00000"/>
              </a:buClr>
              <a:buFontTx/>
              <a:buAutoNum type="arabicPeriod"/>
            </a:pPr>
            <a:r>
              <a:rPr lang="en-GB" sz="2000" dirty="0">
                <a:solidFill>
                  <a:srgbClr val="000000"/>
                </a:solidFill>
                <a:highlight>
                  <a:srgbClr val="FFFFFF"/>
                </a:highlight>
                <a:latin typeface="Century Gothic"/>
              </a:rPr>
              <a:t> Reporter – gives more detail.  </a:t>
            </a:r>
            <a:r>
              <a:rPr lang="en-US" sz="2000" dirty="0">
                <a:solidFill>
                  <a:srgbClr val="000000"/>
                </a:solidFill>
                <a:latin typeface="Century Gothic"/>
              </a:rPr>
              <a:t>​</a:t>
            </a:r>
          </a:p>
          <a:p>
            <a:pPr fontAlgn="base">
              <a:buClr>
                <a:srgbClr val="C00000"/>
              </a:buClr>
              <a:buFontTx/>
              <a:buAutoNum type="arabicPeriod"/>
            </a:pPr>
            <a:r>
              <a:rPr lang="en-GB" sz="2000" dirty="0">
                <a:solidFill>
                  <a:srgbClr val="000000"/>
                </a:solidFill>
                <a:highlight>
                  <a:srgbClr val="FFFFFF"/>
                </a:highlight>
                <a:latin typeface="Century Gothic"/>
              </a:rPr>
              <a:t> Scientist/s – answers questions.  </a:t>
            </a:r>
            <a:r>
              <a:rPr lang="en-GB" sz="2000" dirty="0">
                <a:solidFill>
                  <a:srgbClr val="000000"/>
                </a:solidFill>
                <a:latin typeface="Century Gothic"/>
              </a:rPr>
              <a:t>​</a:t>
            </a:r>
          </a:p>
          <a:p>
            <a:pPr>
              <a:buClr>
                <a:srgbClr val="006F62"/>
              </a:buClr>
            </a:pPr>
            <a:endParaRPr lang="en-GB" sz="1800" dirty="0"/>
          </a:p>
          <a:p>
            <a:endParaRPr lang="en-GB" dirty="0"/>
          </a:p>
        </p:txBody>
      </p:sp>
      <p:pic>
        <p:nvPicPr>
          <p:cNvPr id="10" name="Picture 9">
            <a:extLst>
              <a:ext uri="{FF2B5EF4-FFF2-40B4-BE49-F238E27FC236}">
                <a16:creationId xmlns:a16="http://schemas.microsoft.com/office/drawing/2014/main" id="{17876CD6-9432-11EA-AA63-56CD2F9B1B96}"/>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524427" y="300687"/>
            <a:ext cx="2101037" cy="2160000"/>
          </a:xfrm>
          <a:prstGeom prst="rect">
            <a:avLst/>
          </a:prstGeom>
        </p:spPr>
      </p:pic>
      <p:pic>
        <p:nvPicPr>
          <p:cNvPr id="11" name="Picture 10">
            <a:extLst>
              <a:ext uri="{FF2B5EF4-FFF2-40B4-BE49-F238E27FC236}">
                <a16:creationId xmlns:a16="http://schemas.microsoft.com/office/drawing/2014/main" id="{720FA577-8B99-ED13-FD77-668213EAB12E}"/>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30688" y="4509000"/>
            <a:ext cx="1707777" cy="2160000"/>
          </a:xfrm>
          <a:prstGeom prst="rect">
            <a:avLst/>
          </a:prstGeom>
        </p:spPr>
      </p:pic>
      <p:pic>
        <p:nvPicPr>
          <p:cNvPr id="12" name="Picture 11">
            <a:extLst>
              <a:ext uri="{FF2B5EF4-FFF2-40B4-BE49-F238E27FC236}">
                <a16:creationId xmlns:a16="http://schemas.microsoft.com/office/drawing/2014/main" id="{073EE292-37C7-9D83-4B23-3FBA6BB029B5}"/>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524427" y="2349000"/>
            <a:ext cx="2407601" cy="2160000"/>
          </a:xfrm>
          <a:prstGeom prst="rect">
            <a:avLst/>
          </a:prstGeom>
        </p:spPr>
      </p:pic>
    </p:spTree>
    <p:extLst>
      <p:ext uri="{BB962C8B-B14F-4D97-AF65-F5344CB8AC3E}">
        <p14:creationId xmlns:p14="http://schemas.microsoft.com/office/powerpoint/2010/main" val="3708121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7F52FE-41E1-2B9E-1C8E-F9601CC2350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F230D57-1A38-9D54-448E-DE2428FE1414}"/>
              </a:ext>
            </a:extLst>
          </p:cNvPr>
          <p:cNvSpPr>
            <a:spLocks noGrp="1"/>
          </p:cNvSpPr>
          <p:nvPr>
            <p:ph type="title"/>
          </p:nvPr>
        </p:nvSpPr>
        <p:spPr/>
        <p:txBody>
          <a:bodyPr/>
          <a:lstStyle/>
          <a:p>
            <a:r>
              <a:rPr lang="en-US"/>
              <a:t>What the news anchor needs to do</a:t>
            </a:r>
          </a:p>
        </p:txBody>
      </p:sp>
      <p:sp>
        <p:nvSpPr>
          <p:cNvPr id="4" name="Vertical Title 1">
            <a:extLst>
              <a:ext uri="{FF2B5EF4-FFF2-40B4-BE49-F238E27FC236}">
                <a16:creationId xmlns:a16="http://schemas.microsoft.com/office/drawing/2014/main" id="{137299C5-A3FE-08AB-0394-EE69AE86EDDD}"/>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7" name="Content Placeholder 1">
            <a:extLst>
              <a:ext uri="{FF2B5EF4-FFF2-40B4-BE49-F238E27FC236}">
                <a16:creationId xmlns:a16="http://schemas.microsoft.com/office/drawing/2014/main" id="{DC8B776A-FD2C-7636-24EB-1C2452F8D9CB}"/>
              </a:ext>
            </a:extLst>
          </p:cNvPr>
          <p:cNvSpPr>
            <a:spLocks noGrp="1"/>
          </p:cNvSpPr>
          <p:nvPr>
            <p:ph idx="1"/>
          </p:nvPr>
        </p:nvSpPr>
        <p:spPr>
          <a:xfrm>
            <a:off x="539751" y="1260475"/>
            <a:ext cx="7051896" cy="5040313"/>
          </a:xfrm>
        </p:spPr>
        <p:txBody>
          <a:bodyPr>
            <a:normAutofit/>
          </a:bodyPr>
          <a:lstStyle/>
          <a:p>
            <a:pPr algn="l"/>
            <a:endParaRPr lang="en-US" sz="2000" dirty="0"/>
          </a:p>
          <a:p>
            <a:r>
              <a:rPr lang="en-US" sz="2000" dirty="0">
                <a:latin typeface="Century Gothic"/>
              </a:rPr>
              <a:t>I</a:t>
            </a:r>
            <a:r>
              <a:rPr lang="en-US" sz="2000" b="0" dirty="0">
                <a:latin typeface="Century Gothic"/>
              </a:rPr>
              <a:t>ntroduce the news item and explain simply what problem the scientists were trying to solve</a:t>
            </a:r>
            <a:r>
              <a:rPr lang="en-US" sz="2000" dirty="0">
                <a:latin typeface="Century Gothic"/>
              </a:rPr>
              <a:t>, or what they were trying to investigate.</a:t>
            </a:r>
            <a:endParaRPr lang="en-US" sz="2000" b="0" dirty="0">
              <a:latin typeface="Century Gothic"/>
            </a:endParaRPr>
          </a:p>
          <a:p>
            <a:r>
              <a:rPr lang="en-GB" sz="2000" b="0" dirty="0">
                <a:latin typeface="Century Gothic"/>
              </a:rPr>
              <a:t>Work with your group to make sure the whole presentation is no longer than five minutes. Talk together about how much time each part should take.</a:t>
            </a:r>
          </a:p>
          <a:p>
            <a:r>
              <a:rPr lang="en-GB" sz="2000" b="0" dirty="0">
                <a:latin typeface="Century Gothic"/>
              </a:rPr>
              <a:t>End the news ite</a:t>
            </a:r>
            <a:r>
              <a:rPr lang="en-GB" sz="2000" dirty="0">
                <a:latin typeface="Century Gothic"/>
              </a:rPr>
              <a:t>m a</a:t>
            </a:r>
            <a:r>
              <a:rPr lang="en-GB" sz="2000" b="0" dirty="0">
                <a:latin typeface="Century Gothic"/>
              </a:rPr>
              <a:t>fter your teammates have finished</a:t>
            </a:r>
            <a:r>
              <a:rPr lang="en-GB" sz="2000" dirty="0">
                <a:latin typeface="Century Gothic"/>
              </a:rPr>
              <a:t>.</a:t>
            </a:r>
            <a:r>
              <a:rPr lang="en-GB" sz="2000" b="0" dirty="0">
                <a:latin typeface="Century Gothic"/>
              </a:rPr>
              <a:t> Give a closing statement in reaction to what’s been said. </a:t>
            </a:r>
            <a:r>
              <a:rPr lang="en-GB" sz="2000" dirty="0">
                <a:latin typeface="Century Gothic"/>
              </a:rPr>
              <a:t>For inspiration, i</a:t>
            </a:r>
            <a:r>
              <a:rPr lang="en-GB" sz="2000" b="0" dirty="0">
                <a:latin typeface="Century Gothic"/>
              </a:rPr>
              <a:t>magine how your friends or family might feel hearing the news item.</a:t>
            </a:r>
            <a:endParaRPr lang="en-US" b="0" dirty="0">
              <a:latin typeface="Century Gothic"/>
            </a:endParaRPr>
          </a:p>
          <a:p>
            <a:pPr marL="171450" indent="-171450" algn="l">
              <a:buFont typeface="Arial"/>
              <a:buChar char="•"/>
            </a:pPr>
            <a:endParaRPr lang="en-US" b="0" dirty="0">
              <a:latin typeface="Century Gothic"/>
            </a:endParaRPr>
          </a:p>
        </p:txBody>
      </p:sp>
      <p:pic>
        <p:nvPicPr>
          <p:cNvPr id="5" name="Picture 4">
            <a:extLst>
              <a:ext uri="{FF2B5EF4-FFF2-40B4-BE49-F238E27FC236}">
                <a16:creationId xmlns:a16="http://schemas.microsoft.com/office/drawing/2014/main" id="{424DD739-1374-DFCE-FFF1-CE4B94DFCEF4}"/>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915835" y="1929386"/>
            <a:ext cx="2160000" cy="2153531"/>
          </a:xfrm>
          <a:prstGeom prst="rect">
            <a:avLst/>
          </a:prstGeom>
        </p:spPr>
      </p:pic>
    </p:spTree>
    <p:extLst>
      <p:ext uri="{BB962C8B-B14F-4D97-AF65-F5344CB8AC3E}">
        <p14:creationId xmlns:p14="http://schemas.microsoft.com/office/powerpoint/2010/main" val="22733330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306B11-6551-124E-7971-C9D57ECD93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0A7C7BE-03B6-B0E2-4195-A4BD5270DB35}"/>
              </a:ext>
            </a:extLst>
          </p:cNvPr>
          <p:cNvSpPr>
            <a:spLocks noGrp="1"/>
          </p:cNvSpPr>
          <p:nvPr>
            <p:ph type="title"/>
          </p:nvPr>
        </p:nvSpPr>
        <p:spPr/>
        <p:txBody>
          <a:bodyPr/>
          <a:lstStyle/>
          <a:p>
            <a:r>
              <a:rPr lang="en-US"/>
              <a:t>What the reporter needs to do</a:t>
            </a:r>
          </a:p>
        </p:txBody>
      </p:sp>
      <p:sp>
        <p:nvSpPr>
          <p:cNvPr id="4" name="Vertical Title 1">
            <a:extLst>
              <a:ext uri="{FF2B5EF4-FFF2-40B4-BE49-F238E27FC236}">
                <a16:creationId xmlns:a16="http://schemas.microsoft.com/office/drawing/2014/main" id="{5A33AB73-CA2D-2CE8-D53D-A84C14E51F5E}"/>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7" name="Content Placeholder 1">
            <a:extLst>
              <a:ext uri="{FF2B5EF4-FFF2-40B4-BE49-F238E27FC236}">
                <a16:creationId xmlns:a16="http://schemas.microsoft.com/office/drawing/2014/main" id="{CBE74D5C-FF2C-3484-59CA-9EB79834C254}"/>
              </a:ext>
            </a:extLst>
          </p:cNvPr>
          <p:cNvSpPr txBox="1">
            <a:spLocks/>
          </p:cNvSpPr>
          <p:nvPr/>
        </p:nvSpPr>
        <p:spPr>
          <a:xfrm>
            <a:off x="540000" y="980661"/>
            <a:ext cx="6386580" cy="5040000"/>
          </a:xfrm>
          <a:prstGeom prst="rect">
            <a:avLst/>
          </a:prstGeom>
        </p:spPr>
        <p:txBody>
          <a:bodyPr vert="horz" lIns="0" tIns="0" rIns="0" bIns="0" rtlCol="0" anchor="t" anchorCtr="0">
            <a:normAutofit fontScale="92500" lnSpcReduction="10000"/>
          </a:bodyPr>
          <a:lstStyle>
            <a:lvl1pPr marL="0" indent="0" algn="ctr" defTabSz="914400" rtl="0" eaLnBrk="1" latinLnBrk="0" hangingPunct="1">
              <a:lnSpc>
                <a:spcPct val="100000"/>
              </a:lnSpc>
              <a:spcBef>
                <a:spcPts val="0"/>
              </a:spcBef>
              <a:spcAft>
                <a:spcPts val="1200"/>
              </a:spcAft>
              <a:buFontTx/>
              <a:buNone/>
              <a:defRPr sz="1200" b="1"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l">
              <a:buClr>
                <a:srgbClr val="C00000"/>
              </a:buClr>
              <a:buFont typeface="Arial" panose="020B0604020202020204" pitchFamily="34" charset="0"/>
              <a:buChar char="•"/>
            </a:pPr>
            <a:endParaRPr lang="en-GB" sz="2000" b="0" dirty="0">
              <a:latin typeface="Century Gothic"/>
            </a:endParaRPr>
          </a:p>
          <a:p>
            <a:pPr marL="342900" indent="-342900" algn="l">
              <a:buClr>
                <a:srgbClr val="C00000"/>
              </a:buClr>
              <a:buFont typeface="Arial" panose="020B0604020202020204" pitchFamily="34" charset="0"/>
              <a:buChar char="•"/>
            </a:pPr>
            <a:r>
              <a:rPr lang="en-GB" sz="2000" b="0" dirty="0">
                <a:latin typeface="Century Gothic"/>
              </a:rPr>
              <a:t>After the news anchor speaks, tell the audience more about the problem the scientists were trying to solve.</a:t>
            </a:r>
          </a:p>
          <a:p>
            <a:pPr marL="342900" indent="-342900" algn="l">
              <a:buClr>
                <a:srgbClr val="C00000"/>
              </a:buClr>
              <a:buFont typeface="Arial" panose="020B0604020202020204" pitchFamily="34" charset="0"/>
              <a:buChar char="•"/>
            </a:pPr>
            <a:r>
              <a:rPr lang="en-GB" sz="2000" b="0" dirty="0">
                <a:latin typeface="Century Gothic"/>
              </a:rPr>
              <a:t>Ask the scientist questions so the audience can learn about their discovery. Think about what the audience would want to know. Look at the prompts in step 6 of your worksheet.</a:t>
            </a:r>
          </a:p>
          <a:p>
            <a:pPr marL="1028700" lvl="1" indent="-342900">
              <a:buClr>
                <a:srgbClr val="C00000"/>
              </a:buClr>
            </a:pPr>
            <a:r>
              <a:rPr lang="en-GB" sz="2000" dirty="0">
                <a:latin typeface="Century Gothic"/>
              </a:rPr>
              <a:t>Findings</a:t>
            </a:r>
          </a:p>
          <a:p>
            <a:pPr marL="1028700" lvl="1" indent="-342900">
              <a:buClr>
                <a:srgbClr val="C00000"/>
              </a:buClr>
            </a:pPr>
            <a:r>
              <a:rPr lang="en-GB" sz="2000" b="0" dirty="0">
                <a:latin typeface="Century Gothic"/>
              </a:rPr>
              <a:t>Context</a:t>
            </a:r>
          </a:p>
          <a:p>
            <a:pPr marL="1028700" lvl="1" indent="-342900">
              <a:buClr>
                <a:srgbClr val="C00000"/>
              </a:buClr>
            </a:pPr>
            <a:r>
              <a:rPr lang="en-GB" sz="2000" dirty="0">
                <a:latin typeface="Century Gothic"/>
              </a:rPr>
              <a:t>Relevance/application</a:t>
            </a:r>
          </a:p>
          <a:p>
            <a:pPr marL="1028700" lvl="1" indent="-342900">
              <a:buClr>
                <a:srgbClr val="C00000"/>
              </a:buClr>
            </a:pPr>
            <a:r>
              <a:rPr lang="en-GB" sz="2000" dirty="0">
                <a:latin typeface="Century Gothic"/>
              </a:rPr>
              <a:t>I</a:t>
            </a:r>
            <a:r>
              <a:rPr lang="en-GB" sz="2000" b="0" dirty="0">
                <a:latin typeface="Century Gothic"/>
              </a:rPr>
              <a:t>mpact</a:t>
            </a:r>
          </a:p>
          <a:p>
            <a:pPr lvl="1" indent="0">
              <a:buClr>
                <a:srgbClr val="C00000"/>
              </a:buClr>
              <a:buNone/>
            </a:pPr>
            <a:endParaRPr lang="en-GB" sz="2000" b="0" dirty="0">
              <a:latin typeface="Century Gothic"/>
            </a:endParaRPr>
          </a:p>
          <a:p>
            <a:pPr marL="342900" indent="-342900" algn="l">
              <a:buClr>
                <a:srgbClr val="C00000"/>
              </a:buClr>
              <a:buFont typeface="Arial" panose="020B0604020202020204" pitchFamily="34" charset="0"/>
              <a:buChar char="•"/>
            </a:pPr>
            <a:r>
              <a:rPr lang="en-GB" sz="2000" b="0" dirty="0">
                <a:latin typeface="Century Gothic"/>
              </a:rPr>
              <a:t>When practising with your group, try to respond to what the scientist says instead of just reading your questions. </a:t>
            </a:r>
            <a:endParaRPr lang="en-US" b="0" dirty="0">
              <a:latin typeface="Century Gothic"/>
            </a:endParaRPr>
          </a:p>
          <a:p>
            <a:pPr marL="171450" indent="-171450" algn="l">
              <a:buFont typeface="Arial"/>
              <a:buChar char="•"/>
            </a:pPr>
            <a:endParaRPr lang="en-US" b="0" dirty="0">
              <a:latin typeface="Century Gothic"/>
            </a:endParaRPr>
          </a:p>
        </p:txBody>
      </p:sp>
      <p:pic>
        <p:nvPicPr>
          <p:cNvPr id="5" name="Picture 4">
            <a:extLst>
              <a:ext uri="{FF2B5EF4-FFF2-40B4-BE49-F238E27FC236}">
                <a16:creationId xmlns:a16="http://schemas.microsoft.com/office/drawing/2014/main" id="{80FF7D6C-A6E3-BCCF-A2A2-DECA7A869322}"/>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114493" y="2276856"/>
            <a:ext cx="2519999" cy="2160000"/>
          </a:xfrm>
          <a:prstGeom prst="rect">
            <a:avLst/>
          </a:prstGeom>
        </p:spPr>
      </p:pic>
    </p:spTree>
    <p:extLst>
      <p:ext uri="{BB962C8B-B14F-4D97-AF65-F5344CB8AC3E}">
        <p14:creationId xmlns:p14="http://schemas.microsoft.com/office/powerpoint/2010/main" val="138521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07CE37-EFE5-99F2-E007-4462421D65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EA8B2A-6AB9-56CE-9496-2DA6C9862455}"/>
              </a:ext>
            </a:extLst>
          </p:cNvPr>
          <p:cNvSpPr>
            <a:spLocks noGrp="1"/>
          </p:cNvSpPr>
          <p:nvPr>
            <p:ph type="title"/>
          </p:nvPr>
        </p:nvSpPr>
        <p:spPr/>
        <p:txBody>
          <a:bodyPr/>
          <a:lstStyle/>
          <a:p>
            <a:r>
              <a:rPr lang="en-US"/>
              <a:t>What the scientist needs to do</a:t>
            </a:r>
          </a:p>
        </p:txBody>
      </p:sp>
      <p:sp>
        <p:nvSpPr>
          <p:cNvPr id="5" name="Vertical Title 1">
            <a:extLst>
              <a:ext uri="{FF2B5EF4-FFF2-40B4-BE49-F238E27FC236}">
                <a16:creationId xmlns:a16="http://schemas.microsoft.com/office/drawing/2014/main" id="{3EDC363A-DEF5-4A19-0851-44E86034DABA}"/>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8" name="Content Placeholder 1">
            <a:extLst>
              <a:ext uri="{FF2B5EF4-FFF2-40B4-BE49-F238E27FC236}">
                <a16:creationId xmlns:a16="http://schemas.microsoft.com/office/drawing/2014/main" id="{2AFBD8D6-94E9-FB38-0715-DEBE65898E0D}"/>
              </a:ext>
            </a:extLst>
          </p:cNvPr>
          <p:cNvSpPr txBox="1">
            <a:spLocks/>
          </p:cNvSpPr>
          <p:nvPr/>
        </p:nvSpPr>
        <p:spPr>
          <a:xfrm>
            <a:off x="477247" y="1159955"/>
            <a:ext cx="6323603" cy="5304160"/>
          </a:xfrm>
          <a:prstGeom prst="rect">
            <a:avLst/>
          </a:prstGeom>
        </p:spPr>
        <p:txBody>
          <a:bodyPr vert="horz" lIns="0" tIns="0" rIns="0" bIns="0" rtlCol="0" anchor="t" anchorCtr="0">
            <a:normAutofit fontScale="92500" lnSpcReduction="20000"/>
          </a:bodyPr>
          <a:lstStyle>
            <a:lvl1pPr marL="0" indent="0" algn="ctr" defTabSz="914400" rtl="0" eaLnBrk="1" latinLnBrk="0" hangingPunct="1">
              <a:lnSpc>
                <a:spcPct val="100000"/>
              </a:lnSpc>
              <a:spcBef>
                <a:spcPts val="0"/>
              </a:spcBef>
              <a:spcAft>
                <a:spcPts val="1200"/>
              </a:spcAft>
              <a:buFontTx/>
              <a:buNone/>
              <a:defRPr sz="1200" b="1"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000" dirty="0"/>
          </a:p>
          <a:p>
            <a:pPr marL="342900" indent="-342900" algn="l">
              <a:buClr>
                <a:srgbClr val="C00000"/>
              </a:buClr>
              <a:buFont typeface="Arial" panose="020B0604020202020204" pitchFamily="34" charset="0"/>
              <a:buChar char="•"/>
            </a:pPr>
            <a:r>
              <a:rPr lang="en-GB" sz="2000" b="0" dirty="0">
                <a:latin typeface="Century Gothic"/>
              </a:rPr>
              <a:t>When the reporter asks you questions, give clear answers that your classmates will understand.</a:t>
            </a:r>
          </a:p>
          <a:p>
            <a:pPr marL="342900" indent="-342900" algn="l">
              <a:buClr>
                <a:srgbClr val="C00000"/>
              </a:buClr>
              <a:buFont typeface="Arial" panose="020B0604020202020204" pitchFamily="34" charset="0"/>
              <a:buChar char="•"/>
            </a:pPr>
            <a:r>
              <a:rPr lang="en-GB" sz="2000" b="0" dirty="0">
                <a:latin typeface="Century Gothic"/>
              </a:rPr>
              <a:t>Read the text carefully and make sure you know the main ideas. Look at the prompts in step 6 on your worksheet.</a:t>
            </a:r>
          </a:p>
          <a:p>
            <a:pPr marL="1028700" lvl="1" indent="-342900">
              <a:buClr>
                <a:srgbClr val="C00000"/>
              </a:buClr>
            </a:pPr>
            <a:r>
              <a:rPr lang="en-GB" sz="2000" dirty="0">
                <a:latin typeface="Century Gothic"/>
              </a:rPr>
              <a:t>Findings</a:t>
            </a:r>
          </a:p>
          <a:p>
            <a:pPr marL="1028700" lvl="1" indent="-342900">
              <a:buClr>
                <a:srgbClr val="C00000"/>
              </a:buClr>
            </a:pPr>
            <a:r>
              <a:rPr lang="en-GB" sz="2000" b="0" dirty="0">
                <a:latin typeface="Century Gothic"/>
              </a:rPr>
              <a:t>Context</a:t>
            </a:r>
          </a:p>
          <a:p>
            <a:pPr marL="1028700" lvl="1" indent="-342900">
              <a:buClr>
                <a:srgbClr val="C00000"/>
              </a:buClr>
            </a:pPr>
            <a:r>
              <a:rPr lang="en-GB" sz="2000" dirty="0">
                <a:latin typeface="Century Gothic"/>
              </a:rPr>
              <a:t>Relevance/application</a:t>
            </a:r>
          </a:p>
          <a:p>
            <a:pPr marL="1028700" lvl="1" indent="-342900">
              <a:buClr>
                <a:srgbClr val="C00000"/>
              </a:buClr>
            </a:pPr>
            <a:r>
              <a:rPr lang="en-GB" sz="2000" dirty="0">
                <a:latin typeface="Century Gothic"/>
              </a:rPr>
              <a:t>I</a:t>
            </a:r>
            <a:r>
              <a:rPr lang="en-GB" sz="2000" b="0" dirty="0">
                <a:latin typeface="Century Gothic"/>
              </a:rPr>
              <a:t>mpact</a:t>
            </a:r>
          </a:p>
          <a:p>
            <a:pPr lvl="1" indent="0">
              <a:buClr>
                <a:srgbClr val="C00000"/>
              </a:buClr>
              <a:buNone/>
            </a:pPr>
            <a:endParaRPr lang="en-GB" sz="2000" b="0" dirty="0">
              <a:latin typeface="Century Gothic"/>
            </a:endParaRPr>
          </a:p>
          <a:p>
            <a:pPr marL="342900" indent="-342900" algn="l">
              <a:buClr>
                <a:srgbClr val="C00000"/>
              </a:buClr>
              <a:buFont typeface="Arial" panose="020B0604020202020204" pitchFamily="34" charset="0"/>
              <a:buChar char="•"/>
            </a:pPr>
            <a:r>
              <a:rPr lang="en-GB" sz="2000" b="0" dirty="0">
                <a:latin typeface="Century Gothic"/>
              </a:rPr>
              <a:t>If any words from the text seem hard, think of simpler ones to explain them.</a:t>
            </a:r>
          </a:p>
          <a:p>
            <a:pPr marL="342900" indent="-342900" algn="l">
              <a:buClr>
                <a:srgbClr val="C00000"/>
              </a:buClr>
              <a:buFont typeface="Arial" panose="020B0604020202020204" pitchFamily="34" charset="0"/>
              <a:buChar char="•"/>
            </a:pPr>
            <a:r>
              <a:rPr lang="en-GB" sz="2000" b="0" dirty="0">
                <a:latin typeface="Century Gothic"/>
              </a:rPr>
              <a:t>Talk to your group about whether pictures or diagrams could help the audience understand better. If you decide to use them, find and present them.</a:t>
            </a:r>
            <a:endParaRPr lang="en-US" sz="2000" b="0" dirty="0">
              <a:latin typeface="Century Gothic"/>
            </a:endParaRPr>
          </a:p>
          <a:p>
            <a:pPr algn="l"/>
            <a:endParaRPr lang="en-US" sz="2000" b="0" dirty="0">
              <a:latin typeface="Century Gothic"/>
            </a:endParaRPr>
          </a:p>
        </p:txBody>
      </p:sp>
      <p:pic>
        <p:nvPicPr>
          <p:cNvPr id="6" name="Picture 5">
            <a:extLst>
              <a:ext uri="{FF2B5EF4-FFF2-40B4-BE49-F238E27FC236}">
                <a16:creationId xmlns:a16="http://schemas.microsoft.com/office/drawing/2014/main" id="{B70C603D-F6BF-EEAC-6FBE-2D3088D7B27A}"/>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189694" y="2510119"/>
            <a:ext cx="1771430" cy="2160000"/>
          </a:xfrm>
          <a:prstGeom prst="rect">
            <a:avLst/>
          </a:prstGeom>
        </p:spPr>
      </p:pic>
      <p:pic>
        <p:nvPicPr>
          <p:cNvPr id="7" name="Picture 6">
            <a:extLst>
              <a:ext uri="{FF2B5EF4-FFF2-40B4-BE49-F238E27FC236}">
                <a16:creationId xmlns:a16="http://schemas.microsoft.com/office/drawing/2014/main" id="{731FC1EA-CF1C-1ECB-224E-4EFD21E4A2DB}"/>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85525" y="2510118"/>
            <a:ext cx="1811998" cy="2160000"/>
          </a:xfrm>
          <a:prstGeom prst="rect">
            <a:avLst/>
          </a:prstGeom>
        </p:spPr>
      </p:pic>
    </p:spTree>
    <p:extLst>
      <p:ext uri="{BB962C8B-B14F-4D97-AF65-F5344CB8AC3E}">
        <p14:creationId xmlns:p14="http://schemas.microsoft.com/office/powerpoint/2010/main" val="12016524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F951CC-0A05-664C-BD94-1187A6671623}"/>
              </a:ext>
            </a:extLst>
          </p:cNvPr>
          <p:cNvSpPr>
            <a:spLocks noGrp="1"/>
          </p:cNvSpPr>
          <p:nvPr>
            <p:ph type="title"/>
          </p:nvPr>
        </p:nvSpPr>
        <p:spPr/>
        <p:txBody>
          <a:bodyPr/>
          <a:lstStyle/>
          <a:p>
            <a:r>
              <a:rPr lang="en-US" dirty="0"/>
              <a:t>What does a good news presentation look like?</a:t>
            </a:r>
          </a:p>
        </p:txBody>
      </p:sp>
      <p:sp>
        <p:nvSpPr>
          <p:cNvPr id="6" name="Vertical Title 1">
            <a:extLst>
              <a:ext uri="{FF2B5EF4-FFF2-40B4-BE49-F238E27FC236}">
                <a16:creationId xmlns:a16="http://schemas.microsoft.com/office/drawing/2014/main" id="{A41F9482-3B9C-E144-8DBE-2790A6299F6A}"/>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8" name="Content Placeholder 1">
            <a:extLst>
              <a:ext uri="{FF2B5EF4-FFF2-40B4-BE49-F238E27FC236}">
                <a16:creationId xmlns:a16="http://schemas.microsoft.com/office/drawing/2014/main" id="{6C263016-3CC6-FD78-8045-71B982A9FB71}"/>
              </a:ext>
            </a:extLst>
          </p:cNvPr>
          <p:cNvSpPr>
            <a:spLocks noGrp="1"/>
          </p:cNvSpPr>
          <p:nvPr>
            <p:ph idx="1"/>
          </p:nvPr>
        </p:nvSpPr>
        <p:spPr>
          <a:xfrm>
            <a:off x="540000" y="1169618"/>
            <a:ext cx="10080000" cy="5803433"/>
          </a:xfrm>
        </p:spPr>
        <p:txBody>
          <a:bodyPr>
            <a:normAutofit fontScale="92500" lnSpcReduction="10000"/>
          </a:bodyPr>
          <a:lstStyle/>
          <a:p>
            <a:pPr algn="l"/>
            <a:r>
              <a:rPr lang="en-US" sz="2200" b="0" dirty="0">
                <a:latin typeface="Century Gothic"/>
              </a:rPr>
              <a:t>In a good presentation...</a:t>
            </a:r>
            <a:endParaRPr lang="en-US" sz="2200" dirty="0"/>
          </a:p>
          <a:p>
            <a:pPr marL="342900" indent="-342900" algn="l">
              <a:buClr>
                <a:srgbClr val="C00000"/>
              </a:buClr>
              <a:buFont typeface="Arial" panose="020B0604020202020204" pitchFamily="34" charset="0"/>
              <a:buChar char="•"/>
            </a:pPr>
            <a:r>
              <a:rPr lang="en-US" sz="2200" b="0" dirty="0">
                <a:latin typeface="Century Gothic"/>
              </a:rPr>
              <a:t>there is a clear beginning, middle and end</a:t>
            </a:r>
          </a:p>
          <a:p>
            <a:pPr marL="342900" indent="-342900" algn="l">
              <a:buClr>
                <a:srgbClr val="C00000"/>
              </a:buClr>
              <a:buFont typeface="Arial" panose="020B0604020202020204" pitchFamily="34" charset="0"/>
              <a:buChar char="•"/>
            </a:pPr>
            <a:r>
              <a:rPr lang="en-US" sz="2200" b="0" dirty="0">
                <a:latin typeface="Century Gothic"/>
              </a:rPr>
              <a:t>everyone involved gets to speak, and when they do, they are introduced and thanked for their contribution</a:t>
            </a:r>
          </a:p>
          <a:p>
            <a:pPr marL="342900" indent="-342900" algn="l">
              <a:buClr>
                <a:srgbClr val="C00000"/>
              </a:buClr>
              <a:buFont typeface="Arial" panose="020B0604020202020204" pitchFamily="34" charset="0"/>
              <a:buChar char="•"/>
            </a:pPr>
            <a:r>
              <a:rPr lang="en-US" sz="2200" b="0" dirty="0">
                <a:latin typeface="Century Gothic"/>
              </a:rPr>
              <a:t>it's clear that the participants have considered the needs and interests of their audience</a:t>
            </a:r>
          </a:p>
          <a:p>
            <a:pPr marL="342900" indent="-342900" algn="l">
              <a:buClr>
                <a:srgbClr val="C00000"/>
              </a:buClr>
              <a:buFont typeface="Arial" panose="020B0604020202020204" pitchFamily="34" charset="0"/>
              <a:buChar char="•"/>
            </a:pPr>
            <a:r>
              <a:rPr lang="en-US" dirty="0">
                <a:latin typeface="Century Gothic"/>
              </a:rPr>
              <a:t>i</a:t>
            </a:r>
            <a:r>
              <a:rPr lang="en-US" sz="2200" b="0" dirty="0">
                <a:latin typeface="Century Gothic"/>
              </a:rPr>
              <a:t>t ends on time (remember each group has five minutes to speak).</a:t>
            </a:r>
          </a:p>
          <a:p>
            <a:pPr algn="l"/>
            <a:endParaRPr lang="en-US" sz="2200" b="0" dirty="0">
              <a:latin typeface="Century Gothic"/>
            </a:endParaRPr>
          </a:p>
          <a:p>
            <a:pPr algn="l"/>
            <a:r>
              <a:rPr lang="en-US" sz="2200" b="0" dirty="0">
                <a:latin typeface="Century Gothic"/>
              </a:rPr>
              <a:t>When speaking... </a:t>
            </a:r>
          </a:p>
          <a:p>
            <a:pPr marL="342900" indent="-342900" algn="l">
              <a:buClr>
                <a:srgbClr val="C00000"/>
              </a:buClr>
              <a:buFont typeface="Arial" panose="020B0604020202020204" pitchFamily="34" charset="0"/>
              <a:buChar char="•"/>
            </a:pPr>
            <a:r>
              <a:rPr lang="en-US" sz="2200" b="0" dirty="0">
                <a:latin typeface="Century Gothic"/>
              </a:rPr>
              <a:t>be clear</a:t>
            </a:r>
          </a:p>
          <a:p>
            <a:pPr marL="342900" indent="-342900" algn="l">
              <a:buClr>
                <a:srgbClr val="C00000"/>
              </a:buClr>
              <a:buFont typeface="Arial" panose="020B0604020202020204" pitchFamily="34" charset="0"/>
              <a:buChar char="•"/>
            </a:pPr>
            <a:r>
              <a:rPr lang="en-US" sz="2200" b="0" dirty="0">
                <a:latin typeface="Century Gothic"/>
              </a:rPr>
              <a:t>be loud enough</a:t>
            </a:r>
          </a:p>
          <a:p>
            <a:pPr marL="342900" indent="-342900" algn="l">
              <a:buClr>
                <a:srgbClr val="C00000"/>
              </a:buClr>
              <a:buFont typeface="Arial" panose="020B0604020202020204" pitchFamily="34" charset="0"/>
              <a:buChar char="•"/>
            </a:pPr>
            <a:r>
              <a:rPr lang="en-US" sz="2200" b="0" dirty="0">
                <a:latin typeface="Century Gothic"/>
              </a:rPr>
              <a:t>look at the audience</a:t>
            </a:r>
          </a:p>
          <a:p>
            <a:pPr marL="342900" indent="-342900" algn="l">
              <a:buClr>
                <a:srgbClr val="C00000"/>
              </a:buClr>
              <a:buFont typeface="Arial" panose="020B0604020202020204" pitchFamily="34" charset="0"/>
              <a:buChar char="•"/>
            </a:pPr>
            <a:r>
              <a:rPr lang="en-US" sz="2200" b="0" dirty="0">
                <a:latin typeface="Century Gothic"/>
                <a:cs typeface="Calibri"/>
              </a:rPr>
              <a:t>use words the audience will understand</a:t>
            </a:r>
          </a:p>
          <a:p>
            <a:pPr marL="342900" indent="-342900" algn="l">
              <a:buClr>
                <a:srgbClr val="C00000"/>
              </a:buClr>
              <a:buFont typeface="Arial" panose="020B0604020202020204" pitchFamily="34" charset="0"/>
              <a:buChar char="•"/>
            </a:pPr>
            <a:r>
              <a:rPr lang="en-US" sz="2200" b="0" dirty="0">
                <a:latin typeface="Century Gothic"/>
                <a:cs typeface="Calibri"/>
              </a:rPr>
              <a:t>look and sound confident (even if you don't feel it </a:t>
            </a:r>
            <a:r>
              <a:rPr lang="en-US" sz="2200" b="0">
                <a:latin typeface="Century Gothic"/>
                <a:cs typeface="Calibri"/>
              </a:rPr>
              <a:t>yet).</a:t>
            </a:r>
            <a:endParaRPr lang="en-US" sz="2200" b="0" dirty="0">
              <a:latin typeface="Century Gothic"/>
              <a:cs typeface="Calibri"/>
            </a:endParaRPr>
          </a:p>
          <a:p>
            <a:pPr marL="285750" indent="-285750">
              <a:buFont typeface="Arial"/>
              <a:buChar char="•"/>
            </a:pPr>
            <a:endParaRPr lang="en-US" sz="1400" b="0" dirty="0">
              <a:latin typeface="Century Gothic"/>
              <a:cs typeface="Calibri"/>
            </a:endParaRPr>
          </a:p>
          <a:p>
            <a:pPr marL="857250" lvl="1" indent="-171450">
              <a:buFont typeface="Courier New"/>
              <a:buChar char="o"/>
            </a:pPr>
            <a:endParaRPr lang="en-US" sz="1400" dirty="0">
              <a:latin typeface="Calibri" panose="020F0502020204030204"/>
              <a:cs typeface="Calibri" panose="020F0502020204030204"/>
            </a:endParaRPr>
          </a:p>
          <a:p>
            <a:pPr marL="171450" indent="-171450">
              <a:buFont typeface="Arial"/>
              <a:buChar char="•"/>
            </a:pPr>
            <a:endParaRPr lang="en-US" dirty="0"/>
          </a:p>
        </p:txBody>
      </p:sp>
    </p:spTree>
    <p:extLst>
      <p:ext uri="{BB962C8B-B14F-4D97-AF65-F5344CB8AC3E}">
        <p14:creationId xmlns:p14="http://schemas.microsoft.com/office/powerpoint/2010/main" val="31883915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Props1.xml><?xml version="1.0" encoding="utf-8"?>
<ds:datastoreItem xmlns:ds="http://schemas.openxmlformats.org/officeDocument/2006/customXml" ds:itemID="{9226628D-9E9F-4DE0-A2D2-23CE47E5245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B2E1FC0-EBE3-45E9-AEDE-96E18F5098A5}">
  <ds:schemaRefs>
    <ds:schemaRef ds:uri="http://schemas.microsoft.com/sharepoint/v3/contenttype/forms"/>
  </ds:schemaRefs>
</ds:datastoreItem>
</file>

<file path=customXml/itemProps3.xml><?xml version="1.0" encoding="utf-8"?>
<ds:datastoreItem xmlns:ds="http://schemas.openxmlformats.org/officeDocument/2006/customXml" ds:itemID="{B403295F-0643-420D-A96C-DF2E82296E8D}">
  <ds:schemaRefs>
    <ds:schemaRef ds:uri="http://schemas.microsoft.com/office/2006/metadata/properties"/>
    <ds:schemaRef ds:uri="http://purl.org/dc/dcmitype/"/>
    <ds:schemaRef ds:uri="http://schemas.microsoft.com/office/2006/documentManagement/types"/>
    <ds:schemaRef ds:uri="http://purl.org/dc/elements/1.1/"/>
    <ds:schemaRef ds:uri="9e3c562f-56b0-4bc9-96c8-d04b09868558"/>
    <ds:schemaRef ds:uri="5c7d88b2-bc5d-47d8-b067-5f30c82b40fb"/>
    <ds:schemaRef ds:uri="http://purl.org/dc/terms/"/>
    <ds:schemaRef ds:uri="http://schemas.openxmlformats.org/package/2006/metadata/core-properties"/>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42</TotalTime>
  <Words>736</Words>
  <Application>Microsoft Office PowerPoint</Application>
  <PresentationFormat>Widescreen</PresentationFormat>
  <Paragraphs>73</Paragraphs>
  <Slides>7</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vt:i4>
      </vt:variant>
    </vt:vector>
  </HeadingPairs>
  <TitlesOfParts>
    <vt:vector size="15" baseType="lpstr">
      <vt:lpstr>-apple-system</vt:lpstr>
      <vt:lpstr>Aptos</vt:lpstr>
      <vt:lpstr>Arial</vt:lpstr>
      <vt:lpstr>Calibri</vt:lpstr>
      <vt:lpstr>Calibri Light</vt:lpstr>
      <vt:lpstr>Century Gothic</vt:lpstr>
      <vt:lpstr>Courier New</vt:lpstr>
      <vt:lpstr>Office Theme</vt:lpstr>
      <vt:lpstr>14–16 years</vt:lpstr>
      <vt:lpstr>Using microbes to convert waste plastic</vt:lpstr>
      <vt:lpstr>The task</vt:lpstr>
      <vt:lpstr>What the news anchor needs to do</vt:lpstr>
      <vt:lpstr>What the reporter needs to do</vt:lpstr>
      <vt:lpstr>What the scientist needs to do</vt:lpstr>
      <vt:lpstr>What does a good news presentation look like?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Organic compounds and reactions reading comprehension student slides</dc:title>
  <dc:creator>Royal Society of Chemistry</dc:creator>
  <cp:keywords>reading comprehension; active reading; atomic model; science communication; presentation skills; speaking and listening</cp:keywords>
  <dc:description>From rsc.li/4cxaNeS, student sheet, teacher notes with answers and extention activity script template also available</dc:description>
  <cp:lastModifiedBy>Hannah Sycamore</cp:lastModifiedBy>
  <cp:revision>3</cp:revision>
  <dcterms:created xsi:type="dcterms:W3CDTF">2025-02-11T10:08:00Z</dcterms:created>
  <dcterms:modified xsi:type="dcterms:W3CDTF">2026-01-27T16:11:16Z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