
<file path=[Content_Types].xml><?xml version="1.0" encoding="utf-8"?>
<Types xmlns="http://schemas.openxmlformats.org/package/2006/content-types">
  <Default Extension="fntdata" ContentType="application/x-fontdata"/>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4"/>
  </p:sldMasterIdLst>
  <p:notesMasterIdLst>
    <p:notesMasterId r:id="rId29"/>
  </p:notesMasterIdLst>
  <p:sldIdLst>
    <p:sldId id="256" r:id="rId5"/>
    <p:sldId id="257" r:id="rId6"/>
    <p:sldId id="258" r:id="rId7"/>
    <p:sldId id="273" r:id="rId8"/>
    <p:sldId id="259" r:id="rId9"/>
    <p:sldId id="260" r:id="rId10"/>
    <p:sldId id="274" r:id="rId11"/>
    <p:sldId id="261" r:id="rId12"/>
    <p:sldId id="275" r:id="rId13"/>
    <p:sldId id="262" r:id="rId14"/>
    <p:sldId id="276" r:id="rId15"/>
    <p:sldId id="264" r:id="rId16"/>
    <p:sldId id="278" r:id="rId17"/>
    <p:sldId id="265" r:id="rId18"/>
    <p:sldId id="280" r:id="rId19"/>
    <p:sldId id="266" r:id="rId20"/>
    <p:sldId id="277" r:id="rId21"/>
    <p:sldId id="267" r:id="rId22"/>
    <p:sldId id="268" r:id="rId23"/>
    <p:sldId id="269" r:id="rId24"/>
    <p:sldId id="270" r:id="rId25"/>
    <p:sldId id="271" r:id="rId26"/>
    <p:sldId id="272" r:id="rId27"/>
    <p:sldId id="279" r:id="rId28"/>
  </p:sldIdLst>
  <p:sldSz cx="12192000" cy="6858000"/>
  <p:notesSz cx="6858000" cy="9144000"/>
  <p:embeddedFontLst>
    <p:embeddedFont>
      <p:font typeface="Cambria Math" panose="02040503050406030204" pitchFamily="18" charset="0"/>
      <p:regular r:id="rId30"/>
    </p:embeddedFont>
    <p:embeddedFont>
      <p:font typeface="Century Gothic" panose="020B0502020202020204" pitchFamily="34" charset="0"/>
      <p:regular r:id="rId31"/>
      <p:bold r:id="rId32"/>
      <p:italic r:id="rId33"/>
      <p:boldItalic r:id="rId34"/>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521415D9-36F7-43E2-AB2F-B90AF26B5E84}">
      <p14:sectionLst xmlns:p14="http://schemas.microsoft.com/office/powerpoint/2010/main">
        <p14:section name="Title slide" id="{ABCDD642-AEF9-4D99-AF0C-43AD669FFEB7}">
          <p14:sldIdLst>
            <p14:sldId id="256"/>
          </p14:sldIdLst>
        </p14:section>
        <p14:section name="Introduction" id="{0E7C4077-3F46-4867-A77A-EA937216AF11}">
          <p14:sldIdLst>
            <p14:sldId id="257"/>
            <p14:sldId id="258"/>
            <p14:sldId id="273"/>
          </p14:sldIdLst>
        </p14:section>
        <p14:section name="Mathematical modelling" id="{41204DE8-7892-43EC-A353-72E3496B7011}">
          <p14:sldIdLst>
            <p14:sldId id="259"/>
            <p14:sldId id="260"/>
            <p14:sldId id="274"/>
            <p14:sldId id="261"/>
            <p14:sldId id="275"/>
            <p14:sldId id="262"/>
            <p14:sldId id="276"/>
            <p14:sldId id="264"/>
            <p14:sldId id="278"/>
            <p14:sldId id="265"/>
            <p14:sldId id="280"/>
            <p14:sldId id="266"/>
            <p14:sldId id="277"/>
            <p14:sldId id="267"/>
            <p14:sldId id="268"/>
            <p14:sldId id="269"/>
          </p14:sldIdLst>
        </p14:section>
        <p14:section name="Checking for understanding" id="{AD30725D-C6C2-48DE-9DDB-AC122653587B}">
          <p14:sldIdLst>
            <p14:sldId id="270"/>
            <p14:sldId id="271"/>
            <p14:sldId id="272"/>
            <p14:sldId id="279"/>
          </p14:sldIdLst>
        </p14:section>
      </p14:sectionLst>
    </p:ext>
    <p:ext uri="{EFAFB233-063F-42B5-8137-9DF3F51BA10A}">
      <p15:sldGuideLst xmlns:p15="http://schemas.microsoft.com/office/powerpoint/2012/main"/>
    </p:ext>
    <p:ext uri="GoogleSlidesCustomDataVersion2">
      <go:slidesCustomData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xmlns:go="http://customooxmlschemas.google.com/" r:id="rId35" roundtripDataSignature="AMtx7mjDjTb5O5DoMBJStQeTYrm4ZgyFCA=="/>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A2C96F82-BDB2-8AAD-6866-CE2FC57B15A1}" name="Hannah Sycamore" initials="HS" userId="S::SycamoreH@rsc.org::b4770bae-8292-4e0f-8212-963b4c6b3ded" providerId="AD"/>
  <p188:author id="{C74B60E9-655C-E89A-6316-3841AD519658}" name="Juliet Kennard" initials="JK" userId="S::KennardJ@rsc.org::171ce03e-ecb9-44f8-bcbb-a85643c4c66a"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4C8E2"/>
    <a:srgbClr val="991E6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E73B82F2-0078-48DD-B137-8C897652F1ED}" v="17" dt="2026-09-24T15:56:49.298"/>
  </p1510:revLst>
</p1510:revInfo>
</file>

<file path=ppt/tableStyles.xml><?xml version="1.0" encoding="utf-8"?>
<a:tblStyleLst xmlns:a="http://schemas.openxmlformats.org/drawingml/2006/main" def="{DD7AEC4D-FE95-46A4-88DE-379C820DF049}">
  <a:tblStyle styleId="{DD7AEC4D-FE95-46A4-88DE-379C820DF049}" styleName="Table_0">
    <a:wholeTbl>
      <a:tcTxStyle b="off" i="off">
        <a:font>
          <a:latin typeface="Arial"/>
          <a:ea typeface="Arial"/>
          <a:cs typeface="Arial"/>
        </a:font>
        <a:srgbClr val="000000"/>
      </a:tcTxStyle>
      <a:tcStyle>
        <a:tcBdr>
          <a:left>
            <a:ln w="9525" cap="flat" cmpd="sng">
              <a:solidFill>
                <a:srgbClr val="9E9E9E"/>
              </a:solidFill>
              <a:prstDash val="solid"/>
              <a:round/>
              <a:headEnd type="none" w="sm" len="sm"/>
              <a:tailEnd type="none" w="sm" len="sm"/>
            </a:ln>
          </a:left>
          <a:right>
            <a:ln w="9525" cap="flat" cmpd="sng">
              <a:solidFill>
                <a:srgbClr val="9E9E9E"/>
              </a:solidFill>
              <a:prstDash val="solid"/>
              <a:round/>
              <a:headEnd type="none" w="sm" len="sm"/>
              <a:tailEnd type="none" w="sm" len="sm"/>
            </a:ln>
          </a:right>
          <a:top>
            <a:ln w="9525" cap="flat" cmpd="sng">
              <a:solidFill>
                <a:srgbClr val="9E9E9E"/>
              </a:solidFill>
              <a:prstDash val="solid"/>
              <a:round/>
              <a:headEnd type="none" w="sm" len="sm"/>
              <a:tailEnd type="none" w="sm" len="sm"/>
            </a:ln>
          </a:top>
          <a:bottom>
            <a:ln w="9525" cap="flat" cmpd="sng">
              <a:solidFill>
                <a:srgbClr val="9E9E9E"/>
              </a:solidFill>
              <a:prstDash val="solid"/>
              <a:round/>
              <a:headEnd type="none" w="sm" len="sm"/>
              <a:tailEnd type="none" w="sm" len="sm"/>
            </a:ln>
          </a:bottom>
          <a:insideH>
            <a:ln w="9525" cap="flat" cmpd="sng">
              <a:solidFill>
                <a:srgbClr val="9E9E9E"/>
              </a:solidFill>
              <a:prstDash val="solid"/>
              <a:round/>
              <a:headEnd type="none" w="sm" len="sm"/>
              <a:tailEnd type="none" w="sm" len="sm"/>
            </a:ln>
          </a:insideH>
          <a:insideV>
            <a:ln w="9525" cap="flat" cmpd="sng">
              <a:solidFill>
                <a:srgbClr val="9E9E9E"/>
              </a:solidFill>
              <a:prstDash val="solid"/>
              <a:round/>
              <a:headEnd type="none" w="sm" len="sm"/>
              <a:tailEnd type="none" w="sm" len="sm"/>
            </a:ln>
          </a:insideV>
        </a:tcBdr>
      </a:tcStyle>
    </a:wholeTbl>
    <a:band1H>
      <a:tcTxStyle b="off" i="off"/>
      <a:tcStyle>
        <a:tcBdr/>
      </a:tcStyle>
    </a:band1H>
    <a:band2H>
      <a:tcTxStyle b="off" i="off"/>
      <a:tcStyle>
        <a:tcBdr/>
      </a:tcStyle>
    </a:band2H>
    <a:band1V>
      <a:tcTxStyle b="off" i="off"/>
      <a:tcStyle>
        <a:tcBdr/>
      </a:tcStyle>
    </a:band1V>
    <a:band2V>
      <a:tcTxStyle b="off" i="off"/>
      <a:tcStyle>
        <a:tcBdr/>
      </a:tcStyle>
    </a:band2V>
    <a:lastCol>
      <a:tcTxStyle b="off" i="off"/>
      <a:tcStyle>
        <a:tcBdr/>
      </a:tcStyle>
    </a:lastCol>
    <a:firstCol>
      <a:tcTxStyle b="off" i="off"/>
      <a:tcStyle>
        <a:tcBdr/>
      </a:tcStyle>
    </a:firstCol>
    <a:lastRow>
      <a:tcTxStyle b="off" i="off"/>
      <a:tcStyle>
        <a:tcBdr/>
      </a:tcStyle>
    </a:lastRow>
    <a:seCell>
      <a:tcTxStyle b="off" i="off"/>
      <a:tcStyle>
        <a:tcBdr/>
      </a:tcStyle>
    </a:seCell>
    <a:swCell>
      <a:tcTxStyle b="off" i="off"/>
      <a:tcStyle>
        <a:tcBdr/>
      </a:tcStyle>
    </a:swCell>
    <a:firstRow>
      <a:tcTxStyle b="off" i="off"/>
      <a:tcStyle>
        <a:tcBdr/>
      </a:tcStyle>
    </a:firstRow>
    <a:neCell>
      <a:tcTxStyle b="off" i="off"/>
      <a:tcStyle>
        <a:tcBdr/>
      </a:tcStyle>
    </a:neCell>
    <a:nwCell>
      <a:tcTxStyle b="off" i="off"/>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1526" autoAdjust="0"/>
    <p:restoredTop sz="56538" autoAdjust="0"/>
  </p:normalViewPr>
  <p:slideViewPr>
    <p:cSldViewPr snapToGrid="0">
      <p:cViewPr varScale="1">
        <p:scale>
          <a:sx n="59" d="100"/>
          <a:sy n="59" d="100"/>
        </p:scale>
        <p:origin x="2136" y="42"/>
      </p:cViewPr>
      <p:guideLst/>
    </p:cSldViewPr>
  </p:slideViewPr>
  <p:outlineViewPr>
    <p:cViewPr>
      <p:scale>
        <a:sx n="33" d="100"/>
        <a:sy n="33" d="100"/>
      </p:scale>
      <p:origin x="0" y="-21456"/>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tableStyles" Target="tableStyles.xml"/><Relationship Id="rId21" Type="http://schemas.openxmlformats.org/officeDocument/2006/relationships/slide" Target="slides/slide17.xml"/><Relationship Id="rId34" Type="http://schemas.openxmlformats.org/officeDocument/2006/relationships/font" Target="fonts/font5.fntdata"/><Relationship Id="rId42" Type="http://schemas.microsoft.com/office/2018/10/relationships/authors" Target="author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notesMaster" Target="notesMasters/notesMaster1.xml"/><Relationship Id="rId41"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font" Target="fonts/font3.fntdata"/><Relationship Id="rId37" Type="http://schemas.openxmlformats.org/officeDocument/2006/relationships/viewProps" Target="viewProps.xml"/><Relationship Id="rId40" Type="http://schemas.microsoft.com/office/2016/11/relationships/changesInfo" Target="changesInfos/changesInfo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font" Target="fonts/font2.fntdata"/><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font" Target="fonts/font1.fntdata"/><Relationship Id="rId35" Type="http://customschemas.google.com/relationships/presentationmetadata" Target="metadata"/><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font" Target="fonts/font4.fntdata"/><Relationship Id="rId38"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Juliet Kennard" userId="171ce03e-ecb9-44f8-bcbb-a85643c4c66a" providerId="ADAL" clId="{B465C642-4312-474E-AB32-4E0013FDAC90}"/>
    <pc:docChg chg="custSel modSld">
      <pc:chgData name="Juliet Kennard" userId="171ce03e-ecb9-44f8-bcbb-a85643c4c66a" providerId="ADAL" clId="{B465C642-4312-474E-AB32-4E0013FDAC90}" dt="2026-09-24T10:30:38.704" v="154" actId="20577"/>
      <pc:docMkLst>
        <pc:docMk/>
      </pc:docMkLst>
      <pc:sldChg chg="modSp mod modNotesTx">
        <pc:chgData name="Juliet Kennard" userId="171ce03e-ecb9-44f8-bcbb-a85643c4c66a" providerId="ADAL" clId="{B465C642-4312-474E-AB32-4E0013FDAC90}" dt="2026-09-24T10:14:41.247" v="93" actId="20577"/>
        <pc:sldMkLst>
          <pc:docMk/>
          <pc:sldMk cId="0" sldId="267"/>
        </pc:sldMkLst>
        <pc:spChg chg="mod">
          <ac:chgData name="Juliet Kennard" userId="171ce03e-ecb9-44f8-bcbb-a85643c4c66a" providerId="ADAL" clId="{B465C642-4312-474E-AB32-4E0013FDAC90}" dt="2026-09-24T10:14:41.247" v="93" actId="20577"/>
          <ac:spMkLst>
            <pc:docMk/>
            <pc:sldMk cId="0" sldId="267"/>
            <ac:spMk id="202" creationId="{00000000-0000-0000-0000-000000000000}"/>
          </ac:spMkLst>
        </pc:spChg>
        <pc:graphicFrameChg chg="modGraphic">
          <ac:chgData name="Juliet Kennard" userId="171ce03e-ecb9-44f8-bcbb-a85643c4c66a" providerId="ADAL" clId="{B465C642-4312-474E-AB32-4E0013FDAC90}" dt="2026-09-24T09:58:20.121" v="76" actId="20577"/>
          <ac:graphicFrameMkLst>
            <pc:docMk/>
            <pc:sldMk cId="0" sldId="267"/>
            <ac:graphicFrameMk id="203" creationId="{00000000-0000-0000-0000-000000000000}"/>
          </ac:graphicFrameMkLst>
        </pc:graphicFrameChg>
      </pc:sldChg>
      <pc:sldChg chg="modSp mod modNotesTx">
        <pc:chgData name="Juliet Kennard" userId="171ce03e-ecb9-44f8-bcbb-a85643c4c66a" providerId="ADAL" clId="{B465C642-4312-474E-AB32-4E0013FDAC90}" dt="2026-09-24T10:16:19.537" v="127" actId="20577"/>
        <pc:sldMkLst>
          <pc:docMk/>
          <pc:sldMk cId="0" sldId="268"/>
        </pc:sldMkLst>
        <pc:spChg chg="mod">
          <ac:chgData name="Juliet Kennard" userId="171ce03e-ecb9-44f8-bcbb-a85643c4c66a" providerId="ADAL" clId="{B465C642-4312-474E-AB32-4E0013FDAC90}" dt="2026-09-24T10:15:23.201" v="106" actId="20577"/>
          <ac:spMkLst>
            <pc:docMk/>
            <pc:sldMk cId="0" sldId="268"/>
            <ac:spMk id="210" creationId="{00000000-0000-0000-0000-000000000000}"/>
          </ac:spMkLst>
        </pc:spChg>
        <pc:graphicFrameChg chg="modGraphic">
          <ac:chgData name="Juliet Kennard" userId="171ce03e-ecb9-44f8-bcbb-a85643c4c66a" providerId="ADAL" clId="{B465C642-4312-474E-AB32-4E0013FDAC90}" dt="2026-09-24T10:15:11.150" v="100" actId="20577"/>
          <ac:graphicFrameMkLst>
            <pc:docMk/>
            <pc:sldMk cId="0" sldId="268"/>
            <ac:graphicFrameMk id="211" creationId="{00000000-0000-0000-0000-000000000000}"/>
          </ac:graphicFrameMkLst>
        </pc:graphicFrameChg>
      </pc:sldChg>
      <pc:sldChg chg="modSp mod modNotesTx">
        <pc:chgData name="Juliet Kennard" userId="171ce03e-ecb9-44f8-bcbb-a85643c4c66a" providerId="ADAL" clId="{B465C642-4312-474E-AB32-4E0013FDAC90}" dt="2026-09-24T10:29:44.567" v="135" actId="20577"/>
        <pc:sldMkLst>
          <pc:docMk/>
          <pc:sldMk cId="0" sldId="269"/>
        </pc:sldMkLst>
        <pc:spChg chg="mod">
          <ac:chgData name="Juliet Kennard" userId="171ce03e-ecb9-44f8-bcbb-a85643c4c66a" providerId="ADAL" clId="{B465C642-4312-474E-AB32-4E0013FDAC90}" dt="2026-09-24T10:29:11.019" v="130" actId="20577"/>
          <ac:spMkLst>
            <pc:docMk/>
            <pc:sldMk cId="0" sldId="269"/>
            <ac:spMk id="218" creationId="{00000000-0000-0000-0000-000000000000}"/>
          </ac:spMkLst>
        </pc:spChg>
      </pc:sldChg>
      <pc:sldChg chg="modSp mod modNotesTx">
        <pc:chgData name="Juliet Kennard" userId="171ce03e-ecb9-44f8-bcbb-a85643c4c66a" providerId="ADAL" clId="{B465C642-4312-474E-AB32-4E0013FDAC90}" dt="2026-09-24T10:30:38.704" v="154" actId="20577"/>
        <pc:sldMkLst>
          <pc:docMk/>
          <pc:sldMk cId="0" sldId="270"/>
        </pc:sldMkLst>
        <pc:spChg chg="mod">
          <ac:chgData name="Juliet Kennard" userId="171ce03e-ecb9-44f8-bcbb-a85643c4c66a" providerId="ADAL" clId="{B465C642-4312-474E-AB32-4E0013FDAC90}" dt="2026-09-24T10:30:13.984" v="149" actId="20577"/>
          <ac:spMkLst>
            <pc:docMk/>
            <pc:sldMk cId="0" sldId="270"/>
            <ac:spMk id="225" creationId="{00000000-0000-0000-0000-000000000000}"/>
          </ac:spMkLst>
        </pc:spChg>
        <pc:graphicFrameChg chg="modGraphic">
          <ac:chgData name="Juliet Kennard" userId="171ce03e-ecb9-44f8-bcbb-a85643c4c66a" providerId="ADAL" clId="{B465C642-4312-474E-AB32-4E0013FDAC90}" dt="2026-09-24T10:30:05.509" v="139" actId="20577"/>
          <ac:graphicFrameMkLst>
            <pc:docMk/>
            <pc:sldMk cId="0" sldId="270"/>
            <ac:graphicFrameMk id="226" creationId="{00000000-0000-0000-0000-000000000000}"/>
          </ac:graphicFrameMkLst>
        </pc:graphicFrame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9pPr>
          </a:lstStyle>
          <a:p>
            <a:endParaRPr/>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9pPr>
          </a:lstStyle>
          <a:p>
            <a:endParaRPr/>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Arial"/>
                <a:ea typeface="Arial"/>
                <a:cs typeface="Arial"/>
                <a:sym typeface="Arial"/>
              </a:defRPr>
            </a:lvl1pPr>
            <a:lvl2pPr marL="914400" marR="0" lvl="1"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Arial"/>
                <a:ea typeface="Arial"/>
                <a:cs typeface="Arial"/>
                <a:sym typeface="Arial"/>
              </a:defRPr>
            </a:lvl2pPr>
            <a:lvl3pPr marL="1371600" marR="0" lvl="2"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Arial"/>
                <a:ea typeface="Arial"/>
                <a:cs typeface="Arial"/>
                <a:sym typeface="Arial"/>
              </a:defRPr>
            </a:lvl3pPr>
            <a:lvl4pPr marL="1828800" marR="0" lvl="3"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Arial"/>
                <a:ea typeface="Arial"/>
                <a:cs typeface="Arial"/>
                <a:sym typeface="Arial"/>
              </a:defRPr>
            </a:lvl4pPr>
            <a:lvl5pPr marL="2286000" marR="0" lvl="4"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Arial"/>
                <a:ea typeface="Arial"/>
                <a:cs typeface="Arial"/>
                <a:sym typeface="Arial"/>
              </a:defRPr>
            </a:lvl5pPr>
            <a:lvl6pPr marL="2743200" marR="0" lvl="5"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Arial"/>
                <a:ea typeface="Arial"/>
                <a:cs typeface="Arial"/>
                <a:sym typeface="Arial"/>
              </a:defRPr>
            </a:lvl6pPr>
            <a:lvl7pPr marL="3200400" marR="0" lvl="6"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Arial"/>
                <a:ea typeface="Arial"/>
                <a:cs typeface="Arial"/>
                <a:sym typeface="Arial"/>
              </a:defRPr>
            </a:lvl7pPr>
            <a:lvl8pPr marL="3657600" marR="0" lvl="7"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Arial"/>
                <a:ea typeface="Arial"/>
                <a:cs typeface="Arial"/>
                <a:sym typeface="Arial"/>
              </a:defRPr>
            </a:lvl8pPr>
            <a:lvl9pPr marL="4114800" marR="0" lvl="8"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Arial"/>
                <a:ea typeface="Arial"/>
                <a:cs typeface="Arial"/>
                <a:sym typeface="Arial"/>
              </a:defRPr>
            </a:lvl9pPr>
          </a:lstStyle>
          <a:p>
            <a:endParaRPr/>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9pPr>
          </a:lstStyle>
          <a:p>
            <a:endParaRPr/>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en-GB" sz="1200" b="0" i="0" u="none" strike="noStrike" cap="none">
                <a:solidFill>
                  <a:schemeClr val="dk1"/>
                </a:solidFill>
                <a:latin typeface="Arial"/>
                <a:ea typeface="Arial"/>
                <a:cs typeface="Arial"/>
                <a:sym typeface="Arial"/>
              </a:rPr>
              <a:t>‹#›</a:t>
            </a:fld>
            <a:endParaRPr sz="1200" b="0" i="0" u="none" strike="noStrike" cap="none">
              <a:solidFill>
                <a:schemeClr val="dk1"/>
              </a:solidFill>
              <a:latin typeface="Arial"/>
              <a:ea typeface="Arial"/>
              <a:cs typeface="Arial"/>
              <a:sym typeface="Arial"/>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3" Type="http://schemas.openxmlformats.org/officeDocument/2006/relationships/hyperlink" Target="https://rsc.li/4wypuqq" TargetMode="External"/><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3" Type="http://schemas.openxmlformats.org/officeDocument/2006/relationships/hyperlink" Target="https://rsc.li/4wypuqq" TargetMode="External"/><Relationship Id="rId2" Type="http://schemas.openxmlformats.org/officeDocument/2006/relationships/slide" Target="../slides/slide5.xml"/><Relationship Id="rId1" Type="http://schemas.openxmlformats.org/officeDocument/2006/relationships/notesMaster" Target="../notesMasters/notesMaster1.xml"/><Relationship Id="rId4" Type="http://schemas.openxmlformats.org/officeDocument/2006/relationships/hyperlink" Target="https://rsc.li/4wypuqq" TargetMode="Externa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4"/>
        <p:cNvGrpSpPr/>
        <p:nvPr/>
      </p:nvGrpSpPr>
      <p:grpSpPr>
        <a:xfrm>
          <a:off x="0" y="0"/>
          <a:ext cx="0" cy="0"/>
          <a:chOff x="0" y="0"/>
          <a:chExt cx="0" cy="0"/>
        </a:xfrm>
      </p:grpSpPr>
      <p:sp>
        <p:nvSpPr>
          <p:cNvPr id="105" name="Google Shape;105;g3cf73a91347_0_0: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dirty="0"/>
          </a:p>
        </p:txBody>
      </p:sp>
      <p:sp>
        <p:nvSpPr>
          <p:cNvPr id="106" name="Google Shape;106;g3cf73a91347_0_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1"/>
        <p:cNvGrpSpPr/>
        <p:nvPr/>
      </p:nvGrpSpPr>
      <p:grpSpPr>
        <a:xfrm>
          <a:off x="0" y="0"/>
          <a:ext cx="0" cy="0"/>
          <a:chOff x="0" y="0"/>
          <a:chExt cx="0" cy="0"/>
        </a:xfrm>
      </p:grpSpPr>
      <p:sp>
        <p:nvSpPr>
          <p:cNvPr id="112" name="Google Shape;112;p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13" name="Google Shape;113;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8"/>
        <p:cNvGrpSpPr/>
        <p:nvPr/>
      </p:nvGrpSpPr>
      <p:grpSpPr>
        <a:xfrm>
          <a:off x="0" y="0"/>
          <a:ext cx="0" cy="0"/>
          <a:chOff x="0" y="0"/>
          <a:chExt cx="0" cy="0"/>
        </a:xfrm>
      </p:grpSpPr>
      <p:sp>
        <p:nvSpPr>
          <p:cNvPr id="119" name="Google Shape;119;g3d091a43782_0_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20" name="Google Shape;120;g3d091a43782_0_0: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marR="0" lvl="0" indent="0" algn="l" defTabSz="914400" rtl="0" eaLnBrk="1" fontAlgn="auto" latinLnBrk="0" hangingPunct="1">
              <a:lnSpc>
                <a:spcPct val="100000"/>
              </a:lnSpc>
              <a:spcBef>
                <a:spcPts val="0"/>
              </a:spcBef>
              <a:spcAft>
                <a:spcPts val="0"/>
              </a:spcAft>
              <a:buClr>
                <a:schemeClr val="dk1"/>
              </a:buClr>
              <a:buSzPts val="1100"/>
              <a:buFont typeface="Arial"/>
              <a:buNone/>
              <a:tabLst/>
              <a:defRPr/>
            </a:pPr>
            <a:r>
              <a:rPr lang="en-GB" sz="1100" dirty="0">
                <a:latin typeface="Century Gothic"/>
                <a:ea typeface="Century Gothic"/>
                <a:cs typeface="Century Gothic"/>
                <a:sym typeface="Century Gothic"/>
              </a:rPr>
              <a:t>This slide introduces the challenge question that learners will return to at the end of the session. It is not expected that learners attempt it at this point. </a:t>
            </a:r>
            <a:endParaRPr sz="1100" dirty="0">
              <a:latin typeface="Century Gothic"/>
              <a:ea typeface="Century Gothic"/>
              <a:cs typeface="Century Gothic"/>
              <a:sym typeface="Century Gothic"/>
            </a:endParaRPr>
          </a:p>
          <a:p>
            <a:pPr marL="0" lvl="0" indent="0" algn="l" rtl="0">
              <a:lnSpc>
                <a:spcPct val="100000"/>
              </a:lnSpc>
              <a:spcBef>
                <a:spcPts val="0"/>
              </a:spcBef>
              <a:spcAft>
                <a:spcPts val="0"/>
              </a:spcAft>
              <a:buClr>
                <a:schemeClr val="dk1"/>
              </a:buClr>
              <a:buSzPts val="1100"/>
              <a:buFont typeface="Arial"/>
              <a:buNone/>
            </a:pPr>
            <a:endParaRPr dirty="0"/>
          </a:p>
          <a:p>
            <a:pPr marL="0" lvl="0" indent="0" algn="l" rtl="0">
              <a:lnSpc>
                <a:spcPct val="100000"/>
              </a:lnSpc>
              <a:spcBef>
                <a:spcPts val="0"/>
              </a:spcBef>
              <a:spcAft>
                <a:spcPts val="0"/>
              </a:spcAft>
              <a:buClr>
                <a:schemeClr val="dk1"/>
              </a:buClr>
              <a:buSzPts val="1100"/>
              <a:buFont typeface="Arial"/>
              <a:buNone/>
            </a:pPr>
            <a:endParaRPr dirty="0"/>
          </a:p>
          <a:p>
            <a:pPr marL="0" lvl="0" indent="0" algn="l" rtl="0">
              <a:lnSpc>
                <a:spcPct val="100000"/>
              </a:lnSpc>
              <a:spcBef>
                <a:spcPts val="0"/>
              </a:spcBef>
              <a:spcAft>
                <a:spcPts val="0"/>
              </a:spcAft>
              <a:buClr>
                <a:schemeClr val="dk1"/>
              </a:buClr>
              <a:buSzPts val="1100"/>
              <a:buFont typeface="Arial"/>
              <a:buNone/>
            </a:pPr>
            <a:endParaRPr dirty="0"/>
          </a:p>
          <a:p>
            <a:pPr marL="0" lvl="0" indent="0" algn="l" rtl="0">
              <a:lnSpc>
                <a:spcPct val="100000"/>
              </a:lnSpc>
              <a:spcBef>
                <a:spcPts val="0"/>
              </a:spcBef>
              <a:spcAft>
                <a:spcPts val="0"/>
              </a:spcAft>
              <a:buSzPts val="1400"/>
              <a:buNone/>
            </a:pPr>
            <a:endParaRPr dirty="0"/>
          </a:p>
        </p:txBody>
      </p:sp>
      <p:sp>
        <p:nvSpPr>
          <p:cNvPr id="121" name="Google Shape;121;g3d091a43782_0_0: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rgbClr val="000000"/>
              </a:buClr>
              <a:buSzPts val="1400"/>
              <a:buFont typeface="Arial"/>
              <a:buNone/>
            </a:pPr>
            <a:fld id="{00000000-1234-1234-1234-123412341234}" type="slidenum">
              <a:rPr lang="en-GB"/>
              <a:t>3</a:t>
            </a:fld>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lvl="0" indent="0" algn="l" rtl="0">
              <a:lnSpc>
                <a:spcPct val="100000"/>
              </a:lnSpc>
              <a:spcBef>
                <a:spcPts val="0"/>
              </a:spcBef>
              <a:spcAft>
                <a:spcPts val="0"/>
              </a:spcAft>
              <a:buClr>
                <a:schemeClr val="dk1"/>
              </a:buClr>
              <a:buSzPts val="1100"/>
              <a:buFont typeface="Arial"/>
              <a:buNone/>
            </a:pPr>
            <a:r>
              <a:rPr lang="en-GB" sz="1200" dirty="0">
                <a:latin typeface="Century Gothic"/>
                <a:ea typeface="Century Gothic"/>
                <a:cs typeface="Century Gothic"/>
                <a:sym typeface="Century Gothic"/>
              </a:rPr>
              <a:t>Briefly talk through the scenario. The question combines three skills from the session:</a:t>
            </a:r>
          </a:p>
          <a:p>
            <a:pPr marL="228600" lvl="0" indent="-228600" algn="l" rtl="0">
              <a:lnSpc>
                <a:spcPct val="100000"/>
              </a:lnSpc>
              <a:spcBef>
                <a:spcPts val="0"/>
              </a:spcBef>
              <a:spcAft>
                <a:spcPts val="0"/>
              </a:spcAft>
              <a:buClr>
                <a:schemeClr val="dk1"/>
              </a:buClr>
              <a:buSzPct val="100000"/>
              <a:buFont typeface="+mj-lt"/>
              <a:buAutoNum type="arabicPeriod"/>
            </a:pPr>
            <a:r>
              <a:rPr lang="en-GB" sz="1200" dirty="0">
                <a:latin typeface="Century Gothic"/>
                <a:ea typeface="Century Gothic"/>
                <a:cs typeface="Century Gothic"/>
                <a:sym typeface="Century Gothic"/>
              </a:rPr>
              <a:t>writing a word equation</a:t>
            </a:r>
          </a:p>
          <a:p>
            <a:pPr marL="228600" lvl="0" indent="-228600" algn="l" rtl="0">
              <a:lnSpc>
                <a:spcPct val="100000"/>
              </a:lnSpc>
              <a:spcBef>
                <a:spcPts val="0"/>
              </a:spcBef>
              <a:spcAft>
                <a:spcPts val="0"/>
              </a:spcAft>
              <a:buClr>
                <a:schemeClr val="dk1"/>
              </a:buClr>
              <a:buSzPct val="100000"/>
              <a:buFont typeface="+mj-lt"/>
              <a:buAutoNum type="arabicPeriod"/>
            </a:pPr>
            <a:r>
              <a:rPr lang="en-GB" sz="1200" dirty="0">
                <a:latin typeface="Century Gothic"/>
                <a:ea typeface="Century Gothic"/>
                <a:cs typeface="Century Gothic"/>
                <a:sym typeface="Century Gothic"/>
              </a:rPr>
              <a:t>checking that the law of conservation of mass is upheld</a:t>
            </a:r>
          </a:p>
          <a:p>
            <a:pPr marL="228600" lvl="0" indent="-228600" algn="l" rtl="0">
              <a:lnSpc>
                <a:spcPct val="100000"/>
              </a:lnSpc>
              <a:spcBef>
                <a:spcPts val="0"/>
              </a:spcBef>
              <a:spcAft>
                <a:spcPts val="0"/>
              </a:spcAft>
              <a:buClr>
                <a:schemeClr val="dk1"/>
              </a:buClr>
              <a:buSzPct val="100000"/>
              <a:buFont typeface="+mj-lt"/>
              <a:buAutoNum type="arabicPeriod"/>
            </a:pPr>
            <a:r>
              <a:rPr lang="en-GB" sz="1200" dirty="0">
                <a:latin typeface="Century Gothic"/>
                <a:ea typeface="Century Gothic"/>
                <a:cs typeface="Century Gothic"/>
                <a:sym typeface="Century Gothic"/>
              </a:rPr>
              <a:t>knowing if an equation is balanced or not.</a:t>
            </a:r>
          </a:p>
          <a:p>
            <a:pPr marL="0" marR="0" lvl="0" indent="0" algn="l" defTabSz="914400" rtl="0" eaLnBrk="1" fontAlgn="auto" latinLnBrk="0" hangingPunct="1">
              <a:lnSpc>
                <a:spcPct val="100000"/>
              </a:lnSpc>
              <a:spcBef>
                <a:spcPts val="0"/>
              </a:spcBef>
              <a:spcAft>
                <a:spcPts val="0"/>
              </a:spcAft>
              <a:buClr>
                <a:schemeClr val="dk1"/>
              </a:buClr>
              <a:buSzPct val="100000"/>
              <a:buFont typeface="+mj-lt"/>
              <a:buNone/>
              <a:tabLst/>
              <a:defRPr/>
            </a:pPr>
            <a:r>
              <a:rPr lang="en-GB" sz="1200" dirty="0">
                <a:latin typeface="Century Gothic"/>
                <a:ea typeface="Century Gothic"/>
                <a:cs typeface="Century Gothic"/>
                <a:sym typeface="Century Gothic"/>
              </a:rPr>
              <a:t>Check that learners understand the terms ‘relative formula mass’ and ‘relative atomic mass’. </a:t>
            </a:r>
            <a:r>
              <a:rPr lang="en-GB" sz="1200">
                <a:latin typeface="Century Gothic"/>
                <a:ea typeface="Century Gothic"/>
                <a:cs typeface="Century Gothic"/>
                <a:sym typeface="Century Gothic"/>
              </a:rPr>
              <a:t>If they require support with these terms, revisit our accessible glossary to support this resource series: </a:t>
            </a:r>
            <a:r>
              <a:rPr lang="en-GB" sz="1200" b="0" i="0" u="sng" strike="noStrike" cap="none">
                <a:solidFill>
                  <a:schemeClr val="dk1"/>
                </a:solidFill>
                <a:effectLst/>
                <a:latin typeface="Arial"/>
                <a:ea typeface="Arial"/>
                <a:cs typeface="Arial"/>
                <a:sym typeface="Arial"/>
                <a:hlinkClick r:id="rId3"/>
              </a:rPr>
              <a:t>rsc.li/4wypuqq</a:t>
            </a:r>
            <a:r>
              <a:rPr lang="en-GB" sz="1200">
                <a:latin typeface="Century Gothic"/>
                <a:ea typeface="Century Gothic"/>
                <a:cs typeface="Century Gothic"/>
                <a:sym typeface="Century Gothic"/>
              </a:rPr>
              <a:t>. </a:t>
            </a:r>
          </a:p>
          <a:p>
            <a:pPr marL="0" lvl="0" indent="0" algn="l" rtl="0">
              <a:lnSpc>
                <a:spcPct val="100000"/>
              </a:lnSpc>
              <a:spcBef>
                <a:spcPts val="0"/>
              </a:spcBef>
              <a:spcAft>
                <a:spcPts val="0"/>
              </a:spcAft>
              <a:buClr>
                <a:schemeClr val="dk1"/>
              </a:buClr>
              <a:buSzPct val="100000"/>
              <a:buFont typeface="+mj-lt"/>
              <a:buNone/>
            </a:pPr>
            <a:endParaRPr lang="en-GB" sz="1200" dirty="0">
              <a:latin typeface="Century Gothic"/>
              <a:ea typeface="Century Gothic"/>
              <a:cs typeface="Century Gothic"/>
              <a:sym typeface="Century Gothic"/>
            </a:endParaRPr>
          </a:p>
        </p:txBody>
      </p:sp>
      <p:sp>
        <p:nvSpPr>
          <p:cNvPr id="4" name="Slide Number Placeholder 3"/>
          <p:cNvSpPr>
            <a:spLocks noGrp="1"/>
          </p:cNvSpPr>
          <p:nvPr>
            <p:ph type="sldNum" idx="12"/>
          </p:nvPr>
        </p:nvSpPr>
        <p:spPr/>
        <p:txBody>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en-GB" sz="1200" b="0" i="0" u="none" strike="noStrike" cap="none" smtClean="0">
                <a:solidFill>
                  <a:schemeClr val="dk1"/>
                </a:solidFill>
                <a:latin typeface="Arial"/>
                <a:ea typeface="Arial"/>
                <a:cs typeface="Arial"/>
                <a:sym typeface="Arial"/>
              </a:rPr>
              <a:t>4</a:t>
            </a:fld>
            <a:endParaRPr lang="en-GB" sz="1200" b="0" i="0" u="none" strike="noStrike" cap="none">
              <a:solidFill>
                <a:schemeClr val="dk1"/>
              </a:solidFill>
              <a:latin typeface="Arial"/>
              <a:ea typeface="Arial"/>
              <a:cs typeface="Arial"/>
              <a:sym typeface="Arial"/>
            </a:endParaRPr>
          </a:p>
        </p:txBody>
      </p:sp>
    </p:spTree>
    <p:extLst>
      <p:ext uri="{BB962C8B-B14F-4D97-AF65-F5344CB8AC3E}">
        <p14:creationId xmlns:p14="http://schemas.microsoft.com/office/powerpoint/2010/main" val="81185040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6"/>
        <p:cNvGrpSpPr/>
        <p:nvPr/>
      </p:nvGrpSpPr>
      <p:grpSpPr>
        <a:xfrm>
          <a:off x="0" y="0"/>
          <a:ext cx="0" cy="0"/>
          <a:chOff x="0" y="0"/>
          <a:chExt cx="0" cy="0"/>
        </a:xfrm>
      </p:grpSpPr>
      <p:sp>
        <p:nvSpPr>
          <p:cNvPr id="127" name="Google Shape;127;g3cf73a91347_0_10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mc:AlternateContent xmlns:mc="http://schemas.openxmlformats.org/markup-compatibility/2006" xmlns:a14="http://schemas.microsoft.com/office/drawing/2010/main">
        <mc:Choice Requires="a14">
          <p:sp>
            <p:nvSpPr>
              <p:cNvPr id="128" name="Google Shape;128;g3cf73a91347_0_102: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en-GB" dirty="0">
                    <a:latin typeface="Century Gothic"/>
                    <a:ea typeface="Century Gothic"/>
                    <a:cs typeface="Century Gothic"/>
                    <a:sym typeface="Century Gothic"/>
                  </a:rPr>
                  <a:t>Before showing the content of this slide, ask learners if they can recall how to estimate the result of a calculation in mathematics. </a:t>
                </a:r>
              </a:p>
              <a:p>
                <a:pPr marL="0" lvl="0" indent="0" algn="l" rtl="0">
                  <a:lnSpc>
                    <a:spcPct val="100000"/>
                  </a:lnSpc>
                  <a:spcBef>
                    <a:spcPts val="0"/>
                  </a:spcBef>
                  <a:spcAft>
                    <a:spcPts val="0"/>
                  </a:spcAft>
                  <a:buSzPts val="1400"/>
                  <a:buNone/>
                </a:pPr>
                <a:endParaRPr lang="en-GB" dirty="0">
                  <a:latin typeface="Century Gothic"/>
                  <a:ea typeface="Century Gothic"/>
                  <a:cs typeface="Century Gothic"/>
                  <a:sym typeface="Century Gothic"/>
                </a:endParaRPr>
              </a:p>
              <a:p>
                <a:pPr marL="0" marR="0" lvl="0" indent="0" algn="l" defTabSz="914400" rtl="0" eaLnBrk="1" fontAlgn="auto" latinLnBrk="0" hangingPunct="1">
                  <a:lnSpc>
                    <a:spcPct val="100000"/>
                  </a:lnSpc>
                  <a:spcBef>
                    <a:spcPts val="0"/>
                  </a:spcBef>
                  <a:spcAft>
                    <a:spcPts val="0"/>
                  </a:spcAft>
                  <a:buClr>
                    <a:srgbClr val="000000"/>
                  </a:buClr>
                  <a:buSzPts val="1400"/>
                  <a:buFont typeface="Arial"/>
                  <a:buNone/>
                  <a:tabLst/>
                  <a:defRPr/>
                </a:pPr>
                <a:r>
                  <a:rPr lang="en-GB" dirty="0">
                    <a:latin typeface="Century Gothic"/>
                    <a:ea typeface="Century Gothic"/>
                    <a:cs typeface="Century Gothic"/>
                    <a:sym typeface="Century Gothic"/>
                  </a:rPr>
                  <a:t>Recall what the term rounding to 1 significant figure means to check for understanding, and that 1 significant figure is not the same as 1 decimal place. This is covered in the understanding number stage 1 significant figure and rounding resources: </a:t>
                </a:r>
                <a:r>
                  <a:rPr lang="en-GB" sz="1200" b="0" i="0" u="sng" strike="noStrike" cap="none" dirty="0">
                    <a:solidFill>
                      <a:schemeClr val="dk1"/>
                    </a:solidFill>
                    <a:effectLst/>
                    <a:latin typeface="Arial"/>
                    <a:ea typeface="Arial"/>
                    <a:cs typeface="Arial"/>
                    <a:sym typeface="Arial"/>
                  </a:rPr>
                  <a:t>rsc.li/4gbEt3p</a:t>
                </a:r>
                <a:r>
                  <a:rPr lang="en-GB" sz="1200" b="0" i="0" u="none" strike="noStrike" cap="none" dirty="0">
                    <a:solidFill>
                      <a:schemeClr val="dk1"/>
                    </a:solidFill>
                    <a:effectLst/>
                    <a:latin typeface="Arial"/>
                    <a:ea typeface="Arial"/>
                    <a:cs typeface="Arial"/>
                    <a:sym typeface="Arial"/>
                  </a:rPr>
                  <a:t>. </a:t>
                </a:r>
                <a:r>
                  <a:rPr lang="en-GB" dirty="0">
                    <a:latin typeface="Century Gothic"/>
                    <a:ea typeface="Century Gothic"/>
                    <a:cs typeface="Century Gothic"/>
                    <a:sym typeface="Century Gothic"/>
                  </a:rPr>
                  <a:t>You may need to revisit this resource with learners, as well as the accessible glossary: </a:t>
                </a:r>
                <a:r>
                  <a:rPr lang="en-GB" sz="1200" b="0" i="0" u="sng" strike="noStrike" cap="none" dirty="0">
                    <a:solidFill>
                      <a:schemeClr val="dk1"/>
                    </a:solidFill>
                    <a:effectLst/>
                    <a:latin typeface="Arial"/>
                    <a:ea typeface="Arial"/>
                    <a:cs typeface="Arial"/>
                    <a:sym typeface="Arial"/>
                    <a:hlinkClick r:id="rId3"/>
                  </a:rPr>
                  <a:t>rsc.li/4wypuqq</a:t>
                </a:r>
                <a:r>
                  <a:rPr lang="en-GB" sz="1200" b="0" i="0" u="sng" strike="noStrike" cap="none" dirty="0">
                    <a:solidFill>
                      <a:schemeClr val="dk1"/>
                    </a:solidFill>
                    <a:effectLst/>
                    <a:latin typeface="Arial"/>
                    <a:ea typeface="Arial"/>
                    <a:cs typeface="Arial"/>
                    <a:sym typeface="Arial"/>
                  </a:rPr>
                  <a:t>. </a:t>
                </a:r>
                <a:endParaRPr lang="en-GB" dirty="0">
                  <a:effectLst/>
                </a:endParaRPr>
              </a:p>
              <a:p>
                <a:pPr marL="0" lvl="0" indent="0" algn="l" rtl="0">
                  <a:lnSpc>
                    <a:spcPct val="100000"/>
                  </a:lnSpc>
                  <a:spcBef>
                    <a:spcPts val="0"/>
                  </a:spcBef>
                  <a:spcAft>
                    <a:spcPts val="0"/>
                  </a:spcAft>
                  <a:buSzPts val="1400"/>
                  <a:buNone/>
                </a:pPr>
                <a:endParaRPr lang="en-GB" dirty="0">
                  <a:latin typeface="Century Gothic"/>
                  <a:ea typeface="Century Gothic"/>
                  <a:cs typeface="Century Gothic"/>
                  <a:sym typeface="Century Gothic"/>
                </a:endParaRPr>
              </a:p>
              <a:p>
                <a:pPr marL="0" lvl="0" indent="0" algn="l" rtl="0">
                  <a:lnSpc>
                    <a:spcPct val="100000"/>
                  </a:lnSpc>
                  <a:spcBef>
                    <a:spcPts val="0"/>
                  </a:spcBef>
                  <a:spcAft>
                    <a:spcPts val="0"/>
                  </a:spcAft>
                  <a:buSzPts val="1400"/>
                  <a:buNone/>
                </a:pPr>
                <a:r>
                  <a:rPr lang="en-GB" dirty="0">
                    <a:latin typeface="Century Gothic"/>
                    <a:ea typeface="Century Gothic"/>
                    <a:cs typeface="Century Gothic"/>
                    <a:sym typeface="Century Gothic"/>
                  </a:rPr>
                  <a:t>Show the slide and talk through each step of the worked example. </a:t>
                </a:r>
              </a:p>
              <a:p>
                <a:pPr marL="0" lvl="0" indent="0" algn="l" rtl="0">
                  <a:lnSpc>
                    <a:spcPct val="100000"/>
                  </a:lnSpc>
                  <a:spcBef>
                    <a:spcPts val="0"/>
                  </a:spcBef>
                  <a:spcAft>
                    <a:spcPts val="0"/>
                  </a:spcAft>
                  <a:buSzPts val="1400"/>
                  <a:buNone/>
                </a:pPr>
                <a:endParaRPr lang="en-GB" dirty="0">
                  <a:latin typeface="Century Gothic"/>
                  <a:ea typeface="Century Gothic"/>
                  <a:cs typeface="Century Gothic"/>
                  <a:sym typeface="Century Gothic"/>
                </a:endParaRPr>
              </a:p>
              <a:p>
                <a:pPr marL="0" lvl="0" indent="0" algn="l" rtl="0">
                  <a:lnSpc>
                    <a:spcPct val="100000"/>
                  </a:lnSpc>
                  <a:spcBef>
                    <a:spcPts val="0"/>
                  </a:spcBef>
                  <a:spcAft>
                    <a:spcPts val="0"/>
                  </a:spcAft>
                  <a:buSzPts val="1400"/>
                  <a:buNone/>
                </a:pPr>
                <a:r>
                  <a:rPr lang="en-GB" dirty="0">
                    <a:latin typeface="Century Gothic"/>
                    <a:ea typeface="Century Gothic"/>
                    <a:cs typeface="Century Gothic"/>
                    <a:sym typeface="Century Gothic"/>
                  </a:rPr>
                  <a:t>Ask learners to complete the question </a:t>
                </a:r>
                <a14:m>
                  <m:oMath xmlns:m="http://schemas.openxmlformats.org/officeDocument/2006/math">
                    <m:r>
                      <a:rPr lang="en-GB" i="1" dirty="0" smtClean="0">
                        <a:latin typeface="Cambria Math" panose="02040503050406030204" pitchFamily="18" charset="0"/>
                        <a:ea typeface="Century Gothic"/>
                        <a:cs typeface="Century Gothic"/>
                        <a:sym typeface="Century Gothic"/>
                      </a:rPr>
                      <m:t>6.7 × 4.2</m:t>
                    </m:r>
                  </m:oMath>
                </a14:m>
                <a:r>
                  <a:rPr lang="en-GB" dirty="0">
                    <a:latin typeface="Century Gothic"/>
                    <a:ea typeface="Century Gothic"/>
                    <a:cs typeface="Century Gothic"/>
                    <a:sym typeface="Century Gothic"/>
                  </a:rPr>
                  <a:t> as practice. </a:t>
                </a:r>
              </a:p>
              <a:p>
                <a:pPr marL="0" lvl="0" indent="0" algn="l" rtl="0">
                  <a:lnSpc>
                    <a:spcPct val="100000"/>
                  </a:lnSpc>
                  <a:spcBef>
                    <a:spcPts val="0"/>
                  </a:spcBef>
                  <a:spcAft>
                    <a:spcPts val="0"/>
                  </a:spcAft>
                  <a:buSzPts val="1400"/>
                  <a:buNone/>
                </a:pPr>
                <a:r>
                  <a:rPr lang="en-GB" dirty="0">
                    <a:latin typeface="Century Gothic"/>
                    <a:ea typeface="Century Gothic"/>
                    <a:cs typeface="Century Gothic"/>
                    <a:sym typeface="Century Gothic"/>
                  </a:rPr>
                  <a:t>6.7</a:t>
                </a:r>
                <a:r>
                  <a:rPr lang="en-GB" baseline="0" dirty="0">
                    <a:latin typeface="Century Gothic"/>
                    <a:ea typeface="Century Gothic"/>
                    <a:cs typeface="Century Gothic"/>
                    <a:sym typeface="Century Gothic"/>
                  </a:rPr>
                  <a:t> </a:t>
                </a:r>
                <a:r>
                  <a:rPr lang="en-GB" dirty="0">
                    <a:latin typeface="Century Gothic"/>
                    <a:ea typeface="Century Gothic"/>
                    <a:cs typeface="Century Gothic"/>
                    <a:sym typeface="Century Gothic"/>
                  </a:rPr>
                  <a:t>is rounded to 7.0</a:t>
                </a:r>
                <a:r>
                  <a:rPr lang="en-GB" baseline="0" dirty="0">
                    <a:latin typeface="Century Gothic"/>
                    <a:ea typeface="Century Gothic"/>
                    <a:cs typeface="Century Gothic"/>
                    <a:sym typeface="Century Gothic"/>
                  </a:rPr>
                  <a:t> </a:t>
                </a:r>
                <a:r>
                  <a:rPr lang="en-GB" dirty="0">
                    <a:latin typeface="Century Gothic"/>
                    <a:ea typeface="Century Gothic"/>
                    <a:cs typeface="Century Gothic"/>
                    <a:sym typeface="Century Gothic"/>
                  </a:rPr>
                  <a:t>and 4.2</a:t>
                </a:r>
                <a:r>
                  <a:rPr lang="en-GB" baseline="0" dirty="0">
                    <a:latin typeface="Century Gothic"/>
                    <a:ea typeface="Century Gothic"/>
                    <a:cs typeface="Century Gothic"/>
                    <a:sym typeface="Century Gothic"/>
                  </a:rPr>
                  <a:t> </a:t>
                </a:r>
                <a:r>
                  <a:rPr lang="en-GB" dirty="0">
                    <a:latin typeface="Century Gothic"/>
                    <a:ea typeface="Century Gothic"/>
                    <a:cs typeface="Century Gothic"/>
                    <a:sym typeface="Century Gothic"/>
                  </a:rPr>
                  <a:t>is rounded to 4.0.</a:t>
                </a:r>
                <a:r>
                  <a:rPr lang="en-GB" baseline="0" dirty="0">
                    <a:latin typeface="Century Gothic"/>
                    <a:ea typeface="Century Gothic"/>
                    <a:cs typeface="Century Gothic"/>
                    <a:sym typeface="Century Gothic"/>
                  </a:rPr>
                  <a:t> Therefore,</a:t>
                </a:r>
                <a:r>
                  <a:rPr lang="en-GB" dirty="0">
                    <a:latin typeface="Century Gothic"/>
                    <a:ea typeface="Century Gothic"/>
                    <a:cs typeface="Century Gothic"/>
                    <a:sym typeface="Century Gothic"/>
                  </a:rPr>
                  <a:t> </a:t>
                </a:r>
                <a14:m>
                  <m:oMath xmlns:m="http://schemas.openxmlformats.org/officeDocument/2006/math">
                    <m:r>
                      <a:rPr lang="en-GB" i="1" dirty="0" smtClean="0">
                        <a:latin typeface="Cambria Math" panose="02040503050406030204" pitchFamily="18" charset="0"/>
                        <a:ea typeface="Century Gothic"/>
                        <a:cs typeface="Century Gothic"/>
                        <a:sym typeface="Century Gothic"/>
                      </a:rPr>
                      <m:t>7 × 4 = 28</m:t>
                    </m:r>
                  </m:oMath>
                </a14:m>
                <a:r>
                  <a:rPr lang="en-GB" dirty="0">
                    <a:latin typeface="Century Gothic"/>
                    <a:ea typeface="Century Gothic"/>
                    <a:cs typeface="Century Gothic"/>
                    <a:sym typeface="Century Gothic"/>
                  </a:rPr>
                  <a:t>.</a:t>
                </a:r>
              </a:p>
              <a:p>
                <a:pPr marL="0" marR="0" lvl="0" indent="0" algn="l" defTabSz="914400" rtl="0" eaLnBrk="1" fontAlgn="auto" latinLnBrk="0" hangingPunct="1">
                  <a:lnSpc>
                    <a:spcPct val="100000"/>
                  </a:lnSpc>
                  <a:spcBef>
                    <a:spcPts val="0"/>
                  </a:spcBef>
                  <a:spcAft>
                    <a:spcPts val="0"/>
                  </a:spcAft>
                  <a:buClr>
                    <a:srgbClr val="000000"/>
                  </a:buClr>
                  <a:buSzPts val="1400"/>
                  <a:buFont typeface="Arial"/>
                  <a:buNone/>
                  <a:tabLst/>
                  <a:defRPr/>
                </a:pPr>
                <a:r>
                  <a:rPr lang="en-GB" dirty="0">
                    <a:latin typeface="Century Gothic"/>
                    <a:ea typeface="Century Gothic"/>
                    <a:cs typeface="Century Gothic"/>
                    <a:sym typeface="Century Gothic"/>
                  </a:rPr>
                  <a:t>The actual answer for </a:t>
                </a:r>
                <a14:m>
                  <m:oMath xmlns:m="http://schemas.openxmlformats.org/officeDocument/2006/math">
                    <m:r>
                      <a:rPr lang="en-GB" i="1" dirty="0" smtClean="0">
                        <a:latin typeface="Cambria Math" panose="02040503050406030204" pitchFamily="18" charset="0"/>
                        <a:ea typeface="Century Gothic"/>
                        <a:cs typeface="Century Gothic"/>
                        <a:sym typeface="Century Gothic"/>
                      </a:rPr>
                      <m:t>6.7 × 4.2</m:t>
                    </m:r>
                  </m:oMath>
                </a14:m>
                <a:r>
                  <a:rPr lang="en-GB" dirty="0">
                    <a:latin typeface="Arial"/>
                    <a:ea typeface="Century Gothic"/>
                    <a:cs typeface="Century Gothic"/>
                    <a:sym typeface="Century Gothic"/>
                  </a:rPr>
                  <a:t> </a:t>
                </a:r>
                <a:r>
                  <a:rPr lang="en-GB" dirty="0">
                    <a:latin typeface="Century Gothic"/>
                    <a:ea typeface="Century Gothic"/>
                    <a:cs typeface="Century Gothic"/>
                    <a:sym typeface="Century Gothic"/>
                  </a:rPr>
                  <a:t>is </a:t>
                </a:r>
                <a14:m>
                  <m:oMath xmlns:m="http://schemas.openxmlformats.org/officeDocument/2006/math">
                    <m:r>
                      <a:rPr lang="en-GB" i="1" dirty="0" smtClean="0">
                        <a:latin typeface="Cambria Math" panose="02040503050406030204" pitchFamily="18" charset="0"/>
                        <a:ea typeface="Century Gothic"/>
                        <a:cs typeface="Century Gothic"/>
                        <a:sym typeface="Century Gothic"/>
                      </a:rPr>
                      <m:t>28.14</m:t>
                    </m:r>
                  </m:oMath>
                </a14:m>
                <a:r>
                  <a:rPr lang="en-GB" dirty="0">
                    <a:latin typeface="Century Gothic"/>
                    <a:ea typeface="Century Gothic"/>
                    <a:cs typeface="Century Gothic"/>
                    <a:sym typeface="Century Gothic"/>
                  </a:rPr>
                  <a:t>, so the estimate is close to the true value.</a:t>
                </a:r>
              </a:p>
              <a:p>
                <a:pPr marL="0" lvl="0" indent="0" algn="l" rtl="0">
                  <a:lnSpc>
                    <a:spcPct val="100000"/>
                  </a:lnSpc>
                  <a:spcBef>
                    <a:spcPts val="0"/>
                  </a:spcBef>
                  <a:spcAft>
                    <a:spcPts val="0"/>
                  </a:spcAft>
                  <a:buSzPts val="1400"/>
                  <a:buNone/>
                </a:pPr>
                <a:endParaRPr dirty="0"/>
              </a:p>
            </p:txBody>
          </p:sp>
        </mc:Choice>
        <mc:Fallback xmlns="">
          <p:sp>
            <p:nvSpPr>
              <p:cNvPr id="128" name="Google Shape;128;g3cf73a91347_0_102: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en-GB" dirty="0">
                    <a:latin typeface="Century Gothic"/>
                    <a:ea typeface="Century Gothic"/>
                    <a:cs typeface="Century Gothic"/>
                    <a:sym typeface="Century Gothic"/>
                  </a:rPr>
                  <a:t>Before showing the content of this slide, ask learners if they can recall how to estimate the result of a calculation in mathematics. </a:t>
                </a:r>
              </a:p>
              <a:p>
                <a:pPr marL="0" lvl="0" indent="0" algn="l" rtl="0">
                  <a:lnSpc>
                    <a:spcPct val="100000"/>
                  </a:lnSpc>
                  <a:spcBef>
                    <a:spcPts val="0"/>
                  </a:spcBef>
                  <a:spcAft>
                    <a:spcPts val="0"/>
                  </a:spcAft>
                  <a:buSzPts val="1400"/>
                  <a:buNone/>
                </a:pPr>
                <a:endParaRPr lang="en-GB" dirty="0">
                  <a:latin typeface="Century Gothic"/>
                  <a:ea typeface="Century Gothic"/>
                  <a:cs typeface="Century Gothic"/>
                  <a:sym typeface="Century Gothic"/>
                </a:endParaRPr>
              </a:p>
              <a:p>
                <a:pPr marL="0" marR="0" lvl="0" indent="0" algn="l" defTabSz="914400" rtl="0" eaLnBrk="1" fontAlgn="auto" latinLnBrk="0" hangingPunct="1">
                  <a:lnSpc>
                    <a:spcPct val="100000"/>
                  </a:lnSpc>
                  <a:spcBef>
                    <a:spcPts val="0"/>
                  </a:spcBef>
                  <a:spcAft>
                    <a:spcPts val="0"/>
                  </a:spcAft>
                  <a:buClr>
                    <a:srgbClr val="000000"/>
                  </a:buClr>
                  <a:buSzPts val="1400"/>
                  <a:buFont typeface="Arial"/>
                  <a:buNone/>
                  <a:tabLst/>
                  <a:defRPr/>
                </a:pPr>
                <a:r>
                  <a:rPr lang="en-GB" dirty="0">
                    <a:latin typeface="Century Gothic"/>
                    <a:ea typeface="Century Gothic"/>
                    <a:cs typeface="Century Gothic"/>
                    <a:sym typeface="Century Gothic"/>
                  </a:rPr>
                  <a:t>Recall what the term rounding to 1 significant figure means to check for understanding, and that 1 significant figure is not the same as 1 decimal place. This is covered in the understanding number stage 1 significant figure and rounding resources: </a:t>
                </a:r>
                <a:r>
                  <a:rPr lang="en-GB" sz="1200" b="0" i="0" u="sng" strike="noStrike" cap="none" dirty="0">
                    <a:solidFill>
                      <a:schemeClr val="dk1"/>
                    </a:solidFill>
                    <a:effectLst/>
                    <a:latin typeface="Arial"/>
                    <a:ea typeface="Arial"/>
                    <a:cs typeface="Arial"/>
                    <a:sym typeface="Arial"/>
                  </a:rPr>
                  <a:t>rsc.li/4gbEt3p</a:t>
                </a:r>
                <a:r>
                  <a:rPr lang="en-GB" sz="1200" b="0" i="0" u="none" strike="noStrike" cap="none" dirty="0">
                    <a:solidFill>
                      <a:schemeClr val="dk1"/>
                    </a:solidFill>
                    <a:effectLst/>
                    <a:latin typeface="Arial"/>
                    <a:ea typeface="Arial"/>
                    <a:cs typeface="Arial"/>
                    <a:sym typeface="Arial"/>
                  </a:rPr>
                  <a:t>. </a:t>
                </a:r>
                <a:r>
                  <a:rPr lang="en-GB" dirty="0">
                    <a:latin typeface="Century Gothic"/>
                    <a:ea typeface="Century Gothic"/>
                    <a:cs typeface="Century Gothic"/>
                    <a:sym typeface="Century Gothic"/>
                  </a:rPr>
                  <a:t>You may need to revisit this resource with learners, as well as the accessible glossary: </a:t>
                </a:r>
                <a:r>
                  <a:rPr lang="en-GB" sz="1200" b="0" i="0" u="sng" strike="noStrike" cap="none" dirty="0">
                    <a:solidFill>
                      <a:schemeClr val="dk1"/>
                    </a:solidFill>
                    <a:effectLst/>
                    <a:latin typeface="Arial"/>
                    <a:ea typeface="Arial"/>
                    <a:cs typeface="Arial"/>
                    <a:sym typeface="Arial"/>
                    <a:hlinkClick r:id="rId4"/>
                  </a:rPr>
                  <a:t>rsc.li/4wypuqq</a:t>
                </a:r>
                <a:r>
                  <a:rPr lang="en-GB" sz="1200" b="0" i="0" u="sng" strike="noStrike" cap="none" dirty="0">
                    <a:solidFill>
                      <a:schemeClr val="dk1"/>
                    </a:solidFill>
                    <a:effectLst/>
                    <a:latin typeface="Arial"/>
                    <a:ea typeface="Arial"/>
                    <a:cs typeface="Arial"/>
                    <a:sym typeface="Arial"/>
                  </a:rPr>
                  <a:t>. </a:t>
                </a:r>
                <a:endParaRPr lang="en-GB" dirty="0">
                  <a:effectLst/>
                </a:endParaRPr>
              </a:p>
              <a:p>
                <a:pPr marL="0" lvl="0" indent="0" algn="l" rtl="0">
                  <a:lnSpc>
                    <a:spcPct val="100000"/>
                  </a:lnSpc>
                  <a:spcBef>
                    <a:spcPts val="0"/>
                  </a:spcBef>
                  <a:spcAft>
                    <a:spcPts val="0"/>
                  </a:spcAft>
                  <a:buSzPts val="1400"/>
                  <a:buNone/>
                </a:pPr>
                <a:endParaRPr lang="en-GB" dirty="0">
                  <a:latin typeface="Century Gothic"/>
                  <a:ea typeface="Century Gothic"/>
                  <a:cs typeface="Century Gothic"/>
                  <a:sym typeface="Century Gothic"/>
                </a:endParaRPr>
              </a:p>
              <a:p>
                <a:pPr marL="0" lvl="0" indent="0" algn="l" rtl="0">
                  <a:lnSpc>
                    <a:spcPct val="100000"/>
                  </a:lnSpc>
                  <a:spcBef>
                    <a:spcPts val="0"/>
                  </a:spcBef>
                  <a:spcAft>
                    <a:spcPts val="0"/>
                  </a:spcAft>
                  <a:buSzPts val="1400"/>
                  <a:buNone/>
                </a:pPr>
                <a:r>
                  <a:rPr lang="en-GB" dirty="0">
                    <a:latin typeface="Century Gothic"/>
                    <a:ea typeface="Century Gothic"/>
                    <a:cs typeface="Century Gothic"/>
                    <a:sym typeface="Century Gothic"/>
                  </a:rPr>
                  <a:t>Show the slide and talk through each step of the worked example. </a:t>
                </a:r>
              </a:p>
              <a:p>
                <a:pPr marL="0" lvl="0" indent="0" algn="l" rtl="0">
                  <a:lnSpc>
                    <a:spcPct val="100000"/>
                  </a:lnSpc>
                  <a:spcBef>
                    <a:spcPts val="0"/>
                  </a:spcBef>
                  <a:spcAft>
                    <a:spcPts val="0"/>
                  </a:spcAft>
                  <a:buSzPts val="1400"/>
                  <a:buNone/>
                </a:pPr>
                <a:endParaRPr lang="en-GB" dirty="0">
                  <a:latin typeface="Century Gothic"/>
                  <a:ea typeface="Century Gothic"/>
                  <a:cs typeface="Century Gothic"/>
                  <a:sym typeface="Century Gothic"/>
                </a:endParaRPr>
              </a:p>
              <a:p>
                <a:pPr marL="0" lvl="0" indent="0" algn="l" rtl="0">
                  <a:lnSpc>
                    <a:spcPct val="100000"/>
                  </a:lnSpc>
                  <a:spcBef>
                    <a:spcPts val="0"/>
                  </a:spcBef>
                  <a:spcAft>
                    <a:spcPts val="0"/>
                  </a:spcAft>
                  <a:buSzPts val="1400"/>
                  <a:buNone/>
                </a:pPr>
                <a:r>
                  <a:rPr lang="en-GB" dirty="0">
                    <a:latin typeface="Century Gothic"/>
                    <a:ea typeface="Century Gothic"/>
                    <a:cs typeface="Century Gothic"/>
                    <a:sym typeface="Century Gothic"/>
                  </a:rPr>
                  <a:t>Ask learners to complete the question </a:t>
                </a:r>
                <a:r>
                  <a:rPr lang="en-GB" i="0" dirty="0">
                    <a:latin typeface="Cambria Math" panose="02040503050406030204" pitchFamily="18" charset="0"/>
                    <a:ea typeface="Century Gothic"/>
                    <a:cs typeface="Century Gothic"/>
                    <a:sym typeface="Century Gothic"/>
                  </a:rPr>
                  <a:t>6.7 × 4.2</a:t>
                </a:r>
                <a:r>
                  <a:rPr lang="en-GB" dirty="0">
                    <a:latin typeface="Century Gothic"/>
                    <a:ea typeface="Century Gothic"/>
                    <a:cs typeface="Century Gothic"/>
                    <a:sym typeface="Century Gothic"/>
                  </a:rPr>
                  <a:t> as practice. </a:t>
                </a:r>
              </a:p>
              <a:p>
                <a:pPr marL="0" lvl="0" indent="0" algn="l" rtl="0">
                  <a:lnSpc>
                    <a:spcPct val="100000"/>
                  </a:lnSpc>
                  <a:spcBef>
                    <a:spcPts val="0"/>
                  </a:spcBef>
                  <a:spcAft>
                    <a:spcPts val="0"/>
                  </a:spcAft>
                  <a:buSzPts val="1400"/>
                  <a:buNone/>
                </a:pPr>
                <a:r>
                  <a:rPr lang="en-GB" dirty="0">
                    <a:latin typeface="Century Gothic"/>
                    <a:ea typeface="Century Gothic"/>
                    <a:cs typeface="Century Gothic"/>
                    <a:sym typeface="Century Gothic"/>
                  </a:rPr>
                  <a:t>6.7</a:t>
                </a:r>
                <a:r>
                  <a:rPr lang="en-GB" baseline="0" dirty="0">
                    <a:latin typeface="Century Gothic"/>
                    <a:ea typeface="Century Gothic"/>
                    <a:cs typeface="Century Gothic"/>
                    <a:sym typeface="Century Gothic"/>
                  </a:rPr>
                  <a:t> </a:t>
                </a:r>
                <a:r>
                  <a:rPr lang="en-GB" dirty="0">
                    <a:latin typeface="Century Gothic"/>
                    <a:ea typeface="Century Gothic"/>
                    <a:cs typeface="Century Gothic"/>
                    <a:sym typeface="Century Gothic"/>
                  </a:rPr>
                  <a:t>is rounded to 7.0</a:t>
                </a:r>
                <a:r>
                  <a:rPr lang="en-GB" baseline="0" dirty="0">
                    <a:latin typeface="Century Gothic"/>
                    <a:ea typeface="Century Gothic"/>
                    <a:cs typeface="Century Gothic"/>
                    <a:sym typeface="Century Gothic"/>
                  </a:rPr>
                  <a:t> </a:t>
                </a:r>
                <a:r>
                  <a:rPr lang="en-GB" dirty="0">
                    <a:latin typeface="Century Gothic"/>
                    <a:ea typeface="Century Gothic"/>
                    <a:cs typeface="Century Gothic"/>
                    <a:sym typeface="Century Gothic"/>
                  </a:rPr>
                  <a:t>and 4.2</a:t>
                </a:r>
                <a:r>
                  <a:rPr lang="en-GB" baseline="0" dirty="0">
                    <a:latin typeface="Century Gothic"/>
                    <a:ea typeface="Century Gothic"/>
                    <a:cs typeface="Century Gothic"/>
                    <a:sym typeface="Century Gothic"/>
                  </a:rPr>
                  <a:t> </a:t>
                </a:r>
                <a:r>
                  <a:rPr lang="en-GB" dirty="0">
                    <a:latin typeface="Century Gothic"/>
                    <a:ea typeface="Century Gothic"/>
                    <a:cs typeface="Century Gothic"/>
                    <a:sym typeface="Century Gothic"/>
                  </a:rPr>
                  <a:t>is rounded to 4.0.</a:t>
                </a:r>
                <a:r>
                  <a:rPr lang="en-GB" baseline="0" dirty="0">
                    <a:latin typeface="Century Gothic"/>
                    <a:ea typeface="Century Gothic"/>
                    <a:cs typeface="Century Gothic"/>
                    <a:sym typeface="Century Gothic"/>
                  </a:rPr>
                  <a:t> Therefore,</a:t>
                </a:r>
                <a:r>
                  <a:rPr lang="en-GB" dirty="0">
                    <a:latin typeface="Century Gothic"/>
                    <a:ea typeface="Century Gothic"/>
                    <a:cs typeface="Century Gothic"/>
                    <a:sym typeface="Century Gothic"/>
                  </a:rPr>
                  <a:t> </a:t>
                </a:r>
                <a:r>
                  <a:rPr lang="en-GB" i="0" dirty="0">
                    <a:latin typeface="Cambria Math" panose="02040503050406030204" pitchFamily="18" charset="0"/>
                    <a:ea typeface="Century Gothic"/>
                    <a:cs typeface="Century Gothic"/>
                    <a:sym typeface="Century Gothic"/>
                  </a:rPr>
                  <a:t>7 × 4 = 28</a:t>
                </a:r>
                <a:r>
                  <a:rPr lang="en-GB" dirty="0">
                    <a:latin typeface="Century Gothic"/>
                    <a:ea typeface="Century Gothic"/>
                    <a:cs typeface="Century Gothic"/>
                    <a:sym typeface="Century Gothic"/>
                  </a:rPr>
                  <a:t>.</a:t>
                </a:r>
              </a:p>
              <a:p>
                <a:pPr marL="0" marR="0" lvl="0" indent="0" algn="l" defTabSz="914400" rtl="0" eaLnBrk="1" fontAlgn="auto" latinLnBrk="0" hangingPunct="1">
                  <a:lnSpc>
                    <a:spcPct val="100000"/>
                  </a:lnSpc>
                  <a:spcBef>
                    <a:spcPts val="0"/>
                  </a:spcBef>
                  <a:spcAft>
                    <a:spcPts val="0"/>
                  </a:spcAft>
                  <a:buClr>
                    <a:srgbClr val="000000"/>
                  </a:buClr>
                  <a:buSzPts val="1400"/>
                  <a:buFont typeface="Arial"/>
                  <a:buNone/>
                  <a:tabLst/>
                  <a:defRPr/>
                </a:pPr>
                <a:r>
                  <a:rPr lang="en-GB" dirty="0">
                    <a:latin typeface="Century Gothic"/>
                    <a:ea typeface="Century Gothic"/>
                    <a:cs typeface="Century Gothic"/>
                    <a:sym typeface="Century Gothic"/>
                  </a:rPr>
                  <a:t>The actual answer for </a:t>
                </a:r>
                <a:r>
                  <a:rPr lang="en-GB" i="0" dirty="0">
                    <a:latin typeface="Cambria Math" panose="02040503050406030204" pitchFamily="18" charset="0"/>
                    <a:ea typeface="Century Gothic"/>
                    <a:cs typeface="Century Gothic"/>
                    <a:sym typeface="Century Gothic"/>
                  </a:rPr>
                  <a:t>6.7 × 4.2</a:t>
                </a:r>
                <a:r>
                  <a:rPr lang="en-GB" dirty="0">
                    <a:latin typeface="Arial"/>
                    <a:ea typeface="Century Gothic"/>
                    <a:cs typeface="Century Gothic"/>
                    <a:sym typeface="Century Gothic"/>
                  </a:rPr>
                  <a:t> </a:t>
                </a:r>
                <a:r>
                  <a:rPr lang="en-GB" dirty="0">
                    <a:latin typeface="Century Gothic"/>
                    <a:ea typeface="Century Gothic"/>
                    <a:cs typeface="Century Gothic"/>
                    <a:sym typeface="Century Gothic"/>
                  </a:rPr>
                  <a:t>is </a:t>
                </a:r>
                <a:r>
                  <a:rPr lang="en-GB" i="0" dirty="0">
                    <a:latin typeface="Cambria Math" panose="02040503050406030204" pitchFamily="18" charset="0"/>
                    <a:ea typeface="Century Gothic"/>
                    <a:cs typeface="Century Gothic"/>
                    <a:sym typeface="Century Gothic"/>
                  </a:rPr>
                  <a:t>28.14</a:t>
                </a:r>
                <a:r>
                  <a:rPr lang="en-GB" dirty="0">
                    <a:latin typeface="Century Gothic"/>
                    <a:ea typeface="Century Gothic"/>
                    <a:cs typeface="Century Gothic"/>
                    <a:sym typeface="Century Gothic"/>
                  </a:rPr>
                  <a:t>, so the estimate is close to the true value.</a:t>
                </a:r>
              </a:p>
              <a:p>
                <a:pPr marL="0" lvl="0" indent="0" algn="l" rtl="0">
                  <a:lnSpc>
                    <a:spcPct val="100000"/>
                  </a:lnSpc>
                  <a:spcBef>
                    <a:spcPts val="0"/>
                  </a:spcBef>
                  <a:spcAft>
                    <a:spcPts val="0"/>
                  </a:spcAft>
                  <a:buSzPts val="1400"/>
                  <a:buNone/>
                </a:pPr>
                <a:endParaRPr dirty="0"/>
              </a:p>
            </p:txBody>
          </p:sp>
        </mc:Fallback>
      </mc:AlternateContent>
      <p:sp>
        <p:nvSpPr>
          <p:cNvPr id="129" name="Google Shape;129;g3cf73a91347_0_102: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rgbClr val="000000"/>
              </a:buClr>
              <a:buSzPts val="1400"/>
              <a:buFont typeface="Arial"/>
              <a:buNone/>
            </a:pPr>
            <a:fld id="{00000000-1234-1234-1234-123412341234}" type="slidenum">
              <a:rPr lang="en-GB"/>
              <a:t>5</a:t>
            </a:fld>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3"/>
        <p:cNvGrpSpPr/>
        <p:nvPr/>
      </p:nvGrpSpPr>
      <p:grpSpPr>
        <a:xfrm>
          <a:off x="0" y="0"/>
          <a:ext cx="0" cy="0"/>
          <a:chOff x="0" y="0"/>
          <a:chExt cx="0" cy="0"/>
        </a:xfrm>
      </p:grpSpPr>
      <p:sp>
        <p:nvSpPr>
          <p:cNvPr id="134" name="Google Shape;134;g3cf73a91347_0_10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35" name="Google Shape;135;g3cf73a91347_0_108: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15000"/>
              </a:lnSpc>
              <a:spcBef>
                <a:spcPts val="1200"/>
              </a:spcBef>
              <a:spcAft>
                <a:spcPts val="0"/>
              </a:spcAft>
              <a:buSzPts val="1400"/>
              <a:buNone/>
            </a:pPr>
            <a:r>
              <a:rPr lang="en-GB" dirty="0">
                <a:latin typeface="Century Gothic"/>
                <a:ea typeface="Century Gothic"/>
                <a:cs typeface="Century Gothic"/>
                <a:sym typeface="Century Gothic"/>
              </a:rPr>
              <a:t>Many learners think an estimate means a rough guess.  An estimate can be the result of a careful, accurate calculation, it is just that the numbers we put in were not perfectly exact. Learners often think that if they have done the maths calculation correctly, their answer must be exactly right. In chemistry, the answer is only as accurate as the values you started with.</a:t>
            </a:r>
          </a:p>
          <a:p>
            <a:pPr marL="0" lvl="0" indent="0" algn="l" rtl="0">
              <a:lnSpc>
                <a:spcPct val="115000"/>
              </a:lnSpc>
              <a:spcBef>
                <a:spcPts val="1200"/>
              </a:spcBef>
              <a:spcAft>
                <a:spcPts val="0"/>
              </a:spcAft>
              <a:buClr>
                <a:schemeClr val="dk1"/>
              </a:buClr>
              <a:buSzPts val="1100"/>
              <a:buFont typeface="Arial"/>
              <a:buNone/>
            </a:pPr>
            <a:endParaRPr dirty="0">
              <a:latin typeface="Century Gothic"/>
              <a:ea typeface="Century Gothic"/>
              <a:cs typeface="Century Gothic"/>
              <a:sym typeface="Century Gothic"/>
            </a:endParaRPr>
          </a:p>
          <a:p>
            <a:pPr marL="0" lvl="0" indent="0" algn="l" rtl="0">
              <a:lnSpc>
                <a:spcPct val="100000"/>
              </a:lnSpc>
              <a:spcBef>
                <a:spcPts val="1200"/>
              </a:spcBef>
              <a:spcAft>
                <a:spcPts val="0"/>
              </a:spcAft>
              <a:buSzPts val="1400"/>
              <a:buNone/>
            </a:pPr>
            <a:endParaRPr dirty="0"/>
          </a:p>
        </p:txBody>
      </p:sp>
      <p:sp>
        <p:nvSpPr>
          <p:cNvPr id="136" name="Google Shape;136;g3cf73a91347_0_108: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rgbClr val="000000"/>
              </a:buClr>
              <a:buSzPts val="1400"/>
              <a:buFont typeface="Arial"/>
              <a:buNone/>
            </a:pPr>
            <a:fld id="{00000000-1234-1234-1234-123412341234}" type="slidenum">
              <a:rPr lang="en-GB"/>
              <a:t>6</a:t>
            </a:fld>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3">
          <a:extLst>
            <a:ext uri="{FF2B5EF4-FFF2-40B4-BE49-F238E27FC236}">
              <a16:creationId xmlns:a16="http://schemas.microsoft.com/office/drawing/2014/main" id="{4069E906-8B73-803C-3FF2-F8DF4E8C2997}"/>
            </a:ext>
          </a:extLst>
        </p:cNvPr>
        <p:cNvGrpSpPr/>
        <p:nvPr/>
      </p:nvGrpSpPr>
      <p:grpSpPr>
        <a:xfrm>
          <a:off x="0" y="0"/>
          <a:ext cx="0" cy="0"/>
          <a:chOff x="0" y="0"/>
          <a:chExt cx="0" cy="0"/>
        </a:xfrm>
      </p:grpSpPr>
      <p:sp>
        <p:nvSpPr>
          <p:cNvPr id="134" name="Google Shape;134;g3cf73a91347_0_108:notes">
            <a:extLst>
              <a:ext uri="{FF2B5EF4-FFF2-40B4-BE49-F238E27FC236}">
                <a16:creationId xmlns:a16="http://schemas.microsoft.com/office/drawing/2014/main" id="{7852837D-F522-19B8-1F2E-B7B14C2AF368}"/>
              </a:ext>
            </a:extLst>
          </p:cNvPr>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35" name="Google Shape;135;g3cf73a91347_0_108:notes">
            <a:extLst>
              <a:ext uri="{FF2B5EF4-FFF2-40B4-BE49-F238E27FC236}">
                <a16:creationId xmlns:a16="http://schemas.microsoft.com/office/drawing/2014/main" id="{38A7196C-8F57-344C-98F1-9FEE5D4E2A23}"/>
              </a:ext>
            </a:extLst>
          </p:cNvPr>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15000"/>
              </a:lnSpc>
              <a:spcBef>
                <a:spcPts val="1200"/>
              </a:spcBef>
              <a:spcAft>
                <a:spcPts val="0"/>
              </a:spcAft>
              <a:buSzPts val="1400"/>
              <a:buNone/>
            </a:pPr>
            <a:r>
              <a:rPr lang="en-GB" dirty="0">
                <a:latin typeface="Century Gothic"/>
                <a:ea typeface="Century Gothic"/>
                <a:cs typeface="Century Gothic"/>
                <a:sym typeface="Century Gothic"/>
              </a:rPr>
              <a:t>This example shows that an estimate can be the result of a careful, accurate calculation, it is just that the numbers we put in were not perfectly exact. </a:t>
            </a:r>
          </a:p>
          <a:p>
            <a:pPr marL="0" lvl="0" indent="0" algn="l" rtl="0">
              <a:lnSpc>
                <a:spcPct val="115000"/>
              </a:lnSpc>
              <a:spcBef>
                <a:spcPts val="1200"/>
              </a:spcBef>
              <a:spcAft>
                <a:spcPts val="0"/>
              </a:spcAft>
              <a:buSzPts val="1400"/>
              <a:buNone/>
            </a:pPr>
            <a:endParaRPr dirty="0">
              <a:latin typeface="Century Gothic"/>
              <a:ea typeface="Century Gothic"/>
              <a:cs typeface="Century Gothic"/>
              <a:sym typeface="Century Gothic"/>
            </a:endParaRPr>
          </a:p>
          <a:p>
            <a:pPr marL="0" lvl="0" indent="0" algn="l" rtl="0">
              <a:lnSpc>
                <a:spcPct val="115000"/>
              </a:lnSpc>
              <a:spcBef>
                <a:spcPts val="1200"/>
              </a:spcBef>
              <a:spcAft>
                <a:spcPts val="0"/>
              </a:spcAft>
              <a:buClr>
                <a:schemeClr val="dk1"/>
              </a:buClr>
              <a:buSzPts val="1100"/>
              <a:buFont typeface="Arial"/>
              <a:buNone/>
            </a:pPr>
            <a:r>
              <a:rPr lang="en-GB" dirty="0">
                <a:latin typeface="Century Gothic"/>
                <a:ea typeface="Century Gothic"/>
                <a:cs typeface="Century Gothic"/>
                <a:sym typeface="Century Gothic"/>
              </a:rPr>
              <a:t>In maths, learners round numbers to make calculations easier and then check their answer is roughly right. In chemistry, the periodic table has already done that rounding for us, so every calculation we do using it is technically an estimate which is close enough for the calculations needed at this point.</a:t>
            </a:r>
            <a:endParaRPr dirty="0">
              <a:latin typeface="Century Gothic"/>
              <a:ea typeface="Century Gothic"/>
              <a:cs typeface="Century Gothic"/>
              <a:sym typeface="Century Gothic"/>
            </a:endParaRPr>
          </a:p>
          <a:p>
            <a:pPr marL="0" lvl="0" indent="0" algn="l" rtl="0">
              <a:lnSpc>
                <a:spcPct val="100000"/>
              </a:lnSpc>
              <a:spcBef>
                <a:spcPts val="1200"/>
              </a:spcBef>
              <a:spcAft>
                <a:spcPts val="0"/>
              </a:spcAft>
              <a:buSzPts val="1400"/>
              <a:buNone/>
            </a:pPr>
            <a:endParaRPr dirty="0"/>
          </a:p>
        </p:txBody>
      </p:sp>
      <p:sp>
        <p:nvSpPr>
          <p:cNvPr id="136" name="Google Shape;136;g3cf73a91347_0_108:notes">
            <a:extLst>
              <a:ext uri="{FF2B5EF4-FFF2-40B4-BE49-F238E27FC236}">
                <a16:creationId xmlns:a16="http://schemas.microsoft.com/office/drawing/2014/main" id="{4E202FB3-7468-62A0-3F2D-8A10F5F59D78}"/>
              </a:ext>
            </a:extLst>
          </p:cNvPr>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rgbClr val="000000"/>
              </a:buClr>
              <a:buSzPts val="1400"/>
              <a:buFont typeface="Arial"/>
              <a:buNone/>
            </a:pPr>
            <a:fld id="{00000000-1234-1234-1234-123412341234}" type="slidenum">
              <a:rPr lang="en-GB"/>
              <a:t>7</a:t>
            </a:fld>
            <a:endParaRPr/>
          </a:p>
        </p:txBody>
      </p:sp>
    </p:spTree>
    <p:extLst>
      <p:ext uri="{BB962C8B-B14F-4D97-AF65-F5344CB8AC3E}">
        <p14:creationId xmlns:p14="http://schemas.microsoft.com/office/powerpoint/2010/main" val="11871920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6"/>
        <p:cNvGrpSpPr/>
        <p:nvPr/>
      </p:nvGrpSpPr>
      <p:grpSpPr>
        <a:xfrm>
          <a:off x="0" y="0"/>
          <a:ext cx="0" cy="0"/>
          <a:chOff x="0" y="0"/>
          <a:chExt cx="0" cy="0"/>
        </a:xfrm>
      </p:grpSpPr>
      <p:sp>
        <p:nvSpPr>
          <p:cNvPr id="147" name="Google Shape;147;g3cf8b2ebf57_0_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mc:AlternateContent xmlns:mc="http://schemas.openxmlformats.org/markup-compatibility/2006" xmlns:a14="http://schemas.microsoft.com/office/drawing/2010/main">
        <mc:Choice Requires="a14">
          <p:sp>
            <p:nvSpPr>
              <p:cNvPr id="148" name="Google Shape;148;g3cf8b2ebf57_0_0: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15000"/>
                  </a:lnSpc>
                  <a:spcBef>
                    <a:spcPts val="1200"/>
                  </a:spcBef>
                  <a:spcAft>
                    <a:spcPts val="0"/>
                  </a:spcAft>
                  <a:buClr>
                    <a:schemeClr val="dk1"/>
                  </a:buClr>
                  <a:buSzPts val="1100"/>
                  <a:buFont typeface="Arial"/>
                  <a:buNone/>
                </a:pPr>
                <a:r>
                  <a:rPr lang="en-GB" dirty="0">
                    <a:latin typeface="Century Gothic"/>
                    <a:ea typeface="Century Gothic"/>
                    <a:cs typeface="Century Gothic"/>
                    <a:sym typeface="Century Gothic"/>
                  </a:rPr>
                  <a:t>The focus of this slide is to encourage the habit of estimating before calculating. Learners who estimate first are much less likely to accept a wrong answer from their calculator without questioning it. Check and recap so that learners know how to round to</a:t>
                </a:r>
                <a:r>
                  <a:rPr lang="en-GB" baseline="0" dirty="0">
                    <a:latin typeface="Century Gothic"/>
                    <a:ea typeface="Century Gothic"/>
                    <a:cs typeface="Century Gothic"/>
                    <a:sym typeface="Century Gothic"/>
                  </a:rPr>
                  <a:t> 1</a:t>
                </a:r>
                <a14:m>
                  <m:oMath xmlns:m="http://schemas.openxmlformats.org/officeDocument/2006/math">
                    <m:r>
                      <a:rPr lang="en-GB" i="1" dirty="0" smtClean="0">
                        <a:latin typeface="Cambria Math" panose="02040503050406030204" pitchFamily="18" charset="0"/>
                        <a:ea typeface="Century Gothic"/>
                        <a:cs typeface="Century Gothic"/>
                        <a:sym typeface="Century Gothic"/>
                      </a:rPr>
                      <m:t> </m:t>
                    </m:r>
                  </m:oMath>
                </a14:m>
                <a:r>
                  <a:rPr lang="en-GB" dirty="0">
                    <a:latin typeface="Century Gothic"/>
                    <a:ea typeface="Century Gothic"/>
                    <a:cs typeface="Century Gothic"/>
                    <a:sym typeface="Century Gothic"/>
                  </a:rPr>
                  <a:t>significant figure. Rounding 93 to 90 and 31 to 30 are both straightforward examples that most learners will manage confidently.</a:t>
                </a:r>
              </a:p>
              <a:p>
                <a:pPr marL="0" lvl="0" indent="0" algn="l" rtl="0">
                  <a:lnSpc>
                    <a:spcPct val="115000"/>
                  </a:lnSpc>
                  <a:spcBef>
                    <a:spcPts val="1200"/>
                  </a:spcBef>
                  <a:spcAft>
                    <a:spcPts val="0"/>
                  </a:spcAft>
                  <a:buClr>
                    <a:schemeClr val="dk1"/>
                  </a:buClr>
                  <a:buSzPts val="1100"/>
                  <a:buFont typeface="Arial"/>
                  <a:buNone/>
                </a:pPr>
                <a:endParaRPr dirty="0">
                  <a:latin typeface="Century Gothic"/>
                  <a:ea typeface="Century Gothic"/>
                  <a:cs typeface="Century Gothic"/>
                  <a:sym typeface="Century Gothic"/>
                </a:endParaRPr>
              </a:p>
              <a:p>
                <a:pPr marL="0" lvl="0" indent="0" algn="l" rtl="0">
                  <a:lnSpc>
                    <a:spcPct val="115000"/>
                  </a:lnSpc>
                  <a:spcBef>
                    <a:spcPts val="1200"/>
                  </a:spcBef>
                  <a:spcAft>
                    <a:spcPts val="0"/>
                  </a:spcAft>
                  <a:buClr>
                    <a:schemeClr val="dk1"/>
                  </a:buClr>
                  <a:buSzPts val="1100"/>
                  <a:buFont typeface="Arial"/>
                  <a:buNone/>
                </a:pPr>
                <a:r>
                  <a:rPr lang="en-GB" dirty="0">
                    <a:latin typeface="Century Gothic"/>
                    <a:ea typeface="Century Gothic"/>
                    <a:cs typeface="Century Gothic"/>
                    <a:sym typeface="Century Gothic"/>
                  </a:rPr>
                  <a:t>Ask learners to commit to an answer before revealing the answer (the next slide in this presentation). This is important, because if they see the answers first, the estimation step loses its purpose. Ask learners to hold up A, B, C or D on mini whiteboards before discussing as a class.</a:t>
                </a:r>
              </a:p>
              <a:p>
                <a:pPr marL="0" lvl="0" indent="0" algn="l" rtl="0">
                  <a:lnSpc>
                    <a:spcPct val="115000"/>
                  </a:lnSpc>
                  <a:spcBef>
                    <a:spcPts val="1200"/>
                  </a:spcBef>
                  <a:spcAft>
                    <a:spcPts val="0"/>
                  </a:spcAft>
                  <a:buClr>
                    <a:schemeClr val="dk1"/>
                  </a:buClr>
                  <a:buSzPts val="1100"/>
                  <a:buFont typeface="Arial"/>
                  <a:buNone/>
                </a:pPr>
                <a:endParaRPr dirty="0">
                  <a:latin typeface="Century Gothic"/>
                  <a:ea typeface="Century Gothic"/>
                  <a:cs typeface="Century Gothic"/>
                  <a:sym typeface="Century Gothic"/>
                </a:endParaRPr>
              </a:p>
              <a:p>
                <a:pPr marL="0" lvl="0" indent="0" algn="l" rtl="0">
                  <a:lnSpc>
                    <a:spcPct val="100000"/>
                  </a:lnSpc>
                  <a:spcBef>
                    <a:spcPts val="1200"/>
                  </a:spcBef>
                  <a:spcAft>
                    <a:spcPts val="0"/>
                  </a:spcAft>
                  <a:buSzPts val="1400"/>
                  <a:buNone/>
                </a:pPr>
                <a:endParaRPr dirty="0">
                  <a:latin typeface="Century Gothic"/>
                  <a:ea typeface="Century Gothic"/>
                  <a:cs typeface="Century Gothic"/>
                  <a:sym typeface="Century Gothic"/>
                </a:endParaRPr>
              </a:p>
            </p:txBody>
          </p:sp>
        </mc:Choice>
        <mc:Fallback xmlns="">
          <p:sp>
            <p:nvSpPr>
              <p:cNvPr id="148" name="Google Shape;148;g3cf8b2ebf57_0_0: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15000"/>
                  </a:lnSpc>
                  <a:spcBef>
                    <a:spcPts val="1200"/>
                  </a:spcBef>
                  <a:spcAft>
                    <a:spcPts val="0"/>
                  </a:spcAft>
                  <a:buClr>
                    <a:schemeClr val="dk1"/>
                  </a:buClr>
                  <a:buSzPts val="1100"/>
                  <a:buFont typeface="Arial"/>
                  <a:buNone/>
                </a:pPr>
                <a:r>
                  <a:rPr lang="en-GB" dirty="0">
                    <a:latin typeface="Century Gothic"/>
                    <a:ea typeface="Century Gothic"/>
                    <a:cs typeface="Century Gothic"/>
                    <a:sym typeface="Century Gothic"/>
                  </a:rPr>
                  <a:t>The focus of this slide is to encourage the habit of estimating before calculating. Learners who estimate first are much less likely to accept a wrong answer from their calculator without questioning it. Check and recap so that learners know how to round to </a:t>
                </a:r>
                <a:r>
                  <a:rPr lang="en-GB" i="0" dirty="0">
                    <a:latin typeface="Cambria Math" panose="02040503050406030204" pitchFamily="18" charset="0"/>
                    <a:ea typeface="Century Gothic"/>
                    <a:cs typeface="Century Gothic"/>
                    <a:sym typeface="Century Gothic"/>
                  </a:rPr>
                  <a:t>1 </a:t>
                </a:r>
                <a:r>
                  <a:rPr lang="en-GB" dirty="0">
                    <a:latin typeface="Century Gothic"/>
                    <a:ea typeface="Century Gothic"/>
                    <a:cs typeface="Century Gothic"/>
                    <a:sym typeface="Century Gothic"/>
                  </a:rPr>
                  <a:t>significant figure. Rounding </a:t>
                </a:r>
                <a:r>
                  <a:rPr lang="en-GB" i="0" dirty="0">
                    <a:latin typeface="Cambria Math" panose="02040503050406030204" pitchFamily="18" charset="0"/>
                    <a:ea typeface="Century Gothic"/>
                    <a:cs typeface="Century Gothic"/>
                    <a:sym typeface="Century Gothic"/>
                  </a:rPr>
                  <a:t>93</a:t>
                </a:r>
                <a:r>
                  <a:rPr lang="en-GB" dirty="0">
                    <a:latin typeface="Century Gothic"/>
                    <a:ea typeface="Century Gothic"/>
                    <a:cs typeface="Century Gothic"/>
                    <a:sym typeface="Century Gothic"/>
                  </a:rPr>
                  <a:t> to </a:t>
                </a:r>
                <a:r>
                  <a:rPr lang="en-GB" i="0" dirty="0">
                    <a:latin typeface="Cambria Math" panose="02040503050406030204" pitchFamily="18" charset="0"/>
                    <a:ea typeface="Century Gothic"/>
                    <a:cs typeface="Century Gothic"/>
                    <a:sym typeface="Century Gothic"/>
                  </a:rPr>
                  <a:t>90</a:t>
                </a:r>
                <a:r>
                  <a:rPr lang="en-GB" dirty="0">
                    <a:latin typeface="Century Gothic"/>
                    <a:ea typeface="Century Gothic"/>
                    <a:cs typeface="Century Gothic"/>
                    <a:sym typeface="Century Gothic"/>
                  </a:rPr>
                  <a:t> and </a:t>
                </a:r>
                <a:r>
                  <a:rPr lang="en-GB" i="0" dirty="0">
                    <a:latin typeface="Cambria Math" panose="02040503050406030204" pitchFamily="18" charset="0"/>
                    <a:ea typeface="Century Gothic"/>
                    <a:cs typeface="Century Gothic"/>
                    <a:sym typeface="Century Gothic"/>
                  </a:rPr>
                  <a:t>31</a:t>
                </a:r>
                <a:r>
                  <a:rPr lang="en-GB" dirty="0">
                    <a:latin typeface="Century Gothic"/>
                    <a:ea typeface="Century Gothic"/>
                    <a:cs typeface="Century Gothic"/>
                    <a:sym typeface="Century Gothic"/>
                  </a:rPr>
                  <a:t> to </a:t>
                </a:r>
                <a:r>
                  <a:rPr lang="en-GB" i="0" dirty="0">
                    <a:latin typeface="Cambria Math" panose="02040503050406030204" pitchFamily="18" charset="0"/>
                    <a:ea typeface="Century Gothic"/>
                    <a:cs typeface="Century Gothic"/>
                    <a:sym typeface="Century Gothic"/>
                  </a:rPr>
                  <a:t>30</a:t>
                </a:r>
                <a:r>
                  <a:rPr lang="en-GB" dirty="0">
                    <a:latin typeface="Century Gothic"/>
                    <a:ea typeface="Century Gothic"/>
                    <a:cs typeface="Century Gothic"/>
                    <a:sym typeface="Century Gothic"/>
                  </a:rPr>
                  <a:t> are both straightforward examples that most learners will manage confidently.</a:t>
                </a:r>
              </a:p>
              <a:p>
                <a:pPr marL="0" lvl="0" indent="0" algn="l" rtl="0">
                  <a:lnSpc>
                    <a:spcPct val="115000"/>
                  </a:lnSpc>
                  <a:spcBef>
                    <a:spcPts val="1200"/>
                  </a:spcBef>
                  <a:spcAft>
                    <a:spcPts val="0"/>
                  </a:spcAft>
                  <a:buClr>
                    <a:schemeClr val="dk1"/>
                  </a:buClr>
                  <a:buSzPts val="1100"/>
                  <a:buFont typeface="Arial"/>
                  <a:buNone/>
                </a:pPr>
                <a:endParaRPr dirty="0">
                  <a:latin typeface="Century Gothic"/>
                  <a:ea typeface="Century Gothic"/>
                  <a:cs typeface="Century Gothic"/>
                  <a:sym typeface="Century Gothic"/>
                </a:endParaRPr>
              </a:p>
              <a:p>
                <a:pPr marL="0" lvl="0" indent="0" algn="l" rtl="0">
                  <a:lnSpc>
                    <a:spcPct val="115000"/>
                  </a:lnSpc>
                  <a:spcBef>
                    <a:spcPts val="1200"/>
                  </a:spcBef>
                  <a:spcAft>
                    <a:spcPts val="0"/>
                  </a:spcAft>
                  <a:buClr>
                    <a:schemeClr val="dk1"/>
                  </a:buClr>
                  <a:buSzPts val="1100"/>
                  <a:buFont typeface="Arial"/>
                  <a:buNone/>
                </a:pPr>
                <a:r>
                  <a:rPr lang="en-GB" dirty="0">
                    <a:latin typeface="Century Gothic"/>
                    <a:ea typeface="Century Gothic"/>
                    <a:cs typeface="Century Gothic"/>
                    <a:sym typeface="Century Gothic"/>
                  </a:rPr>
                  <a:t>Ask learners to commit to an answer before revealing the answer (the next slide in this presentation). This is important, because if they see the answers first, the estimation step loses its purpose. Ask learners to hold up A, B, C or D on mini whiteboards before discussing as a class.</a:t>
                </a:r>
              </a:p>
              <a:p>
                <a:pPr marL="0" lvl="0" indent="0" algn="l" rtl="0">
                  <a:lnSpc>
                    <a:spcPct val="115000"/>
                  </a:lnSpc>
                  <a:spcBef>
                    <a:spcPts val="1200"/>
                  </a:spcBef>
                  <a:spcAft>
                    <a:spcPts val="0"/>
                  </a:spcAft>
                  <a:buClr>
                    <a:schemeClr val="dk1"/>
                  </a:buClr>
                  <a:buSzPts val="1100"/>
                  <a:buFont typeface="Arial"/>
                  <a:buNone/>
                </a:pPr>
                <a:endParaRPr dirty="0">
                  <a:latin typeface="Century Gothic"/>
                  <a:ea typeface="Century Gothic"/>
                  <a:cs typeface="Century Gothic"/>
                  <a:sym typeface="Century Gothic"/>
                </a:endParaRPr>
              </a:p>
              <a:p>
                <a:pPr marL="0" lvl="0" indent="0" algn="l" rtl="0">
                  <a:lnSpc>
                    <a:spcPct val="100000"/>
                  </a:lnSpc>
                  <a:spcBef>
                    <a:spcPts val="1200"/>
                  </a:spcBef>
                  <a:spcAft>
                    <a:spcPts val="0"/>
                  </a:spcAft>
                  <a:buSzPts val="1400"/>
                  <a:buNone/>
                </a:pPr>
                <a:endParaRPr dirty="0">
                  <a:latin typeface="Century Gothic"/>
                  <a:ea typeface="Century Gothic"/>
                  <a:cs typeface="Century Gothic"/>
                  <a:sym typeface="Century Gothic"/>
                </a:endParaRPr>
              </a:p>
            </p:txBody>
          </p:sp>
        </mc:Fallback>
      </mc:AlternateContent>
      <p:sp>
        <p:nvSpPr>
          <p:cNvPr id="149" name="Google Shape;149;g3cf8b2ebf57_0_0: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rgbClr val="000000"/>
              </a:buClr>
              <a:buSzPts val="1400"/>
              <a:buFont typeface="Arial"/>
              <a:buNone/>
            </a:pPr>
            <a:fld id="{00000000-1234-1234-1234-123412341234}" type="slidenum">
              <a:rPr lang="en-GB"/>
              <a:t>8</a:t>
            </a:fld>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6">
          <a:extLst>
            <a:ext uri="{FF2B5EF4-FFF2-40B4-BE49-F238E27FC236}">
              <a16:creationId xmlns:a16="http://schemas.microsoft.com/office/drawing/2014/main" id="{131D1F8E-CA5B-CD4E-4AD1-8BD415938A4E}"/>
            </a:ext>
          </a:extLst>
        </p:cNvPr>
        <p:cNvGrpSpPr/>
        <p:nvPr/>
      </p:nvGrpSpPr>
      <p:grpSpPr>
        <a:xfrm>
          <a:off x="0" y="0"/>
          <a:ext cx="0" cy="0"/>
          <a:chOff x="0" y="0"/>
          <a:chExt cx="0" cy="0"/>
        </a:xfrm>
      </p:grpSpPr>
      <p:sp>
        <p:nvSpPr>
          <p:cNvPr id="147" name="Google Shape;147;g3cf8b2ebf57_0_0:notes">
            <a:extLst>
              <a:ext uri="{FF2B5EF4-FFF2-40B4-BE49-F238E27FC236}">
                <a16:creationId xmlns:a16="http://schemas.microsoft.com/office/drawing/2014/main" id="{86C38AA7-4BD4-AA7D-829C-9A80452408C1}"/>
              </a:ext>
            </a:extLst>
          </p:cNvPr>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mc:AlternateContent xmlns:mc="http://schemas.openxmlformats.org/markup-compatibility/2006" xmlns:a14="http://schemas.microsoft.com/office/drawing/2010/main">
        <mc:Choice Requires="a14">
          <p:sp>
            <p:nvSpPr>
              <p:cNvPr id="148" name="Google Shape;148;g3cf8b2ebf57_0_0:notes">
                <a:extLst>
                  <a:ext uri="{FF2B5EF4-FFF2-40B4-BE49-F238E27FC236}">
                    <a16:creationId xmlns:a16="http://schemas.microsoft.com/office/drawing/2014/main" id="{3247A5D0-ACB0-6692-532D-54A8E06B411F}"/>
                  </a:ext>
                </a:extLst>
              </p:cNvPr>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15000"/>
                  </a:lnSpc>
                  <a:spcBef>
                    <a:spcPts val="1200"/>
                  </a:spcBef>
                  <a:spcAft>
                    <a:spcPts val="0"/>
                  </a:spcAft>
                  <a:buClr>
                    <a:schemeClr val="dk1"/>
                  </a:buClr>
                  <a:buSzPts val="1100"/>
                  <a:buFont typeface="Arial"/>
                  <a:buNone/>
                </a:pPr>
                <a:r>
                  <a:rPr lang="en-GB" dirty="0">
                    <a:latin typeface="Century Gothic"/>
                    <a:ea typeface="Century Gothic"/>
                    <a:cs typeface="Century Gothic"/>
                    <a:sym typeface="Century Gothic"/>
                  </a:rPr>
                  <a:t>A dividing the wrong way round is common, especially when learners are not sure which number is the numerator.</a:t>
                </a:r>
              </a:p>
              <a:p>
                <a:pPr marL="0" marR="0" lvl="0" indent="0" algn="l" defTabSz="914400" rtl="0" eaLnBrk="1" fontAlgn="auto" latinLnBrk="0" hangingPunct="1">
                  <a:lnSpc>
                    <a:spcPct val="115000"/>
                  </a:lnSpc>
                  <a:spcBef>
                    <a:spcPts val="1200"/>
                  </a:spcBef>
                  <a:spcAft>
                    <a:spcPts val="0"/>
                  </a:spcAft>
                  <a:buClr>
                    <a:schemeClr val="dk1"/>
                  </a:buClr>
                  <a:buSzPts val="1100"/>
                  <a:buFont typeface="Arial"/>
                  <a:buNone/>
                  <a:tabLst/>
                  <a:defRPr/>
                </a:pPr>
                <a:r>
                  <a:rPr lang="en-GB" b="0" dirty="0">
                    <a:latin typeface="Century Gothic"/>
                    <a:ea typeface="Century Gothic"/>
                    <a:cs typeface="Century Gothic"/>
                    <a:sym typeface="Century Gothic"/>
                  </a:rPr>
                  <a:t>B is the correct answer.</a:t>
                </a:r>
                <a:endParaRPr lang="en-GB" dirty="0">
                  <a:latin typeface="Century Gothic"/>
                  <a:ea typeface="Century Gothic"/>
                  <a:cs typeface="Century Gothic"/>
                  <a:sym typeface="Century Gothic"/>
                </a:endParaRPr>
              </a:p>
              <a:p>
                <a:pPr marL="0" lvl="0" indent="0" algn="l" rtl="0">
                  <a:lnSpc>
                    <a:spcPct val="115000"/>
                  </a:lnSpc>
                  <a:spcBef>
                    <a:spcPts val="1200"/>
                  </a:spcBef>
                  <a:spcAft>
                    <a:spcPts val="0"/>
                  </a:spcAft>
                  <a:buClr>
                    <a:schemeClr val="dk1"/>
                  </a:buClr>
                  <a:buSzPts val="1100"/>
                  <a:buFont typeface="Arial"/>
                  <a:buNone/>
                </a:pPr>
                <a:r>
                  <a:rPr lang="en-GB" dirty="0">
                    <a:latin typeface="Century Gothic"/>
                    <a:ea typeface="Century Gothic"/>
                    <a:cs typeface="Century Gothic"/>
                    <a:sym typeface="Century Gothic"/>
                  </a:rPr>
                  <a:t>C adding instead of dividing often happens when learners are rushing.</a:t>
                </a:r>
              </a:p>
              <a:p>
                <a:pPr marL="0" lvl="0" indent="0" algn="l" rtl="0">
                  <a:lnSpc>
                    <a:spcPct val="115000"/>
                  </a:lnSpc>
                  <a:spcBef>
                    <a:spcPts val="1200"/>
                  </a:spcBef>
                  <a:spcAft>
                    <a:spcPts val="0"/>
                  </a:spcAft>
                  <a:buClr>
                    <a:schemeClr val="dk1"/>
                  </a:buClr>
                  <a:buSzPts val="1100"/>
                  <a:buFont typeface="Arial"/>
                  <a:buNone/>
                </a:pPr>
                <a:r>
                  <a:rPr lang="en-GB" dirty="0">
                    <a:latin typeface="Century Gothic"/>
                    <a:ea typeface="Century Gothic"/>
                    <a:cs typeface="Century Gothic"/>
                    <a:sym typeface="Century Gothic"/>
                  </a:rPr>
                  <a:t>D multiplying instead of dividing is another rushing mistake.</a:t>
                </a:r>
              </a:p>
              <a:p>
                <a:pPr marL="0" marR="0" lvl="0" indent="0" algn="l" defTabSz="914400" rtl="0" eaLnBrk="1" fontAlgn="auto" latinLnBrk="0" hangingPunct="1">
                  <a:lnSpc>
                    <a:spcPct val="115000"/>
                  </a:lnSpc>
                  <a:spcBef>
                    <a:spcPts val="1200"/>
                  </a:spcBef>
                  <a:spcAft>
                    <a:spcPts val="0"/>
                  </a:spcAft>
                  <a:buClr>
                    <a:schemeClr val="dk1"/>
                  </a:buClr>
                  <a:buSzPts val="1100"/>
                  <a:buFont typeface="Arial"/>
                  <a:buNone/>
                  <a:tabLst/>
                  <a:defRPr/>
                </a:pPr>
                <a:r>
                  <a:rPr lang="en-GB" b="0" dirty="0">
                    <a:latin typeface="Century Gothic"/>
                    <a:ea typeface="Century Gothic"/>
                    <a:cs typeface="Century Gothic"/>
                    <a:sym typeface="Century Gothic"/>
                  </a:rPr>
                  <a:t>Discuss the wrong answers; each wrong </a:t>
                </a:r>
                <a:r>
                  <a:rPr lang="en-GB" dirty="0">
                    <a:latin typeface="Century Gothic"/>
                    <a:ea typeface="Century Gothic"/>
                    <a:cs typeface="Century Gothic"/>
                    <a:sym typeface="Century Gothic"/>
                  </a:rPr>
                  <a:t>answer represents a very common calculator mistake. It is worth spending time on each one.</a:t>
                </a:r>
              </a:p>
              <a:p>
                <a:pPr marL="0" lvl="0" indent="0" algn="l" rtl="0">
                  <a:lnSpc>
                    <a:spcPct val="115000"/>
                  </a:lnSpc>
                  <a:spcBef>
                    <a:spcPts val="1200"/>
                  </a:spcBef>
                  <a:spcAft>
                    <a:spcPts val="0"/>
                  </a:spcAft>
                  <a:buClr>
                    <a:schemeClr val="dk1"/>
                  </a:buClr>
                  <a:buSzPts val="1100"/>
                  <a:buFont typeface="Arial"/>
                  <a:buNone/>
                </a:pPr>
                <a:endParaRPr lang="en-GB" dirty="0">
                  <a:latin typeface="Century Gothic"/>
                  <a:ea typeface="Century Gothic"/>
                  <a:cs typeface="Century Gothic"/>
                  <a:sym typeface="Century Gothic"/>
                </a:endParaRPr>
              </a:p>
              <a:p>
                <a:pPr marL="0" lvl="0" indent="0" algn="l" rtl="0">
                  <a:lnSpc>
                    <a:spcPct val="115000"/>
                  </a:lnSpc>
                  <a:spcBef>
                    <a:spcPts val="1200"/>
                  </a:spcBef>
                  <a:spcAft>
                    <a:spcPts val="0"/>
                  </a:spcAft>
                  <a:buClr>
                    <a:schemeClr val="dk1"/>
                  </a:buClr>
                  <a:buSzPts val="1100"/>
                  <a:buFont typeface="Arial"/>
                  <a:buNone/>
                </a:pPr>
                <a:r>
                  <a:rPr lang="en-GB" dirty="0">
                    <a:latin typeface="Century Gothic"/>
                    <a:ea typeface="Century Gothic"/>
                    <a:cs typeface="Century Gothic"/>
                    <a:sym typeface="Century Gothic"/>
                  </a:rPr>
                  <a:t>Stress that the estimate does not need to be exact, it just needs to be close enough to tell you whether your answer is sensible. An estimate of 3 is enough to rule out</a:t>
                </a:r>
                <a:r>
                  <a:rPr lang="en-GB" baseline="0" dirty="0">
                    <a:latin typeface="Century Gothic"/>
                    <a:ea typeface="Century Gothic"/>
                    <a:cs typeface="Century Gothic"/>
                    <a:sym typeface="Century Gothic"/>
                  </a:rPr>
                  <a:t> 0.33, 124 </a:t>
                </a:r>
                <a:r>
                  <a:rPr lang="en-GB" dirty="0">
                    <a:latin typeface="Century Gothic"/>
                    <a:ea typeface="Century Gothic"/>
                    <a:cs typeface="Century Gothic"/>
                    <a:sym typeface="Century Gothic"/>
                  </a:rPr>
                  <a:t>and 2883 immediately. This directly mirrors what learners do in maths when they round to </a:t>
                </a:r>
                <a14:m>
                  <m:oMath xmlns:m="http://schemas.openxmlformats.org/officeDocument/2006/math">
                    <m:r>
                      <a:rPr lang="en-GB" i="1" dirty="0" smtClean="0">
                        <a:latin typeface="Cambria Math" panose="02040503050406030204" pitchFamily="18" charset="0"/>
                        <a:ea typeface="Century Gothic"/>
                        <a:cs typeface="Century Gothic"/>
                        <a:sym typeface="Century Gothic"/>
                      </a:rPr>
                      <m:t>1</m:t>
                    </m:r>
                  </m:oMath>
                </a14:m>
                <a:r>
                  <a:rPr lang="en-GB" dirty="0">
                    <a:latin typeface="Century Gothic"/>
                    <a:ea typeface="Century Gothic"/>
                    <a:cs typeface="Century Gothic"/>
                    <a:sym typeface="Century Gothic"/>
                  </a:rPr>
                  <a:t> significant figure to check a calculation. Reminding learners of this connection can help those who are less confident in chemistry but stronger in maths.</a:t>
                </a:r>
              </a:p>
              <a:p>
                <a:pPr marL="0" lvl="0" indent="0" algn="l" rtl="0">
                  <a:lnSpc>
                    <a:spcPct val="100000"/>
                  </a:lnSpc>
                  <a:spcBef>
                    <a:spcPts val="1200"/>
                  </a:spcBef>
                  <a:spcAft>
                    <a:spcPts val="0"/>
                  </a:spcAft>
                  <a:buSzPts val="1400"/>
                  <a:buNone/>
                </a:pPr>
                <a:endParaRPr dirty="0">
                  <a:latin typeface="Century Gothic"/>
                  <a:ea typeface="Century Gothic"/>
                  <a:cs typeface="Century Gothic"/>
                  <a:sym typeface="Century Gothic"/>
                </a:endParaRPr>
              </a:p>
            </p:txBody>
          </p:sp>
        </mc:Choice>
        <mc:Fallback xmlns="">
          <p:sp>
            <p:nvSpPr>
              <p:cNvPr id="148" name="Google Shape;148;g3cf8b2ebf57_0_0:notes">
                <a:extLst>
                  <a:ext uri="{FF2B5EF4-FFF2-40B4-BE49-F238E27FC236}">
                    <a16:creationId xmlns:a16="http://schemas.microsoft.com/office/drawing/2014/main" id="{3247A5D0-ACB0-6692-532D-54A8E06B411F}"/>
                  </a:ext>
                </a:extLst>
              </p:cNvPr>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15000"/>
                  </a:lnSpc>
                  <a:spcBef>
                    <a:spcPts val="1200"/>
                  </a:spcBef>
                  <a:spcAft>
                    <a:spcPts val="0"/>
                  </a:spcAft>
                  <a:buClr>
                    <a:schemeClr val="dk1"/>
                  </a:buClr>
                  <a:buSzPts val="1100"/>
                  <a:buFont typeface="Arial"/>
                  <a:buNone/>
                </a:pPr>
                <a:r>
                  <a:rPr lang="en-GB" dirty="0">
                    <a:latin typeface="Century Gothic"/>
                    <a:ea typeface="Century Gothic"/>
                    <a:cs typeface="Century Gothic"/>
                    <a:sym typeface="Century Gothic"/>
                  </a:rPr>
                  <a:t>A dividing the wrong way round is common, especially when learners are not sure which number is the numerator.</a:t>
                </a:r>
              </a:p>
              <a:p>
                <a:pPr marL="0" marR="0" lvl="0" indent="0" algn="l" defTabSz="914400" rtl="0" eaLnBrk="1" fontAlgn="auto" latinLnBrk="0" hangingPunct="1">
                  <a:lnSpc>
                    <a:spcPct val="115000"/>
                  </a:lnSpc>
                  <a:spcBef>
                    <a:spcPts val="1200"/>
                  </a:spcBef>
                  <a:spcAft>
                    <a:spcPts val="0"/>
                  </a:spcAft>
                  <a:buClr>
                    <a:schemeClr val="dk1"/>
                  </a:buClr>
                  <a:buSzPts val="1100"/>
                  <a:buFont typeface="Arial"/>
                  <a:buNone/>
                  <a:tabLst/>
                  <a:defRPr/>
                </a:pPr>
                <a:r>
                  <a:rPr lang="en-GB" b="0" dirty="0">
                    <a:latin typeface="Century Gothic"/>
                    <a:ea typeface="Century Gothic"/>
                    <a:cs typeface="Century Gothic"/>
                    <a:sym typeface="Century Gothic"/>
                  </a:rPr>
                  <a:t>B is the correct answer.</a:t>
                </a:r>
                <a:endParaRPr lang="en-GB" dirty="0">
                  <a:latin typeface="Century Gothic"/>
                  <a:ea typeface="Century Gothic"/>
                  <a:cs typeface="Century Gothic"/>
                  <a:sym typeface="Century Gothic"/>
                </a:endParaRPr>
              </a:p>
              <a:p>
                <a:pPr marL="0" lvl="0" indent="0" algn="l" rtl="0">
                  <a:lnSpc>
                    <a:spcPct val="115000"/>
                  </a:lnSpc>
                  <a:spcBef>
                    <a:spcPts val="1200"/>
                  </a:spcBef>
                  <a:spcAft>
                    <a:spcPts val="0"/>
                  </a:spcAft>
                  <a:buClr>
                    <a:schemeClr val="dk1"/>
                  </a:buClr>
                  <a:buSzPts val="1100"/>
                  <a:buFont typeface="Arial"/>
                  <a:buNone/>
                </a:pPr>
                <a:r>
                  <a:rPr lang="en-GB" dirty="0">
                    <a:latin typeface="Century Gothic"/>
                    <a:ea typeface="Century Gothic"/>
                    <a:cs typeface="Century Gothic"/>
                    <a:sym typeface="Century Gothic"/>
                  </a:rPr>
                  <a:t>C adding instead of dividing often happens when learners are rushing.</a:t>
                </a:r>
              </a:p>
              <a:p>
                <a:pPr marL="0" lvl="0" indent="0" algn="l" rtl="0">
                  <a:lnSpc>
                    <a:spcPct val="115000"/>
                  </a:lnSpc>
                  <a:spcBef>
                    <a:spcPts val="1200"/>
                  </a:spcBef>
                  <a:spcAft>
                    <a:spcPts val="0"/>
                  </a:spcAft>
                  <a:buClr>
                    <a:schemeClr val="dk1"/>
                  </a:buClr>
                  <a:buSzPts val="1100"/>
                  <a:buFont typeface="Arial"/>
                  <a:buNone/>
                </a:pPr>
                <a:r>
                  <a:rPr lang="en-GB" dirty="0">
                    <a:latin typeface="Century Gothic"/>
                    <a:ea typeface="Century Gothic"/>
                    <a:cs typeface="Century Gothic"/>
                    <a:sym typeface="Century Gothic"/>
                  </a:rPr>
                  <a:t>D multiplying instead of dividing is another rushing mistake.</a:t>
                </a:r>
              </a:p>
              <a:p>
                <a:pPr marL="0" marR="0" lvl="0" indent="0" algn="l" defTabSz="914400" rtl="0" eaLnBrk="1" fontAlgn="auto" latinLnBrk="0" hangingPunct="1">
                  <a:lnSpc>
                    <a:spcPct val="115000"/>
                  </a:lnSpc>
                  <a:spcBef>
                    <a:spcPts val="1200"/>
                  </a:spcBef>
                  <a:spcAft>
                    <a:spcPts val="0"/>
                  </a:spcAft>
                  <a:buClr>
                    <a:schemeClr val="dk1"/>
                  </a:buClr>
                  <a:buSzPts val="1100"/>
                  <a:buFont typeface="Arial"/>
                  <a:buNone/>
                  <a:tabLst/>
                  <a:defRPr/>
                </a:pPr>
                <a:r>
                  <a:rPr lang="en-GB" b="0" dirty="0">
                    <a:latin typeface="Century Gothic"/>
                    <a:ea typeface="Century Gothic"/>
                    <a:cs typeface="Century Gothic"/>
                    <a:sym typeface="Century Gothic"/>
                  </a:rPr>
                  <a:t>Discuss the wrong answers; each wrong </a:t>
                </a:r>
                <a:r>
                  <a:rPr lang="en-GB" dirty="0">
                    <a:latin typeface="Century Gothic"/>
                    <a:ea typeface="Century Gothic"/>
                    <a:cs typeface="Century Gothic"/>
                    <a:sym typeface="Century Gothic"/>
                  </a:rPr>
                  <a:t>answer represents a very common calculator mistake. It is worth spending time on each one.</a:t>
                </a:r>
              </a:p>
              <a:p>
                <a:pPr marL="0" lvl="0" indent="0" algn="l" rtl="0">
                  <a:lnSpc>
                    <a:spcPct val="115000"/>
                  </a:lnSpc>
                  <a:spcBef>
                    <a:spcPts val="1200"/>
                  </a:spcBef>
                  <a:spcAft>
                    <a:spcPts val="0"/>
                  </a:spcAft>
                  <a:buClr>
                    <a:schemeClr val="dk1"/>
                  </a:buClr>
                  <a:buSzPts val="1100"/>
                  <a:buFont typeface="Arial"/>
                  <a:buNone/>
                </a:pPr>
                <a:endParaRPr lang="en-GB" dirty="0">
                  <a:latin typeface="Century Gothic"/>
                  <a:ea typeface="Century Gothic"/>
                  <a:cs typeface="Century Gothic"/>
                  <a:sym typeface="Century Gothic"/>
                </a:endParaRPr>
              </a:p>
              <a:p>
                <a:pPr marL="0" lvl="0" indent="0" algn="l" rtl="0">
                  <a:lnSpc>
                    <a:spcPct val="115000"/>
                  </a:lnSpc>
                  <a:spcBef>
                    <a:spcPts val="1200"/>
                  </a:spcBef>
                  <a:spcAft>
                    <a:spcPts val="0"/>
                  </a:spcAft>
                  <a:buClr>
                    <a:schemeClr val="dk1"/>
                  </a:buClr>
                  <a:buSzPts val="1100"/>
                  <a:buFont typeface="Arial"/>
                  <a:buNone/>
                </a:pPr>
                <a:r>
                  <a:rPr lang="en-GB" dirty="0">
                    <a:latin typeface="Century Gothic"/>
                    <a:ea typeface="Century Gothic"/>
                    <a:cs typeface="Century Gothic"/>
                    <a:sym typeface="Century Gothic"/>
                  </a:rPr>
                  <a:t>Stress that the estimate does not need to be exact, it just needs to be close enough to tell you whether your answer is sensible. An estimate of 3 is enough to rule out</a:t>
                </a:r>
                <a:r>
                  <a:rPr lang="en-GB" baseline="0" dirty="0">
                    <a:latin typeface="Century Gothic"/>
                    <a:ea typeface="Century Gothic"/>
                    <a:cs typeface="Century Gothic"/>
                    <a:sym typeface="Century Gothic"/>
                  </a:rPr>
                  <a:t> 0.33, 124 </a:t>
                </a:r>
                <a:r>
                  <a:rPr lang="en-GB" dirty="0">
                    <a:latin typeface="Century Gothic"/>
                    <a:ea typeface="Century Gothic"/>
                    <a:cs typeface="Century Gothic"/>
                    <a:sym typeface="Century Gothic"/>
                  </a:rPr>
                  <a:t>and 2883 immediately. This directly mirrors what learners do in maths when they round to </a:t>
                </a:r>
                <a:r>
                  <a:rPr lang="en-GB" i="0" dirty="0">
                    <a:latin typeface="Cambria Math" panose="02040503050406030204" pitchFamily="18" charset="0"/>
                    <a:ea typeface="Century Gothic"/>
                    <a:cs typeface="Century Gothic"/>
                    <a:sym typeface="Century Gothic"/>
                  </a:rPr>
                  <a:t>1</a:t>
                </a:r>
                <a:r>
                  <a:rPr lang="en-GB" dirty="0">
                    <a:latin typeface="Century Gothic"/>
                    <a:ea typeface="Century Gothic"/>
                    <a:cs typeface="Century Gothic"/>
                    <a:sym typeface="Century Gothic"/>
                  </a:rPr>
                  <a:t> significant figure to check a calculation. Reminding learners of this connection can help those who are less confident in chemistry but stronger in maths.</a:t>
                </a:r>
              </a:p>
              <a:p>
                <a:pPr marL="0" lvl="0" indent="0" algn="l" rtl="0">
                  <a:lnSpc>
                    <a:spcPct val="100000"/>
                  </a:lnSpc>
                  <a:spcBef>
                    <a:spcPts val="1200"/>
                  </a:spcBef>
                  <a:spcAft>
                    <a:spcPts val="0"/>
                  </a:spcAft>
                  <a:buSzPts val="1400"/>
                  <a:buNone/>
                </a:pPr>
                <a:endParaRPr dirty="0">
                  <a:latin typeface="Century Gothic"/>
                  <a:ea typeface="Century Gothic"/>
                  <a:cs typeface="Century Gothic"/>
                  <a:sym typeface="Century Gothic"/>
                </a:endParaRPr>
              </a:p>
            </p:txBody>
          </p:sp>
        </mc:Fallback>
      </mc:AlternateContent>
      <p:sp>
        <p:nvSpPr>
          <p:cNvPr id="149" name="Google Shape;149;g3cf8b2ebf57_0_0:notes">
            <a:extLst>
              <a:ext uri="{FF2B5EF4-FFF2-40B4-BE49-F238E27FC236}">
                <a16:creationId xmlns:a16="http://schemas.microsoft.com/office/drawing/2014/main" id="{59A5D01E-B5E5-46FF-F754-72CCB7DCAA4C}"/>
              </a:ext>
            </a:extLst>
          </p:cNvPr>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rgbClr val="000000"/>
              </a:buClr>
              <a:buSzPts val="1400"/>
              <a:buFont typeface="Arial"/>
              <a:buNone/>
            </a:pPr>
            <a:fld id="{00000000-1234-1234-1234-123412341234}" type="slidenum">
              <a:rPr lang="en-GB"/>
              <a:t>9</a:t>
            </a:fld>
            <a:endParaRPr/>
          </a:p>
        </p:txBody>
      </p:sp>
    </p:spTree>
    <p:extLst>
      <p:ext uri="{BB962C8B-B14F-4D97-AF65-F5344CB8AC3E}">
        <p14:creationId xmlns:p14="http://schemas.microsoft.com/office/powerpoint/2010/main" val="415417921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4"/>
        <p:cNvGrpSpPr/>
        <p:nvPr/>
      </p:nvGrpSpPr>
      <p:grpSpPr>
        <a:xfrm>
          <a:off x="0" y="0"/>
          <a:ext cx="0" cy="0"/>
          <a:chOff x="0" y="0"/>
          <a:chExt cx="0" cy="0"/>
        </a:xfrm>
      </p:grpSpPr>
      <p:sp>
        <p:nvSpPr>
          <p:cNvPr id="155" name="Google Shape;155;g3cf8b2ebf57_0_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mc:AlternateContent xmlns:mc="http://schemas.openxmlformats.org/markup-compatibility/2006" xmlns:a14="http://schemas.microsoft.com/office/drawing/2010/main">
        <mc:Choice Requires="a14">
          <p:sp>
            <p:nvSpPr>
              <p:cNvPr id="156" name="Google Shape;156;g3cf8b2ebf57_0_29: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15000"/>
                  </a:lnSpc>
                  <a:spcBef>
                    <a:spcPts val="1200"/>
                  </a:spcBef>
                  <a:spcAft>
                    <a:spcPts val="0"/>
                  </a:spcAft>
                  <a:buClr>
                    <a:schemeClr val="dk1"/>
                  </a:buClr>
                  <a:buSzPts val="1100"/>
                  <a:buFont typeface="Arial"/>
                  <a:buNone/>
                </a:pPr>
                <a:r>
                  <a:rPr lang="en-GB" sz="1100" dirty="0">
                    <a:latin typeface="Century Gothic"/>
                    <a:ea typeface="Century Gothic"/>
                    <a:cs typeface="Century Gothic"/>
                    <a:sym typeface="Century Gothic"/>
                  </a:rPr>
                  <a:t>This slide introduces a different kind of estimation to what learners have seen before. Rather than rounding numbers to check a calculation, learners use the pattern in a set of data to suggest a missing value. This is a skill that comes up regularly in upper secondary science when data is incomplete or a reading has been missed.</a:t>
                </a:r>
              </a:p>
              <a:p>
                <a:pPr marL="0" lvl="0" indent="0" algn="l" rtl="0">
                  <a:lnSpc>
                    <a:spcPct val="115000"/>
                  </a:lnSpc>
                  <a:spcBef>
                    <a:spcPts val="1200"/>
                  </a:spcBef>
                  <a:spcAft>
                    <a:spcPts val="0"/>
                  </a:spcAft>
                  <a:buClr>
                    <a:schemeClr val="dk1"/>
                  </a:buClr>
                  <a:buSzPts val="1100"/>
                  <a:buFont typeface="Arial"/>
                  <a:buNone/>
                </a:pPr>
                <a:endParaRPr sz="1100" dirty="0">
                  <a:latin typeface="Century Gothic"/>
                  <a:ea typeface="Century Gothic"/>
                  <a:cs typeface="Century Gothic"/>
                  <a:sym typeface="Century Gothic"/>
                </a:endParaRPr>
              </a:p>
              <a:p>
                <a:pPr marL="0" lvl="0" indent="0" algn="l" rtl="0">
                  <a:lnSpc>
                    <a:spcPct val="115000"/>
                  </a:lnSpc>
                  <a:spcBef>
                    <a:spcPts val="1200"/>
                  </a:spcBef>
                  <a:spcAft>
                    <a:spcPts val="0"/>
                  </a:spcAft>
                  <a:buClr>
                    <a:schemeClr val="dk1"/>
                  </a:buClr>
                  <a:buSzPts val="1100"/>
                  <a:buFont typeface="Arial"/>
                  <a:buNone/>
                </a:pPr>
                <a:r>
                  <a:rPr lang="en-GB" sz="1100" dirty="0">
                    <a:latin typeface="Century Gothic"/>
                    <a:ea typeface="Century Gothic"/>
                    <a:cs typeface="Century Gothic"/>
                    <a:sym typeface="Century Gothic"/>
                  </a:rPr>
                  <a:t>In maths, estimation usually means rounding to </a:t>
                </a:r>
                <a14:m>
                  <m:oMath xmlns:m="http://schemas.openxmlformats.org/officeDocument/2006/math">
                    <m:r>
                      <a:rPr lang="en-GB" sz="1100" i="1" dirty="0" smtClean="0">
                        <a:latin typeface="Cambria Math" panose="02040503050406030204" pitchFamily="18" charset="0"/>
                        <a:ea typeface="Century Gothic"/>
                        <a:cs typeface="Century Gothic"/>
                        <a:sym typeface="Century Gothic"/>
                      </a:rPr>
                      <m:t>1 </m:t>
                    </m:r>
                  </m:oMath>
                </a14:m>
                <a:r>
                  <a:rPr lang="en-GB" sz="1100" dirty="0">
                    <a:latin typeface="Century Gothic"/>
                    <a:ea typeface="Century Gothic"/>
                    <a:cs typeface="Century Gothic"/>
                    <a:sym typeface="Century Gothic"/>
                  </a:rPr>
                  <a:t>significant figure to simplify a calculation. Here, estimation means using scientific reasoning to suggest a value that fits the data. There is no single correct answer − any reasonable value supported by the pattern in the data would be acceptable. Learners may incorrectly think they are guessing, make sure they realise that they are using the evidence provided. A good estimate will be consistent with the trend shown in the rest of the data.</a:t>
                </a:r>
              </a:p>
              <a:p>
                <a:pPr marL="0" lvl="0" indent="0" algn="l" rtl="0">
                  <a:lnSpc>
                    <a:spcPct val="115000"/>
                  </a:lnSpc>
                  <a:spcBef>
                    <a:spcPts val="1200"/>
                  </a:spcBef>
                  <a:spcAft>
                    <a:spcPts val="0"/>
                  </a:spcAft>
                  <a:buClr>
                    <a:schemeClr val="dk1"/>
                  </a:buClr>
                  <a:buSzPts val="1100"/>
                  <a:buFont typeface="Arial"/>
                  <a:buNone/>
                </a:pPr>
                <a:endParaRPr sz="1100" b="1" dirty="0">
                  <a:latin typeface="Century Gothic"/>
                  <a:ea typeface="Century Gothic"/>
                  <a:cs typeface="Century Gothic"/>
                  <a:sym typeface="Century Gothic"/>
                </a:endParaRPr>
              </a:p>
              <a:p>
                <a:pPr marL="0" lvl="0" indent="0" algn="l" rtl="0">
                  <a:lnSpc>
                    <a:spcPct val="115000"/>
                  </a:lnSpc>
                  <a:spcBef>
                    <a:spcPts val="1200"/>
                  </a:spcBef>
                  <a:spcAft>
                    <a:spcPts val="0"/>
                  </a:spcAft>
                  <a:buClr>
                    <a:schemeClr val="dk1"/>
                  </a:buClr>
                  <a:buSzPts val="1100"/>
                  <a:buFont typeface="Arial"/>
                  <a:buNone/>
                </a:pPr>
                <a:r>
                  <a:rPr lang="en-GB" sz="1100" dirty="0">
                    <a:latin typeface="Century Gothic"/>
                    <a:ea typeface="Century Gothic"/>
                    <a:cs typeface="Century Gothic"/>
                    <a:sym typeface="Century Gothic"/>
                  </a:rPr>
                  <a:t>Work through the following steps while thinking out loud to decode the issue for learners.</a:t>
                </a:r>
              </a:p>
              <a:p>
                <a:pPr marL="0"/>
                <a:r>
                  <a:rPr lang="en-GB" sz="1200" b="1" i="0" u="none" strike="noStrike" cap="none" dirty="0">
                    <a:solidFill>
                      <a:schemeClr val="dk1"/>
                    </a:solidFill>
                    <a:effectLst/>
                    <a:latin typeface="Arial"/>
                    <a:ea typeface="Arial"/>
                    <a:cs typeface="Arial"/>
                    <a:sym typeface="Arial"/>
                  </a:rPr>
                  <a:t>Step 1: </a:t>
                </a:r>
                <a:r>
                  <a:rPr lang="en-GB" sz="1200" b="0" i="0" u="none" strike="noStrike" cap="none" dirty="0">
                    <a:solidFill>
                      <a:schemeClr val="dk1"/>
                    </a:solidFill>
                    <a:effectLst/>
                    <a:latin typeface="Arial"/>
                    <a:ea typeface="Arial"/>
                    <a:cs typeface="Arial"/>
                    <a:sym typeface="Arial"/>
                  </a:rPr>
                  <a:t>look at the range. The temperatures go from 90°C down to 70°C. So, our missing value must sit between 85°C and 75°C. It cannot be higher than 85, or lower than 75.</a:t>
                </a:r>
              </a:p>
              <a:p>
                <a:pPr marL="0"/>
                <a:r>
                  <a:rPr lang="en-GB" sz="1200" b="1" i="0" u="none" strike="noStrike" cap="none" dirty="0">
                    <a:solidFill>
                      <a:schemeClr val="dk1"/>
                    </a:solidFill>
                    <a:effectLst/>
                    <a:latin typeface="Arial"/>
                    <a:ea typeface="Arial"/>
                    <a:cs typeface="Arial"/>
                    <a:sym typeface="Arial"/>
                  </a:rPr>
                  <a:t>Step 2: </a:t>
                </a:r>
                <a:r>
                  <a:rPr lang="en-GB" sz="1200" b="0" i="0" u="none" strike="noStrike" cap="none" dirty="0">
                    <a:solidFill>
                      <a:schemeClr val="dk1"/>
                    </a:solidFill>
                    <a:effectLst/>
                    <a:latin typeface="Arial"/>
                    <a:ea typeface="Arial"/>
                    <a:cs typeface="Arial"/>
                    <a:sym typeface="Arial"/>
                  </a:rPr>
                  <a:t>look for a pattern. Every 2 minutes the temperature drops by 5°C. This is a very clear and consistent pattern.</a:t>
                </a:r>
              </a:p>
              <a:p>
                <a:pPr marL="0"/>
                <a:r>
                  <a:rPr lang="en-GB" sz="1200" b="1" i="0" u="none" strike="noStrike" cap="none" dirty="0">
                    <a:solidFill>
                      <a:schemeClr val="dk1"/>
                    </a:solidFill>
                    <a:effectLst/>
                    <a:latin typeface="Arial"/>
                    <a:ea typeface="Arial"/>
                    <a:cs typeface="Arial"/>
                    <a:sym typeface="Arial"/>
                  </a:rPr>
                  <a:t>Step 3: </a:t>
                </a:r>
                <a:r>
                  <a:rPr lang="en-GB" sz="1200" b="0" i="0" u="none" strike="noStrike" cap="none" dirty="0">
                    <a:solidFill>
                      <a:schemeClr val="dk1"/>
                    </a:solidFill>
                    <a:effectLst/>
                    <a:latin typeface="Arial"/>
                    <a:ea typeface="Arial"/>
                    <a:cs typeface="Arial"/>
                    <a:sym typeface="Arial"/>
                  </a:rPr>
                  <a:t>use the trend to estimate. If the temperature at 2 minutes is 85°C and it is dropping by 5°C every 2 minutes, then at 4 minutes we would expect the temperature to be 80°C.</a:t>
                </a:r>
              </a:p>
              <a:p>
                <a:pPr marL="0"/>
                <a:r>
                  <a:rPr lang="en-GB" sz="1200" b="1" i="0" u="none" strike="noStrike" cap="none" dirty="0">
                    <a:solidFill>
                      <a:schemeClr val="dk1"/>
                    </a:solidFill>
                    <a:effectLst/>
                    <a:latin typeface="Arial"/>
                    <a:ea typeface="Arial"/>
                    <a:cs typeface="Arial"/>
                    <a:sym typeface="Arial"/>
                  </a:rPr>
                  <a:t>Step 4: </a:t>
                </a:r>
                <a:r>
                  <a:rPr lang="en-GB" sz="1200" b="0" i="0" u="none" strike="noStrike" cap="none" dirty="0">
                    <a:solidFill>
                      <a:schemeClr val="dk1"/>
                    </a:solidFill>
                    <a:effectLst/>
                    <a:latin typeface="Arial"/>
                    <a:ea typeface="Arial"/>
                    <a:cs typeface="Arial"/>
                    <a:sym typeface="Arial"/>
                  </a:rPr>
                  <a:t>check it makes sense.  Does 80°C fit between 85°C and 75°C? Yes. Does it follow the pattern? Yes. So, 80°C is a sensible estimate.</a:t>
                </a:r>
              </a:p>
              <a:p>
                <a:pPr marL="0" lvl="0" indent="0" algn="l" rtl="0">
                  <a:lnSpc>
                    <a:spcPct val="115000"/>
                  </a:lnSpc>
                  <a:spcBef>
                    <a:spcPts val="1200"/>
                  </a:spcBef>
                  <a:spcAft>
                    <a:spcPts val="0"/>
                  </a:spcAft>
                  <a:buSzPts val="1400"/>
                  <a:buNone/>
                </a:pPr>
                <a:endParaRPr sz="1100" dirty="0">
                  <a:latin typeface="Century Gothic"/>
                  <a:ea typeface="Century Gothic"/>
                  <a:cs typeface="Century Gothic"/>
                  <a:sym typeface="Century Gothic"/>
                </a:endParaRPr>
              </a:p>
              <a:p>
                <a:pPr marL="0" lvl="0" indent="0" algn="l" rtl="0">
                  <a:lnSpc>
                    <a:spcPct val="115000"/>
                  </a:lnSpc>
                  <a:spcBef>
                    <a:spcPts val="1200"/>
                  </a:spcBef>
                  <a:spcAft>
                    <a:spcPts val="0"/>
                  </a:spcAft>
                  <a:buClr>
                    <a:schemeClr val="dk1"/>
                  </a:buClr>
                  <a:buSzPts val="1100"/>
                  <a:buFont typeface="Arial"/>
                  <a:buNone/>
                </a:pPr>
                <a:r>
                  <a:rPr lang="en-GB" sz="1100" b="0" dirty="0">
                    <a:latin typeface="Century Gothic"/>
                    <a:ea typeface="Century Gothic"/>
                    <a:cs typeface="Century Gothic"/>
                    <a:sym typeface="Century Gothic"/>
                  </a:rPr>
                  <a:t>Discuss why is this still an estimate and not an exact answer. </a:t>
                </a:r>
                <a:endParaRPr sz="1100" b="0" dirty="0">
                  <a:latin typeface="Century Gothic"/>
                  <a:ea typeface="Century Gothic"/>
                  <a:cs typeface="Century Gothic"/>
                  <a:sym typeface="Century Gothic"/>
                </a:endParaRPr>
              </a:p>
              <a:p>
                <a:pPr marL="0" lvl="0" indent="0" algn="l" rtl="0">
                  <a:lnSpc>
                    <a:spcPct val="115000"/>
                  </a:lnSpc>
                  <a:spcBef>
                    <a:spcPts val="1200"/>
                  </a:spcBef>
                  <a:spcAft>
                    <a:spcPts val="0"/>
                  </a:spcAft>
                  <a:buSzPts val="1400"/>
                  <a:buNone/>
                </a:pPr>
                <a:r>
                  <a:rPr lang="en-GB" sz="1100" dirty="0">
                    <a:latin typeface="Century Gothic"/>
                    <a:ea typeface="Century Gothic"/>
                    <a:cs typeface="Century Gothic"/>
                    <a:sym typeface="Century Gothic"/>
                  </a:rPr>
                  <a:t>We did not actually measure the temperature at 4 minutes; we are predicting it from the pattern. Once learners are comfortable identifying the trend and using it to fill in a gap, you can introduce messier real-world data where the pattern is less obvious, and the estimate requires more judgement. This skill connects directly to interpolation on a graph, where learners read off a value between two data points. If learners have covered line graphs, make this link explicit.</a:t>
                </a:r>
                <a:endParaRPr sz="1100" dirty="0">
                  <a:latin typeface="Century Gothic"/>
                  <a:ea typeface="Century Gothic"/>
                  <a:cs typeface="Century Gothic"/>
                  <a:sym typeface="Century Gothic"/>
                </a:endParaRPr>
              </a:p>
              <a:p>
                <a:pPr marL="0" lvl="0" indent="0" algn="l" rtl="0">
                  <a:lnSpc>
                    <a:spcPct val="100000"/>
                  </a:lnSpc>
                  <a:spcBef>
                    <a:spcPts val="1200"/>
                  </a:spcBef>
                  <a:spcAft>
                    <a:spcPts val="0"/>
                  </a:spcAft>
                  <a:buSzPts val="1400"/>
                  <a:buNone/>
                </a:pPr>
                <a:endParaRPr dirty="0">
                  <a:latin typeface="Century Gothic"/>
                  <a:ea typeface="Century Gothic"/>
                  <a:cs typeface="Century Gothic"/>
                  <a:sym typeface="Century Gothic"/>
                </a:endParaRPr>
              </a:p>
            </p:txBody>
          </p:sp>
        </mc:Choice>
        <mc:Fallback xmlns="">
          <p:sp>
            <p:nvSpPr>
              <p:cNvPr id="156" name="Google Shape;156;g3cf8b2ebf57_0_29: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15000"/>
                  </a:lnSpc>
                  <a:spcBef>
                    <a:spcPts val="1200"/>
                  </a:spcBef>
                  <a:spcAft>
                    <a:spcPts val="0"/>
                  </a:spcAft>
                  <a:buClr>
                    <a:schemeClr val="dk1"/>
                  </a:buClr>
                  <a:buSzPts val="1100"/>
                  <a:buFont typeface="Arial"/>
                  <a:buNone/>
                </a:pPr>
                <a:r>
                  <a:rPr lang="en-GB" sz="1100" dirty="0">
                    <a:latin typeface="Century Gothic"/>
                    <a:ea typeface="Century Gothic"/>
                    <a:cs typeface="Century Gothic"/>
                    <a:sym typeface="Century Gothic"/>
                  </a:rPr>
                  <a:t>This slide introduces a different kind of estimation to what learners have seen before. Rather than rounding numbers to check a calculation, learners use the pattern in a set of data to suggest a missing value. This is a skill that comes up regularly in upper secondary science when data is incomplete or a reading has been missed.</a:t>
                </a:r>
              </a:p>
              <a:p>
                <a:pPr marL="0" lvl="0" indent="0" algn="l" rtl="0">
                  <a:lnSpc>
                    <a:spcPct val="115000"/>
                  </a:lnSpc>
                  <a:spcBef>
                    <a:spcPts val="1200"/>
                  </a:spcBef>
                  <a:spcAft>
                    <a:spcPts val="0"/>
                  </a:spcAft>
                  <a:buClr>
                    <a:schemeClr val="dk1"/>
                  </a:buClr>
                  <a:buSzPts val="1100"/>
                  <a:buFont typeface="Arial"/>
                  <a:buNone/>
                </a:pPr>
                <a:endParaRPr sz="1100" dirty="0">
                  <a:latin typeface="Century Gothic"/>
                  <a:ea typeface="Century Gothic"/>
                  <a:cs typeface="Century Gothic"/>
                  <a:sym typeface="Century Gothic"/>
                </a:endParaRPr>
              </a:p>
              <a:p>
                <a:pPr marL="0" lvl="0" indent="0" algn="l" rtl="0">
                  <a:lnSpc>
                    <a:spcPct val="115000"/>
                  </a:lnSpc>
                  <a:spcBef>
                    <a:spcPts val="1200"/>
                  </a:spcBef>
                  <a:spcAft>
                    <a:spcPts val="0"/>
                  </a:spcAft>
                  <a:buClr>
                    <a:schemeClr val="dk1"/>
                  </a:buClr>
                  <a:buSzPts val="1100"/>
                  <a:buFont typeface="Arial"/>
                  <a:buNone/>
                </a:pPr>
                <a:r>
                  <a:rPr lang="en-GB" sz="1100" dirty="0">
                    <a:latin typeface="Century Gothic"/>
                    <a:ea typeface="Century Gothic"/>
                    <a:cs typeface="Century Gothic"/>
                    <a:sym typeface="Century Gothic"/>
                  </a:rPr>
                  <a:t>In maths, estimation usually means rounding to </a:t>
                </a:r>
                <a:r>
                  <a:rPr lang="en-GB" sz="1100" i="0" dirty="0">
                    <a:latin typeface="Cambria Math" panose="02040503050406030204" pitchFamily="18" charset="0"/>
                    <a:ea typeface="Century Gothic"/>
                    <a:cs typeface="Century Gothic"/>
                    <a:sym typeface="Century Gothic"/>
                  </a:rPr>
                  <a:t>1 </a:t>
                </a:r>
                <a:r>
                  <a:rPr lang="en-GB" sz="1100" dirty="0">
                    <a:latin typeface="Century Gothic"/>
                    <a:ea typeface="Century Gothic"/>
                    <a:cs typeface="Century Gothic"/>
                    <a:sym typeface="Century Gothic"/>
                  </a:rPr>
                  <a:t>significant figure to simplify a calculation. Here, estimation means using scientific reasoning to suggest a value that fits the data. There is no single correct answer − any reasonable value supported by the pattern in the data would be acceptable. Learners may incorrectly think they are guessing, make sure they realise that they are using the evidence provided. A good estimate will be consistent with the trend shown in the rest of the data.</a:t>
                </a:r>
              </a:p>
              <a:p>
                <a:pPr marL="0" lvl="0" indent="0" algn="l" rtl="0">
                  <a:lnSpc>
                    <a:spcPct val="115000"/>
                  </a:lnSpc>
                  <a:spcBef>
                    <a:spcPts val="1200"/>
                  </a:spcBef>
                  <a:spcAft>
                    <a:spcPts val="0"/>
                  </a:spcAft>
                  <a:buClr>
                    <a:schemeClr val="dk1"/>
                  </a:buClr>
                  <a:buSzPts val="1100"/>
                  <a:buFont typeface="Arial"/>
                  <a:buNone/>
                </a:pPr>
                <a:endParaRPr sz="1100" b="1" dirty="0">
                  <a:latin typeface="Century Gothic"/>
                  <a:ea typeface="Century Gothic"/>
                  <a:cs typeface="Century Gothic"/>
                  <a:sym typeface="Century Gothic"/>
                </a:endParaRPr>
              </a:p>
              <a:p>
                <a:pPr marL="0" lvl="0" indent="0" algn="l" rtl="0">
                  <a:lnSpc>
                    <a:spcPct val="115000"/>
                  </a:lnSpc>
                  <a:spcBef>
                    <a:spcPts val="1200"/>
                  </a:spcBef>
                  <a:spcAft>
                    <a:spcPts val="0"/>
                  </a:spcAft>
                  <a:buClr>
                    <a:schemeClr val="dk1"/>
                  </a:buClr>
                  <a:buSzPts val="1100"/>
                  <a:buFont typeface="Arial"/>
                  <a:buNone/>
                </a:pPr>
                <a:r>
                  <a:rPr lang="en-GB" sz="1100" dirty="0">
                    <a:latin typeface="Century Gothic"/>
                    <a:ea typeface="Century Gothic"/>
                    <a:cs typeface="Century Gothic"/>
                    <a:sym typeface="Century Gothic"/>
                  </a:rPr>
                  <a:t>Work through the following steps while thinking out loud to decode the issue for learners.</a:t>
                </a:r>
              </a:p>
              <a:p>
                <a:pPr marL="0"/>
                <a:r>
                  <a:rPr lang="en-GB" sz="1200" b="1" i="0" u="none" strike="noStrike" cap="none" dirty="0">
                    <a:solidFill>
                      <a:schemeClr val="dk1"/>
                    </a:solidFill>
                    <a:effectLst/>
                    <a:latin typeface="Arial"/>
                    <a:ea typeface="Arial"/>
                    <a:cs typeface="Arial"/>
                    <a:sym typeface="Arial"/>
                  </a:rPr>
                  <a:t>Step 1: </a:t>
                </a:r>
                <a:r>
                  <a:rPr lang="en-GB" sz="1200" b="0" i="0" u="none" strike="noStrike" cap="none" dirty="0">
                    <a:solidFill>
                      <a:schemeClr val="dk1"/>
                    </a:solidFill>
                    <a:effectLst/>
                    <a:latin typeface="Arial"/>
                    <a:ea typeface="Arial"/>
                    <a:cs typeface="Arial"/>
                    <a:sym typeface="Arial"/>
                  </a:rPr>
                  <a:t>look at the range. The temperatures go from 90°C down to 70°C. So, our missing value must sit between 85°C and 75°C. It cannot be higher than 85, or lower than 75.</a:t>
                </a:r>
              </a:p>
              <a:p>
                <a:pPr marL="0"/>
                <a:r>
                  <a:rPr lang="en-GB" sz="1200" b="1" i="0" u="none" strike="noStrike" cap="none" dirty="0">
                    <a:solidFill>
                      <a:schemeClr val="dk1"/>
                    </a:solidFill>
                    <a:effectLst/>
                    <a:latin typeface="Arial"/>
                    <a:ea typeface="Arial"/>
                    <a:cs typeface="Arial"/>
                    <a:sym typeface="Arial"/>
                  </a:rPr>
                  <a:t>Step 2: </a:t>
                </a:r>
                <a:r>
                  <a:rPr lang="en-GB" sz="1200" b="0" i="0" u="none" strike="noStrike" cap="none" dirty="0">
                    <a:solidFill>
                      <a:schemeClr val="dk1"/>
                    </a:solidFill>
                    <a:effectLst/>
                    <a:latin typeface="Arial"/>
                    <a:ea typeface="Arial"/>
                    <a:cs typeface="Arial"/>
                    <a:sym typeface="Arial"/>
                  </a:rPr>
                  <a:t>look for a pattern. Every 2 minutes the temperature drops by 5°C. This is a very clear and consistent pattern.</a:t>
                </a:r>
              </a:p>
              <a:p>
                <a:pPr marL="0"/>
                <a:r>
                  <a:rPr lang="en-GB" sz="1200" b="1" i="0" u="none" strike="noStrike" cap="none" dirty="0">
                    <a:solidFill>
                      <a:schemeClr val="dk1"/>
                    </a:solidFill>
                    <a:effectLst/>
                    <a:latin typeface="Arial"/>
                    <a:ea typeface="Arial"/>
                    <a:cs typeface="Arial"/>
                    <a:sym typeface="Arial"/>
                  </a:rPr>
                  <a:t>Step 3: </a:t>
                </a:r>
                <a:r>
                  <a:rPr lang="en-GB" sz="1200" b="0" i="0" u="none" strike="noStrike" cap="none" dirty="0">
                    <a:solidFill>
                      <a:schemeClr val="dk1"/>
                    </a:solidFill>
                    <a:effectLst/>
                    <a:latin typeface="Arial"/>
                    <a:ea typeface="Arial"/>
                    <a:cs typeface="Arial"/>
                    <a:sym typeface="Arial"/>
                  </a:rPr>
                  <a:t>use the trend to estimate. If the temperature at 2 minutes is 85°C and it is dropping by 5°C every 2 minutes, then at 4 minutes we would expect the temperature to be 80°C.</a:t>
                </a:r>
              </a:p>
              <a:p>
                <a:pPr marL="0"/>
                <a:r>
                  <a:rPr lang="en-GB" sz="1200" b="1" i="0" u="none" strike="noStrike" cap="none" dirty="0">
                    <a:solidFill>
                      <a:schemeClr val="dk1"/>
                    </a:solidFill>
                    <a:effectLst/>
                    <a:latin typeface="Arial"/>
                    <a:ea typeface="Arial"/>
                    <a:cs typeface="Arial"/>
                    <a:sym typeface="Arial"/>
                  </a:rPr>
                  <a:t>Step 4: </a:t>
                </a:r>
                <a:r>
                  <a:rPr lang="en-GB" sz="1200" b="0" i="0" u="none" strike="noStrike" cap="none" dirty="0">
                    <a:solidFill>
                      <a:schemeClr val="dk1"/>
                    </a:solidFill>
                    <a:effectLst/>
                    <a:latin typeface="Arial"/>
                    <a:ea typeface="Arial"/>
                    <a:cs typeface="Arial"/>
                    <a:sym typeface="Arial"/>
                  </a:rPr>
                  <a:t>check it makes sense.  Does 80°C fit between 85°C and 75°C? Yes. Does it follow the pattern? Yes. So, 80°C is a sensible estimate.</a:t>
                </a:r>
              </a:p>
              <a:p>
                <a:pPr marL="0" lvl="0" indent="0" algn="l" rtl="0">
                  <a:lnSpc>
                    <a:spcPct val="115000"/>
                  </a:lnSpc>
                  <a:spcBef>
                    <a:spcPts val="1200"/>
                  </a:spcBef>
                  <a:spcAft>
                    <a:spcPts val="0"/>
                  </a:spcAft>
                  <a:buSzPts val="1400"/>
                  <a:buNone/>
                </a:pPr>
                <a:endParaRPr sz="1100" dirty="0">
                  <a:latin typeface="Century Gothic"/>
                  <a:ea typeface="Century Gothic"/>
                  <a:cs typeface="Century Gothic"/>
                  <a:sym typeface="Century Gothic"/>
                </a:endParaRPr>
              </a:p>
              <a:p>
                <a:pPr marL="0" lvl="0" indent="0" algn="l" rtl="0">
                  <a:lnSpc>
                    <a:spcPct val="115000"/>
                  </a:lnSpc>
                  <a:spcBef>
                    <a:spcPts val="1200"/>
                  </a:spcBef>
                  <a:spcAft>
                    <a:spcPts val="0"/>
                  </a:spcAft>
                  <a:buClr>
                    <a:schemeClr val="dk1"/>
                  </a:buClr>
                  <a:buSzPts val="1100"/>
                  <a:buFont typeface="Arial"/>
                  <a:buNone/>
                </a:pPr>
                <a:r>
                  <a:rPr lang="en-GB" sz="1100" b="0" dirty="0">
                    <a:latin typeface="Century Gothic"/>
                    <a:ea typeface="Century Gothic"/>
                    <a:cs typeface="Century Gothic"/>
                    <a:sym typeface="Century Gothic"/>
                  </a:rPr>
                  <a:t>Discuss why is this still an estimate and not an exact answer. </a:t>
                </a:r>
                <a:endParaRPr sz="1100" b="0" dirty="0">
                  <a:latin typeface="Century Gothic"/>
                  <a:ea typeface="Century Gothic"/>
                  <a:cs typeface="Century Gothic"/>
                  <a:sym typeface="Century Gothic"/>
                </a:endParaRPr>
              </a:p>
              <a:p>
                <a:pPr marL="0" lvl="0" indent="0" algn="l" rtl="0">
                  <a:lnSpc>
                    <a:spcPct val="115000"/>
                  </a:lnSpc>
                  <a:spcBef>
                    <a:spcPts val="1200"/>
                  </a:spcBef>
                  <a:spcAft>
                    <a:spcPts val="0"/>
                  </a:spcAft>
                  <a:buSzPts val="1400"/>
                  <a:buNone/>
                </a:pPr>
                <a:r>
                  <a:rPr lang="en-GB" sz="1100" dirty="0">
                    <a:latin typeface="Century Gothic"/>
                    <a:ea typeface="Century Gothic"/>
                    <a:cs typeface="Century Gothic"/>
                    <a:sym typeface="Century Gothic"/>
                  </a:rPr>
                  <a:t>We did not actually measure the temperature at 4 minutes; we are predicting it from the pattern. Once learners are comfortable identifying the trend and using it to fill in a gap, you can introduce messier real-world data where the pattern is less obvious, and the estimate requires more judgement. This skill connects directly to interpolation on a graph, where learners read off a value between two data points. If learners have covered line graphs, make this link explicit.</a:t>
                </a:r>
                <a:endParaRPr sz="1100" dirty="0">
                  <a:latin typeface="Century Gothic"/>
                  <a:ea typeface="Century Gothic"/>
                  <a:cs typeface="Century Gothic"/>
                  <a:sym typeface="Century Gothic"/>
                </a:endParaRPr>
              </a:p>
              <a:p>
                <a:pPr marL="0" lvl="0" indent="0" algn="l" rtl="0">
                  <a:lnSpc>
                    <a:spcPct val="100000"/>
                  </a:lnSpc>
                  <a:spcBef>
                    <a:spcPts val="1200"/>
                  </a:spcBef>
                  <a:spcAft>
                    <a:spcPts val="0"/>
                  </a:spcAft>
                  <a:buSzPts val="1400"/>
                  <a:buNone/>
                </a:pPr>
                <a:endParaRPr dirty="0">
                  <a:latin typeface="Century Gothic"/>
                  <a:ea typeface="Century Gothic"/>
                  <a:cs typeface="Century Gothic"/>
                  <a:sym typeface="Century Gothic"/>
                </a:endParaRPr>
              </a:p>
            </p:txBody>
          </p:sp>
        </mc:Fallback>
      </mc:AlternateContent>
      <p:sp>
        <p:nvSpPr>
          <p:cNvPr id="157" name="Google Shape;157;g3cf8b2ebf57_0_29: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rgbClr val="000000"/>
              </a:buClr>
              <a:buSzPts val="1400"/>
              <a:buFont typeface="Arial"/>
              <a:buNone/>
            </a:pPr>
            <a:fld id="{00000000-1234-1234-1234-123412341234}" type="slidenum">
              <a:rPr lang="en-GB"/>
              <a:t>10</a:t>
            </a:fld>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3">
          <a:extLst>
            <a:ext uri="{FF2B5EF4-FFF2-40B4-BE49-F238E27FC236}">
              <a16:creationId xmlns:a16="http://schemas.microsoft.com/office/drawing/2014/main" id="{E2E675A0-7734-3005-4BCB-D4339AC97854}"/>
            </a:ext>
          </a:extLst>
        </p:cNvPr>
        <p:cNvGrpSpPr/>
        <p:nvPr/>
      </p:nvGrpSpPr>
      <p:grpSpPr>
        <a:xfrm>
          <a:off x="0" y="0"/>
          <a:ext cx="0" cy="0"/>
          <a:chOff x="0" y="0"/>
          <a:chExt cx="0" cy="0"/>
        </a:xfrm>
      </p:grpSpPr>
      <p:sp>
        <p:nvSpPr>
          <p:cNvPr id="164" name="Google Shape;164;g3cf8b2ebf57_0_6:notes">
            <a:extLst>
              <a:ext uri="{FF2B5EF4-FFF2-40B4-BE49-F238E27FC236}">
                <a16:creationId xmlns:a16="http://schemas.microsoft.com/office/drawing/2014/main" id="{BBA22ADB-F71D-5D48-56FF-BE98369345FA}"/>
              </a:ext>
            </a:extLst>
          </p:cNvPr>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65" name="Google Shape;165;g3cf8b2ebf57_0_6:notes">
            <a:extLst>
              <a:ext uri="{FF2B5EF4-FFF2-40B4-BE49-F238E27FC236}">
                <a16:creationId xmlns:a16="http://schemas.microsoft.com/office/drawing/2014/main" id="{3441B889-6B50-3F11-6DFA-154BAF263086}"/>
              </a:ext>
            </a:extLst>
          </p:cNvPr>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15000"/>
              </a:lnSpc>
              <a:spcBef>
                <a:spcPts val="1200"/>
              </a:spcBef>
              <a:spcAft>
                <a:spcPts val="0"/>
              </a:spcAft>
              <a:buSzPts val="1400"/>
              <a:buNone/>
            </a:pPr>
            <a:r>
              <a:rPr lang="en-GB" dirty="0">
                <a:latin typeface="Century Gothic"/>
                <a:ea typeface="Century Gothic"/>
                <a:cs typeface="Century Gothic"/>
                <a:sym typeface="Century Gothic"/>
              </a:rPr>
              <a:t>Before revealing the slide content, ask learners where they have heard the word</a:t>
            </a:r>
            <a:r>
              <a:rPr lang="en-GB" b="1" dirty="0">
                <a:latin typeface="Century Gothic"/>
                <a:ea typeface="Century Gothic"/>
                <a:cs typeface="Century Gothic"/>
                <a:sym typeface="Century Gothic"/>
              </a:rPr>
              <a:t> conservation</a:t>
            </a:r>
            <a:r>
              <a:rPr lang="en-GB" dirty="0">
                <a:latin typeface="Century Gothic"/>
                <a:ea typeface="Century Gothic"/>
                <a:cs typeface="Century Gothic"/>
                <a:sym typeface="Century Gothic"/>
              </a:rPr>
              <a:t> before and discuss what they think it means. Reveal the etymology of the word conservation first as a useful hook. Learners will be familiar with the word from contexts like conservation of wildlife or energy conservation, where the idea of ‘keeping’ something is already present. </a:t>
            </a:r>
          </a:p>
          <a:p>
            <a:pPr marL="0" lvl="0" indent="0" algn="l" rtl="0">
              <a:lnSpc>
                <a:spcPct val="115000"/>
              </a:lnSpc>
              <a:spcBef>
                <a:spcPts val="1200"/>
              </a:spcBef>
              <a:spcAft>
                <a:spcPts val="0"/>
              </a:spcAft>
              <a:buSzPts val="1400"/>
              <a:buNone/>
            </a:pPr>
            <a:endParaRPr dirty="0">
              <a:latin typeface="Century Gothic"/>
              <a:ea typeface="Century Gothic"/>
              <a:cs typeface="Century Gothic"/>
              <a:sym typeface="Century Gothic"/>
            </a:endParaRPr>
          </a:p>
          <a:p>
            <a:pPr marL="0" lvl="0" indent="0" algn="l" rtl="0">
              <a:lnSpc>
                <a:spcPct val="115000"/>
              </a:lnSpc>
              <a:spcBef>
                <a:spcPts val="1200"/>
              </a:spcBef>
              <a:spcAft>
                <a:spcPts val="0"/>
              </a:spcAft>
              <a:buSzPts val="1400"/>
              <a:buNone/>
            </a:pPr>
            <a:r>
              <a:rPr lang="en-GB" dirty="0">
                <a:latin typeface="Century Gothic"/>
                <a:ea typeface="Century Gothic"/>
                <a:cs typeface="Century Gothic"/>
                <a:sym typeface="Century Gothic"/>
              </a:rPr>
              <a:t>Check that learners understand the meaning of the words </a:t>
            </a:r>
            <a:r>
              <a:rPr lang="en-GB" b="1" dirty="0">
                <a:latin typeface="Century Gothic"/>
                <a:ea typeface="Century Gothic"/>
                <a:cs typeface="Century Gothic"/>
                <a:sym typeface="Century Gothic"/>
              </a:rPr>
              <a:t>reactant</a:t>
            </a:r>
            <a:r>
              <a:rPr lang="en-GB" dirty="0">
                <a:latin typeface="Century Gothic"/>
                <a:ea typeface="Century Gothic"/>
                <a:cs typeface="Century Gothic"/>
                <a:sym typeface="Century Gothic"/>
              </a:rPr>
              <a:t> and </a:t>
            </a:r>
            <a:r>
              <a:rPr lang="en-GB" b="1" dirty="0">
                <a:latin typeface="Century Gothic"/>
                <a:ea typeface="Century Gothic"/>
                <a:cs typeface="Century Gothic"/>
                <a:sym typeface="Century Gothic"/>
              </a:rPr>
              <a:t>product</a:t>
            </a:r>
            <a:r>
              <a:rPr lang="en-GB" dirty="0">
                <a:latin typeface="Century Gothic"/>
                <a:ea typeface="Century Gothic"/>
                <a:cs typeface="Century Gothic"/>
                <a:sym typeface="Century Gothic"/>
              </a:rPr>
              <a:t> in relation to a chemical reaction. </a:t>
            </a:r>
          </a:p>
          <a:p>
            <a:pPr marL="0" lvl="0" indent="0" algn="l" rtl="0">
              <a:lnSpc>
                <a:spcPct val="115000"/>
              </a:lnSpc>
              <a:spcBef>
                <a:spcPts val="1200"/>
              </a:spcBef>
              <a:spcAft>
                <a:spcPts val="0"/>
              </a:spcAft>
              <a:buSzPts val="1400"/>
              <a:buNone/>
            </a:pPr>
            <a:endParaRPr dirty="0">
              <a:latin typeface="Century Gothic"/>
              <a:ea typeface="Century Gothic"/>
              <a:cs typeface="Century Gothic"/>
              <a:sym typeface="Century Gothic"/>
            </a:endParaRPr>
          </a:p>
          <a:p>
            <a:pPr marL="0" lvl="0" indent="0" algn="l" rtl="0">
              <a:lnSpc>
                <a:spcPct val="115000"/>
              </a:lnSpc>
              <a:spcBef>
                <a:spcPts val="1200"/>
              </a:spcBef>
              <a:spcAft>
                <a:spcPts val="0"/>
              </a:spcAft>
              <a:buClr>
                <a:schemeClr val="dk1"/>
              </a:buClr>
              <a:buSzPts val="1100"/>
              <a:buFont typeface="Arial"/>
              <a:buNone/>
            </a:pPr>
            <a:r>
              <a:rPr lang="en-GB" dirty="0">
                <a:latin typeface="Century Gothic"/>
                <a:ea typeface="Century Gothic"/>
                <a:cs typeface="Century Gothic"/>
                <a:sym typeface="Century Gothic"/>
              </a:rPr>
              <a:t>This slide introduces one of the most fundamental ideas in chemistry. Everything that follows in chemical calculations depends on learners understanding that mass is always conserved. Spend time making sure this concept is secure before moving on. You can also use the definition of conservation of mass in the accessible glossary.</a:t>
            </a:r>
            <a:endParaRPr lang="en-GB" sz="1200" b="0" i="0" u="sng" strike="noStrike" cap="none" dirty="0">
              <a:solidFill>
                <a:schemeClr val="dk1"/>
              </a:solidFill>
              <a:effectLst/>
              <a:latin typeface="Arial"/>
              <a:ea typeface="Arial"/>
              <a:cs typeface="Arial"/>
              <a:sym typeface="Arial"/>
            </a:endParaRPr>
          </a:p>
          <a:p>
            <a:pPr marL="0" lvl="0" indent="0" algn="l" rtl="0">
              <a:lnSpc>
                <a:spcPct val="115000"/>
              </a:lnSpc>
              <a:spcBef>
                <a:spcPts val="1200"/>
              </a:spcBef>
              <a:spcAft>
                <a:spcPts val="0"/>
              </a:spcAft>
              <a:buClr>
                <a:schemeClr val="dk1"/>
              </a:buClr>
              <a:buSzPts val="1100"/>
              <a:buFont typeface="Arial"/>
              <a:buNone/>
            </a:pPr>
            <a:endParaRPr dirty="0">
              <a:latin typeface="Century Gothic"/>
              <a:ea typeface="Century Gothic"/>
              <a:cs typeface="Century Gothic"/>
              <a:sym typeface="Century Gothic"/>
            </a:endParaRPr>
          </a:p>
          <a:p>
            <a:pPr marL="0" lvl="0" indent="0" algn="l" rtl="0">
              <a:lnSpc>
                <a:spcPct val="115000"/>
              </a:lnSpc>
              <a:spcBef>
                <a:spcPts val="1200"/>
              </a:spcBef>
              <a:spcAft>
                <a:spcPts val="0"/>
              </a:spcAft>
              <a:buClr>
                <a:schemeClr val="dk1"/>
              </a:buClr>
              <a:buSzPts val="1100"/>
              <a:buFont typeface="Arial"/>
              <a:buNone/>
            </a:pPr>
            <a:r>
              <a:rPr lang="en-GB" dirty="0">
                <a:latin typeface="Century Gothic"/>
                <a:ea typeface="Century Gothic"/>
                <a:cs typeface="Century Gothic"/>
                <a:sym typeface="Century Gothic"/>
              </a:rPr>
              <a:t>The bricks analogy is deliberately simple. Use it to make the point that rearranging things does not change how many you have. Extend this by asking learners: ‘If I have 10 red bricks and 5 blue bricks and I build something new with them, how many bricks do I have at the end?’ This reinforces the idea before introducing atoms. </a:t>
            </a:r>
          </a:p>
          <a:p>
            <a:pPr marL="0" lvl="0" indent="0" algn="l" rtl="0">
              <a:lnSpc>
                <a:spcPct val="115000"/>
              </a:lnSpc>
              <a:spcBef>
                <a:spcPts val="1200"/>
              </a:spcBef>
              <a:spcAft>
                <a:spcPts val="0"/>
              </a:spcAft>
              <a:buClr>
                <a:schemeClr val="dk1"/>
              </a:buClr>
              <a:buSzPts val="1100"/>
              <a:buFont typeface="Arial"/>
              <a:buNone/>
            </a:pPr>
            <a:endParaRPr lang="en-GB" dirty="0">
              <a:latin typeface="Century Gothic"/>
              <a:ea typeface="Century Gothic"/>
              <a:cs typeface="Century Gothic"/>
              <a:sym typeface="Century Gothic"/>
            </a:endParaRPr>
          </a:p>
          <a:p>
            <a:pPr marL="0" lvl="0" indent="0" algn="l" rtl="0">
              <a:lnSpc>
                <a:spcPct val="115000"/>
              </a:lnSpc>
              <a:spcBef>
                <a:spcPts val="1200"/>
              </a:spcBef>
              <a:spcAft>
                <a:spcPts val="0"/>
              </a:spcAft>
              <a:buClr>
                <a:schemeClr val="dk1"/>
              </a:buClr>
              <a:buSzPts val="1100"/>
              <a:buFont typeface="Arial"/>
              <a:buNone/>
            </a:pPr>
            <a:r>
              <a:rPr lang="en-GB" dirty="0">
                <a:latin typeface="Century Gothic"/>
                <a:ea typeface="Century Gothic"/>
                <a:cs typeface="Century Gothic"/>
                <a:sym typeface="Century Gothic"/>
              </a:rPr>
              <a:t>Finally, ask learners what the image is showing: both sides are level, meaning both sides have equal mass. </a:t>
            </a:r>
          </a:p>
          <a:p>
            <a:pPr marL="0" lvl="0" indent="0" algn="l" rtl="0">
              <a:lnSpc>
                <a:spcPct val="100000"/>
              </a:lnSpc>
              <a:spcBef>
                <a:spcPts val="1200"/>
              </a:spcBef>
              <a:spcAft>
                <a:spcPts val="0"/>
              </a:spcAft>
              <a:buSzPts val="1400"/>
              <a:buNone/>
            </a:pPr>
            <a:endParaRPr dirty="0">
              <a:latin typeface="Century Gothic"/>
              <a:ea typeface="Century Gothic"/>
              <a:cs typeface="Century Gothic"/>
              <a:sym typeface="Century Gothic"/>
            </a:endParaRPr>
          </a:p>
        </p:txBody>
      </p:sp>
      <p:sp>
        <p:nvSpPr>
          <p:cNvPr id="166" name="Google Shape;166;g3cf8b2ebf57_0_6:notes">
            <a:extLst>
              <a:ext uri="{FF2B5EF4-FFF2-40B4-BE49-F238E27FC236}">
                <a16:creationId xmlns:a16="http://schemas.microsoft.com/office/drawing/2014/main" id="{37087A74-9874-0B34-E78B-74A442563653}"/>
              </a:ext>
            </a:extLst>
          </p:cNvPr>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rgbClr val="000000"/>
              </a:buClr>
              <a:buSzPts val="1400"/>
              <a:buFont typeface="Arial"/>
              <a:buNone/>
            </a:pPr>
            <a:fld id="{00000000-1234-1234-1234-123412341234}" type="slidenum">
              <a:rPr lang="en-GB"/>
              <a:t>11</a:t>
            </a:fld>
            <a:endParaRPr/>
          </a:p>
        </p:txBody>
      </p:sp>
    </p:spTree>
    <p:extLst>
      <p:ext uri="{BB962C8B-B14F-4D97-AF65-F5344CB8AC3E}">
        <p14:creationId xmlns:p14="http://schemas.microsoft.com/office/powerpoint/2010/main" val="14081849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3"/>
        <p:cNvGrpSpPr/>
        <p:nvPr/>
      </p:nvGrpSpPr>
      <p:grpSpPr>
        <a:xfrm>
          <a:off x="0" y="0"/>
          <a:ext cx="0" cy="0"/>
          <a:chOff x="0" y="0"/>
          <a:chExt cx="0" cy="0"/>
        </a:xfrm>
      </p:grpSpPr>
      <p:sp>
        <p:nvSpPr>
          <p:cNvPr id="174" name="Google Shape;174;g3cfe7cfe34e_0_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mc:AlternateContent xmlns:mc="http://schemas.openxmlformats.org/markup-compatibility/2006" xmlns:a14="http://schemas.microsoft.com/office/drawing/2010/main">
        <mc:Choice Requires="a14">
          <p:sp>
            <p:nvSpPr>
              <p:cNvPr id="175" name="Google Shape;175;g3cfe7cfe34e_0_8: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15000"/>
                  </a:lnSpc>
                  <a:spcBef>
                    <a:spcPts val="1200"/>
                  </a:spcBef>
                  <a:spcAft>
                    <a:spcPts val="0"/>
                  </a:spcAft>
                  <a:buSzPts val="1400"/>
                  <a:buNone/>
                </a:pPr>
                <a:r>
                  <a:rPr lang="en-GB" sz="1100" dirty="0"/>
                  <a:t>This slide moves from the concept of conservation of mass to applying it with real numbers. Learners are asked to verify the law for themselves using experimental data. This is an important step, rather than just being told the law is true, they are checking it.</a:t>
                </a:r>
              </a:p>
              <a:p>
                <a:pPr marL="0" lvl="0" indent="0" algn="l" rtl="0">
                  <a:lnSpc>
                    <a:spcPct val="115000"/>
                  </a:lnSpc>
                  <a:spcBef>
                    <a:spcPts val="1200"/>
                  </a:spcBef>
                  <a:spcAft>
                    <a:spcPts val="0"/>
                  </a:spcAft>
                  <a:buSzPts val="1400"/>
                  <a:buNone/>
                </a:pPr>
                <a:endParaRPr sz="1100" dirty="0"/>
              </a:p>
              <a:p>
                <a:pPr marL="0" lvl="0" indent="0" algn="l" rtl="0">
                  <a:lnSpc>
                    <a:spcPct val="115000"/>
                  </a:lnSpc>
                  <a:spcBef>
                    <a:spcPts val="1200"/>
                  </a:spcBef>
                  <a:spcAft>
                    <a:spcPts val="0"/>
                  </a:spcAft>
                  <a:buSzPts val="1400"/>
                  <a:buNone/>
                </a:pPr>
                <a:r>
                  <a:rPr lang="en-GB" sz="1100" dirty="0"/>
                  <a:t>Draw learners' attention to the word equation on the slide and point out that the arrow separates the reactants from the products; everything to the left of the arrow is what we start with, everything to the right is what we end up with. The arrow in a chemical equation might be </a:t>
                </a:r>
                <a:r>
                  <a:rPr lang="en-GB" sz="1100" b="0" dirty="0"/>
                  <a:t>verbalised as ‘reacts to make’ or ‘produces.' The </a:t>
                </a:r>
                <a:r>
                  <a:rPr lang="en-GB" sz="1100" dirty="0"/>
                  <a:t>arrow shows the direction the reaction travels; everything on the left is what you start with, and everything on the right is what you end up with. The arrow itself represents the moment of change, where the atoms are rearranged into something new. Point out to learners that the arrow is not an equal sign, even though in terms of mass, both sides are equal. An equal sign would suggest the two sides are the same thing, but they are not. The substances have changed. The arrow captures the idea that a transformation has taken place. Get learners to read a word equation out loud, so they become comfortable with what is happening in a chemical reaction. </a:t>
                </a:r>
              </a:p>
              <a:p>
                <a:pPr marL="0" lvl="0" indent="0" algn="l" rtl="0">
                  <a:lnSpc>
                    <a:spcPct val="115000"/>
                  </a:lnSpc>
                  <a:spcBef>
                    <a:spcPts val="1200"/>
                  </a:spcBef>
                  <a:spcAft>
                    <a:spcPts val="0"/>
                  </a:spcAft>
                  <a:buSzPts val="1400"/>
                  <a:buNone/>
                </a:pPr>
                <a:endParaRPr sz="1100" dirty="0"/>
              </a:p>
              <a:p>
                <a:pPr marL="0" lvl="0" indent="0" algn="l" rtl="0">
                  <a:lnSpc>
                    <a:spcPct val="115000"/>
                  </a:lnSpc>
                  <a:spcBef>
                    <a:spcPts val="1200"/>
                  </a:spcBef>
                  <a:spcAft>
                    <a:spcPts val="0"/>
                  </a:spcAft>
                  <a:buSzPts val="1400"/>
                  <a:buNone/>
                </a:pPr>
                <a:r>
                  <a:rPr lang="en-GB" sz="1100" dirty="0"/>
                  <a:t>Use the next slide to model how to find out if mass has been conserved to learners by thinking out loud. </a:t>
                </a:r>
                <a:endParaRPr sz="1100" dirty="0"/>
              </a:p>
              <a:p>
                <a:pPr marL="0" lvl="0" indent="0" algn="l" rtl="0">
                  <a:lnSpc>
                    <a:spcPct val="115000"/>
                  </a:lnSpc>
                  <a:spcBef>
                    <a:spcPts val="1200"/>
                  </a:spcBef>
                  <a:spcAft>
                    <a:spcPts val="0"/>
                  </a:spcAft>
                  <a:buClr>
                    <a:schemeClr val="dk1"/>
                  </a:buClr>
                  <a:buSzPts val="1100"/>
                  <a:buFont typeface="Arial"/>
                  <a:buNone/>
                </a:pPr>
                <a:endParaRPr sz="1100" dirty="0"/>
              </a:p>
              <a:p>
                <a:pPr marL="0" lvl="0" indent="0" algn="l" rtl="0">
                  <a:lnSpc>
                    <a:spcPct val="115000"/>
                  </a:lnSpc>
                  <a:spcBef>
                    <a:spcPts val="1200"/>
                  </a:spcBef>
                  <a:spcAft>
                    <a:spcPts val="0"/>
                  </a:spcAft>
                  <a:buClr>
                    <a:schemeClr val="dk1"/>
                  </a:buClr>
                  <a:buSzPts val="1100"/>
                  <a:buFont typeface="Arial"/>
                  <a:buNone/>
                </a:pPr>
                <a:endParaRPr sz="1100" dirty="0"/>
              </a:p>
              <a:p>
                <a:pPr marL="0" lvl="0" indent="0" algn="l" rtl="0">
                  <a:lnSpc>
                    <a:spcPct val="115000"/>
                  </a:lnSpc>
                  <a:spcBef>
                    <a:spcPts val="1200"/>
                  </a:spcBef>
                  <a:spcAft>
                    <a:spcPts val="0"/>
                  </a:spcAft>
                  <a:buClr>
                    <a:schemeClr val="dk1"/>
                  </a:buClr>
                  <a:buSzPts val="1100"/>
                  <a:buFont typeface="Arial"/>
                  <a:buNone/>
                </a:pPr>
                <a:endParaRPr sz="1100" dirty="0"/>
              </a:p>
              <a:p>
                <a:pPr marL="0" lvl="0" indent="0" algn="l" rtl="0">
                  <a:lnSpc>
                    <a:spcPct val="100000"/>
                  </a:lnSpc>
                  <a:spcBef>
                    <a:spcPts val="0"/>
                  </a:spcBef>
                  <a:spcAft>
                    <a:spcPts val="0"/>
                  </a:spcAft>
                  <a:buSzPts val="1400"/>
                  <a:buNone/>
                </a:pPr>
                <a:endParaRPr dirty="0"/>
              </a:p>
            </p:txBody>
          </p:sp>
        </mc:Choice>
        <mc:Fallback xmlns="">
          <p:sp>
            <p:nvSpPr>
              <p:cNvPr id="175" name="Google Shape;175;g3cfe7cfe34e_0_8: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15000"/>
                  </a:lnSpc>
                  <a:spcBef>
                    <a:spcPts val="1200"/>
                  </a:spcBef>
                  <a:spcAft>
                    <a:spcPts val="0"/>
                  </a:spcAft>
                  <a:buSzPts val="1400"/>
                  <a:buNone/>
                </a:pPr>
                <a:r>
                  <a:rPr lang="en-GB" sz="1100" dirty="0"/>
                  <a:t>This slide moves from the concept of conservation of mass to applying it with real numbers. Learners are asked to verify the law for themselves using experimental data. This is an important step, rather than just being told the law is true, they are checking it.</a:t>
                </a:r>
              </a:p>
              <a:p>
                <a:pPr marL="0" lvl="0" indent="0" algn="l" rtl="0">
                  <a:lnSpc>
                    <a:spcPct val="115000"/>
                  </a:lnSpc>
                  <a:spcBef>
                    <a:spcPts val="1200"/>
                  </a:spcBef>
                  <a:spcAft>
                    <a:spcPts val="0"/>
                  </a:spcAft>
                  <a:buSzPts val="1400"/>
                  <a:buNone/>
                </a:pPr>
                <a:endParaRPr sz="1100" dirty="0"/>
              </a:p>
              <a:p>
                <a:pPr marL="0" lvl="0" indent="0" algn="l" rtl="0">
                  <a:lnSpc>
                    <a:spcPct val="115000"/>
                  </a:lnSpc>
                  <a:spcBef>
                    <a:spcPts val="1200"/>
                  </a:spcBef>
                  <a:spcAft>
                    <a:spcPts val="0"/>
                  </a:spcAft>
                  <a:buSzPts val="1400"/>
                  <a:buNone/>
                </a:pPr>
                <a:r>
                  <a:rPr lang="en-GB" sz="1100" dirty="0"/>
                  <a:t>Draw learners' attention to the word equation on the slide and point out that the arrow separates the reactants from the products; everything to the left of the arrow is what we start with, everything to the right is what we end up with. The arrow in a chemical equation might be </a:t>
                </a:r>
                <a:r>
                  <a:rPr lang="en-GB" sz="1100" b="0" dirty="0"/>
                  <a:t>verbalised as ‘reacts to make’ or ‘produces.' The </a:t>
                </a:r>
                <a:r>
                  <a:rPr lang="en-GB" sz="1100" dirty="0"/>
                  <a:t>arrow shows the direction the reaction travels; everything on the left is what you start with, and everything on the right is what you end up with. The arrow itself represents the moment of change, where the atoms are rearranged into something new. Point out to learners that the arrow is not an equal sign, even though in terms of mass, both sides are equal. An equal sign would suggest the two sides are the same thing, but they are not. The substances have changed. The arrow captures the idea that a transformation has taken place. Get learners to read a word equation out loud, so they become comfortable with what is happening in a chemical reaction. </a:t>
                </a:r>
              </a:p>
              <a:p>
                <a:pPr marL="0" lvl="0" indent="0" algn="l" rtl="0">
                  <a:lnSpc>
                    <a:spcPct val="115000"/>
                  </a:lnSpc>
                  <a:spcBef>
                    <a:spcPts val="1200"/>
                  </a:spcBef>
                  <a:spcAft>
                    <a:spcPts val="0"/>
                  </a:spcAft>
                  <a:buSzPts val="1400"/>
                  <a:buNone/>
                </a:pPr>
                <a:endParaRPr sz="1100" dirty="0"/>
              </a:p>
              <a:p>
                <a:pPr marL="0" lvl="0" indent="0" algn="l" rtl="0">
                  <a:lnSpc>
                    <a:spcPct val="115000"/>
                  </a:lnSpc>
                  <a:spcBef>
                    <a:spcPts val="1200"/>
                  </a:spcBef>
                  <a:spcAft>
                    <a:spcPts val="0"/>
                  </a:spcAft>
                  <a:buSzPts val="1400"/>
                  <a:buNone/>
                </a:pPr>
                <a:r>
                  <a:rPr lang="en-GB" sz="1100" dirty="0"/>
                  <a:t>Use the next slide to model how to find out if mass has been conserved to learners by thinking out loud. </a:t>
                </a:r>
                <a:endParaRPr sz="1100" dirty="0"/>
              </a:p>
              <a:p>
                <a:pPr marL="0" lvl="0" indent="0" algn="l" rtl="0">
                  <a:lnSpc>
                    <a:spcPct val="115000"/>
                  </a:lnSpc>
                  <a:spcBef>
                    <a:spcPts val="1200"/>
                  </a:spcBef>
                  <a:spcAft>
                    <a:spcPts val="0"/>
                  </a:spcAft>
                  <a:buSzPts val="1400"/>
                  <a:buNone/>
                </a:pPr>
                <a:r>
                  <a:rPr lang="en-GB" sz="1100" b="1" dirty="0"/>
                  <a:t>Step 1: </a:t>
                </a:r>
                <a:r>
                  <a:rPr lang="en-GB" sz="1100" b="0" dirty="0"/>
                  <a:t>identify the reactants and their masses. Ask: ‘what are we starting with? Magnesium and oxygen. What are their masses? </a:t>
                </a:r>
                <a:r>
                  <a:rPr lang="en-GB" sz="1100" b="0" i="0" dirty="0">
                    <a:latin typeface="Cambria Math" panose="02040503050406030204" pitchFamily="18" charset="0"/>
                  </a:rPr>
                  <a:t>2.4 g</a:t>
                </a:r>
                <a:r>
                  <a:rPr lang="en-GB" sz="1100" b="0" dirty="0"/>
                  <a:t> and </a:t>
                </a:r>
                <a:r>
                  <a:rPr lang="en-GB" sz="1100" b="0" i="0" dirty="0">
                    <a:latin typeface="Cambria Math" panose="02040503050406030204" pitchFamily="18" charset="0"/>
                  </a:rPr>
                  <a:t>1.6 g</a:t>
                </a:r>
                <a:r>
                  <a:rPr lang="en-GB" sz="1100" b="0" dirty="0"/>
                  <a:t>.’</a:t>
                </a:r>
                <a:endParaRPr sz="1100" b="0" dirty="0"/>
              </a:p>
              <a:p>
                <a:pPr marL="0" lvl="0" indent="0" algn="l" rtl="0">
                  <a:lnSpc>
                    <a:spcPct val="115000"/>
                  </a:lnSpc>
                  <a:spcBef>
                    <a:spcPts val="1200"/>
                  </a:spcBef>
                  <a:spcAft>
                    <a:spcPts val="0"/>
                  </a:spcAft>
                  <a:buClr>
                    <a:schemeClr val="dk1"/>
                  </a:buClr>
                  <a:buSzPts val="1100"/>
                  <a:buFont typeface="Arial"/>
                  <a:buNone/>
                </a:pPr>
                <a:r>
                  <a:rPr lang="en-GB" sz="1100" b="1" dirty="0"/>
                  <a:t>Step 2: </a:t>
                </a:r>
                <a:r>
                  <a:rPr lang="en-GB" sz="1100" b="0" dirty="0"/>
                  <a:t>add the masses of the reactants on the interactive white board or visualiser. ‘</a:t>
                </a:r>
                <a:r>
                  <a:rPr lang="en-GB" sz="1100" b="0" i="0" dirty="0">
                    <a:latin typeface="Cambria Math" panose="02040503050406030204" pitchFamily="18" charset="0"/>
                  </a:rPr>
                  <a:t>Total mass before the reaction = 2.4 + 1.6 = 4.0 g</a:t>
                </a:r>
                <a:r>
                  <a:rPr lang="en-GB" sz="1100" b="0" dirty="0"/>
                  <a:t>’</a:t>
                </a:r>
                <a:endParaRPr sz="1100" b="0" dirty="0"/>
              </a:p>
              <a:p>
                <a:pPr marL="0" lvl="0" indent="0" algn="l" rtl="0">
                  <a:lnSpc>
                    <a:spcPct val="115000"/>
                  </a:lnSpc>
                  <a:spcBef>
                    <a:spcPts val="1200"/>
                  </a:spcBef>
                  <a:spcAft>
                    <a:spcPts val="0"/>
                  </a:spcAft>
                  <a:buSzPts val="1400"/>
                  <a:buNone/>
                </a:pPr>
                <a:r>
                  <a:rPr lang="en-GB" sz="1100" b="1" dirty="0"/>
                  <a:t>Step 3:</a:t>
                </a:r>
                <a:r>
                  <a:rPr lang="en-GB" sz="1100" b="0" dirty="0"/>
                  <a:t> identify the product and its mass. Ask ‘what is produced? Magnesium oxide. What is its </a:t>
                </a:r>
                <a:r>
                  <a:rPr lang="en-GB" sz="1100" dirty="0"/>
                  <a:t>mass? </a:t>
                </a:r>
                <a:r>
                  <a:rPr lang="en-GB" sz="1100" i="0" dirty="0">
                    <a:latin typeface="Cambria Math" panose="02040503050406030204" pitchFamily="18" charset="0"/>
                  </a:rPr>
                  <a:t>4.0 g</a:t>
                </a:r>
                <a:r>
                  <a:rPr lang="en-GB" sz="1100" dirty="0"/>
                  <a:t>’</a:t>
                </a:r>
                <a:endParaRPr sz="1100" dirty="0"/>
              </a:p>
              <a:p>
                <a:pPr marL="0" lvl="0" indent="0" algn="l" rtl="0">
                  <a:lnSpc>
                    <a:spcPct val="115000"/>
                  </a:lnSpc>
                  <a:spcBef>
                    <a:spcPts val="1200"/>
                  </a:spcBef>
                  <a:spcAft>
                    <a:spcPts val="0"/>
                  </a:spcAft>
                  <a:buClr>
                    <a:schemeClr val="dk1"/>
                  </a:buClr>
                  <a:buSzPts val="1100"/>
                  <a:buFont typeface="Arial"/>
                  <a:buNone/>
                </a:pPr>
                <a:r>
                  <a:rPr lang="en-GB" sz="1100" b="1" dirty="0"/>
                  <a:t>Step 4: c</a:t>
                </a:r>
                <a:r>
                  <a:rPr lang="en-GB" sz="1100" dirty="0"/>
                  <a:t>ompare. ‘</a:t>
                </a:r>
                <a:r>
                  <a:rPr lang="en-GB" sz="1100" i="0" dirty="0">
                    <a:latin typeface="Cambria Math" panose="02040503050406030204" pitchFamily="18" charset="0"/>
                  </a:rPr>
                  <a:t>Mass before = 4.0 g. Mass after = 4.0 g</a:t>
                </a:r>
                <a:r>
                  <a:rPr lang="en-GB" sz="1100" dirty="0"/>
                  <a:t>.’</a:t>
                </a:r>
              </a:p>
              <a:p>
                <a:pPr marL="0" lvl="0" indent="0" algn="l" rtl="0">
                  <a:lnSpc>
                    <a:spcPct val="115000"/>
                  </a:lnSpc>
                  <a:spcBef>
                    <a:spcPts val="1200"/>
                  </a:spcBef>
                  <a:spcAft>
                    <a:spcPts val="0"/>
                  </a:spcAft>
                  <a:buClr>
                    <a:schemeClr val="dk1"/>
                  </a:buClr>
                  <a:buSzPts val="1100"/>
                  <a:buFont typeface="Arial"/>
                  <a:buNone/>
                </a:pPr>
                <a:r>
                  <a:rPr lang="en-GB" sz="1100" dirty="0"/>
                  <a:t>They are equal, so yes, the law of conservation of mass is true here. In a reaction, nothing is lost and nothing is gained. The atoms just get rearranged into new substances, so the mass stays the same. All the atoms we started with are all still there, they have just been rearranged into magnesium oxide.</a:t>
                </a:r>
              </a:p>
              <a:p>
                <a:pPr marL="0" lvl="0" indent="0" algn="l" rtl="0">
                  <a:lnSpc>
                    <a:spcPct val="115000"/>
                  </a:lnSpc>
                  <a:spcBef>
                    <a:spcPts val="1200"/>
                  </a:spcBef>
                  <a:spcAft>
                    <a:spcPts val="0"/>
                  </a:spcAft>
                  <a:buClr>
                    <a:schemeClr val="dk1"/>
                  </a:buClr>
                  <a:buSzPts val="1100"/>
                  <a:buFont typeface="Arial"/>
                  <a:buNone/>
                </a:pPr>
                <a:endParaRPr sz="1100" dirty="0"/>
              </a:p>
              <a:p>
                <a:pPr marL="0" lvl="0" indent="0" algn="l" rtl="0">
                  <a:lnSpc>
                    <a:spcPct val="115000"/>
                  </a:lnSpc>
                  <a:spcBef>
                    <a:spcPts val="1200"/>
                  </a:spcBef>
                  <a:spcAft>
                    <a:spcPts val="0"/>
                  </a:spcAft>
                  <a:buClr>
                    <a:schemeClr val="dk1"/>
                  </a:buClr>
                  <a:buSzPts val="1100"/>
                  <a:buFont typeface="Arial"/>
                  <a:buNone/>
                </a:pPr>
                <a:r>
                  <a:rPr lang="en-GB" sz="1100" dirty="0"/>
                  <a:t>Some learners will not realise they need to add the mass of both reactants together before comparing them to the mass of the product. Explicitly say: ‘We need to add up everything on the left-hand side of the arrow and compare it to everything on the right-hand side.’</a:t>
                </a:r>
                <a:endParaRPr sz="1100" dirty="0"/>
              </a:p>
              <a:p>
                <a:pPr marL="0" lvl="0" indent="0" algn="l" rtl="0">
                  <a:lnSpc>
                    <a:spcPct val="115000"/>
                  </a:lnSpc>
                  <a:spcBef>
                    <a:spcPts val="1200"/>
                  </a:spcBef>
                  <a:spcAft>
                    <a:spcPts val="0"/>
                  </a:spcAft>
                  <a:buClr>
                    <a:schemeClr val="dk1"/>
                  </a:buClr>
                  <a:buSzPts val="1100"/>
                  <a:buFont typeface="Arial"/>
                  <a:buNone/>
                </a:pPr>
                <a:endParaRPr sz="1100" dirty="0"/>
              </a:p>
              <a:p>
                <a:pPr marL="0" lvl="0" indent="0" algn="l" rtl="0">
                  <a:lnSpc>
                    <a:spcPct val="115000"/>
                  </a:lnSpc>
                  <a:spcBef>
                    <a:spcPts val="1200"/>
                  </a:spcBef>
                  <a:spcAft>
                    <a:spcPts val="0"/>
                  </a:spcAft>
                  <a:buClr>
                    <a:schemeClr val="dk1"/>
                  </a:buClr>
                  <a:buSzPts val="1100"/>
                  <a:buFont typeface="Arial"/>
                  <a:buNone/>
                </a:pPr>
                <a:endParaRPr sz="1100" dirty="0"/>
              </a:p>
              <a:p>
                <a:pPr marL="0" lvl="0" indent="0" algn="l" rtl="0">
                  <a:lnSpc>
                    <a:spcPct val="115000"/>
                  </a:lnSpc>
                  <a:spcBef>
                    <a:spcPts val="1200"/>
                  </a:spcBef>
                  <a:spcAft>
                    <a:spcPts val="0"/>
                  </a:spcAft>
                  <a:buClr>
                    <a:schemeClr val="dk1"/>
                  </a:buClr>
                  <a:buSzPts val="1100"/>
                  <a:buFont typeface="Arial"/>
                  <a:buNone/>
                </a:pPr>
                <a:endParaRPr sz="1100" dirty="0"/>
              </a:p>
              <a:p>
                <a:pPr marL="0" lvl="0" indent="0" algn="l" rtl="0">
                  <a:lnSpc>
                    <a:spcPct val="100000"/>
                  </a:lnSpc>
                  <a:spcBef>
                    <a:spcPts val="0"/>
                  </a:spcBef>
                  <a:spcAft>
                    <a:spcPts val="0"/>
                  </a:spcAft>
                  <a:buSzPts val="1400"/>
                  <a:buNone/>
                </a:pPr>
                <a:endParaRPr dirty="0"/>
              </a:p>
            </p:txBody>
          </p:sp>
        </mc:Fallback>
      </mc:AlternateContent>
      <p:sp>
        <p:nvSpPr>
          <p:cNvPr id="176" name="Google Shape;176;g3cfe7cfe34e_0_8: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rgbClr val="000000"/>
              </a:buClr>
              <a:buSzPts val="1400"/>
              <a:buFont typeface="Arial"/>
              <a:buNone/>
            </a:pPr>
            <a:fld id="{00000000-1234-1234-1234-123412341234}" type="slidenum">
              <a:rPr lang="en-GB"/>
              <a:t>12</a:t>
            </a:fld>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3">
          <a:extLst>
            <a:ext uri="{FF2B5EF4-FFF2-40B4-BE49-F238E27FC236}">
              <a16:creationId xmlns:a16="http://schemas.microsoft.com/office/drawing/2014/main" id="{2234B353-205B-C003-4201-6B34764C5AEE}"/>
            </a:ext>
          </a:extLst>
        </p:cNvPr>
        <p:cNvGrpSpPr/>
        <p:nvPr/>
      </p:nvGrpSpPr>
      <p:grpSpPr>
        <a:xfrm>
          <a:off x="0" y="0"/>
          <a:ext cx="0" cy="0"/>
          <a:chOff x="0" y="0"/>
          <a:chExt cx="0" cy="0"/>
        </a:xfrm>
      </p:grpSpPr>
      <p:sp>
        <p:nvSpPr>
          <p:cNvPr id="174" name="Google Shape;174;g3cfe7cfe34e_0_8:notes">
            <a:extLst>
              <a:ext uri="{FF2B5EF4-FFF2-40B4-BE49-F238E27FC236}">
                <a16:creationId xmlns:a16="http://schemas.microsoft.com/office/drawing/2014/main" id="{A844CB0D-1104-5EC2-9C4E-69606288A193}"/>
              </a:ext>
            </a:extLst>
          </p:cNvPr>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mc:AlternateContent xmlns:mc="http://schemas.openxmlformats.org/markup-compatibility/2006" xmlns:a14="http://schemas.microsoft.com/office/drawing/2010/main">
        <mc:Choice Requires="a14">
          <p:sp>
            <p:nvSpPr>
              <p:cNvPr id="175" name="Google Shape;175;g3cfe7cfe34e_0_8:notes">
                <a:extLst>
                  <a:ext uri="{FF2B5EF4-FFF2-40B4-BE49-F238E27FC236}">
                    <a16:creationId xmlns:a16="http://schemas.microsoft.com/office/drawing/2014/main" id="{1B1D5E1A-F284-0585-E014-074B1193B73C}"/>
                  </a:ext>
                </a:extLst>
              </p:cNvPr>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15000"/>
                  </a:lnSpc>
                  <a:spcBef>
                    <a:spcPts val="1200"/>
                  </a:spcBef>
                  <a:spcAft>
                    <a:spcPts val="0"/>
                  </a:spcAft>
                  <a:buSzPts val="1400"/>
                  <a:buNone/>
                </a:pPr>
                <a:r>
                  <a:rPr lang="en-GB" sz="1100" dirty="0"/>
                  <a:t>Model how to find out if mass has been conserved to learners by thinking out loud. </a:t>
                </a:r>
                <a:endParaRPr sz="1100" dirty="0"/>
              </a:p>
              <a:p>
                <a:pPr marL="0" lvl="0" indent="0" algn="l" rtl="0">
                  <a:lnSpc>
                    <a:spcPct val="115000"/>
                  </a:lnSpc>
                  <a:spcBef>
                    <a:spcPts val="1200"/>
                  </a:spcBef>
                  <a:spcAft>
                    <a:spcPts val="0"/>
                  </a:spcAft>
                  <a:buSzPts val="1400"/>
                  <a:buNone/>
                </a:pPr>
                <a:r>
                  <a:rPr lang="en-GB" sz="1100" b="1" dirty="0"/>
                  <a:t>Step 1: </a:t>
                </a:r>
                <a:r>
                  <a:rPr lang="en-GB" sz="1100" b="0" dirty="0"/>
                  <a:t>identify the reactants and their masses. Ask: ‘what are we starting with? Magnesium and oxygen. What are their masses? </a:t>
                </a:r>
                <a:r>
                  <a:rPr lang="en-GB" sz="1200" b="0" i="0" u="none" strike="noStrike" cap="none" dirty="0">
                    <a:solidFill>
                      <a:schemeClr val="dk1"/>
                    </a:solidFill>
                    <a:effectLst/>
                    <a:latin typeface="Arial"/>
                    <a:ea typeface="Arial"/>
                    <a:cs typeface="Arial"/>
                    <a:sym typeface="Arial"/>
                  </a:rPr>
                  <a:t>2.4 g and 1.6 g.</a:t>
                </a:r>
                <a:r>
                  <a:rPr lang="en-GB" sz="1100" b="0" dirty="0"/>
                  <a:t>’</a:t>
                </a:r>
                <a:endParaRPr sz="1100" b="0" dirty="0"/>
              </a:p>
              <a:p>
                <a:pPr marL="0" lvl="0" indent="0" algn="l" rtl="0">
                  <a:lnSpc>
                    <a:spcPct val="115000"/>
                  </a:lnSpc>
                  <a:spcBef>
                    <a:spcPts val="1200"/>
                  </a:spcBef>
                  <a:spcAft>
                    <a:spcPts val="0"/>
                  </a:spcAft>
                  <a:buClr>
                    <a:schemeClr val="dk1"/>
                  </a:buClr>
                  <a:buSzPts val="1100"/>
                  <a:buFont typeface="Arial"/>
                  <a:buNone/>
                </a:pPr>
                <a:r>
                  <a:rPr lang="en-GB" sz="1100" b="1" dirty="0"/>
                  <a:t>Step 2: </a:t>
                </a:r>
                <a:r>
                  <a:rPr lang="en-GB" sz="1100" b="0" dirty="0"/>
                  <a:t>add the masses of the reactants on the interactive white board or visualiser. ‘</a:t>
                </a:r>
                <a14:m>
                  <m:oMath xmlns:m="http://schemas.openxmlformats.org/officeDocument/2006/math">
                    <m:r>
                      <m:rPr>
                        <m:sty m:val="p"/>
                      </m:rPr>
                      <a:rPr lang="en-GB" sz="1100" b="0" i="0" dirty="0" smtClean="0">
                        <a:latin typeface="Cambria Math" panose="02040503050406030204" pitchFamily="18" charset="0"/>
                      </a:rPr>
                      <m:t>Total</m:t>
                    </m:r>
                    <m:r>
                      <a:rPr lang="en-GB" sz="1100" b="0" i="0" dirty="0" smtClean="0">
                        <a:latin typeface="Cambria Math" panose="02040503050406030204" pitchFamily="18" charset="0"/>
                      </a:rPr>
                      <m:t> </m:t>
                    </m:r>
                    <m:r>
                      <m:rPr>
                        <m:sty m:val="p"/>
                      </m:rPr>
                      <a:rPr lang="en-GB" sz="1100" b="0" i="0" dirty="0" smtClean="0">
                        <a:latin typeface="Cambria Math" panose="02040503050406030204" pitchFamily="18" charset="0"/>
                      </a:rPr>
                      <m:t>mass</m:t>
                    </m:r>
                    <m:r>
                      <a:rPr lang="en-GB" sz="1100" b="0" i="0" dirty="0" smtClean="0">
                        <a:latin typeface="Cambria Math" panose="02040503050406030204" pitchFamily="18" charset="0"/>
                      </a:rPr>
                      <m:t> </m:t>
                    </m:r>
                    <m:r>
                      <m:rPr>
                        <m:sty m:val="p"/>
                      </m:rPr>
                      <a:rPr lang="en-GB" sz="1100" b="0" i="0" dirty="0" smtClean="0">
                        <a:latin typeface="Cambria Math" panose="02040503050406030204" pitchFamily="18" charset="0"/>
                      </a:rPr>
                      <m:t>before</m:t>
                    </m:r>
                    <m:r>
                      <a:rPr lang="en-GB" sz="1100" b="0" i="0" dirty="0" smtClean="0">
                        <a:latin typeface="Cambria Math" panose="02040503050406030204" pitchFamily="18" charset="0"/>
                      </a:rPr>
                      <m:t> </m:t>
                    </m:r>
                    <m:r>
                      <m:rPr>
                        <m:sty m:val="p"/>
                      </m:rPr>
                      <a:rPr lang="en-GB" sz="1100" b="0" i="0" dirty="0" smtClean="0">
                        <a:latin typeface="Cambria Math" panose="02040503050406030204" pitchFamily="18" charset="0"/>
                      </a:rPr>
                      <m:t>the</m:t>
                    </m:r>
                    <m:r>
                      <a:rPr lang="en-GB" sz="1100" b="0" i="0" dirty="0" smtClean="0">
                        <a:latin typeface="Cambria Math" panose="02040503050406030204" pitchFamily="18" charset="0"/>
                      </a:rPr>
                      <m:t> </m:t>
                    </m:r>
                    <m:r>
                      <m:rPr>
                        <m:sty m:val="p"/>
                      </m:rPr>
                      <a:rPr lang="en-GB" sz="1100" b="0" i="0" dirty="0" smtClean="0">
                        <a:latin typeface="Cambria Math" panose="02040503050406030204" pitchFamily="18" charset="0"/>
                      </a:rPr>
                      <m:t>reaction</m:t>
                    </m:r>
                    <m:r>
                      <a:rPr lang="en-GB" sz="1100" b="0" i="0" dirty="0" smtClean="0">
                        <a:latin typeface="Cambria Math" panose="02040503050406030204" pitchFamily="18" charset="0"/>
                      </a:rPr>
                      <m:t> = 2.4 + 1.6 = 4.0 </m:t>
                    </m:r>
                    <m:r>
                      <m:rPr>
                        <m:sty m:val="p"/>
                      </m:rPr>
                      <a:rPr lang="en-GB" sz="1100" b="0" i="0" dirty="0" smtClean="0">
                        <a:latin typeface="Cambria Math" panose="02040503050406030204" pitchFamily="18" charset="0"/>
                      </a:rPr>
                      <m:t>g</m:t>
                    </m:r>
                  </m:oMath>
                </a14:m>
                <a:r>
                  <a:rPr lang="en-GB" sz="1100" b="0" dirty="0"/>
                  <a:t>.’</a:t>
                </a:r>
                <a:endParaRPr sz="1100" b="0" dirty="0"/>
              </a:p>
              <a:p>
                <a:pPr marL="0" lvl="0" indent="0" algn="l" rtl="0">
                  <a:lnSpc>
                    <a:spcPct val="115000"/>
                  </a:lnSpc>
                  <a:spcBef>
                    <a:spcPts val="1200"/>
                  </a:spcBef>
                  <a:spcAft>
                    <a:spcPts val="0"/>
                  </a:spcAft>
                  <a:buSzPts val="1400"/>
                  <a:buNone/>
                </a:pPr>
                <a:r>
                  <a:rPr lang="en-GB" sz="1100" b="1" dirty="0"/>
                  <a:t>Step 3:</a:t>
                </a:r>
                <a:r>
                  <a:rPr lang="en-GB" sz="1100" b="0" dirty="0"/>
                  <a:t> identify the product and its mass. Ask ‘what is produced? Magnesium oxide. What is its </a:t>
                </a:r>
                <a:r>
                  <a:rPr lang="en-GB" sz="1100" dirty="0"/>
                  <a:t>mass? 4.0 g.'</a:t>
                </a:r>
              </a:p>
              <a:p>
                <a:pPr marL="0" lvl="0" indent="0" algn="l" rtl="0">
                  <a:lnSpc>
                    <a:spcPct val="115000"/>
                  </a:lnSpc>
                  <a:spcBef>
                    <a:spcPts val="1200"/>
                  </a:spcBef>
                  <a:spcAft>
                    <a:spcPts val="0"/>
                  </a:spcAft>
                  <a:buSzPts val="1400"/>
                  <a:buNone/>
                </a:pPr>
                <a:r>
                  <a:rPr lang="en-GB" sz="1100" b="1" dirty="0"/>
                  <a:t>Step 4:</a:t>
                </a:r>
                <a:r>
                  <a:rPr lang="en-GB" sz="1100" b="0" dirty="0"/>
                  <a:t> </a:t>
                </a:r>
                <a:r>
                  <a:rPr lang="en-GB" sz="1100" b="0" dirty="0">
                    <a:latin typeface="Century Gothic" panose="020B0502020202020204" pitchFamily="34" charset="0"/>
                  </a:rPr>
                  <a:t>compare</a:t>
                </a:r>
                <a:r>
                  <a:rPr lang="en-GB" sz="1100" dirty="0">
                    <a:latin typeface="Century Gothic" panose="020B0502020202020204" pitchFamily="34" charset="0"/>
                  </a:rPr>
                  <a:t>. </a:t>
                </a:r>
                <a:r>
                  <a:rPr lang="en-GB" sz="1200" b="0" i="0" u="none" strike="noStrike" cap="none" dirty="0">
                    <a:solidFill>
                      <a:schemeClr val="dk1"/>
                    </a:solidFill>
                    <a:effectLst/>
                    <a:latin typeface="Arial"/>
                    <a:ea typeface="Arial"/>
                    <a:cs typeface="Arial"/>
                    <a:sym typeface="Arial"/>
                  </a:rPr>
                  <a:t>‘Mass before = 4.0 g. Mass after = 4.0 g.’</a:t>
                </a:r>
                <a:endParaRPr lang="en-GB" sz="1100" dirty="0">
                  <a:latin typeface="Century Gothic" panose="020B0502020202020204" pitchFamily="34" charset="0"/>
                </a:endParaRPr>
              </a:p>
              <a:p>
                <a:pPr marL="0" lvl="0" indent="0" algn="l" rtl="0">
                  <a:lnSpc>
                    <a:spcPct val="115000"/>
                  </a:lnSpc>
                  <a:spcBef>
                    <a:spcPts val="1200"/>
                  </a:spcBef>
                  <a:spcAft>
                    <a:spcPts val="0"/>
                  </a:spcAft>
                  <a:buClr>
                    <a:schemeClr val="dk1"/>
                  </a:buClr>
                  <a:buSzPts val="1100"/>
                  <a:buFont typeface="Arial"/>
                  <a:buNone/>
                </a:pPr>
                <a:r>
                  <a:rPr lang="en-GB" sz="1100" dirty="0"/>
                  <a:t>They are equal, so yes, the law of conservation of mass is true here. In a reaction, nothing is lost and nothing is gained. The atoms just get rearranged into new substances, so the mass stays the same. All the atoms we started with are all still there, they have just been rearranged into magnesium oxide.</a:t>
                </a:r>
              </a:p>
              <a:p>
                <a:pPr marL="0" lvl="0" indent="0" algn="l" rtl="0">
                  <a:lnSpc>
                    <a:spcPct val="115000"/>
                  </a:lnSpc>
                  <a:spcBef>
                    <a:spcPts val="1200"/>
                  </a:spcBef>
                  <a:spcAft>
                    <a:spcPts val="0"/>
                  </a:spcAft>
                  <a:buClr>
                    <a:schemeClr val="dk1"/>
                  </a:buClr>
                  <a:buSzPts val="1100"/>
                  <a:buFont typeface="Arial"/>
                  <a:buNone/>
                </a:pPr>
                <a:endParaRPr sz="1100" dirty="0"/>
              </a:p>
              <a:p>
                <a:pPr marL="0" lvl="0" indent="0" algn="l" rtl="0">
                  <a:lnSpc>
                    <a:spcPct val="115000"/>
                  </a:lnSpc>
                  <a:spcBef>
                    <a:spcPts val="1200"/>
                  </a:spcBef>
                  <a:spcAft>
                    <a:spcPts val="0"/>
                  </a:spcAft>
                  <a:buClr>
                    <a:schemeClr val="dk1"/>
                  </a:buClr>
                  <a:buSzPts val="1100"/>
                  <a:buFont typeface="Arial"/>
                  <a:buNone/>
                </a:pPr>
                <a:r>
                  <a:rPr lang="en-GB" sz="1100" dirty="0"/>
                  <a:t>Some learners will not realise they need to add the mass of both reactants together before comparing them to the mass of the product. Explicitly say: ‘We need to add up everything on the left-hand side of the arrow and compare it to everything on the right-hand side.’</a:t>
                </a:r>
                <a:endParaRPr sz="1100" dirty="0"/>
              </a:p>
              <a:p>
                <a:pPr marL="0" lvl="0" indent="0" algn="l" rtl="0">
                  <a:lnSpc>
                    <a:spcPct val="115000"/>
                  </a:lnSpc>
                  <a:spcBef>
                    <a:spcPts val="1200"/>
                  </a:spcBef>
                  <a:spcAft>
                    <a:spcPts val="0"/>
                  </a:spcAft>
                  <a:buClr>
                    <a:schemeClr val="dk1"/>
                  </a:buClr>
                  <a:buSzPts val="1100"/>
                  <a:buFont typeface="Arial"/>
                  <a:buNone/>
                </a:pPr>
                <a:endParaRPr sz="1100" dirty="0"/>
              </a:p>
              <a:p>
                <a:pPr marL="0" lvl="0" indent="0" algn="l" rtl="0">
                  <a:lnSpc>
                    <a:spcPct val="115000"/>
                  </a:lnSpc>
                  <a:spcBef>
                    <a:spcPts val="1200"/>
                  </a:spcBef>
                  <a:spcAft>
                    <a:spcPts val="0"/>
                  </a:spcAft>
                  <a:buClr>
                    <a:schemeClr val="dk1"/>
                  </a:buClr>
                  <a:buSzPts val="1100"/>
                  <a:buFont typeface="Arial"/>
                  <a:buNone/>
                </a:pPr>
                <a:endParaRPr sz="1100" dirty="0"/>
              </a:p>
              <a:p>
                <a:pPr marL="0" lvl="0" indent="0" algn="l" rtl="0">
                  <a:lnSpc>
                    <a:spcPct val="115000"/>
                  </a:lnSpc>
                  <a:spcBef>
                    <a:spcPts val="1200"/>
                  </a:spcBef>
                  <a:spcAft>
                    <a:spcPts val="0"/>
                  </a:spcAft>
                  <a:buClr>
                    <a:schemeClr val="dk1"/>
                  </a:buClr>
                  <a:buSzPts val="1100"/>
                  <a:buFont typeface="Arial"/>
                  <a:buNone/>
                </a:pPr>
                <a:endParaRPr sz="1100" dirty="0"/>
              </a:p>
              <a:p>
                <a:pPr marL="0" lvl="0" indent="0" algn="l" rtl="0">
                  <a:lnSpc>
                    <a:spcPct val="100000"/>
                  </a:lnSpc>
                  <a:spcBef>
                    <a:spcPts val="0"/>
                  </a:spcBef>
                  <a:spcAft>
                    <a:spcPts val="0"/>
                  </a:spcAft>
                  <a:buSzPts val="1400"/>
                  <a:buNone/>
                </a:pPr>
                <a:endParaRPr dirty="0"/>
              </a:p>
            </p:txBody>
          </p:sp>
        </mc:Choice>
        <mc:Fallback xmlns="">
          <p:sp>
            <p:nvSpPr>
              <p:cNvPr id="175" name="Google Shape;175;g3cfe7cfe34e_0_8:notes">
                <a:extLst>
                  <a:ext uri="{FF2B5EF4-FFF2-40B4-BE49-F238E27FC236}">
                    <a16:creationId xmlns:a16="http://schemas.microsoft.com/office/drawing/2014/main" id="{1B1D5E1A-F284-0585-E014-074B1193B73C}"/>
                  </a:ext>
                </a:extLst>
              </p:cNvPr>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15000"/>
                  </a:lnSpc>
                  <a:spcBef>
                    <a:spcPts val="1200"/>
                  </a:spcBef>
                  <a:spcAft>
                    <a:spcPts val="0"/>
                  </a:spcAft>
                  <a:buSzPts val="1400"/>
                  <a:buNone/>
                </a:pPr>
                <a:r>
                  <a:rPr lang="en-GB" sz="1100" dirty="0"/>
                  <a:t>Model how to find out if mass has been conserved to learners by thinking out loud. </a:t>
                </a:r>
                <a:endParaRPr sz="1100" dirty="0"/>
              </a:p>
              <a:p>
                <a:pPr marL="0" lvl="0" indent="0" algn="l" rtl="0">
                  <a:lnSpc>
                    <a:spcPct val="115000"/>
                  </a:lnSpc>
                  <a:spcBef>
                    <a:spcPts val="1200"/>
                  </a:spcBef>
                  <a:spcAft>
                    <a:spcPts val="0"/>
                  </a:spcAft>
                  <a:buSzPts val="1400"/>
                  <a:buNone/>
                </a:pPr>
                <a:r>
                  <a:rPr lang="en-GB" sz="1100" b="1" dirty="0"/>
                  <a:t>Step 1: </a:t>
                </a:r>
                <a:r>
                  <a:rPr lang="en-GB" sz="1100" b="0" dirty="0"/>
                  <a:t>identify the reactants and their masses. Ask: ‘what are we starting with? Magnesium and oxygen. What are their masses? </a:t>
                </a:r>
                <a:r>
                  <a:rPr lang="en-GB" sz="1200" b="0" i="0" u="none" strike="noStrike" cap="none" dirty="0">
                    <a:solidFill>
                      <a:schemeClr val="dk1"/>
                    </a:solidFill>
                    <a:effectLst/>
                    <a:latin typeface="Arial"/>
                    <a:ea typeface="Arial"/>
                    <a:cs typeface="Arial"/>
                    <a:sym typeface="Arial"/>
                  </a:rPr>
                  <a:t>2.4 g and 1.6 g.</a:t>
                </a:r>
                <a:r>
                  <a:rPr lang="en-GB" sz="1100" b="0" dirty="0"/>
                  <a:t>’</a:t>
                </a:r>
                <a:endParaRPr sz="1100" b="0" dirty="0"/>
              </a:p>
              <a:p>
                <a:pPr marL="0" lvl="0" indent="0" algn="l" rtl="0">
                  <a:lnSpc>
                    <a:spcPct val="115000"/>
                  </a:lnSpc>
                  <a:spcBef>
                    <a:spcPts val="1200"/>
                  </a:spcBef>
                  <a:spcAft>
                    <a:spcPts val="0"/>
                  </a:spcAft>
                  <a:buClr>
                    <a:schemeClr val="dk1"/>
                  </a:buClr>
                  <a:buSzPts val="1100"/>
                  <a:buFont typeface="Arial"/>
                  <a:buNone/>
                </a:pPr>
                <a:r>
                  <a:rPr lang="en-GB" sz="1100" b="1" dirty="0"/>
                  <a:t>Step 2: </a:t>
                </a:r>
                <a:r>
                  <a:rPr lang="en-GB" sz="1100" b="0" dirty="0"/>
                  <a:t>add the masses of the reactants on the interactive white board or visualiser. ‘</a:t>
                </a:r>
                <a:r>
                  <a:rPr lang="en-GB" sz="1100" b="0" i="0" dirty="0">
                    <a:latin typeface="Cambria Math" panose="02040503050406030204" pitchFamily="18" charset="0"/>
                  </a:rPr>
                  <a:t>Total mass before the reaction = 2.4 + 1.6 = 4.0 g</a:t>
                </a:r>
                <a:r>
                  <a:rPr lang="en-GB" sz="1100" b="0" dirty="0"/>
                  <a:t>.’</a:t>
                </a:r>
                <a:endParaRPr sz="1100" b="0" dirty="0"/>
              </a:p>
              <a:p>
                <a:pPr marL="0" lvl="0" indent="0" algn="l" rtl="0">
                  <a:lnSpc>
                    <a:spcPct val="115000"/>
                  </a:lnSpc>
                  <a:spcBef>
                    <a:spcPts val="1200"/>
                  </a:spcBef>
                  <a:spcAft>
                    <a:spcPts val="0"/>
                  </a:spcAft>
                  <a:buSzPts val="1400"/>
                  <a:buNone/>
                </a:pPr>
                <a:r>
                  <a:rPr lang="en-GB" sz="1100" b="1" dirty="0"/>
                  <a:t>Step 3:</a:t>
                </a:r>
                <a:r>
                  <a:rPr lang="en-GB" sz="1100" b="0" dirty="0"/>
                  <a:t> identify the product and its mass. Ask ‘what is produced? Magnesium oxide. What is its </a:t>
                </a:r>
                <a:r>
                  <a:rPr lang="en-GB" sz="1100" dirty="0"/>
                  <a:t>mass? 4.0 g.'</a:t>
                </a:r>
              </a:p>
              <a:p>
                <a:pPr marL="0" lvl="0" indent="0" algn="l" rtl="0">
                  <a:lnSpc>
                    <a:spcPct val="115000"/>
                  </a:lnSpc>
                  <a:spcBef>
                    <a:spcPts val="1200"/>
                  </a:spcBef>
                  <a:spcAft>
                    <a:spcPts val="0"/>
                  </a:spcAft>
                  <a:buSzPts val="1400"/>
                  <a:buNone/>
                </a:pPr>
                <a:r>
                  <a:rPr lang="en-GB" sz="1100" b="1" dirty="0"/>
                  <a:t>Step 4:</a:t>
                </a:r>
                <a:r>
                  <a:rPr lang="en-GB" sz="1100" b="0" dirty="0"/>
                  <a:t> </a:t>
                </a:r>
                <a:r>
                  <a:rPr lang="en-GB" sz="1100" b="0" dirty="0">
                    <a:latin typeface="Century Gothic" panose="020B0502020202020204" pitchFamily="34" charset="0"/>
                  </a:rPr>
                  <a:t>compare</a:t>
                </a:r>
                <a:r>
                  <a:rPr lang="en-GB" sz="1100" dirty="0">
                    <a:latin typeface="Century Gothic" panose="020B0502020202020204" pitchFamily="34" charset="0"/>
                  </a:rPr>
                  <a:t>. </a:t>
                </a:r>
                <a:r>
                  <a:rPr lang="en-GB" sz="1200" b="0" i="0" u="none" strike="noStrike" cap="none" dirty="0">
                    <a:solidFill>
                      <a:schemeClr val="dk1"/>
                    </a:solidFill>
                    <a:effectLst/>
                    <a:latin typeface="Arial"/>
                    <a:ea typeface="Arial"/>
                    <a:cs typeface="Arial"/>
                    <a:sym typeface="Arial"/>
                  </a:rPr>
                  <a:t>‘Mass before = 4.0 g. Mass after = 4.0 g.’</a:t>
                </a:r>
                <a:endParaRPr lang="en-GB" sz="1100" dirty="0">
                  <a:latin typeface="Century Gothic" panose="020B0502020202020204" pitchFamily="34" charset="0"/>
                </a:endParaRPr>
              </a:p>
              <a:p>
                <a:pPr marL="0" lvl="0" indent="0" algn="l" rtl="0">
                  <a:lnSpc>
                    <a:spcPct val="115000"/>
                  </a:lnSpc>
                  <a:spcBef>
                    <a:spcPts val="1200"/>
                  </a:spcBef>
                  <a:spcAft>
                    <a:spcPts val="0"/>
                  </a:spcAft>
                  <a:buClr>
                    <a:schemeClr val="dk1"/>
                  </a:buClr>
                  <a:buSzPts val="1100"/>
                  <a:buFont typeface="Arial"/>
                  <a:buNone/>
                </a:pPr>
                <a:r>
                  <a:rPr lang="en-GB" sz="1100" dirty="0"/>
                  <a:t>They are equal, so yes, the law of conservation of mass is true here. In a reaction, nothing is lost and nothing is gained. The atoms just get rearranged into new substances, so the mass stays the same. All the atoms we started with are all still there, they have just been rearranged into magnesium oxide.</a:t>
                </a:r>
              </a:p>
              <a:p>
                <a:pPr marL="0" lvl="0" indent="0" algn="l" rtl="0">
                  <a:lnSpc>
                    <a:spcPct val="115000"/>
                  </a:lnSpc>
                  <a:spcBef>
                    <a:spcPts val="1200"/>
                  </a:spcBef>
                  <a:spcAft>
                    <a:spcPts val="0"/>
                  </a:spcAft>
                  <a:buClr>
                    <a:schemeClr val="dk1"/>
                  </a:buClr>
                  <a:buSzPts val="1100"/>
                  <a:buFont typeface="Arial"/>
                  <a:buNone/>
                </a:pPr>
                <a:endParaRPr sz="1100" dirty="0"/>
              </a:p>
              <a:p>
                <a:pPr marL="0" lvl="0" indent="0" algn="l" rtl="0">
                  <a:lnSpc>
                    <a:spcPct val="115000"/>
                  </a:lnSpc>
                  <a:spcBef>
                    <a:spcPts val="1200"/>
                  </a:spcBef>
                  <a:spcAft>
                    <a:spcPts val="0"/>
                  </a:spcAft>
                  <a:buClr>
                    <a:schemeClr val="dk1"/>
                  </a:buClr>
                  <a:buSzPts val="1100"/>
                  <a:buFont typeface="Arial"/>
                  <a:buNone/>
                </a:pPr>
                <a:r>
                  <a:rPr lang="en-GB" sz="1100" dirty="0"/>
                  <a:t>Some learners will not realise they need to add the mass of both reactants together before comparing them to the mass of the product. Explicitly say: ‘We need to add up everything on the left-hand side of the arrow and compare it to everything on the right-hand side.’</a:t>
                </a:r>
                <a:endParaRPr sz="1100" dirty="0"/>
              </a:p>
              <a:p>
                <a:pPr marL="0" lvl="0" indent="0" algn="l" rtl="0">
                  <a:lnSpc>
                    <a:spcPct val="115000"/>
                  </a:lnSpc>
                  <a:spcBef>
                    <a:spcPts val="1200"/>
                  </a:spcBef>
                  <a:spcAft>
                    <a:spcPts val="0"/>
                  </a:spcAft>
                  <a:buClr>
                    <a:schemeClr val="dk1"/>
                  </a:buClr>
                  <a:buSzPts val="1100"/>
                  <a:buFont typeface="Arial"/>
                  <a:buNone/>
                </a:pPr>
                <a:endParaRPr sz="1100" dirty="0"/>
              </a:p>
              <a:p>
                <a:pPr marL="0" lvl="0" indent="0" algn="l" rtl="0">
                  <a:lnSpc>
                    <a:spcPct val="115000"/>
                  </a:lnSpc>
                  <a:spcBef>
                    <a:spcPts val="1200"/>
                  </a:spcBef>
                  <a:spcAft>
                    <a:spcPts val="0"/>
                  </a:spcAft>
                  <a:buClr>
                    <a:schemeClr val="dk1"/>
                  </a:buClr>
                  <a:buSzPts val="1100"/>
                  <a:buFont typeface="Arial"/>
                  <a:buNone/>
                </a:pPr>
                <a:endParaRPr sz="1100" dirty="0"/>
              </a:p>
              <a:p>
                <a:pPr marL="0" lvl="0" indent="0" algn="l" rtl="0">
                  <a:lnSpc>
                    <a:spcPct val="115000"/>
                  </a:lnSpc>
                  <a:spcBef>
                    <a:spcPts val="1200"/>
                  </a:spcBef>
                  <a:spcAft>
                    <a:spcPts val="0"/>
                  </a:spcAft>
                  <a:buClr>
                    <a:schemeClr val="dk1"/>
                  </a:buClr>
                  <a:buSzPts val="1100"/>
                  <a:buFont typeface="Arial"/>
                  <a:buNone/>
                </a:pPr>
                <a:endParaRPr sz="1100" dirty="0"/>
              </a:p>
              <a:p>
                <a:pPr marL="0" lvl="0" indent="0" algn="l" rtl="0">
                  <a:lnSpc>
                    <a:spcPct val="100000"/>
                  </a:lnSpc>
                  <a:spcBef>
                    <a:spcPts val="0"/>
                  </a:spcBef>
                  <a:spcAft>
                    <a:spcPts val="0"/>
                  </a:spcAft>
                  <a:buSzPts val="1400"/>
                  <a:buNone/>
                </a:pPr>
                <a:endParaRPr dirty="0"/>
              </a:p>
            </p:txBody>
          </p:sp>
        </mc:Fallback>
      </mc:AlternateContent>
      <p:sp>
        <p:nvSpPr>
          <p:cNvPr id="176" name="Google Shape;176;g3cfe7cfe34e_0_8:notes">
            <a:extLst>
              <a:ext uri="{FF2B5EF4-FFF2-40B4-BE49-F238E27FC236}">
                <a16:creationId xmlns:a16="http://schemas.microsoft.com/office/drawing/2014/main" id="{95EC3282-4C70-E610-EDE5-DCAF92818438}"/>
              </a:ext>
            </a:extLst>
          </p:cNvPr>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rgbClr val="000000"/>
              </a:buClr>
              <a:buSzPts val="1400"/>
              <a:buFont typeface="Arial"/>
              <a:buNone/>
            </a:pPr>
            <a:fld id="{00000000-1234-1234-1234-123412341234}" type="slidenum">
              <a:rPr lang="en-GB"/>
              <a:t>13</a:t>
            </a:fld>
            <a:endParaRPr/>
          </a:p>
        </p:txBody>
      </p:sp>
    </p:spTree>
    <p:extLst>
      <p:ext uri="{BB962C8B-B14F-4D97-AF65-F5344CB8AC3E}">
        <p14:creationId xmlns:p14="http://schemas.microsoft.com/office/powerpoint/2010/main" val="194801568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0"/>
        <p:cNvGrpSpPr/>
        <p:nvPr/>
      </p:nvGrpSpPr>
      <p:grpSpPr>
        <a:xfrm>
          <a:off x="0" y="0"/>
          <a:ext cx="0" cy="0"/>
          <a:chOff x="0" y="0"/>
          <a:chExt cx="0" cy="0"/>
        </a:xfrm>
      </p:grpSpPr>
      <p:sp>
        <p:nvSpPr>
          <p:cNvPr id="181" name="Google Shape;181;g3cfe7cfe34e_0_1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82" name="Google Shape;182;g3cfe7cfe34e_0_14: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15000"/>
              </a:lnSpc>
              <a:spcBef>
                <a:spcPts val="1200"/>
              </a:spcBef>
              <a:spcAft>
                <a:spcPts val="0"/>
              </a:spcAft>
              <a:buSzPts val="1400"/>
              <a:buNone/>
            </a:pPr>
            <a:r>
              <a:rPr lang="en-GB" dirty="0">
                <a:latin typeface="Century Gothic"/>
                <a:ea typeface="Century Gothic"/>
                <a:cs typeface="Century Gothic"/>
                <a:sym typeface="Century Gothic"/>
              </a:rPr>
              <a:t>a) Read out the first sentence on the slide. Before revealing anything else on the slide, ask learners to attempt the word equation themselves (answers available on the next slide). If a prompt is needed, then ask learners to identify the reactants and the products first. </a:t>
            </a:r>
          </a:p>
          <a:p>
            <a:pPr marL="0" lvl="0" indent="0" algn="l" rtl="0">
              <a:lnSpc>
                <a:spcPct val="115000"/>
              </a:lnSpc>
              <a:spcBef>
                <a:spcPts val="1200"/>
              </a:spcBef>
              <a:spcAft>
                <a:spcPts val="0"/>
              </a:spcAft>
              <a:buSzPts val="1400"/>
              <a:buNone/>
            </a:pPr>
            <a:endParaRPr lang="en-GB" dirty="0">
              <a:latin typeface="Century Gothic"/>
              <a:ea typeface="Century Gothic"/>
              <a:cs typeface="Century Gothic"/>
              <a:sym typeface="Century Gothic"/>
            </a:endParaRPr>
          </a:p>
          <a:p>
            <a:pPr marL="0" lvl="0" indent="0" algn="l" rtl="0">
              <a:lnSpc>
                <a:spcPct val="115000"/>
              </a:lnSpc>
              <a:spcBef>
                <a:spcPts val="1200"/>
              </a:spcBef>
              <a:spcAft>
                <a:spcPts val="0"/>
              </a:spcAft>
              <a:buSzPts val="1400"/>
              <a:buNone/>
            </a:pPr>
            <a:r>
              <a:rPr lang="en-GB" b="0" dirty="0">
                <a:latin typeface="Century Gothic"/>
                <a:ea typeface="Century Gothic"/>
                <a:cs typeface="Century Gothic"/>
                <a:sym typeface="Century Gothic"/>
              </a:rPr>
              <a:t>b) This </a:t>
            </a:r>
            <a:r>
              <a:rPr lang="en-GB" dirty="0">
                <a:latin typeface="Century Gothic"/>
                <a:ea typeface="Century Gothic"/>
                <a:cs typeface="Century Gothic"/>
                <a:sym typeface="Century Gothic"/>
              </a:rPr>
              <a:t>slide tackles the most common situation where learners think conservation of mass has broken down. The mass appears to decrease, but no atoms have been lost. They have left the system as a gas. Make this critical point explicitly. It is also a deeply held misconception that some learners think gases have no mass.</a:t>
            </a:r>
          </a:p>
          <a:p>
            <a:pPr marL="0" lvl="0" indent="0" algn="l" rtl="0">
              <a:lnSpc>
                <a:spcPct val="115000"/>
              </a:lnSpc>
              <a:spcBef>
                <a:spcPts val="1200"/>
              </a:spcBef>
              <a:spcAft>
                <a:spcPts val="0"/>
              </a:spcAft>
              <a:buClr>
                <a:schemeClr val="dk1"/>
              </a:buClr>
              <a:buSzPts val="1100"/>
              <a:buFont typeface="Arial"/>
              <a:buNone/>
            </a:pPr>
            <a:endParaRPr lang="en-GB" dirty="0">
              <a:latin typeface="Century Gothic"/>
              <a:ea typeface="Century Gothic"/>
              <a:cs typeface="Century Gothic"/>
              <a:sym typeface="Century Gothic"/>
            </a:endParaRPr>
          </a:p>
          <a:p>
            <a:pPr marL="0" lvl="0" indent="0" algn="l" rtl="0">
              <a:lnSpc>
                <a:spcPct val="115000"/>
              </a:lnSpc>
              <a:spcBef>
                <a:spcPts val="1200"/>
              </a:spcBef>
              <a:spcAft>
                <a:spcPts val="0"/>
              </a:spcAft>
              <a:buClr>
                <a:schemeClr val="dk1"/>
              </a:buClr>
              <a:buSzPts val="1100"/>
              <a:buFont typeface="Arial"/>
              <a:buNone/>
            </a:pPr>
            <a:r>
              <a:rPr lang="en-GB" b="0" dirty="0">
                <a:latin typeface="Century Gothic"/>
                <a:ea typeface="Century Gothic"/>
                <a:cs typeface="Century Gothic"/>
                <a:sym typeface="Century Gothic"/>
              </a:rPr>
              <a:t>c) This </a:t>
            </a:r>
            <a:r>
              <a:rPr lang="en-GB" dirty="0">
                <a:latin typeface="Century Gothic"/>
                <a:ea typeface="Century Gothic"/>
                <a:cs typeface="Century Gothic"/>
                <a:sym typeface="Century Gothic"/>
              </a:rPr>
              <a:t>is a higher order question. </a:t>
            </a:r>
            <a:r>
              <a:rPr lang="en-GB" b="0" dirty="0">
                <a:latin typeface="Century Gothic"/>
                <a:ea typeface="Century Gothic"/>
                <a:cs typeface="Century Gothic"/>
                <a:sym typeface="Century Gothic"/>
              </a:rPr>
              <a:t>Guide learners towards the answer</a:t>
            </a:r>
            <a:r>
              <a:rPr lang="en-GB" b="0" baseline="0" dirty="0">
                <a:latin typeface="Century Gothic"/>
                <a:ea typeface="Century Gothic"/>
                <a:cs typeface="Century Gothic"/>
                <a:sym typeface="Century Gothic"/>
              </a:rPr>
              <a:t> (available on the next slide). </a:t>
            </a:r>
            <a:endParaRPr lang="en-GB" dirty="0">
              <a:latin typeface="Century Gothic"/>
              <a:ea typeface="Century Gothic"/>
              <a:cs typeface="Century Gothic"/>
              <a:sym typeface="Century Gothic"/>
            </a:endParaRPr>
          </a:p>
          <a:p>
            <a:pPr marL="0" lvl="0" indent="0" algn="l" rtl="0">
              <a:lnSpc>
                <a:spcPct val="115000"/>
              </a:lnSpc>
              <a:spcBef>
                <a:spcPts val="1200"/>
              </a:spcBef>
              <a:spcAft>
                <a:spcPts val="0"/>
              </a:spcAft>
              <a:buClr>
                <a:schemeClr val="dk1"/>
              </a:buClr>
              <a:buSzPts val="1100"/>
              <a:buFont typeface="Arial"/>
              <a:buNone/>
            </a:pPr>
            <a:endParaRPr lang="en-GB" dirty="0">
              <a:latin typeface="Century Gothic"/>
              <a:ea typeface="Century Gothic"/>
              <a:cs typeface="Century Gothic"/>
              <a:sym typeface="Century Gothic"/>
            </a:endParaRPr>
          </a:p>
          <a:p>
            <a:pPr marL="0" lvl="0" indent="0" algn="l" rtl="0">
              <a:lnSpc>
                <a:spcPct val="115000"/>
              </a:lnSpc>
              <a:spcBef>
                <a:spcPts val="1200"/>
              </a:spcBef>
              <a:spcAft>
                <a:spcPts val="0"/>
              </a:spcAft>
              <a:buClr>
                <a:schemeClr val="dk1"/>
              </a:buClr>
              <a:buSzPts val="1100"/>
              <a:buFont typeface="Arial"/>
              <a:buNone/>
            </a:pPr>
            <a:endParaRPr lang="en-GB" dirty="0">
              <a:latin typeface="Century Gothic"/>
              <a:ea typeface="Century Gothic"/>
              <a:cs typeface="Century Gothic"/>
              <a:sym typeface="Century Gothic"/>
            </a:endParaRPr>
          </a:p>
          <a:p>
            <a:pPr marL="0" lvl="0" indent="0" algn="l" rtl="0">
              <a:lnSpc>
                <a:spcPct val="100000"/>
              </a:lnSpc>
              <a:spcBef>
                <a:spcPts val="1200"/>
              </a:spcBef>
              <a:spcAft>
                <a:spcPts val="0"/>
              </a:spcAft>
              <a:buSzPts val="1400"/>
              <a:buNone/>
            </a:pPr>
            <a:endParaRPr dirty="0">
              <a:latin typeface="Century Gothic"/>
              <a:ea typeface="Century Gothic"/>
              <a:cs typeface="Century Gothic"/>
              <a:sym typeface="Century Gothic"/>
            </a:endParaRPr>
          </a:p>
        </p:txBody>
      </p:sp>
      <p:sp>
        <p:nvSpPr>
          <p:cNvPr id="183" name="Google Shape;183;g3cfe7cfe34e_0_14: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rgbClr val="000000"/>
              </a:buClr>
              <a:buSzPts val="1400"/>
              <a:buFont typeface="Arial"/>
              <a:buNone/>
            </a:pPr>
            <a:fld id="{00000000-1234-1234-1234-123412341234}" type="slidenum">
              <a:rPr lang="en-GB"/>
              <a:t>14</a:t>
            </a:fld>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0">
          <a:extLst>
            <a:ext uri="{FF2B5EF4-FFF2-40B4-BE49-F238E27FC236}">
              <a16:creationId xmlns:a16="http://schemas.microsoft.com/office/drawing/2014/main" id="{67EA7D80-4129-7D8B-C478-D004C3CAC48A}"/>
            </a:ext>
          </a:extLst>
        </p:cNvPr>
        <p:cNvGrpSpPr/>
        <p:nvPr/>
      </p:nvGrpSpPr>
      <p:grpSpPr>
        <a:xfrm>
          <a:off x="0" y="0"/>
          <a:ext cx="0" cy="0"/>
          <a:chOff x="0" y="0"/>
          <a:chExt cx="0" cy="0"/>
        </a:xfrm>
      </p:grpSpPr>
      <p:sp>
        <p:nvSpPr>
          <p:cNvPr id="181" name="Google Shape;181;g3cfe7cfe34e_0_14:notes">
            <a:extLst>
              <a:ext uri="{FF2B5EF4-FFF2-40B4-BE49-F238E27FC236}">
                <a16:creationId xmlns:a16="http://schemas.microsoft.com/office/drawing/2014/main" id="{B7708CF6-A578-FE35-3A79-0B8990117559}"/>
              </a:ext>
            </a:extLst>
          </p:cNvPr>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82" name="Google Shape;182;g3cfe7cfe34e_0_14:notes">
            <a:extLst>
              <a:ext uri="{FF2B5EF4-FFF2-40B4-BE49-F238E27FC236}">
                <a16:creationId xmlns:a16="http://schemas.microsoft.com/office/drawing/2014/main" id="{F224731C-9769-2DB2-2EBA-4A757647E973}"/>
              </a:ext>
            </a:extLst>
          </p:cNvPr>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15000"/>
              </a:lnSpc>
              <a:spcBef>
                <a:spcPts val="1200"/>
              </a:spcBef>
              <a:spcAft>
                <a:spcPts val="0"/>
              </a:spcAft>
              <a:buSzPts val="1400"/>
              <a:buNone/>
            </a:pPr>
            <a:r>
              <a:rPr lang="en-GB" dirty="0">
                <a:latin typeface="Century Gothic"/>
                <a:ea typeface="Century Gothic"/>
                <a:cs typeface="Century Gothic"/>
                <a:sym typeface="Century Gothic"/>
              </a:rPr>
              <a:t>a) Learners may struggle to identify all three products. Carbon dioxide is the one most likely to be missed, which makes it a perfect lead into the discussion about why mass appears to decrease.</a:t>
            </a:r>
          </a:p>
          <a:p>
            <a:pPr marL="0" lvl="0" indent="0" algn="l" rtl="0">
              <a:lnSpc>
                <a:spcPct val="115000"/>
              </a:lnSpc>
              <a:spcBef>
                <a:spcPts val="1200"/>
              </a:spcBef>
              <a:spcAft>
                <a:spcPts val="0"/>
              </a:spcAft>
              <a:buSzPts val="1400"/>
              <a:buNone/>
            </a:pPr>
            <a:endParaRPr lang="en-GB" dirty="0">
              <a:latin typeface="Century Gothic"/>
              <a:ea typeface="Century Gothic"/>
              <a:cs typeface="Century Gothic"/>
              <a:sym typeface="Century Gothic"/>
            </a:endParaRPr>
          </a:p>
          <a:p>
            <a:pPr marL="0" lvl="0" indent="0" algn="l" rtl="0">
              <a:lnSpc>
                <a:spcPct val="115000"/>
              </a:lnSpc>
              <a:spcBef>
                <a:spcPts val="1200"/>
              </a:spcBef>
              <a:spcAft>
                <a:spcPts val="0"/>
              </a:spcAft>
              <a:buSzPts val="1400"/>
              <a:buNone/>
            </a:pPr>
            <a:r>
              <a:rPr lang="en-GB" b="0" dirty="0">
                <a:latin typeface="Century Gothic"/>
                <a:ea typeface="Century Gothic"/>
                <a:cs typeface="Century Gothic"/>
                <a:sym typeface="Century Gothic"/>
              </a:rPr>
              <a:t>b) Model the mass calculation: ask learners to calculate </a:t>
            </a:r>
            <a:r>
              <a:rPr lang="en-GB" dirty="0">
                <a:latin typeface="Century Gothic"/>
                <a:ea typeface="Century Gothic"/>
                <a:cs typeface="Century Gothic"/>
                <a:sym typeface="Century Gothic"/>
              </a:rPr>
              <a:t>the difference in mass between the start and end of the experiment and write this in a sentence. Learners should write something like this: The mass has decreased by</a:t>
            </a:r>
            <a:r>
              <a:rPr lang="en-GB" baseline="0" dirty="0">
                <a:latin typeface="Century Gothic"/>
                <a:ea typeface="Century Gothic"/>
                <a:cs typeface="Century Gothic"/>
                <a:sym typeface="Century Gothic"/>
              </a:rPr>
              <a:t> 2.2 g </a:t>
            </a:r>
            <a:r>
              <a:rPr lang="en-GB" dirty="0">
                <a:latin typeface="Century Gothic"/>
                <a:ea typeface="Century Gothic"/>
                <a:cs typeface="Century Gothic"/>
                <a:sym typeface="Century Gothic"/>
              </a:rPr>
              <a:t>from the start to the end of the experiment.  Then ask: ‘Where did those</a:t>
            </a:r>
            <a:r>
              <a:rPr lang="en-GB" baseline="0" dirty="0">
                <a:latin typeface="Century Gothic"/>
                <a:ea typeface="Century Gothic"/>
                <a:cs typeface="Century Gothic"/>
                <a:sym typeface="Century Gothic"/>
              </a:rPr>
              <a:t> 2.2 g </a:t>
            </a:r>
            <a:r>
              <a:rPr lang="en-GB" dirty="0">
                <a:latin typeface="Century Gothic"/>
                <a:ea typeface="Century Gothic"/>
                <a:cs typeface="Century Gothic"/>
                <a:sym typeface="Century Gothic"/>
              </a:rPr>
              <a:t>go?’ This is the key question. Learners need to connect the missing mass to the carbon dioxide that escaped. The mass of carbon dioxide produced was</a:t>
            </a:r>
            <a:r>
              <a:rPr lang="en-GB" baseline="0" dirty="0">
                <a:latin typeface="Century Gothic"/>
                <a:ea typeface="Century Gothic"/>
                <a:cs typeface="Century Gothic"/>
                <a:sym typeface="Century Gothic"/>
              </a:rPr>
              <a:t> 2.2 g</a:t>
            </a:r>
            <a:r>
              <a:rPr lang="en-GB" dirty="0">
                <a:latin typeface="Century Gothic"/>
                <a:ea typeface="Century Gothic"/>
                <a:cs typeface="Century Gothic"/>
                <a:sym typeface="Century Gothic"/>
              </a:rPr>
              <a:t>. Some learners may still think that the law of conservation has not been upheld. Stress that the law of conservation of mass is always true and that we must account for all the products even gases. Learners may not think that a gas has mass. In this case, ask learners what the gas is made from. They should recognise that a gas is made up of atoms and atoms have mass. </a:t>
            </a:r>
          </a:p>
          <a:p>
            <a:pPr marL="0" lvl="0" indent="0" algn="l" rtl="0">
              <a:lnSpc>
                <a:spcPct val="115000"/>
              </a:lnSpc>
              <a:spcBef>
                <a:spcPts val="1200"/>
              </a:spcBef>
              <a:spcAft>
                <a:spcPts val="0"/>
              </a:spcAft>
              <a:buClr>
                <a:schemeClr val="dk1"/>
              </a:buClr>
              <a:buSzPts val="1100"/>
              <a:buFont typeface="Arial"/>
              <a:buNone/>
            </a:pPr>
            <a:endParaRPr lang="en-GB" dirty="0">
              <a:latin typeface="Century Gothic"/>
              <a:ea typeface="Century Gothic"/>
              <a:cs typeface="Century Gothic"/>
              <a:sym typeface="Century Gothic"/>
            </a:endParaRPr>
          </a:p>
          <a:p>
            <a:pPr marL="0" lvl="0" indent="0" algn="l" rtl="0">
              <a:lnSpc>
                <a:spcPct val="115000"/>
              </a:lnSpc>
              <a:spcBef>
                <a:spcPts val="1200"/>
              </a:spcBef>
              <a:spcAft>
                <a:spcPts val="0"/>
              </a:spcAft>
              <a:buClr>
                <a:schemeClr val="dk1"/>
              </a:buClr>
              <a:buSzPts val="1100"/>
              <a:buFont typeface="Arial"/>
              <a:buNone/>
            </a:pPr>
            <a:r>
              <a:rPr lang="en-GB" b="0" dirty="0">
                <a:latin typeface="Century Gothic"/>
                <a:ea typeface="Century Gothic"/>
                <a:cs typeface="Century Gothic"/>
                <a:sym typeface="Century Gothic"/>
              </a:rPr>
              <a:t>c)</a:t>
            </a:r>
            <a:r>
              <a:rPr lang="en-GB" dirty="0">
                <a:latin typeface="Century Gothic"/>
                <a:ea typeface="Century Gothic"/>
                <a:cs typeface="Century Gothic"/>
                <a:sym typeface="Century Gothic"/>
              </a:rPr>
              <a:t> </a:t>
            </a:r>
            <a:r>
              <a:rPr lang="en-GB" b="0" dirty="0">
                <a:latin typeface="Century Gothic"/>
                <a:ea typeface="Century Gothic"/>
                <a:cs typeface="Century Gothic"/>
                <a:sym typeface="Century Gothic"/>
              </a:rPr>
              <a:t>Guide learners towards the answer: If no gas could escape</a:t>
            </a:r>
            <a:r>
              <a:rPr lang="en-GB" dirty="0">
                <a:latin typeface="Century Gothic"/>
                <a:ea typeface="Century Gothic"/>
                <a:cs typeface="Century Gothic"/>
                <a:sym typeface="Century Gothic"/>
              </a:rPr>
              <a:t>, all the products would stay inside the container. The total mass of everything inside would still be 50.0 g. because no atoms have left. Learners may incorrectly believe that conservation of mass only applies in sealed containers. Learners sometimes reason that if the container is open, the rule does not apply. It is worth being clear that the law always holds; what changes is whether we can easily measure all the products.</a:t>
            </a:r>
          </a:p>
          <a:p>
            <a:pPr marL="0" lvl="0" indent="0" algn="l" rtl="0">
              <a:lnSpc>
                <a:spcPct val="115000"/>
              </a:lnSpc>
              <a:spcBef>
                <a:spcPts val="1200"/>
              </a:spcBef>
              <a:spcAft>
                <a:spcPts val="0"/>
              </a:spcAft>
              <a:buClr>
                <a:schemeClr val="dk1"/>
              </a:buClr>
              <a:buSzPts val="1100"/>
              <a:buFont typeface="Arial"/>
              <a:buNone/>
            </a:pPr>
            <a:endParaRPr lang="en-GB" dirty="0">
              <a:latin typeface="Century Gothic"/>
              <a:ea typeface="Century Gothic"/>
              <a:cs typeface="Century Gothic"/>
              <a:sym typeface="Century Gothic"/>
            </a:endParaRPr>
          </a:p>
          <a:p>
            <a:pPr marL="0" lvl="0" indent="0" algn="l" rtl="0">
              <a:lnSpc>
                <a:spcPct val="115000"/>
              </a:lnSpc>
              <a:spcBef>
                <a:spcPts val="1200"/>
              </a:spcBef>
              <a:spcAft>
                <a:spcPts val="0"/>
              </a:spcAft>
              <a:buClr>
                <a:schemeClr val="dk1"/>
              </a:buClr>
              <a:buSzPts val="1100"/>
              <a:buFont typeface="Arial"/>
              <a:buNone/>
            </a:pPr>
            <a:endParaRPr lang="en-GB" dirty="0">
              <a:latin typeface="Century Gothic"/>
              <a:ea typeface="Century Gothic"/>
              <a:cs typeface="Century Gothic"/>
              <a:sym typeface="Century Gothic"/>
            </a:endParaRPr>
          </a:p>
          <a:p>
            <a:pPr marL="0" lvl="0" indent="0" algn="l" rtl="0">
              <a:lnSpc>
                <a:spcPct val="115000"/>
              </a:lnSpc>
              <a:spcBef>
                <a:spcPts val="1200"/>
              </a:spcBef>
              <a:spcAft>
                <a:spcPts val="0"/>
              </a:spcAft>
              <a:buClr>
                <a:schemeClr val="dk1"/>
              </a:buClr>
              <a:buSzPts val="1100"/>
              <a:buFont typeface="Arial"/>
              <a:buNone/>
            </a:pPr>
            <a:endParaRPr lang="en-GB" dirty="0">
              <a:latin typeface="Century Gothic"/>
              <a:ea typeface="Century Gothic"/>
              <a:cs typeface="Century Gothic"/>
              <a:sym typeface="Century Gothic"/>
            </a:endParaRPr>
          </a:p>
          <a:p>
            <a:pPr marL="0" lvl="0" indent="0" algn="l" rtl="0">
              <a:lnSpc>
                <a:spcPct val="100000"/>
              </a:lnSpc>
              <a:spcBef>
                <a:spcPts val="1200"/>
              </a:spcBef>
              <a:spcAft>
                <a:spcPts val="0"/>
              </a:spcAft>
              <a:buSzPts val="1400"/>
              <a:buNone/>
            </a:pPr>
            <a:endParaRPr dirty="0">
              <a:latin typeface="Century Gothic"/>
              <a:ea typeface="Century Gothic"/>
              <a:cs typeface="Century Gothic"/>
              <a:sym typeface="Century Gothic"/>
            </a:endParaRPr>
          </a:p>
        </p:txBody>
      </p:sp>
      <p:sp>
        <p:nvSpPr>
          <p:cNvPr id="183" name="Google Shape;183;g3cfe7cfe34e_0_14:notes">
            <a:extLst>
              <a:ext uri="{FF2B5EF4-FFF2-40B4-BE49-F238E27FC236}">
                <a16:creationId xmlns:a16="http://schemas.microsoft.com/office/drawing/2014/main" id="{84682FB2-09B6-949D-F632-CC917F5EFCD2}"/>
              </a:ext>
            </a:extLst>
          </p:cNvPr>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rgbClr val="000000"/>
              </a:buClr>
              <a:buSzPts val="1400"/>
              <a:buFont typeface="Arial"/>
              <a:buNone/>
            </a:pPr>
            <a:fld id="{00000000-1234-1234-1234-123412341234}" type="slidenum">
              <a:rPr lang="en-GB"/>
              <a:t>15</a:t>
            </a:fld>
            <a:endParaRPr/>
          </a:p>
        </p:txBody>
      </p:sp>
    </p:spTree>
    <p:extLst>
      <p:ext uri="{BB962C8B-B14F-4D97-AF65-F5344CB8AC3E}">
        <p14:creationId xmlns:p14="http://schemas.microsoft.com/office/powerpoint/2010/main" val="327867558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7"/>
        <p:cNvGrpSpPr/>
        <p:nvPr/>
      </p:nvGrpSpPr>
      <p:grpSpPr>
        <a:xfrm>
          <a:off x="0" y="0"/>
          <a:ext cx="0" cy="0"/>
          <a:chOff x="0" y="0"/>
          <a:chExt cx="0" cy="0"/>
        </a:xfrm>
      </p:grpSpPr>
      <p:sp>
        <p:nvSpPr>
          <p:cNvPr id="188" name="Google Shape;188;g3cfe7cfe34e_0_2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mc:AlternateContent xmlns:mc="http://schemas.openxmlformats.org/markup-compatibility/2006" xmlns:a14="http://schemas.microsoft.com/office/drawing/2010/main">
        <mc:Choice Requires="a14">
          <p:sp>
            <p:nvSpPr>
              <p:cNvPr id="189" name="Google Shape;189;g3cfe7cfe34e_0_20: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en-GB" dirty="0">
                    <a:latin typeface="Century Gothic"/>
                    <a:ea typeface="Century Gothic"/>
                    <a:cs typeface="Century Gothic"/>
                    <a:sym typeface="Century Gothic"/>
                  </a:rPr>
                  <a:t>This slide bridges the gap between word equations, which learners have already used, and symbol equations, which are new. The key point is that symbols are a universal language and mean the same thing everywhere, which is why scientists use them. </a:t>
                </a:r>
              </a:p>
              <a:p>
                <a:pPr marL="0" lvl="0" indent="0" algn="l" rtl="0">
                  <a:lnSpc>
                    <a:spcPct val="100000"/>
                  </a:lnSpc>
                  <a:spcBef>
                    <a:spcPts val="0"/>
                  </a:spcBef>
                  <a:spcAft>
                    <a:spcPts val="0"/>
                  </a:spcAft>
                  <a:buSzPts val="1400"/>
                  <a:buNone/>
                </a:pPr>
                <a:endParaRPr lang="en-GB" dirty="0">
                  <a:latin typeface="Century Gothic"/>
                  <a:ea typeface="Century Gothic"/>
                  <a:cs typeface="Century Gothic"/>
                  <a:sym typeface="Century Gothic"/>
                </a:endParaRPr>
              </a:p>
              <a:p>
                <a:pPr marL="0" lvl="0" indent="0" algn="l" rtl="0">
                  <a:lnSpc>
                    <a:spcPct val="100000"/>
                  </a:lnSpc>
                  <a:spcBef>
                    <a:spcPts val="0"/>
                  </a:spcBef>
                  <a:spcAft>
                    <a:spcPts val="0"/>
                  </a:spcAft>
                  <a:buSzPts val="1400"/>
                  <a:buNone/>
                </a:pPr>
                <a:r>
                  <a:rPr lang="en-GB" dirty="0">
                    <a:latin typeface="Century Gothic"/>
                    <a:ea typeface="Century Gothic"/>
                    <a:cs typeface="Century Gothic"/>
                    <a:sym typeface="Century Gothic"/>
                  </a:rPr>
                  <a:t>If we translate the name of the element silver into French, it is argent. In Polish, silver is </a:t>
                </a:r>
                <a:r>
                  <a:rPr lang="en-GB" dirty="0" err="1">
                    <a:latin typeface="Century Gothic"/>
                    <a:ea typeface="Century Gothic"/>
                    <a:cs typeface="Century Gothic"/>
                    <a:sym typeface="Century Gothic"/>
                  </a:rPr>
                  <a:t>srebro</a:t>
                </a:r>
                <a:r>
                  <a:rPr lang="en-GB" dirty="0">
                    <a:latin typeface="Century Gothic"/>
                    <a:ea typeface="Century Gothic"/>
                    <a:cs typeface="Century Gothic"/>
                    <a:sym typeface="Century Gothic"/>
                  </a:rPr>
                  <a:t>. In Romanian it is </a:t>
                </a:r>
                <a:r>
                  <a:rPr lang="en-GB" dirty="0" err="1">
                    <a:latin typeface="Century Gothic"/>
                    <a:ea typeface="Century Gothic"/>
                    <a:cs typeface="Century Gothic"/>
                    <a:sym typeface="Century Gothic"/>
                  </a:rPr>
                  <a:t>argint</a:t>
                </a:r>
                <a:r>
                  <a:rPr lang="en-GB" dirty="0">
                    <a:latin typeface="Century Gothic"/>
                    <a:ea typeface="Century Gothic"/>
                    <a:cs typeface="Century Gothic"/>
                    <a:sym typeface="Century Gothic"/>
                  </a:rPr>
                  <a:t> and in Punjabi silver is </a:t>
                </a:r>
                <a:r>
                  <a:rPr lang="pa-IN" dirty="0">
                    <a:latin typeface="Century Gothic"/>
                    <a:ea typeface="Century Gothic"/>
                    <a:cs typeface="Century Gothic"/>
                    <a:sym typeface="Century Gothic"/>
                  </a:rPr>
                  <a:t>ਚਾਂਦੀ</a:t>
                </a:r>
                <a:r>
                  <a:rPr lang="en-GB" dirty="0">
                    <a:latin typeface="Century Gothic"/>
                    <a:ea typeface="Century Gothic"/>
                    <a:cs typeface="Century Gothic"/>
                    <a:sym typeface="Century Gothic"/>
                  </a:rPr>
                  <a:t> [</a:t>
                </a:r>
                <a:r>
                  <a:rPr lang="en-GB" dirty="0" err="1">
                    <a:latin typeface="Century Gothic"/>
                    <a:ea typeface="Century Gothic"/>
                    <a:cs typeface="Century Gothic"/>
                    <a:sym typeface="Century Gothic"/>
                  </a:rPr>
                  <a:t>chandi</a:t>
                </a:r>
                <a:r>
                  <a:rPr lang="en-GB" dirty="0">
                    <a:latin typeface="Century Gothic"/>
                    <a:ea typeface="Century Gothic"/>
                    <a:cs typeface="Century Gothic"/>
                    <a:sym typeface="Century Gothic"/>
                  </a:rPr>
                  <a:t>]. To illustrate this point further, ask your class if anyone is multilingual. Invite them to share the translation for silver (or other elements) in their home language. </a:t>
                </a:r>
              </a:p>
              <a:p>
                <a:pPr marL="0" lvl="0" indent="0" algn="l" rtl="0">
                  <a:lnSpc>
                    <a:spcPct val="100000"/>
                  </a:lnSpc>
                  <a:spcBef>
                    <a:spcPts val="0"/>
                  </a:spcBef>
                  <a:spcAft>
                    <a:spcPts val="0"/>
                  </a:spcAft>
                  <a:buSzPts val="1400"/>
                  <a:buNone/>
                </a:pPr>
                <a:endParaRPr dirty="0">
                  <a:latin typeface="Century Gothic"/>
                  <a:ea typeface="Century Gothic"/>
                  <a:cs typeface="Century Gothic"/>
                  <a:sym typeface="Century Gothic"/>
                </a:endParaRPr>
              </a:p>
              <a:p>
                <a:pPr marL="0" lvl="0" indent="0" algn="l" rtl="0">
                  <a:lnSpc>
                    <a:spcPct val="100000"/>
                  </a:lnSpc>
                  <a:spcBef>
                    <a:spcPts val="1200"/>
                  </a:spcBef>
                  <a:spcAft>
                    <a:spcPts val="0"/>
                  </a:spcAft>
                  <a:buSzPts val="1400"/>
                  <a:buNone/>
                </a:pPr>
                <a:r>
                  <a:rPr lang="en-GB" dirty="0">
                    <a:latin typeface="Century Gothic"/>
                    <a:ea typeface="Century Gothic"/>
                    <a:cs typeface="Century Gothic"/>
                    <a:sym typeface="Century Gothic"/>
                  </a:rPr>
                  <a:t>Show the table but do not reveal the answers yet (available on the next slide). Learners sometimes think the symbol is just an abbreviation of the English name. Point out that some symbols come from Latin, for example iron is </a:t>
                </a:r>
                <a14:m>
                  <m:oMath xmlns:m="http://schemas.openxmlformats.org/officeDocument/2006/math">
                    <m:r>
                      <m:rPr>
                        <m:sty m:val="p"/>
                      </m:rPr>
                      <a:rPr lang="en-GB" i="0" dirty="0" smtClean="0">
                        <a:latin typeface="Cambria Math" panose="02040503050406030204" pitchFamily="18" charset="0"/>
                        <a:ea typeface="Century Gothic"/>
                        <a:cs typeface="Century Gothic"/>
                        <a:sym typeface="Century Gothic"/>
                      </a:rPr>
                      <m:t>Fe</m:t>
                    </m:r>
                  </m:oMath>
                </a14:m>
                <a:r>
                  <a:rPr lang="en-GB" dirty="0">
                    <a:latin typeface="Century Gothic"/>
                    <a:ea typeface="Century Gothic"/>
                    <a:cs typeface="Century Gothic"/>
                    <a:sym typeface="Century Gothic"/>
                  </a:rPr>
                  <a:t> from </a:t>
                </a:r>
                <a:r>
                  <a:rPr lang="en-GB" dirty="0" err="1">
                    <a:latin typeface="Century Gothic"/>
                    <a:ea typeface="Century Gothic"/>
                    <a:cs typeface="Century Gothic"/>
                    <a:sym typeface="Century Gothic"/>
                  </a:rPr>
                  <a:t>ferrum</a:t>
                </a:r>
                <a:r>
                  <a:rPr lang="en-GB" dirty="0">
                    <a:latin typeface="Century Gothic"/>
                    <a:ea typeface="Century Gothic"/>
                    <a:cs typeface="Century Gothic"/>
                    <a:sym typeface="Century Gothic"/>
                  </a:rPr>
                  <a:t> and sodium is </a:t>
                </a:r>
                <a14:m>
                  <m:oMath xmlns:m="http://schemas.openxmlformats.org/officeDocument/2006/math">
                    <m:r>
                      <m:rPr>
                        <m:sty m:val="p"/>
                      </m:rPr>
                      <a:rPr lang="en-GB" i="0" dirty="0" smtClean="0">
                        <a:latin typeface="Cambria Math" panose="02040503050406030204" pitchFamily="18" charset="0"/>
                        <a:ea typeface="Century Gothic"/>
                        <a:cs typeface="Century Gothic"/>
                        <a:sym typeface="Century Gothic"/>
                      </a:rPr>
                      <m:t>Na</m:t>
                    </m:r>
                  </m:oMath>
                </a14:m>
                <a:r>
                  <a:rPr lang="en-GB" dirty="0">
                    <a:latin typeface="Century Gothic"/>
                    <a:ea typeface="Century Gothic"/>
                    <a:cs typeface="Century Gothic"/>
                    <a:sym typeface="Century Gothic"/>
                  </a:rPr>
                  <a:t> from natrium. This shows why we cannot always guess the symbol from the English name. However, there are several elements that do have single letter symbols that could cause confusion with two letter symbols starting with the same letter. </a:t>
                </a:r>
              </a:p>
              <a:p>
                <a:pPr marL="0" lvl="0" indent="0" algn="l" rtl="0">
                  <a:lnSpc>
                    <a:spcPct val="100000"/>
                  </a:lnSpc>
                  <a:spcBef>
                    <a:spcPts val="1200"/>
                  </a:spcBef>
                  <a:spcAft>
                    <a:spcPts val="1200"/>
                  </a:spcAft>
                  <a:buClr>
                    <a:schemeClr val="dk1"/>
                  </a:buClr>
                  <a:buSzPts val="1100"/>
                  <a:buFont typeface="Arial"/>
                  <a:buNone/>
                </a:pPr>
                <a:endParaRPr dirty="0">
                  <a:latin typeface="Century Gothic"/>
                  <a:ea typeface="Century Gothic"/>
                  <a:cs typeface="Century Gothic"/>
                  <a:sym typeface="Century Gothic"/>
                </a:endParaRPr>
              </a:p>
            </p:txBody>
          </p:sp>
        </mc:Choice>
        <mc:Fallback xmlns="">
          <p:sp>
            <p:nvSpPr>
              <p:cNvPr id="189" name="Google Shape;189;g3cfe7cfe34e_0_20: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en-GB" dirty="0">
                    <a:latin typeface="Century Gothic"/>
                    <a:ea typeface="Century Gothic"/>
                    <a:cs typeface="Century Gothic"/>
                    <a:sym typeface="Century Gothic"/>
                  </a:rPr>
                  <a:t>This slide bridges the gap between word equations, which learners have already used, and symbol equations, which are new. The key point is that symbols are a universal language and mean the same thing everywhere, which is why scientists use them. </a:t>
                </a:r>
              </a:p>
              <a:p>
                <a:pPr marL="0" lvl="0" indent="0" algn="l" rtl="0">
                  <a:lnSpc>
                    <a:spcPct val="100000"/>
                  </a:lnSpc>
                  <a:spcBef>
                    <a:spcPts val="0"/>
                  </a:spcBef>
                  <a:spcAft>
                    <a:spcPts val="0"/>
                  </a:spcAft>
                  <a:buSzPts val="1400"/>
                  <a:buNone/>
                </a:pPr>
                <a:endParaRPr lang="en-GB" dirty="0">
                  <a:latin typeface="Century Gothic"/>
                  <a:ea typeface="Century Gothic"/>
                  <a:cs typeface="Century Gothic"/>
                  <a:sym typeface="Century Gothic"/>
                </a:endParaRPr>
              </a:p>
              <a:p>
                <a:pPr marL="0" lvl="0" indent="0" algn="l" rtl="0">
                  <a:lnSpc>
                    <a:spcPct val="100000"/>
                  </a:lnSpc>
                  <a:spcBef>
                    <a:spcPts val="0"/>
                  </a:spcBef>
                  <a:spcAft>
                    <a:spcPts val="0"/>
                  </a:spcAft>
                  <a:buSzPts val="1400"/>
                  <a:buNone/>
                </a:pPr>
                <a:r>
                  <a:rPr lang="en-GB" dirty="0">
                    <a:latin typeface="Century Gothic"/>
                    <a:ea typeface="Century Gothic"/>
                    <a:cs typeface="Century Gothic"/>
                    <a:sym typeface="Century Gothic"/>
                  </a:rPr>
                  <a:t>If we translate the name of the element silver into French, it is argent. In Polish, silver is </a:t>
                </a:r>
                <a:r>
                  <a:rPr lang="en-GB" dirty="0" err="1">
                    <a:latin typeface="Century Gothic"/>
                    <a:ea typeface="Century Gothic"/>
                    <a:cs typeface="Century Gothic"/>
                    <a:sym typeface="Century Gothic"/>
                  </a:rPr>
                  <a:t>srebro</a:t>
                </a:r>
                <a:r>
                  <a:rPr lang="en-GB" dirty="0">
                    <a:latin typeface="Century Gothic"/>
                    <a:ea typeface="Century Gothic"/>
                    <a:cs typeface="Century Gothic"/>
                    <a:sym typeface="Century Gothic"/>
                  </a:rPr>
                  <a:t>. In Romanian it is </a:t>
                </a:r>
                <a:r>
                  <a:rPr lang="en-GB" dirty="0" err="1">
                    <a:latin typeface="Century Gothic"/>
                    <a:ea typeface="Century Gothic"/>
                    <a:cs typeface="Century Gothic"/>
                    <a:sym typeface="Century Gothic"/>
                  </a:rPr>
                  <a:t>argint</a:t>
                </a:r>
                <a:r>
                  <a:rPr lang="en-GB" dirty="0">
                    <a:latin typeface="Century Gothic"/>
                    <a:ea typeface="Century Gothic"/>
                    <a:cs typeface="Century Gothic"/>
                    <a:sym typeface="Century Gothic"/>
                  </a:rPr>
                  <a:t> and in Punjabi silver is </a:t>
                </a:r>
                <a:r>
                  <a:rPr lang="pa-IN" dirty="0">
                    <a:latin typeface="Century Gothic"/>
                    <a:ea typeface="Century Gothic"/>
                    <a:cs typeface="Century Gothic"/>
                    <a:sym typeface="Century Gothic"/>
                  </a:rPr>
                  <a:t>ਚਾਂਦੀ</a:t>
                </a:r>
                <a:r>
                  <a:rPr lang="en-GB" dirty="0">
                    <a:latin typeface="Century Gothic"/>
                    <a:ea typeface="Century Gothic"/>
                    <a:cs typeface="Century Gothic"/>
                    <a:sym typeface="Century Gothic"/>
                  </a:rPr>
                  <a:t> [</a:t>
                </a:r>
                <a:r>
                  <a:rPr lang="en-GB" dirty="0" err="1">
                    <a:latin typeface="Century Gothic"/>
                    <a:ea typeface="Century Gothic"/>
                    <a:cs typeface="Century Gothic"/>
                    <a:sym typeface="Century Gothic"/>
                  </a:rPr>
                  <a:t>chandi</a:t>
                </a:r>
                <a:r>
                  <a:rPr lang="en-GB" dirty="0">
                    <a:latin typeface="Century Gothic"/>
                    <a:ea typeface="Century Gothic"/>
                    <a:cs typeface="Century Gothic"/>
                    <a:sym typeface="Century Gothic"/>
                  </a:rPr>
                  <a:t>]. To illustrate this point further, ask your class if anyone is multilingual. Invite them to share the translation for silver (or other elements) in their home language. </a:t>
                </a:r>
              </a:p>
              <a:p>
                <a:pPr marL="0" lvl="0" indent="0" algn="l" rtl="0">
                  <a:lnSpc>
                    <a:spcPct val="100000"/>
                  </a:lnSpc>
                  <a:spcBef>
                    <a:spcPts val="0"/>
                  </a:spcBef>
                  <a:spcAft>
                    <a:spcPts val="0"/>
                  </a:spcAft>
                  <a:buSzPts val="1400"/>
                  <a:buNone/>
                </a:pPr>
                <a:endParaRPr dirty="0">
                  <a:latin typeface="Century Gothic"/>
                  <a:ea typeface="Century Gothic"/>
                  <a:cs typeface="Century Gothic"/>
                  <a:sym typeface="Century Gothic"/>
                </a:endParaRPr>
              </a:p>
              <a:p>
                <a:pPr marL="0" lvl="0" indent="0" algn="l" rtl="0">
                  <a:lnSpc>
                    <a:spcPct val="100000"/>
                  </a:lnSpc>
                  <a:spcBef>
                    <a:spcPts val="1200"/>
                  </a:spcBef>
                  <a:spcAft>
                    <a:spcPts val="0"/>
                  </a:spcAft>
                  <a:buSzPts val="1400"/>
                  <a:buNone/>
                </a:pPr>
                <a:r>
                  <a:rPr lang="en-GB" dirty="0">
                    <a:latin typeface="Century Gothic"/>
                    <a:ea typeface="Century Gothic"/>
                    <a:cs typeface="Century Gothic"/>
                    <a:sym typeface="Century Gothic"/>
                  </a:rPr>
                  <a:t>Show the table but do not reveal the answers yet (available on the next slide). Learners sometimes think the symbol is just an abbreviation of the English name. Point out that some symbols come from Latin, for example iron is </a:t>
                </a:r>
                <a:r>
                  <a:rPr lang="en-GB" i="0" dirty="0">
                    <a:latin typeface="Cambria Math" panose="02040503050406030204" pitchFamily="18" charset="0"/>
                    <a:ea typeface="Century Gothic"/>
                    <a:cs typeface="Century Gothic"/>
                    <a:sym typeface="Century Gothic"/>
                  </a:rPr>
                  <a:t>Fe</a:t>
                </a:r>
                <a:r>
                  <a:rPr lang="en-GB" dirty="0">
                    <a:latin typeface="Century Gothic"/>
                    <a:ea typeface="Century Gothic"/>
                    <a:cs typeface="Century Gothic"/>
                    <a:sym typeface="Century Gothic"/>
                  </a:rPr>
                  <a:t> from </a:t>
                </a:r>
                <a:r>
                  <a:rPr lang="en-GB" dirty="0" err="1">
                    <a:latin typeface="Century Gothic"/>
                    <a:ea typeface="Century Gothic"/>
                    <a:cs typeface="Century Gothic"/>
                    <a:sym typeface="Century Gothic"/>
                  </a:rPr>
                  <a:t>ferrum</a:t>
                </a:r>
                <a:r>
                  <a:rPr lang="en-GB" dirty="0">
                    <a:latin typeface="Century Gothic"/>
                    <a:ea typeface="Century Gothic"/>
                    <a:cs typeface="Century Gothic"/>
                    <a:sym typeface="Century Gothic"/>
                  </a:rPr>
                  <a:t> and sodium is </a:t>
                </a:r>
                <a:r>
                  <a:rPr lang="en-GB" i="0" dirty="0">
                    <a:latin typeface="Cambria Math" panose="02040503050406030204" pitchFamily="18" charset="0"/>
                    <a:ea typeface="Century Gothic"/>
                    <a:cs typeface="Century Gothic"/>
                    <a:sym typeface="Century Gothic"/>
                  </a:rPr>
                  <a:t>Na</a:t>
                </a:r>
                <a:r>
                  <a:rPr lang="en-GB" dirty="0">
                    <a:latin typeface="Century Gothic"/>
                    <a:ea typeface="Century Gothic"/>
                    <a:cs typeface="Century Gothic"/>
                    <a:sym typeface="Century Gothic"/>
                  </a:rPr>
                  <a:t> from natrium. This shows why we cannot always guess the symbol from the English name. However, there are several elements that do have single letter symbols that could cause confusion with two letter symbols starting with the same letter. </a:t>
                </a:r>
              </a:p>
              <a:p>
                <a:pPr marL="0" lvl="0" indent="0" algn="l" rtl="0">
                  <a:lnSpc>
                    <a:spcPct val="100000"/>
                  </a:lnSpc>
                  <a:spcBef>
                    <a:spcPts val="1200"/>
                  </a:spcBef>
                  <a:spcAft>
                    <a:spcPts val="1200"/>
                  </a:spcAft>
                  <a:buClr>
                    <a:schemeClr val="dk1"/>
                  </a:buClr>
                  <a:buSzPts val="1100"/>
                  <a:buFont typeface="Arial"/>
                  <a:buNone/>
                </a:pPr>
                <a:endParaRPr dirty="0">
                  <a:latin typeface="Century Gothic"/>
                  <a:ea typeface="Century Gothic"/>
                  <a:cs typeface="Century Gothic"/>
                  <a:sym typeface="Century Gothic"/>
                </a:endParaRPr>
              </a:p>
            </p:txBody>
          </p:sp>
        </mc:Fallback>
      </mc:AlternateContent>
      <p:sp>
        <p:nvSpPr>
          <p:cNvPr id="190" name="Google Shape;190;g3cfe7cfe34e_0_20: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rgbClr val="000000"/>
              </a:buClr>
              <a:buSzPts val="1400"/>
              <a:buFont typeface="Arial"/>
              <a:buNone/>
            </a:pPr>
            <a:fld id="{00000000-1234-1234-1234-123412341234}" type="slidenum">
              <a:rPr lang="en-GB"/>
              <a:t>16</a:t>
            </a:fld>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7">
          <a:extLst>
            <a:ext uri="{FF2B5EF4-FFF2-40B4-BE49-F238E27FC236}">
              <a16:creationId xmlns:a16="http://schemas.microsoft.com/office/drawing/2014/main" id="{BA74D843-2CD5-8E01-0C54-2F7EC2CA1A52}"/>
            </a:ext>
          </a:extLst>
        </p:cNvPr>
        <p:cNvGrpSpPr/>
        <p:nvPr/>
      </p:nvGrpSpPr>
      <p:grpSpPr>
        <a:xfrm>
          <a:off x="0" y="0"/>
          <a:ext cx="0" cy="0"/>
          <a:chOff x="0" y="0"/>
          <a:chExt cx="0" cy="0"/>
        </a:xfrm>
      </p:grpSpPr>
      <p:sp>
        <p:nvSpPr>
          <p:cNvPr id="188" name="Google Shape;188;g3cfe7cfe34e_0_20:notes">
            <a:extLst>
              <a:ext uri="{FF2B5EF4-FFF2-40B4-BE49-F238E27FC236}">
                <a16:creationId xmlns:a16="http://schemas.microsoft.com/office/drawing/2014/main" id="{ECF658B3-875E-C4BC-9C88-72BAF1390E0A}"/>
              </a:ext>
            </a:extLst>
          </p:cNvPr>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mc:AlternateContent xmlns:mc="http://schemas.openxmlformats.org/markup-compatibility/2006" xmlns:a14="http://schemas.microsoft.com/office/drawing/2010/main">
        <mc:Choice Requires="a14">
          <p:sp>
            <p:nvSpPr>
              <p:cNvPr id="189" name="Google Shape;189;g3cfe7cfe34e_0_20:notes">
                <a:extLst>
                  <a:ext uri="{FF2B5EF4-FFF2-40B4-BE49-F238E27FC236}">
                    <a16:creationId xmlns:a16="http://schemas.microsoft.com/office/drawing/2014/main" id="{115B5A33-64AC-A211-C248-E07510C4B19B}"/>
                  </a:ext>
                </a:extLst>
              </p:cNvPr>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15000"/>
                  </a:lnSpc>
                  <a:spcBef>
                    <a:spcPts val="1200"/>
                  </a:spcBef>
                  <a:spcAft>
                    <a:spcPts val="0"/>
                  </a:spcAft>
                  <a:buSzPts val="1400"/>
                  <a:buNone/>
                </a:pPr>
                <a:r>
                  <a:rPr lang="en-GB" b="0" dirty="0">
                    <a:latin typeface="Century Gothic"/>
                    <a:ea typeface="Century Gothic"/>
                    <a:cs typeface="Century Gothic"/>
                    <a:sym typeface="Century Gothic"/>
                  </a:rPr>
                  <a:t>Answers: </a:t>
                </a:r>
                <a14:m>
                  <m:oMath xmlns:m="http://schemas.openxmlformats.org/officeDocument/2006/math">
                    <m:r>
                      <m:rPr>
                        <m:sty m:val="p"/>
                      </m:rPr>
                      <a:rPr lang="en-GB" b="0" i="0" dirty="0" smtClean="0">
                        <a:latin typeface="Cambria Math" panose="02040503050406030204" pitchFamily="18" charset="0"/>
                        <a:ea typeface="Century Gothic"/>
                        <a:cs typeface="Century Gothic"/>
                        <a:sym typeface="Century Gothic"/>
                      </a:rPr>
                      <m:t>C</m:t>
                    </m:r>
                  </m:oMath>
                </a14:m>
                <a:r>
                  <a:rPr lang="en-GB" b="0" dirty="0">
                    <a:latin typeface="Century Gothic"/>
                    <a:ea typeface="Century Gothic"/>
                    <a:cs typeface="Century Gothic"/>
                    <a:sym typeface="Century Gothic"/>
                  </a:rPr>
                  <a:t> </a:t>
                </a:r>
                <a:r>
                  <a:rPr lang="en-GB" dirty="0">
                    <a:latin typeface="Century Gothic"/>
                    <a:ea typeface="Century Gothic"/>
                    <a:cs typeface="Century Gothic"/>
                    <a:sym typeface="Century Gothic"/>
                  </a:rPr>
                  <a:t>is carbon, </a:t>
                </a:r>
                <a14:m>
                  <m:oMath xmlns:m="http://schemas.openxmlformats.org/officeDocument/2006/math">
                    <m:r>
                      <m:rPr>
                        <m:sty m:val="p"/>
                      </m:rPr>
                      <a:rPr lang="en-GB" i="0" dirty="0" smtClean="0">
                        <a:latin typeface="Cambria Math" panose="02040503050406030204" pitchFamily="18" charset="0"/>
                        <a:ea typeface="Century Gothic"/>
                        <a:cs typeface="Century Gothic"/>
                        <a:sym typeface="Century Gothic"/>
                      </a:rPr>
                      <m:t>Ca</m:t>
                    </m:r>
                  </m:oMath>
                </a14:m>
                <a:r>
                  <a:rPr lang="en-GB" dirty="0">
                    <a:latin typeface="Century Gothic"/>
                    <a:ea typeface="Century Gothic"/>
                    <a:cs typeface="Century Gothic"/>
                    <a:sym typeface="Century Gothic"/>
                  </a:rPr>
                  <a:t> is calcium, </a:t>
                </a:r>
                <a14:m>
                  <m:oMath xmlns:m="http://schemas.openxmlformats.org/officeDocument/2006/math">
                    <m:r>
                      <m:rPr>
                        <m:sty m:val="p"/>
                      </m:rPr>
                      <a:rPr lang="en-GB" i="0" dirty="0" smtClean="0">
                        <a:latin typeface="Cambria Math" panose="02040503050406030204" pitchFamily="18" charset="0"/>
                        <a:ea typeface="Century Gothic"/>
                        <a:cs typeface="Century Gothic"/>
                        <a:sym typeface="Century Gothic"/>
                      </a:rPr>
                      <m:t>Cl</m:t>
                    </m:r>
                    <m:r>
                      <a:rPr lang="en-GB" i="0" dirty="0" smtClean="0">
                        <a:latin typeface="Cambria Math" panose="02040503050406030204" pitchFamily="18" charset="0"/>
                        <a:ea typeface="Century Gothic"/>
                        <a:cs typeface="Century Gothic"/>
                        <a:sym typeface="Century Gothic"/>
                      </a:rPr>
                      <m:t> </m:t>
                    </m:r>
                  </m:oMath>
                </a14:m>
                <a:r>
                  <a:rPr lang="en-GB" dirty="0">
                    <a:latin typeface="Century Gothic"/>
                    <a:ea typeface="Century Gothic"/>
                    <a:cs typeface="Century Gothic"/>
                    <a:sym typeface="Century Gothic"/>
                  </a:rPr>
                  <a:t>is chlorine and </a:t>
                </a:r>
                <a14:m>
                  <m:oMath xmlns:m="http://schemas.openxmlformats.org/officeDocument/2006/math">
                    <m:r>
                      <m:rPr>
                        <m:sty m:val="p"/>
                      </m:rPr>
                      <a:rPr lang="en-GB" i="0" dirty="0" smtClean="0">
                        <a:latin typeface="Cambria Math" panose="02040503050406030204" pitchFamily="18" charset="0"/>
                        <a:ea typeface="Century Gothic"/>
                        <a:cs typeface="Century Gothic"/>
                        <a:sym typeface="Century Gothic"/>
                      </a:rPr>
                      <m:t>Co</m:t>
                    </m:r>
                  </m:oMath>
                </a14:m>
                <a:r>
                  <a:rPr lang="en-GB" dirty="0">
                    <a:latin typeface="Century Gothic"/>
                    <a:ea typeface="Century Gothic"/>
                    <a:cs typeface="Century Gothic"/>
                    <a:sym typeface="Century Gothic"/>
                  </a:rPr>
                  <a:t> is cobalt. There are also </a:t>
                </a:r>
                <a14:m>
                  <m:oMath xmlns:m="http://schemas.openxmlformats.org/officeDocument/2006/math">
                    <m:r>
                      <m:rPr>
                        <m:sty m:val="p"/>
                      </m:rPr>
                      <a:rPr lang="en-GB" i="0" dirty="0" smtClean="0">
                        <a:latin typeface="Cambria Math" panose="02040503050406030204" pitchFamily="18" charset="0"/>
                        <a:ea typeface="Century Gothic"/>
                        <a:cs typeface="Century Gothic"/>
                        <a:sym typeface="Century Gothic"/>
                      </a:rPr>
                      <m:t>Cu</m:t>
                    </m:r>
                    <m:r>
                      <a:rPr lang="en-US" b="0" i="0" dirty="0" smtClean="0">
                        <a:latin typeface="Cambria Math" panose="02040503050406030204" pitchFamily="18" charset="0"/>
                        <a:ea typeface="Century Gothic"/>
                        <a:cs typeface="Century Gothic"/>
                        <a:sym typeface="Century Gothic"/>
                      </a:rPr>
                      <m:t>,</m:t>
                    </m:r>
                    <m:r>
                      <a:rPr lang="en-GB" i="0" dirty="0" smtClean="0">
                        <a:latin typeface="Cambria Math" panose="02040503050406030204" pitchFamily="18" charset="0"/>
                        <a:ea typeface="Century Gothic"/>
                        <a:cs typeface="Century Gothic"/>
                        <a:sym typeface="Century Gothic"/>
                      </a:rPr>
                      <m:t> </m:t>
                    </m:r>
                  </m:oMath>
                </a14:m>
                <a:r>
                  <a:rPr lang="en-GB" dirty="0">
                    <a:latin typeface="Century Gothic"/>
                    <a:ea typeface="Century Gothic"/>
                    <a:cs typeface="Century Gothic"/>
                    <a:sym typeface="Century Gothic"/>
                  </a:rPr>
                  <a:t>which is copper, and</a:t>
                </a:r>
                <a14:m>
                  <m:oMath xmlns:m="http://schemas.openxmlformats.org/officeDocument/2006/math">
                    <m:r>
                      <a:rPr lang="en-GB" i="0" dirty="0" smtClean="0">
                        <a:latin typeface="Cambria Math" panose="02040503050406030204" pitchFamily="18" charset="0"/>
                        <a:ea typeface="Century Gothic"/>
                        <a:cs typeface="Century Gothic"/>
                        <a:sym typeface="Century Gothic"/>
                      </a:rPr>
                      <m:t> </m:t>
                    </m:r>
                    <m:r>
                      <m:rPr>
                        <m:sty m:val="p"/>
                      </m:rPr>
                      <a:rPr lang="en-GB" i="0" dirty="0" smtClean="0">
                        <a:latin typeface="Cambria Math" panose="02040503050406030204" pitchFamily="18" charset="0"/>
                        <a:ea typeface="Century Gothic"/>
                        <a:cs typeface="Century Gothic"/>
                        <a:sym typeface="Century Gothic"/>
                      </a:rPr>
                      <m:t>Cr</m:t>
                    </m:r>
                    <m:r>
                      <a:rPr lang="en-US" b="0" i="0" dirty="0" smtClean="0">
                        <a:latin typeface="Cambria Math" panose="02040503050406030204" pitchFamily="18" charset="0"/>
                        <a:ea typeface="Century Gothic"/>
                        <a:cs typeface="Century Gothic"/>
                        <a:sym typeface="Century Gothic"/>
                      </a:rPr>
                      <m:t>,</m:t>
                    </m:r>
                    <m:r>
                      <a:rPr lang="en-GB" i="0" dirty="0" smtClean="0">
                        <a:latin typeface="Cambria Math" panose="02040503050406030204" pitchFamily="18" charset="0"/>
                        <a:ea typeface="Century Gothic"/>
                        <a:cs typeface="Century Gothic"/>
                        <a:sym typeface="Century Gothic"/>
                      </a:rPr>
                      <m:t> </m:t>
                    </m:r>
                  </m:oMath>
                </a14:m>
                <a:r>
                  <a:rPr lang="en-GB" dirty="0">
                    <a:latin typeface="Century Gothic"/>
                    <a:ea typeface="Century Gothic"/>
                    <a:cs typeface="Century Gothic"/>
                    <a:sym typeface="Century Gothic"/>
                  </a:rPr>
                  <a:t>which is chromium.</a:t>
                </a:r>
              </a:p>
              <a:p>
                <a:pPr marL="0" lvl="0" indent="0" algn="l" rtl="0">
                  <a:lnSpc>
                    <a:spcPct val="115000"/>
                  </a:lnSpc>
                  <a:spcBef>
                    <a:spcPts val="1200"/>
                  </a:spcBef>
                  <a:spcAft>
                    <a:spcPts val="0"/>
                  </a:spcAft>
                  <a:buSzPts val="1400"/>
                  <a:buNone/>
                </a:pPr>
                <a:endParaRPr lang="en-GB" dirty="0">
                  <a:latin typeface="Century Gothic"/>
                  <a:ea typeface="Century Gothic"/>
                  <a:cs typeface="Century Gothic"/>
                  <a:sym typeface="Century Gothic"/>
                </a:endParaRPr>
              </a:p>
              <a:p>
                <a:pPr marL="0" lvl="0" indent="0" algn="l" rtl="0">
                  <a:lnSpc>
                    <a:spcPct val="115000"/>
                  </a:lnSpc>
                  <a:spcBef>
                    <a:spcPts val="1200"/>
                  </a:spcBef>
                  <a:spcAft>
                    <a:spcPts val="0"/>
                  </a:spcAft>
                  <a:buSzPts val="1400"/>
                  <a:buNone/>
                </a:pPr>
                <a:r>
                  <a:rPr lang="en-GB" b="1" dirty="0">
                    <a:latin typeface="Century Gothic"/>
                    <a:ea typeface="Century Gothic"/>
                    <a:cs typeface="Century Gothic"/>
                    <a:sym typeface="Century Gothic"/>
                  </a:rPr>
                  <a:t>Extension</a:t>
                </a:r>
              </a:p>
              <a:p>
                <a:pPr marL="0" lvl="0" indent="0" algn="l" rtl="0">
                  <a:lnSpc>
                    <a:spcPct val="115000"/>
                  </a:lnSpc>
                  <a:spcBef>
                    <a:spcPts val="1200"/>
                  </a:spcBef>
                  <a:spcAft>
                    <a:spcPts val="0"/>
                  </a:spcAft>
                  <a:buSzPts val="1400"/>
                  <a:buNone/>
                </a:pPr>
                <a:r>
                  <a:rPr lang="en-GB" dirty="0">
                    <a:latin typeface="Century Gothic"/>
                    <a:ea typeface="Century Gothic"/>
                    <a:cs typeface="Century Gothic"/>
                    <a:sym typeface="Century Gothic"/>
                  </a:rPr>
                  <a:t>Expand</a:t>
                </a:r>
                <a:r>
                  <a:rPr lang="en-GB" baseline="0" dirty="0">
                    <a:latin typeface="Century Gothic"/>
                    <a:ea typeface="Century Gothic"/>
                    <a:cs typeface="Century Gothic"/>
                    <a:sym typeface="Century Gothic"/>
                  </a:rPr>
                  <a:t> the discussion</a:t>
                </a:r>
                <a:r>
                  <a:rPr lang="en-GB" dirty="0">
                    <a:latin typeface="Century Gothic"/>
                    <a:ea typeface="Century Gothic"/>
                    <a:cs typeface="Century Gothic"/>
                    <a:sym typeface="Century Gothic"/>
                  </a:rPr>
                  <a:t>: </a:t>
                </a:r>
                <a14:m>
                  <m:oMath xmlns:m="http://schemas.openxmlformats.org/officeDocument/2006/math">
                    <m:r>
                      <m:rPr>
                        <m:sty m:val="p"/>
                      </m:rPr>
                      <a:rPr lang="en-GB" i="0" dirty="0" smtClean="0">
                        <a:latin typeface="Cambria Math" panose="02040503050406030204" pitchFamily="18" charset="0"/>
                        <a:ea typeface="Century Gothic"/>
                        <a:cs typeface="Century Gothic"/>
                        <a:sym typeface="Century Gothic"/>
                      </a:rPr>
                      <m:t>H</m:t>
                    </m:r>
                  </m:oMath>
                </a14:m>
                <a:r>
                  <a:rPr lang="en-GB" dirty="0">
                    <a:latin typeface="Century Gothic"/>
                    <a:ea typeface="Century Gothic"/>
                    <a:cs typeface="Century Gothic"/>
                    <a:sym typeface="Century Gothic"/>
                  </a:rPr>
                  <a:t> is hydrogen, </a:t>
                </a:r>
                <a14:m>
                  <m:oMath xmlns:m="http://schemas.openxmlformats.org/officeDocument/2006/math">
                    <m:r>
                      <m:rPr>
                        <m:sty m:val="p"/>
                      </m:rPr>
                      <a:rPr lang="en-GB" i="0" dirty="0" smtClean="0">
                        <a:latin typeface="Cambria Math" panose="02040503050406030204" pitchFamily="18" charset="0"/>
                        <a:ea typeface="Century Gothic"/>
                        <a:cs typeface="Century Gothic"/>
                        <a:sym typeface="Century Gothic"/>
                      </a:rPr>
                      <m:t>He</m:t>
                    </m:r>
                    <m:r>
                      <a:rPr lang="en-GB" i="0" dirty="0" smtClean="0">
                        <a:latin typeface="Cambria Math" panose="02040503050406030204" pitchFamily="18" charset="0"/>
                        <a:ea typeface="Century Gothic"/>
                        <a:cs typeface="Century Gothic"/>
                        <a:sym typeface="Century Gothic"/>
                      </a:rPr>
                      <m:t> </m:t>
                    </m:r>
                  </m:oMath>
                </a14:m>
                <a:r>
                  <a:rPr lang="en-GB" dirty="0">
                    <a:latin typeface="Century Gothic"/>
                    <a:ea typeface="Century Gothic"/>
                    <a:cs typeface="Century Gothic"/>
                    <a:sym typeface="Century Gothic"/>
                  </a:rPr>
                  <a:t>is helium and </a:t>
                </a:r>
                <a14:m>
                  <m:oMath xmlns:m="http://schemas.openxmlformats.org/officeDocument/2006/math">
                    <m:r>
                      <m:rPr>
                        <m:sty m:val="p"/>
                      </m:rPr>
                      <a:rPr lang="en-GB" i="0" dirty="0" smtClean="0">
                        <a:latin typeface="Cambria Math" panose="02040503050406030204" pitchFamily="18" charset="0"/>
                        <a:ea typeface="Century Gothic"/>
                        <a:cs typeface="Century Gothic"/>
                        <a:sym typeface="Century Gothic"/>
                      </a:rPr>
                      <m:t>Hg</m:t>
                    </m:r>
                  </m:oMath>
                </a14:m>
                <a:r>
                  <a:rPr lang="en-GB" dirty="0">
                    <a:latin typeface="Century Gothic"/>
                    <a:ea typeface="Century Gothic"/>
                    <a:cs typeface="Century Gothic"/>
                    <a:sym typeface="Century Gothic"/>
                  </a:rPr>
                  <a:t> is mercury, </a:t>
                </a:r>
                <a14:m>
                  <m:oMath xmlns:m="http://schemas.openxmlformats.org/officeDocument/2006/math">
                    <m:r>
                      <a:rPr lang="en-GB" i="0" dirty="0" smtClean="0">
                        <a:latin typeface="Cambria Math" panose="02040503050406030204" pitchFamily="18" charset="0"/>
                        <a:ea typeface="Century Gothic"/>
                        <a:cs typeface="Century Gothic"/>
                        <a:sym typeface="Century Gothic"/>
                      </a:rPr>
                      <m:t> </m:t>
                    </m:r>
                    <m:r>
                      <m:rPr>
                        <m:sty m:val="p"/>
                      </m:rPr>
                      <a:rPr lang="en-GB" i="0" dirty="0" smtClean="0">
                        <a:latin typeface="Cambria Math" panose="02040503050406030204" pitchFamily="18" charset="0"/>
                        <a:ea typeface="Century Gothic"/>
                        <a:cs typeface="Century Gothic"/>
                        <a:sym typeface="Century Gothic"/>
                      </a:rPr>
                      <m:t>N</m:t>
                    </m:r>
                    <m:r>
                      <a:rPr lang="en-GB" i="0" dirty="0" smtClean="0">
                        <a:latin typeface="Cambria Math" panose="02040503050406030204" pitchFamily="18" charset="0"/>
                        <a:ea typeface="Century Gothic"/>
                        <a:cs typeface="Century Gothic"/>
                        <a:sym typeface="Century Gothic"/>
                      </a:rPr>
                      <m:t> </m:t>
                    </m:r>
                  </m:oMath>
                </a14:m>
                <a:r>
                  <a:rPr lang="en-GB" dirty="0">
                    <a:latin typeface="Century Gothic"/>
                    <a:ea typeface="Century Gothic"/>
                    <a:cs typeface="Century Gothic"/>
                    <a:sym typeface="Century Gothic"/>
                  </a:rPr>
                  <a:t>is nitrogen,</a:t>
                </a:r>
                <a:r>
                  <a:rPr lang="en-GB" baseline="0" dirty="0">
                    <a:latin typeface="Century Gothic"/>
                    <a:ea typeface="Century Gothic"/>
                    <a:cs typeface="Century Gothic"/>
                    <a:sym typeface="Century Gothic"/>
                  </a:rPr>
                  <a:t> </a:t>
                </a:r>
                <a14:m>
                  <m:oMath xmlns:m="http://schemas.openxmlformats.org/officeDocument/2006/math">
                    <m:r>
                      <m:rPr>
                        <m:sty m:val="p"/>
                      </m:rPr>
                      <a:rPr lang="en-GB" i="0" dirty="0" smtClean="0">
                        <a:latin typeface="Cambria Math" panose="02040503050406030204" pitchFamily="18" charset="0"/>
                        <a:ea typeface="Century Gothic"/>
                        <a:cs typeface="Century Gothic"/>
                        <a:sym typeface="Century Gothic"/>
                      </a:rPr>
                      <m:t>Na</m:t>
                    </m:r>
                  </m:oMath>
                </a14:m>
                <a:r>
                  <a:rPr lang="en-GB" dirty="0">
                    <a:latin typeface="Century Gothic"/>
                    <a:ea typeface="Century Gothic"/>
                    <a:cs typeface="Century Gothic"/>
                    <a:sym typeface="Century Gothic"/>
                  </a:rPr>
                  <a:t> is sodium and </a:t>
                </a:r>
                <a14:m>
                  <m:oMath xmlns:m="http://schemas.openxmlformats.org/officeDocument/2006/math">
                    <m:r>
                      <m:rPr>
                        <m:sty m:val="p"/>
                      </m:rPr>
                      <a:rPr lang="en-GB" i="0" dirty="0" smtClean="0">
                        <a:latin typeface="Cambria Math" panose="02040503050406030204" pitchFamily="18" charset="0"/>
                        <a:ea typeface="Century Gothic"/>
                        <a:cs typeface="Century Gothic"/>
                        <a:sym typeface="Century Gothic"/>
                      </a:rPr>
                      <m:t>Ni</m:t>
                    </m:r>
                  </m:oMath>
                </a14:m>
                <a:r>
                  <a:rPr lang="en-GB" dirty="0">
                    <a:latin typeface="Century Gothic"/>
                    <a:ea typeface="Century Gothic"/>
                    <a:cs typeface="Century Gothic"/>
                    <a:sym typeface="Century Gothic"/>
                  </a:rPr>
                  <a:t> is nickel. The capital and lower-case rule is important. When learners write chemical formulas, they must always write the first letter as a capital and the second letter, if there is one, as lower case. </a:t>
                </a:r>
              </a:p>
              <a:p>
                <a:pPr marL="0" lvl="0" indent="0" algn="l" rtl="0">
                  <a:lnSpc>
                    <a:spcPct val="115000"/>
                  </a:lnSpc>
                  <a:spcBef>
                    <a:spcPts val="1200"/>
                  </a:spcBef>
                  <a:spcAft>
                    <a:spcPts val="0"/>
                  </a:spcAft>
                  <a:buSzPts val="1400"/>
                  <a:buNone/>
                </a:pPr>
                <a:endParaRPr lang="en-GB" dirty="0">
                  <a:latin typeface="Century Gothic"/>
                  <a:ea typeface="Century Gothic"/>
                  <a:cs typeface="Century Gothic"/>
                  <a:sym typeface="Century Gothic"/>
                </a:endParaRPr>
              </a:p>
              <a:p>
                <a:pPr marL="0" lvl="0" indent="0" algn="l" rtl="0">
                  <a:lnSpc>
                    <a:spcPct val="115000"/>
                  </a:lnSpc>
                  <a:spcBef>
                    <a:spcPts val="1200"/>
                  </a:spcBef>
                  <a:spcAft>
                    <a:spcPts val="0"/>
                  </a:spcAft>
                  <a:buSzPts val="1400"/>
                  <a:buNone/>
                </a:pPr>
                <a:r>
                  <a:rPr lang="en-GB" dirty="0">
                    <a:latin typeface="Century Gothic"/>
                    <a:ea typeface="Century Gothic"/>
                    <a:cs typeface="Century Gothic"/>
                    <a:sym typeface="Century Gothic"/>
                  </a:rPr>
                  <a:t>We know </a:t>
                </a:r>
                <a14:m>
                  <m:oMath xmlns:m="http://schemas.openxmlformats.org/officeDocument/2006/math">
                    <m:r>
                      <m:rPr>
                        <m:sty m:val="p"/>
                      </m:rPr>
                      <a:rPr lang="en-GB" i="0" dirty="0" smtClean="0">
                        <a:latin typeface="Cambria Math" panose="02040503050406030204" pitchFamily="18" charset="0"/>
                        <a:ea typeface="Century Gothic"/>
                        <a:cs typeface="Century Gothic"/>
                        <a:sym typeface="Century Gothic"/>
                      </a:rPr>
                      <m:t>Co</m:t>
                    </m:r>
                  </m:oMath>
                </a14:m>
                <a:r>
                  <a:rPr lang="en-GB" dirty="0">
                    <a:latin typeface="Century Gothic"/>
                    <a:ea typeface="Century Gothic"/>
                    <a:cs typeface="Century Gothic"/>
                    <a:sym typeface="Century Gothic"/>
                  </a:rPr>
                  <a:t> means cobalt (one element). However, </a:t>
                </a:r>
                <a14:m>
                  <m:oMath xmlns:m="http://schemas.openxmlformats.org/officeDocument/2006/math">
                    <m:r>
                      <m:rPr>
                        <m:sty m:val="p"/>
                      </m:rPr>
                      <a:rPr lang="en-GB" i="0" dirty="0" smtClean="0">
                        <a:latin typeface="Cambria Math" panose="02040503050406030204" pitchFamily="18" charset="0"/>
                        <a:ea typeface="Century Gothic"/>
                        <a:cs typeface="Century Gothic"/>
                        <a:sym typeface="Century Gothic"/>
                      </a:rPr>
                      <m:t>CO</m:t>
                    </m:r>
                  </m:oMath>
                </a14:m>
                <a:r>
                  <a:rPr lang="en-GB" dirty="0">
                    <a:latin typeface="Century Gothic"/>
                    <a:ea typeface="Century Gothic"/>
                    <a:cs typeface="Century Gothic"/>
                    <a:sym typeface="Century Gothic"/>
                  </a:rPr>
                  <a:t> means carbon monoxide (two elements, carbon and oxygen). We can tell this because there are two capital letters. If a learner writes the symbol for cobalt as </a:t>
                </a:r>
                <a14:m>
                  <m:oMath xmlns:m="http://schemas.openxmlformats.org/officeDocument/2006/math">
                    <m:r>
                      <m:rPr>
                        <m:sty m:val="p"/>
                      </m:rPr>
                      <a:rPr lang="en-GB" i="0" dirty="0" smtClean="0">
                        <a:latin typeface="Cambria Math" panose="02040503050406030204" pitchFamily="18" charset="0"/>
                        <a:ea typeface="Century Gothic"/>
                        <a:cs typeface="Century Gothic"/>
                        <a:sym typeface="Century Gothic"/>
                      </a:rPr>
                      <m:t>CO</m:t>
                    </m:r>
                  </m:oMath>
                </a14:m>
                <a:r>
                  <a:rPr lang="en-GB" dirty="0">
                    <a:latin typeface="Century Gothic"/>
                    <a:ea typeface="Century Gothic"/>
                    <a:cs typeface="Century Gothic"/>
                    <a:sym typeface="Century Gothic"/>
                  </a:rPr>
                  <a:t> (with both letters in capital) it is carbon monoxide, which completely changes the meaning and the reaction! Make this point explicitly to learners early on, as it is a very common source of confusion and can lead to errors in formulas and equations that are difficult to spot later.</a:t>
                </a:r>
              </a:p>
              <a:p>
                <a:pPr marL="0" lvl="0" indent="0" algn="l" rtl="0">
                  <a:lnSpc>
                    <a:spcPct val="100000"/>
                  </a:lnSpc>
                  <a:spcBef>
                    <a:spcPts val="1200"/>
                  </a:spcBef>
                  <a:spcAft>
                    <a:spcPts val="0"/>
                  </a:spcAft>
                  <a:buSzPts val="1400"/>
                  <a:buNone/>
                </a:pPr>
                <a:endParaRPr lang="en-GB" dirty="0">
                  <a:latin typeface="Century Gothic"/>
                  <a:ea typeface="Century Gothic"/>
                  <a:cs typeface="Century Gothic"/>
                  <a:sym typeface="Century Gothic"/>
                </a:endParaRPr>
              </a:p>
              <a:p>
                <a:pPr marL="0" lvl="0" indent="0" algn="l" rtl="0">
                  <a:lnSpc>
                    <a:spcPct val="100000"/>
                  </a:lnSpc>
                  <a:spcBef>
                    <a:spcPts val="1200"/>
                  </a:spcBef>
                  <a:spcAft>
                    <a:spcPts val="0"/>
                  </a:spcAft>
                  <a:buSzPts val="1400"/>
                  <a:buNone/>
                </a:pPr>
                <a:r>
                  <a:rPr lang="en-GB" dirty="0">
                    <a:latin typeface="Century Gothic"/>
                    <a:ea typeface="Century Gothic"/>
                    <a:cs typeface="Century Gothic"/>
                    <a:sym typeface="Century Gothic"/>
                  </a:rPr>
                  <a:t>Ask learners where they can go to find the names and symbols for elements if they are not sure. Learners can use a periodic table to help: </a:t>
                </a:r>
                <a:r>
                  <a:rPr lang="en-GB" u="sng" dirty="0">
                    <a:latin typeface="Century Gothic"/>
                    <a:ea typeface="Century Gothic"/>
                    <a:cs typeface="Century Gothic"/>
                    <a:sym typeface="Century Gothic"/>
                  </a:rPr>
                  <a:t>rsc.li/4qUCR2Y</a:t>
                </a:r>
                <a:r>
                  <a:rPr lang="en-GB" u="none" dirty="0">
                    <a:latin typeface="Century Gothic"/>
                    <a:ea typeface="Century Gothic"/>
                    <a:cs typeface="Century Gothic"/>
                    <a:sym typeface="Century Gothic"/>
                  </a:rPr>
                  <a:t>. </a:t>
                </a:r>
                <a:endParaRPr u="none" dirty="0">
                  <a:latin typeface="Century Gothic"/>
                  <a:ea typeface="Century Gothic"/>
                  <a:cs typeface="Century Gothic"/>
                  <a:sym typeface="Century Gothic"/>
                </a:endParaRPr>
              </a:p>
            </p:txBody>
          </p:sp>
        </mc:Choice>
        <mc:Fallback xmlns="">
          <p:sp>
            <p:nvSpPr>
              <p:cNvPr id="189" name="Google Shape;189;g3cfe7cfe34e_0_20:notes">
                <a:extLst>
                  <a:ext uri="{FF2B5EF4-FFF2-40B4-BE49-F238E27FC236}">
                    <a16:creationId xmlns:a16="http://schemas.microsoft.com/office/drawing/2014/main" id="{115B5A33-64AC-A211-C248-E07510C4B19B}"/>
                  </a:ext>
                </a:extLst>
              </p:cNvPr>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15000"/>
                  </a:lnSpc>
                  <a:spcBef>
                    <a:spcPts val="1200"/>
                  </a:spcBef>
                  <a:spcAft>
                    <a:spcPts val="0"/>
                  </a:spcAft>
                  <a:buSzPts val="1400"/>
                  <a:buNone/>
                </a:pPr>
                <a:r>
                  <a:rPr lang="en-GB" b="0" dirty="0">
                    <a:latin typeface="Century Gothic"/>
                    <a:ea typeface="Century Gothic"/>
                    <a:cs typeface="Century Gothic"/>
                    <a:sym typeface="Century Gothic"/>
                  </a:rPr>
                  <a:t>Answers: </a:t>
                </a:r>
                <a:r>
                  <a:rPr lang="en-GB" b="0" i="0" dirty="0">
                    <a:latin typeface="Cambria Math" panose="02040503050406030204" pitchFamily="18" charset="0"/>
                    <a:ea typeface="Century Gothic"/>
                    <a:cs typeface="Century Gothic"/>
                    <a:sym typeface="Century Gothic"/>
                  </a:rPr>
                  <a:t>C</a:t>
                </a:r>
                <a:r>
                  <a:rPr lang="en-GB" b="0" dirty="0">
                    <a:latin typeface="Century Gothic"/>
                    <a:ea typeface="Century Gothic"/>
                    <a:cs typeface="Century Gothic"/>
                    <a:sym typeface="Century Gothic"/>
                  </a:rPr>
                  <a:t> </a:t>
                </a:r>
                <a:r>
                  <a:rPr lang="en-GB" dirty="0">
                    <a:latin typeface="Century Gothic"/>
                    <a:ea typeface="Century Gothic"/>
                    <a:cs typeface="Century Gothic"/>
                    <a:sym typeface="Century Gothic"/>
                  </a:rPr>
                  <a:t>is carbon, </a:t>
                </a:r>
                <a:r>
                  <a:rPr lang="en-GB" i="0" dirty="0">
                    <a:latin typeface="Cambria Math" panose="02040503050406030204" pitchFamily="18" charset="0"/>
                    <a:ea typeface="Century Gothic"/>
                    <a:cs typeface="Century Gothic"/>
                    <a:sym typeface="Century Gothic"/>
                  </a:rPr>
                  <a:t>Ca</a:t>
                </a:r>
                <a:r>
                  <a:rPr lang="en-GB" dirty="0">
                    <a:latin typeface="Century Gothic"/>
                    <a:ea typeface="Century Gothic"/>
                    <a:cs typeface="Century Gothic"/>
                    <a:sym typeface="Century Gothic"/>
                  </a:rPr>
                  <a:t> is calcium, </a:t>
                </a:r>
                <a:r>
                  <a:rPr lang="en-GB" i="0" dirty="0">
                    <a:latin typeface="Cambria Math" panose="02040503050406030204" pitchFamily="18" charset="0"/>
                    <a:ea typeface="Century Gothic"/>
                    <a:cs typeface="Century Gothic"/>
                    <a:sym typeface="Century Gothic"/>
                  </a:rPr>
                  <a:t>Cl </a:t>
                </a:r>
                <a:r>
                  <a:rPr lang="en-GB" dirty="0">
                    <a:latin typeface="Century Gothic"/>
                    <a:ea typeface="Century Gothic"/>
                    <a:cs typeface="Century Gothic"/>
                    <a:sym typeface="Century Gothic"/>
                  </a:rPr>
                  <a:t>is chlorine and </a:t>
                </a:r>
                <a:r>
                  <a:rPr lang="en-GB" i="0" dirty="0">
                    <a:latin typeface="Cambria Math" panose="02040503050406030204" pitchFamily="18" charset="0"/>
                    <a:ea typeface="Century Gothic"/>
                    <a:cs typeface="Century Gothic"/>
                    <a:sym typeface="Century Gothic"/>
                  </a:rPr>
                  <a:t>Co</a:t>
                </a:r>
                <a:r>
                  <a:rPr lang="en-GB" dirty="0">
                    <a:latin typeface="Century Gothic"/>
                    <a:ea typeface="Century Gothic"/>
                    <a:cs typeface="Century Gothic"/>
                    <a:sym typeface="Century Gothic"/>
                  </a:rPr>
                  <a:t> is cobalt. There are also </a:t>
                </a:r>
                <a:r>
                  <a:rPr lang="en-GB" i="0" dirty="0">
                    <a:latin typeface="Cambria Math" panose="02040503050406030204" pitchFamily="18" charset="0"/>
                    <a:ea typeface="Century Gothic"/>
                    <a:cs typeface="Century Gothic"/>
                    <a:sym typeface="Century Gothic"/>
                  </a:rPr>
                  <a:t>Cu</a:t>
                </a:r>
                <a:r>
                  <a:rPr lang="en-US" b="0" i="0" dirty="0">
                    <a:latin typeface="Cambria Math" panose="02040503050406030204" pitchFamily="18" charset="0"/>
                    <a:ea typeface="Century Gothic"/>
                    <a:cs typeface="Century Gothic"/>
                    <a:sym typeface="Century Gothic"/>
                  </a:rPr>
                  <a:t>,</a:t>
                </a:r>
                <a:r>
                  <a:rPr lang="en-GB" i="0" dirty="0">
                    <a:latin typeface="Cambria Math" panose="02040503050406030204" pitchFamily="18" charset="0"/>
                    <a:ea typeface="Century Gothic"/>
                    <a:cs typeface="Century Gothic"/>
                    <a:sym typeface="Century Gothic"/>
                  </a:rPr>
                  <a:t> </a:t>
                </a:r>
                <a:r>
                  <a:rPr lang="en-GB" dirty="0">
                    <a:latin typeface="Century Gothic"/>
                    <a:ea typeface="Century Gothic"/>
                    <a:cs typeface="Century Gothic"/>
                    <a:sym typeface="Century Gothic"/>
                  </a:rPr>
                  <a:t>which is copper, and</a:t>
                </a:r>
                <a:r>
                  <a:rPr lang="en-GB" i="0" dirty="0">
                    <a:latin typeface="Cambria Math" panose="02040503050406030204" pitchFamily="18" charset="0"/>
                    <a:ea typeface="Century Gothic"/>
                    <a:cs typeface="Century Gothic"/>
                    <a:sym typeface="Century Gothic"/>
                  </a:rPr>
                  <a:t> Cr</a:t>
                </a:r>
                <a:r>
                  <a:rPr lang="en-US" b="0" i="0" dirty="0">
                    <a:latin typeface="Cambria Math" panose="02040503050406030204" pitchFamily="18" charset="0"/>
                    <a:ea typeface="Century Gothic"/>
                    <a:cs typeface="Century Gothic"/>
                    <a:sym typeface="Century Gothic"/>
                  </a:rPr>
                  <a:t>,</a:t>
                </a:r>
                <a:r>
                  <a:rPr lang="en-GB" i="0" dirty="0">
                    <a:latin typeface="Cambria Math" panose="02040503050406030204" pitchFamily="18" charset="0"/>
                    <a:ea typeface="Century Gothic"/>
                    <a:cs typeface="Century Gothic"/>
                    <a:sym typeface="Century Gothic"/>
                  </a:rPr>
                  <a:t> </a:t>
                </a:r>
                <a:r>
                  <a:rPr lang="en-GB" dirty="0">
                    <a:latin typeface="Century Gothic"/>
                    <a:ea typeface="Century Gothic"/>
                    <a:cs typeface="Century Gothic"/>
                    <a:sym typeface="Century Gothic"/>
                  </a:rPr>
                  <a:t>which is chromium.</a:t>
                </a:r>
              </a:p>
              <a:p>
                <a:pPr marL="0" lvl="0" indent="0" algn="l" rtl="0">
                  <a:lnSpc>
                    <a:spcPct val="115000"/>
                  </a:lnSpc>
                  <a:spcBef>
                    <a:spcPts val="1200"/>
                  </a:spcBef>
                  <a:spcAft>
                    <a:spcPts val="0"/>
                  </a:spcAft>
                  <a:buSzPts val="1400"/>
                  <a:buNone/>
                </a:pPr>
                <a:endParaRPr lang="en-GB" dirty="0">
                  <a:latin typeface="Century Gothic"/>
                  <a:ea typeface="Century Gothic"/>
                  <a:cs typeface="Century Gothic"/>
                  <a:sym typeface="Century Gothic"/>
                </a:endParaRPr>
              </a:p>
              <a:p>
                <a:pPr marL="0" lvl="0" indent="0" algn="l" rtl="0">
                  <a:lnSpc>
                    <a:spcPct val="115000"/>
                  </a:lnSpc>
                  <a:spcBef>
                    <a:spcPts val="1200"/>
                  </a:spcBef>
                  <a:spcAft>
                    <a:spcPts val="0"/>
                  </a:spcAft>
                  <a:buSzPts val="1400"/>
                  <a:buNone/>
                </a:pPr>
                <a:r>
                  <a:rPr lang="en-GB" b="1" dirty="0">
                    <a:latin typeface="Century Gothic"/>
                    <a:ea typeface="Century Gothic"/>
                    <a:cs typeface="Century Gothic"/>
                    <a:sym typeface="Century Gothic"/>
                  </a:rPr>
                  <a:t>Extension</a:t>
                </a:r>
              </a:p>
              <a:p>
                <a:pPr marL="0" lvl="0" indent="0" algn="l" rtl="0">
                  <a:lnSpc>
                    <a:spcPct val="115000"/>
                  </a:lnSpc>
                  <a:spcBef>
                    <a:spcPts val="1200"/>
                  </a:spcBef>
                  <a:spcAft>
                    <a:spcPts val="0"/>
                  </a:spcAft>
                  <a:buSzPts val="1400"/>
                  <a:buNone/>
                </a:pPr>
                <a:r>
                  <a:rPr lang="en-GB" dirty="0">
                    <a:latin typeface="Century Gothic"/>
                    <a:ea typeface="Century Gothic"/>
                    <a:cs typeface="Century Gothic"/>
                    <a:sym typeface="Century Gothic"/>
                  </a:rPr>
                  <a:t>Expand</a:t>
                </a:r>
                <a:r>
                  <a:rPr lang="en-GB" baseline="0" dirty="0">
                    <a:latin typeface="Century Gothic"/>
                    <a:ea typeface="Century Gothic"/>
                    <a:cs typeface="Century Gothic"/>
                    <a:sym typeface="Century Gothic"/>
                  </a:rPr>
                  <a:t> the discussion</a:t>
                </a:r>
                <a:r>
                  <a:rPr lang="en-GB" dirty="0">
                    <a:latin typeface="Century Gothic"/>
                    <a:ea typeface="Century Gothic"/>
                    <a:cs typeface="Century Gothic"/>
                    <a:sym typeface="Century Gothic"/>
                  </a:rPr>
                  <a:t>: </a:t>
                </a:r>
                <a:r>
                  <a:rPr lang="en-GB" i="0" dirty="0">
                    <a:latin typeface="Cambria Math" panose="02040503050406030204" pitchFamily="18" charset="0"/>
                    <a:ea typeface="Century Gothic"/>
                    <a:cs typeface="Century Gothic"/>
                    <a:sym typeface="Century Gothic"/>
                  </a:rPr>
                  <a:t>H</a:t>
                </a:r>
                <a:r>
                  <a:rPr lang="en-GB" dirty="0">
                    <a:latin typeface="Century Gothic"/>
                    <a:ea typeface="Century Gothic"/>
                    <a:cs typeface="Century Gothic"/>
                    <a:sym typeface="Century Gothic"/>
                  </a:rPr>
                  <a:t> is hydrogen, </a:t>
                </a:r>
                <a:r>
                  <a:rPr lang="en-GB" i="0" dirty="0">
                    <a:latin typeface="Cambria Math" panose="02040503050406030204" pitchFamily="18" charset="0"/>
                    <a:ea typeface="Century Gothic"/>
                    <a:cs typeface="Century Gothic"/>
                    <a:sym typeface="Century Gothic"/>
                  </a:rPr>
                  <a:t>He </a:t>
                </a:r>
                <a:r>
                  <a:rPr lang="en-GB" dirty="0">
                    <a:latin typeface="Century Gothic"/>
                    <a:ea typeface="Century Gothic"/>
                    <a:cs typeface="Century Gothic"/>
                    <a:sym typeface="Century Gothic"/>
                  </a:rPr>
                  <a:t>is helium and </a:t>
                </a:r>
                <a:r>
                  <a:rPr lang="en-GB" i="0" dirty="0">
                    <a:latin typeface="Cambria Math" panose="02040503050406030204" pitchFamily="18" charset="0"/>
                    <a:ea typeface="Century Gothic"/>
                    <a:cs typeface="Century Gothic"/>
                    <a:sym typeface="Century Gothic"/>
                  </a:rPr>
                  <a:t>Hg</a:t>
                </a:r>
                <a:r>
                  <a:rPr lang="en-GB" dirty="0">
                    <a:latin typeface="Century Gothic"/>
                    <a:ea typeface="Century Gothic"/>
                    <a:cs typeface="Century Gothic"/>
                    <a:sym typeface="Century Gothic"/>
                  </a:rPr>
                  <a:t> is mercury, </a:t>
                </a:r>
                <a:r>
                  <a:rPr lang="en-GB" i="0" dirty="0">
                    <a:latin typeface="Cambria Math" panose="02040503050406030204" pitchFamily="18" charset="0"/>
                    <a:ea typeface="Century Gothic"/>
                    <a:cs typeface="Century Gothic"/>
                    <a:sym typeface="Century Gothic"/>
                  </a:rPr>
                  <a:t> N </a:t>
                </a:r>
                <a:r>
                  <a:rPr lang="en-GB" dirty="0">
                    <a:latin typeface="Century Gothic"/>
                    <a:ea typeface="Century Gothic"/>
                    <a:cs typeface="Century Gothic"/>
                    <a:sym typeface="Century Gothic"/>
                  </a:rPr>
                  <a:t>is nitrogen,</a:t>
                </a:r>
                <a:r>
                  <a:rPr lang="en-GB" baseline="0" dirty="0">
                    <a:latin typeface="Century Gothic"/>
                    <a:ea typeface="Century Gothic"/>
                    <a:cs typeface="Century Gothic"/>
                    <a:sym typeface="Century Gothic"/>
                  </a:rPr>
                  <a:t> </a:t>
                </a:r>
                <a:r>
                  <a:rPr lang="en-GB" i="0" dirty="0">
                    <a:latin typeface="Cambria Math" panose="02040503050406030204" pitchFamily="18" charset="0"/>
                    <a:ea typeface="Century Gothic"/>
                    <a:cs typeface="Century Gothic"/>
                    <a:sym typeface="Century Gothic"/>
                  </a:rPr>
                  <a:t>Na</a:t>
                </a:r>
                <a:r>
                  <a:rPr lang="en-GB" dirty="0">
                    <a:latin typeface="Century Gothic"/>
                    <a:ea typeface="Century Gothic"/>
                    <a:cs typeface="Century Gothic"/>
                    <a:sym typeface="Century Gothic"/>
                  </a:rPr>
                  <a:t> is sodium and </a:t>
                </a:r>
                <a:r>
                  <a:rPr lang="en-GB" i="0" dirty="0">
                    <a:latin typeface="Cambria Math" panose="02040503050406030204" pitchFamily="18" charset="0"/>
                    <a:ea typeface="Century Gothic"/>
                    <a:cs typeface="Century Gothic"/>
                    <a:sym typeface="Century Gothic"/>
                  </a:rPr>
                  <a:t>Ni</a:t>
                </a:r>
                <a:r>
                  <a:rPr lang="en-GB" dirty="0">
                    <a:latin typeface="Century Gothic"/>
                    <a:ea typeface="Century Gothic"/>
                    <a:cs typeface="Century Gothic"/>
                    <a:sym typeface="Century Gothic"/>
                  </a:rPr>
                  <a:t> is nickel. The capital and lower-case rule is important. When learners write chemical formulas, they must always write the first letter as a capital and the second letter, if there is one, as lower case. </a:t>
                </a:r>
              </a:p>
              <a:p>
                <a:pPr marL="0" lvl="0" indent="0" algn="l" rtl="0">
                  <a:lnSpc>
                    <a:spcPct val="115000"/>
                  </a:lnSpc>
                  <a:spcBef>
                    <a:spcPts val="1200"/>
                  </a:spcBef>
                  <a:spcAft>
                    <a:spcPts val="0"/>
                  </a:spcAft>
                  <a:buSzPts val="1400"/>
                  <a:buNone/>
                </a:pPr>
                <a:endParaRPr lang="en-GB" dirty="0">
                  <a:latin typeface="Century Gothic"/>
                  <a:ea typeface="Century Gothic"/>
                  <a:cs typeface="Century Gothic"/>
                  <a:sym typeface="Century Gothic"/>
                </a:endParaRPr>
              </a:p>
              <a:p>
                <a:pPr marL="0" lvl="0" indent="0" algn="l" rtl="0">
                  <a:lnSpc>
                    <a:spcPct val="115000"/>
                  </a:lnSpc>
                  <a:spcBef>
                    <a:spcPts val="1200"/>
                  </a:spcBef>
                  <a:spcAft>
                    <a:spcPts val="0"/>
                  </a:spcAft>
                  <a:buSzPts val="1400"/>
                  <a:buNone/>
                </a:pPr>
                <a:r>
                  <a:rPr lang="en-GB" dirty="0">
                    <a:latin typeface="Century Gothic"/>
                    <a:ea typeface="Century Gothic"/>
                    <a:cs typeface="Century Gothic"/>
                    <a:sym typeface="Century Gothic"/>
                  </a:rPr>
                  <a:t>We know </a:t>
                </a:r>
                <a:r>
                  <a:rPr lang="en-GB" i="0" dirty="0">
                    <a:latin typeface="Cambria Math" panose="02040503050406030204" pitchFamily="18" charset="0"/>
                    <a:ea typeface="Century Gothic"/>
                    <a:cs typeface="Century Gothic"/>
                    <a:sym typeface="Century Gothic"/>
                  </a:rPr>
                  <a:t>Co</a:t>
                </a:r>
                <a:r>
                  <a:rPr lang="en-GB" dirty="0">
                    <a:latin typeface="Century Gothic"/>
                    <a:ea typeface="Century Gothic"/>
                    <a:cs typeface="Century Gothic"/>
                    <a:sym typeface="Century Gothic"/>
                  </a:rPr>
                  <a:t> means cobalt (one element). However, </a:t>
                </a:r>
                <a:r>
                  <a:rPr lang="en-GB" i="0" dirty="0">
                    <a:latin typeface="Cambria Math" panose="02040503050406030204" pitchFamily="18" charset="0"/>
                    <a:ea typeface="Century Gothic"/>
                    <a:cs typeface="Century Gothic"/>
                    <a:sym typeface="Century Gothic"/>
                  </a:rPr>
                  <a:t>CO</a:t>
                </a:r>
                <a:r>
                  <a:rPr lang="en-GB" dirty="0">
                    <a:latin typeface="Century Gothic"/>
                    <a:ea typeface="Century Gothic"/>
                    <a:cs typeface="Century Gothic"/>
                    <a:sym typeface="Century Gothic"/>
                  </a:rPr>
                  <a:t> means carbon monoxide (two elements, carbon and oxygen). We can tell this because there are two capital letters. If a learner writes the symbol for cobalt as </a:t>
                </a:r>
                <a:r>
                  <a:rPr lang="en-GB" i="0" dirty="0">
                    <a:latin typeface="Cambria Math" panose="02040503050406030204" pitchFamily="18" charset="0"/>
                    <a:ea typeface="Century Gothic"/>
                    <a:cs typeface="Century Gothic"/>
                    <a:sym typeface="Century Gothic"/>
                  </a:rPr>
                  <a:t>CO</a:t>
                </a:r>
                <a:r>
                  <a:rPr lang="en-GB" dirty="0">
                    <a:latin typeface="Century Gothic"/>
                    <a:ea typeface="Century Gothic"/>
                    <a:cs typeface="Century Gothic"/>
                    <a:sym typeface="Century Gothic"/>
                  </a:rPr>
                  <a:t> (with both letters in capital) it is carbon monoxide, which completely changes the meaning and the reaction! Make this point explicitly to learners early on, as it is a very common source of confusion and can lead to errors in formulas and equations that are difficult to spot later.</a:t>
                </a:r>
              </a:p>
              <a:p>
                <a:pPr marL="0" lvl="0" indent="0" algn="l" rtl="0">
                  <a:lnSpc>
                    <a:spcPct val="100000"/>
                  </a:lnSpc>
                  <a:spcBef>
                    <a:spcPts val="1200"/>
                  </a:spcBef>
                  <a:spcAft>
                    <a:spcPts val="0"/>
                  </a:spcAft>
                  <a:buSzPts val="1400"/>
                  <a:buNone/>
                </a:pPr>
                <a:endParaRPr lang="en-GB" dirty="0">
                  <a:latin typeface="Century Gothic"/>
                  <a:ea typeface="Century Gothic"/>
                  <a:cs typeface="Century Gothic"/>
                  <a:sym typeface="Century Gothic"/>
                </a:endParaRPr>
              </a:p>
              <a:p>
                <a:pPr marL="0" lvl="0" indent="0" algn="l" rtl="0">
                  <a:lnSpc>
                    <a:spcPct val="100000"/>
                  </a:lnSpc>
                  <a:spcBef>
                    <a:spcPts val="1200"/>
                  </a:spcBef>
                  <a:spcAft>
                    <a:spcPts val="0"/>
                  </a:spcAft>
                  <a:buSzPts val="1400"/>
                  <a:buNone/>
                </a:pPr>
                <a:r>
                  <a:rPr lang="en-GB" dirty="0">
                    <a:latin typeface="Century Gothic"/>
                    <a:ea typeface="Century Gothic"/>
                    <a:cs typeface="Century Gothic"/>
                    <a:sym typeface="Century Gothic"/>
                  </a:rPr>
                  <a:t>Ask learners where they can go to find the names and symbols for elements if they are not sure. Learners can use a periodic table to help: </a:t>
                </a:r>
                <a:r>
                  <a:rPr lang="en-GB" u="sng" dirty="0">
                    <a:latin typeface="Century Gothic"/>
                    <a:ea typeface="Century Gothic"/>
                    <a:cs typeface="Century Gothic"/>
                    <a:sym typeface="Century Gothic"/>
                  </a:rPr>
                  <a:t>rsc.li/4qUCR2Y</a:t>
                </a:r>
                <a:r>
                  <a:rPr lang="en-GB" u="none" dirty="0">
                    <a:latin typeface="Century Gothic"/>
                    <a:ea typeface="Century Gothic"/>
                    <a:cs typeface="Century Gothic"/>
                    <a:sym typeface="Century Gothic"/>
                  </a:rPr>
                  <a:t>. </a:t>
                </a:r>
                <a:endParaRPr u="none" dirty="0">
                  <a:latin typeface="Century Gothic"/>
                  <a:ea typeface="Century Gothic"/>
                  <a:cs typeface="Century Gothic"/>
                  <a:sym typeface="Century Gothic"/>
                </a:endParaRPr>
              </a:p>
            </p:txBody>
          </p:sp>
        </mc:Fallback>
      </mc:AlternateContent>
      <p:sp>
        <p:nvSpPr>
          <p:cNvPr id="190" name="Google Shape;190;g3cfe7cfe34e_0_20:notes">
            <a:extLst>
              <a:ext uri="{FF2B5EF4-FFF2-40B4-BE49-F238E27FC236}">
                <a16:creationId xmlns:a16="http://schemas.microsoft.com/office/drawing/2014/main" id="{0305A808-D80B-E824-2888-FCE188E7979F}"/>
              </a:ext>
            </a:extLst>
          </p:cNvPr>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rgbClr val="000000"/>
              </a:buClr>
              <a:buSzPts val="1400"/>
              <a:buFont typeface="Arial"/>
              <a:buNone/>
            </a:pPr>
            <a:fld id="{00000000-1234-1234-1234-123412341234}" type="slidenum">
              <a:rPr lang="en-GB"/>
              <a:t>17</a:t>
            </a:fld>
            <a:endParaRPr/>
          </a:p>
        </p:txBody>
      </p:sp>
    </p:spTree>
    <p:extLst>
      <p:ext uri="{BB962C8B-B14F-4D97-AF65-F5344CB8AC3E}">
        <p14:creationId xmlns:p14="http://schemas.microsoft.com/office/powerpoint/2010/main" val="264070602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6"/>
        <p:cNvGrpSpPr/>
        <p:nvPr/>
      </p:nvGrpSpPr>
      <p:grpSpPr>
        <a:xfrm>
          <a:off x="0" y="0"/>
          <a:ext cx="0" cy="0"/>
          <a:chOff x="0" y="0"/>
          <a:chExt cx="0" cy="0"/>
        </a:xfrm>
      </p:grpSpPr>
      <p:sp>
        <p:nvSpPr>
          <p:cNvPr id="197" name="Google Shape;197;g3cfe7cfe34e_0_2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98" name="Google Shape;198;g3cfe7cfe34e_0_26: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en-GB" dirty="0">
                <a:latin typeface="Century Gothic"/>
                <a:ea typeface="Century Gothic"/>
                <a:cs typeface="Century Gothic"/>
                <a:sym typeface="Century Gothic"/>
              </a:rPr>
              <a:t>This slide introduces chemical formulas and the meaning of subscript numbers. Start by asking learners to define the term ‘element’ as an opportunity for recall. Then ask what the prefix ‘sub’ means. Think about a submarine − a vessel which goes below the surface of the sea. Sub means below. So, a subscript is writing below the line.</a:t>
            </a:r>
            <a:endParaRPr dirty="0">
              <a:latin typeface="Century Gothic"/>
              <a:ea typeface="Century Gothic"/>
              <a:cs typeface="Century Gothic"/>
              <a:sym typeface="Century Gothic"/>
            </a:endParaRPr>
          </a:p>
          <a:p>
            <a:pPr marL="0" lvl="0" indent="0" algn="l" rtl="0">
              <a:lnSpc>
                <a:spcPct val="100000"/>
              </a:lnSpc>
              <a:spcBef>
                <a:spcPts val="0"/>
              </a:spcBef>
              <a:spcAft>
                <a:spcPts val="0"/>
              </a:spcAft>
              <a:buSzPts val="1400"/>
              <a:buNone/>
            </a:pPr>
            <a:endParaRPr dirty="0">
              <a:latin typeface="Century Gothic"/>
              <a:ea typeface="Century Gothic"/>
              <a:cs typeface="Century Gothic"/>
              <a:sym typeface="Century Gothic"/>
            </a:endParaRPr>
          </a:p>
          <a:p>
            <a:pPr marL="0" lvl="0" indent="0" algn="l" rtl="0">
              <a:lnSpc>
                <a:spcPct val="100000"/>
              </a:lnSpc>
              <a:spcBef>
                <a:spcPts val="0"/>
              </a:spcBef>
              <a:spcAft>
                <a:spcPts val="0"/>
              </a:spcAft>
              <a:buSzPts val="1400"/>
              <a:buNone/>
            </a:pPr>
            <a:r>
              <a:rPr lang="en-GB" dirty="0">
                <a:latin typeface="Century Gothic"/>
                <a:ea typeface="Century Gothic"/>
                <a:cs typeface="Century Gothic"/>
                <a:sym typeface="Century Gothic"/>
              </a:rPr>
              <a:t>It is important that learners understand a formula contains information about how many atoms or ions of each element are present.</a:t>
            </a:r>
            <a:endParaRPr dirty="0">
              <a:latin typeface="Century Gothic"/>
              <a:ea typeface="Century Gothic"/>
              <a:cs typeface="Century Gothic"/>
              <a:sym typeface="Century Gothic"/>
            </a:endParaRPr>
          </a:p>
        </p:txBody>
      </p:sp>
      <p:sp>
        <p:nvSpPr>
          <p:cNvPr id="199" name="Google Shape;199;g3cfe7cfe34e_0_26: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rgbClr val="000000"/>
              </a:buClr>
              <a:buSzPts val="1400"/>
              <a:buFont typeface="Arial"/>
              <a:buNone/>
            </a:pPr>
            <a:fld id="{00000000-1234-1234-1234-123412341234}" type="slidenum">
              <a:rPr lang="en-GB"/>
              <a:t>18</a:t>
            </a:fld>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4"/>
        <p:cNvGrpSpPr/>
        <p:nvPr/>
      </p:nvGrpSpPr>
      <p:grpSpPr>
        <a:xfrm>
          <a:off x="0" y="0"/>
          <a:ext cx="0" cy="0"/>
          <a:chOff x="0" y="0"/>
          <a:chExt cx="0" cy="0"/>
        </a:xfrm>
      </p:grpSpPr>
      <p:sp>
        <p:nvSpPr>
          <p:cNvPr id="205" name="Google Shape;205;g3d05bc0cf1b_1_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mc:AlternateContent xmlns:mc="http://schemas.openxmlformats.org/markup-compatibility/2006">
        <mc:Choice xmlns:a14="http://schemas.microsoft.com/office/drawing/2010/main" Requires="a14">
          <p:sp>
            <p:nvSpPr>
              <p:cNvPr id="206" name="Google Shape;206;g3d05bc0cf1b_1_6: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15000"/>
                  </a:lnSpc>
                  <a:spcBef>
                    <a:spcPts val="1200"/>
                  </a:spcBef>
                  <a:spcAft>
                    <a:spcPts val="0"/>
                  </a:spcAft>
                  <a:buClr>
                    <a:schemeClr val="dk1"/>
                  </a:buClr>
                  <a:buSzPts val="1100"/>
                  <a:buFont typeface="Arial"/>
                  <a:buNone/>
                </a:pPr>
                <a:r>
                  <a:rPr lang="en-GB" dirty="0">
                    <a:latin typeface="Century Gothic"/>
                    <a:ea typeface="Century Gothic"/>
                    <a:cs typeface="Century Gothic"/>
                    <a:sym typeface="Century Gothic"/>
                  </a:rPr>
                  <a:t>This slide uses the magnesium example learners have already seen to introduce the idea of counting atoms (or ions) on each side of an equation. The question at the end is deliberately left open to create curiosity and lead into the next slide. Learners have already seen this word equation in the conservation of mass slides. Using a familiar example here aims to reduce the cognitive load and lets learners focus on the new skill of counting atoms (and ions).</a:t>
                </a:r>
              </a:p>
              <a:p>
                <a:pPr marL="0" lvl="0" indent="0" algn="l" rtl="0">
                  <a:lnSpc>
                    <a:spcPct val="115000"/>
                  </a:lnSpc>
                  <a:spcBef>
                    <a:spcPts val="1200"/>
                  </a:spcBef>
                  <a:spcAft>
                    <a:spcPts val="0"/>
                  </a:spcAft>
                  <a:buClr>
                    <a:schemeClr val="dk1"/>
                  </a:buClr>
                  <a:buSzPts val="1100"/>
                  <a:buFont typeface="Arial"/>
                  <a:buNone/>
                </a:pPr>
                <a:endParaRPr lang="en-GB" dirty="0">
                  <a:latin typeface="Century Gothic"/>
                  <a:ea typeface="Century Gothic"/>
                  <a:cs typeface="Century Gothic"/>
                  <a:sym typeface="Century Gothic"/>
                </a:endParaRPr>
              </a:p>
              <a:p>
                <a:pPr marL="0" lvl="0" indent="0" algn="l" rtl="0">
                  <a:lnSpc>
                    <a:spcPct val="115000"/>
                  </a:lnSpc>
                  <a:spcBef>
                    <a:spcPts val="1200"/>
                  </a:spcBef>
                  <a:spcAft>
                    <a:spcPts val="0"/>
                  </a:spcAft>
                  <a:buClr>
                    <a:schemeClr val="dk1"/>
                  </a:buClr>
                  <a:buSzPts val="1100"/>
                  <a:buFont typeface="Arial"/>
                  <a:buNone/>
                </a:pPr>
                <a:r>
                  <a:rPr lang="en-GB" dirty="0">
                    <a:latin typeface="Century Gothic"/>
                    <a:ea typeface="Century Gothic"/>
                    <a:cs typeface="Century Gothic"/>
                    <a:sym typeface="Century Gothic"/>
                  </a:rPr>
                  <a:t>Work through the table by thinking out loud with learners. Point to each symbol and count explicitly. For example: on the left I have </a:t>
                </a:r>
                <a14:m>
                  <m:oMath xmlns:m="http://schemas.openxmlformats.org/officeDocument/2006/math">
                    <m:r>
                      <m:rPr>
                        <m:sty m:val="p"/>
                      </m:rPr>
                      <a:rPr lang="en-GB" i="0" dirty="0" smtClean="0">
                        <a:latin typeface="Cambria Math" panose="02040503050406030204" pitchFamily="18" charset="0"/>
                        <a:ea typeface="Century Gothic"/>
                        <a:cs typeface="Century Gothic"/>
                        <a:sym typeface="Century Gothic"/>
                      </a:rPr>
                      <m:t>Mg</m:t>
                    </m:r>
                  </m:oMath>
                </a14:m>
                <a:r>
                  <a:rPr lang="en-GB" dirty="0">
                    <a:latin typeface="Century Gothic"/>
                    <a:ea typeface="Century Gothic"/>
                    <a:cs typeface="Century Gothic"/>
                    <a:sym typeface="Century Gothic"/>
                  </a:rPr>
                  <a:t>, that is 1 magnesium. I have </a:t>
                </a:r>
                <a14:m>
                  <m:oMath xmlns:m="http://schemas.openxmlformats.org/officeDocument/2006/math">
                    <m:sSub>
                      <m:sSubPr>
                        <m:ctrlPr>
                          <a:rPr lang="en-GB" b="0" i="0" dirty="0" smtClean="0">
                            <a:solidFill>
                              <a:schemeClr val="tx1"/>
                            </a:solidFill>
                            <a:latin typeface="Cambria Math" panose="02040503050406030204" pitchFamily="18" charset="0"/>
                          </a:rPr>
                        </m:ctrlPr>
                      </m:sSubPr>
                      <m:e>
                        <m:r>
                          <m:rPr>
                            <m:sty m:val="p"/>
                          </m:rPr>
                          <a:rPr lang="en-GB" b="0" i="0" dirty="0" smtClean="0">
                            <a:solidFill>
                              <a:schemeClr val="tx1"/>
                            </a:solidFill>
                            <a:latin typeface="Cambria Math" panose="02040503050406030204" pitchFamily="18" charset="0"/>
                          </a:rPr>
                          <m:t>O</m:t>
                        </m:r>
                      </m:e>
                      <m:sub>
                        <m:r>
                          <a:rPr lang="ar-AE" b="0" i="1" dirty="0" smtClean="0">
                            <a:solidFill>
                              <a:schemeClr val="tx1"/>
                            </a:solidFill>
                            <a:latin typeface="Cambria Math" panose="02040503050406030204" pitchFamily="18" charset="0"/>
                          </a:rPr>
                          <m:t>2</m:t>
                        </m:r>
                      </m:sub>
                    </m:sSub>
                  </m:oMath>
                </a14:m>
                <a:r>
                  <a:rPr lang="en-GB" dirty="0">
                    <a:latin typeface="Century Gothic"/>
                    <a:ea typeface="Century Gothic"/>
                    <a:cs typeface="Century Gothic"/>
                    <a:sym typeface="Century Gothic"/>
                  </a:rPr>
                  <a:t>,</a:t>
                </a:r>
                <a:r>
                  <a:rPr lang="ar-AE" dirty="0">
                    <a:latin typeface="Century Gothic"/>
                    <a:ea typeface="Century Gothic"/>
                    <a:cs typeface="Century Gothic"/>
                    <a:sym typeface="Century Gothic"/>
                  </a:rPr>
                  <a:t> </a:t>
                </a:r>
                <a:r>
                  <a:rPr lang="en-GB" dirty="0">
                    <a:latin typeface="Century Gothic"/>
                    <a:ea typeface="Century Gothic"/>
                    <a:cs typeface="Century Gothic"/>
                    <a:sym typeface="Century Gothic"/>
                  </a:rPr>
                  <a:t>that is 2 oxygen atoms. On the right I have </a:t>
                </a:r>
                <a14:m>
                  <m:oMath xmlns:m="http://schemas.openxmlformats.org/officeDocument/2006/math">
                    <m:r>
                      <m:rPr>
                        <m:sty m:val="p"/>
                      </m:rPr>
                      <a:rPr lang="en-GB" i="0" dirty="0" smtClean="0">
                        <a:latin typeface="Cambria Math" panose="02040503050406030204" pitchFamily="18" charset="0"/>
                        <a:ea typeface="Century Gothic"/>
                        <a:cs typeface="Century Gothic"/>
                        <a:sym typeface="Century Gothic"/>
                      </a:rPr>
                      <m:t>MgO</m:t>
                    </m:r>
                  </m:oMath>
                </a14:m>
                <a:r>
                  <a:rPr lang="en-GB" dirty="0">
                    <a:latin typeface="Century Gothic"/>
                    <a:ea typeface="Century Gothic"/>
                    <a:cs typeface="Century Gothic"/>
                    <a:sym typeface="Century Gothic"/>
                  </a:rPr>
                  <a:t>, that is 1 magnesium and</a:t>
                </a:r>
                <a:r>
                  <a:rPr lang="en-GB" baseline="0" dirty="0">
                    <a:latin typeface="Century Gothic"/>
                    <a:ea typeface="Century Gothic"/>
                    <a:cs typeface="Century Gothic"/>
                    <a:sym typeface="Century Gothic"/>
                  </a:rPr>
                  <a:t> 1</a:t>
                </a:r>
                <a14:m>
                  <m:oMath xmlns:m="http://schemas.openxmlformats.org/officeDocument/2006/math">
                    <m:r>
                      <a:rPr lang="en-GB" i="1" dirty="0" smtClean="0">
                        <a:latin typeface="Cambria Math" panose="02040503050406030204" pitchFamily="18" charset="0"/>
                        <a:ea typeface="Century Gothic"/>
                        <a:cs typeface="Century Gothic"/>
                        <a:sym typeface="Century Gothic"/>
                      </a:rPr>
                      <m:t> </m:t>
                    </m:r>
                  </m:oMath>
                </a14:m>
                <a:r>
                  <a:rPr lang="en-GB" dirty="0">
                    <a:latin typeface="Century Gothic"/>
                    <a:ea typeface="Century Gothic"/>
                    <a:cs typeface="Century Gothic"/>
                    <a:sym typeface="Century Gothic"/>
                  </a:rPr>
                  <a:t>oxygen.</a:t>
                </a:r>
              </a:p>
              <a:p>
                <a:pPr marL="0" lvl="0" indent="0" algn="l" rtl="0">
                  <a:lnSpc>
                    <a:spcPct val="115000"/>
                  </a:lnSpc>
                  <a:spcBef>
                    <a:spcPts val="1200"/>
                  </a:spcBef>
                  <a:spcAft>
                    <a:spcPts val="0"/>
                  </a:spcAft>
                  <a:buClr>
                    <a:schemeClr val="dk1"/>
                  </a:buClr>
                  <a:buSzPts val="1100"/>
                  <a:buFont typeface="Arial"/>
                  <a:buNone/>
                </a:pPr>
                <a:endParaRPr lang="en-GB" dirty="0">
                  <a:latin typeface="Century Gothic"/>
                  <a:ea typeface="Century Gothic"/>
                  <a:cs typeface="Century Gothic"/>
                  <a:sym typeface="Century Gothic"/>
                </a:endParaRPr>
              </a:p>
              <a:p>
                <a:pPr marL="0" lvl="0" indent="0" algn="l" rtl="0">
                  <a:lnSpc>
                    <a:spcPct val="115000"/>
                  </a:lnSpc>
                  <a:spcBef>
                    <a:spcPts val="1200"/>
                  </a:spcBef>
                  <a:spcAft>
                    <a:spcPts val="0"/>
                  </a:spcAft>
                  <a:buClr>
                    <a:schemeClr val="dk1"/>
                  </a:buClr>
                  <a:buSzPts val="1100"/>
                  <a:buFont typeface="Arial"/>
                  <a:buNone/>
                </a:pPr>
                <a:r>
                  <a:rPr lang="en-GB" b="1" dirty="0">
                    <a:latin typeface="Century Gothic"/>
                    <a:ea typeface="Century Gothic"/>
                    <a:cs typeface="Century Gothic"/>
                    <a:sym typeface="Century Gothic"/>
                  </a:rPr>
                  <a:t>Where has the other oxygen atom gone?</a:t>
                </a:r>
              </a:p>
              <a:p>
                <a:pPr marL="0" lvl="0" indent="0" algn="l" rtl="0">
                  <a:lnSpc>
                    <a:spcPct val="100000"/>
                  </a:lnSpc>
                  <a:spcBef>
                    <a:spcPts val="1200"/>
                  </a:spcBef>
                  <a:spcAft>
                    <a:spcPts val="0"/>
                  </a:spcAft>
                  <a:buClr>
                    <a:schemeClr val="dk1"/>
                  </a:buClr>
                  <a:buSzPts val="1100"/>
                  <a:buFont typeface="Arial"/>
                  <a:buNone/>
                </a:pPr>
                <a:r>
                  <a:rPr lang="en-GB" sz="1200" b="0" i="0" u="none" strike="noStrike" cap="none" dirty="0">
                    <a:solidFill>
                      <a:schemeClr val="dk1"/>
                    </a:solidFill>
                    <a:effectLst/>
                    <a:latin typeface="Arial"/>
                    <a:ea typeface="Arial"/>
                    <a:cs typeface="Arial"/>
                    <a:sym typeface="Arial"/>
                  </a:rPr>
                  <a:t>This is the hook for the next slide. Do not answer it yet. Give students a moment to think and discuss before moving on. Some may suggest the equation is wrong. Others may suggest we need more </a:t>
                </a:r>
                <a14:m>
                  <m:oMath xmlns:m="http://schemas.openxmlformats.org/officeDocument/2006/math">
                    <m:r>
                      <m:rPr>
                        <m:sty m:val="p"/>
                      </m:rPr>
                      <a:rPr lang="en-GB" sz="1200" b="0" i="0" u="none" strike="noStrike" cap="none">
                        <a:solidFill>
                          <a:schemeClr val="dk1"/>
                        </a:solidFill>
                        <a:effectLst/>
                        <a:latin typeface="Arial"/>
                        <a:ea typeface="Arial"/>
                        <a:cs typeface="Arial"/>
                        <a:sym typeface="Arial"/>
                      </a:rPr>
                      <m:t>MgO</m:t>
                    </m:r>
                  </m:oMath>
                </a14:m>
                <a:r>
                  <a:rPr lang="en-GB" sz="1200" b="0" i="0" u="none" strike="noStrike" cap="none" dirty="0">
                    <a:solidFill>
                      <a:schemeClr val="dk1"/>
                    </a:solidFill>
                    <a:effectLst/>
                    <a:latin typeface="Arial"/>
                    <a:ea typeface="Arial"/>
                    <a:cs typeface="Arial"/>
                    <a:sym typeface="Arial"/>
                  </a:rPr>
                  <a:t> on the right</a:t>
                </a:r>
                <a:r>
                  <a:rPr lang="en-GB" dirty="0">
                    <a:latin typeface="Century Gothic"/>
                    <a:ea typeface="Century Gothic"/>
                    <a:cs typeface="Century Gothic"/>
                    <a:sym typeface="Century Gothic"/>
                  </a:rPr>
                  <a:t>. Both responses are useful starting points. A common misconception is that learners think </a:t>
                </a:r>
                <a14:m>
                  <m:oMath xmlns:m="http://schemas.openxmlformats.org/officeDocument/2006/math">
                    <m:sSub>
                      <m:sSubPr>
                        <m:ctrlPr>
                          <a:rPr lang="en-GB" b="0" i="0" dirty="0" smtClean="0">
                            <a:solidFill>
                              <a:schemeClr val="tx1"/>
                            </a:solidFill>
                            <a:latin typeface="Cambria Math" panose="02040503050406030204" pitchFamily="18" charset="0"/>
                          </a:rPr>
                        </m:ctrlPr>
                      </m:sSubPr>
                      <m:e>
                        <m:r>
                          <m:rPr>
                            <m:sty m:val="p"/>
                          </m:rPr>
                          <a:rPr lang="en-GB" b="0" i="0" dirty="0" smtClean="0">
                            <a:solidFill>
                              <a:schemeClr val="tx1"/>
                            </a:solidFill>
                            <a:latin typeface="Cambria Math" panose="02040503050406030204" pitchFamily="18" charset="0"/>
                          </a:rPr>
                          <m:t>O</m:t>
                        </m:r>
                      </m:e>
                      <m:sub>
                        <m:r>
                          <a:rPr lang="ar-AE" b="0" i="1" dirty="0" smtClean="0">
                            <a:solidFill>
                              <a:schemeClr val="tx1"/>
                            </a:solidFill>
                            <a:latin typeface="Cambria Math" panose="02040503050406030204" pitchFamily="18" charset="0"/>
                          </a:rPr>
                          <m:t>2</m:t>
                        </m:r>
                      </m:sub>
                    </m:sSub>
                  </m:oMath>
                </a14:m>
                <a:r>
                  <a:rPr lang="en-GB" dirty="0">
                    <a:latin typeface="Century Gothic"/>
                    <a:ea typeface="Century Gothic"/>
                    <a:cs typeface="Century Gothic"/>
                    <a:sym typeface="Century Gothic"/>
                  </a:rPr>
                  <a:t> means</a:t>
                </a:r>
                <a:r>
                  <a:rPr lang="en-GB" baseline="0" dirty="0">
                    <a:latin typeface="Century Gothic"/>
                    <a:ea typeface="Century Gothic"/>
                    <a:cs typeface="Century Gothic"/>
                    <a:sym typeface="Century Gothic"/>
                  </a:rPr>
                  <a:t> 2 </a:t>
                </a:r>
                <a:r>
                  <a:rPr lang="en-GB" dirty="0">
                    <a:latin typeface="Century Gothic"/>
                    <a:ea typeface="Century Gothic"/>
                    <a:cs typeface="Century Gothic"/>
                    <a:sym typeface="Century Gothic"/>
                  </a:rPr>
                  <a:t>separate oxygen atoms rather than 2</a:t>
                </a:r>
                <a:r>
                  <a:rPr lang="en-GB" baseline="0" dirty="0">
                    <a:latin typeface="Century Gothic"/>
                    <a:ea typeface="Century Gothic"/>
                    <a:cs typeface="Century Gothic"/>
                    <a:sym typeface="Century Gothic"/>
                  </a:rPr>
                  <a:t> </a:t>
                </a:r>
                <a:r>
                  <a:rPr lang="en-GB" dirty="0">
                    <a:latin typeface="Century Gothic"/>
                    <a:ea typeface="Century Gothic"/>
                    <a:cs typeface="Century Gothic"/>
                    <a:sym typeface="Century Gothic"/>
                  </a:rPr>
                  <a:t>oxygen atoms joined together. Clarify this but keep it simple at this stage, as the focus is on counting rather than bonding. Explain that not all elements form diatomic pairs.</a:t>
                </a:r>
              </a:p>
              <a:p>
                <a:pPr marL="0" lvl="0" indent="0" algn="l" rtl="0">
                  <a:lnSpc>
                    <a:spcPct val="100000"/>
                  </a:lnSpc>
                  <a:spcBef>
                    <a:spcPts val="1200"/>
                  </a:spcBef>
                  <a:spcAft>
                    <a:spcPts val="0"/>
                  </a:spcAft>
                  <a:buSzPts val="1400"/>
                  <a:buNone/>
                </a:pPr>
                <a:endParaRPr dirty="0"/>
              </a:p>
            </p:txBody>
          </p:sp>
        </mc:Choice>
        <mc:Fallback>
          <p:sp>
            <p:nvSpPr>
              <p:cNvPr id="206" name="Google Shape;206;g3d05bc0cf1b_1_6: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15000"/>
                  </a:lnSpc>
                  <a:spcBef>
                    <a:spcPts val="1200"/>
                  </a:spcBef>
                  <a:spcAft>
                    <a:spcPts val="0"/>
                  </a:spcAft>
                  <a:buClr>
                    <a:schemeClr val="dk1"/>
                  </a:buClr>
                  <a:buSzPts val="1100"/>
                  <a:buFont typeface="Arial"/>
                  <a:buNone/>
                </a:pPr>
                <a:r>
                  <a:rPr lang="en-GB" dirty="0">
                    <a:latin typeface="Century Gothic"/>
                    <a:ea typeface="Century Gothic"/>
                    <a:cs typeface="Century Gothic"/>
                    <a:sym typeface="Century Gothic"/>
                  </a:rPr>
                  <a:t>This slide uses the magnesium example learners have already seen to introduce the idea of counting atoms (or ions) on each side of an equation. The question at the end is deliberately left open to create curiosity and lead into the next slide. Learners have already seen this word equation in the conservation of mass slides. Using a familiar example here aims to reduce the cognitive load and lets learners focus on the new skill of counting atoms (and ions).</a:t>
                </a:r>
              </a:p>
              <a:p>
                <a:pPr marL="0" lvl="0" indent="0" algn="l" rtl="0">
                  <a:lnSpc>
                    <a:spcPct val="115000"/>
                  </a:lnSpc>
                  <a:spcBef>
                    <a:spcPts val="1200"/>
                  </a:spcBef>
                  <a:spcAft>
                    <a:spcPts val="0"/>
                  </a:spcAft>
                  <a:buClr>
                    <a:schemeClr val="dk1"/>
                  </a:buClr>
                  <a:buSzPts val="1100"/>
                  <a:buFont typeface="Arial"/>
                  <a:buNone/>
                </a:pPr>
                <a:endParaRPr lang="en-GB" dirty="0">
                  <a:latin typeface="Century Gothic"/>
                  <a:ea typeface="Century Gothic"/>
                  <a:cs typeface="Century Gothic"/>
                  <a:sym typeface="Century Gothic"/>
                </a:endParaRPr>
              </a:p>
              <a:p>
                <a:pPr marL="0" lvl="0" indent="0" algn="l" rtl="0">
                  <a:lnSpc>
                    <a:spcPct val="115000"/>
                  </a:lnSpc>
                  <a:spcBef>
                    <a:spcPts val="1200"/>
                  </a:spcBef>
                  <a:spcAft>
                    <a:spcPts val="0"/>
                  </a:spcAft>
                  <a:buClr>
                    <a:schemeClr val="dk1"/>
                  </a:buClr>
                  <a:buSzPts val="1100"/>
                  <a:buFont typeface="Arial"/>
                  <a:buNone/>
                </a:pPr>
                <a:r>
                  <a:rPr lang="en-GB" dirty="0">
                    <a:latin typeface="Century Gothic"/>
                    <a:ea typeface="Century Gothic"/>
                    <a:cs typeface="Century Gothic"/>
                    <a:sym typeface="Century Gothic"/>
                  </a:rPr>
                  <a:t>Work through the table by thinking out loud with learners. Point to each symbol and count explicitly. For example: on the left I have </a:t>
                </a:r>
                <a:r>
                  <a:rPr lang="en-GB" i="0" dirty="0">
                    <a:latin typeface="Cambria Math" panose="02040503050406030204" pitchFamily="18" charset="0"/>
                    <a:ea typeface="Century Gothic"/>
                    <a:cs typeface="Century Gothic"/>
                    <a:sym typeface="Century Gothic"/>
                  </a:rPr>
                  <a:t>Mg</a:t>
                </a:r>
                <a:r>
                  <a:rPr lang="en-GB" dirty="0">
                    <a:latin typeface="Century Gothic"/>
                    <a:ea typeface="Century Gothic"/>
                    <a:cs typeface="Century Gothic"/>
                    <a:sym typeface="Century Gothic"/>
                  </a:rPr>
                  <a:t>, that is 1 magnesium. I have </a:t>
                </a:r>
                <a:r>
                  <a:rPr lang="en-GB" b="0" i="0" dirty="0">
                    <a:solidFill>
                      <a:schemeClr val="tx1"/>
                    </a:solidFill>
                    <a:latin typeface="Cambria Math" panose="02040503050406030204" pitchFamily="18" charset="0"/>
                  </a:rPr>
                  <a:t>O_</a:t>
                </a:r>
                <a:r>
                  <a:rPr lang="ar-AE" b="0" i="0" dirty="0">
                    <a:solidFill>
                      <a:schemeClr val="tx1"/>
                    </a:solidFill>
                    <a:latin typeface="Cambria Math" panose="02040503050406030204" pitchFamily="18" charset="0"/>
                  </a:rPr>
                  <a:t>2</a:t>
                </a:r>
                <a:r>
                  <a:rPr lang="en-GB" dirty="0">
                    <a:latin typeface="Century Gothic"/>
                    <a:ea typeface="Century Gothic"/>
                    <a:cs typeface="Century Gothic"/>
                    <a:sym typeface="Century Gothic"/>
                  </a:rPr>
                  <a:t>,</a:t>
                </a:r>
                <a:r>
                  <a:rPr lang="ar-AE" dirty="0">
                    <a:latin typeface="Century Gothic"/>
                    <a:ea typeface="Century Gothic"/>
                    <a:cs typeface="Century Gothic"/>
                    <a:sym typeface="Century Gothic"/>
                  </a:rPr>
                  <a:t> </a:t>
                </a:r>
                <a:r>
                  <a:rPr lang="en-GB" dirty="0">
                    <a:latin typeface="Century Gothic"/>
                    <a:ea typeface="Century Gothic"/>
                    <a:cs typeface="Century Gothic"/>
                    <a:sym typeface="Century Gothic"/>
                  </a:rPr>
                  <a:t>that is 2 oxygen atoms. On the right I have </a:t>
                </a:r>
                <a:r>
                  <a:rPr lang="en-GB" i="0" dirty="0">
                    <a:latin typeface="Cambria Math" panose="02040503050406030204" pitchFamily="18" charset="0"/>
                    <a:ea typeface="Century Gothic"/>
                    <a:cs typeface="Century Gothic"/>
                    <a:sym typeface="Century Gothic"/>
                  </a:rPr>
                  <a:t>MgO</a:t>
                </a:r>
                <a:r>
                  <a:rPr lang="en-GB" dirty="0">
                    <a:latin typeface="Century Gothic"/>
                    <a:ea typeface="Century Gothic"/>
                    <a:cs typeface="Century Gothic"/>
                    <a:sym typeface="Century Gothic"/>
                  </a:rPr>
                  <a:t>, that is 1 magnesium and</a:t>
                </a:r>
                <a:r>
                  <a:rPr lang="en-GB" baseline="0" dirty="0">
                    <a:latin typeface="Century Gothic"/>
                    <a:ea typeface="Century Gothic"/>
                    <a:cs typeface="Century Gothic"/>
                    <a:sym typeface="Century Gothic"/>
                  </a:rPr>
                  <a:t> 1</a:t>
                </a:r>
                <a:r>
                  <a:rPr lang="en-GB" i="0" dirty="0">
                    <a:latin typeface="Cambria Math" panose="02040503050406030204" pitchFamily="18" charset="0"/>
                    <a:ea typeface="Century Gothic"/>
                    <a:cs typeface="Century Gothic"/>
                    <a:sym typeface="Century Gothic"/>
                  </a:rPr>
                  <a:t> </a:t>
                </a:r>
                <a:r>
                  <a:rPr lang="en-GB" dirty="0">
                    <a:latin typeface="Century Gothic"/>
                    <a:ea typeface="Century Gothic"/>
                    <a:cs typeface="Century Gothic"/>
                    <a:sym typeface="Century Gothic"/>
                  </a:rPr>
                  <a:t>oxygen.</a:t>
                </a:r>
              </a:p>
              <a:p>
                <a:pPr marL="0" lvl="0" indent="0" algn="l" rtl="0">
                  <a:lnSpc>
                    <a:spcPct val="115000"/>
                  </a:lnSpc>
                  <a:spcBef>
                    <a:spcPts val="1200"/>
                  </a:spcBef>
                  <a:spcAft>
                    <a:spcPts val="0"/>
                  </a:spcAft>
                  <a:buClr>
                    <a:schemeClr val="dk1"/>
                  </a:buClr>
                  <a:buSzPts val="1100"/>
                  <a:buFont typeface="Arial"/>
                  <a:buNone/>
                </a:pPr>
                <a:endParaRPr lang="en-GB" dirty="0">
                  <a:latin typeface="Century Gothic"/>
                  <a:ea typeface="Century Gothic"/>
                  <a:cs typeface="Century Gothic"/>
                  <a:sym typeface="Century Gothic"/>
                </a:endParaRPr>
              </a:p>
              <a:p>
                <a:pPr marL="0" lvl="0" indent="0" algn="l" rtl="0">
                  <a:lnSpc>
                    <a:spcPct val="115000"/>
                  </a:lnSpc>
                  <a:spcBef>
                    <a:spcPts val="1200"/>
                  </a:spcBef>
                  <a:spcAft>
                    <a:spcPts val="0"/>
                  </a:spcAft>
                  <a:buClr>
                    <a:schemeClr val="dk1"/>
                  </a:buClr>
                  <a:buSzPts val="1100"/>
                  <a:buFont typeface="Arial"/>
                  <a:buNone/>
                </a:pPr>
                <a:r>
                  <a:rPr lang="en-GB" b="1" dirty="0">
                    <a:latin typeface="Century Gothic"/>
                    <a:ea typeface="Century Gothic"/>
                    <a:cs typeface="Century Gothic"/>
                    <a:sym typeface="Century Gothic"/>
                  </a:rPr>
                  <a:t>Where has the other oxygen atom gone?</a:t>
                </a:r>
              </a:p>
              <a:p>
                <a:pPr marL="0" lvl="0" indent="0" algn="l" rtl="0">
                  <a:lnSpc>
                    <a:spcPct val="100000"/>
                  </a:lnSpc>
                  <a:spcBef>
                    <a:spcPts val="1200"/>
                  </a:spcBef>
                  <a:spcAft>
                    <a:spcPts val="0"/>
                  </a:spcAft>
                  <a:buClr>
                    <a:schemeClr val="dk1"/>
                  </a:buClr>
                  <a:buSzPts val="1100"/>
                  <a:buFont typeface="Arial"/>
                  <a:buNone/>
                </a:pPr>
                <a:r>
                  <a:rPr lang="en-GB" sz="1200" b="0" i="0" u="none" strike="noStrike" cap="none" dirty="0">
                    <a:solidFill>
                      <a:schemeClr val="dk1"/>
                    </a:solidFill>
                    <a:effectLst/>
                    <a:latin typeface="Arial"/>
                    <a:ea typeface="Arial"/>
                    <a:cs typeface="Arial"/>
                    <a:sym typeface="Arial"/>
                  </a:rPr>
                  <a:t>This is the hook for the next slide. Do not answer it yet. Give students a moment to think and discuss before moving on. Some may suggest the equation is wrong. Others may suggest we need more </a:t>
                </a:r>
                <a:r>
                  <a:rPr lang="en-GB" sz="1200" b="0" i="0" u="none" strike="noStrike" cap="none">
                    <a:solidFill>
                      <a:schemeClr val="dk1"/>
                    </a:solidFill>
                    <a:effectLst/>
                    <a:latin typeface="Arial"/>
                    <a:ea typeface="Arial"/>
                    <a:cs typeface="Arial"/>
                    <a:sym typeface="Arial"/>
                  </a:rPr>
                  <a:t>MgO</a:t>
                </a:r>
                <a:r>
                  <a:rPr lang="en-GB" sz="1200" b="0" i="0" u="none" strike="noStrike" cap="none" dirty="0">
                    <a:solidFill>
                      <a:schemeClr val="dk1"/>
                    </a:solidFill>
                    <a:effectLst/>
                    <a:latin typeface="Arial"/>
                    <a:ea typeface="Arial"/>
                    <a:cs typeface="Arial"/>
                    <a:sym typeface="Arial"/>
                  </a:rPr>
                  <a:t> on the right</a:t>
                </a:r>
                <a:r>
                  <a:rPr lang="en-GB" dirty="0">
                    <a:latin typeface="Century Gothic"/>
                    <a:ea typeface="Century Gothic"/>
                    <a:cs typeface="Century Gothic"/>
                    <a:sym typeface="Century Gothic"/>
                  </a:rPr>
                  <a:t>. Both responses are useful starting points. A common misconception is that learners think </a:t>
                </a:r>
                <a:r>
                  <a:rPr lang="en-GB" b="0" i="0" dirty="0">
                    <a:solidFill>
                      <a:schemeClr val="tx1"/>
                    </a:solidFill>
                    <a:latin typeface="Cambria Math" panose="02040503050406030204" pitchFamily="18" charset="0"/>
                  </a:rPr>
                  <a:t>O_</a:t>
                </a:r>
                <a:r>
                  <a:rPr lang="ar-AE" b="0" i="0" dirty="0">
                    <a:solidFill>
                      <a:schemeClr val="tx1"/>
                    </a:solidFill>
                    <a:latin typeface="Cambria Math" panose="02040503050406030204" pitchFamily="18" charset="0"/>
                  </a:rPr>
                  <a:t>2</a:t>
                </a:r>
                <a:r>
                  <a:rPr lang="en-GB" dirty="0">
                    <a:latin typeface="Century Gothic"/>
                    <a:ea typeface="Century Gothic"/>
                    <a:cs typeface="Century Gothic"/>
                    <a:sym typeface="Century Gothic"/>
                  </a:rPr>
                  <a:t> means</a:t>
                </a:r>
                <a:r>
                  <a:rPr lang="en-GB" baseline="0" dirty="0">
                    <a:latin typeface="Century Gothic"/>
                    <a:ea typeface="Century Gothic"/>
                    <a:cs typeface="Century Gothic"/>
                    <a:sym typeface="Century Gothic"/>
                  </a:rPr>
                  <a:t> 2 </a:t>
                </a:r>
                <a:r>
                  <a:rPr lang="en-GB" dirty="0">
                    <a:latin typeface="Century Gothic"/>
                    <a:ea typeface="Century Gothic"/>
                    <a:cs typeface="Century Gothic"/>
                    <a:sym typeface="Century Gothic"/>
                  </a:rPr>
                  <a:t>separate oxygen atoms rather than 2</a:t>
                </a:r>
                <a:r>
                  <a:rPr lang="en-GB" baseline="0" dirty="0">
                    <a:latin typeface="Century Gothic"/>
                    <a:ea typeface="Century Gothic"/>
                    <a:cs typeface="Century Gothic"/>
                    <a:sym typeface="Century Gothic"/>
                  </a:rPr>
                  <a:t> </a:t>
                </a:r>
                <a:r>
                  <a:rPr lang="en-GB" dirty="0">
                    <a:latin typeface="Century Gothic"/>
                    <a:ea typeface="Century Gothic"/>
                    <a:cs typeface="Century Gothic"/>
                    <a:sym typeface="Century Gothic"/>
                  </a:rPr>
                  <a:t>oxygen atoms joined together. Clarify this but keep it simple at this stage, as the focus is on counting rather than bonding. Explain that not all elements form diatomic pairs.</a:t>
                </a:r>
              </a:p>
              <a:p>
                <a:pPr marL="0" lvl="0" indent="0" algn="l" rtl="0">
                  <a:lnSpc>
                    <a:spcPct val="100000"/>
                  </a:lnSpc>
                  <a:spcBef>
                    <a:spcPts val="1200"/>
                  </a:spcBef>
                  <a:spcAft>
                    <a:spcPts val="0"/>
                  </a:spcAft>
                  <a:buSzPts val="1400"/>
                  <a:buNone/>
                </a:pPr>
                <a:endParaRPr dirty="0"/>
              </a:p>
            </p:txBody>
          </p:sp>
        </mc:Fallback>
      </mc:AlternateContent>
      <p:sp>
        <p:nvSpPr>
          <p:cNvPr id="207" name="Google Shape;207;g3d05bc0cf1b_1_6: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rgbClr val="000000"/>
              </a:buClr>
              <a:buSzPts val="1400"/>
              <a:buFont typeface="Arial"/>
              <a:buNone/>
            </a:pPr>
            <a:fld id="{00000000-1234-1234-1234-123412341234}" type="slidenum">
              <a:rPr lang="en-GB"/>
              <a:t>19</a:t>
            </a:fld>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2"/>
        <p:cNvGrpSpPr/>
        <p:nvPr/>
      </p:nvGrpSpPr>
      <p:grpSpPr>
        <a:xfrm>
          <a:off x="0" y="0"/>
          <a:ext cx="0" cy="0"/>
          <a:chOff x="0" y="0"/>
          <a:chExt cx="0" cy="0"/>
        </a:xfrm>
      </p:grpSpPr>
      <p:sp>
        <p:nvSpPr>
          <p:cNvPr id="213" name="Google Shape;213;g3d05bc0cf1b_1_1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mc:AlternateContent xmlns:mc="http://schemas.openxmlformats.org/markup-compatibility/2006">
        <mc:Choice xmlns:a14="http://schemas.microsoft.com/office/drawing/2010/main" Requires="a14">
          <p:sp>
            <p:nvSpPr>
              <p:cNvPr id="214" name="Google Shape;214;g3d05bc0cf1b_1_17: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15000"/>
                  </a:lnSpc>
                  <a:spcBef>
                    <a:spcPts val="1200"/>
                  </a:spcBef>
                  <a:spcAft>
                    <a:spcPts val="0"/>
                  </a:spcAft>
                  <a:buSzPts val="1400"/>
                  <a:buNone/>
                </a:pPr>
                <a:r>
                  <a:rPr lang="en-GB" dirty="0">
                    <a:latin typeface="Century Gothic"/>
                    <a:ea typeface="Century Gothic"/>
                    <a:cs typeface="Century Gothic"/>
                    <a:sym typeface="Century Gothic"/>
                  </a:rPr>
                  <a:t>This slide introduces balancing as a direct consequence of conservation of mass. Ask learners to recall the law of conservation of mass (slide 11) and ask them what they would expect if it was upheld. Learners already know that atoms cannot be created or destroyed, so it should feel logical that both sides of the equation must have the same number of atoms.</a:t>
                </a:r>
              </a:p>
              <a:p>
                <a:pPr marL="0" lvl="0" indent="0" algn="l" rtl="0">
                  <a:lnSpc>
                    <a:spcPct val="115000"/>
                  </a:lnSpc>
                  <a:spcBef>
                    <a:spcPts val="1200"/>
                  </a:spcBef>
                  <a:spcAft>
                    <a:spcPts val="0"/>
                  </a:spcAft>
                  <a:buSzPts val="1400"/>
                  <a:buNone/>
                </a:pPr>
                <a:endParaRPr dirty="0">
                  <a:latin typeface="Century Gothic"/>
                  <a:ea typeface="Century Gothic"/>
                  <a:cs typeface="Century Gothic"/>
                  <a:sym typeface="Century Gothic"/>
                </a:endParaRPr>
              </a:p>
              <a:p>
                <a:pPr marL="0" lvl="0" indent="0" algn="l" rtl="0">
                  <a:lnSpc>
                    <a:spcPct val="115000"/>
                  </a:lnSpc>
                  <a:spcBef>
                    <a:spcPts val="1200"/>
                  </a:spcBef>
                  <a:spcAft>
                    <a:spcPts val="0"/>
                  </a:spcAft>
                  <a:buClr>
                    <a:schemeClr val="dk1"/>
                  </a:buClr>
                  <a:buSzPts val="1100"/>
                  <a:buFont typeface="Arial"/>
                  <a:buNone/>
                </a:pPr>
                <a:r>
                  <a:rPr lang="en-GB" dirty="0">
                    <a:latin typeface="Century Gothic"/>
                    <a:ea typeface="Century Gothic"/>
                    <a:cs typeface="Century Gothic"/>
                    <a:sym typeface="Century Gothic"/>
                  </a:rPr>
                  <a:t>Emphasise that we can only add coefficients (the big number) in front of formulas. We must never change the subscript numbers inside a formula. Changing a subscript changes the substance itself. For example, changing </a:t>
                </a:r>
                <a14:m>
                  <m:oMath xmlns:m="http://schemas.openxmlformats.org/officeDocument/2006/math">
                    <m:r>
                      <m:rPr>
                        <m:sty m:val="p"/>
                      </m:rPr>
                      <a:rPr lang="en-GB" i="0" dirty="0" smtClean="0">
                        <a:latin typeface="Cambria Math" panose="02040503050406030204" pitchFamily="18" charset="0"/>
                        <a:ea typeface="Century Gothic"/>
                        <a:cs typeface="Century Gothic"/>
                        <a:sym typeface="Century Gothic"/>
                      </a:rPr>
                      <m:t>MgO</m:t>
                    </m:r>
                  </m:oMath>
                </a14:m>
                <a:r>
                  <a:rPr lang="en-GB" dirty="0">
                    <a:latin typeface="Century Gothic"/>
                    <a:ea typeface="Century Gothic"/>
                    <a:cs typeface="Century Gothic"/>
                    <a:sym typeface="Century Gothic"/>
                  </a:rPr>
                  <a:t> to </a:t>
                </a:r>
                <a14:m>
                  <m:oMath xmlns:m="http://schemas.openxmlformats.org/officeDocument/2006/math">
                    <m:r>
                      <m:rPr>
                        <m:sty m:val="p"/>
                      </m:rPr>
                      <a:rPr lang="en-GB" i="0" dirty="0" smtClean="0">
                        <a:latin typeface="Cambria Math" panose="02040503050406030204" pitchFamily="18" charset="0"/>
                        <a:ea typeface="Century Gothic"/>
                        <a:cs typeface="Century Gothic"/>
                        <a:sym typeface="Century Gothic"/>
                      </a:rPr>
                      <m:t>MgO</m:t>
                    </m:r>
                    <m:r>
                      <a:rPr lang="en-GB" i="0" dirty="0" smtClean="0">
                        <a:latin typeface="Cambria Math" panose="02040503050406030204" pitchFamily="18" charset="0"/>
                        <a:ea typeface="Century Gothic"/>
                        <a:cs typeface="Century Gothic"/>
                        <a:sym typeface="Century Gothic"/>
                      </a:rPr>
                      <m:t>₂ </m:t>
                    </m:r>
                  </m:oMath>
                </a14:m>
                <a:r>
                  <a:rPr lang="en-GB" dirty="0">
                    <a:latin typeface="Century Gothic"/>
                    <a:ea typeface="Century Gothic"/>
                    <a:cs typeface="Century Gothic"/>
                    <a:sym typeface="Century Gothic"/>
                  </a:rPr>
                  <a:t>would turn magnesium oxide into a completely different substance. This is a rule learners must learn early and apply consistently.</a:t>
                </a:r>
              </a:p>
              <a:p>
                <a:pPr marL="0" lvl="0" indent="0" algn="l" rtl="0">
                  <a:lnSpc>
                    <a:spcPct val="115000"/>
                  </a:lnSpc>
                  <a:spcBef>
                    <a:spcPts val="1200"/>
                  </a:spcBef>
                  <a:spcAft>
                    <a:spcPts val="0"/>
                  </a:spcAft>
                  <a:buClr>
                    <a:schemeClr val="dk1"/>
                  </a:buClr>
                  <a:buSzPts val="1100"/>
                  <a:buFont typeface="Arial"/>
                  <a:buNone/>
                </a:pPr>
                <a:endParaRPr dirty="0">
                  <a:latin typeface="Century Gothic"/>
                  <a:ea typeface="Century Gothic"/>
                  <a:cs typeface="Century Gothic"/>
                  <a:sym typeface="Century Gothic"/>
                </a:endParaRPr>
              </a:p>
              <a:p>
                <a:pPr marL="0" lvl="0" indent="0" algn="l" rtl="0">
                  <a:lnSpc>
                    <a:spcPct val="115000"/>
                  </a:lnSpc>
                  <a:spcBef>
                    <a:spcPts val="1200"/>
                  </a:spcBef>
                  <a:spcAft>
                    <a:spcPts val="0"/>
                  </a:spcAft>
                  <a:buSzPts val="1400"/>
                  <a:buNone/>
                </a:pPr>
                <a:r>
                  <a:rPr lang="en-GB" dirty="0">
                    <a:latin typeface="Century Gothic"/>
                    <a:ea typeface="Century Gothic"/>
                    <a:cs typeface="Century Gothic"/>
                    <a:sym typeface="Century Gothic"/>
                  </a:rPr>
                  <a:t>Highlight the coefficients which have been added. The next slide asks learners to use the table method to show that the number of atoms/ions on each side are now balanced. Learners often incorrectly try to balance equations by changing subscripts rather than adding coefficients. This is the single most common error in this topic so address it directly before learners start practising independently. Balancing equations is one of the focal points of the stage 2 teacher-led presentation.</a:t>
                </a:r>
                <a:endParaRPr dirty="0">
                  <a:latin typeface="Century Gothic"/>
                  <a:ea typeface="Century Gothic"/>
                  <a:cs typeface="Century Gothic"/>
                  <a:sym typeface="Century Gothic"/>
                </a:endParaRPr>
              </a:p>
              <a:p>
                <a:pPr marL="0" lvl="0" indent="0" algn="l" rtl="0">
                  <a:lnSpc>
                    <a:spcPct val="100000"/>
                  </a:lnSpc>
                  <a:spcBef>
                    <a:spcPts val="1200"/>
                  </a:spcBef>
                  <a:spcAft>
                    <a:spcPts val="0"/>
                  </a:spcAft>
                  <a:buSzPts val="1400"/>
                  <a:buNone/>
                </a:pPr>
                <a:endParaRPr dirty="0"/>
              </a:p>
            </p:txBody>
          </p:sp>
        </mc:Choice>
        <mc:Fallback>
          <p:sp>
            <p:nvSpPr>
              <p:cNvPr id="214" name="Google Shape;214;g3d05bc0cf1b_1_17: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15000"/>
                  </a:lnSpc>
                  <a:spcBef>
                    <a:spcPts val="1200"/>
                  </a:spcBef>
                  <a:spcAft>
                    <a:spcPts val="0"/>
                  </a:spcAft>
                  <a:buSzPts val="1400"/>
                  <a:buNone/>
                </a:pPr>
                <a:r>
                  <a:rPr lang="en-GB" dirty="0">
                    <a:latin typeface="Century Gothic"/>
                    <a:ea typeface="Century Gothic"/>
                    <a:cs typeface="Century Gothic"/>
                    <a:sym typeface="Century Gothic"/>
                  </a:rPr>
                  <a:t>This slide introduces balancing as a direct consequence of conservation of mass. Ask learners to recall the law of conservation of mass (slide 11) and ask them what they would expect if it was upheld. Learners already know that atoms cannot be created or destroyed, so it should feel logical that both sides of the equation must have the same number of atoms.</a:t>
                </a:r>
              </a:p>
              <a:p>
                <a:pPr marL="0" lvl="0" indent="0" algn="l" rtl="0">
                  <a:lnSpc>
                    <a:spcPct val="115000"/>
                  </a:lnSpc>
                  <a:spcBef>
                    <a:spcPts val="1200"/>
                  </a:spcBef>
                  <a:spcAft>
                    <a:spcPts val="0"/>
                  </a:spcAft>
                  <a:buSzPts val="1400"/>
                  <a:buNone/>
                </a:pPr>
                <a:endParaRPr dirty="0">
                  <a:latin typeface="Century Gothic"/>
                  <a:ea typeface="Century Gothic"/>
                  <a:cs typeface="Century Gothic"/>
                  <a:sym typeface="Century Gothic"/>
                </a:endParaRPr>
              </a:p>
              <a:p>
                <a:pPr marL="0" lvl="0" indent="0" algn="l" rtl="0">
                  <a:lnSpc>
                    <a:spcPct val="115000"/>
                  </a:lnSpc>
                  <a:spcBef>
                    <a:spcPts val="1200"/>
                  </a:spcBef>
                  <a:spcAft>
                    <a:spcPts val="0"/>
                  </a:spcAft>
                  <a:buClr>
                    <a:schemeClr val="dk1"/>
                  </a:buClr>
                  <a:buSzPts val="1100"/>
                  <a:buFont typeface="Arial"/>
                  <a:buNone/>
                </a:pPr>
                <a:r>
                  <a:rPr lang="en-GB" dirty="0">
                    <a:latin typeface="Century Gothic"/>
                    <a:ea typeface="Century Gothic"/>
                    <a:cs typeface="Century Gothic"/>
                    <a:sym typeface="Century Gothic"/>
                  </a:rPr>
                  <a:t>Emphasise that we can only add coefficients (the big number) in front of formulas. We must never change the subscript numbers inside a formula. Changing a subscript changes the substance itself. For example, changing </a:t>
                </a:r>
                <a:r>
                  <a:rPr lang="en-GB" i="0" dirty="0">
                    <a:latin typeface="Cambria Math" panose="02040503050406030204" pitchFamily="18" charset="0"/>
                    <a:ea typeface="Century Gothic"/>
                    <a:cs typeface="Century Gothic"/>
                    <a:sym typeface="Century Gothic"/>
                  </a:rPr>
                  <a:t>MgO</a:t>
                </a:r>
                <a:r>
                  <a:rPr lang="en-GB" dirty="0">
                    <a:latin typeface="Century Gothic"/>
                    <a:ea typeface="Century Gothic"/>
                    <a:cs typeface="Century Gothic"/>
                    <a:sym typeface="Century Gothic"/>
                  </a:rPr>
                  <a:t> to </a:t>
                </a:r>
                <a:r>
                  <a:rPr lang="en-GB" i="0" dirty="0">
                    <a:latin typeface="Cambria Math" panose="02040503050406030204" pitchFamily="18" charset="0"/>
                    <a:ea typeface="Century Gothic"/>
                    <a:cs typeface="Century Gothic"/>
                    <a:sym typeface="Century Gothic"/>
                  </a:rPr>
                  <a:t>MgO₂ </a:t>
                </a:r>
                <a:r>
                  <a:rPr lang="en-GB" dirty="0">
                    <a:latin typeface="Century Gothic"/>
                    <a:ea typeface="Century Gothic"/>
                    <a:cs typeface="Century Gothic"/>
                    <a:sym typeface="Century Gothic"/>
                  </a:rPr>
                  <a:t>would turn magnesium oxide into a completely different substance. This is a rule learners must learn early and apply consistently.</a:t>
                </a:r>
              </a:p>
              <a:p>
                <a:pPr marL="0" lvl="0" indent="0" algn="l" rtl="0">
                  <a:lnSpc>
                    <a:spcPct val="115000"/>
                  </a:lnSpc>
                  <a:spcBef>
                    <a:spcPts val="1200"/>
                  </a:spcBef>
                  <a:spcAft>
                    <a:spcPts val="0"/>
                  </a:spcAft>
                  <a:buClr>
                    <a:schemeClr val="dk1"/>
                  </a:buClr>
                  <a:buSzPts val="1100"/>
                  <a:buFont typeface="Arial"/>
                  <a:buNone/>
                </a:pPr>
                <a:endParaRPr dirty="0">
                  <a:latin typeface="Century Gothic"/>
                  <a:ea typeface="Century Gothic"/>
                  <a:cs typeface="Century Gothic"/>
                  <a:sym typeface="Century Gothic"/>
                </a:endParaRPr>
              </a:p>
              <a:p>
                <a:pPr marL="0" lvl="0" indent="0" algn="l" rtl="0">
                  <a:lnSpc>
                    <a:spcPct val="115000"/>
                  </a:lnSpc>
                  <a:spcBef>
                    <a:spcPts val="1200"/>
                  </a:spcBef>
                  <a:spcAft>
                    <a:spcPts val="0"/>
                  </a:spcAft>
                  <a:buSzPts val="1400"/>
                  <a:buNone/>
                </a:pPr>
                <a:r>
                  <a:rPr lang="en-GB" dirty="0">
                    <a:latin typeface="Century Gothic"/>
                    <a:ea typeface="Century Gothic"/>
                    <a:cs typeface="Century Gothic"/>
                    <a:sym typeface="Century Gothic"/>
                  </a:rPr>
                  <a:t>Highlight the coefficients which have been added. The next slide asks learners to use the table method to show that the number of atoms/ions on each side are now balanced. Learners often incorrectly try to balance equations by changing subscripts rather than adding coefficients. This is the single most common error in this topic so address it directly before learners start practising independently. Balancing equations is one of the focal points of the stage 2 teacher-led presentation.</a:t>
                </a:r>
                <a:endParaRPr dirty="0">
                  <a:latin typeface="Century Gothic"/>
                  <a:ea typeface="Century Gothic"/>
                  <a:cs typeface="Century Gothic"/>
                  <a:sym typeface="Century Gothic"/>
                </a:endParaRPr>
              </a:p>
              <a:p>
                <a:pPr marL="0" lvl="0" indent="0" algn="l" rtl="0">
                  <a:lnSpc>
                    <a:spcPct val="100000"/>
                  </a:lnSpc>
                  <a:spcBef>
                    <a:spcPts val="1200"/>
                  </a:spcBef>
                  <a:spcAft>
                    <a:spcPts val="0"/>
                  </a:spcAft>
                  <a:buSzPts val="1400"/>
                  <a:buNone/>
                </a:pPr>
                <a:endParaRPr dirty="0"/>
              </a:p>
            </p:txBody>
          </p:sp>
        </mc:Fallback>
      </mc:AlternateContent>
      <p:sp>
        <p:nvSpPr>
          <p:cNvPr id="215" name="Google Shape;215;g3d05bc0cf1b_1_17: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rgbClr val="000000"/>
              </a:buClr>
              <a:buSzPts val="1400"/>
              <a:buFont typeface="Arial"/>
              <a:buNone/>
            </a:pPr>
            <a:fld id="{00000000-1234-1234-1234-123412341234}" type="slidenum">
              <a:rPr lang="en-GB"/>
              <a:t>20</a:t>
            </a:fld>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9"/>
        <p:cNvGrpSpPr/>
        <p:nvPr/>
      </p:nvGrpSpPr>
      <p:grpSpPr>
        <a:xfrm>
          <a:off x="0" y="0"/>
          <a:ext cx="0" cy="0"/>
          <a:chOff x="0" y="0"/>
          <a:chExt cx="0" cy="0"/>
        </a:xfrm>
      </p:grpSpPr>
      <p:sp>
        <p:nvSpPr>
          <p:cNvPr id="220" name="Google Shape;220;g3d05bc0cf1b_1_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21" name="Google Shape;221;g3d05bc0cf1b_1_0: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15000"/>
              </a:lnSpc>
              <a:spcBef>
                <a:spcPts val="1200"/>
              </a:spcBef>
              <a:spcAft>
                <a:spcPts val="0"/>
              </a:spcAft>
              <a:buClr>
                <a:schemeClr val="dk1"/>
              </a:buClr>
              <a:buSzPts val="1100"/>
              <a:buFont typeface="Arial"/>
              <a:buNone/>
            </a:pPr>
            <a:r>
              <a:rPr lang="en-GB" dirty="0">
                <a:latin typeface="Century Gothic"/>
                <a:ea typeface="Century Gothic"/>
                <a:cs typeface="Century Gothic"/>
                <a:sym typeface="Century Gothic"/>
              </a:rPr>
              <a:t>Ask learners to check the final equation themselves by counting both sides before revealing the completed table.</a:t>
            </a:r>
          </a:p>
          <a:p>
            <a:pPr marL="0" lvl="0" indent="0" algn="l" rtl="0">
              <a:lnSpc>
                <a:spcPct val="115000"/>
              </a:lnSpc>
              <a:spcBef>
                <a:spcPts val="1200"/>
              </a:spcBef>
              <a:spcAft>
                <a:spcPts val="0"/>
              </a:spcAft>
              <a:buClr>
                <a:schemeClr val="dk1"/>
              </a:buClr>
              <a:buSzPts val="1100"/>
              <a:buFont typeface="Arial"/>
              <a:buNone/>
            </a:pPr>
            <a:endParaRPr dirty="0">
              <a:latin typeface="Century Gothic"/>
              <a:ea typeface="Century Gothic"/>
              <a:cs typeface="Century Gothic"/>
              <a:sym typeface="Century Gothic"/>
            </a:endParaRPr>
          </a:p>
          <a:p>
            <a:pPr marL="0" lvl="0" indent="0" algn="l" rtl="0">
              <a:lnSpc>
                <a:spcPct val="115000"/>
              </a:lnSpc>
              <a:spcBef>
                <a:spcPts val="1200"/>
              </a:spcBef>
              <a:spcAft>
                <a:spcPts val="0"/>
              </a:spcAft>
              <a:buClr>
                <a:schemeClr val="dk1"/>
              </a:buClr>
              <a:buSzPts val="1100"/>
              <a:buFont typeface="Arial"/>
              <a:buNone/>
            </a:pPr>
            <a:r>
              <a:rPr lang="en-GB" dirty="0">
                <a:latin typeface="Century Gothic"/>
                <a:ea typeface="Century Gothic"/>
                <a:cs typeface="Century Gothic"/>
                <a:sym typeface="Century Gothic"/>
              </a:rPr>
              <a:t>Link the table and equation back to conservation of mass. Once the equation is balanced ask learners: does this equation show conservation of mass? How do you know? A good answer would refer to the equal number of each type of atom/ion on both sides of the arrow.</a:t>
            </a:r>
            <a:endParaRPr dirty="0">
              <a:latin typeface="Century Gothic"/>
              <a:ea typeface="Century Gothic"/>
              <a:cs typeface="Century Gothic"/>
              <a:sym typeface="Century Gothic"/>
            </a:endParaRPr>
          </a:p>
          <a:p>
            <a:pPr marL="0" lvl="0" indent="0" algn="l" rtl="0">
              <a:lnSpc>
                <a:spcPct val="100000"/>
              </a:lnSpc>
              <a:spcBef>
                <a:spcPts val="1200"/>
              </a:spcBef>
              <a:spcAft>
                <a:spcPts val="0"/>
              </a:spcAft>
              <a:buSzPts val="1400"/>
              <a:buNone/>
            </a:pPr>
            <a:endParaRPr dirty="0"/>
          </a:p>
        </p:txBody>
      </p:sp>
      <p:sp>
        <p:nvSpPr>
          <p:cNvPr id="222" name="Google Shape;222;g3d05bc0cf1b_1_0: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rgbClr val="000000"/>
              </a:buClr>
              <a:buSzPts val="1400"/>
              <a:buFont typeface="Arial"/>
              <a:buNone/>
            </a:pPr>
            <a:fld id="{00000000-1234-1234-1234-123412341234}" type="slidenum">
              <a:rPr lang="en-GB"/>
              <a:t>21</a:t>
            </a:fld>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7"/>
        <p:cNvGrpSpPr/>
        <p:nvPr/>
      </p:nvGrpSpPr>
      <p:grpSpPr>
        <a:xfrm>
          <a:off x="0" y="0"/>
          <a:ext cx="0" cy="0"/>
          <a:chOff x="0" y="0"/>
          <a:chExt cx="0" cy="0"/>
        </a:xfrm>
      </p:grpSpPr>
      <p:sp>
        <p:nvSpPr>
          <p:cNvPr id="228" name="Google Shape;228;g3d091a43782_0_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29" name="Google Shape;229;g3d091a43782_0_7: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marR="0" lvl="0" indent="0" algn="l" defTabSz="914400" rtl="0" eaLnBrk="1" fontAlgn="auto" latinLnBrk="0" hangingPunct="1">
              <a:lnSpc>
                <a:spcPct val="100000"/>
              </a:lnSpc>
              <a:spcBef>
                <a:spcPts val="0"/>
              </a:spcBef>
              <a:spcAft>
                <a:spcPts val="0"/>
              </a:spcAft>
              <a:buClr>
                <a:srgbClr val="000000"/>
              </a:buClr>
              <a:buSzPts val="1400"/>
              <a:buFont typeface="Arial"/>
              <a:buNone/>
              <a:tabLst/>
              <a:defRPr/>
            </a:pPr>
            <a:r>
              <a:rPr lang="en-GB" dirty="0">
                <a:latin typeface="Century Gothic"/>
                <a:ea typeface="Century Gothic"/>
                <a:cs typeface="Century Gothic"/>
                <a:sym typeface="Century Gothic"/>
              </a:rPr>
              <a:t>Return to the challenge question from the start of the session. Allow learners time to attempt the question independently before discussing as a class. The answers are on the next slide.</a:t>
            </a:r>
          </a:p>
          <a:p>
            <a:pPr marL="0" lvl="0" indent="0" algn="l" rtl="0">
              <a:lnSpc>
                <a:spcPct val="100000"/>
              </a:lnSpc>
              <a:spcBef>
                <a:spcPts val="0"/>
              </a:spcBef>
              <a:spcAft>
                <a:spcPts val="0"/>
              </a:spcAft>
              <a:buSzPts val="1400"/>
              <a:buNone/>
            </a:pPr>
            <a:endParaRPr dirty="0">
              <a:latin typeface="Century Gothic"/>
              <a:ea typeface="Century Gothic"/>
              <a:cs typeface="Century Gothic"/>
              <a:sym typeface="Century Gothic"/>
            </a:endParaRPr>
          </a:p>
          <a:p>
            <a:pPr marL="0" lvl="0" indent="0" algn="l" rtl="0">
              <a:lnSpc>
                <a:spcPct val="100000"/>
              </a:lnSpc>
              <a:spcBef>
                <a:spcPts val="0"/>
              </a:spcBef>
              <a:spcAft>
                <a:spcPts val="0"/>
              </a:spcAft>
              <a:buSzPts val="1400"/>
              <a:buNone/>
            </a:pPr>
            <a:r>
              <a:rPr lang="en-GB" dirty="0">
                <a:latin typeface="Century Gothic"/>
                <a:ea typeface="Century Gothic"/>
                <a:cs typeface="Century Gothic"/>
                <a:sym typeface="Century Gothic"/>
              </a:rPr>
              <a:t> </a:t>
            </a:r>
            <a:endParaRPr dirty="0">
              <a:latin typeface="Century Gothic"/>
              <a:ea typeface="Century Gothic"/>
              <a:cs typeface="Century Gothic"/>
              <a:sym typeface="Century Gothic"/>
            </a:endParaRPr>
          </a:p>
          <a:p>
            <a:pPr marL="0" lvl="0" indent="0" algn="l" rtl="0">
              <a:lnSpc>
                <a:spcPct val="100000"/>
              </a:lnSpc>
              <a:spcBef>
                <a:spcPts val="0"/>
              </a:spcBef>
              <a:spcAft>
                <a:spcPts val="0"/>
              </a:spcAft>
              <a:buSzPts val="1400"/>
              <a:buNone/>
            </a:pPr>
            <a:endParaRPr dirty="0">
              <a:latin typeface="Century Gothic"/>
              <a:ea typeface="Century Gothic"/>
              <a:cs typeface="Century Gothic"/>
              <a:sym typeface="Century Gothic"/>
            </a:endParaRPr>
          </a:p>
          <a:p>
            <a:pPr marL="0" lvl="0" indent="0" algn="l" rtl="0">
              <a:lnSpc>
                <a:spcPct val="100000"/>
              </a:lnSpc>
              <a:spcBef>
                <a:spcPts val="0"/>
              </a:spcBef>
              <a:spcAft>
                <a:spcPts val="0"/>
              </a:spcAft>
              <a:buSzPts val="1400"/>
              <a:buNone/>
            </a:pPr>
            <a:endParaRPr dirty="0">
              <a:latin typeface="Century Gothic"/>
              <a:ea typeface="Century Gothic"/>
              <a:cs typeface="Century Gothic"/>
              <a:sym typeface="Century Gothic"/>
            </a:endParaRPr>
          </a:p>
          <a:p>
            <a:pPr marL="0" lvl="0" indent="0" algn="l" rtl="0">
              <a:lnSpc>
                <a:spcPct val="100000"/>
              </a:lnSpc>
              <a:spcBef>
                <a:spcPts val="0"/>
              </a:spcBef>
              <a:spcAft>
                <a:spcPts val="0"/>
              </a:spcAft>
              <a:buSzPts val="1400"/>
              <a:buNone/>
            </a:pPr>
            <a:endParaRPr dirty="0"/>
          </a:p>
        </p:txBody>
      </p:sp>
      <p:sp>
        <p:nvSpPr>
          <p:cNvPr id="230" name="Google Shape;230;g3d091a43782_0_7: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en-GB"/>
              <a:t>22</a:t>
            </a:fld>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5"/>
        <p:cNvGrpSpPr/>
        <p:nvPr/>
      </p:nvGrpSpPr>
      <p:grpSpPr>
        <a:xfrm>
          <a:off x="0" y="0"/>
          <a:ext cx="0" cy="0"/>
          <a:chOff x="0" y="0"/>
          <a:chExt cx="0" cy="0"/>
        </a:xfrm>
      </p:grpSpPr>
      <p:sp>
        <p:nvSpPr>
          <p:cNvPr id="236" name="Google Shape;236;g3d091a43782_0_1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37" name="Google Shape;237;g3d091a43782_0_14: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dirty="0"/>
          </a:p>
        </p:txBody>
      </p:sp>
      <p:sp>
        <p:nvSpPr>
          <p:cNvPr id="238" name="Google Shape;238;g3d091a43782_0_14: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rgbClr val="000000"/>
              </a:buClr>
              <a:buSzPts val="1400"/>
              <a:buFont typeface="Arial"/>
              <a:buNone/>
            </a:pPr>
            <a:fld id="{00000000-1234-1234-1234-123412341234}" type="slidenum">
              <a:rPr lang="en-GB"/>
              <a:t>23</a:t>
            </a:fld>
            <a:endParaRPr/>
          </a:p>
        </p:txBody>
      </p:sp>
    </p:spTree>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Master" Target="../slideMasters/slideMaster1.xml"/><Relationship Id="rId4" Type="http://schemas.openxmlformats.org/officeDocument/2006/relationships/image" Target="../media/image9.png"/></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7.png"/><Relationship Id="rId1" Type="http://schemas.openxmlformats.org/officeDocument/2006/relationships/slideMaster" Target="../slideMasters/slideMaster1.xml"/><Relationship Id="rId4" Type="http://schemas.openxmlformats.org/officeDocument/2006/relationships/image" Target="../media/image11.png"/></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7.png"/><Relationship Id="rId1" Type="http://schemas.openxmlformats.org/officeDocument/2006/relationships/slideMaster" Target="../slideMasters/slideMaster1.xml"/><Relationship Id="rId4" Type="http://schemas.openxmlformats.org/officeDocument/2006/relationships/image" Target="../media/image11.png"/></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7.png"/><Relationship Id="rId1" Type="http://schemas.openxmlformats.org/officeDocument/2006/relationships/slideMaster" Target="../slideMasters/slideMaster1.xml"/><Relationship Id="rId4" Type="http://schemas.openxmlformats.org/officeDocument/2006/relationships/image" Target="../media/image11.png"/></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7.png"/><Relationship Id="rId1" Type="http://schemas.openxmlformats.org/officeDocument/2006/relationships/slideMaster" Target="../slideMasters/slideMaster1.xml"/><Relationship Id="rId4" Type="http://schemas.openxmlformats.org/officeDocument/2006/relationships/image" Target="../media/image11.png"/></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7.png"/><Relationship Id="rId1" Type="http://schemas.openxmlformats.org/officeDocument/2006/relationships/slideMaster" Target="../slideMasters/slideMaster1.xml"/><Relationship Id="rId4" Type="http://schemas.openxmlformats.org/officeDocument/2006/relationships/image" Target="../media/image11.png"/></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7.png"/><Relationship Id="rId1" Type="http://schemas.openxmlformats.org/officeDocument/2006/relationships/slideMaster" Target="../slideMasters/slideMaster1.xml"/><Relationship Id="rId4" Type="http://schemas.openxmlformats.org/officeDocument/2006/relationships/image" Target="../media/image11.png"/></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11-14 years Title, double line, content photo">
  <p:cSld name="11-14 years Title, double line, content photo">
    <p:spTree>
      <p:nvGrpSpPr>
        <p:cNvPr id="1" name="Shape 16"/>
        <p:cNvGrpSpPr/>
        <p:nvPr/>
      </p:nvGrpSpPr>
      <p:grpSpPr>
        <a:xfrm>
          <a:off x="0" y="0"/>
          <a:ext cx="0" cy="0"/>
          <a:chOff x="0" y="0"/>
          <a:chExt cx="0" cy="0"/>
        </a:xfrm>
      </p:grpSpPr>
      <p:pic>
        <p:nvPicPr>
          <p:cNvPr id="17" name="Google Shape;17;p17" descr="A purple and pink gradient with circles and squares&#10;&#10;AI-generated content may be incorrect."/>
          <p:cNvPicPr preferRelativeResize="0"/>
          <p:nvPr/>
        </p:nvPicPr>
        <p:blipFill rotWithShape="1">
          <a:blip r:embed="rId2">
            <a:alphaModFix/>
          </a:blip>
          <a:srcRect/>
          <a:stretch/>
        </p:blipFill>
        <p:spPr>
          <a:xfrm>
            <a:off x="0" y="1557"/>
            <a:ext cx="12192000" cy="6854885"/>
          </a:xfrm>
          <a:prstGeom prst="rect">
            <a:avLst/>
          </a:prstGeom>
          <a:noFill/>
          <a:ln>
            <a:noFill/>
          </a:ln>
        </p:spPr>
      </p:pic>
      <p:grpSp>
        <p:nvGrpSpPr>
          <p:cNvPr id="18" name="Google Shape;18;p17"/>
          <p:cNvGrpSpPr/>
          <p:nvPr/>
        </p:nvGrpSpPr>
        <p:grpSpPr>
          <a:xfrm>
            <a:off x="0" y="-1670"/>
            <a:ext cx="7622497" cy="6859670"/>
            <a:chOff x="0" y="-1670"/>
            <a:chExt cx="7622497" cy="6859670"/>
          </a:xfrm>
        </p:grpSpPr>
        <p:pic>
          <p:nvPicPr>
            <p:cNvPr id="19" name="Google Shape;19;p17"/>
            <p:cNvPicPr preferRelativeResize="0"/>
            <p:nvPr/>
          </p:nvPicPr>
          <p:blipFill rotWithShape="1">
            <a:blip r:embed="rId3">
              <a:alphaModFix/>
            </a:blip>
            <a:srcRect/>
            <a:stretch/>
          </p:blipFill>
          <p:spPr>
            <a:xfrm>
              <a:off x="0" y="0"/>
              <a:ext cx="7485972" cy="6858000"/>
            </a:xfrm>
            <a:prstGeom prst="rect">
              <a:avLst/>
            </a:prstGeom>
            <a:noFill/>
            <a:ln>
              <a:noFill/>
            </a:ln>
          </p:spPr>
        </p:pic>
        <p:pic>
          <p:nvPicPr>
            <p:cNvPr id="20" name="Google Shape;20;p17"/>
            <p:cNvPicPr preferRelativeResize="0"/>
            <p:nvPr/>
          </p:nvPicPr>
          <p:blipFill rotWithShape="1">
            <a:blip r:embed="rId4">
              <a:alphaModFix/>
            </a:blip>
            <a:srcRect/>
            <a:stretch/>
          </p:blipFill>
          <p:spPr>
            <a:xfrm>
              <a:off x="3383647" y="-1670"/>
              <a:ext cx="4238624" cy="6858000"/>
            </a:xfrm>
            <a:prstGeom prst="rect">
              <a:avLst/>
            </a:prstGeom>
            <a:noFill/>
            <a:ln>
              <a:noFill/>
            </a:ln>
          </p:spPr>
        </p:pic>
        <p:pic>
          <p:nvPicPr>
            <p:cNvPr id="21" name="Google Shape;21;p17"/>
            <p:cNvPicPr preferRelativeResize="0"/>
            <p:nvPr/>
          </p:nvPicPr>
          <p:blipFill rotWithShape="1">
            <a:blip r:embed="rId5">
              <a:alphaModFix/>
            </a:blip>
            <a:srcRect/>
            <a:stretch/>
          </p:blipFill>
          <p:spPr>
            <a:xfrm>
              <a:off x="4023211" y="2045"/>
              <a:ext cx="3599286" cy="2828010"/>
            </a:xfrm>
            <a:prstGeom prst="rect">
              <a:avLst/>
            </a:prstGeom>
            <a:noFill/>
            <a:ln>
              <a:noFill/>
            </a:ln>
          </p:spPr>
        </p:pic>
      </p:grpSp>
      <p:sp>
        <p:nvSpPr>
          <p:cNvPr id="22" name="Google Shape;22;p17"/>
          <p:cNvSpPr txBox="1">
            <a:spLocks noGrp="1"/>
          </p:cNvSpPr>
          <p:nvPr>
            <p:ph type="ctrTitle"/>
          </p:nvPr>
        </p:nvSpPr>
        <p:spPr>
          <a:xfrm>
            <a:off x="540000" y="1238400"/>
            <a:ext cx="5220000" cy="336777"/>
          </a:xfrm>
          <a:prstGeom prst="rect">
            <a:avLst/>
          </a:prstGeom>
          <a:noFill/>
          <a:ln>
            <a:noFill/>
          </a:ln>
        </p:spPr>
        <p:txBody>
          <a:bodyPr spcFirstLastPara="1" wrap="square" lIns="0" tIns="0" rIns="0" bIns="0" anchor="t" anchorCtr="0">
            <a:normAutofit/>
          </a:bodyPr>
          <a:lstStyle>
            <a:lvl1pPr lvl="0" algn="l">
              <a:lnSpc>
                <a:spcPct val="90000"/>
              </a:lnSpc>
              <a:spcBef>
                <a:spcPts val="0"/>
              </a:spcBef>
              <a:spcAft>
                <a:spcPts val="0"/>
              </a:spcAft>
              <a:buClr>
                <a:schemeClr val="dk1"/>
              </a:buClr>
              <a:buSzPts val="2400"/>
              <a:buFont typeface="Century Gothic"/>
              <a:buNone/>
              <a:defRPr sz="2400" b="1" i="0">
                <a:latin typeface="Century Gothic"/>
                <a:ea typeface="Century Gothic"/>
                <a:cs typeface="Century Gothic"/>
                <a:sym typeface="Century Gothic"/>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3" name="Google Shape;23;p17"/>
          <p:cNvSpPr txBox="1">
            <a:spLocks noGrp="1"/>
          </p:cNvSpPr>
          <p:nvPr>
            <p:ph type="subTitle" idx="1"/>
          </p:nvPr>
        </p:nvSpPr>
        <p:spPr>
          <a:xfrm>
            <a:off x="540000" y="1980000"/>
            <a:ext cx="5220000" cy="1652200"/>
          </a:xfrm>
          <a:prstGeom prst="rect">
            <a:avLst/>
          </a:prstGeom>
          <a:noFill/>
          <a:ln>
            <a:noFill/>
          </a:ln>
        </p:spPr>
        <p:txBody>
          <a:bodyPr spcFirstLastPara="1" wrap="square" lIns="0" tIns="0" rIns="0" bIns="0" anchor="t" anchorCtr="0">
            <a:noAutofit/>
          </a:bodyPr>
          <a:lstStyle>
            <a:lvl1pPr lvl="0" algn="l">
              <a:lnSpc>
                <a:spcPct val="90000"/>
              </a:lnSpc>
              <a:spcBef>
                <a:spcPts val="0"/>
              </a:spcBef>
              <a:spcAft>
                <a:spcPts val="0"/>
              </a:spcAft>
              <a:buClr>
                <a:schemeClr val="accent4"/>
              </a:buClr>
              <a:buSzPts val="5000"/>
              <a:buNone/>
              <a:defRPr sz="5000" b="1" i="0">
                <a:solidFill>
                  <a:schemeClr val="accent4"/>
                </a:solidFill>
                <a:latin typeface="Century Gothic"/>
                <a:ea typeface="Century Gothic"/>
                <a:cs typeface="Century Gothic"/>
                <a:sym typeface="Century Gothic"/>
              </a:defRPr>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pic>
        <p:nvPicPr>
          <p:cNvPr id="24" name="Google Shape;24;p17"/>
          <p:cNvPicPr preferRelativeResize="0"/>
          <p:nvPr/>
        </p:nvPicPr>
        <p:blipFill rotWithShape="1">
          <a:blip r:embed="rId6">
            <a:alphaModFix/>
          </a:blip>
          <a:srcRect/>
          <a:stretch/>
        </p:blipFill>
        <p:spPr>
          <a:xfrm>
            <a:off x="540000" y="5640908"/>
            <a:ext cx="2568960" cy="716919"/>
          </a:xfrm>
          <a:prstGeom prst="rect">
            <a:avLst/>
          </a:prstGeom>
          <a:noFill/>
          <a:ln>
            <a:noFill/>
          </a:ln>
        </p:spPr>
      </p:pic>
      <p:pic>
        <p:nvPicPr>
          <p:cNvPr id="25" name="Google Shape;25;p17"/>
          <p:cNvPicPr preferRelativeResize="0"/>
          <p:nvPr/>
        </p:nvPicPr>
        <p:blipFill rotWithShape="1">
          <a:blip r:embed="rId7">
            <a:alphaModFix/>
          </a:blip>
          <a:srcRect/>
          <a:stretch/>
        </p:blipFill>
        <p:spPr>
          <a:xfrm>
            <a:off x="3648960" y="5816600"/>
            <a:ext cx="1754412" cy="417717"/>
          </a:xfrm>
          <a:prstGeom prst="rect">
            <a:avLst/>
          </a:prstGeom>
          <a:noFill/>
          <a:ln>
            <a:noFill/>
          </a:ln>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11-14 years Content - single column/bulleted list">
  <p:cSld name="11-14 years Content - single column/bulleted list">
    <p:spTree>
      <p:nvGrpSpPr>
        <p:cNvPr id="1" name="Shape 26"/>
        <p:cNvGrpSpPr/>
        <p:nvPr/>
      </p:nvGrpSpPr>
      <p:grpSpPr>
        <a:xfrm>
          <a:off x="0" y="0"/>
          <a:ext cx="0" cy="0"/>
          <a:chOff x="0" y="0"/>
          <a:chExt cx="0" cy="0"/>
        </a:xfrm>
      </p:grpSpPr>
      <p:pic>
        <p:nvPicPr>
          <p:cNvPr id="27" name="Google Shape;27;p20"/>
          <p:cNvPicPr preferRelativeResize="0"/>
          <p:nvPr/>
        </p:nvPicPr>
        <p:blipFill rotWithShape="1">
          <a:blip r:embed="rId2">
            <a:alphaModFix/>
          </a:blip>
          <a:srcRect/>
          <a:stretch/>
        </p:blipFill>
        <p:spPr>
          <a:xfrm>
            <a:off x="8607398" y="0"/>
            <a:ext cx="3584602" cy="6858000"/>
          </a:xfrm>
          <a:prstGeom prst="rect">
            <a:avLst/>
          </a:prstGeom>
          <a:noFill/>
          <a:ln>
            <a:noFill/>
          </a:ln>
        </p:spPr>
      </p:pic>
      <p:sp>
        <p:nvSpPr>
          <p:cNvPr id="28" name="Google Shape;28;p20"/>
          <p:cNvSpPr txBox="1">
            <a:spLocks noGrp="1"/>
          </p:cNvSpPr>
          <p:nvPr>
            <p:ph type="title"/>
          </p:nvPr>
        </p:nvSpPr>
        <p:spPr>
          <a:xfrm>
            <a:off x="540000" y="540000"/>
            <a:ext cx="10080000" cy="440661"/>
          </a:xfrm>
          <a:prstGeom prst="rect">
            <a:avLst/>
          </a:prstGeom>
          <a:noFill/>
          <a:ln>
            <a:noFill/>
          </a:ln>
        </p:spPr>
        <p:txBody>
          <a:bodyPr spcFirstLastPara="1" wrap="square" lIns="0" tIns="0" rIns="0" bIns="0" anchor="t" anchorCtr="0">
            <a:noAutofit/>
          </a:bodyPr>
          <a:lstStyle>
            <a:lvl1pPr lvl="0" algn="l">
              <a:lnSpc>
                <a:spcPct val="90000"/>
              </a:lnSpc>
              <a:spcBef>
                <a:spcPts val="0"/>
              </a:spcBef>
              <a:spcAft>
                <a:spcPts val="0"/>
              </a:spcAft>
              <a:buClr>
                <a:schemeClr val="accent4"/>
              </a:buClr>
              <a:buSzPts val="3400"/>
              <a:buFont typeface="Century Gothic"/>
              <a:buNone/>
              <a:defRPr sz="3400" b="1" i="0">
                <a:solidFill>
                  <a:schemeClr val="accent4"/>
                </a:solidFill>
                <a:latin typeface="Century Gothic"/>
                <a:ea typeface="Century Gothic"/>
                <a:cs typeface="Century Gothic"/>
                <a:sym typeface="Century Gothic"/>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9" name="Google Shape;29;p20"/>
          <p:cNvSpPr/>
          <p:nvPr/>
        </p:nvSpPr>
        <p:spPr>
          <a:xfrm>
            <a:off x="11382000" y="0"/>
            <a:ext cx="810000" cy="6858000"/>
          </a:xfrm>
          <a:prstGeom prst="rect">
            <a:avLst/>
          </a:prstGeom>
          <a:solidFill>
            <a:schemeClr val="accent4"/>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30" name="Google Shape;30;p20"/>
          <p:cNvPicPr preferRelativeResize="0"/>
          <p:nvPr/>
        </p:nvPicPr>
        <p:blipFill rotWithShape="1">
          <a:blip r:embed="rId3">
            <a:alphaModFix/>
          </a:blip>
          <a:srcRect/>
          <a:stretch/>
        </p:blipFill>
        <p:spPr>
          <a:xfrm>
            <a:off x="10855845" y="4546600"/>
            <a:ext cx="1331670" cy="2311400"/>
          </a:xfrm>
          <a:prstGeom prst="rect">
            <a:avLst/>
          </a:prstGeom>
          <a:noFill/>
          <a:ln>
            <a:noFill/>
          </a:ln>
        </p:spPr>
      </p:pic>
      <p:pic>
        <p:nvPicPr>
          <p:cNvPr id="31" name="Google Shape;31;p20"/>
          <p:cNvPicPr preferRelativeResize="0"/>
          <p:nvPr/>
        </p:nvPicPr>
        <p:blipFill rotWithShape="1">
          <a:blip r:embed="rId4">
            <a:alphaModFix/>
          </a:blip>
          <a:srcRect/>
          <a:stretch/>
        </p:blipFill>
        <p:spPr>
          <a:xfrm>
            <a:off x="10734280" y="4726412"/>
            <a:ext cx="1574800" cy="2131588"/>
          </a:xfrm>
          <a:prstGeom prst="rect">
            <a:avLst/>
          </a:prstGeom>
          <a:noFill/>
          <a:ln>
            <a:noFill/>
          </a:ln>
        </p:spPr>
      </p:pic>
      <p:sp>
        <p:nvSpPr>
          <p:cNvPr id="32" name="Google Shape;32;p20"/>
          <p:cNvSpPr txBox="1">
            <a:spLocks noGrp="1"/>
          </p:cNvSpPr>
          <p:nvPr>
            <p:ph type="body" idx="1"/>
          </p:nvPr>
        </p:nvSpPr>
        <p:spPr>
          <a:xfrm>
            <a:off x="593498" y="1399330"/>
            <a:ext cx="10080000" cy="5040000"/>
          </a:xfrm>
          <a:prstGeom prst="rect">
            <a:avLst/>
          </a:prstGeom>
          <a:noFill/>
          <a:ln>
            <a:noFill/>
          </a:ln>
        </p:spPr>
        <p:txBody>
          <a:bodyPr spcFirstLastPara="1" wrap="square" lIns="0" tIns="0" rIns="0" bIns="0" anchor="t" anchorCtr="0">
            <a:normAutofit/>
          </a:bodyPr>
          <a:lstStyle>
            <a:lvl1pPr marL="457200" lvl="0" indent="-403225" algn="l">
              <a:lnSpc>
                <a:spcPct val="100000"/>
              </a:lnSpc>
              <a:spcBef>
                <a:spcPts val="0"/>
              </a:spcBef>
              <a:spcAft>
                <a:spcPts val="0"/>
              </a:spcAft>
              <a:buClr>
                <a:schemeClr val="accent4"/>
              </a:buClr>
              <a:buSzPts val="2750"/>
              <a:buFont typeface="Arial"/>
              <a:buChar char="•"/>
              <a:defRPr sz="2200" b="0" i="0">
                <a:latin typeface="Century Gothic"/>
                <a:ea typeface="Century Gothic"/>
                <a:cs typeface="Century Gothic"/>
                <a:sym typeface="Century Gothic"/>
              </a:defRPr>
            </a:lvl1pPr>
            <a:lvl2pPr marL="914400" lvl="1" indent="-342900" algn="l">
              <a:lnSpc>
                <a:spcPct val="90000"/>
              </a:lnSpc>
              <a:spcBef>
                <a:spcPts val="12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11-14 years Title, single line, generic photo">
  <p:cSld name="11-14 years Title, single line, generic photo">
    <p:spTree>
      <p:nvGrpSpPr>
        <p:cNvPr id="1" name="Shape 33"/>
        <p:cNvGrpSpPr/>
        <p:nvPr/>
      </p:nvGrpSpPr>
      <p:grpSpPr>
        <a:xfrm>
          <a:off x="0" y="0"/>
          <a:ext cx="0" cy="0"/>
          <a:chOff x="0" y="0"/>
          <a:chExt cx="0" cy="0"/>
        </a:xfrm>
      </p:grpSpPr>
      <p:pic>
        <p:nvPicPr>
          <p:cNvPr id="34" name="Google Shape;34;p16" descr="A purple and pink gradient with circles and squares"/>
          <p:cNvPicPr preferRelativeResize="0"/>
          <p:nvPr/>
        </p:nvPicPr>
        <p:blipFill rotWithShape="1">
          <a:blip r:embed="rId2">
            <a:alphaModFix/>
          </a:blip>
          <a:srcRect/>
          <a:stretch/>
        </p:blipFill>
        <p:spPr>
          <a:xfrm>
            <a:off x="0" y="1557"/>
            <a:ext cx="12192000" cy="6854885"/>
          </a:xfrm>
          <a:prstGeom prst="rect">
            <a:avLst/>
          </a:prstGeom>
          <a:noFill/>
          <a:ln>
            <a:noFill/>
          </a:ln>
        </p:spPr>
      </p:pic>
      <p:grpSp>
        <p:nvGrpSpPr>
          <p:cNvPr id="35" name="Google Shape;35;p16"/>
          <p:cNvGrpSpPr/>
          <p:nvPr/>
        </p:nvGrpSpPr>
        <p:grpSpPr>
          <a:xfrm>
            <a:off x="0" y="-1670"/>
            <a:ext cx="7622497" cy="6859670"/>
            <a:chOff x="0" y="-1670"/>
            <a:chExt cx="7622497" cy="6859670"/>
          </a:xfrm>
        </p:grpSpPr>
        <p:pic>
          <p:nvPicPr>
            <p:cNvPr id="36" name="Google Shape;36;p16"/>
            <p:cNvPicPr preferRelativeResize="0"/>
            <p:nvPr/>
          </p:nvPicPr>
          <p:blipFill rotWithShape="1">
            <a:blip r:embed="rId3">
              <a:alphaModFix/>
            </a:blip>
            <a:srcRect/>
            <a:stretch/>
          </p:blipFill>
          <p:spPr>
            <a:xfrm>
              <a:off x="0" y="0"/>
              <a:ext cx="7485972" cy="6858000"/>
            </a:xfrm>
            <a:prstGeom prst="rect">
              <a:avLst/>
            </a:prstGeom>
            <a:noFill/>
            <a:ln>
              <a:noFill/>
            </a:ln>
          </p:spPr>
        </p:pic>
        <p:pic>
          <p:nvPicPr>
            <p:cNvPr id="37" name="Google Shape;37;p16"/>
            <p:cNvPicPr preferRelativeResize="0"/>
            <p:nvPr/>
          </p:nvPicPr>
          <p:blipFill rotWithShape="1">
            <a:blip r:embed="rId4">
              <a:alphaModFix/>
            </a:blip>
            <a:srcRect/>
            <a:stretch/>
          </p:blipFill>
          <p:spPr>
            <a:xfrm>
              <a:off x="3383647" y="-1670"/>
              <a:ext cx="4238624" cy="6858000"/>
            </a:xfrm>
            <a:prstGeom prst="rect">
              <a:avLst/>
            </a:prstGeom>
            <a:noFill/>
            <a:ln>
              <a:noFill/>
            </a:ln>
          </p:spPr>
        </p:pic>
        <p:pic>
          <p:nvPicPr>
            <p:cNvPr id="38" name="Google Shape;38;p16"/>
            <p:cNvPicPr preferRelativeResize="0"/>
            <p:nvPr/>
          </p:nvPicPr>
          <p:blipFill rotWithShape="1">
            <a:blip r:embed="rId5">
              <a:alphaModFix/>
            </a:blip>
            <a:srcRect/>
            <a:stretch/>
          </p:blipFill>
          <p:spPr>
            <a:xfrm>
              <a:off x="4023211" y="2045"/>
              <a:ext cx="3599286" cy="2828010"/>
            </a:xfrm>
            <a:prstGeom prst="rect">
              <a:avLst/>
            </a:prstGeom>
            <a:noFill/>
            <a:ln>
              <a:noFill/>
            </a:ln>
          </p:spPr>
        </p:pic>
      </p:grpSp>
      <p:sp>
        <p:nvSpPr>
          <p:cNvPr id="39" name="Google Shape;39;p16"/>
          <p:cNvSpPr txBox="1">
            <a:spLocks noGrp="1"/>
          </p:cNvSpPr>
          <p:nvPr>
            <p:ph type="ctrTitle"/>
          </p:nvPr>
        </p:nvSpPr>
        <p:spPr>
          <a:xfrm>
            <a:off x="540000" y="1238400"/>
            <a:ext cx="5220000" cy="336777"/>
          </a:xfrm>
          <a:prstGeom prst="rect">
            <a:avLst/>
          </a:prstGeom>
          <a:noFill/>
          <a:ln>
            <a:noFill/>
          </a:ln>
        </p:spPr>
        <p:txBody>
          <a:bodyPr spcFirstLastPara="1" wrap="square" lIns="0" tIns="0" rIns="0" bIns="0" anchor="t" anchorCtr="0">
            <a:normAutofit/>
          </a:bodyPr>
          <a:lstStyle>
            <a:lvl1pPr lvl="0" algn="l">
              <a:lnSpc>
                <a:spcPct val="90000"/>
              </a:lnSpc>
              <a:spcBef>
                <a:spcPts val="0"/>
              </a:spcBef>
              <a:spcAft>
                <a:spcPts val="0"/>
              </a:spcAft>
              <a:buClr>
                <a:schemeClr val="dk1"/>
              </a:buClr>
              <a:buSzPts val="2400"/>
              <a:buFont typeface="Century Gothic"/>
              <a:buNone/>
              <a:defRPr sz="2400" b="1" i="0">
                <a:latin typeface="Century Gothic"/>
                <a:ea typeface="Century Gothic"/>
                <a:cs typeface="Century Gothic"/>
                <a:sym typeface="Century Gothic"/>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0" name="Google Shape;40;p16"/>
          <p:cNvSpPr txBox="1">
            <a:spLocks noGrp="1"/>
          </p:cNvSpPr>
          <p:nvPr>
            <p:ph type="subTitle" idx="1"/>
          </p:nvPr>
        </p:nvSpPr>
        <p:spPr>
          <a:xfrm>
            <a:off x="540000" y="1980000"/>
            <a:ext cx="5220000" cy="713843"/>
          </a:xfrm>
          <a:prstGeom prst="rect">
            <a:avLst/>
          </a:prstGeom>
          <a:noFill/>
          <a:ln>
            <a:noFill/>
          </a:ln>
        </p:spPr>
        <p:txBody>
          <a:bodyPr spcFirstLastPara="1" wrap="square" lIns="0" tIns="0" rIns="0" bIns="0" anchor="t" anchorCtr="0">
            <a:noAutofit/>
          </a:bodyPr>
          <a:lstStyle>
            <a:lvl1pPr lvl="0" algn="l">
              <a:lnSpc>
                <a:spcPct val="90000"/>
              </a:lnSpc>
              <a:spcBef>
                <a:spcPts val="0"/>
              </a:spcBef>
              <a:spcAft>
                <a:spcPts val="0"/>
              </a:spcAft>
              <a:buClr>
                <a:schemeClr val="accent4"/>
              </a:buClr>
              <a:buSzPts val="5000"/>
              <a:buNone/>
              <a:defRPr sz="5000" b="1" i="0">
                <a:solidFill>
                  <a:schemeClr val="accent4"/>
                </a:solidFill>
                <a:latin typeface="Century Gothic"/>
                <a:ea typeface="Century Gothic"/>
                <a:cs typeface="Century Gothic"/>
                <a:sym typeface="Century Gothic"/>
              </a:defRPr>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pic>
        <p:nvPicPr>
          <p:cNvPr id="41" name="Google Shape;41;p16"/>
          <p:cNvPicPr preferRelativeResize="0"/>
          <p:nvPr/>
        </p:nvPicPr>
        <p:blipFill rotWithShape="1">
          <a:blip r:embed="rId6">
            <a:alphaModFix/>
          </a:blip>
          <a:srcRect/>
          <a:stretch/>
        </p:blipFill>
        <p:spPr>
          <a:xfrm>
            <a:off x="540000" y="5640908"/>
            <a:ext cx="2568960" cy="716919"/>
          </a:xfrm>
          <a:prstGeom prst="rect">
            <a:avLst/>
          </a:prstGeom>
          <a:noFill/>
          <a:ln>
            <a:noFill/>
          </a:ln>
        </p:spPr>
      </p:pic>
      <p:pic>
        <p:nvPicPr>
          <p:cNvPr id="42" name="Google Shape;42;p16"/>
          <p:cNvPicPr preferRelativeResize="0"/>
          <p:nvPr/>
        </p:nvPicPr>
        <p:blipFill rotWithShape="1">
          <a:blip r:embed="rId7">
            <a:alphaModFix/>
          </a:blip>
          <a:srcRect/>
          <a:stretch/>
        </p:blipFill>
        <p:spPr>
          <a:xfrm>
            <a:off x="3648960" y="5816600"/>
            <a:ext cx="1754412" cy="417717"/>
          </a:xfrm>
          <a:prstGeom prst="rect">
            <a:avLst/>
          </a:prstGeom>
          <a:noFill/>
          <a:ln>
            <a:noFill/>
          </a:ln>
        </p:spPr>
      </p:pic>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11-14 years Title, triple line, no photo">
  <p:cSld name="11-14 years Title, triple line, no photo">
    <p:spTree>
      <p:nvGrpSpPr>
        <p:cNvPr id="1" name="Shape 43"/>
        <p:cNvGrpSpPr/>
        <p:nvPr/>
      </p:nvGrpSpPr>
      <p:grpSpPr>
        <a:xfrm>
          <a:off x="0" y="0"/>
          <a:ext cx="0" cy="0"/>
          <a:chOff x="0" y="0"/>
          <a:chExt cx="0" cy="0"/>
        </a:xfrm>
      </p:grpSpPr>
      <p:pic>
        <p:nvPicPr>
          <p:cNvPr id="44" name="Google Shape;44;p18" descr="A purple and pink gradient with circles and squares&#10;&#10;AI-generated content may be incorrect."/>
          <p:cNvPicPr preferRelativeResize="0"/>
          <p:nvPr/>
        </p:nvPicPr>
        <p:blipFill rotWithShape="1">
          <a:blip r:embed="rId2">
            <a:alphaModFix/>
          </a:blip>
          <a:srcRect/>
          <a:stretch/>
        </p:blipFill>
        <p:spPr>
          <a:xfrm>
            <a:off x="0" y="1557"/>
            <a:ext cx="12192000" cy="6854885"/>
          </a:xfrm>
          <a:prstGeom prst="rect">
            <a:avLst/>
          </a:prstGeom>
          <a:noFill/>
          <a:ln>
            <a:noFill/>
          </a:ln>
        </p:spPr>
      </p:pic>
      <p:grpSp>
        <p:nvGrpSpPr>
          <p:cNvPr id="45" name="Google Shape;45;p18"/>
          <p:cNvGrpSpPr/>
          <p:nvPr/>
        </p:nvGrpSpPr>
        <p:grpSpPr>
          <a:xfrm>
            <a:off x="0" y="-1670"/>
            <a:ext cx="7622497" cy="6859670"/>
            <a:chOff x="0" y="-1670"/>
            <a:chExt cx="7622497" cy="6859670"/>
          </a:xfrm>
        </p:grpSpPr>
        <p:pic>
          <p:nvPicPr>
            <p:cNvPr id="46" name="Google Shape;46;p18"/>
            <p:cNvPicPr preferRelativeResize="0"/>
            <p:nvPr/>
          </p:nvPicPr>
          <p:blipFill rotWithShape="1">
            <a:blip r:embed="rId3">
              <a:alphaModFix/>
            </a:blip>
            <a:srcRect/>
            <a:stretch/>
          </p:blipFill>
          <p:spPr>
            <a:xfrm>
              <a:off x="0" y="0"/>
              <a:ext cx="7485972" cy="6858000"/>
            </a:xfrm>
            <a:prstGeom prst="rect">
              <a:avLst/>
            </a:prstGeom>
            <a:noFill/>
            <a:ln>
              <a:noFill/>
            </a:ln>
          </p:spPr>
        </p:pic>
        <p:pic>
          <p:nvPicPr>
            <p:cNvPr id="47" name="Google Shape;47;p18"/>
            <p:cNvPicPr preferRelativeResize="0"/>
            <p:nvPr/>
          </p:nvPicPr>
          <p:blipFill rotWithShape="1">
            <a:blip r:embed="rId4">
              <a:alphaModFix/>
            </a:blip>
            <a:srcRect/>
            <a:stretch/>
          </p:blipFill>
          <p:spPr>
            <a:xfrm>
              <a:off x="3383647" y="-1670"/>
              <a:ext cx="4238624" cy="6858000"/>
            </a:xfrm>
            <a:prstGeom prst="rect">
              <a:avLst/>
            </a:prstGeom>
            <a:noFill/>
            <a:ln>
              <a:noFill/>
            </a:ln>
          </p:spPr>
        </p:pic>
        <p:pic>
          <p:nvPicPr>
            <p:cNvPr id="48" name="Google Shape;48;p18"/>
            <p:cNvPicPr preferRelativeResize="0"/>
            <p:nvPr/>
          </p:nvPicPr>
          <p:blipFill rotWithShape="1">
            <a:blip r:embed="rId5">
              <a:alphaModFix/>
            </a:blip>
            <a:srcRect/>
            <a:stretch/>
          </p:blipFill>
          <p:spPr>
            <a:xfrm>
              <a:off x="4023211" y="2045"/>
              <a:ext cx="3599286" cy="2828010"/>
            </a:xfrm>
            <a:prstGeom prst="rect">
              <a:avLst/>
            </a:prstGeom>
            <a:noFill/>
            <a:ln>
              <a:noFill/>
            </a:ln>
          </p:spPr>
        </p:pic>
      </p:grpSp>
      <p:sp>
        <p:nvSpPr>
          <p:cNvPr id="49" name="Google Shape;49;p18"/>
          <p:cNvSpPr txBox="1">
            <a:spLocks noGrp="1"/>
          </p:cNvSpPr>
          <p:nvPr>
            <p:ph type="ctrTitle"/>
          </p:nvPr>
        </p:nvSpPr>
        <p:spPr>
          <a:xfrm>
            <a:off x="540000" y="1238400"/>
            <a:ext cx="5220000" cy="336777"/>
          </a:xfrm>
          <a:prstGeom prst="rect">
            <a:avLst/>
          </a:prstGeom>
          <a:noFill/>
          <a:ln>
            <a:noFill/>
          </a:ln>
        </p:spPr>
        <p:txBody>
          <a:bodyPr spcFirstLastPara="1" wrap="square" lIns="0" tIns="0" rIns="0" bIns="0" anchor="t" anchorCtr="0">
            <a:normAutofit/>
          </a:bodyPr>
          <a:lstStyle>
            <a:lvl1pPr lvl="0" algn="l">
              <a:lnSpc>
                <a:spcPct val="90000"/>
              </a:lnSpc>
              <a:spcBef>
                <a:spcPts val="0"/>
              </a:spcBef>
              <a:spcAft>
                <a:spcPts val="0"/>
              </a:spcAft>
              <a:buClr>
                <a:schemeClr val="dk1"/>
              </a:buClr>
              <a:buSzPts val="2400"/>
              <a:buFont typeface="Century Gothic"/>
              <a:buNone/>
              <a:defRPr sz="2400" b="1" i="0">
                <a:latin typeface="Century Gothic"/>
                <a:ea typeface="Century Gothic"/>
                <a:cs typeface="Century Gothic"/>
                <a:sym typeface="Century Gothic"/>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0" name="Google Shape;50;p18"/>
          <p:cNvSpPr txBox="1">
            <a:spLocks noGrp="1"/>
          </p:cNvSpPr>
          <p:nvPr>
            <p:ph type="subTitle" idx="1"/>
          </p:nvPr>
        </p:nvSpPr>
        <p:spPr>
          <a:xfrm>
            <a:off x="540000" y="1979999"/>
            <a:ext cx="5220000" cy="2579677"/>
          </a:xfrm>
          <a:prstGeom prst="rect">
            <a:avLst/>
          </a:prstGeom>
          <a:noFill/>
          <a:ln>
            <a:noFill/>
          </a:ln>
        </p:spPr>
        <p:txBody>
          <a:bodyPr spcFirstLastPara="1" wrap="square" lIns="0" tIns="0" rIns="0" bIns="0" anchor="t" anchorCtr="0">
            <a:noAutofit/>
          </a:bodyPr>
          <a:lstStyle>
            <a:lvl1pPr lvl="0" algn="l">
              <a:lnSpc>
                <a:spcPct val="90000"/>
              </a:lnSpc>
              <a:spcBef>
                <a:spcPts val="0"/>
              </a:spcBef>
              <a:spcAft>
                <a:spcPts val="0"/>
              </a:spcAft>
              <a:buClr>
                <a:schemeClr val="accent4"/>
              </a:buClr>
              <a:buSzPts val="5000"/>
              <a:buNone/>
              <a:defRPr sz="5000" b="1" i="0">
                <a:solidFill>
                  <a:schemeClr val="accent4"/>
                </a:solidFill>
                <a:latin typeface="Century Gothic"/>
                <a:ea typeface="Century Gothic"/>
                <a:cs typeface="Century Gothic"/>
                <a:sym typeface="Century Gothic"/>
              </a:defRPr>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pic>
        <p:nvPicPr>
          <p:cNvPr id="51" name="Google Shape;51;p18"/>
          <p:cNvPicPr preferRelativeResize="0"/>
          <p:nvPr/>
        </p:nvPicPr>
        <p:blipFill rotWithShape="1">
          <a:blip r:embed="rId6">
            <a:alphaModFix/>
          </a:blip>
          <a:srcRect/>
          <a:stretch/>
        </p:blipFill>
        <p:spPr>
          <a:xfrm>
            <a:off x="540000" y="5640908"/>
            <a:ext cx="2568960" cy="716919"/>
          </a:xfrm>
          <a:prstGeom prst="rect">
            <a:avLst/>
          </a:prstGeom>
          <a:noFill/>
          <a:ln>
            <a:noFill/>
          </a:ln>
        </p:spPr>
      </p:pic>
      <p:pic>
        <p:nvPicPr>
          <p:cNvPr id="52" name="Google Shape;52;p18"/>
          <p:cNvPicPr preferRelativeResize="0"/>
          <p:nvPr/>
        </p:nvPicPr>
        <p:blipFill rotWithShape="1">
          <a:blip r:embed="rId7">
            <a:alphaModFix/>
          </a:blip>
          <a:srcRect/>
          <a:stretch/>
        </p:blipFill>
        <p:spPr>
          <a:xfrm>
            <a:off x="3648960" y="5816600"/>
            <a:ext cx="1754412" cy="417717"/>
          </a:xfrm>
          <a:prstGeom prst="rect">
            <a:avLst/>
          </a:prstGeom>
          <a:noFill/>
          <a:ln>
            <a:noFill/>
          </a:ln>
        </p:spPr>
      </p:pic>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11-14 years Content - single column/normal text">
  <p:cSld name="11-14 years Content - single column/normal text">
    <p:spTree>
      <p:nvGrpSpPr>
        <p:cNvPr id="1" name="Shape 53"/>
        <p:cNvGrpSpPr/>
        <p:nvPr/>
      </p:nvGrpSpPr>
      <p:grpSpPr>
        <a:xfrm>
          <a:off x="0" y="0"/>
          <a:ext cx="0" cy="0"/>
          <a:chOff x="0" y="0"/>
          <a:chExt cx="0" cy="0"/>
        </a:xfrm>
      </p:grpSpPr>
      <p:pic>
        <p:nvPicPr>
          <p:cNvPr id="54" name="Google Shape;54;p19"/>
          <p:cNvPicPr preferRelativeResize="0"/>
          <p:nvPr/>
        </p:nvPicPr>
        <p:blipFill rotWithShape="1">
          <a:blip r:embed="rId2">
            <a:alphaModFix/>
          </a:blip>
          <a:srcRect/>
          <a:stretch/>
        </p:blipFill>
        <p:spPr>
          <a:xfrm>
            <a:off x="8607398" y="0"/>
            <a:ext cx="3584602" cy="6858000"/>
          </a:xfrm>
          <a:prstGeom prst="rect">
            <a:avLst/>
          </a:prstGeom>
          <a:noFill/>
          <a:ln>
            <a:noFill/>
          </a:ln>
        </p:spPr>
      </p:pic>
      <p:sp>
        <p:nvSpPr>
          <p:cNvPr id="55" name="Google Shape;55;p19"/>
          <p:cNvSpPr txBox="1">
            <a:spLocks noGrp="1"/>
          </p:cNvSpPr>
          <p:nvPr>
            <p:ph type="title"/>
          </p:nvPr>
        </p:nvSpPr>
        <p:spPr>
          <a:xfrm>
            <a:off x="540000" y="540000"/>
            <a:ext cx="10080000" cy="440661"/>
          </a:xfrm>
          <a:prstGeom prst="rect">
            <a:avLst/>
          </a:prstGeom>
          <a:noFill/>
          <a:ln>
            <a:noFill/>
          </a:ln>
        </p:spPr>
        <p:txBody>
          <a:bodyPr spcFirstLastPara="1" wrap="square" lIns="0" tIns="0" rIns="0" bIns="0" anchor="t" anchorCtr="0">
            <a:noAutofit/>
          </a:bodyPr>
          <a:lstStyle>
            <a:lvl1pPr lvl="0" algn="l">
              <a:lnSpc>
                <a:spcPct val="90000"/>
              </a:lnSpc>
              <a:spcBef>
                <a:spcPts val="0"/>
              </a:spcBef>
              <a:spcAft>
                <a:spcPts val="0"/>
              </a:spcAft>
              <a:buClr>
                <a:schemeClr val="accent4"/>
              </a:buClr>
              <a:buSzPts val="3400"/>
              <a:buFont typeface="Century Gothic"/>
              <a:buNone/>
              <a:defRPr sz="3400" b="1" i="0">
                <a:solidFill>
                  <a:schemeClr val="accent4"/>
                </a:solidFill>
                <a:latin typeface="Century Gothic"/>
                <a:ea typeface="Century Gothic"/>
                <a:cs typeface="Century Gothic"/>
                <a:sym typeface="Century Gothic"/>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6" name="Google Shape;56;p19"/>
          <p:cNvSpPr txBox="1">
            <a:spLocks noGrp="1"/>
          </p:cNvSpPr>
          <p:nvPr>
            <p:ph type="body" idx="1"/>
          </p:nvPr>
        </p:nvSpPr>
        <p:spPr>
          <a:xfrm>
            <a:off x="540000" y="1260000"/>
            <a:ext cx="10080000" cy="5040000"/>
          </a:xfrm>
          <a:prstGeom prst="rect">
            <a:avLst/>
          </a:prstGeom>
          <a:noFill/>
          <a:ln>
            <a:noFill/>
          </a:ln>
        </p:spPr>
        <p:txBody>
          <a:bodyPr spcFirstLastPara="1" wrap="square" lIns="0" tIns="0" rIns="0" bIns="0" anchor="t" anchorCtr="0">
            <a:normAutofit/>
          </a:bodyPr>
          <a:lstStyle>
            <a:lvl1pPr marL="457200" lvl="0" indent="-228600" algn="l">
              <a:lnSpc>
                <a:spcPct val="100000"/>
              </a:lnSpc>
              <a:spcBef>
                <a:spcPts val="0"/>
              </a:spcBef>
              <a:spcAft>
                <a:spcPts val="0"/>
              </a:spcAft>
              <a:buClr>
                <a:schemeClr val="dk1"/>
              </a:buClr>
              <a:buSzPts val="2200"/>
              <a:buFont typeface="Century Gothic"/>
              <a:buNone/>
              <a:defRPr sz="2200" b="0" i="0">
                <a:latin typeface="Century Gothic"/>
                <a:ea typeface="Century Gothic"/>
                <a:cs typeface="Century Gothic"/>
                <a:sym typeface="Century Gothic"/>
              </a:defRPr>
            </a:lvl1pPr>
            <a:lvl2pPr marL="914400" lvl="1" indent="-342900" algn="l">
              <a:lnSpc>
                <a:spcPct val="90000"/>
              </a:lnSpc>
              <a:spcBef>
                <a:spcPts val="12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7" name="Google Shape;57;p19"/>
          <p:cNvSpPr/>
          <p:nvPr/>
        </p:nvSpPr>
        <p:spPr>
          <a:xfrm>
            <a:off x="11382000" y="0"/>
            <a:ext cx="810000" cy="6858000"/>
          </a:xfrm>
          <a:prstGeom prst="rect">
            <a:avLst/>
          </a:prstGeom>
          <a:solidFill>
            <a:schemeClr val="accent4"/>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accent4"/>
              </a:solidFill>
              <a:latin typeface="Calibri"/>
              <a:ea typeface="Calibri"/>
              <a:cs typeface="Calibri"/>
              <a:sym typeface="Calibri"/>
            </a:endParaRPr>
          </a:p>
        </p:txBody>
      </p:sp>
      <p:grpSp>
        <p:nvGrpSpPr>
          <p:cNvPr id="58" name="Google Shape;58;p19"/>
          <p:cNvGrpSpPr/>
          <p:nvPr/>
        </p:nvGrpSpPr>
        <p:grpSpPr>
          <a:xfrm>
            <a:off x="10734280" y="4546600"/>
            <a:ext cx="1574800" cy="2311400"/>
            <a:chOff x="10734280" y="4546600"/>
            <a:chExt cx="1574800" cy="2311400"/>
          </a:xfrm>
        </p:grpSpPr>
        <p:pic>
          <p:nvPicPr>
            <p:cNvPr id="59" name="Google Shape;59;p19"/>
            <p:cNvPicPr preferRelativeResize="0"/>
            <p:nvPr/>
          </p:nvPicPr>
          <p:blipFill rotWithShape="1">
            <a:blip r:embed="rId3">
              <a:alphaModFix/>
            </a:blip>
            <a:srcRect/>
            <a:stretch/>
          </p:blipFill>
          <p:spPr>
            <a:xfrm>
              <a:off x="10855845" y="4546600"/>
              <a:ext cx="1331670" cy="2311400"/>
            </a:xfrm>
            <a:prstGeom prst="rect">
              <a:avLst/>
            </a:prstGeom>
            <a:noFill/>
            <a:ln>
              <a:noFill/>
            </a:ln>
          </p:spPr>
        </p:pic>
        <p:pic>
          <p:nvPicPr>
            <p:cNvPr id="60" name="Google Shape;60;p19"/>
            <p:cNvPicPr preferRelativeResize="0"/>
            <p:nvPr/>
          </p:nvPicPr>
          <p:blipFill rotWithShape="1">
            <a:blip r:embed="rId4">
              <a:alphaModFix/>
            </a:blip>
            <a:srcRect/>
            <a:stretch/>
          </p:blipFill>
          <p:spPr>
            <a:xfrm>
              <a:off x="10734280" y="4725406"/>
              <a:ext cx="1574800" cy="2131588"/>
            </a:xfrm>
            <a:prstGeom prst="rect">
              <a:avLst/>
            </a:prstGeom>
            <a:noFill/>
            <a:ln>
              <a:noFill/>
            </a:ln>
          </p:spPr>
        </p:pic>
      </p:grpSp>
      <p:sp>
        <p:nvSpPr>
          <p:cNvPr id="61" name="Google Shape;61;p19"/>
          <p:cNvSpPr txBox="1"/>
          <p:nvPr/>
        </p:nvSpPr>
        <p:spPr>
          <a:xfrm rot="5400000">
            <a:off x="9726395" y="2195605"/>
            <a:ext cx="4121210" cy="810000"/>
          </a:xfrm>
          <a:prstGeom prst="rect">
            <a:avLst/>
          </a:prstGeom>
          <a:noFill/>
          <a:ln>
            <a:noFill/>
          </a:ln>
        </p:spPr>
        <p:txBody>
          <a:bodyPr spcFirstLastPara="1" wrap="square" lIns="0" tIns="0" rIns="0" bIns="0" anchor="ctr" anchorCtr="0">
            <a:normAutofit/>
          </a:bodyPr>
          <a:lstStyle/>
          <a:p>
            <a:pPr marL="0" marR="0" lvl="0" indent="0" algn="l" rtl="0">
              <a:lnSpc>
                <a:spcPct val="90000"/>
              </a:lnSpc>
              <a:spcBef>
                <a:spcPts val="0"/>
              </a:spcBef>
              <a:spcAft>
                <a:spcPts val="0"/>
              </a:spcAft>
              <a:buClr>
                <a:schemeClr val="lt1"/>
              </a:buClr>
              <a:buSzPts val="2200"/>
              <a:buFont typeface="Century Gothic"/>
              <a:buNone/>
            </a:pPr>
            <a:r>
              <a:rPr lang="en-GB" sz="2200" b="1" i="0" u="none" strike="noStrike" cap="none">
                <a:solidFill>
                  <a:schemeClr val="lt1"/>
                </a:solidFill>
                <a:latin typeface="Century Gothic"/>
                <a:ea typeface="Century Gothic"/>
                <a:cs typeface="Century Gothic"/>
                <a:sym typeface="Century Gothic"/>
              </a:rPr>
              <a:t>Introduction</a:t>
            </a:r>
            <a:endParaRPr sz="2200" b="1" i="0" u="none" strike="noStrike" cap="none">
              <a:solidFill>
                <a:schemeClr val="lt1"/>
              </a:solidFill>
              <a:latin typeface="Century Gothic"/>
              <a:ea typeface="Century Gothic"/>
              <a:cs typeface="Century Gothic"/>
              <a:sym typeface="Century Gothic"/>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11-14 years Table">
  <p:cSld name="11-14 years Table">
    <p:spTree>
      <p:nvGrpSpPr>
        <p:cNvPr id="1" name="Shape 62"/>
        <p:cNvGrpSpPr/>
        <p:nvPr/>
      </p:nvGrpSpPr>
      <p:grpSpPr>
        <a:xfrm>
          <a:off x="0" y="0"/>
          <a:ext cx="0" cy="0"/>
          <a:chOff x="0" y="0"/>
          <a:chExt cx="0" cy="0"/>
        </a:xfrm>
      </p:grpSpPr>
      <p:pic>
        <p:nvPicPr>
          <p:cNvPr id="63" name="Google Shape;63;p21"/>
          <p:cNvPicPr preferRelativeResize="0"/>
          <p:nvPr/>
        </p:nvPicPr>
        <p:blipFill rotWithShape="1">
          <a:blip r:embed="rId2">
            <a:alphaModFix/>
          </a:blip>
          <a:srcRect/>
          <a:stretch/>
        </p:blipFill>
        <p:spPr>
          <a:xfrm>
            <a:off x="8607398" y="0"/>
            <a:ext cx="3584602" cy="6858000"/>
          </a:xfrm>
          <a:prstGeom prst="rect">
            <a:avLst/>
          </a:prstGeom>
          <a:noFill/>
          <a:ln>
            <a:noFill/>
          </a:ln>
        </p:spPr>
      </p:pic>
      <p:sp>
        <p:nvSpPr>
          <p:cNvPr id="64" name="Google Shape;64;p21"/>
          <p:cNvSpPr/>
          <p:nvPr/>
        </p:nvSpPr>
        <p:spPr>
          <a:xfrm>
            <a:off x="11382000" y="0"/>
            <a:ext cx="810000" cy="6858000"/>
          </a:xfrm>
          <a:prstGeom prst="rect">
            <a:avLst/>
          </a:prstGeom>
          <a:solidFill>
            <a:schemeClr val="accent4"/>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65" name="Google Shape;65;p21"/>
          <p:cNvSpPr txBox="1">
            <a:spLocks noGrp="1"/>
          </p:cNvSpPr>
          <p:nvPr>
            <p:ph type="body" idx="1"/>
          </p:nvPr>
        </p:nvSpPr>
        <p:spPr>
          <a:xfrm>
            <a:off x="540000" y="1260000"/>
            <a:ext cx="10080000" cy="5040000"/>
          </a:xfrm>
          <a:prstGeom prst="rect">
            <a:avLst/>
          </a:prstGeom>
          <a:noFill/>
          <a:ln>
            <a:noFill/>
          </a:ln>
        </p:spPr>
        <p:txBody>
          <a:bodyPr spcFirstLastPara="1" wrap="square" lIns="0" tIns="0" rIns="0" bIns="0" anchor="ctr" anchorCtr="0">
            <a:normAutofit/>
          </a:bodyPr>
          <a:lstStyle>
            <a:lvl1pPr marL="457200" lvl="0" indent="-228600" algn="ctr">
              <a:lnSpc>
                <a:spcPct val="100000"/>
              </a:lnSpc>
              <a:spcBef>
                <a:spcPts val="0"/>
              </a:spcBef>
              <a:spcAft>
                <a:spcPts val="0"/>
              </a:spcAft>
              <a:buClr>
                <a:schemeClr val="dk1"/>
              </a:buClr>
              <a:buSzPts val="1200"/>
              <a:buFont typeface="Century Gothic"/>
              <a:buNone/>
              <a:defRPr sz="1200" b="1" i="0">
                <a:latin typeface="Century Gothic"/>
                <a:ea typeface="Century Gothic"/>
                <a:cs typeface="Century Gothic"/>
                <a:sym typeface="Century Gothic"/>
              </a:defRPr>
            </a:lvl1pPr>
            <a:lvl2pPr marL="914400" lvl="1" indent="-342900" algn="l">
              <a:lnSpc>
                <a:spcPct val="90000"/>
              </a:lnSpc>
              <a:spcBef>
                <a:spcPts val="12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66" name="Google Shape;66;p21"/>
          <p:cNvSpPr txBox="1">
            <a:spLocks noGrp="1"/>
          </p:cNvSpPr>
          <p:nvPr>
            <p:ph type="title"/>
          </p:nvPr>
        </p:nvSpPr>
        <p:spPr>
          <a:xfrm>
            <a:off x="540000" y="540000"/>
            <a:ext cx="10080000" cy="440661"/>
          </a:xfrm>
          <a:prstGeom prst="rect">
            <a:avLst/>
          </a:prstGeom>
          <a:noFill/>
          <a:ln>
            <a:noFill/>
          </a:ln>
        </p:spPr>
        <p:txBody>
          <a:bodyPr spcFirstLastPara="1" wrap="square" lIns="0" tIns="0" rIns="0" bIns="0" anchor="t" anchorCtr="0">
            <a:noAutofit/>
          </a:bodyPr>
          <a:lstStyle>
            <a:lvl1pPr lvl="0" algn="l">
              <a:lnSpc>
                <a:spcPct val="90000"/>
              </a:lnSpc>
              <a:spcBef>
                <a:spcPts val="0"/>
              </a:spcBef>
              <a:spcAft>
                <a:spcPts val="0"/>
              </a:spcAft>
              <a:buClr>
                <a:schemeClr val="accent4"/>
              </a:buClr>
              <a:buSzPts val="3400"/>
              <a:buFont typeface="Century Gothic"/>
              <a:buNone/>
              <a:defRPr sz="3400" b="1" i="0">
                <a:solidFill>
                  <a:schemeClr val="accent4"/>
                </a:solidFill>
                <a:latin typeface="Century Gothic"/>
                <a:ea typeface="Century Gothic"/>
                <a:cs typeface="Century Gothic"/>
                <a:sym typeface="Century Gothic"/>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grpSp>
        <p:nvGrpSpPr>
          <p:cNvPr id="67" name="Google Shape;67;p21"/>
          <p:cNvGrpSpPr/>
          <p:nvPr/>
        </p:nvGrpSpPr>
        <p:grpSpPr>
          <a:xfrm>
            <a:off x="10734280" y="4546600"/>
            <a:ext cx="1574800" cy="2311400"/>
            <a:chOff x="10734280" y="4546600"/>
            <a:chExt cx="1574800" cy="2311400"/>
          </a:xfrm>
        </p:grpSpPr>
        <p:pic>
          <p:nvPicPr>
            <p:cNvPr id="68" name="Google Shape;68;p21"/>
            <p:cNvPicPr preferRelativeResize="0"/>
            <p:nvPr/>
          </p:nvPicPr>
          <p:blipFill rotWithShape="1">
            <a:blip r:embed="rId3">
              <a:alphaModFix/>
            </a:blip>
            <a:srcRect/>
            <a:stretch/>
          </p:blipFill>
          <p:spPr>
            <a:xfrm>
              <a:off x="10855845" y="4546600"/>
              <a:ext cx="1331670" cy="2311400"/>
            </a:xfrm>
            <a:prstGeom prst="rect">
              <a:avLst/>
            </a:prstGeom>
            <a:noFill/>
            <a:ln>
              <a:noFill/>
            </a:ln>
          </p:spPr>
        </p:pic>
        <p:pic>
          <p:nvPicPr>
            <p:cNvPr id="69" name="Google Shape;69;p21"/>
            <p:cNvPicPr preferRelativeResize="0"/>
            <p:nvPr/>
          </p:nvPicPr>
          <p:blipFill rotWithShape="1">
            <a:blip r:embed="rId4">
              <a:alphaModFix/>
            </a:blip>
            <a:srcRect/>
            <a:stretch/>
          </p:blipFill>
          <p:spPr>
            <a:xfrm>
              <a:off x="10734280" y="4725406"/>
              <a:ext cx="1574800" cy="2131588"/>
            </a:xfrm>
            <a:prstGeom prst="rect">
              <a:avLst/>
            </a:prstGeom>
            <a:noFill/>
            <a:ln>
              <a:noFill/>
            </a:ln>
          </p:spPr>
        </p:pic>
      </p:gr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11-14 years Content - single column/numbered list">
  <p:cSld name="11-14 years Content - single column/numbered list">
    <p:spTree>
      <p:nvGrpSpPr>
        <p:cNvPr id="1" name="Shape 70"/>
        <p:cNvGrpSpPr/>
        <p:nvPr/>
      </p:nvGrpSpPr>
      <p:grpSpPr>
        <a:xfrm>
          <a:off x="0" y="0"/>
          <a:ext cx="0" cy="0"/>
          <a:chOff x="0" y="0"/>
          <a:chExt cx="0" cy="0"/>
        </a:xfrm>
      </p:grpSpPr>
      <p:pic>
        <p:nvPicPr>
          <p:cNvPr id="71" name="Google Shape;71;p22"/>
          <p:cNvPicPr preferRelativeResize="0"/>
          <p:nvPr/>
        </p:nvPicPr>
        <p:blipFill rotWithShape="1">
          <a:blip r:embed="rId2">
            <a:alphaModFix/>
          </a:blip>
          <a:srcRect/>
          <a:stretch/>
        </p:blipFill>
        <p:spPr>
          <a:xfrm>
            <a:off x="8607398" y="0"/>
            <a:ext cx="3584602" cy="6858000"/>
          </a:xfrm>
          <a:prstGeom prst="rect">
            <a:avLst/>
          </a:prstGeom>
          <a:noFill/>
          <a:ln>
            <a:noFill/>
          </a:ln>
        </p:spPr>
      </p:pic>
      <p:sp>
        <p:nvSpPr>
          <p:cNvPr id="72" name="Google Shape;72;p22"/>
          <p:cNvSpPr txBox="1">
            <a:spLocks noGrp="1"/>
          </p:cNvSpPr>
          <p:nvPr>
            <p:ph type="title"/>
          </p:nvPr>
        </p:nvSpPr>
        <p:spPr>
          <a:xfrm>
            <a:off x="540000" y="540000"/>
            <a:ext cx="10080000" cy="440661"/>
          </a:xfrm>
          <a:prstGeom prst="rect">
            <a:avLst/>
          </a:prstGeom>
          <a:noFill/>
          <a:ln>
            <a:noFill/>
          </a:ln>
        </p:spPr>
        <p:txBody>
          <a:bodyPr spcFirstLastPara="1" wrap="square" lIns="0" tIns="0" rIns="0" bIns="0" anchor="t" anchorCtr="0">
            <a:noAutofit/>
          </a:bodyPr>
          <a:lstStyle>
            <a:lvl1pPr lvl="0" algn="l">
              <a:lnSpc>
                <a:spcPct val="90000"/>
              </a:lnSpc>
              <a:spcBef>
                <a:spcPts val="0"/>
              </a:spcBef>
              <a:spcAft>
                <a:spcPts val="0"/>
              </a:spcAft>
              <a:buClr>
                <a:schemeClr val="accent4"/>
              </a:buClr>
              <a:buSzPts val="3400"/>
              <a:buFont typeface="Century Gothic"/>
              <a:buNone/>
              <a:defRPr sz="3400" b="1" i="0">
                <a:solidFill>
                  <a:schemeClr val="accent4"/>
                </a:solidFill>
                <a:latin typeface="Century Gothic"/>
                <a:ea typeface="Century Gothic"/>
                <a:cs typeface="Century Gothic"/>
                <a:sym typeface="Century Gothic"/>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3" name="Google Shape;73;p22"/>
          <p:cNvSpPr/>
          <p:nvPr/>
        </p:nvSpPr>
        <p:spPr>
          <a:xfrm>
            <a:off x="11382000" y="0"/>
            <a:ext cx="810000" cy="6858000"/>
          </a:xfrm>
          <a:prstGeom prst="rect">
            <a:avLst/>
          </a:prstGeom>
          <a:solidFill>
            <a:schemeClr val="accent4"/>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74" name="Google Shape;74;p22"/>
          <p:cNvSpPr txBox="1">
            <a:spLocks noGrp="1"/>
          </p:cNvSpPr>
          <p:nvPr>
            <p:ph type="body" idx="1"/>
          </p:nvPr>
        </p:nvSpPr>
        <p:spPr>
          <a:xfrm>
            <a:off x="540000" y="1260000"/>
            <a:ext cx="10080000" cy="5040000"/>
          </a:xfrm>
          <a:prstGeom prst="rect">
            <a:avLst/>
          </a:prstGeom>
          <a:noFill/>
          <a:ln>
            <a:noFill/>
          </a:ln>
        </p:spPr>
        <p:txBody>
          <a:bodyPr spcFirstLastPara="1" wrap="square" lIns="0" tIns="0" rIns="0" bIns="0" anchor="t" anchorCtr="0">
            <a:normAutofit/>
          </a:bodyPr>
          <a:lstStyle>
            <a:lvl1pPr marL="457200" lvl="0" indent="-368300" algn="l">
              <a:lnSpc>
                <a:spcPct val="100000"/>
              </a:lnSpc>
              <a:spcBef>
                <a:spcPts val="0"/>
              </a:spcBef>
              <a:spcAft>
                <a:spcPts val="0"/>
              </a:spcAft>
              <a:buClr>
                <a:srgbClr val="006F62"/>
              </a:buClr>
              <a:buSzPts val="2200"/>
              <a:buFont typeface="Calibri"/>
              <a:buAutoNum type="arabicPeriod"/>
              <a:defRPr sz="2200" b="0" i="0">
                <a:latin typeface="Century Gothic"/>
                <a:ea typeface="Century Gothic"/>
                <a:cs typeface="Century Gothic"/>
                <a:sym typeface="Century Gothic"/>
              </a:defRPr>
            </a:lvl1pPr>
            <a:lvl2pPr marL="914400" lvl="1" indent="-342900" algn="l">
              <a:lnSpc>
                <a:spcPct val="90000"/>
              </a:lnSpc>
              <a:spcBef>
                <a:spcPts val="12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grpSp>
        <p:nvGrpSpPr>
          <p:cNvPr id="75" name="Google Shape;75;p22"/>
          <p:cNvGrpSpPr/>
          <p:nvPr/>
        </p:nvGrpSpPr>
        <p:grpSpPr>
          <a:xfrm>
            <a:off x="10734280" y="4546600"/>
            <a:ext cx="1574800" cy="2311400"/>
            <a:chOff x="10734280" y="4546600"/>
            <a:chExt cx="1574800" cy="2311400"/>
          </a:xfrm>
        </p:grpSpPr>
        <p:pic>
          <p:nvPicPr>
            <p:cNvPr id="76" name="Google Shape;76;p22"/>
            <p:cNvPicPr preferRelativeResize="0"/>
            <p:nvPr/>
          </p:nvPicPr>
          <p:blipFill rotWithShape="1">
            <a:blip r:embed="rId3">
              <a:alphaModFix/>
            </a:blip>
            <a:srcRect/>
            <a:stretch/>
          </p:blipFill>
          <p:spPr>
            <a:xfrm>
              <a:off x="10855845" y="4546600"/>
              <a:ext cx="1331670" cy="2311400"/>
            </a:xfrm>
            <a:prstGeom prst="rect">
              <a:avLst/>
            </a:prstGeom>
            <a:noFill/>
            <a:ln>
              <a:noFill/>
            </a:ln>
          </p:spPr>
        </p:pic>
        <p:pic>
          <p:nvPicPr>
            <p:cNvPr id="77" name="Google Shape;77;p22"/>
            <p:cNvPicPr preferRelativeResize="0"/>
            <p:nvPr/>
          </p:nvPicPr>
          <p:blipFill rotWithShape="1">
            <a:blip r:embed="rId4">
              <a:alphaModFix/>
            </a:blip>
            <a:srcRect/>
            <a:stretch/>
          </p:blipFill>
          <p:spPr>
            <a:xfrm>
              <a:off x="10734280" y="4725406"/>
              <a:ext cx="1574800" cy="2131588"/>
            </a:xfrm>
            <a:prstGeom prst="rect">
              <a:avLst/>
            </a:prstGeom>
            <a:noFill/>
            <a:ln>
              <a:noFill/>
            </a:ln>
          </p:spPr>
        </p:pic>
      </p:gr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11-14 years Content - two columns/normal text">
  <p:cSld name="11-14 years Content - two columns/normal text">
    <p:spTree>
      <p:nvGrpSpPr>
        <p:cNvPr id="1" name="Shape 78"/>
        <p:cNvGrpSpPr/>
        <p:nvPr/>
      </p:nvGrpSpPr>
      <p:grpSpPr>
        <a:xfrm>
          <a:off x="0" y="0"/>
          <a:ext cx="0" cy="0"/>
          <a:chOff x="0" y="0"/>
          <a:chExt cx="0" cy="0"/>
        </a:xfrm>
      </p:grpSpPr>
      <p:pic>
        <p:nvPicPr>
          <p:cNvPr id="79" name="Google Shape;79;p23"/>
          <p:cNvPicPr preferRelativeResize="0"/>
          <p:nvPr/>
        </p:nvPicPr>
        <p:blipFill rotWithShape="1">
          <a:blip r:embed="rId2">
            <a:alphaModFix/>
          </a:blip>
          <a:srcRect/>
          <a:stretch/>
        </p:blipFill>
        <p:spPr>
          <a:xfrm>
            <a:off x="8607398" y="0"/>
            <a:ext cx="3584602" cy="6858000"/>
          </a:xfrm>
          <a:prstGeom prst="rect">
            <a:avLst/>
          </a:prstGeom>
          <a:noFill/>
          <a:ln>
            <a:noFill/>
          </a:ln>
        </p:spPr>
      </p:pic>
      <p:sp>
        <p:nvSpPr>
          <p:cNvPr id="80" name="Google Shape;80;p23"/>
          <p:cNvSpPr txBox="1">
            <a:spLocks noGrp="1"/>
          </p:cNvSpPr>
          <p:nvPr>
            <p:ph type="title"/>
          </p:nvPr>
        </p:nvSpPr>
        <p:spPr>
          <a:xfrm>
            <a:off x="540000" y="540000"/>
            <a:ext cx="10080000" cy="440661"/>
          </a:xfrm>
          <a:prstGeom prst="rect">
            <a:avLst/>
          </a:prstGeom>
          <a:noFill/>
          <a:ln>
            <a:noFill/>
          </a:ln>
        </p:spPr>
        <p:txBody>
          <a:bodyPr spcFirstLastPara="1" wrap="square" lIns="0" tIns="0" rIns="0" bIns="0" anchor="t" anchorCtr="0">
            <a:noAutofit/>
          </a:bodyPr>
          <a:lstStyle>
            <a:lvl1pPr lvl="0" algn="l">
              <a:lnSpc>
                <a:spcPct val="90000"/>
              </a:lnSpc>
              <a:spcBef>
                <a:spcPts val="0"/>
              </a:spcBef>
              <a:spcAft>
                <a:spcPts val="0"/>
              </a:spcAft>
              <a:buClr>
                <a:schemeClr val="accent4"/>
              </a:buClr>
              <a:buSzPts val="3400"/>
              <a:buFont typeface="Century Gothic"/>
              <a:buNone/>
              <a:defRPr sz="3400" b="1" i="0">
                <a:solidFill>
                  <a:schemeClr val="accent4"/>
                </a:solidFill>
                <a:latin typeface="Century Gothic"/>
                <a:ea typeface="Century Gothic"/>
                <a:cs typeface="Century Gothic"/>
                <a:sym typeface="Century Gothic"/>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1" name="Google Shape;81;p23"/>
          <p:cNvSpPr/>
          <p:nvPr/>
        </p:nvSpPr>
        <p:spPr>
          <a:xfrm>
            <a:off x="11382000" y="0"/>
            <a:ext cx="810000" cy="6858000"/>
          </a:xfrm>
          <a:prstGeom prst="rect">
            <a:avLst/>
          </a:prstGeom>
          <a:solidFill>
            <a:schemeClr val="accent4"/>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82" name="Google Shape;82;p23"/>
          <p:cNvSpPr txBox="1">
            <a:spLocks noGrp="1"/>
          </p:cNvSpPr>
          <p:nvPr>
            <p:ph type="body" idx="1"/>
          </p:nvPr>
        </p:nvSpPr>
        <p:spPr>
          <a:xfrm>
            <a:off x="540000" y="1260000"/>
            <a:ext cx="4770000" cy="5040000"/>
          </a:xfrm>
          <a:prstGeom prst="rect">
            <a:avLst/>
          </a:prstGeom>
          <a:noFill/>
          <a:ln>
            <a:noFill/>
          </a:ln>
        </p:spPr>
        <p:txBody>
          <a:bodyPr spcFirstLastPara="1" wrap="square" lIns="0" tIns="0" rIns="0" bIns="0" anchor="t" anchorCtr="0">
            <a:normAutofit/>
          </a:bodyPr>
          <a:lstStyle>
            <a:lvl1pPr marL="457200" lvl="0" indent="-228600" algn="l">
              <a:lnSpc>
                <a:spcPct val="100000"/>
              </a:lnSpc>
              <a:spcBef>
                <a:spcPts val="0"/>
              </a:spcBef>
              <a:spcAft>
                <a:spcPts val="0"/>
              </a:spcAft>
              <a:buClr>
                <a:schemeClr val="dk1"/>
              </a:buClr>
              <a:buSzPts val="2200"/>
              <a:buFont typeface="Century Gothic"/>
              <a:buNone/>
              <a:defRPr sz="2200" b="0" i="0">
                <a:latin typeface="Century Gothic"/>
                <a:ea typeface="Century Gothic"/>
                <a:cs typeface="Century Gothic"/>
                <a:sym typeface="Century Gothic"/>
              </a:defRPr>
            </a:lvl1pPr>
            <a:lvl2pPr marL="914400" lvl="1" indent="-342900" algn="l">
              <a:lnSpc>
                <a:spcPct val="90000"/>
              </a:lnSpc>
              <a:spcBef>
                <a:spcPts val="12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83" name="Google Shape;83;p23"/>
          <p:cNvSpPr txBox="1">
            <a:spLocks noGrp="1"/>
          </p:cNvSpPr>
          <p:nvPr>
            <p:ph type="body" idx="2"/>
          </p:nvPr>
        </p:nvSpPr>
        <p:spPr>
          <a:xfrm>
            <a:off x="5850000" y="1260000"/>
            <a:ext cx="4770000" cy="5040000"/>
          </a:xfrm>
          <a:prstGeom prst="rect">
            <a:avLst/>
          </a:prstGeom>
          <a:noFill/>
          <a:ln>
            <a:noFill/>
          </a:ln>
        </p:spPr>
        <p:txBody>
          <a:bodyPr spcFirstLastPara="1" wrap="square" lIns="0" tIns="0" rIns="0" bIns="0" anchor="t" anchorCtr="0">
            <a:normAutofit/>
          </a:bodyPr>
          <a:lstStyle>
            <a:lvl1pPr marL="457200" lvl="0" indent="-228600" algn="l">
              <a:lnSpc>
                <a:spcPct val="100000"/>
              </a:lnSpc>
              <a:spcBef>
                <a:spcPts val="0"/>
              </a:spcBef>
              <a:spcAft>
                <a:spcPts val="0"/>
              </a:spcAft>
              <a:buClr>
                <a:schemeClr val="dk1"/>
              </a:buClr>
              <a:buSzPts val="2200"/>
              <a:buFont typeface="Century Gothic"/>
              <a:buNone/>
              <a:defRPr sz="2200" b="0" i="0">
                <a:latin typeface="Century Gothic"/>
                <a:ea typeface="Century Gothic"/>
                <a:cs typeface="Century Gothic"/>
                <a:sym typeface="Century Gothic"/>
              </a:defRPr>
            </a:lvl1pPr>
            <a:lvl2pPr marL="914400" lvl="1" indent="-342900" algn="l">
              <a:lnSpc>
                <a:spcPct val="90000"/>
              </a:lnSpc>
              <a:spcBef>
                <a:spcPts val="12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grpSp>
        <p:nvGrpSpPr>
          <p:cNvPr id="84" name="Google Shape;84;p23"/>
          <p:cNvGrpSpPr/>
          <p:nvPr/>
        </p:nvGrpSpPr>
        <p:grpSpPr>
          <a:xfrm>
            <a:off x="10734280" y="4546600"/>
            <a:ext cx="1574800" cy="2311400"/>
            <a:chOff x="10734280" y="4546600"/>
            <a:chExt cx="1574800" cy="2311400"/>
          </a:xfrm>
        </p:grpSpPr>
        <p:pic>
          <p:nvPicPr>
            <p:cNvPr id="85" name="Google Shape;85;p23"/>
            <p:cNvPicPr preferRelativeResize="0"/>
            <p:nvPr/>
          </p:nvPicPr>
          <p:blipFill rotWithShape="1">
            <a:blip r:embed="rId3">
              <a:alphaModFix/>
            </a:blip>
            <a:srcRect/>
            <a:stretch/>
          </p:blipFill>
          <p:spPr>
            <a:xfrm>
              <a:off x="10855845" y="4546600"/>
              <a:ext cx="1331670" cy="2311400"/>
            </a:xfrm>
            <a:prstGeom prst="rect">
              <a:avLst/>
            </a:prstGeom>
            <a:noFill/>
            <a:ln>
              <a:noFill/>
            </a:ln>
          </p:spPr>
        </p:pic>
        <p:pic>
          <p:nvPicPr>
            <p:cNvPr id="86" name="Google Shape;86;p23"/>
            <p:cNvPicPr preferRelativeResize="0"/>
            <p:nvPr/>
          </p:nvPicPr>
          <p:blipFill rotWithShape="1">
            <a:blip r:embed="rId4">
              <a:alphaModFix/>
            </a:blip>
            <a:srcRect/>
            <a:stretch/>
          </p:blipFill>
          <p:spPr>
            <a:xfrm>
              <a:off x="10734280" y="4725406"/>
              <a:ext cx="1574800" cy="2131588"/>
            </a:xfrm>
            <a:prstGeom prst="rect">
              <a:avLst/>
            </a:prstGeom>
            <a:noFill/>
            <a:ln>
              <a:noFill/>
            </a:ln>
          </p:spPr>
        </p:pic>
      </p:gr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11-14 years Content plus image - single column/normal text">
  <p:cSld name="11-14 years Content plus image - single column/normal text">
    <p:spTree>
      <p:nvGrpSpPr>
        <p:cNvPr id="1" name="Shape 87"/>
        <p:cNvGrpSpPr/>
        <p:nvPr/>
      </p:nvGrpSpPr>
      <p:grpSpPr>
        <a:xfrm>
          <a:off x="0" y="0"/>
          <a:ext cx="0" cy="0"/>
          <a:chOff x="0" y="0"/>
          <a:chExt cx="0" cy="0"/>
        </a:xfrm>
      </p:grpSpPr>
      <p:pic>
        <p:nvPicPr>
          <p:cNvPr id="88" name="Google Shape;88;p24"/>
          <p:cNvPicPr preferRelativeResize="0"/>
          <p:nvPr/>
        </p:nvPicPr>
        <p:blipFill rotWithShape="1">
          <a:blip r:embed="rId2">
            <a:alphaModFix/>
          </a:blip>
          <a:srcRect/>
          <a:stretch/>
        </p:blipFill>
        <p:spPr>
          <a:xfrm>
            <a:off x="8607398" y="0"/>
            <a:ext cx="3584602" cy="6858000"/>
          </a:xfrm>
          <a:prstGeom prst="rect">
            <a:avLst/>
          </a:prstGeom>
          <a:noFill/>
          <a:ln>
            <a:noFill/>
          </a:ln>
        </p:spPr>
      </p:pic>
      <p:sp>
        <p:nvSpPr>
          <p:cNvPr id="89" name="Google Shape;89;p24"/>
          <p:cNvSpPr txBox="1">
            <a:spLocks noGrp="1"/>
          </p:cNvSpPr>
          <p:nvPr>
            <p:ph type="title"/>
          </p:nvPr>
        </p:nvSpPr>
        <p:spPr>
          <a:xfrm>
            <a:off x="540000" y="540000"/>
            <a:ext cx="10080000" cy="440661"/>
          </a:xfrm>
          <a:prstGeom prst="rect">
            <a:avLst/>
          </a:prstGeom>
          <a:noFill/>
          <a:ln>
            <a:noFill/>
          </a:ln>
        </p:spPr>
        <p:txBody>
          <a:bodyPr spcFirstLastPara="1" wrap="square" lIns="0" tIns="0" rIns="0" bIns="0" anchor="t" anchorCtr="0">
            <a:noAutofit/>
          </a:bodyPr>
          <a:lstStyle>
            <a:lvl1pPr lvl="0" algn="l">
              <a:lnSpc>
                <a:spcPct val="90000"/>
              </a:lnSpc>
              <a:spcBef>
                <a:spcPts val="0"/>
              </a:spcBef>
              <a:spcAft>
                <a:spcPts val="0"/>
              </a:spcAft>
              <a:buClr>
                <a:schemeClr val="accent4"/>
              </a:buClr>
              <a:buSzPts val="3400"/>
              <a:buFont typeface="Century Gothic"/>
              <a:buNone/>
              <a:defRPr sz="3400" b="1" i="0">
                <a:solidFill>
                  <a:schemeClr val="accent4"/>
                </a:solidFill>
                <a:latin typeface="Century Gothic"/>
                <a:ea typeface="Century Gothic"/>
                <a:cs typeface="Century Gothic"/>
                <a:sym typeface="Century Gothic"/>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90" name="Google Shape;90;p24"/>
          <p:cNvSpPr txBox="1">
            <a:spLocks noGrp="1"/>
          </p:cNvSpPr>
          <p:nvPr>
            <p:ph type="body" idx="1"/>
          </p:nvPr>
        </p:nvSpPr>
        <p:spPr>
          <a:xfrm>
            <a:off x="540000" y="1260000"/>
            <a:ext cx="5670000" cy="5040000"/>
          </a:xfrm>
          <a:prstGeom prst="rect">
            <a:avLst/>
          </a:prstGeom>
          <a:noFill/>
          <a:ln>
            <a:noFill/>
          </a:ln>
        </p:spPr>
        <p:txBody>
          <a:bodyPr spcFirstLastPara="1" wrap="square" lIns="0" tIns="0" rIns="0" bIns="0" anchor="t" anchorCtr="0">
            <a:normAutofit/>
          </a:bodyPr>
          <a:lstStyle>
            <a:lvl1pPr marL="457200" lvl="0" indent="-228600" algn="l">
              <a:lnSpc>
                <a:spcPct val="100000"/>
              </a:lnSpc>
              <a:spcBef>
                <a:spcPts val="0"/>
              </a:spcBef>
              <a:spcAft>
                <a:spcPts val="0"/>
              </a:spcAft>
              <a:buClr>
                <a:schemeClr val="dk1"/>
              </a:buClr>
              <a:buSzPts val="2200"/>
              <a:buFont typeface="Century Gothic"/>
              <a:buNone/>
              <a:defRPr sz="2200" b="0" i="0">
                <a:latin typeface="Century Gothic"/>
                <a:ea typeface="Century Gothic"/>
                <a:cs typeface="Century Gothic"/>
                <a:sym typeface="Century Gothic"/>
              </a:defRPr>
            </a:lvl1pPr>
            <a:lvl2pPr marL="914400" lvl="1" indent="-342900" algn="l">
              <a:lnSpc>
                <a:spcPct val="90000"/>
              </a:lnSpc>
              <a:spcBef>
                <a:spcPts val="12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91" name="Google Shape;91;p24"/>
          <p:cNvSpPr/>
          <p:nvPr/>
        </p:nvSpPr>
        <p:spPr>
          <a:xfrm>
            <a:off x="11382000" y="0"/>
            <a:ext cx="810000" cy="6858000"/>
          </a:xfrm>
          <a:prstGeom prst="rect">
            <a:avLst/>
          </a:prstGeom>
          <a:solidFill>
            <a:schemeClr val="accent4"/>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92" name="Google Shape;92;p24"/>
          <p:cNvSpPr txBox="1">
            <a:spLocks noGrp="1"/>
          </p:cNvSpPr>
          <p:nvPr>
            <p:ph type="body" idx="2"/>
          </p:nvPr>
        </p:nvSpPr>
        <p:spPr>
          <a:xfrm>
            <a:off x="6593800" y="1260000"/>
            <a:ext cx="4023400" cy="5040000"/>
          </a:xfrm>
          <a:prstGeom prst="rect">
            <a:avLst/>
          </a:prstGeom>
          <a:noFill/>
          <a:ln>
            <a:noFill/>
          </a:ln>
        </p:spPr>
        <p:txBody>
          <a:bodyPr spcFirstLastPara="1" wrap="square" lIns="0" tIns="0" rIns="0" bIns="0" anchor="ctr" anchorCtr="0">
            <a:normAutofit/>
          </a:bodyPr>
          <a:lstStyle>
            <a:lvl1pPr marL="457200" lvl="0" indent="-228600" algn="ctr">
              <a:lnSpc>
                <a:spcPct val="100000"/>
              </a:lnSpc>
              <a:spcBef>
                <a:spcPts val="0"/>
              </a:spcBef>
              <a:spcAft>
                <a:spcPts val="0"/>
              </a:spcAft>
              <a:buClr>
                <a:schemeClr val="dk1"/>
              </a:buClr>
              <a:buSzPts val="1200"/>
              <a:buFont typeface="Century Gothic"/>
              <a:buNone/>
              <a:defRPr sz="1200" b="1" i="0">
                <a:latin typeface="Century Gothic"/>
                <a:ea typeface="Century Gothic"/>
                <a:cs typeface="Century Gothic"/>
                <a:sym typeface="Century Gothic"/>
              </a:defRPr>
            </a:lvl1pPr>
            <a:lvl2pPr marL="914400" lvl="1" indent="-342900" algn="l">
              <a:lnSpc>
                <a:spcPct val="90000"/>
              </a:lnSpc>
              <a:spcBef>
                <a:spcPts val="12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grpSp>
        <p:nvGrpSpPr>
          <p:cNvPr id="93" name="Google Shape;93;p24"/>
          <p:cNvGrpSpPr/>
          <p:nvPr/>
        </p:nvGrpSpPr>
        <p:grpSpPr>
          <a:xfrm>
            <a:off x="10734280" y="4546600"/>
            <a:ext cx="1574800" cy="2311400"/>
            <a:chOff x="10734280" y="4546600"/>
            <a:chExt cx="1574800" cy="2311400"/>
          </a:xfrm>
        </p:grpSpPr>
        <p:pic>
          <p:nvPicPr>
            <p:cNvPr id="94" name="Google Shape;94;p24"/>
            <p:cNvPicPr preferRelativeResize="0"/>
            <p:nvPr/>
          </p:nvPicPr>
          <p:blipFill rotWithShape="1">
            <a:blip r:embed="rId3">
              <a:alphaModFix/>
            </a:blip>
            <a:srcRect/>
            <a:stretch/>
          </p:blipFill>
          <p:spPr>
            <a:xfrm>
              <a:off x="10855845" y="4546600"/>
              <a:ext cx="1331670" cy="2311400"/>
            </a:xfrm>
            <a:prstGeom prst="rect">
              <a:avLst/>
            </a:prstGeom>
            <a:noFill/>
            <a:ln>
              <a:noFill/>
            </a:ln>
          </p:spPr>
        </p:pic>
        <p:pic>
          <p:nvPicPr>
            <p:cNvPr id="95" name="Google Shape;95;p24"/>
            <p:cNvPicPr preferRelativeResize="0"/>
            <p:nvPr/>
          </p:nvPicPr>
          <p:blipFill rotWithShape="1">
            <a:blip r:embed="rId4">
              <a:alphaModFix/>
            </a:blip>
            <a:srcRect/>
            <a:stretch/>
          </p:blipFill>
          <p:spPr>
            <a:xfrm>
              <a:off x="10734280" y="4725406"/>
              <a:ext cx="1574800" cy="2131588"/>
            </a:xfrm>
            <a:prstGeom prst="rect">
              <a:avLst/>
            </a:prstGeom>
            <a:noFill/>
            <a:ln>
              <a:noFill/>
            </a:ln>
          </p:spPr>
        </p:pic>
      </p:gr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11-14 years Content - single column/smaller text">
  <p:cSld name="11-14 years Content - single column/smaller text">
    <p:spTree>
      <p:nvGrpSpPr>
        <p:cNvPr id="1" name="Shape 96"/>
        <p:cNvGrpSpPr/>
        <p:nvPr/>
      </p:nvGrpSpPr>
      <p:grpSpPr>
        <a:xfrm>
          <a:off x="0" y="0"/>
          <a:ext cx="0" cy="0"/>
          <a:chOff x="0" y="0"/>
          <a:chExt cx="0" cy="0"/>
        </a:xfrm>
      </p:grpSpPr>
      <p:pic>
        <p:nvPicPr>
          <p:cNvPr id="97" name="Google Shape;97;p25"/>
          <p:cNvPicPr preferRelativeResize="0"/>
          <p:nvPr/>
        </p:nvPicPr>
        <p:blipFill rotWithShape="1">
          <a:blip r:embed="rId2">
            <a:alphaModFix/>
          </a:blip>
          <a:srcRect/>
          <a:stretch/>
        </p:blipFill>
        <p:spPr>
          <a:xfrm>
            <a:off x="8607398" y="0"/>
            <a:ext cx="3584602" cy="6858000"/>
          </a:xfrm>
          <a:prstGeom prst="rect">
            <a:avLst/>
          </a:prstGeom>
          <a:noFill/>
          <a:ln>
            <a:noFill/>
          </a:ln>
        </p:spPr>
      </p:pic>
      <p:sp>
        <p:nvSpPr>
          <p:cNvPr id="98" name="Google Shape;98;p25"/>
          <p:cNvSpPr txBox="1">
            <a:spLocks noGrp="1"/>
          </p:cNvSpPr>
          <p:nvPr>
            <p:ph type="title"/>
          </p:nvPr>
        </p:nvSpPr>
        <p:spPr>
          <a:xfrm>
            <a:off x="540000" y="540000"/>
            <a:ext cx="10080000" cy="440661"/>
          </a:xfrm>
          <a:prstGeom prst="rect">
            <a:avLst/>
          </a:prstGeom>
          <a:noFill/>
          <a:ln>
            <a:noFill/>
          </a:ln>
        </p:spPr>
        <p:txBody>
          <a:bodyPr spcFirstLastPara="1" wrap="square" lIns="0" tIns="0" rIns="0" bIns="0" anchor="t" anchorCtr="0">
            <a:noAutofit/>
          </a:bodyPr>
          <a:lstStyle>
            <a:lvl1pPr lvl="0" algn="l">
              <a:lnSpc>
                <a:spcPct val="90000"/>
              </a:lnSpc>
              <a:spcBef>
                <a:spcPts val="0"/>
              </a:spcBef>
              <a:spcAft>
                <a:spcPts val="0"/>
              </a:spcAft>
              <a:buClr>
                <a:schemeClr val="accent4"/>
              </a:buClr>
              <a:buSzPts val="3400"/>
              <a:buFont typeface="Century Gothic"/>
              <a:buNone/>
              <a:defRPr sz="3400" b="1" i="0">
                <a:solidFill>
                  <a:schemeClr val="accent4"/>
                </a:solidFill>
                <a:latin typeface="Century Gothic"/>
                <a:ea typeface="Century Gothic"/>
                <a:cs typeface="Century Gothic"/>
                <a:sym typeface="Century Gothic"/>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99" name="Google Shape;99;p25"/>
          <p:cNvSpPr/>
          <p:nvPr/>
        </p:nvSpPr>
        <p:spPr>
          <a:xfrm>
            <a:off x="11382000" y="0"/>
            <a:ext cx="810000" cy="6858000"/>
          </a:xfrm>
          <a:prstGeom prst="rect">
            <a:avLst/>
          </a:prstGeom>
          <a:solidFill>
            <a:schemeClr val="accent4"/>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00" name="Google Shape;100;p25"/>
          <p:cNvSpPr txBox="1">
            <a:spLocks noGrp="1"/>
          </p:cNvSpPr>
          <p:nvPr>
            <p:ph type="body" idx="1"/>
          </p:nvPr>
        </p:nvSpPr>
        <p:spPr>
          <a:xfrm>
            <a:off x="540000" y="1260000"/>
            <a:ext cx="10080000" cy="5040000"/>
          </a:xfrm>
          <a:prstGeom prst="rect">
            <a:avLst/>
          </a:prstGeom>
          <a:noFill/>
          <a:ln>
            <a:noFill/>
          </a:ln>
        </p:spPr>
        <p:txBody>
          <a:bodyPr spcFirstLastPara="1" wrap="square" lIns="0" tIns="0" rIns="0" bIns="0" anchor="t" anchorCtr="0">
            <a:normAutofit/>
          </a:bodyPr>
          <a:lstStyle>
            <a:lvl1pPr marL="457200" lvl="0" indent="-228600" algn="l">
              <a:lnSpc>
                <a:spcPct val="100000"/>
              </a:lnSpc>
              <a:spcBef>
                <a:spcPts val="0"/>
              </a:spcBef>
              <a:spcAft>
                <a:spcPts val="0"/>
              </a:spcAft>
              <a:buClr>
                <a:schemeClr val="dk1"/>
              </a:buClr>
              <a:buSzPts val="1800"/>
              <a:buFont typeface="Century Gothic"/>
              <a:buNone/>
              <a:defRPr sz="1800" b="0" i="0">
                <a:latin typeface="Century Gothic"/>
                <a:ea typeface="Century Gothic"/>
                <a:cs typeface="Century Gothic"/>
                <a:sym typeface="Century Gothic"/>
              </a:defRPr>
            </a:lvl1pPr>
            <a:lvl2pPr marL="914400" lvl="1" indent="-342900" algn="l">
              <a:lnSpc>
                <a:spcPct val="90000"/>
              </a:lnSpc>
              <a:spcBef>
                <a:spcPts val="12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grpSp>
        <p:nvGrpSpPr>
          <p:cNvPr id="101" name="Google Shape;101;p25"/>
          <p:cNvGrpSpPr/>
          <p:nvPr/>
        </p:nvGrpSpPr>
        <p:grpSpPr>
          <a:xfrm>
            <a:off x="10734280" y="4546600"/>
            <a:ext cx="1574800" cy="2311400"/>
            <a:chOff x="10734280" y="4546600"/>
            <a:chExt cx="1574800" cy="2311400"/>
          </a:xfrm>
        </p:grpSpPr>
        <p:pic>
          <p:nvPicPr>
            <p:cNvPr id="102" name="Google Shape;102;p25"/>
            <p:cNvPicPr preferRelativeResize="0"/>
            <p:nvPr/>
          </p:nvPicPr>
          <p:blipFill rotWithShape="1">
            <a:blip r:embed="rId3">
              <a:alphaModFix/>
            </a:blip>
            <a:srcRect/>
            <a:stretch/>
          </p:blipFill>
          <p:spPr>
            <a:xfrm>
              <a:off x="10855845" y="4546600"/>
              <a:ext cx="1331670" cy="2311400"/>
            </a:xfrm>
            <a:prstGeom prst="rect">
              <a:avLst/>
            </a:prstGeom>
            <a:noFill/>
            <a:ln>
              <a:noFill/>
            </a:ln>
          </p:spPr>
        </p:pic>
        <p:pic>
          <p:nvPicPr>
            <p:cNvPr id="103" name="Google Shape;103;p25"/>
            <p:cNvPicPr preferRelativeResize="0"/>
            <p:nvPr/>
          </p:nvPicPr>
          <p:blipFill rotWithShape="1">
            <a:blip r:embed="rId4">
              <a:alphaModFix/>
            </a:blip>
            <a:srcRect/>
            <a:stretch/>
          </p:blipFill>
          <p:spPr>
            <a:xfrm>
              <a:off x="10734280" y="4725406"/>
              <a:ext cx="1574800" cy="2131588"/>
            </a:xfrm>
            <a:prstGeom prst="rect">
              <a:avLst/>
            </a:prstGeom>
            <a:noFill/>
            <a:ln>
              <a:noFill/>
            </a:ln>
          </p:spPr>
        </p:pic>
      </p:gr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9"/>
        <p:cNvGrpSpPr/>
        <p:nvPr/>
      </p:nvGrpSpPr>
      <p:grpSpPr>
        <a:xfrm>
          <a:off x="0" y="0"/>
          <a:ext cx="0" cy="0"/>
          <a:chOff x="0" y="0"/>
          <a:chExt cx="0" cy="0"/>
        </a:xfrm>
      </p:grpSpPr>
      <p:sp>
        <p:nvSpPr>
          <p:cNvPr id="10" name="Google Shape;10;p15"/>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endParaRPr/>
          </a:p>
        </p:txBody>
      </p:sp>
      <p:sp>
        <p:nvSpPr>
          <p:cNvPr id="11" name="Google Shape;11;p15"/>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12" name="Google Shape;12;p1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rgbClr val="888888"/>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13" name="Google Shape;13;p1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lnSpc>
                <a:spcPct val="100000"/>
              </a:lnSpc>
              <a:spcBef>
                <a:spcPts val="0"/>
              </a:spcBef>
              <a:spcAft>
                <a:spcPts val="0"/>
              </a:spcAft>
              <a:buClr>
                <a:srgbClr val="000000"/>
              </a:buClr>
              <a:buSzPts val="1400"/>
              <a:buFont typeface="Arial"/>
              <a:buNone/>
              <a:defRPr sz="1200" b="0" i="0" u="none" strike="noStrike" cap="none">
                <a:solidFill>
                  <a:srgbClr val="888888"/>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14" name="Google Shape;14;p1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
        <p:nvSpPr>
          <p:cNvPr id="15" name="Google Shape;15;p15"/>
          <p:cNvSpPr/>
          <p:nvPr/>
        </p:nvSpPr>
        <p:spPr>
          <a:xfrm>
            <a:off x="0" y="0"/>
            <a:ext cx="12192000" cy="6858000"/>
          </a:xfrm>
          <a:prstGeom prst="rect">
            <a:avLst/>
          </a:prstGeom>
          <a:solidFill>
            <a:schemeClr val="lt1"/>
          </a:solidFill>
          <a:ln w="127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rsc.li/4wqEoip" TargetMode="External"/><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12.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15.png"/></Relationships>
</file>

<file path=ppt/slides/_rels/slide8.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17.xml"/><Relationship Id="rId1" Type="http://schemas.openxmlformats.org/officeDocument/2006/relationships/slideLayout" Target="../slideLayouts/slideLayout2.xml"/><Relationship Id="rId4" Type="http://schemas.openxmlformats.org/officeDocument/2006/relationships/image" Target="../media/image24.png"/></Relationships>
</file>

<file path=ppt/slides/_rels/slide18.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8.xml"/><Relationship Id="rId1" Type="http://schemas.openxmlformats.org/officeDocument/2006/relationships/slideLayout" Target="../slideLayouts/slideLayout2.xml"/><Relationship Id="rId4" Type="http://schemas.openxmlformats.org/officeDocument/2006/relationships/image" Target="../media/image25.png"/></Relationships>
</file>

<file path=ppt/slides/_rels/slide19.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19.xml"/><Relationship Id="rId1" Type="http://schemas.openxmlformats.org/officeDocument/2006/relationships/slideLayout" Target="../slideLayouts/slideLayout2.xml"/><Relationship Id="rId4" Type="http://schemas.openxmlformats.org/officeDocument/2006/relationships/image" Target="../media/image27.png"/></Relationships>
</file>

<file path=ppt/slides/_rels/slide20.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21.xml"/><Relationship Id="rId1" Type="http://schemas.openxmlformats.org/officeDocument/2006/relationships/slideLayout" Target="../slideLayouts/slideLayout2.xml"/><Relationship Id="rId4" Type="http://schemas.openxmlformats.org/officeDocument/2006/relationships/image" Target="../media/image30.png"/></Relationships>
</file>

<file path=ppt/slides/_rels/slide22.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23.xml"/><Relationship Id="rId1" Type="http://schemas.openxmlformats.org/officeDocument/2006/relationships/slideLayout" Target="../slideLayouts/slideLayout2.xml"/><Relationship Id="rId4" Type="http://schemas.openxmlformats.org/officeDocument/2006/relationships/image" Target="../media/image34.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07"/>
        <p:cNvGrpSpPr/>
        <p:nvPr/>
      </p:nvGrpSpPr>
      <p:grpSpPr>
        <a:xfrm>
          <a:off x="0" y="0"/>
          <a:ext cx="0" cy="0"/>
          <a:chOff x="0" y="0"/>
          <a:chExt cx="0" cy="0"/>
        </a:xfrm>
      </p:grpSpPr>
      <p:sp>
        <p:nvSpPr>
          <p:cNvPr id="108" name="Google Shape;108;g3cf73a91347_0_0"/>
          <p:cNvSpPr txBox="1">
            <a:spLocks noGrp="1"/>
          </p:cNvSpPr>
          <p:nvPr>
            <p:ph type="ctrTitle"/>
          </p:nvPr>
        </p:nvSpPr>
        <p:spPr>
          <a:xfrm>
            <a:off x="540000" y="1238400"/>
            <a:ext cx="5220000" cy="336900"/>
          </a:xfrm>
          <a:prstGeom prst="rect">
            <a:avLst/>
          </a:prstGeom>
          <a:noFill/>
          <a:ln>
            <a:noFill/>
          </a:ln>
        </p:spPr>
        <p:txBody>
          <a:bodyPr spcFirstLastPara="1" wrap="square" lIns="0" tIns="0" rIns="0" bIns="0" anchor="t" anchorCtr="0">
            <a:normAutofit/>
          </a:bodyPr>
          <a:lstStyle/>
          <a:p>
            <a:pPr marL="0" lvl="0" indent="0" algn="l" rtl="0">
              <a:lnSpc>
                <a:spcPct val="90000"/>
              </a:lnSpc>
              <a:spcBef>
                <a:spcPts val="0"/>
              </a:spcBef>
              <a:spcAft>
                <a:spcPts val="0"/>
              </a:spcAft>
              <a:buClr>
                <a:schemeClr val="dk1"/>
              </a:buClr>
              <a:buSzPts val="2400"/>
              <a:buFont typeface="Century Gothic"/>
              <a:buNone/>
            </a:pPr>
            <a:r>
              <a:rPr lang="en-GB" dirty="0">
                <a:latin typeface="Century Gothic"/>
                <a:ea typeface="Century Gothic"/>
                <a:cs typeface="Century Gothic"/>
                <a:sym typeface="Century Gothic"/>
              </a:rPr>
              <a:t>Stage </a:t>
            </a:r>
            <a:r>
              <a:rPr lang="en-GB" dirty="0"/>
              <a:t>1</a:t>
            </a:r>
            <a:endParaRPr dirty="0"/>
          </a:p>
        </p:txBody>
      </p:sp>
      <p:sp>
        <p:nvSpPr>
          <p:cNvPr id="109" name="Google Shape;109;g3cf73a91347_0_0"/>
          <p:cNvSpPr txBox="1">
            <a:spLocks noGrp="1"/>
          </p:cNvSpPr>
          <p:nvPr>
            <p:ph type="subTitle" idx="1"/>
          </p:nvPr>
        </p:nvSpPr>
        <p:spPr>
          <a:xfrm>
            <a:off x="540000" y="1980000"/>
            <a:ext cx="5220000" cy="1652100"/>
          </a:xfrm>
          <a:prstGeom prst="rect">
            <a:avLst/>
          </a:prstGeom>
          <a:noFill/>
          <a:ln>
            <a:noFill/>
          </a:ln>
        </p:spPr>
        <p:txBody>
          <a:bodyPr spcFirstLastPara="1" wrap="square" lIns="0" tIns="0" rIns="0" bIns="0" anchor="t" anchorCtr="0">
            <a:noAutofit/>
          </a:bodyPr>
          <a:lstStyle/>
          <a:p>
            <a:pPr marL="0" lvl="0" indent="0" algn="l" rtl="0">
              <a:lnSpc>
                <a:spcPct val="90000"/>
              </a:lnSpc>
              <a:spcBef>
                <a:spcPts val="0"/>
              </a:spcBef>
              <a:spcAft>
                <a:spcPts val="0"/>
              </a:spcAft>
              <a:buClr>
                <a:schemeClr val="accent4"/>
              </a:buClr>
              <a:buSzPts val="5000"/>
              <a:buNone/>
            </a:pPr>
            <a:r>
              <a:rPr lang="en-GB" dirty="0"/>
              <a:t>Algebra and  equations</a:t>
            </a:r>
            <a:endParaRPr dirty="0"/>
          </a:p>
        </p:txBody>
      </p:sp>
      <p:sp>
        <p:nvSpPr>
          <p:cNvPr id="110" name="Google Shape;110;g3cf73a91347_0_0"/>
          <p:cNvSpPr txBox="1"/>
          <p:nvPr/>
        </p:nvSpPr>
        <p:spPr>
          <a:xfrm>
            <a:off x="7423966" y="6032880"/>
            <a:ext cx="4320000" cy="336900"/>
          </a:xfrm>
          <a:prstGeom prst="rect">
            <a:avLst/>
          </a:prstGeom>
          <a:noFill/>
          <a:ln>
            <a:noFill/>
          </a:ln>
        </p:spPr>
        <p:txBody>
          <a:bodyPr spcFirstLastPara="1" wrap="square" lIns="0" tIns="0" rIns="0" bIns="0" anchor="b" anchorCtr="0">
            <a:normAutofit/>
          </a:bodyPr>
          <a:lstStyle/>
          <a:p>
            <a:pPr lvl="0" algn="r">
              <a:lnSpc>
                <a:spcPct val="90000"/>
              </a:lnSpc>
              <a:buClr>
                <a:schemeClr val="lt1"/>
              </a:buClr>
              <a:buSzPts val="1600"/>
            </a:pPr>
            <a:r>
              <a:rPr lang="en-GB" sz="1600" b="1" i="0" u="none" strike="noStrike" cap="none" dirty="0">
                <a:solidFill>
                  <a:schemeClr val="lt1"/>
                </a:solidFill>
                <a:latin typeface="Century Gothic"/>
                <a:ea typeface="Century Gothic"/>
                <a:cs typeface="Century Gothic"/>
                <a:sym typeface="Century Gothic"/>
              </a:rPr>
              <a:t>Downloaded from: </a:t>
            </a:r>
            <a:r>
              <a:rPr lang="en-GB" sz="1600" b="1" u="sng" dirty="0">
                <a:solidFill>
                  <a:schemeClr val="bg1"/>
                </a:solidFill>
                <a:latin typeface="Century Gothic" panose="020B0502020202020204" pitchFamily="34" charset="0"/>
                <a:hlinkClick r:id="rId3">
                  <a:extLst>
                    <a:ext uri="{A12FA001-AC4F-418D-AE19-62706E023703}">
                      <ahyp:hlinkClr xmlns:ahyp="http://schemas.microsoft.com/office/drawing/2018/hyperlinkcolor" val="tx"/>
                    </a:ext>
                  </a:extLst>
                </a:hlinkClick>
              </a:rPr>
              <a:t>rsc.li/4wqEoi</a:t>
            </a:r>
            <a:endParaRPr sz="1600" b="1" i="0" u="sng" strike="noStrike" cap="none" dirty="0">
              <a:solidFill>
                <a:schemeClr val="lt1"/>
              </a:solidFill>
              <a:latin typeface="Century Gothic"/>
              <a:ea typeface="Century Gothic"/>
              <a:cs typeface="Century Gothic"/>
              <a:sym typeface="Century Gothic"/>
            </a:endParaRPr>
          </a:p>
        </p:txBody>
      </p:sp>
      <p:pic>
        <p:nvPicPr>
          <p:cNvPr id="3" name="Picture 2">
            <a:extLst>
              <a:ext uri="{FF2B5EF4-FFF2-40B4-BE49-F238E27FC236}">
                <a16:creationId xmlns:a16="http://schemas.microsoft.com/office/drawing/2014/main" id="{FDCCC7B3-8D14-F71F-35CF-A7630FE716E0}"/>
              </a:ext>
              <a:ext uri="{C183D7F6-B498-43B3-948B-1728B52AA6E4}">
                <adec:decorative xmlns:adec="http://schemas.microsoft.com/office/drawing/2017/decorative" val="1"/>
              </a:ext>
            </a:extLst>
          </p:cNvPr>
          <p:cNvPicPr>
            <a:picLocks noChangeAspect="1"/>
          </p:cNvPicPr>
          <p:nvPr/>
        </p:nvPicPr>
        <p:blipFill>
          <a:blip r:embed="rId4"/>
          <a:stretch>
            <a:fillRect/>
          </a:stretch>
        </p:blipFill>
        <p:spPr>
          <a:xfrm>
            <a:off x="1761792" y="1201149"/>
            <a:ext cx="411277" cy="411277"/>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14"/>
        <p:cNvGrpSpPr/>
        <p:nvPr/>
      </p:nvGrpSpPr>
      <p:grpSpPr>
        <a:xfrm>
          <a:off x="0" y="0"/>
          <a:ext cx="0" cy="0"/>
          <a:chOff x="0" y="0"/>
          <a:chExt cx="0" cy="0"/>
        </a:xfrm>
      </p:grpSpPr>
      <p:sp>
        <p:nvSpPr>
          <p:cNvPr id="115" name="Google Shape;115;p5"/>
          <p:cNvSpPr txBox="1">
            <a:spLocks noGrp="1"/>
          </p:cNvSpPr>
          <p:nvPr>
            <p:ph type="title"/>
          </p:nvPr>
        </p:nvSpPr>
        <p:spPr>
          <a:xfrm>
            <a:off x="540000" y="540000"/>
            <a:ext cx="10080000" cy="440661"/>
          </a:xfrm>
          <a:prstGeom prst="rect">
            <a:avLst/>
          </a:prstGeom>
          <a:noFill/>
          <a:ln>
            <a:noFill/>
          </a:ln>
        </p:spPr>
        <p:txBody>
          <a:bodyPr spcFirstLastPara="1" wrap="square" lIns="0" tIns="0" rIns="0" bIns="0" anchor="t" anchorCtr="0">
            <a:noAutofit/>
          </a:bodyPr>
          <a:lstStyle/>
          <a:p>
            <a:pPr marL="0" lvl="0" indent="0" algn="l" rtl="0">
              <a:lnSpc>
                <a:spcPct val="90000"/>
              </a:lnSpc>
              <a:spcBef>
                <a:spcPts val="0"/>
              </a:spcBef>
              <a:spcAft>
                <a:spcPts val="0"/>
              </a:spcAft>
              <a:buClr>
                <a:schemeClr val="accent4"/>
              </a:buClr>
              <a:buSzPts val="3400"/>
              <a:buFont typeface="Century Gothic"/>
              <a:buNone/>
            </a:pPr>
            <a:r>
              <a:rPr lang="en-GB" dirty="0"/>
              <a:t>Introduction</a:t>
            </a:r>
            <a:endParaRPr dirty="0"/>
          </a:p>
        </p:txBody>
      </p:sp>
      <p:sp>
        <p:nvSpPr>
          <p:cNvPr id="116" name="Google Shape;116;p5"/>
          <p:cNvSpPr txBox="1">
            <a:spLocks noGrp="1"/>
          </p:cNvSpPr>
          <p:nvPr>
            <p:ph type="body" idx="1"/>
          </p:nvPr>
        </p:nvSpPr>
        <p:spPr>
          <a:xfrm>
            <a:off x="540000" y="1139838"/>
            <a:ext cx="10080000" cy="5040000"/>
          </a:xfrm>
          <a:prstGeom prst="rect">
            <a:avLst/>
          </a:prstGeom>
          <a:noFill/>
          <a:ln>
            <a:noFill/>
          </a:ln>
        </p:spPr>
        <p:txBody>
          <a:bodyPr spcFirstLastPara="1" wrap="square" lIns="0" tIns="0" rIns="0" bIns="0" anchor="t" anchorCtr="0">
            <a:normAutofit/>
          </a:bodyPr>
          <a:lstStyle/>
          <a:p>
            <a:pPr marL="0" lvl="0" indent="0">
              <a:lnSpc>
                <a:spcPct val="115000"/>
              </a:lnSpc>
              <a:spcBef>
                <a:spcPts val="1200"/>
              </a:spcBef>
              <a:buNone/>
            </a:pPr>
            <a:r>
              <a:rPr lang="en-GB" dirty="0"/>
              <a:t>Today, you will use the same estimation and checking skills you have already practised in maths but will apply them to real chemical situations. You will learn to predict missing results of reactions, write those reactions using words and symbols, and understand that mass never simply disappears, even when substances change completely (which might seem surprising at first). </a:t>
            </a:r>
          </a:p>
          <a:p>
            <a:pPr marL="0" lvl="0" indent="0">
              <a:lnSpc>
                <a:spcPct val="115000"/>
              </a:lnSpc>
              <a:spcBef>
                <a:spcPts val="1200"/>
              </a:spcBef>
              <a:buNone/>
            </a:pPr>
            <a:r>
              <a:rPr lang="en-GB" sz="3400" b="1" dirty="0">
                <a:solidFill>
                  <a:schemeClr val="accent4"/>
                </a:solidFill>
              </a:rPr>
              <a:t>Learning objectives</a:t>
            </a:r>
            <a:endParaRPr sz="3400" b="1" dirty="0">
              <a:solidFill>
                <a:schemeClr val="accent4"/>
              </a:solidFill>
            </a:endParaRPr>
          </a:p>
          <a:p>
            <a:pPr marL="492125" lvl="0" indent="-457200" algn="l" rtl="0">
              <a:lnSpc>
                <a:spcPct val="100000"/>
              </a:lnSpc>
              <a:spcBef>
                <a:spcPts val="1200"/>
              </a:spcBef>
              <a:spcAft>
                <a:spcPts val="0"/>
              </a:spcAft>
              <a:buSzPts val="2200"/>
              <a:buFont typeface="+mj-lt"/>
              <a:buAutoNum type="arabicPeriod"/>
            </a:pPr>
            <a:r>
              <a:rPr lang="en-GB" dirty="0"/>
              <a:t>Make estimates of the results of simple calculations.</a:t>
            </a:r>
            <a:endParaRPr dirty="0"/>
          </a:p>
          <a:p>
            <a:pPr marL="492125" lvl="0" indent="-457200" algn="l" rtl="0">
              <a:lnSpc>
                <a:spcPct val="100000"/>
              </a:lnSpc>
              <a:spcBef>
                <a:spcPts val="1200"/>
              </a:spcBef>
              <a:spcAft>
                <a:spcPts val="0"/>
              </a:spcAft>
              <a:buSzPts val="2200"/>
              <a:buFont typeface="+mj-lt"/>
              <a:buAutoNum type="arabicPeriod"/>
            </a:pPr>
            <a:r>
              <a:rPr lang="en-GB" dirty="0"/>
              <a:t>Recognise mass is conserved during a chemical reaction.</a:t>
            </a:r>
            <a:endParaRPr dirty="0"/>
          </a:p>
          <a:p>
            <a:pPr lvl="0" indent="-457200" algn="l" rtl="0">
              <a:lnSpc>
                <a:spcPct val="100000"/>
              </a:lnSpc>
              <a:spcBef>
                <a:spcPts val="1200"/>
              </a:spcBef>
              <a:spcAft>
                <a:spcPts val="0"/>
              </a:spcAft>
              <a:buSzPct val="100000"/>
              <a:buFont typeface="+mj-lt"/>
              <a:buAutoNum type="arabicPeriod"/>
            </a:pPr>
            <a:r>
              <a:rPr lang="en-GB" dirty="0"/>
              <a:t>Understand some common symbols used in word and symbol equations. </a:t>
            </a:r>
            <a:endParaRPr dirty="0"/>
          </a:p>
        </p:txBody>
      </p:sp>
      <p:sp>
        <p:nvSpPr>
          <p:cNvPr id="117" name="Google Shape;117;p5">
            <a:extLst>
              <a:ext uri="{C183D7F6-B498-43B3-948B-1728B52AA6E4}">
                <adec:decorative xmlns:adec="http://schemas.microsoft.com/office/drawing/2017/decorative" val="1"/>
              </a:ext>
            </a:extLst>
          </p:cNvPr>
          <p:cNvSpPr txBox="1"/>
          <p:nvPr/>
        </p:nvSpPr>
        <p:spPr>
          <a:xfrm rot="5400000">
            <a:off x="9701760" y="2205000"/>
            <a:ext cx="4140000" cy="810000"/>
          </a:xfrm>
          <a:prstGeom prst="rect">
            <a:avLst/>
          </a:prstGeom>
          <a:noFill/>
          <a:ln>
            <a:noFill/>
          </a:ln>
        </p:spPr>
        <p:txBody>
          <a:bodyPr spcFirstLastPara="1" wrap="square" lIns="0" tIns="0" rIns="0" bIns="0" anchor="ctr" anchorCtr="0">
            <a:noAutofit/>
          </a:bodyPr>
          <a:lstStyle/>
          <a:p>
            <a:pPr marL="0" marR="0" lvl="0" indent="0" algn="l" rtl="0">
              <a:lnSpc>
                <a:spcPct val="90000"/>
              </a:lnSpc>
              <a:spcBef>
                <a:spcPts val="0"/>
              </a:spcBef>
              <a:spcAft>
                <a:spcPts val="0"/>
              </a:spcAft>
              <a:buClr>
                <a:schemeClr val="lt1"/>
              </a:buClr>
              <a:buSzPts val="2200"/>
              <a:buFont typeface="Century Gothic"/>
              <a:buNone/>
            </a:pPr>
            <a:r>
              <a:rPr lang="en-GB" sz="2200" b="1" i="0" u="none" strike="noStrike" cap="none" dirty="0">
                <a:solidFill>
                  <a:schemeClr val="lt1"/>
                </a:solidFill>
                <a:latin typeface="Century Gothic"/>
                <a:ea typeface="Century Gothic"/>
                <a:cs typeface="Century Gothic"/>
                <a:sym typeface="Century Gothic"/>
              </a:rPr>
              <a:t>Introduction</a:t>
            </a:r>
            <a:endParaRPr sz="2200" b="1" i="0" u="none" strike="noStrike" cap="none" dirty="0">
              <a:solidFill>
                <a:schemeClr val="lt1"/>
              </a:solidFill>
              <a:latin typeface="Century Gothic"/>
              <a:ea typeface="Century Gothic"/>
              <a:cs typeface="Century Gothic"/>
              <a:sym typeface="Century Gothic"/>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22"/>
        <p:cNvGrpSpPr/>
        <p:nvPr/>
      </p:nvGrpSpPr>
      <p:grpSpPr>
        <a:xfrm>
          <a:off x="0" y="0"/>
          <a:ext cx="0" cy="0"/>
          <a:chOff x="0" y="0"/>
          <a:chExt cx="0" cy="0"/>
        </a:xfrm>
      </p:grpSpPr>
      <p:sp>
        <p:nvSpPr>
          <p:cNvPr id="123" name="Google Shape;123;g3d091a43782_0_0"/>
          <p:cNvSpPr txBox="1">
            <a:spLocks noGrp="1"/>
          </p:cNvSpPr>
          <p:nvPr>
            <p:ph type="title"/>
          </p:nvPr>
        </p:nvSpPr>
        <p:spPr>
          <a:xfrm>
            <a:off x="505000" y="360650"/>
            <a:ext cx="10080000" cy="440700"/>
          </a:xfrm>
          <a:prstGeom prst="rect">
            <a:avLst/>
          </a:prstGeom>
          <a:noFill/>
          <a:ln>
            <a:noFill/>
          </a:ln>
        </p:spPr>
        <p:txBody>
          <a:bodyPr spcFirstLastPara="1" wrap="square" lIns="0" tIns="0" rIns="0" bIns="0" anchor="t" anchorCtr="0">
            <a:noAutofit/>
          </a:bodyPr>
          <a:lstStyle/>
          <a:p>
            <a:pPr marL="0" lvl="0" indent="0" algn="l" rtl="0">
              <a:lnSpc>
                <a:spcPct val="90000"/>
              </a:lnSpc>
              <a:spcBef>
                <a:spcPts val="0"/>
              </a:spcBef>
              <a:spcAft>
                <a:spcPts val="0"/>
              </a:spcAft>
              <a:buClr>
                <a:schemeClr val="dk1"/>
              </a:buClr>
              <a:buSzPts val="1100"/>
              <a:buFont typeface="Arial"/>
              <a:buNone/>
            </a:pPr>
            <a:r>
              <a:rPr lang="en-GB" dirty="0"/>
              <a:t>Lesson question</a:t>
            </a:r>
            <a:endParaRPr dirty="0"/>
          </a:p>
        </p:txBody>
      </p:sp>
      <p:sp>
        <p:nvSpPr>
          <p:cNvPr id="124" name="Google Shape;124;g3d091a43782_0_0"/>
          <p:cNvSpPr txBox="1">
            <a:spLocks noGrp="1"/>
          </p:cNvSpPr>
          <p:nvPr>
            <p:ph type="body" idx="1"/>
          </p:nvPr>
        </p:nvSpPr>
        <p:spPr>
          <a:xfrm>
            <a:off x="593500" y="1090863"/>
            <a:ext cx="9991500" cy="5348362"/>
          </a:xfrm>
          <a:prstGeom prst="rect">
            <a:avLst/>
          </a:prstGeom>
          <a:noFill/>
          <a:ln>
            <a:noFill/>
          </a:ln>
        </p:spPr>
        <p:txBody>
          <a:bodyPr spcFirstLastPara="1" wrap="square" lIns="0" tIns="0" rIns="0" bIns="0" anchor="t" anchorCtr="0">
            <a:noAutofit/>
          </a:bodyPr>
          <a:lstStyle/>
          <a:p>
            <a:pPr marL="0" indent="0">
              <a:buSzPct val="227273"/>
              <a:buNone/>
            </a:pPr>
            <a:r>
              <a:rPr lang="en-GB" dirty="0"/>
              <a:t>During this session we will cover the mathematics skills needed to answer the following question.</a:t>
            </a:r>
          </a:p>
          <a:p>
            <a:pPr marL="0" lvl="0" indent="0" algn="l" rtl="0">
              <a:lnSpc>
                <a:spcPct val="100000"/>
              </a:lnSpc>
              <a:spcBef>
                <a:spcPts val="0"/>
              </a:spcBef>
              <a:spcAft>
                <a:spcPts val="0"/>
              </a:spcAft>
              <a:buSzPct val="227273"/>
              <a:buNone/>
            </a:pPr>
            <a:endParaRPr lang="en-GB" dirty="0"/>
          </a:p>
          <a:p>
            <a:pPr marL="0" lvl="0" indent="0" algn="l" rtl="0">
              <a:lnSpc>
                <a:spcPct val="100000"/>
              </a:lnSpc>
              <a:spcBef>
                <a:spcPts val="0"/>
              </a:spcBef>
              <a:spcAft>
                <a:spcPts val="0"/>
              </a:spcAft>
              <a:buSzPct val="227273"/>
              <a:buNone/>
            </a:pPr>
            <a:r>
              <a:rPr lang="en-GB" dirty="0"/>
              <a:t>Iron reacts with </a:t>
            </a:r>
            <a:r>
              <a:rPr lang="en-GB" dirty="0" err="1"/>
              <a:t>sulfur</a:t>
            </a:r>
            <a:r>
              <a:rPr lang="en-GB" dirty="0"/>
              <a:t> when it is heated to form a compound called iron </a:t>
            </a:r>
            <a:r>
              <a:rPr lang="en-GB" dirty="0" err="1"/>
              <a:t>sulfide</a:t>
            </a:r>
            <a:r>
              <a:rPr lang="en-GB" dirty="0"/>
              <a:t>. </a:t>
            </a:r>
            <a:endParaRPr dirty="0"/>
          </a:p>
          <a:p>
            <a:pPr marL="0" lvl="0" indent="0" algn="l" rtl="0">
              <a:lnSpc>
                <a:spcPct val="100000"/>
              </a:lnSpc>
              <a:spcBef>
                <a:spcPts val="1200"/>
              </a:spcBef>
              <a:spcAft>
                <a:spcPts val="0"/>
              </a:spcAft>
              <a:buSzPct val="227273"/>
              <a:buNone/>
            </a:pPr>
            <a:r>
              <a:rPr lang="en-GB" dirty="0"/>
              <a:t>A learner carries out an experiment and records the following results:</a:t>
            </a:r>
            <a:endParaRPr dirty="0"/>
          </a:p>
          <a:p>
            <a:pPr marL="0" lvl="0" indent="0" algn="l" rtl="0">
              <a:lnSpc>
                <a:spcPct val="100000"/>
              </a:lnSpc>
              <a:spcBef>
                <a:spcPts val="1200"/>
              </a:spcBef>
              <a:spcAft>
                <a:spcPts val="0"/>
              </a:spcAft>
              <a:buSzPct val="227273"/>
              <a:buNone/>
            </a:pPr>
            <a:endParaRPr dirty="0"/>
          </a:p>
          <a:p>
            <a:pPr marL="0" lvl="0" indent="0" algn="l" rtl="0">
              <a:lnSpc>
                <a:spcPct val="100000"/>
              </a:lnSpc>
              <a:spcBef>
                <a:spcPts val="1200"/>
              </a:spcBef>
              <a:spcAft>
                <a:spcPts val="0"/>
              </a:spcAft>
              <a:buSzPct val="227273"/>
              <a:buNone/>
            </a:pPr>
            <a:endParaRPr dirty="0"/>
          </a:p>
          <a:p>
            <a:pPr marL="0" lvl="0" indent="0" algn="l" rtl="0">
              <a:lnSpc>
                <a:spcPct val="100000"/>
              </a:lnSpc>
              <a:spcBef>
                <a:spcPts val="1200"/>
              </a:spcBef>
              <a:spcAft>
                <a:spcPts val="0"/>
              </a:spcAft>
              <a:buSzPct val="227273"/>
              <a:buNone/>
            </a:pPr>
            <a:endParaRPr dirty="0"/>
          </a:p>
          <a:p>
            <a:pPr marL="457200" lvl="0" indent="0" algn="l" rtl="0">
              <a:lnSpc>
                <a:spcPct val="100000"/>
              </a:lnSpc>
              <a:spcBef>
                <a:spcPts val="1200"/>
              </a:spcBef>
              <a:spcAft>
                <a:spcPts val="1200"/>
              </a:spcAft>
              <a:buSzPct val="227273"/>
              <a:buNone/>
            </a:pPr>
            <a:endParaRPr dirty="0"/>
          </a:p>
        </p:txBody>
      </p:sp>
      <p:graphicFrame>
        <p:nvGraphicFramePr>
          <p:cNvPr id="125" name="Google Shape;125;g3d091a43782_0_0"/>
          <p:cNvGraphicFramePr/>
          <p:nvPr>
            <p:extLst>
              <p:ext uri="{D42A27DB-BD31-4B8C-83A1-F6EECF244321}">
                <p14:modId xmlns:p14="http://schemas.microsoft.com/office/powerpoint/2010/main" val="4119155929"/>
              </p:ext>
            </p:extLst>
          </p:nvPr>
        </p:nvGraphicFramePr>
        <p:xfrm>
          <a:off x="1883523" y="3765044"/>
          <a:ext cx="7411453" cy="2072520"/>
        </p:xfrm>
        <a:graphic>
          <a:graphicData uri="http://schemas.openxmlformats.org/drawingml/2006/table">
            <a:tbl>
              <a:tblPr firstRow="1">
                <a:noFill/>
                <a:tableStyleId>{DD7AEC4D-FE95-46A4-88DE-379C820DF049}</a:tableStyleId>
              </a:tblPr>
              <a:tblGrid>
                <a:gridCol w="4965554">
                  <a:extLst>
                    <a:ext uri="{9D8B030D-6E8A-4147-A177-3AD203B41FA5}">
                      <a16:colId xmlns:a16="http://schemas.microsoft.com/office/drawing/2014/main" val="20000"/>
                    </a:ext>
                  </a:extLst>
                </a:gridCol>
                <a:gridCol w="2445899">
                  <a:extLst>
                    <a:ext uri="{9D8B030D-6E8A-4147-A177-3AD203B41FA5}">
                      <a16:colId xmlns:a16="http://schemas.microsoft.com/office/drawing/2014/main" val="20001"/>
                    </a:ext>
                  </a:extLst>
                </a:gridCol>
              </a:tblGrid>
              <a:tr h="345975">
                <a:tc>
                  <a:txBody>
                    <a:bodyPr/>
                    <a:lstStyle/>
                    <a:p>
                      <a:pPr marL="0" marR="0" lvl="0" indent="0" algn="ctr" rtl="0">
                        <a:lnSpc>
                          <a:spcPct val="100000"/>
                        </a:lnSpc>
                        <a:spcBef>
                          <a:spcPts val="0"/>
                        </a:spcBef>
                        <a:spcAft>
                          <a:spcPts val="0"/>
                        </a:spcAft>
                        <a:buClr>
                          <a:srgbClr val="000000"/>
                        </a:buClr>
                        <a:buSzPts val="1400"/>
                        <a:buFont typeface="Arial"/>
                        <a:buNone/>
                      </a:pPr>
                      <a:r>
                        <a:rPr lang="en-GB" sz="2200" b="1" u="none" strike="noStrike" cap="none" dirty="0">
                          <a:solidFill>
                            <a:schemeClr val="bg1"/>
                          </a:solidFill>
                          <a:latin typeface="Century Gothic"/>
                          <a:ea typeface="Century Gothic"/>
                          <a:cs typeface="Century Gothic"/>
                          <a:sym typeface="Century Gothic"/>
                        </a:rPr>
                        <a:t>Substance</a:t>
                      </a:r>
                      <a:endParaRPr sz="2200" b="1" u="none" strike="noStrike" cap="none" dirty="0">
                        <a:solidFill>
                          <a:schemeClr val="bg1"/>
                        </a:solidFill>
                        <a:latin typeface="Century Gothic"/>
                        <a:ea typeface="Century Gothic"/>
                        <a:cs typeface="Century Gothic"/>
                        <a:sym typeface="Century Gothic"/>
                      </a:endParaRPr>
                    </a:p>
                  </a:txBody>
                  <a:tcPr marL="91425" marR="91425" marT="91425" marB="91425">
                    <a:solidFill>
                      <a:srgbClr val="991E66"/>
                    </a:solidFill>
                  </a:tcPr>
                </a:tc>
                <a:tc>
                  <a:txBody>
                    <a:bodyPr/>
                    <a:lstStyle/>
                    <a:p>
                      <a:pPr marL="0" marR="0" lvl="0" indent="0" algn="ctr" rtl="0">
                        <a:lnSpc>
                          <a:spcPct val="100000"/>
                        </a:lnSpc>
                        <a:spcBef>
                          <a:spcPts val="0"/>
                        </a:spcBef>
                        <a:spcAft>
                          <a:spcPts val="0"/>
                        </a:spcAft>
                        <a:buClr>
                          <a:srgbClr val="000000"/>
                        </a:buClr>
                        <a:buSzPts val="1400"/>
                        <a:buFont typeface="Arial"/>
                        <a:buNone/>
                      </a:pPr>
                      <a:r>
                        <a:rPr lang="en-GB" sz="2200" b="1" u="none" strike="noStrike" cap="none" dirty="0">
                          <a:solidFill>
                            <a:schemeClr val="bg1"/>
                          </a:solidFill>
                          <a:latin typeface="Century Gothic"/>
                          <a:ea typeface="Century Gothic"/>
                          <a:cs typeface="Century Gothic"/>
                          <a:sym typeface="Century Gothic"/>
                        </a:rPr>
                        <a:t>Mass (g)</a:t>
                      </a:r>
                      <a:endParaRPr sz="2200" b="1" u="none" strike="noStrike" cap="none" dirty="0">
                        <a:solidFill>
                          <a:schemeClr val="bg1"/>
                        </a:solidFill>
                        <a:latin typeface="Century Gothic"/>
                        <a:ea typeface="Century Gothic"/>
                        <a:cs typeface="Century Gothic"/>
                        <a:sym typeface="Century Gothic"/>
                      </a:endParaRPr>
                    </a:p>
                  </a:txBody>
                  <a:tcPr marL="91425" marR="91425" marT="91425" marB="91425">
                    <a:solidFill>
                      <a:srgbClr val="991E66"/>
                    </a:solidFill>
                  </a:tcPr>
                </a:tc>
                <a:extLst>
                  <a:ext uri="{0D108BD9-81ED-4DB2-BD59-A6C34878D82A}">
                    <a16:rowId xmlns:a16="http://schemas.microsoft.com/office/drawing/2014/main" val="10000"/>
                  </a:ext>
                </a:extLst>
              </a:tr>
              <a:tr h="345975">
                <a:tc>
                  <a:txBody>
                    <a:bodyPr/>
                    <a:lstStyle/>
                    <a:p>
                      <a:pPr marL="0" marR="0" lvl="0" indent="0" algn="l" rtl="0">
                        <a:lnSpc>
                          <a:spcPct val="100000"/>
                        </a:lnSpc>
                        <a:spcBef>
                          <a:spcPts val="0"/>
                        </a:spcBef>
                        <a:spcAft>
                          <a:spcPts val="0"/>
                        </a:spcAft>
                        <a:buClr>
                          <a:srgbClr val="000000"/>
                        </a:buClr>
                        <a:buSzPts val="1400"/>
                        <a:buFont typeface="Arial"/>
                        <a:buNone/>
                      </a:pPr>
                      <a:r>
                        <a:rPr lang="en-GB" sz="2200" u="none" strike="noStrike" cap="none" dirty="0">
                          <a:latin typeface="Century Gothic"/>
                          <a:ea typeface="Century Gothic"/>
                          <a:cs typeface="Century Gothic"/>
                          <a:sym typeface="Century Gothic"/>
                        </a:rPr>
                        <a:t>Iron (before the reaction)</a:t>
                      </a:r>
                      <a:endParaRPr sz="2200" u="none" strike="noStrike" cap="none" dirty="0">
                        <a:latin typeface="Century Gothic"/>
                        <a:ea typeface="Century Gothic"/>
                        <a:cs typeface="Century Gothic"/>
                        <a:sym typeface="Century Gothic"/>
                      </a:endParaRPr>
                    </a:p>
                  </a:txBody>
                  <a:tcPr marL="91425" marR="91425" marT="91425" marB="91425">
                    <a:solidFill>
                      <a:srgbClr val="F4C8E2"/>
                    </a:solidFill>
                  </a:tcPr>
                </a:tc>
                <a:tc>
                  <a:txBody>
                    <a:bodyPr/>
                    <a:lstStyle/>
                    <a:p>
                      <a:pPr marL="0" marR="0" lvl="0" indent="0" algn="ctr" rtl="0">
                        <a:lnSpc>
                          <a:spcPct val="100000"/>
                        </a:lnSpc>
                        <a:spcBef>
                          <a:spcPts val="0"/>
                        </a:spcBef>
                        <a:spcAft>
                          <a:spcPts val="0"/>
                        </a:spcAft>
                        <a:buClr>
                          <a:srgbClr val="000000"/>
                        </a:buClr>
                        <a:buSzPts val="1400"/>
                        <a:buFont typeface="Arial"/>
                        <a:buNone/>
                      </a:pPr>
                      <a:r>
                        <a:rPr lang="en-GB" sz="2200" u="none" strike="noStrike" cap="none" dirty="0">
                          <a:latin typeface="Century Gothic" panose="020B0502020202020204" pitchFamily="34" charset="0"/>
                          <a:ea typeface="Cambria Math" panose="02040503050406030204" pitchFamily="18" charset="0"/>
                          <a:cs typeface="Century Gothic"/>
                          <a:sym typeface="Century Gothic"/>
                        </a:rPr>
                        <a:t>5.6</a:t>
                      </a:r>
                      <a:endParaRPr sz="2200" u="none" strike="noStrike" cap="none" dirty="0">
                        <a:latin typeface="Century Gothic" panose="020B0502020202020204" pitchFamily="34" charset="0"/>
                        <a:ea typeface="Cambria Math" panose="02040503050406030204" pitchFamily="18" charset="0"/>
                        <a:cs typeface="Century Gothic"/>
                        <a:sym typeface="Century Gothic"/>
                      </a:endParaRPr>
                    </a:p>
                  </a:txBody>
                  <a:tcPr marL="91425" marR="91425" marT="91425" marB="91425">
                    <a:solidFill>
                      <a:srgbClr val="F4C8E2"/>
                    </a:solidFill>
                  </a:tcPr>
                </a:tc>
                <a:extLst>
                  <a:ext uri="{0D108BD9-81ED-4DB2-BD59-A6C34878D82A}">
                    <a16:rowId xmlns:a16="http://schemas.microsoft.com/office/drawing/2014/main" val="10001"/>
                  </a:ext>
                </a:extLst>
              </a:tr>
              <a:tr h="345975">
                <a:tc>
                  <a:txBody>
                    <a:bodyPr/>
                    <a:lstStyle/>
                    <a:p>
                      <a:pPr marL="0" marR="0" lvl="0" indent="0" algn="l" rtl="0">
                        <a:lnSpc>
                          <a:spcPct val="100000"/>
                        </a:lnSpc>
                        <a:spcBef>
                          <a:spcPts val="0"/>
                        </a:spcBef>
                        <a:spcAft>
                          <a:spcPts val="0"/>
                        </a:spcAft>
                        <a:buClr>
                          <a:srgbClr val="000000"/>
                        </a:buClr>
                        <a:buSzPts val="1400"/>
                        <a:buFont typeface="Arial"/>
                        <a:buNone/>
                      </a:pPr>
                      <a:r>
                        <a:rPr lang="en-GB" sz="2200" u="none" strike="noStrike" cap="none" dirty="0" err="1">
                          <a:latin typeface="Century Gothic"/>
                          <a:ea typeface="Century Gothic"/>
                          <a:cs typeface="Century Gothic"/>
                          <a:sym typeface="Century Gothic"/>
                        </a:rPr>
                        <a:t>Sulfur</a:t>
                      </a:r>
                      <a:r>
                        <a:rPr lang="en-GB" sz="2200" u="none" strike="noStrike" cap="none" dirty="0">
                          <a:latin typeface="Century Gothic"/>
                          <a:ea typeface="Century Gothic"/>
                          <a:cs typeface="Century Gothic"/>
                          <a:sym typeface="Century Gothic"/>
                        </a:rPr>
                        <a:t> (before the reaction)</a:t>
                      </a:r>
                      <a:endParaRPr sz="2200" u="none" strike="noStrike" cap="none" dirty="0">
                        <a:latin typeface="Century Gothic"/>
                        <a:ea typeface="Century Gothic"/>
                        <a:cs typeface="Century Gothic"/>
                        <a:sym typeface="Century Gothic"/>
                      </a:endParaRPr>
                    </a:p>
                  </a:txBody>
                  <a:tcPr marL="91425" marR="91425" marT="91425" marB="91425">
                    <a:solidFill>
                      <a:srgbClr val="F4C8E2"/>
                    </a:solidFill>
                  </a:tcPr>
                </a:tc>
                <a:tc>
                  <a:txBody>
                    <a:bodyPr/>
                    <a:lstStyle/>
                    <a:p>
                      <a:pPr marL="0" marR="0" lvl="0" indent="0" algn="ctr" rtl="0">
                        <a:lnSpc>
                          <a:spcPct val="100000"/>
                        </a:lnSpc>
                        <a:spcBef>
                          <a:spcPts val="0"/>
                        </a:spcBef>
                        <a:spcAft>
                          <a:spcPts val="0"/>
                        </a:spcAft>
                        <a:buClr>
                          <a:srgbClr val="000000"/>
                        </a:buClr>
                        <a:buSzPts val="1400"/>
                        <a:buFont typeface="Arial"/>
                        <a:buNone/>
                      </a:pPr>
                      <a:r>
                        <a:rPr lang="en-GB" sz="2200" u="none" strike="noStrike" cap="none" dirty="0">
                          <a:latin typeface="Century Gothic" panose="020B0502020202020204" pitchFamily="34" charset="0"/>
                          <a:ea typeface="Cambria Math" panose="02040503050406030204" pitchFamily="18" charset="0"/>
                          <a:cs typeface="Century Gothic"/>
                          <a:sym typeface="Century Gothic"/>
                        </a:rPr>
                        <a:t>3.2</a:t>
                      </a:r>
                      <a:endParaRPr sz="2200" u="none" strike="noStrike" cap="none" dirty="0">
                        <a:latin typeface="Century Gothic" panose="020B0502020202020204" pitchFamily="34" charset="0"/>
                        <a:ea typeface="Cambria Math" panose="02040503050406030204" pitchFamily="18" charset="0"/>
                        <a:cs typeface="Century Gothic"/>
                        <a:sym typeface="Century Gothic"/>
                      </a:endParaRPr>
                    </a:p>
                  </a:txBody>
                  <a:tcPr marL="91425" marR="91425" marT="91425" marB="91425">
                    <a:solidFill>
                      <a:srgbClr val="F4C8E2"/>
                    </a:solidFill>
                  </a:tcPr>
                </a:tc>
                <a:extLst>
                  <a:ext uri="{0D108BD9-81ED-4DB2-BD59-A6C34878D82A}">
                    <a16:rowId xmlns:a16="http://schemas.microsoft.com/office/drawing/2014/main" val="10002"/>
                  </a:ext>
                </a:extLst>
              </a:tr>
              <a:tr h="0">
                <a:tc>
                  <a:txBody>
                    <a:bodyPr/>
                    <a:lstStyle/>
                    <a:p>
                      <a:pPr marL="0" marR="0" lvl="0" indent="0" algn="l" rtl="0">
                        <a:lnSpc>
                          <a:spcPct val="100000"/>
                        </a:lnSpc>
                        <a:spcBef>
                          <a:spcPts val="0"/>
                        </a:spcBef>
                        <a:spcAft>
                          <a:spcPts val="0"/>
                        </a:spcAft>
                        <a:buClr>
                          <a:srgbClr val="000000"/>
                        </a:buClr>
                        <a:buSzPts val="1400"/>
                        <a:buFont typeface="Arial"/>
                        <a:buNone/>
                      </a:pPr>
                      <a:r>
                        <a:rPr lang="en-GB" sz="2200" u="none" strike="noStrike" cap="none" dirty="0">
                          <a:latin typeface="Century Gothic"/>
                          <a:ea typeface="Century Gothic"/>
                          <a:cs typeface="Century Gothic"/>
                          <a:sym typeface="Century Gothic"/>
                        </a:rPr>
                        <a:t>Iron sulfide (after the reaction)</a:t>
                      </a:r>
                      <a:endParaRPr sz="2200" u="none" strike="noStrike" cap="none" dirty="0">
                        <a:latin typeface="Century Gothic"/>
                        <a:ea typeface="Century Gothic"/>
                        <a:cs typeface="Century Gothic"/>
                        <a:sym typeface="Century Gothic"/>
                      </a:endParaRPr>
                    </a:p>
                  </a:txBody>
                  <a:tcPr marL="91425" marR="91425" marT="91425" marB="91425">
                    <a:solidFill>
                      <a:srgbClr val="F4C8E2"/>
                    </a:solidFill>
                  </a:tcPr>
                </a:tc>
                <a:tc>
                  <a:txBody>
                    <a:bodyPr/>
                    <a:lstStyle/>
                    <a:p>
                      <a:pPr marL="0" marR="0" lvl="0" indent="0" algn="ctr" rtl="0">
                        <a:lnSpc>
                          <a:spcPct val="100000"/>
                        </a:lnSpc>
                        <a:spcBef>
                          <a:spcPts val="0"/>
                        </a:spcBef>
                        <a:spcAft>
                          <a:spcPts val="0"/>
                        </a:spcAft>
                        <a:buClr>
                          <a:srgbClr val="000000"/>
                        </a:buClr>
                        <a:buSzPts val="1400"/>
                        <a:buFont typeface="Arial"/>
                        <a:buNone/>
                      </a:pPr>
                      <a:r>
                        <a:rPr lang="en-GB" sz="2200" u="none" strike="noStrike" cap="none" dirty="0">
                          <a:latin typeface="Century Gothic" panose="020B0502020202020204" pitchFamily="34" charset="0"/>
                          <a:ea typeface="Cambria Math" panose="02040503050406030204" pitchFamily="18" charset="0"/>
                          <a:cs typeface="Century Gothic"/>
                          <a:sym typeface="Century Gothic"/>
                        </a:rPr>
                        <a:t>8.8</a:t>
                      </a:r>
                      <a:endParaRPr sz="2200" u="none" strike="noStrike" cap="none" dirty="0">
                        <a:latin typeface="Century Gothic" panose="020B0502020202020204" pitchFamily="34" charset="0"/>
                        <a:ea typeface="Cambria Math" panose="02040503050406030204" pitchFamily="18" charset="0"/>
                        <a:cs typeface="Century Gothic"/>
                        <a:sym typeface="Century Gothic"/>
                      </a:endParaRPr>
                    </a:p>
                  </a:txBody>
                  <a:tcPr marL="91425" marR="91425" marT="91425" marB="91425">
                    <a:solidFill>
                      <a:srgbClr val="F4C8E2"/>
                    </a:solidFill>
                  </a:tcPr>
                </a:tc>
                <a:extLst>
                  <a:ext uri="{0D108BD9-81ED-4DB2-BD59-A6C34878D82A}">
                    <a16:rowId xmlns:a16="http://schemas.microsoft.com/office/drawing/2014/main" val="10003"/>
                  </a:ext>
                </a:extLst>
              </a:tr>
            </a:tbl>
          </a:graphicData>
        </a:graphic>
      </p:graphicFrame>
      <p:sp>
        <p:nvSpPr>
          <p:cNvPr id="3" name="Google Shape;117;p5">
            <a:extLst>
              <a:ext uri="{FF2B5EF4-FFF2-40B4-BE49-F238E27FC236}">
                <a16:creationId xmlns:a16="http://schemas.microsoft.com/office/drawing/2014/main" id="{F31887CB-D1CE-2B7C-3BE0-EC88FD211152}"/>
              </a:ext>
              <a:ext uri="{C183D7F6-B498-43B3-948B-1728B52AA6E4}">
                <adec:decorative xmlns:adec="http://schemas.microsoft.com/office/drawing/2017/decorative" val="1"/>
              </a:ext>
            </a:extLst>
          </p:cNvPr>
          <p:cNvSpPr txBox="1"/>
          <p:nvPr/>
        </p:nvSpPr>
        <p:spPr>
          <a:xfrm rot="5400000">
            <a:off x="9701760" y="2205000"/>
            <a:ext cx="4140000" cy="810000"/>
          </a:xfrm>
          <a:prstGeom prst="rect">
            <a:avLst/>
          </a:prstGeom>
          <a:noFill/>
          <a:ln>
            <a:noFill/>
          </a:ln>
        </p:spPr>
        <p:txBody>
          <a:bodyPr spcFirstLastPara="1" wrap="square" lIns="0" tIns="0" rIns="0" bIns="0" anchor="ctr" anchorCtr="0">
            <a:noAutofit/>
          </a:bodyPr>
          <a:lstStyle/>
          <a:p>
            <a:pPr marL="0" marR="0" lvl="0" indent="0" algn="l" rtl="0">
              <a:lnSpc>
                <a:spcPct val="90000"/>
              </a:lnSpc>
              <a:spcBef>
                <a:spcPts val="0"/>
              </a:spcBef>
              <a:spcAft>
                <a:spcPts val="0"/>
              </a:spcAft>
              <a:buClr>
                <a:schemeClr val="lt1"/>
              </a:buClr>
              <a:buSzPts val="2200"/>
              <a:buFont typeface="Century Gothic"/>
              <a:buNone/>
            </a:pPr>
            <a:r>
              <a:rPr lang="en-GB" sz="2200" b="1" dirty="0">
                <a:solidFill>
                  <a:schemeClr val="lt1"/>
                </a:solidFill>
                <a:latin typeface="Century Gothic"/>
                <a:ea typeface="Century Gothic"/>
                <a:cs typeface="Century Gothic"/>
                <a:sym typeface="Century Gothic"/>
              </a:rPr>
              <a:t>Lesson question</a:t>
            </a:r>
            <a:endParaRPr sz="2200" b="1" i="0" u="none" strike="noStrike" cap="none" dirty="0">
              <a:solidFill>
                <a:schemeClr val="lt1"/>
              </a:solidFill>
              <a:latin typeface="Century Gothic"/>
              <a:ea typeface="Century Gothic"/>
              <a:cs typeface="Century Gothic"/>
              <a:sym typeface="Century Gothic"/>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18849E-35FA-B251-9A5E-032C55C9D796}"/>
              </a:ext>
            </a:extLst>
          </p:cNvPr>
          <p:cNvSpPr>
            <a:spLocks noGrp="1"/>
          </p:cNvSpPr>
          <p:nvPr>
            <p:ph type="title"/>
          </p:nvPr>
        </p:nvSpPr>
        <p:spPr>
          <a:xfrm>
            <a:off x="540000" y="-440661"/>
            <a:ext cx="10080000" cy="440661"/>
          </a:xfrm>
        </p:spPr>
        <p:txBody>
          <a:bodyPr spcFirstLastPara="1" wrap="square" lIns="0" tIns="0" rIns="0" bIns="0" anchor="b" anchorCtr="0">
            <a:noAutofit/>
          </a:bodyPr>
          <a:lstStyle/>
          <a:p>
            <a:r>
              <a:rPr lang="en-GB" dirty="0"/>
              <a:t>Lesson question continued</a:t>
            </a:r>
          </a:p>
        </p:txBody>
      </p:sp>
      <mc:AlternateContent xmlns:mc="http://schemas.openxmlformats.org/markup-compatibility/2006" xmlns:a14="http://schemas.microsoft.com/office/drawing/2010/main">
        <mc:Choice Requires="a14">
          <p:sp>
            <p:nvSpPr>
              <p:cNvPr id="3" name="Text Placeholder 2">
                <a:extLst>
                  <a:ext uri="{FF2B5EF4-FFF2-40B4-BE49-F238E27FC236}">
                    <a16:creationId xmlns:a16="http://schemas.microsoft.com/office/drawing/2014/main" id="{6CC1D7EA-AFC7-0668-C890-64805119F508}"/>
                  </a:ext>
                </a:extLst>
              </p:cNvPr>
              <p:cNvSpPr>
                <a:spLocks noGrp="1"/>
              </p:cNvSpPr>
              <p:nvPr>
                <p:ph type="body" idx="1"/>
              </p:nvPr>
            </p:nvSpPr>
            <p:spPr>
              <a:xfrm>
                <a:off x="593497" y="2718000"/>
                <a:ext cx="10080000" cy="4140000"/>
              </a:xfrm>
            </p:spPr>
            <p:txBody>
              <a:bodyPr>
                <a:normAutofit/>
              </a:bodyPr>
              <a:lstStyle/>
              <a:p>
                <a:pPr marL="589757" lvl="0" indent="-457200">
                  <a:spcBef>
                    <a:spcPts val="1200"/>
                  </a:spcBef>
                  <a:buSzPct val="100000"/>
                  <a:buFont typeface="+mj-lt"/>
                  <a:buAutoNum type="alphaLcParenR"/>
                </a:pPr>
                <a:r>
                  <a:rPr lang="en-GB" dirty="0"/>
                  <a:t>Write a word equation for this reaction.</a:t>
                </a:r>
              </a:p>
              <a:p>
                <a:pPr marL="589757" lvl="0" indent="-457200">
                  <a:buSzPct val="100000"/>
                  <a:buFont typeface="+mj-lt"/>
                  <a:buAutoNum type="alphaLcParenR"/>
                </a:pPr>
                <a:r>
                  <a:rPr lang="en-GB" dirty="0"/>
                  <a:t>Do the results show that mass was conserved? Show your working and explain your answer.</a:t>
                </a:r>
              </a:p>
              <a:p>
                <a:pPr marL="132557" lvl="0" indent="0">
                  <a:spcBef>
                    <a:spcPts val="600"/>
                  </a:spcBef>
                  <a:buSzPct val="100000"/>
                  <a:buNone/>
                </a:pPr>
                <a:r>
                  <a:rPr lang="en-GB" dirty="0"/>
                  <a:t>This is the symbol equation for the reaction: </a:t>
                </a:r>
              </a:p>
              <a:p>
                <a:pPr marL="132557" lvl="0" indent="0">
                  <a:buSzPct val="100000"/>
                  <a:buNone/>
                </a:pPr>
                <a14:m>
                  <m:oMathPara xmlns:m="http://schemas.openxmlformats.org/officeDocument/2006/math">
                    <m:oMath>
                      <m:r>
                        <m:rPr>
                          <m:sty m:val="p"/>
                        </m:rPr>
                        <a:rPr lang="en-GB" b="0" i="0" dirty="0" smtClean="0">
                          <a:solidFill>
                            <a:schemeClr val="tx1"/>
                          </a:solidFill>
                          <a:latin typeface="Cambria Math" panose="02040503050406030204" pitchFamily="18" charset="0"/>
                        </a:rPr>
                        <m:t>Fe</m:t>
                      </m:r>
                      <m:r>
                        <a:rPr lang="en-GB" b="0" i="0" dirty="0" smtClean="0">
                          <a:solidFill>
                            <a:schemeClr val="tx1"/>
                          </a:solidFill>
                          <a:latin typeface="Cambria Math" panose="02040503050406030204" pitchFamily="18" charset="0"/>
                        </a:rPr>
                        <m:t> + </m:t>
                      </m:r>
                      <m:r>
                        <m:rPr>
                          <m:sty m:val="p"/>
                        </m:rPr>
                        <a:rPr lang="en-GB" b="0" i="0" dirty="0">
                          <a:solidFill>
                            <a:schemeClr val="tx1"/>
                          </a:solidFill>
                          <a:latin typeface="Cambria Math" panose="02040503050406030204" pitchFamily="18" charset="0"/>
                        </a:rPr>
                        <m:t>S</m:t>
                      </m:r>
                      <m:r>
                        <a:rPr lang="en-GB" b="0" i="0" dirty="0">
                          <a:solidFill>
                            <a:schemeClr val="tx1"/>
                          </a:solidFill>
                          <a:latin typeface="Cambria Math" panose="02040503050406030204" pitchFamily="18" charset="0"/>
                        </a:rPr>
                        <m:t> → </m:t>
                      </m:r>
                      <m:r>
                        <m:rPr>
                          <m:sty m:val="p"/>
                        </m:rPr>
                        <a:rPr lang="en-GB" b="0" i="0" dirty="0" err="1" smtClean="0">
                          <a:solidFill>
                            <a:schemeClr val="tx1"/>
                          </a:solidFill>
                          <a:latin typeface="Cambria Math" panose="02040503050406030204" pitchFamily="18" charset="0"/>
                        </a:rPr>
                        <m:t>FeS</m:t>
                      </m:r>
                    </m:oMath>
                  </m:oMathPara>
                </a14:m>
                <a:endParaRPr lang="en-GB" dirty="0"/>
              </a:p>
              <a:p>
                <a:pPr marL="589757" lvl="0" indent="-457200">
                  <a:buSzPct val="100000"/>
                  <a:buFont typeface="+mj-lt"/>
                  <a:buAutoNum type="alphaLcParenR" startAt="3"/>
                </a:pPr>
                <a:r>
                  <a:rPr lang="en-GB" dirty="0"/>
                  <a:t>State whether the equation is balanced and give a reason for your answer.   </a:t>
                </a:r>
              </a:p>
              <a:p>
                <a:pPr marL="589757" lvl="0" indent="-457200">
                  <a:buSzPct val="100000"/>
                  <a:buFont typeface="+mj-lt"/>
                  <a:buAutoNum type="alphaLcParenR" startAt="3"/>
                </a:pPr>
                <a:r>
                  <a:rPr lang="en-GB" dirty="0"/>
                  <a:t>Estimate the relative formula mass of iron </a:t>
                </a:r>
                <a:r>
                  <a:rPr lang="en-GB" dirty="0" err="1"/>
                  <a:t>sulfide</a:t>
                </a:r>
                <a:r>
                  <a:rPr lang="en-GB" dirty="0"/>
                  <a:t>. Iron has a relative atomic mass of 56 and </a:t>
                </a:r>
                <a:r>
                  <a:rPr lang="en-GB" dirty="0" err="1"/>
                  <a:t>sulfur</a:t>
                </a:r>
                <a:r>
                  <a:rPr lang="en-GB" dirty="0"/>
                  <a:t> is 32.</a:t>
                </a:r>
              </a:p>
              <a:p>
                <a:pPr marL="589757" lvl="0" indent="-457200">
                  <a:buSzPct val="100000"/>
                  <a:buFont typeface="+mj-lt"/>
                  <a:buAutoNum type="alphaLcParenR" startAt="3"/>
                </a:pPr>
                <a:r>
                  <a:rPr lang="en-GB" dirty="0"/>
                  <a:t>Calculate the relative formula mass for iron </a:t>
                </a:r>
                <a:r>
                  <a:rPr lang="en-GB" dirty="0" err="1"/>
                  <a:t>sulfide</a:t>
                </a:r>
                <a:r>
                  <a:rPr lang="en-GB" dirty="0"/>
                  <a:t>.</a:t>
                </a:r>
              </a:p>
            </p:txBody>
          </p:sp>
        </mc:Choice>
        <mc:Fallback xmlns="">
          <p:sp>
            <p:nvSpPr>
              <p:cNvPr id="3" name="Text Placeholder 2">
                <a:extLst>
                  <a:ext uri="{FF2B5EF4-FFF2-40B4-BE49-F238E27FC236}">
                    <a16:creationId xmlns:a16="http://schemas.microsoft.com/office/drawing/2014/main" id="{6CC1D7EA-AFC7-0668-C890-64805119F508}"/>
                  </a:ext>
                </a:extLst>
              </p:cNvPr>
              <p:cNvSpPr>
                <a:spLocks noGrp="1" noRot="1" noChangeAspect="1" noMove="1" noResize="1" noEditPoints="1" noAdjustHandles="1" noChangeArrowheads="1" noChangeShapeType="1" noTextEdit="1"/>
              </p:cNvSpPr>
              <p:nvPr>
                <p:ph type="body" idx="1"/>
              </p:nvPr>
            </p:nvSpPr>
            <p:spPr>
              <a:xfrm>
                <a:off x="593497" y="2718000"/>
                <a:ext cx="10080000" cy="4140000"/>
              </a:xfrm>
              <a:blipFill>
                <a:blip r:embed="rId3"/>
                <a:stretch>
                  <a:fillRect l="-363" r="-2056"/>
                </a:stretch>
              </a:blipFill>
            </p:spPr>
            <p:txBody>
              <a:bodyPr/>
              <a:lstStyle/>
              <a:p>
                <a:r>
                  <a:rPr lang="en-GB">
                    <a:noFill/>
                  </a:rPr>
                  <a:t> </a:t>
                </a:r>
              </a:p>
            </p:txBody>
          </p:sp>
        </mc:Fallback>
      </mc:AlternateContent>
      <p:graphicFrame>
        <p:nvGraphicFramePr>
          <p:cNvPr id="4" name="Google Shape;125;g3d091a43782_0_0">
            <a:extLst>
              <a:ext uri="{FF2B5EF4-FFF2-40B4-BE49-F238E27FC236}">
                <a16:creationId xmlns:a16="http://schemas.microsoft.com/office/drawing/2014/main" id="{A3970636-386D-FE16-7C36-2175BAFAECAA}"/>
              </a:ext>
            </a:extLst>
          </p:cNvPr>
          <p:cNvGraphicFramePr/>
          <p:nvPr>
            <p:extLst>
              <p:ext uri="{D42A27DB-BD31-4B8C-83A1-F6EECF244321}">
                <p14:modId xmlns:p14="http://schemas.microsoft.com/office/powerpoint/2010/main" val="984631938"/>
              </p:ext>
            </p:extLst>
          </p:nvPr>
        </p:nvGraphicFramePr>
        <p:xfrm>
          <a:off x="1927771" y="438650"/>
          <a:ext cx="7411453" cy="2072520"/>
        </p:xfrm>
        <a:graphic>
          <a:graphicData uri="http://schemas.openxmlformats.org/drawingml/2006/table">
            <a:tbl>
              <a:tblPr firstRow="1">
                <a:noFill/>
                <a:tableStyleId>{DD7AEC4D-FE95-46A4-88DE-379C820DF049}</a:tableStyleId>
              </a:tblPr>
              <a:tblGrid>
                <a:gridCol w="4965554">
                  <a:extLst>
                    <a:ext uri="{9D8B030D-6E8A-4147-A177-3AD203B41FA5}">
                      <a16:colId xmlns:a16="http://schemas.microsoft.com/office/drawing/2014/main" val="20000"/>
                    </a:ext>
                  </a:extLst>
                </a:gridCol>
                <a:gridCol w="2445899">
                  <a:extLst>
                    <a:ext uri="{9D8B030D-6E8A-4147-A177-3AD203B41FA5}">
                      <a16:colId xmlns:a16="http://schemas.microsoft.com/office/drawing/2014/main" val="20001"/>
                    </a:ext>
                  </a:extLst>
                </a:gridCol>
              </a:tblGrid>
              <a:tr h="345975">
                <a:tc>
                  <a:txBody>
                    <a:bodyPr/>
                    <a:lstStyle/>
                    <a:p>
                      <a:pPr marL="0" marR="0" lvl="0" indent="0" algn="ctr" rtl="0">
                        <a:lnSpc>
                          <a:spcPct val="100000"/>
                        </a:lnSpc>
                        <a:spcBef>
                          <a:spcPts val="0"/>
                        </a:spcBef>
                        <a:spcAft>
                          <a:spcPts val="0"/>
                        </a:spcAft>
                        <a:buClr>
                          <a:srgbClr val="000000"/>
                        </a:buClr>
                        <a:buSzPts val="1400"/>
                        <a:buFont typeface="Arial"/>
                        <a:buNone/>
                      </a:pPr>
                      <a:r>
                        <a:rPr lang="en-GB" sz="2200" b="1" u="none" strike="noStrike" cap="none" dirty="0">
                          <a:solidFill>
                            <a:schemeClr val="bg1"/>
                          </a:solidFill>
                          <a:latin typeface="Century Gothic"/>
                          <a:ea typeface="Century Gothic"/>
                          <a:cs typeface="Century Gothic"/>
                          <a:sym typeface="Century Gothic"/>
                        </a:rPr>
                        <a:t>Substance</a:t>
                      </a:r>
                      <a:endParaRPr sz="2200" b="1" u="none" strike="noStrike" cap="none" dirty="0">
                        <a:solidFill>
                          <a:schemeClr val="bg1"/>
                        </a:solidFill>
                        <a:latin typeface="Century Gothic"/>
                        <a:ea typeface="Century Gothic"/>
                        <a:cs typeface="Century Gothic"/>
                        <a:sym typeface="Century Gothic"/>
                      </a:endParaRPr>
                    </a:p>
                  </a:txBody>
                  <a:tcPr marL="91425" marR="91425" marT="91425" marB="91425">
                    <a:solidFill>
                      <a:srgbClr val="991E66"/>
                    </a:solidFill>
                  </a:tcPr>
                </a:tc>
                <a:tc>
                  <a:txBody>
                    <a:bodyPr/>
                    <a:lstStyle/>
                    <a:p>
                      <a:pPr marL="0" marR="0" lvl="0" indent="0" algn="ctr" rtl="0">
                        <a:lnSpc>
                          <a:spcPct val="100000"/>
                        </a:lnSpc>
                        <a:spcBef>
                          <a:spcPts val="0"/>
                        </a:spcBef>
                        <a:spcAft>
                          <a:spcPts val="0"/>
                        </a:spcAft>
                        <a:buClr>
                          <a:srgbClr val="000000"/>
                        </a:buClr>
                        <a:buSzPts val="1400"/>
                        <a:buFont typeface="Arial"/>
                        <a:buNone/>
                      </a:pPr>
                      <a:r>
                        <a:rPr lang="en-GB" sz="2200" b="1" u="none" strike="noStrike" cap="none" dirty="0">
                          <a:solidFill>
                            <a:schemeClr val="bg1"/>
                          </a:solidFill>
                          <a:latin typeface="Century Gothic"/>
                          <a:ea typeface="Century Gothic"/>
                          <a:cs typeface="Century Gothic"/>
                          <a:sym typeface="Century Gothic"/>
                        </a:rPr>
                        <a:t>Mass (g)</a:t>
                      </a:r>
                      <a:endParaRPr sz="2200" b="1" u="none" strike="noStrike" cap="none" dirty="0">
                        <a:solidFill>
                          <a:schemeClr val="bg1"/>
                        </a:solidFill>
                        <a:latin typeface="Century Gothic"/>
                        <a:ea typeface="Century Gothic"/>
                        <a:cs typeface="Century Gothic"/>
                        <a:sym typeface="Century Gothic"/>
                      </a:endParaRPr>
                    </a:p>
                  </a:txBody>
                  <a:tcPr marL="91425" marR="91425" marT="91425" marB="91425">
                    <a:solidFill>
                      <a:srgbClr val="991E66"/>
                    </a:solidFill>
                  </a:tcPr>
                </a:tc>
                <a:extLst>
                  <a:ext uri="{0D108BD9-81ED-4DB2-BD59-A6C34878D82A}">
                    <a16:rowId xmlns:a16="http://schemas.microsoft.com/office/drawing/2014/main" val="10000"/>
                  </a:ext>
                </a:extLst>
              </a:tr>
              <a:tr h="345975">
                <a:tc>
                  <a:txBody>
                    <a:bodyPr/>
                    <a:lstStyle/>
                    <a:p>
                      <a:pPr marL="0" marR="0" lvl="0" indent="0" algn="l" rtl="0">
                        <a:lnSpc>
                          <a:spcPct val="100000"/>
                        </a:lnSpc>
                        <a:spcBef>
                          <a:spcPts val="0"/>
                        </a:spcBef>
                        <a:spcAft>
                          <a:spcPts val="0"/>
                        </a:spcAft>
                        <a:buClr>
                          <a:srgbClr val="000000"/>
                        </a:buClr>
                        <a:buSzPts val="1400"/>
                        <a:buFont typeface="Arial"/>
                        <a:buNone/>
                      </a:pPr>
                      <a:r>
                        <a:rPr lang="en-GB" sz="2200" u="none" strike="noStrike" cap="none" dirty="0">
                          <a:latin typeface="Century Gothic"/>
                          <a:ea typeface="Century Gothic"/>
                          <a:cs typeface="Century Gothic"/>
                          <a:sym typeface="Century Gothic"/>
                        </a:rPr>
                        <a:t>Iron (before the reaction)</a:t>
                      </a:r>
                      <a:endParaRPr sz="2200" u="none" strike="noStrike" cap="none" dirty="0">
                        <a:latin typeface="Century Gothic"/>
                        <a:ea typeface="Century Gothic"/>
                        <a:cs typeface="Century Gothic"/>
                        <a:sym typeface="Century Gothic"/>
                      </a:endParaRPr>
                    </a:p>
                  </a:txBody>
                  <a:tcPr marL="91425" marR="91425" marT="91425" marB="91425">
                    <a:solidFill>
                      <a:srgbClr val="F4C8E2"/>
                    </a:solidFill>
                  </a:tcPr>
                </a:tc>
                <a:tc>
                  <a:txBody>
                    <a:bodyPr/>
                    <a:lstStyle/>
                    <a:p>
                      <a:pPr marL="0" marR="0" lvl="0" indent="0" algn="ctr" rtl="0">
                        <a:lnSpc>
                          <a:spcPct val="100000"/>
                        </a:lnSpc>
                        <a:spcBef>
                          <a:spcPts val="0"/>
                        </a:spcBef>
                        <a:spcAft>
                          <a:spcPts val="0"/>
                        </a:spcAft>
                        <a:buClr>
                          <a:srgbClr val="000000"/>
                        </a:buClr>
                        <a:buSzPts val="1400"/>
                        <a:buFont typeface="Arial"/>
                        <a:buNone/>
                      </a:pPr>
                      <a:r>
                        <a:rPr lang="en-GB" sz="2200" u="none" strike="noStrike" cap="none" dirty="0">
                          <a:latin typeface="Century Gothic" panose="020B0502020202020204" pitchFamily="34" charset="0"/>
                          <a:ea typeface="Cambria Math" panose="02040503050406030204" pitchFamily="18" charset="0"/>
                          <a:cs typeface="Century Gothic"/>
                          <a:sym typeface="Century Gothic"/>
                        </a:rPr>
                        <a:t>5.6</a:t>
                      </a:r>
                      <a:endParaRPr sz="2200" u="none" strike="noStrike" cap="none" dirty="0">
                        <a:latin typeface="Century Gothic" panose="020B0502020202020204" pitchFamily="34" charset="0"/>
                        <a:ea typeface="Cambria Math" panose="02040503050406030204" pitchFamily="18" charset="0"/>
                        <a:cs typeface="Century Gothic"/>
                        <a:sym typeface="Century Gothic"/>
                      </a:endParaRPr>
                    </a:p>
                  </a:txBody>
                  <a:tcPr marL="91425" marR="91425" marT="91425" marB="91425">
                    <a:solidFill>
                      <a:srgbClr val="F4C8E2"/>
                    </a:solidFill>
                  </a:tcPr>
                </a:tc>
                <a:extLst>
                  <a:ext uri="{0D108BD9-81ED-4DB2-BD59-A6C34878D82A}">
                    <a16:rowId xmlns:a16="http://schemas.microsoft.com/office/drawing/2014/main" val="10001"/>
                  </a:ext>
                </a:extLst>
              </a:tr>
              <a:tr h="345975">
                <a:tc>
                  <a:txBody>
                    <a:bodyPr/>
                    <a:lstStyle/>
                    <a:p>
                      <a:pPr marL="0" marR="0" lvl="0" indent="0" algn="l" rtl="0">
                        <a:lnSpc>
                          <a:spcPct val="100000"/>
                        </a:lnSpc>
                        <a:spcBef>
                          <a:spcPts val="0"/>
                        </a:spcBef>
                        <a:spcAft>
                          <a:spcPts val="0"/>
                        </a:spcAft>
                        <a:buClr>
                          <a:srgbClr val="000000"/>
                        </a:buClr>
                        <a:buSzPts val="1400"/>
                        <a:buFont typeface="Arial"/>
                        <a:buNone/>
                      </a:pPr>
                      <a:r>
                        <a:rPr lang="en-GB" sz="2200" u="none" strike="noStrike" cap="none" dirty="0" err="1">
                          <a:latin typeface="Century Gothic"/>
                          <a:ea typeface="Century Gothic"/>
                          <a:cs typeface="Century Gothic"/>
                          <a:sym typeface="Century Gothic"/>
                        </a:rPr>
                        <a:t>Sulfur</a:t>
                      </a:r>
                      <a:r>
                        <a:rPr lang="en-GB" sz="2200" u="none" strike="noStrike" cap="none" dirty="0">
                          <a:latin typeface="Century Gothic"/>
                          <a:ea typeface="Century Gothic"/>
                          <a:cs typeface="Century Gothic"/>
                          <a:sym typeface="Century Gothic"/>
                        </a:rPr>
                        <a:t> (before the reaction)</a:t>
                      </a:r>
                      <a:endParaRPr sz="2200" u="none" strike="noStrike" cap="none" dirty="0">
                        <a:latin typeface="Century Gothic"/>
                        <a:ea typeface="Century Gothic"/>
                        <a:cs typeface="Century Gothic"/>
                        <a:sym typeface="Century Gothic"/>
                      </a:endParaRPr>
                    </a:p>
                  </a:txBody>
                  <a:tcPr marL="91425" marR="91425" marT="91425" marB="91425">
                    <a:solidFill>
                      <a:srgbClr val="F4C8E2"/>
                    </a:solidFill>
                  </a:tcPr>
                </a:tc>
                <a:tc>
                  <a:txBody>
                    <a:bodyPr/>
                    <a:lstStyle/>
                    <a:p>
                      <a:pPr marL="0" marR="0" lvl="0" indent="0" algn="ctr" rtl="0">
                        <a:lnSpc>
                          <a:spcPct val="100000"/>
                        </a:lnSpc>
                        <a:spcBef>
                          <a:spcPts val="0"/>
                        </a:spcBef>
                        <a:spcAft>
                          <a:spcPts val="0"/>
                        </a:spcAft>
                        <a:buClr>
                          <a:srgbClr val="000000"/>
                        </a:buClr>
                        <a:buSzPts val="1400"/>
                        <a:buFont typeface="Arial"/>
                        <a:buNone/>
                      </a:pPr>
                      <a:r>
                        <a:rPr lang="en-GB" sz="2200" u="none" strike="noStrike" cap="none" dirty="0">
                          <a:latin typeface="Century Gothic" panose="020B0502020202020204" pitchFamily="34" charset="0"/>
                          <a:ea typeface="Cambria Math" panose="02040503050406030204" pitchFamily="18" charset="0"/>
                          <a:cs typeface="Century Gothic"/>
                          <a:sym typeface="Century Gothic"/>
                        </a:rPr>
                        <a:t>3.2</a:t>
                      </a:r>
                      <a:endParaRPr sz="2200" u="none" strike="noStrike" cap="none" dirty="0">
                        <a:latin typeface="Century Gothic" panose="020B0502020202020204" pitchFamily="34" charset="0"/>
                        <a:ea typeface="Cambria Math" panose="02040503050406030204" pitchFamily="18" charset="0"/>
                        <a:cs typeface="Century Gothic"/>
                        <a:sym typeface="Century Gothic"/>
                      </a:endParaRPr>
                    </a:p>
                  </a:txBody>
                  <a:tcPr marL="91425" marR="91425" marT="91425" marB="91425">
                    <a:solidFill>
                      <a:srgbClr val="F4C8E2"/>
                    </a:solidFill>
                  </a:tcPr>
                </a:tc>
                <a:extLst>
                  <a:ext uri="{0D108BD9-81ED-4DB2-BD59-A6C34878D82A}">
                    <a16:rowId xmlns:a16="http://schemas.microsoft.com/office/drawing/2014/main" val="10002"/>
                  </a:ext>
                </a:extLst>
              </a:tr>
              <a:tr h="0">
                <a:tc>
                  <a:txBody>
                    <a:bodyPr/>
                    <a:lstStyle/>
                    <a:p>
                      <a:pPr marL="0" marR="0" lvl="0" indent="0" algn="l" rtl="0">
                        <a:lnSpc>
                          <a:spcPct val="100000"/>
                        </a:lnSpc>
                        <a:spcBef>
                          <a:spcPts val="0"/>
                        </a:spcBef>
                        <a:spcAft>
                          <a:spcPts val="0"/>
                        </a:spcAft>
                        <a:buClr>
                          <a:srgbClr val="000000"/>
                        </a:buClr>
                        <a:buSzPts val="1400"/>
                        <a:buFont typeface="Arial"/>
                        <a:buNone/>
                      </a:pPr>
                      <a:r>
                        <a:rPr lang="en-GB" sz="2200" u="none" strike="noStrike" cap="none" dirty="0">
                          <a:latin typeface="Century Gothic"/>
                          <a:ea typeface="Century Gothic"/>
                          <a:cs typeface="Century Gothic"/>
                          <a:sym typeface="Century Gothic"/>
                        </a:rPr>
                        <a:t>Iron </a:t>
                      </a:r>
                      <a:r>
                        <a:rPr lang="en-GB" sz="2200" u="none" strike="noStrike" cap="none" dirty="0" err="1">
                          <a:latin typeface="Century Gothic"/>
                          <a:ea typeface="Century Gothic"/>
                          <a:cs typeface="Century Gothic"/>
                          <a:sym typeface="Century Gothic"/>
                        </a:rPr>
                        <a:t>sulfide</a:t>
                      </a:r>
                      <a:r>
                        <a:rPr lang="en-GB" sz="2200" u="none" strike="noStrike" cap="none" dirty="0">
                          <a:latin typeface="Century Gothic"/>
                          <a:ea typeface="Century Gothic"/>
                          <a:cs typeface="Century Gothic"/>
                          <a:sym typeface="Century Gothic"/>
                        </a:rPr>
                        <a:t> (after the reaction)</a:t>
                      </a:r>
                      <a:endParaRPr sz="2200" u="none" strike="noStrike" cap="none" dirty="0">
                        <a:latin typeface="Century Gothic"/>
                        <a:ea typeface="Century Gothic"/>
                        <a:cs typeface="Century Gothic"/>
                        <a:sym typeface="Century Gothic"/>
                      </a:endParaRPr>
                    </a:p>
                  </a:txBody>
                  <a:tcPr marL="91425" marR="91425" marT="91425" marB="91425">
                    <a:solidFill>
                      <a:srgbClr val="F4C8E2"/>
                    </a:solidFill>
                  </a:tcPr>
                </a:tc>
                <a:tc>
                  <a:txBody>
                    <a:bodyPr/>
                    <a:lstStyle/>
                    <a:p>
                      <a:pPr marL="0" marR="0" lvl="0" indent="0" algn="ctr" rtl="0">
                        <a:lnSpc>
                          <a:spcPct val="100000"/>
                        </a:lnSpc>
                        <a:spcBef>
                          <a:spcPts val="0"/>
                        </a:spcBef>
                        <a:spcAft>
                          <a:spcPts val="0"/>
                        </a:spcAft>
                        <a:buClr>
                          <a:srgbClr val="000000"/>
                        </a:buClr>
                        <a:buSzPts val="1400"/>
                        <a:buFont typeface="Arial"/>
                        <a:buNone/>
                      </a:pPr>
                      <a:r>
                        <a:rPr lang="en-GB" sz="2200" u="none" strike="noStrike" cap="none" dirty="0">
                          <a:latin typeface="Century Gothic" panose="020B0502020202020204" pitchFamily="34" charset="0"/>
                          <a:ea typeface="Cambria Math" panose="02040503050406030204" pitchFamily="18" charset="0"/>
                          <a:cs typeface="Century Gothic"/>
                          <a:sym typeface="Century Gothic"/>
                        </a:rPr>
                        <a:t>8.8</a:t>
                      </a:r>
                      <a:endParaRPr sz="2200" u="none" strike="noStrike" cap="none" dirty="0">
                        <a:latin typeface="Century Gothic" panose="020B0502020202020204" pitchFamily="34" charset="0"/>
                        <a:ea typeface="Cambria Math" panose="02040503050406030204" pitchFamily="18" charset="0"/>
                        <a:cs typeface="Century Gothic"/>
                        <a:sym typeface="Century Gothic"/>
                      </a:endParaRPr>
                    </a:p>
                  </a:txBody>
                  <a:tcPr marL="91425" marR="91425" marT="91425" marB="91425">
                    <a:solidFill>
                      <a:srgbClr val="F4C8E2"/>
                    </a:solidFill>
                  </a:tcPr>
                </a:tc>
                <a:extLst>
                  <a:ext uri="{0D108BD9-81ED-4DB2-BD59-A6C34878D82A}">
                    <a16:rowId xmlns:a16="http://schemas.microsoft.com/office/drawing/2014/main" val="10003"/>
                  </a:ext>
                </a:extLst>
              </a:tr>
            </a:tbl>
          </a:graphicData>
        </a:graphic>
      </p:graphicFrame>
      <p:sp>
        <p:nvSpPr>
          <p:cNvPr id="8" name="Google Shape;117;p5">
            <a:extLst>
              <a:ext uri="{FF2B5EF4-FFF2-40B4-BE49-F238E27FC236}">
                <a16:creationId xmlns:a16="http://schemas.microsoft.com/office/drawing/2014/main" id="{0E315005-67DE-A19E-BB75-CE8881763B59}"/>
              </a:ext>
              <a:ext uri="{C183D7F6-B498-43B3-948B-1728B52AA6E4}">
                <adec:decorative xmlns:adec="http://schemas.microsoft.com/office/drawing/2017/decorative" val="1"/>
              </a:ext>
            </a:extLst>
          </p:cNvPr>
          <p:cNvSpPr txBox="1"/>
          <p:nvPr/>
        </p:nvSpPr>
        <p:spPr>
          <a:xfrm rot="5400000">
            <a:off x="9701760" y="2205000"/>
            <a:ext cx="4140000" cy="810000"/>
          </a:xfrm>
          <a:prstGeom prst="rect">
            <a:avLst/>
          </a:prstGeom>
          <a:noFill/>
          <a:ln>
            <a:noFill/>
          </a:ln>
        </p:spPr>
        <p:txBody>
          <a:bodyPr spcFirstLastPara="1" wrap="square" lIns="0" tIns="0" rIns="0" bIns="0" anchor="ctr" anchorCtr="0">
            <a:noAutofit/>
          </a:bodyPr>
          <a:lstStyle/>
          <a:p>
            <a:pPr marL="0" marR="0" lvl="0" indent="0" algn="l" rtl="0">
              <a:lnSpc>
                <a:spcPct val="90000"/>
              </a:lnSpc>
              <a:spcBef>
                <a:spcPts val="0"/>
              </a:spcBef>
              <a:spcAft>
                <a:spcPts val="0"/>
              </a:spcAft>
              <a:buClr>
                <a:schemeClr val="lt1"/>
              </a:buClr>
              <a:buSzPts val="2200"/>
              <a:buFont typeface="Century Gothic"/>
              <a:buNone/>
            </a:pPr>
            <a:r>
              <a:rPr lang="en-GB" sz="2200" b="1" dirty="0">
                <a:solidFill>
                  <a:schemeClr val="lt1"/>
                </a:solidFill>
                <a:latin typeface="Century Gothic"/>
                <a:ea typeface="Century Gothic"/>
                <a:cs typeface="Century Gothic"/>
                <a:sym typeface="Century Gothic"/>
              </a:rPr>
              <a:t>Lesson question</a:t>
            </a:r>
            <a:endParaRPr sz="2200" b="1" i="0" u="none" strike="noStrike" cap="none" dirty="0">
              <a:solidFill>
                <a:schemeClr val="lt1"/>
              </a:solidFill>
              <a:latin typeface="Century Gothic"/>
              <a:ea typeface="Century Gothic"/>
              <a:cs typeface="Century Gothic"/>
              <a:sym typeface="Century Gothic"/>
            </a:endParaRPr>
          </a:p>
        </p:txBody>
      </p:sp>
    </p:spTree>
    <p:extLst>
      <p:ext uri="{BB962C8B-B14F-4D97-AF65-F5344CB8AC3E}">
        <p14:creationId xmlns:p14="http://schemas.microsoft.com/office/powerpoint/2010/main" val="376933232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30"/>
        <p:cNvGrpSpPr/>
        <p:nvPr/>
      </p:nvGrpSpPr>
      <p:grpSpPr>
        <a:xfrm>
          <a:off x="0" y="0"/>
          <a:ext cx="0" cy="0"/>
          <a:chOff x="0" y="0"/>
          <a:chExt cx="0" cy="0"/>
        </a:xfrm>
      </p:grpSpPr>
      <p:sp>
        <p:nvSpPr>
          <p:cNvPr id="131" name="Google Shape;131;g3cf73a91347_0_102"/>
          <p:cNvSpPr txBox="1">
            <a:spLocks noGrp="1"/>
          </p:cNvSpPr>
          <p:nvPr>
            <p:ph type="title"/>
          </p:nvPr>
        </p:nvSpPr>
        <p:spPr>
          <a:xfrm>
            <a:off x="540000" y="540000"/>
            <a:ext cx="10080000" cy="440700"/>
          </a:xfrm>
          <a:prstGeom prst="rect">
            <a:avLst/>
          </a:prstGeom>
          <a:noFill/>
          <a:ln>
            <a:noFill/>
          </a:ln>
        </p:spPr>
        <p:txBody>
          <a:bodyPr spcFirstLastPara="1" wrap="square" lIns="0" tIns="0" rIns="0" bIns="0" anchor="t" anchorCtr="0">
            <a:noAutofit/>
          </a:bodyPr>
          <a:lstStyle/>
          <a:p>
            <a:pPr marL="0" lvl="0" indent="0" algn="l" rtl="0">
              <a:lnSpc>
                <a:spcPct val="90000"/>
              </a:lnSpc>
              <a:spcBef>
                <a:spcPts val="0"/>
              </a:spcBef>
              <a:spcAft>
                <a:spcPts val="0"/>
              </a:spcAft>
              <a:buSzPts val="3400"/>
              <a:buNone/>
            </a:pPr>
            <a:r>
              <a:rPr lang="en-GB" dirty="0"/>
              <a:t>Making estimates in maths</a:t>
            </a:r>
            <a:endParaRPr dirty="0"/>
          </a:p>
        </p:txBody>
      </p:sp>
      <mc:AlternateContent xmlns:mc="http://schemas.openxmlformats.org/markup-compatibility/2006" xmlns:a14="http://schemas.microsoft.com/office/drawing/2010/main">
        <mc:Choice Requires="a14">
          <p:sp>
            <p:nvSpPr>
              <p:cNvPr id="132" name="Google Shape;132;g3cf73a91347_0_102"/>
              <p:cNvSpPr txBox="1">
                <a:spLocks noGrp="1"/>
              </p:cNvSpPr>
              <p:nvPr>
                <p:ph type="body" idx="1"/>
              </p:nvPr>
            </p:nvSpPr>
            <p:spPr>
              <a:xfrm>
                <a:off x="593498" y="1399330"/>
                <a:ext cx="10080000" cy="5040000"/>
              </a:xfrm>
              <a:prstGeom prst="rect">
                <a:avLst/>
              </a:prstGeom>
              <a:noFill/>
              <a:ln>
                <a:noFill/>
              </a:ln>
            </p:spPr>
            <p:txBody>
              <a:bodyPr spcFirstLastPara="1" wrap="square" lIns="0" tIns="0" rIns="0" bIns="0" anchor="t" anchorCtr="0">
                <a:noAutofit/>
              </a:bodyPr>
              <a:lstStyle/>
              <a:p>
                <a:pPr marL="0" lvl="0" indent="0" algn="l" rtl="0">
                  <a:lnSpc>
                    <a:spcPct val="100000"/>
                  </a:lnSpc>
                  <a:spcBef>
                    <a:spcPts val="0"/>
                  </a:spcBef>
                  <a:spcAft>
                    <a:spcPts val="0"/>
                  </a:spcAft>
                  <a:buSzPts val="2750"/>
                  <a:buNone/>
                </a:pPr>
                <a:r>
                  <a:rPr lang="en-GB" dirty="0"/>
                  <a:t>In maths, </a:t>
                </a:r>
                <a:r>
                  <a:rPr lang="en-GB" b="1" dirty="0"/>
                  <a:t>estimating</a:t>
                </a:r>
                <a:r>
                  <a:rPr lang="en-GB" dirty="0"/>
                  <a:t> usually means </a:t>
                </a:r>
                <a:r>
                  <a:rPr lang="en-GB" b="1" dirty="0"/>
                  <a:t>rounding</a:t>
                </a:r>
                <a:r>
                  <a:rPr lang="en-GB" dirty="0"/>
                  <a:t> numbers to </a:t>
                </a:r>
                <a:r>
                  <a:rPr lang="en-GB" b="1" dirty="0"/>
                  <a:t>one significant figure</a:t>
                </a:r>
                <a:r>
                  <a:rPr lang="en-GB" dirty="0"/>
                  <a:t> before calculating an answer. This makes the numbers easier to use. It gives us a rough idea of what the answer might be.</a:t>
                </a:r>
                <a:endParaRPr dirty="0"/>
              </a:p>
              <a:p>
                <a:pPr marL="457200" lvl="0" indent="-403225" algn="l" rtl="0">
                  <a:lnSpc>
                    <a:spcPct val="100000"/>
                  </a:lnSpc>
                  <a:spcBef>
                    <a:spcPts val="1200"/>
                  </a:spcBef>
                  <a:spcAft>
                    <a:spcPts val="0"/>
                  </a:spcAft>
                  <a:buSzPts val="2750"/>
                  <a:buChar char="•"/>
                </a:pPr>
                <a:r>
                  <a:rPr lang="en-GB" b="1" dirty="0"/>
                  <a:t>Estimate</a:t>
                </a:r>
                <a:r>
                  <a:rPr lang="en-GB" dirty="0"/>
                  <a:t> the result of </a:t>
                </a:r>
                <a14:m>
                  <m:oMath xmlns:m="http://schemas.openxmlformats.org/officeDocument/2006/math">
                    <m:r>
                      <a:rPr lang="en-GB" i="1" dirty="0" smtClean="0">
                        <a:latin typeface="Cambria Math" panose="02040503050406030204" pitchFamily="18" charset="0"/>
                      </a:rPr>
                      <m:t>38 × 52</m:t>
                    </m:r>
                  </m:oMath>
                </a14:m>
                <a:endParaRPr lang="en-GB" dirty="0"/>
              </a:p>
              <a:p>
                <a:pPr marL="0" lvl="0" indent="0" algn="l" rtl="0">
                  <a:lnSpc>
                    <a:spcPct val="100000"/>
                  </a:lnSpc>
                  <a:spcBef>
                    <a:spcPts val="1200"/>
                  </a:spcBef>
                  <a:spcAft>
                    <a:spcPts val="0"/>
                  </a:spcAft>
                  <a:buSzPts val="2750"/>
                  <a:buNone/>
                </a:pPr>
                <a:r>
                  <a:rPr lang="en-GB" dirty="0"/>
                  <a:t>      The numbers are rounded to </a:t>
                </a:r>
                <a14:m>
                  <m:oMath xmlns:m="http://schemas.openxmlformats.org/officeDocument/2006/math">
                    <m:r>
                      <a:rPr lang="en-GB" i="1" dirty="0" smtClean="0">
                        <a:latin typeface="Cambria Math" panose="02040503050406030204" pitchFamily="18" charset="0"/>
                      </a:rPr>
                      <m:t>40 × 50 = 2000</m:t>
                    </m:r>
                  </m:oMath>
                </a14:m>
                <a:endParaRPr lang="en-GB" dirty="0"/>
              </a:p>
              <a:p>
                <a:pPr marL="457200" lvl="0" indent="-403225" algn="l" rtl="0">
                  <a:lnSpc>
                    <a:spcPct val="100000"/>
                  </a:lnSpc>
                  <a:spcBef>
                    <a:spcPts val="1200"/>
                  </a:spcBef>
                  <a:spcAft>
                    <a:spcPts val="0"/>
                  </a:spcAft>
                  <a:buSzPts val="2750"/>
                  <a:buChar char="•"/>
                </a:pPr>
                <a:r>
                  <a:rPr lang="en-GB" b="1" dirty="0"/>
                  <a:t>Calculate</a:t>
                </a:r>
                <a:r>
                  <a:rPr lang="en-GB" dirty="0"/>
                  <a:t> </a:t>
                </a:r>
                <a14:m>
                  <m:oMath xmlns:m="http://schemas.openxmlformats.org/officeDocument/2006/math">
                    <m:r>
                      <a:rPr lang="en-GB" i="1" dirty="0" smtClean="0">
                        <a:latin typeface="Cambria Math" panose="02040503050406030204" pitchFamily="18" charset="0"/>
                      </a:rPr>
                      <m:t>38 × 52 = 1976</m:t>
                    </m:r>
                  </m:oMath>
                </a14:m>
                <a:endParaRPr lang="en-GB" dirty="0"/>
              </a:p>
              <a:p>
                <a:pPr marL="0" lvl="0" indent="0" algn="l" rtl="0">
                  <a:lnSpc>
                    <a:spcPct val="100000"/>
                  </a:lnSpc>
                  <a:spcBef>
                    <a:spcPts val="1200"/>
                  </a:spcBef>
                  <a:spcAft>
                    <a:spcPts val="0"/>
                  </a:spcAft>
                  <a:buSzPts val="2750"/>
                  <a:buNone/>
                </a:pPr>
                <a:r>
                  <a:rPr lang="en-GB" dirty="0"/>
                  <a:t>We can see that the actual value is close to the estimated value, so the answer is likely to be correct.</a:t>
                </a:r>
              </a:p>
              <a:p>
                <a:pPr marL="0" lvl="0" indent="0" algn="l" rtl="0">
                  <a:lnSpc>
                    <a:spcPct val="100000"/>
                  </a:lnSpc>
                  <a:spcBef>
                    <a:spcPts val="1200"/>
                  </a:spcBef>
                  <a:spcAft>
                    <a:spcPts val="0"/>
                  </a:spcAft>
                  <a:buSzPts val="2750"/>
                  <a:buNone/>
                </a:pPr>
                <a:endParaRPr dirty="0"/>
              </a:p>
              <a:p>
                <a:pPr marL="53975" lvl="0" indent="0" algn="l" rtl="0">
                  <a:lnSpc>
                    <a:spcPct val="100000"/>
                  </a:lnSpc>
                  <a:spcBef>
                    <a:spcPts val="1200"/>
                  </a:spcBef>
                  <a:spcAft>
                    <a:spcPts val="0"/>
                  </a:spcAft>
                  <a:buSzPts val="2750"/>
                  <a:buNone/>
                </a:pPr>
                <a:r>
                  <a:rPr lang="en-GB" dirty="0"/>
                  <a:t>Find the estimated value of </a:t>
                </a:r>
                <a14:m>
                  <m:oMath xmlns:m="http://schemas.openxmlformats.org/officeDocument/2006/math">
                    <m:r>
                      <a:rPr lang="en-GB" i="1" dirty="0" smtClean="0">
                        <a:solidFill>
                          <a:schemeClr val="tx1"/>
                        </a:solidFill>
                        <a:latin typeface="Cambria Math" panose="02040503050406030204" pitchFamily="18" charset="0"/>
                      </a:rPr>
                      <m:t>6.7 × 4.2</m:t>
                    </m:r>
                  </m:oMath>
                </a14:m>
                <a:r>
                  <a:rPr lang="en-GB" dirty="0"/>
                  <a:t>.</a:t>
                </a:r>
              </a:p>
              <a:p>
                <a:pPr marL="0" lvl="0" indent="0" algn="l" rtl="0">
                  <a:lnSpc>
                    <a:spcPct val="100000"/>
                  </a:lnSpc>
                  <a:spcBef>
                    <a:spcPts val="1200"/>
                  </a:spcBef>
                  <a:spcAft>
                    <a:spcPts val="1200"/>
                  </a:spcAft>
                  <a:buSzPts val="2750"/>
                  <a:buNone/>
                </a:pPr>
                <a:endParaRPr dirty="0"/>
              </a:p>
            </p:txBody>
          </p:sp>
        </mc:Choice>
        <mc:Fallback xmlns="">
          <p:sp>
            <p:nvSpPr>
              <p:cNvPr id="132" name="Google Shape;132;g3cf73a91347_0_102"/>
              <p:cNvSpPr txBox="1">
                <a:spLocks noGrp="1" noRot="1" noChangeAspect="1" noMove="1" noResize="1" noEditPoints="1" noAdjustHandles="1" noChangeArrowheads="1" noChangeShapeType="1" noTextEdit="1"/>
              </p:cNvSpPr>
              <p:nvPr>
                <p:ph type="body" idx="1"/>
              </p:nvPr>
            </p:nvSpPr>
            <p:spPr>
              <a:xfrm>
                <a:off x="593498" y="1399330"/>
                <a:ext cx="10080000" cy="5040000"/>
              </a:xfrm>
              <a:prstGeom prst="rect">
                <a:avLst/>
              </a:prstGeom>
              <a:blipFill>
                <a:blip r:embed="rId3"/>
                <a:stretch>
                  <a:fillRect l="-1693" t="-1816" r="-1874"/>
                </a:stretch>
              </a:blipFill>
              <a:ln>
                <a:noFill/>
              </a:ln>
            </p:spPr>
            <p:txBody>
              <a:bodyPr/>
              <a:lstStyle/>
              <a:p>
                <a:r>
                  <a:rPr lang="en-GB">
                    <a:noFill/>
                  </a:rPr>
                  <a:t> </a:t>
                </a:r>
              </a:p>
            </p:txBody>
          </p:sp>
        </mc:Fallback>
      </mc:AlternateContent>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32">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32">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32">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32">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32">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32">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2"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37"/>
        <p:cNvGrpSpPr/>
        <p:nvPr/>
      </p:nvGrpSpPr>
      <p:grpSpPr>
        <a:xfrm>
          <a:off x="0" y="0"/>
          <a:ext cx="0" cy="0"/>
          <a:chOff x="0" y="0"/>
          <a:chExt cx="0" cy="0"/>
        </a:xfrm>
      </p:grpSpPr>
      <p:sp>
        <p:nvSpPr>
          <p:cNvPr id="138" name="Google Shape;138;g3cf73a91347_0_108"/>
          <p:cNvSpPr txBox="1">
            <a:spLocks noGrp="1"/>
          </p:cNvSpPr>
          <p:nvPr>
            <p:ph type="title"/>
          </p:nvPr>
        </p:nvSpPr>
        <p:spPr>
          <a:xfrm>
            <a:off x="540000" y="540000"/>
            <a:ext cx="10080000" cy="440700"/>
          </a:xfrm>
          <a:prstGeom prst="rect">
            <a:avLst/>
          </a:prstGeom>
          <a:noFill/>
          <a:ln>
            <a:noFill/>
          </a:ln>
        </p:spPr>
        <p:txBody>
          <a:bodyPr spcFirstLastPara="1" wrap="square" lIns="0" tIns="0" rIns="0" bIns="0" anchor="t" anchorCtr="0">
            <a:noAutofit/>
          </a:bodyPr>
          <a:lstStyle/>
          <a:p>
            <a:pPr marL="0" lvl="0" indent="0" algn="l" rtl="0">
              <a:lnSpc>
                <a:spcPct val="90000"/>
              </a:lnSpc>
              <a:spcBef>
                <a:spcPts val="0"/>
              </a:spcBef>
              <a:spcAft>
                <a:spcPts val="0"/>
              </a:spcAft>
              <a:buSzPts val="3400"/>
              <a:buNone/>
            </a:pPr>
            <a:r>
              <a:rPr lang="en-GB" dirty="0"/>
              <a:t>Making estimates in chemistry</a:t>
            </a:r>
            <a:endParaRPr dirty="0"/>
          </a:p>
        </p:txBody>
      </p:sp>
      <p:sp>
        <p:nvSpPr>
          <p:cNvPr id="139" name="Google Shape;139;g3cf73a91347_0_108"/>
          <p:cNvSpPr txBox="1">
            <a:spLocks noGrp="1"/>
          </p:cNvSpPr>
          <p:nvPr>
            <p:ph type="body" idx="1"/>
          </p:nvPr>
        </p:nvSpPr>
        <p:spPr>
          <a:xfrm>
            <a:off x="593498" y="1399330"/>
            <a:ext cx="10080000" cy="5040000"/>
          </a:xfrm>
          <a:prstGeom prst="rect">
            <a:avLst/>
          </a:prstGeom>
          <a:noFill/>
          <a:ln>
            <a:noFill/>
          </a:ln>
        </p:spPr>
        <p:txBody>
          <a:bodyPr spcFirstLastPara="1" wrap="square" lIns="0" tIns="0" rIns="0" bIns="0" anchor="t" anchorCtr="0">
            <a:noAutofit/>
          </a:bodyPr>
          <a:lstStyle/>
          <a:p>
            <a:pPr marL="0" lvl="0" indent="0" algn="l" rtl="0">
              <a:lnSpc>
                <a:spcPct val="100000"/>
              </a:lnSpc>
              <a:spcBef>
                <a:spcPts val="0"/>
              </a:spcBef>
              <a:spcAft>
                <a:spcPts val="0"/>
              </a:spcAft>
              <a:buSzPts val="2750"/>
              <a:buNone/>
            </a:pPr>
            <a:r>
              <a:rPr lang="en-GB" dirty="0"/>
              <a:t>In maths, we estimate to check our answers are roughly correct. In chemistry, the numbers we start with are often approximate. </a:t>
            </a:r>
            <a:endParaRPr dirty="0"/>
          </a:p>
          <a:p>
            <a:pPr marL="0" lvl="0" indent="0" algn="l" rtl="0">
              <a:lnSpc>
                <a:spcPct val="100000"/>
              </a:lnSpc>
              <a:spcBef>
                <a:spcPts val="1200"/>
              </a:spcBef>
              <a:spcAft>
                <a:spcPts val="0"/>
              </a:spcAft>
              <a:buSzPts val="2750"/>
              <a:buNone/>
            </a:pPr>
            <a:r>
              <a:rPr lang="en-GB" dirty="0"/>
              <a:t>If we measure out </a:t>
            </a:r>
            <a:r>
              <a:rPr lang="en-GB" b="1" dirty="0"/>
              <a:t>approximately </a:t>
            </a:r>
            <a:r>
              <a:rPr lang="en-GB" dirty="0"/>
              <a:t>2 g</a:t>
            </a:r>
            <a:r>
              <a:rPr lang="en-GB" b="1" dirty="0"/>
              <a:t> </a:t>
            </a:r>
            <a:r>
              <a:rPr lang="en-GB" dirty="0"/>
              <a:t>of a substance, then any answer we calculate using that figure must be an </a:t>
            </a:r>
            <a:r>
              <a:rPr lang="en-GB" b="1" dirty="0"/>
              <a:t>estimate</a:t>
            </a:r>
            <a:r>
              <a:rPr lang="en-GB" dirty="0"/>
              <a:t> too.</a:t>
            </a:r>
            <a:endParaRPr dirty="0"/>
          </a:p>
        </p:txBody>
      </p:sp>
      <p:pic>
        <p:nvPicPr>
          <p:cNvPr id="4" name="Picture 3" descr="A scientist using a top pan balance to measure out a small amount of substance in a laboratory">
            <a:extLst>
              <a:ext uri="{FF2B5EF4-FFF2-40B4-BE49-F238E27FC236}">
                <a16:creationId xmlns:a16="http://schemas.microsoft.com/office/drawing/2014/main" id="{5417410B-39E2-F501-50A7-BE8457B7500A}"/>
              </a:ext>
            </a:extLst>
          </p:cNvPr>
          <p:cNvPicPr>
            <a:picLocks noChangeAspect="1"/>
          </p:cNvPicPr>
          <p:nvPr/>
        </p:nvPicPr>
        <p:blipFill>
          <a:blip r:embed="rId3"/>
          <a:srcRect t="13695" r="11639"/>
          <a:stretch>
            <a:fillRect/>
          </a:stretch>
        </p:blipFill>
        <p:spPr>
          <a:xfrm>
            <a:off x="3042733" y="3067480"/>
            <a:ext cx="5181529" cy="3371850"/>
          </a:xfrm>
          <a:prstGeom prst="rect">
            <a:avLst/>
          </a:prstGeom>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37">
          <a:extLst>
            <a:ext uri="{FF2B5EF4-FFF2-40B4-BE49-F238E27FC236}">
              <a16:creationId xmlns:a16="http://schemas.microsoft.com/office/drawing/2014/main" id="{182B5FBD-E626-D54C-3068-397428F5C290}"/>
            </a:ext>
          </a:extLst>
        </p:cNvPr>
        <p:cNvGrpSpPr/>
        <p:nvPr/>
      </p:nvGrpSpPr>
      <p:grpSpPr>
        <a:xfrm>
          <a:off x="0" y="0"/>
          <a:ext cx="0" cy="0"/>
          <a:chOff x="0" y="0"/>
          <a:chExt cx="0" cy="0"/>
        </a:xfrm>
      </p:grpSpPr>
      <p:sp>
        <p:nvSpPr>
          <p:cNvPr id="138" name="Google Shape;138;g3cf73a91347_0_108">
            <a:extLst>
              <a:ext uri="{FF2B5EF4-FFF2-40B4-BE49-F238E27FC236}">
                <a16:creationId xmlns:a16="http://schemas.microsoft.com/office/drawing/2014/main" id="{ADC90CC4-6D3D-7D1C-9123-0AE3D0117BD4}"/>
              </a:ext>
            </a:extLst>
          </p:cNvPr>
          <p:cNvSpPr txBox="1">
            <a:spLocks noGrp="1"/>
          </p:cNvSpPr>
          <p:nvPr>
            <p:ph type="title"/>
          </p:nvPr>
        </p:nvSpPr>
        <p:spPr>
          <a:xfrm>
            <a:off x="540000" y="540000"/>
            <a:ext cx="10080000" cy="440700"/>
          </a:xfrm>
          <a:prstGeom prst="rect">
            <a:avLst/>
          </a:prstGeom>
          <a:noFill/>
          <a:ln>
            <a:noFill/>
          </a:ln>
        </p:spPr>
        <p:txBody>
          <a:bodyPr spcFirstLastPara="1" wrap="square" lIns="0" tIns="0" rIns="0" bIns="0" anchor="t" anchorCtr="0">
            <a:noAutofit/>
          </a:bodyPr>
          <a:lstStyle/>
          <a:p>
            <a:pPr marL="0" lvl="0" indent="0" algn="l" rtl="0">
              <a:lnSpc>
                <a:spcPct val="90000"/>
              </a:lnSpc>
              <a:spcBef>
                <a:spcPts val="0"/>
              </a:spcBef>
              <a:spcAft>
                <a:spcPts val="0"/>
              </a:spcAft>
              <a:buSzPts val="3400"/>
              <a:buNone/>
            </a:pPr>
            <a:r>
              <a:rPr lang="en-GB" dirty="0"/>
              <a:t>Making estimates in chemistry: example</a:t>
            </a:r>
            <a:endParaRPr dirty="0"/>
          </a:p>
        </p:txBody>
      </p:sp>
      <mc:AlternateContent xmlns:mc="http://schemas.openxmlformats.org/markup-compatibility/2006" xmlns:a14="http://schemas.microsoft.com/office/drawing/2010/main">
        <mc:Choice Requires="a14">
          <p:sp>
            <p:nvSpPr>
              <p:cNvPr id="139" name="Google Shape;139;g3cf73a91347_0_108">
                <a:extLst>
                  <a:ext uri="{FF2B5EF4-FFF2-40B4-BE49-F238E27FC236}">
                    <a16:creationId xmlns:a16="http://schemas.microsoft.com/office/drawing/2014/main" id="{02956A1D-3DC6-601C-9B7B-579B55F48B02}"/>
                  </a:ext>
                </a:extLst>
              </p:cNvPr>
              <p:cNvSpPr txBox="1">
                <a:spLocks noGrp="1"/>
              </p:cNvSpPr>
              <p:nvPr>
                <p:ph type="body" idx="1"/>
              </p:nvPr>
            </p:nvSpPr>
            <p:spPr>
              <a:xfrm>
                <a:off x="593498" y="1399330"/>
                <a:ext cx="10080000" cy="5040000"/>
              </a:xfrm>
              <a:prstGeom prst="rect">
                <a:avLst/>
              </a:prstGeom>
              <a:noFill/>
              <a:ln>
                <a:noFill/>
              </a:ln>
            </p:spPr>
            <p:txBody>
              <a:bodyPr spcFirstLastPara="1" wrap="square" lIns="0" tIns="0" rIns="0" bIns="0" anchor="t" anchorCtr="0">
                <a:noAutofit/>
              </a:bodyPr>
              <a:lstStyle/>
              <a:p>
                <a:pPr marL="0" lvl="0" indent="0" algn="l" rtl="0">
                  <a:lnSpc>
                    <a:spcPct val="100000"/>
                  </a:lnSpc>
                  <a:spcBef>
                    <a:spcPts val="1200"/>
                  </a:spcBef>
                  <a:spcAft>
                    <a:spcPts val="0"/>
                  </a:spcAft>
                  <a:buSzPts val="2750"/>
                  <a:buNone/>
                </a:pPr>
                <a:r>
                  <a:rPr lang="en-GB" dirty="0">
                    <a:solidFill>
                      <a:schemeClr val="tx1"/>
                    </a:solidFill>
                  </a:rPr>
                  <a:t>Calculate the relative formula mass of carbon dioxide (</a:t>
                </a:r>
                <a14:m>
                  <m:oMath xmlns:m="http://schemas.openxmlformats.org/officeDocument/2006/math">
                    <m:sSub>
                      <m:sSubPr>
                        <m:ctrlPr>
                          <a:rPr lang="ar-AE" b="0" i="0" smtClean="0">
                            <a:solidFill>
                              <a:schemeClr val="tx1"/>
                            </a:solidFill>
                            <a:latin typeface="Cambria Math" panose="02040503050406030204" pitchFamily="18" charset="0"/>
                          </a:rPr>
                        </m:ctrlPr>
                      </m:sSubPr>
                      <m:e>
                        <m:r>
                          <m:rPr>
                            <m:sty m:val="p"/>
                          </m:rPr>
                          <a:rPr lang="ar-AE" b="0" i="0" smtClean="0">
                            <a:solidFill>
                              <a:schemeClr val="tx1"/>
                            </a:solidFill>
                            <a:latin typeface="Cambria Math" panose="02040503050406030204" pitchFamily="18" charset="0"/>
                          </a:rPr>
                          <m:t>C</m:t>
                        </m:r>
                        <m:r>
                          <m:rPr>
                            <m:sty m:val="p"/>
                          </m:rPr>
                          <a:rPr lang="en-GB" b="0" i="0" smtClean="0">
                            <a:solidFill>
                              <a:schemeClr val="tx1"/>
                            </a:solidFill>
                            <a:latin typeface="Cambria Math" panose="02040503050406030204" pitchFamily="18" charset="0"/>
                          </a:rPr>
                          <m:t>O</m:t>
                        </m:r>
                      </m:e>
                      <m:sub>
                        <m:r>
                          <a:rPr lang="en-GB" b="0" i="0" smtClean="0">
                            <a:solidFill>
                              <a:schemeClr val="tx1"/>
                            </a:solidFill>
                            <a:latin typeface="Cambria Math" panose="02040503050406030204" pitchFamily="18" charset="0"/>
                          </a:rPr>
                          <m:t>2</m:t>
                        </m:r>
                      </m:sub>
                    </m:sSub>
                  </m:oMath>
                </a14:m>
                <a:r>
                  <a:rPr lang="en-GB" dirty="0">
                    <a:solidFill>
                      <a:schemeClr val="tx1"/>
                    </a:solidFill>
                  </a:rPr>
                  <a:t>).</a:t>
                </a:r>
              </a:p>
              <a:p>
                <a:pPr marL="0" lvl="0" indent="0" algn="l" rtl="0">
                  <a:lnSpc>
                    <a:spcPct val="100000"/>
                  </a:lnSpc>
                  <a:spcBef>
                    <a:spcPts val="1200"/>
                  </a:spcBef>
                  <a:spcAft>
                    <a:spcPts val="0"/>
                  </a:spcAft>
                  <a:buSzPts val="2750"/>
                  <a:buNone/>
                </a:pPr>
                <a:r>
                  <a:rPr lang="en-GB" dirty="0"/>
                  <a:t>A student uses a periodic table to find the relative atomic mass of carbon and oxygen.</a:t>
                </a:r>
              </a:p>
              <a:p>
                <a:pPr marL="0" lvl="0" indent="0" algn="l" rtl="0">
                  <a:lnSpc>
                    <a:spcPct val="100000"/>
                  </a:lnSpc>
                  <a:spcBef>
                    <a:spcPts val="1200"/>
                  </a:spcBef>
                  <a:spcAft>
                    <a:spcPts val="0"/>
                  </a:spcAft>
                  <a:buClr>
                    <a:schemeClr val="dk1"/>
                  </a:buClr>
                  <a:buSzPts val="1100"/>
                  <a:buFont typeface="Arial"/>
                  <a:buNone/>
                </a:pPr>
                <a:endParaRPr lang="en-GB" dirty="0"/>
              </a:p>
              <a:p>
                <a:pPr marL="0" lvl="0" indent="0" algn="l" rtl="0">
                  <a:lnSpc>
                    <a:spcPct val="100000"/>
                  </a:lnSpc>
                  <a:spcBef>
                    <a:spcPts val="1200"/>
                  </a:spcBef>
                  <a:spcAft>
                    <a:spcPts val="0"/>
                  </a:spcAft>
                  <a:buClr>
                    <a:schemeClr val="dk1"/>
                  </a:buClr>
                  <a:buSzPts val="1100"/>
                  <a:buFont typeface="Arial"/>
                  <a:buNone/>
                </a:pPr>
                <a:endParaRPr lang="en-GB" dirty="0"/>
              </a:p>
              <a:p>
                <a:pPr marL="0" lvl="0" indent="0" algn="l" rtl="0">
                  <a:lnSpc>
                    <a:spcPct val="100000"/>
                  </a:lnSpc>
                  <a:spcBef>
                    <a:spcPts val="1200"/>
                  </a:spcBef>
                  <a:spcAft>
                    <a:spcPts val="0"/>
                  </a:spcAft>
                  <a:buClr>
                    <a:schemeClr val="dk1"/>
                  </a:buClr>
                  <a:buSzPts val="1100"/>
                  <a:buFont typeface="Arial"/>
                  <a:buNone/>
                </a:pPr>
                <a:endParaRPr lang="en-GB" dirty="0"/>
              </a:p>
              <a:p>
                <a:pPr marL="0" lvl="0" indent="0" algn="l" rtl="0">
                  <a:lnSpc>
                    <a:spcPct val="100000"/>
                  </a:lnSpc>
                  <a:spcBef>
                    <a:spcPts val="1200"/>
                  </a:spcBef>
                  <a:spcAft>
                    <a:spcPts val="0"/>
                  </a:spcAft>
                  <a:buSzPts val="2750"/>
                  <a:buNone/>
                </a:pPr>
                <a:r>
                  <a:rPr lang="en-GB" dirty="0"/>
                  <a:t>Answer: </a:t>
                </a:r>
                <a14:m>
                  <m:oMath xmlns:m="http://schemas.openxmlformats.org/officeDocument/2006/math">
                    <m:r>
                      <a:rPr lang="en-GB" i="1" dirty="0" smtClean="0">
                        <a:solidFill>
                          <a:schemeClr val="tx1"/>
                        </a:solidFill>
                        <a:latin typeface="Cambria Math" panose="02040503050406030204" pitchFamily="18" charset="0"/>
                      </a:rPr>
                      <m:t>12 + 16 + 16 = </m:t>
                    </m:r>
                    <m:r>
                      <a:rPr lang="en-GB" i="1" dirty="0">
                        <a:solidFill>
                          <a:schemeClr val="tx1"/>
                        </a:solidFill>
                        <a:latin typeface="Cambria Math" panose="02040503050406030204" pitchFamily="18" charset="0"/>
                      </a:rPr>
                      <m:t>44</m:t>
                    </m:r>
                  </m:oMath>
                </a14:m>
                <a:endParaRPr lang="en-GB" dirty="0"/>
              </a:p>
              <a:p>
                <a:pPr marL="0" lvl="0" indent="0" algn="l" rtl="0">
                  <a:lnSpc>
                    <a:spcPct val="100000"/>
                  </a:lnSpc>
                  <a:spcBef>
                    <a:spcPts val="1200"/>
                  </a:spcBef>
                  <a:spcAft>
                    <a:spcPts val="0"/>
                  </a:spcAft>
                  <a:buSzPts val="2750"/>
                  <a:buNone/>
                </a:pPr>
                <a:r>
                  <a:rPr lang="en-GB" dirty="0"/>
                  <a:t>In chemistry, we use rounded values on most periodic tables. </a:t>
                </a:r>
              </a:p>
              <a:p>
                <a:pPr marL="0" lvl="0" indent="0" algn="l" rtl="0">
                  <a:lnSpc>
                    <a:spcPct val="100000"/>
                  </a:lnSpc>
                  <a:spcBef>
                    <a:spcPts val="1200"/>
                  </a:spcBef>
                  <a:spcAft>
                    <a:spcPts val="1200"/>
                  </a:spcAft>
                  <a:buSzPts val="2750"/>
                  <a:buNone/>
                </a:pPr>
                <a:r>
                  <a:rPr lang="en-GB" dirty="0"/>
                  <a:t>The more precise value for </a:t>
                </a:r>
                <a:r>
                  <a:rPr lang="en-GB" dirty="0">
                    <a:latin typeface="Century Gothic" panose="020B0502020202020204" pitchFamily="34" charset="0"/>
                  </a:rPr>
                  <a:t>carbon is 12.011 and  for oxygen is 15.999. So, the answer above is an estimate. The more precise calculation gives a relative atomic mass of 44.009, so the student’s </a:t>
                </a:r>
                <a:r>
                  <a:rPr lang="en-GB" dirty="0"/>
                  <a:t>answer is a good estimate.</a:t>
                </a:r>
                <a:endParaRPr dirty="0"/>
              </a:p>
            </p:txBody>
          </p:sp>
        </mc:Choice>
        <mc:Fallback xmlns="">
          <p:sp>
            <p:nvSpPr>
              <p:cNvPr id="139" name="Google Shape;139;g3cf73a91347_0_108">
                <a:extLst>
                  <a:ext uri="{FF2B5EF4-FFF2-40B4-BE49-F238E27FC236}">
                    <a16:creationId xmlns:a16="http://schemas.microsoft.com/office/drawing/2014/main" id="{02956A1D-3DC6-601C-9B7B-579B55F48B02}"/>
                  </a:ext>
                </a:extLst>
              </p:cNvPr>
              <p:cNvSpPr txBox="1">
                <a:spLocks noGrp="1" noRot="1" noChangeAspect="1" noMove="1" noResize="1" noEditPoints="1" noAdjustHandles="1" noChangeArrowheads="1" noChangeShapeType="1" noTextEdit="1"/>
              </p:cNvSpPr>
              <p:nvPr>
                <p:ph type="body" idx="1"/>
              </p:nvPr>
            </p:nvSpPr>
            <p:spPr>
              <a:xfrm>
                <a:off x="593498" y="1399330"/>
                <a:ext cx="10080000" cy="5040000"/>
              </a:xfrm>
              <a:prstGeom prst="rect">
                <a:avLst/>
              </a:prstGeom>
              <a:blipFill>
                <a:blip r:embed="rId3"/>
                <a:stretch>
                  <a:fillRect l="-1693" r="-1330" b="-847"/>
                </a:stretch>
              </a:blipFill>
              <a:ln>
                <a:noFill/>
              </a:ln>
            </p:spPr>
            <p:txBody>
              <a:bodyPr/>
              <a:lstStyle/>
              <a:p>
                <a:r>
                  <a:rPr lang="en-GB">
                    <a:noFill/>
                  </a:rPr>
                  <a:t> </a:t>
                </a:r>
              </a:p>
            </p:txBody>
          </p:sp>
        </mc:Fallback>
      </mc:AlternateContent>
      <p:pic>
        <p:nvPicPr>
          <p:cNvPr id="4" name="Picture 3" descr="An extract of the periodic table showing the element carbon. Two numbers are shown in the square, 6 and 12, 12 is circled because it represents the relative atomic mass.">
            <a:extLst>
              <a:ext uri="{FF2B5EF4-FFF2-40B4-BE49-F238E27FC236}">
                <a16:creationId xmlns:a16="http://schemas.microsoft.com/office/drawing/2014/main" id="{FE855D2F-4835-17BC-3AC7-F0B5AE8E8E45}"/>
              </a:ext>
            </a:extLst>
          </p:cNvPr>
          <p:cNvPicPr>
            <a:picLocks noChangeAspect="1"/>
          </p:cNvPicPr>
          <p:nvPr/>
        </p:nvPicPr>
        <p:blipFill>
          <a:blip r:embed="rId4"/>
          <a:srcRect l="41162" r="47208" b="50000"/>
          <a:stretch>
            <a:fillRect/>
          </a:stretch>
        </p:blipFill>
        <p:spPr>
          <a:xfrm>
            <a:off x="3936060" y="2797674"/>
            <a:ext cx="1417983" cy="1448181"/>
          </a:xfrm>
          <a:prstGeom prst="rect">
            <a:avLst/>
          </a:prstGeom>
        </p:spPr>
      </p:pic>
      <p:pic>
        <p:nvPicPr>
          <p:cNvPr id="3" name="Picture 2" descr="An extract of the periodic table showing the element oxygen. Two numbers are shown in the square, 8 and 16, 16 is circled because it represents the relative atomic mass.">
            <a:extLst>
              <a:ext uri="{FF2B5EF4-FFF2-40B4-BE49-F238E27FC236}">
                <a16:creationId xmlns:a16="http://schemas.microsoft.com/office/drawing/2014/main" id="{297A9884-1513-C838-CA48-1EEF9C268312}"/>
              </a:ext>
            </a:extLst>
          </p:cNvPr>
          <p:cNvPicPr>
            <a:picLocks noChangeAspect="1"/>
          </p:cNvPicPr>
          <p:nvPr/>
        </p:nvPicPr>
        <p:blipFill>
          <a:blip r:embed="rId4"/>
          <a:srcRect l="64565" r="23805" b="50000"/>
          <a:stretch>
            <a:fillRect/>
          </a:stretch>
        </p:blipFill>
        <p:spPr>
          <a:xfrm>
            <a:off x="5766020" y="2797674"/>
            <a:ext cx="1417983" cy="1448181"/>
          </a:xfrm>
          <a:prstGeom prst="rect">
            <a:avLst/>
          </a:prstGeom>
        </p:spPr>
      </p:pic>
      <p:sp>
        <p:nvSpPr>
          <p:cNvPr id="5" name="Oval 4">
            <a:extLst>
              <a:ext uri="{FF2B5EF4-FFF2-40B4-BE49-F238E27FC236}">
                <a16:creationId xmlns:a16="http://schemas.microsoft.com/office/drawing/2014/main" id="{C20D2237-B2AB-F8C4-0B84-DCDC0617A99C}"/>
              </a:ext>
              <a:ext uri="{C183D7F6-B498-43B3-948B-1728B52AA6E4}">
                <adec:decorative xmlns:adec="http://schemas.microsoft.com/office/drawing/2017/decorative" val="1"/>
              </a:ext>
            </a:extLst>
          </p:cNvPr>
          <p:cNvSpPr/>
          <p:nvPr/>
        </p:nvSpPr>
        <p:spPr>
          <a:xfrm>
            <a:off x="4645051" y="3855830"/>
            <a:ext cx="708992" cy="477268"/>
          </a:xfrm>
          <a:prstGeom prst="ellipse">
            <a:avLst/>
          </a:prstGeom>
          <a:noFill/>
          <a:ln w="3810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6" name="Oval 5">
            <a:extLst>
              <a:ext uri="{FF2B5EF4-FFF2-40B4-BE49-F238E27FC236}">
                <a16:creationId xmlns:a16="http://schemas.microsoft.com/office/drawing/2014/main" id="{0BFF4F17-C537-0200-6580-7C4256D2B626}"/>
              </a:ext>
              <a:ext uri="{C183D7F6-B498-43B3-948B-1728B52AA6E4}">
                <adec:decorative xmlns:adec="http://schemas.microsoft.com/office/drawing/2017/decorative" val="1"/>
              </a:ext>
            </a:extLst>
          </p:cNvPr>
          <p:cNvSpPr/>
          <p:nvPr/>
        </p:nvSpPr>
        <p:spPr>
          <a:xfrm>
            <a:off x="6483463" y="3879944"/>
            <a:ext cx="708992" cy="477268"/>
          </a:xfrm>
          <a:prstGeom prst="ellipse">
            <a:avLst/>
          </a:prstGeom>
          <a:noFill/>
          <a:ln w="3810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spTree>
    <p:extLst>
      <p:ext uri="{BB962C8B-B14F-4D97-AF65-F5344CB8AC3E}">
        <p14:creationId xmlns:p14="http://schemas.microsoft.com/office/powerpoint/2010/main" val="150882918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50"/>
        <p:cNvGrpSpPr/>
        <p:nvPr/>
      </p:nvGrpSpPr>
      <p:grpSpPr>
        <a:xfrm>
          <a:off x="0" y="0"/>
          <a:ext cx="0" cy="0"/>
          <a:chOff x="0" y="0"/>
          <a:chExt cx="0" cy="0"/>
        </a:xfrm>
      </p:grpSpPr>
      <p:sp>
        <p:nvSpPr>
          <p:cNvPr id="151" name="Google Shape;151;g3cf8b2ebf57_0_0"/>
          <p:cNvSpPr txBox="1">
            <a:spLocks noGrp="1"/>
          </p:cNvSpPr>
          <p:nvPr>
            <p:ph type="title"/>
          </p:nvPr>
        </p:nvSpPr>
        <p:spPr>
          <a:xfrm>
            <a:off x="540000" y="540000"/>
            <a:ext cx="10080000" cy="440700"/>
          </a:xfrm>
          <a:prstGeom prst="rect">
            <a:avLst/>
          </a:prstGeom>
          <a:noFill/>
          <a:ln>
            <a:noFill/>
          </a:ln>
        </p:spPr>
        <p:txBody>
          <a:bodyPr spcFirstLastPara="1" wrap="square" lIns="0" tIns="0" rIns="0" bIns="0" anchor="t" anchorCtr="0">
            <a:noAutofit/>
          </a:bodyPr>
          <a:lstStyle/>
          <a:p>
            <a:pPr marL="0" lvl="0" indent="0" algn="l" rtl="0">
              <a:lnSpc>
                <a:spcPct val="90000"/>
              </a:lnSpc>
              <a:spcBef>
                <a:spcPts val="0"/>
              </a:spcBef>
              <a:spcAft>
                <a:spcPts val="0"/>
              </a:spcAft>
              <a:buSzPts val="3400"/>
              <a:buNone/>
            </a:pPr>
            <a:r>
              <a:rPr lang="en-GB" dirty="0"/>
              <a:t>Which answer is correct?</a:t>
            </a:r>
            <a:endParaRPr dirty="0"/>
          </a:p>
        </p:txBody>
      </p:sp>
      <mc:AlternateContent xmlns:mc="http://schemas.openxmlformats.org/markup-compatibility/2006" xmlns:a14="http://schemas.microsoft.com/office/drawing/2010/main">
        <mc:Choice Requires="a14">
          <p:sp>
            <p:nvSpPr>
              <p:cNvPr id="152" name="Google Shape;152;g3cf8b2ebf57_0_0"/>
              <p:cNvSpPr txBox="1">
                <a:spLocks noGrp="1"/>
              </p:cNvSpPr>
              <p:nvPr>
                <p:ph type="body" idx="1"/>
              </p:nvPr>
            </p:nvSpPr>
            <p:spPr>
              <a:xfrm>
                <a:off x="540000" y="1278000"/>
                <a:ext cx="10080000" cy="5040000"/>
              </a:xfrm>
              <a:prstGeom prst="rect">
                <a:avLst/>
              </a:prstGeom>
              <a:noFill/>
              <a:ln>
                <a:noFill/>
              </a:ln>
            </p:spPr>
            <p:txBody>
              <a:bodyPr spcFirstLastPara="1" wrap="square" lIns="0" tIns="0" rIns="0" bIns="0" anchor="t" anchorCtr="0">
                <a:normAutofit/>
              </a:bodyPr>
              <a:lstStyle/>
              <a:p>
                <a:pPr marL="0" lvl="0" indent="0" algn="l" rtl="0">
                  <a:lnSpc>
                    <a:spcPct val="115000"/>
                  </a:lnSpc>
                  <a:spcBef>
                    <a:spcPts val="1200"/>
                  </a:spcBef>
                  <a:spcAft>
                    <a:spcPts val="0"/>
                  </a:spcAft>
                  <a:buClr>
                    <a:schemeClr val="dk1"/>
                  </a:buClr>
                  <a:buSzPts val="1100"/>
                  <a:buFont typeface="Arial"/>
                  <a:buNone/>
                </a:pPr>
                <a:r>
                  <a:rPr lang="en-GB" dirty="0">
                    <a:solidFill>
                      <a:schemeClr val="tx1"/>
                    </a:solidFill>
                  </a:rPr>
                  <a:t>A pebble has a mass of 93 g and a volume of 31 cm</a:t>
                </a:r>
                <a:r>
                  <a:rPr lang="en-GB" baseline="30000" dirty="0">
                    <a:solidFill>
                      <a:schemeClr val="tx1"/>
                    </a:solidFill>
                  </a:rPr>
                  <a:t>3</a:t>
                </a:r>
                <a:r>
                  <a:rPr lang="en-GB" dirty="0">
                    <a:solidFill>
                      <a:schemeClr val="tx1"/>
                    </a:solidFill>
                  </a:rPr>
                  <a:t>. </a:t>
                </a:r>
              </a:p>
              <a:p>
                <a:pPr marL="0" lvl="0" indent="0" algn="l" rtl="0">
                  <a:lnSpc>
                    <a:spcPct val="115000"/>
                  </a:lnSpc>
                  <a:spcBef>
                    <a:spcPts val="1200"/>
                  </a:spcBef>
                  <a:spcAft>
                    <a:spcPts val="0"/>
                  </a:spcAft>
                  <a:buClr>
                    <a:schemeClr val="dk1"/>
                  </a:buClr>
                  <a:buSzPts val="1100"/>
                  <a:buFont typeface="Arial"/>
                  <a:buNone/>
                </a:pPr>
                <a:r>
                  <a:rPr lang="en-GB" dirty="0">
                    <a:solidFill>
                      <a:schemeClr val="tx1"/>
                    </a:solidFill>
                  </a:rPr>
                  <a:t>Use the formula provided to calculate the density of the pebble: </a:t>
                </a:r>
              </a:p>
              <a:p>
                <a:pPr marL="0" lvl="0" indent="0" algn="l" rtl="0">
                  <a:lnSpc>
                    <a:spcPct val="115000"/>
                  </a:lnSpc>
                  <a:spcBef>
                    <a:spcPts val="1200"/>
                  </a:spcBef>
                  <a:spcAft>
                    <a:spcPts val="0"/>
                  </a:spcAft>
                  <a:buSzPts val="2750"/>
                  <a:buNone/>
                </a:pPr>
                <a14:m>
                  <m:oMathPara xmlns:m="http://schemas.openxmlformats.org/officeDocument/2006/math">
                    <m:oMath>
                      <m:r>
                        <m:rPr>
                          <m:sty m:val="p"/>
                        </m:rPr>
                        <a:rPr lang="en-GB" b="0" i="0" smtClean="0">
                          <a:latin typeface="Cambria Math" panose="02040503050406030204" pitchFamily="18" charset="0"/>
                        </a:rPr>
                        <m:t>density</m:t>
                      </m:r>
                      <m:r>
                        <a:rPr lang="en-GB" b="0" i="0" smtClean="0">
                          <a:latin typeface="Cambria Math" panose="02040503050406030204" pitchFamily="18" charset="0"/>
                        </a:rPr>
                        <m:t>=</m:t>
                      </m:r>
                      <m:f>
                        <m:fPr>
                          <m:ctrlPr>
                            <a:rPr lang="en-GB" b="0" i="0" smtClean="0">
                              <a:latin typeface="Cambria Math" panose="02040503050406030204" pitchFamily="18" charset="0"/>
                            </a:rPr>
                          </m:ctrlPr>
                        </m:fPr>
                        <m:num>
                          <m:r>
                            <m:rPr>
                              <m:sty m:val="p"/>
                            </m:rPr>
                            <a:rPr lang="en-GB" b="0" i="0" smtClean="0">
                              <a:latin typeface="Cambria Math" panose="02040503050406030204" pitchFamily="18" charset="0"/>
                            </a:rPr>
                            <m:t>mass</m:t>
                          </m:r>
                        </m:num>
                        <m:den>
                          <m:r>
                            <m:rPr>
                              <m:sty m:val="p"/>
                            </m:rPr>
                            <a:rPr lang="en-GB" b="0" i="0" smtClean="0">
                              <a:latin typeface="Cambria Math" panose="02040503050406030204" pitchFamily="18" charset="0"/>
                            </a:rPr>
                            <m:t>volume</m:t>
                          </m:r>
                        </m:den>
                      </m:f>
                    </m:oMath>
                  </m:oMathPara>
                </a14:m>
                <a:endParaRPr lang="en-GB" dirty="0"/>
              </a:p>
              <a:p>
                <a:pPr marL="0" lvl="0" indent="0" algn="l" rtl="0">
                  <a:lnSpc>
                    <a:spcPct val="115000"/>
                  </a:lnSpc>
                  <a:spcBef>
                    <a:spcPts val="1200"/>
                  </a:spcBef>
                  <a:spcAft>
                    <a:spcPts val="0"/>
                  </a:spcAft>
                  <a:buClr>
                    <a:schemeClr val="dk1"/>
                  </a:buClr>
                  <a:buSzPts val="1100"/>
                  <a:buFont typeface="Arial"/>
                  <a:buNone/>
                </a:pPr>
                <a:r>
                  <a:rPr lang="en-GB" dirty="0"/>
                  <a:t>Four learners calculated different answers. </a:t>
                </a:r>
                <a:r>
                  <a:rPr lang="en-GB" b="1" dirty="0">
                    <a:solidFill>
                      <a:schemeClr val="tx1"/>
                    </a:solidFill>
                  </a:rPr>
                  <a:t>Which answer is correct? </a:t>
                </a:r>
              </a:p>
              <a:p>
                <a:pPr lvl="0" indent="-457200">
                  <a:lnSpc>
                    <a:spcPct val="115000"/>
                  </a:lnSpc>
                  <a:spcBef>
                    <a:spcPts val="1200"/>
                  </a:spcBef>
                  <a:buSzPct val="100000"/>
                  <a:buFont typeface="+mj-lt"/>
                  <a:buAutoNum type="alphaUcPeriod"/>
                </a:pPr>
                <a:r>
                  <a:rPr lang="en-GB" dirty="0"/>
                  <a:t>0.33 g/</a:t>
                </a:r>
                <a:r>
                  <a:rPr lang="en-GB" dirty="0">
                    <a:solidFill>
                      <a:schemeClr val="tx1"/>
                    </a:solidFill>
                  </a:rPr>
                  <a:t>cm</a:t>
                </a:r>
                <a:r>
                  <a:rPr lang="en-GB" baseline="30000" dirty="0">
                    <a:solidFill>
                      <a:schemeClr val="tx1"/>
                    </a:solidFill>
                  </a:rPr>
                  <a:t>3</a:t>
                </a:r>
                <a:endParaRPr lang="en-GB" dirty="0"/>
              </a:p>
              <a:p>
                <a:pPr indent="-457200">
                  <a:lnSpc>
                    <a:spcPct val="115000"/>
                  </a:lnSpc>
                  <a:spcBef>
                    <a:spcPts val="1200"/>
                  </a:spcBef>
                  <a:buSzPct val="100000"/>
                  <a:buFont typeface="+mj-lt"/>
                  <a:buAutoNum type="alphaUcPeriod"/>
                </a:pPr>
                <a:r>
                  <a:rPr lang="en-GB" dirty="0"/>
                  <a:t>3.0 g/</a:t>
                </a:r>
                <a:r>
                  <a:rPr lang="en-GB" dirty="0">
                    <a:solidFill>
                      <a:schemeClr val="tx1"/>
                    </a:solidFill>
                  </a:rPr>
                  <a:t>cm</a:t>
                </a:r>
                <a:r>
                  <a:rPr lang="en-GB" baseline="30000" dirty="0">
                    <a:solidFill>
                      <a:schemeClr val="tx1"/>
                    </a:solidFill>
                  </a:rPr>
                  <a:t>3</a:t>
                </a:r>
                <a:endParaRPr lang="en-GB" dirty="0"/>
              </a:p>
              <a:p>
                <a:pPr lvl="0" indent="-457200">
                  <a:lnSpc>
                    <a:spcPct val="115000"/>
                  </a:lnSpc>
                  <a:spcBef>
                    <a:spcPts val="1200"/>
                  </a:spcBef>
                  <a:buSzPct val="100000"/>
                  <a:buFont typeface="+mj-lt"/>
                  <a:buAutoNum type="alphaUcPeriod"/>
                </a:pPr>
                <a:r>
                  <a:rPr lang="en-GB" dirty="0"/>
                  <a:t>124 g/</a:t>
                </a:r>
                <a:r>
                  <a:rPr lang="en-GB" dirty="0">
                    <a:solidFill>
                      <a:schemeClr val="tx1"/>
                    </a:solidFill>
                  </a:rPr>
                  <a:t>cm</a:t>
                </a:r>
                <a:r>
                  <a:rPr lang="en-GB" baseline="30000" dirty="0">
                    <a:solidFill>
                      <a:schemeClr val="tx1"/>
                    </a:solidFill>
                  </a:rPr>
                  <a:t>3</a:t>
                </a:r>
                <a:endParaRPr lang="en-GB" dirty="0"/>
              </a:p>
              <a:p>
                <a:pPr lvl="0" indent="-457200">
                  <a:lnSpc>
                    <a:spcPct val="115000"/>
                  </a:lnSpc>
                  <a:spcBef>
                    <a:spcPts val="1200"/>
                  </a:spcBef>
                  <a:buSzPct val="100000"/>
                  <a:buFont typeface="+mj-lt"/>
                  <a:buAutoNum type="alphaUcPeriod"/>
                </a:pPr>
                <a:r>
                  <a:rPr lang="en-GB" dirty="0"/>
                  <a:t>2.883 g/</a:t>
                </a:r>
                <a:r>
                  <a:rPr lang="en-GB" dirty="0">
                    <a:solidFill>
                      <a:schemeClr val="tx1"/>
                    </a:solidFill>
                  </a:rPr>
                  <a:t>cm</a:t>
                </a:r>
                <a:r>
                  <a:rPr lang="en-GB" baseline="30000" dirty="0">
                    <a:solidFill>
                      <a:schemeClr val="tx1"/>
                    </a:solidFill>
                  </a:rPr>
                  <a:t>3</a:t>
                </a:r>
                <a:endParaRPr lang="en-GB" dirty="0"/>
              </a:p>
              <a:p>
                <a:pPr marL="0" lvl="0" indent="0" algn="l" rtl="0">
                  <a:lnSpc>
                    <a:spcPct val="115000"/>
                  </a:lnSpc>
                  <a:spcBef>
                    <a:spcPts val="1200"/>
                  </a:spcBef>
                  <a:spcAft>
                    <a:spcPts val="0"/>
                  </a:spcAft>
                  <a:buSzPts val="2750"/>
                  <a:buNone/>
                </a:pPr>
                <a:r>
                  <a:rPr lang="en-GB" b="1" dirty="0">
                    <a:solidFill>
                      <a:schemeClr val="tx1"/>
                    </a:solidFill>
                  </a:rPr>
                  <a:t>What mistake did the other learners make?</a:t>
                </a:r>
              </a:p>
              <a:p>
                <a:pPr marL="0" lvl="0" indent="0" algn="l" rtl="0">
                  <a:lnSpc>
                    <a:spcPct val="100000"/>
                  </a:lnSpc>
                  <a:spcBef>
                    <a:spcPts val="1200"/>
                  </a:spcBef>
                  <a:spcAft>
                    <a:spcPts val="1200"/>
                  </a:spcAft>
                  <a:buSzPts val="2750"/>
                  <a:buNone/>
                </a:pPr>
                <a:endParaRPr dirty="0"/>
              </a:p>
            </p:txBody>
          </p:sp>
        </mc:Choice>
        <mc:Fallback xmlns="">
          <p:sp>
            <p:nvSpPr>
              <p:cNvPr id="152" name="Google Shape;152;g3cf8b2ebf57_0_0"/>
              <p:cNvSpPr txBox="1">
                <a:spLocks noGrp="1" noRot="1" noChangeAspect="1" noMove="1" noResize="1" noEditPoints="1" noAdjustHandles="1" noChangeArrowheads="1" noChangeShapeType="1" noTextEdit="1"/>
              </p:cNvSpPr>
              <p:nvPr>
                <p:ph type="body" idx="1"/>
              </p:nvPr>
            </p:nvSpPr>
            <p:spPr>
              <a:xfrm>
                <a:off x="540000" y="1278000"/>
                <a:ext cx="10080000" cy="5040000"/>
              </a:xfrm>
              <a:prstGeom prst="rect">
                <a:avLst/>
              </a:prstGeom>
              <a:blipFill>
                <a:blip r:embed="rId3"/>
                <a:stretch>
                  <a:fillRect l="-1694" b="-1332"/>
                </a:stretch>
              </a:blipFill>
              <a:ln>
                <a:noFill/>
              </a:ln>
            </p:spPr>
            <p:txBody>
              <a:bodyPr/>
              <a:lstStyle/>
              <a:p>
                <a:r>
                  <a:rPr lang="en-GB">
                    <a:noFill/>
                  </a:rPr>
                  <a:t> </a:t>
                </a:r>
              </a:p>
            </p:txBody>
          </p:sp>
        </mc:Fallback>
      </mc:AlternateContent>
      <p:sp>
        <p:nvSpPr>
          <p:cNvPr id="3" name="Google Shape;117;p5">
            <a:extLst>
              <a:ext uri="{FF2B5EF4-FFF2-40B4-BE49-F238E27FC236}">
                <a16:creationId xmlns:a16="http://schemas.microsoft.com/office/drawing/2014/main" id="{05FABC59-330C-1C11-53C7-D8E2CF88541E}"/>
              </a:ext>
            </a:extLst>
          </p:cNvPr>
          <p:cNvSpPr txBox="1"/>
          <p:nvPr/>
        </p:nvSpPr>
        <p:spPr>
          <a:xfrm rot="5400000">
            <a:off x="9701760" y="2205000"/>
            <a:ext cx="4140000" cy="810000"/>
          </a:xfrm>
          <a:prstGeom prst="rect">
            <a:avLst/>
          </a:prstGeom>
          <a:noFill/>
          <a:ln>
            <a:noFill/>
          </a:ln>
        </p:spPr>
        <p:txBody>
          <a:bodyPr spcFirstLastPara="1" wrap="square" lIns="0" tIns="0" rIns="0" bIns="0" anchor="ctr" anchorCtr="0">
            <a:noAutofit/>
          </a:bodyPr>
          <a:lstStyle/>
          <a:p>
            <a:pPr marL="0" marR="0" lvl="0" indent="0" algn="l" rtl="0">
              <a:lnSpc>
                <a:spcPct val="90000"/>
              </a:lnSpc>
              <a:spcBef>
                <a:spcPts val="0"/>
              </a:spcBef>
              <a:spcAft>
                <a:spcPts val="0"/>
              </a:spcAft>
              <a:buClr>
                <a:schemeClr val="lt1"/>
              </a:buClr>
              <a:buSzPts val="2200"/>
              <a:buFont typeface="Century Gothic"/>
              <a:buNone/>
            </a:pPr>
            <a:r>
              <a:rPr lang="en-GB" sz="2200" b="1" i="0" u="none" strike="noStrike" cap="none" dirty="0">
                <a:solidFill>
                  <a:schemeClr val="lt1"/>
                </a:solidFill>
                <a:latin typeface="Century Gothic"/>
                <a:ea typeface="Century Gothic"/>
                <a:cs typeface="Century Gothic"/>
                <a:sym typeface="Century Gothic"/>
              </a:rPr>
              <a:t>Activity</a:t>
            </a:r>
            <a:endParaRPr sz="2200" b="1" i="0" u="none" strike="noStrike" cap="none" dirty="0">
              <a:solidFill>
                <a:schemeClr val="lt1"/>
              </a:solidFill>
              <a:latin typeface="Century Gothic"/>
              <a:ea typeface="Century Gothic"/>
              <a:cs typeface="Century Gothic"/>
              <a:sym typeface="Century Gothic"/>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50">
          <a:extLst>
            <a:ext uri="{FF2B5EF4-FFF2-40B4-BE49-F238E27FC236}">
              <a16:creationId xmlns:a16="http://schemas.microsoft.com/office/drawing/2014/main" id="{AC2911AA-8925-9300-E80C-179130F273BF}"/>
            </a:ext>
          </a:extLst>
        </p:cNvPr>
        <p:cNvGrpSpPr/>
        <p:nvPr/>
      </p:nvGrpSpPr>
      <p:grpSpPr>
        <a:xfrm>
          <a:off x="0" y="0"/>
          <a:ext cx="0" cy="0"/>
          <a:chOff x="0" y="0"/>
          <a:chExt cx="0" cy="0"/>
        </a:xfrm>
      </p:grpSpPr>
      <p:sp>
        <p:nvSpPr>
          <p:cNvPr id="151" name="Google Shape;151;g3cf8b2ebf57_0_0">
            <a:extLst>
              <a:ext uri="{FF2B5EF4-FFF2-40B4-BE49-F238E27FC236}">
                <a16:creationId xmlns:a16="http://schemas.microsoft.com/office/drawing/2014/main" id="{AD7238A6-C692-6FFC-3500-35BFE73ACB75}"/>
              </a:ext>
            </a:extLst>
          </p:cNvPr>
          <p:cNvSpPr txBox="1">
            <a:spLocks noGrp="1"/>
          </p:cNvSpPr>
          <p:nvPr>
            <p:ph type="title"/>
          </p:nvPr>
        </p:nvSpPr>
        <p:spPr>
          <a:xfrm>
            <a:off x="540000" y="540000"/>
            <a:ext cx="10080000" cy="440700"/>
          </a:xfrm>
          <a:prstGeom prst="rect">
            <a:avLst/>
          </a:prstGeom>
          <a:noFill/>
          <a:ln>
            <a:noFill/>
          </a:ln>
        </p:spPr>
        <p:txBody>
          <a:bodyPr spcFirstLastPara="1" wrap="square" lIns="0" tIns="0" rIns="0" bIns="0" anchor="t" anchorCtr="0">
            <a:noAutofit/>
          </a:bodyPr>
          <a:lstStyle/>
          <a:p>
            <a:pPr marL="0" lvl="0" indent="0" algn="l" rtl="0">
              <a:lnSpc>
                <a:spcPct val="90000"/>
              </a:lnSpc>
              <a:spcBef>
                <a:spcPts val="0"/>
              </a:spcBef>
              <a:spcAft>
                <a:spcPts val="0"/>
              </a:spcAft>
              <a:buSzPts val="3400"/>
              <a:buNone/>
            </a:pPr>
            <a:r>
              <a:rPr lang="en-GB" dirty="0"/>
              <a:t>Which answer is correct? Answer</a:t>
            </a:r>
            <a:endParaRPr dirty="0"/>
          </a:p>
        </p:txBody>
      </p:sp>
      <p:sp>
        <p:nvSpPr>
          <p:cNvPr id="152" name="Google Shape;152;g3cf8b2ebf57_0_0">
            <a:extLst>
              <a:ext uri="{FF2B5EF4-FFF2-40B4-BE49-F238E27FC236}">
                <a16:creationId xmlns:a16="http://schemas.microsoft.com/office/drawing/2014/main" id="{3F16FBD1-83E9-7110-2795-5E6A5DBEC888}"/>
              </a:ext>
            </a:extLst>
          </p:cNvPr>
          <p:cNvSpPr txBox="1">
            <a:spLocks noGrp="1"/>
          </p:cNvSpPr>
          <p:nvPr>
            <p:ph type="body" idx="1"/>
          </p:nvPr>
        </p:nvSpPr>
        <p:spPr>
          <a:xfrm>
            <a:off x="630568" y="1164551"/>
            <a:ext cx="10080000" cy="5040000"/>
          </a:xfrm>
          <a:prstGeom prst="rect">
            <a:avLst/>
          </a:prstGeom>
          <a:noFill/>
          <a:ln>
            <a:noFill/>
          </a:ln>
        </p:spPr>
        <p:txBody>
          <a:bodyPr spcFirstLastPara="1" wrap="square" lIns="0" tIns="0" rIns="0" bIns="0" anchor="t" anchorCtr="0">
            <a:normAutofit/>
          </a:bodyPr>
          <a:lstStyle/>
          <a:p>
            <a:pPr marL="0" lvl="0" indent="0" algn="l" rtl="0">
              <a:lnSpc>
                <a:spcPct val="115000"/>
              </a:lnSpc>
              <a:spcBef>
                <a:spcPts val="1200"/>
              </a:spcBef>
              <a:spcAft>
                <a:spcPts val="0"/>
              </a:spcAft>
              <a:buClr>
                <a:schemeClr val="dk1"/>
              </a:buClr>
              <a:buSzPts val="1100"/>
              <a:buFont typeface="Arial"/>
              <a:buNone/>
            </a:pPr>
            <a:r>
              <a:rPr lang="en-GB" b="1" dirty="0">
                <a:solidFill>
                  <a:schemeClr val="tx1"/>
                </a:solidFill>
              </a:rPr>
              <a:t>Correct answer: </a:t>
            </a:r>
          </a:p>
          <a:p>
            <a:pPr lvl="0" indent="-457200">
              <a:lnSpc>
                <a:spcPct val="115000"/>
              </a:lnSpc>
              <a:spcBef>
                <a:spcPts val="1200"/>
              </a:spcBef>
              <a:buSzPct val="100000"/>
              <a:buFont typeface="+mj-lt"/>
              <a:buAutoNum type="alphaUcPeriod"/>
            </a:pPr>
            <a:r>
              <a:rPr lang="en-GB" dirty="0"/>
              <a:t>0.33 g/</a:t>
            </a:r>
            <a:r>
              <a:rPr lang="en-GB" dirty="0">
                <a:solidFill>
                  <a:schemeClr val="tx1"/>
                </a:solidFill>
              </a:rPr>
              <a:t>cm</a:t>
            </a:r>
            <a:r>
              <a:rPr lang="en-GB" baseline="30000" dirty="0">
                <a:solidFill>
                  <a:schemeClr val="tx1"/>
                </a:solidFill>
              </a:rPr>
              <a:t>3</a:t>
            </a:r>
            <a:endParaRPr lang="en-GB" dirty="0"/>
          </a:p>
          <a:p>
            <a:pPr indent="-457200">
              <a:lnSpc>
                <a:spcPct val="115000"/>
              </a:lnSpc>
              <a:spcBef>
                <a:spcPts val="1200"/>
              </a:spcBef>
              <a:buSzPct val="100000"/>
              <a:buFont typeface="+mj-lt"/>
              <a:buAutoNum type="alphaUcPeriod"/>
            </a:pPr>
            <a:r>
              <a:rPr lang="en-GB" b="1" dirty="0"/>
              <a:t>3.0 g/</a:t>
            </a:r>
            <a:r>
              <a:rPr lang="en-GB" b="1" dirty="0">
                <a:solidFill>
                  <a:schemeClr val="tx1"/>
                </a:solidFill>
              </a:rPr>
              <a:t>cm</a:t>
            </a:r>
            <a:r>
              <a:rPr lang="en-GB" b="1" baseline="30000" dirty="0">
                <a:solidFill>
                  <a:schemeClr val="tx1"/>
                </a:solidFill>
              </a:rPr>
              <a:t>3  </a:t>
            </a:r>
            <a:r>
              <a:rPr lang="en-GB" b="1" dirty="0">
                <a:solidFill>
                  <a:schemeClr val="tx1"/>
                </a:solidFill>
                <a:sym typeface="Wingdings" panose="05000000000000000000" pitchFamily="2" charset="2"/>
              </a:rPr>
              <a:t></a:t>
            </a:r>
            <a:endParaRPr lang="en-GB" b="1" dirty="0"/>
          </a:p>
          <a:p>
            <a:pPr lvl="0" indent="-457200">
              <a:lnSpc>
                <a:spcPct val="115000"/>
              </a:lnSpc>
              <a:spcBef>
                <a:spcPts val="1200"/>
              </a:spcBef>
              <a:buSzPct val="100000"/>
              <a:buFont typeface="+mj-lt"/>
              <a:buAutoNum type="alphaUcPeriod"/>
            </a:pPr>
            <a:r>
              <a:rPr lang="en-GB" dirty="0"/>
              <a:t>124 g/</a:t>
            </a:r>
            <a:r>
              <a:rPr lang="en-GB" dirty="0">
                <a:solidFill>
                  <a:schemeClr val="tx1"/>
                </a:solidFill>
              </a:rPr>
              <a:t>cm</a:t>
            </a:r>
            <a:r>
              <a:rPr lang="en-GB" baseline="30000" dirty="0">
                <a:solidFill>
                  <a:schemeClr val="tx1"/>
                </a:solidFill>
              </a:rPr>
              <a:t>3</a:t>
            </a:r>
            <a:endParaRPr lang="en-GB" dirty="0"/>
          </a:p>
          <a:p>
            <a:pPr lvl="0" indent="-457200">
              <a:lnSpc>
                <a:spcPct val="115000"/>
              </a:lnSpc>
              <a:spcBef>
                <a:spcPts val="1200"/>
              </a:spcBef>
              <a:buSzPct val="100000"/>
              <a:buFont typeface="+mj-lt"/>
              <a:buAutoNum type="alphaUcPeriod"/>
            </a:pPr>
            <a:r>
              <a:rPr lang="en-GB" dirty="0"/>
              <a:t>2.883 g/</a:t>
            </a:r>
            <a:r>
              <a:rPr lang="en-GB" dirty="0">
                <a:solidFill>
                  <a:schemeClr val="tx1"/>
                </a:solidFill>
              </a:rPr>
              <a:t>cm</a:t>
            </a:r>
            <a:r>
              <a:rPr lang="en-GB" baseline="30000" dirty="0">
                <a:solidFill>
                  <a:schemeClr val="tx1"/>
                </a:solidFill>
              </a:rPr>
              <a:t>3</a:t>
            </a:r>
            <a:endParaRPr lang="en-GB" dirty="0"/>
          </a:p>
          <a:p>
            <a:pPr marL="0" lvl="0" indent="0" algn="l" rtl="0">
              <a:lnSpc>
                <a:spcPct val="115000"/>
              </a:lnSpc>
              <a:spcBef>
                <a:spcPts val="1200"/>
              </a:spcBef>
              <a:spcAft>
                <a:spcPts val="0"/>
              </a:spcAft>
              <a:buSzPts val="2750"/>
              <a:buNone/>
            </a:pPr>
            <a:r>
              <a:rPr lang="en-GB" dirty="0">
                <a:solidFill>
                  <a:schemeClr val="tx1"/>
                </a:solidFill>
              </a:rPr>
              <a:t>What mistake did the other three learners make?</a:t>
            </a:r>
          </a:p>
          <a:p>
            <a:pPr marL="342900" lvl="0" indent="-342900">
              <a:lnSpc>
                <a:spcPct val="115000"/>
              </a:lnSpc>
              <a:spcBef>
                <a:spcPts val="1200"/>
              </a:spcBef>
              <a:buClr>
                <a:srgbClr val="991E66"/>
              </a:buClr>
              <a:buSzPct val="100000"/>
              <a:buFont typeface="Arial" panose="020B0604020202020204" pitchFamily="34" charset="0"/>
              <a:buChar char="•"/>
            </a:pPr>
            <a:r>
              <a:rPr lang="en-GB" dirty="0"/>
              <a:t>A  is dividing the wrong way round.</a:t>
            </a:r>
          </a:p>
          <a:p>
            <a:pPr marL="342900" lvl="0" indent="-342900">
              <a:lnSpc>
                <a:spcPct val="115000"/>
              </a:lnSpc>
              <a:spcBef>
                <a:spcPts val="1200"/>
              </a:spcBef>
              <a:buClr>
                <a:srgbClr val="991E66"/>
              </a:buClr>
              <a:buSzPct val="100000"/>
              <a:buFont typeface="Arial" panose="020B0604020202020204" pitchFamily="34" charset="0"/>
              <a:buChar char="•"/>
            </a:pPr>
            <a:r>
              <a:rPr lang="en-GB" dirty="0"/>
              <a:t>C is adding instead of dividing.</a:t>
            </a:r>
          </a:p>
          <a:p>
            <a:pPr marL="342900" lvl="0" indent="-342900">
              <a:lnSpc>
                <a:spcPct val="115000"/>
              </a:lnSpc>
              <a:spcBef>
                <a:spcPts val="1200"/>
              </a:spcBef>
              <a:buClr>
                <a:srgbClr val="991E66"/>
              </a:buClr>
              <a:buSzPct val="100000"/>
              <a:buFont typeface="Arial" panose="020B0604020202020204" pitchFamily="34" charset="0"/>
              <a:buChar char="•"/>
            </a:pPr>
            <a:r>
              <a:rPr lang="en-GB" dirty="0"/>
              <a:t>D is multiplying instead of dividing.</a:t>
            </a:r>
          </a:p>
          <a:p>
            <a:pPr marL="0" lvl="0" indent="0" algn="l" rtl="0">
              <a:lnSpc>
                <a:spcPct val="115000"/>
              </a:lnSpc>
              <a:spcBef>
                <a:spcPts val="1200"/>
              </a:spcBef>
              <a:spcAft>
                <a:spcPts val="0"/>
              </a:spcAft>
              <a:buSzPts val="2750"/>
              <a:buNone/>
            </a:pPr>
            <a:endParaRPr lang="en-GB" dirty="0">
              <a:solidFill>
                <a:schemeClr val="tx1"/>
              </a:solidFill>
            </a:endParaRPr>
          </a:p>
          <a:p>
            <a:pPr marL="0" lvl="0" indent="0" algn="l" rtl="0">
              <a:lnSpc>
                <a:spcPct val="100000"/>
              </a:lnSpc>
              <a:spcBef>
                <a:spcPts val="1200"/>
              </a:spcBef>
              <a:spcAft>
                <a:spcPts val="1200"/>
              </a:spcAft>
              <a:buSzPts val="2750"/>
              <a:buNone/>
            </a:pPr>
            <a:endParaRPr dirty="0"/>
          </a:p>
        </p:txBody>
      </p:sp>
      <p:sp>
        <p:nvSpPr>
          <p:cNvPr id="2" name="Google Shape;117;p5">
            <a:extLst>
              <a:ext uri="{FF2B5EF4-FFF2-40B4-BE49-F238E27FC236}">
                <a16:creationId xmlns:a16="http://schemas.microsoft.com/office/drawing/2014/main" id="{78E1C03B-5846-D435-AE5C-6B09F650433F}"/>
              </a:ext>
              <a:ext uri="{C183D7F6-B498-43B3-948B-1728B52AA6E4}">
                <adec:decorative xmlns:adec="http://schemas.microsoft.com/office/drawing/2017/decorative" val="1"/>
              </a:ext>
            </a:extLst>
          </p:cNvPr>
          <p:cNvSpPr txBox="1"/>
          <p:nvPr/>
        </p:nvSpPr>
        <p:spPr>
          <a:xfrm rot="5400000">
            <a:off x="9701760" y="2205000"/>
            <a:ext cx="4140000" cy="810000"/>
          </a:xfrm>
          <a:prstGeom prst="rect">
            <a:avLst/>
          </a:prstGeom>
          <a:noFill/>
          <a:ln>
            <a:noFill/>
          </a:ln>
        </p:spPr>
        <p:txBody>
          <a:bodyPr spcFirstLastPara="1" wrap="square" lIns="0" tIns="0" rIns="0" bIns="0" anchor="ctr" anchorCtr="0">
            <a:noAutofit/>
          </a:bodyPr>
          <a:lstStyle/>
          <a:p>
            <a:pPr marL="0" marR="0" lvl="0" indent="0" algn="l" rtl="0">
              <a:lnSpc>
                <a:spcPct val="90000"/>
              </a:lnSpc>
              <a:spcBef>
                <a:spcPts val="0"/>
              </a:spcBef>
              <a:spcAft>
                <a:spcPts val="0"/>
              </a:spcAft>
              <a:buClr>
                <a:schemeClr val="lt1"/>
              </a:buClr>
              <a:buSzPts val="2200"/>
              <a:buFont typeface="Century Gothic"/>
              <a:buNone/>
            </a:pPr>
            <a:r>
              <a:rPr lang="en-GB" sz="2200" b="1" i="0" u="none" strike="noStrike" cap="none" dirty="0">
                <a:solidFill>
                  <a:schemeClr val="lt1"/>
                </a:solidFill>
                <a:latin typeface="Century Gothic"/>
                <a:ea typeface="Century Gothic"/>
                <a:cs typeface="Century Gothic"/>
                <a:sym typeface="Century Gothic"/>
              </a:rPr>
              <a:t>Answer</a:t>
            </a:r>
            <a:endParaRPr sz="2200" b="1" i="0" u="none" strike="noStrike" cap="none" dirty="0">
              <a:solidFill>
                <a:schemeClr val="lt1"/>
              </a:solidFill>
              <a:latin typeface="Century Gothic"/>
              <a:ea typeface="Century Gothic"/>
              <a:cs typeface="Century Gothic"/>
              <a:sym typeface="Century Gothic"/>
            </a:endParaRPr>
          </a:p>
        </p:txBody>
      </p:sp>
    </p:spTree>
    <p:extLst>
      <p:ext uri="{BB962C8B-B14F-4D97-AF65-F5344CB8AC3E}">
        <p14:creationId xmlns:p14="http://schemas.microsoft.com/office/powerpoint/2010/main" val="243394628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58"/>
        <p:cNvGrpSpPr/>
        <p:nvPr/>
      </p:nvGrpSpPr>
      <p:grpSpPr>
        <a:xfrm>
          <a:off x="0" y="0"/>
          <a:ext cx="0" cy="0"/>
          <a:chOff x="0" y="0"/>
          <a:chExt cx="0" cy="0"/>
        </a:xfrm>
      </p:grpSpPr>
      <p:sp>
        <p:nvSpPr>
          <p:cNvPr id="159" name="Google Shape;159;g3cf8b2ebf57_0_29"/>
          <p:cNvSpPr txBox="1">
            <a:spLocks noGrp="1"/>
          </p:cNvSpPr>
          <p:nvPr>
            <p:ph type="title"/>
          </p:nvPr>
        </p:nvSpPr>
        <p:spPr>
          <a:xfrm>
            <a:off x="540000" y="540000"/>
            <a:ext cx="10080000" cy="440700"/>
          </a:xfrm>
          <a:prstGeom prst="rect">
            <a:avLst/>
          </a:prstGeom>
          <a:noFill/>
          <a:ln>
            <a:noFill/>
          </a:ln>
        </p:spPr>
        <p:txBody>
          <a:bodyPr spcFirstLastPara="1" wrap="square" lIns="0" tIns="0" rIns="0" bIns="0" anchor="t" anchorCtr="0">
            <a:noAutofit/>
          </a:bodyPr>
          <a:lstStyle/>
          <a:p>
            <a:pPr marL="0" lvl="0" indent="0" algn="l" rtl="0">
              <a:lnSpc>
                <a:spcPct val="90000"/>
              </a:lnSpc>
              <a:spcBef>
                <a:spcPts val="0"/>
              </a:spcBef>
              <a:spcAft>
                <a:spcPts val="0"/>
              </a:spcAft>
              <a:buSzPts val="3400"/>
              <a:buNone/>
            </a:pPr>
            <a:r>
              <a:rPr lang="en-GB" dirty="0"/>
              <a:t>Making estimates using a table of results</a:t>
            </a:r>
            <a:endParaRPr dirty="0"/>
          </a:p>
        </p:txBody>
      </p:sp>
      <p:sp>
        <p:nvSpPr>
          <p:cNvPr id="160" name="Google Shape;160;g3cf8b2ebf57_0_29"/>
          <p:cNvSpPr txBox="1">
            <a:spLocks noGrp="1"/>
          </p:cNvSpPr>
          <p:nvPr>
            <p:ph type="body" idx="1"/>
          </p:nvPr>
        </p:nvSpPr>
        <p:spPr>
          <a:xfrm>
            <a:off x="593498" y="1201003"/>
            <a:ext cx="10080000" cy="5238327"/>
          </a:xfrm>
          <a:prstGeom prst="rect">
            <a:avLst/>
          </a:prstGeom>
          <a:noFill/>
          <a:ln>
            <a:noFill/>
          </a:ln>
        </p:spPr>
        <p:txBody>
          <a:bodyPr spcFirstLastPara="1" wrap="square" lIns="0" tIns="0" rIns="0" bIns="0" anchor="t" anchorCtr="0">
            <a:normAutofit/>
          </a:bodyPr>
          <a:lstStyle/>
          <a:p>
            <a:pPr marL="0" lvl="0" indent="0" algn="l" rtl="0">
              <a:lnSpc>
                <a:spcPct val="100000"/>
              </a:lnSpc>
              <a:spcBef>
                <a:spcPts val="0"/>
              </a:spcBef>
              <a:spcAft>
                <a:spcPts val="0"/>
              </a:spcAft>
              <a:buSzPts val="2750"/>
              <a:buNone/>
            </a:pPr>
            <a:r>
              <a:rPr lang="en-GB" dirty="0"/>
              <a:t>In chemistry, we often need to use the information provided to suggest or estimate a sensible number or value for missing readings. </a:t>
            </a:r>
          </a:p>
          <a:p>
            <a:pPr marL="0" lvl="0" indent="0" algn="l" rtl="0">
              <a:lnSpc>
                <a:spcPct val="100000"/>
              </a:lnSpc>
              <a:spcBef>
                <a:spcPts val="0"/>
              </a:spcBef>
              <a:spcAft>
                <a:spcPts val="0"/>
              </a:spcAft>
              <a:buSzPts val="2750"/>
              <a:buNone/>
            </a:pPr>
            <a:endParaRPr dirty="0"/>
          </a:p>
          <a:p>
            <a:pPr marL="0" indent="0">
              <a:buNone/>
            </a:pPr>
            <a:r>
              <a:rPr lang="en-GB" dirty="0"/>
              <a:t>A learner carries out an experiment to measure the temperature of a liquid as it cools every minute. </a:t>
            </a:r>
            <a:r>
              <a:rPr lang="en-GB" dirty="0">
                <a:solidFill>
                  <a:schemeClr val="tx1"/>
                </a:solidFill>
              </a:rPr>
              <a:t>Estimate the missing temperature of the liquid at 4 minutes. Use the following steps. </a:t>
            </a:r>
          </a:p>
          <a:p>
            <a:pPr marL="0" lvl="0" indent="0" algn="l" rtl="0">
              <a:lnSpc>
                <a:spcPct val="100000"/>
              </a:lnSpc>
              <a:spcBef>
                <a:spcPts val="0"/>
              </a:spcBef>
              <a:spcAft>
                <a:spcPts val="0"/>
              </a:spcAft>
              <a:buSzPts val="2750"/>
              <a:buNone/>
            </a:pPr>
            <a:endParaRPr dirty="0"/>
          </a:p>
          <a:p>
            <a:pPr marL="0" lvl="0" indent="0" algn="l" rtl="0">
              <a:lnSpc>
                <a:spcPct val="100000"/>
              </a:lnSpc>
              <a:spcBef>
                <a:spcPts val="1200"/>
              </a:spcBef>
              <a:spcAft>
                <a:spcPts val="1200"/>
              </a:spcAft>
              <a:buSzPts val="2750"/>
              <a:buNone/>
            </a:pPr>
            <a:endParaRPr dirty="0"/>
          </a:p>
        </p:txBody>
      </p:sp>
      <p:graphicFrame>
        <p:nvGraphicFramePr>
          <p:cNvPr id="161" name="Google Shape;161;g3cf8b2ebf57_0_29"/>
          <p:cNvGraphicFramePr/>
          <p:nvPr>
            <p:extLst>
              <p:ext uri="{D42A27DB-BD31-4B8C-83A1-F6EECF244321}">
                <p14:modId xmlns:p14="http://schemas.microsoft.com/office/powerpoint/2010/main" val="1178114145"/>
              </p:ext>
            </p:extLst>
          </p:nvPr>
        </p:nvGraphicFramePr>
        <p:xfrm>
          <a:off x="593500" y="3375258"/>
          <a:ext cx="5096950" cy="3108780"/>
        </p:xfrm>
        <a:graphic>
          <a:graphicData uri="http://schemas.openxmlformats.org/drawingml/2006/table">
            <a:tbl>
              <a:tblPr firstRow="1">
                <a:noFill/>
                <a:tableStyleId>{DD7AEC4D-FE95-46A4-88DE-379C820DF049}</a:tableStyleId>
              </a:tblPr>
              <a:tblGrid>
                <a:gridCol w="2548475">
                  <a:extLst>
                    <a:ext uri="{9D8B030D-6E8A-4147-A177-3AD203B41FA5}">
                      <a16:colId xmlns:a16="http://schemas.microsoft.com/office/drawing/2014/main" val="20000"/>
                    </a:ext>
                  </a:extLst>
                </a:gridCol>
                <a:gridCol w="2548475">
                  <a:extLst>
                    <a:ext uri="{9D8B030D-6E8A-4147-A177-3AD203B41FA5}">
                      <a16:colId xmlns:a16="http://schemas.microsoft.com/office/drawing/2014/main" val="20001"/>
                    </a:ext>
                  </a:extLst>
                </a:gridCol>
              </a:tblGrid>
              <a:tr h="381000">
                <a:tc>
                  <a:txBody>
                    <a:bodyPr/>
                    <a:lstStyle/>
                    <a:p>
                      <a:pPr marL="0" marR="0" lvl="0" indent="0" algn="ctr" rtl="0">
                        <a:lnSpc>
                          <a:spcPct val="100000"/>
                        </a:lnSpc>
                        <a:spcBef>
                          <a:spcPts val="0"/>
                        </a:spcBef>
                        <a:spcAft>
                          <a:spcPts val="0"/>
                        </a:spcAft>
                        <a:buClr>
                          <a:srgbClr val="000000"/>
                        </a:buClr>
                        <a:buSzPts val="2000"/>
                        <a:buFont typeface="Arial"/>
                        <a:buNone/>
                      </a:pPr>
                      <a:r>
                        <a:rPr lang="en-GB" sz="2200" b="1" u="none" strike="noStrike" cap="none" dirty="0">
                          <a:solidFill>
                            <a:schemeClr val="bg1"/>
                          </a:solidFill>
                          <a:latin typeface="Century Gothic"/>
                          <a:ea typeface="Century Gothic"/>
                          <a:cs typeface="Century Gothic"/>
                          <a:sym typeface="Century Gothic"/>
                        </a:rPr>
                        <a:t>Time (minutes)</a:t>
                      </a:r>
                      <a:endParaRPr sz="2200" b="1" u="none" strike="noStrike" cap="none" dirty="0">
                        <a:solidFill>
                          <a:schemeClr val="bg1"/>
                        </a:solidFill>
                        <a:latin typeface="Century Gothic"/>
                        <a:ea typeface="Century Gothic"/>
                        <a:cs typeface="Century Gothic"/>
                        <a:sym typeface="Century Gothic"/>
                      </a:endParaRPr>
                    </a:p>
                  </a:txBody>
                  <a:tcPr marL="91425" marR="91425" marT="91425" marB="91425">
                    <a:solidFill>
                      <a:srgbClr val="991E66"/>
                    </a:solidFill>
                  </a:tcPr>
                </a:tc>
                <a:tc>
                  <a:txBody>
                    <a:bodyPr/>
                    <a:lstStyle/>
                    <a:p>
                      <a:pPr marL="0" marR="0" lvl="0" indent="0" algn="ctr" rtl="0">
                        <a:lnSpc>
                          <a:spcPct val="100000"/>
                        </a:lnSpc>
                        <a:spcBef>
                          <a:spcPts val="0"/>
                        </a:spcBef>
                        <a:spcAft>
                          <a:spcPts val="0"/>
                        </a:spcAft>
                        <a:buClr>
                          <a:srgbClr val="000000"/>
                        </a:buClr>
                        <a:buSzPts val="2000"/>
                        <a:buFont typeface="Arial"/>
                        <a:buNone/>
                      </a:pPr>
                      <a:r>
                        <a:rPr lang="en-GB" sz="2200" b="1" u="none" strike="noStrike" cap="none" dirty="0">
                          <a:solidFill>
                            <a:schemeClr val="bg1"/>
                          </a:solidFill>
                          <a:latin typeface="Century Gothic"/>
                          <a:ea typeface="Century Gothic"/>
                          <a:cs typeface="Century Gothic"/>
                          <a:sym typeface="Century Gothic"/>
                        </a:rPr>
                        <a:t>Temperature (°C)</a:t>
                      </a:r>
                      <a:endParaRPr sz="2200" b="1" u="none" strike="noStrike" cap="none" dirty="0">
                        <a:solidFill>
                          <a:schemeClr val="bg1"/>
                        </a:solidFill>
                        <a:latin typeface="Century Gothic"/>
                        <a:ea typeface="Century Gothic"/>
                        <a:cs typeface="Century Gothic"/>
                        <a:sym typeface="Century Gothic"/>
                      </a:endParaRPr>
                    </a:p>
                  </a:txBody>
                  <a:tcPr marL="91425" marR="91425" marT="91425" marB="91425">
                    <a:solidFill>
                      <a:srgbClr val="991E66"/>
                    </a:solidFill>
                  </a:tcPr>
                </a:tc>
                <a:extLst>
                  <a:ext uri="{0D108BD9-81ED-4DB2-BD59-A6C34878D82A}">
                    <a16:rowId xmlns:a16="http://schemas.microsoft.com/office/drawing/2014/main" val="10000"/>
                  </a:ext>
                </a:extLst>
              </a:tr>
              <a:tr h="381000">
                <a:tc>
                  <a:txBody>
                    <a:bodyPr/>
                    <a:lstStyle/>
                    <a:p>
                      <a:pPr marL="0" marR="0" lvl="0" indent="0" algn="ctr" rtl="0">
                        <a:lnSpc>
                          <a:spcPct val="100000"/>
                        </a:lnSpc>
                        <a:spcBef>
                          <a:spcPts val="0"/>
                        </a:spcBef>
                        <a:spcAft>
                          <a:spcPts val="0"/>
                        </a:spcAft>
                        <a:buClr>
                          <a:srgbClr val="000000"/>
                        </a:buClr>
                        <a:buSzPts val="2000"/>
                        <a:buFont typeface="Arial"/>
                        <a:buNone/>
                      </a:pPr>
                      <a:r>
                        <a:rPr lang="en-GB" sz="2200" u="none" strike="noStrike" cap="none" dirty="0">
                          <a:latin typeface="Century Gothic" panose="020B0502020202020204" pitchFamily="34" charset="0"/>
                          <a:ea typeface="Cambria Math" panose="02040503050406030204" pitchFamily="18" charset="0"/>
                          <a:cs typeface="Century Gothic"/>
                          <a:sym typeface="Century Gothic"/>
                        </a:rPr>
                        <a:t>0</a:t>
                      </a:r>
                      <a:endParaRPr sz="2200" u="none" strike="noStrike" cap="none" dirty="0">
                        <a:latin typeface="Century Gothic" panose="020B0502020202020204" pitchFamily="34" charset="0"/>
                        <a:ea typeface="Cambria Math" panose="02040503050406030204" pitchFamily="18" charset="0"/>
                        <a:cs typeface="Century Gothic"/>
                        <a:sym typeface="Century Gothic"/>
                      </a:endParaRPr>
                    </a:p>
                  </a:txBody>
                  <a:tcPr marL="91425" marR="91425" marT="91425" marB="91425">
                    <a:solidFill>
                      <a:srgbClr val="F4C8E2"/>
                    </a:solidFill>
                  </a:tcPr>
                </a:tc>
                <a:tc>
                  <a:txBody>
                    <a:bodyPr/>
                    <a:lstStyle/>
                    <a:p>
                      <a:pPr marL="0" marR="0" lvl="0" indent="0" algn="ctr" rtl="0">
                        <a:lnSpc>
                          <a:spcPct val="100000"/>
                        </a:lnSpc>
                        <a:spcBef>
                          <a:spcPts val="0"/>
                        </a:spcBef>
                        <a:spcAft>
                          <a:spcPts val="0"/>
                        </a:spcAft>
                        <a:buClr>
                          <a:srgbClr val="000000"/>
                        </a:buClr>
                        <a:buSzPts val="2000"/>
                        <a:buFont typeface="Arial"/>
                        <a:buNone/>
                      </a:pPr>
                      <a:r>
                        <a:rPr lang="en-GB" sz="2200" u="none" strike="noStrike" cap="none" dirty="0">
                          <a:latin typeface="Century Gothic" panose="020B0502020202020204" pitchFamily="34" charset="0"/>
                          <a:ea typeface="Cambria Math" panose="02040503050406030204" pitchFamily="18" charset="0"/>
                          <a:cs typeface="Century Gothic"/>
                          <a:sym typeface="Century Gothic"/>
                        </a:rPr>
                        <a:t>90</a:t>
                      </a:r>
                      <a:endParaRPr sz="2200" u="none" strike="noStrike" cap="none" dirty="0">
                        <a:latin typeface="Century Gothic" panose="020B0502020202020204" pitchFamily="34" charset="0"/>
                        <a:ea typeface="Cambria Math" panose="02040503050406030204" pitchFamily="18" charset="0"/>
                        <a:cs typeface="Century Gothic"/>
                        <a:sym typeface="Century Gothic"/>
                      </a:endParaRPr>
                    </a:p>
                  </a:txBody>
                  <a:tcPr marL="91425" marR="91425" marT="91425" marB="91425">
                    <a:solidFill>
                      <a:srgbClr val="F4C8E2"/>
                    </a:solidFill>
                  </a:tcPr>
                </a:tc>
                <a:extLst>
                  <a:ext uri="{0D108BD9-81ED-4DB2-BD59-A6C34878D82A}">
                    <a16:rowId xmlns:a16="http://schemas.microsoft.com/office/drawing/2014/main" val="10001"/>
                  </a:ext>
                </a:extLst>
              </a:tr>
              <a:tr h="381000">
                <a:tc>
                  <a:txBody>
                    <a:bodyPr/>
                    <a:lstStyle/>
                    <a:p>
                      <a:pPr marL="0" marR="0" lvl="0" indent="0" algn="ctr" rtl="0">
                        <a:lnSpc>
                          <a:spcPct val="100000"/>
                        </a:lnSpc>
                        <a:spcBef>
                          <a:spcPts val="0"/>
                        </a:spcBef>
                        <a:spcAft>
                          <a:spcPts val="0"/>
                        </a:spcAft>
                        <a:buClr>
                          <a:srgbClr val="000000"/>
                        </a:buClr>
                        <a:buSzPts val="2000"/>
                        <a:buFont typeface="Arial"/>
                        <a:buNone/>
                      </a:pPr>
                      <a:r>
                        <a:rPr lang="en-GB" sz="2200" u="none" strike="noStrike" cap="none" dirty="0">
                          <a:latin typeface="Century Gothic" panose="020B0502020202020204" pitchFamily="34" charset="0"/>
                          <a:ea typeface="Cambria Math" panose="02040503050406030204" pitchFamily="18" charset="0"/>
                          <a:cs typeface="Century Gothic"/>
                          <a:sym typeface="Century Gothic"/>
                        </a:rPr>
                        <a:t>2</a:t>
                      </a:r>
                      <a:endParaRPr sz="2200" u="none" strike="noStrike" cap="none" dirty="0">
                        <a:latin typeface="Century Gothic" panose="020B0502020202020204" pitchFamily="34" charset="0"/>
                        <a:ea typeface="Cambria Math" panose="02040503050406030204" pitchFamily="18" charset="0"/>
                        <a:cs typeface="Century Gothic"/>
                        <a:sym typeface="Century Gothic"/>
                      </a:endParaRPr>
                    </a:p>
                  </a:txBody>
                  <a:tcPr marL="91425" marR="91425" marT="91425" marB="91425">
                    <a:solidFill>
                      <a:srgbClr val="F4C8E2"/>
                    </a:solidFill>
                  </a:tcPr>
                </a:tc>
                <a:tc>
                  <a:txBody>
                    <a:bodyPr/>
                    <a:lstStyle/>
                    <a:p>
                      <a:pPr marL="0" marR="0" lvl="0" indent="0" algn="ctr" rtl="0">
                        <a:lnSpc>
                          <a:spcPct val="100000"/>
                        </a:lnSpc>
                        <a:spcBef>
                          <a:spcPts val="0"/>
                        </a:spcBef>
                        <a:spcAft>
                          <a:spcPts val="0"/>
                        </a:spcAft>
                        <a:buClr>
                          <a:srgbClr val="000000"/>
                        </a:buClr>
                        <a:buSzPts val="2000"/>
                        <a:buFont typeface="Arial"/>
                        <a:buNone/>
                      </a:pPr>
                      <a:r>
                        <a:rPr lang="en-GB" sz="2200" u="none" strike="noStrike" cap="none" dirty="0">
                          <a:latin typeface="Century Gothic" panose="020B0502020202020204" pitchFamily="34" charset="0"/>
                          <a:ea typeface="Cambria Math" panose="02040503050406030204" pitchFamily="18" charset="0"/>
                          <a:cs typeface="Century Gothic"/>
                          <a:sym typeface="Century Gothic"/>
                        </a:rPr>
                        <a:t>85</a:t>
                      </a:r>
                      <a:endParaRPr sz="2200" u="none" strike="noStrike" cap="none" dirty="0">
                        <a:latin typeface="Century Gothic" panose="020B0502020202020204" pitchFamily="34" charset="0"/>
                        <a:ea typeface="Cambria Math" panose="02040503050406030204" pitchFamily="18" charset="0"/>
                        <a:cs typeface="Century Gothic"/>
                        <a:sym typeface="Century Gothic"/>
                      </a:endParaRPr>
                    </a:p>
                  </a:txBody>
                  <a:tcPr marL="91425" marR="91425" marT="91425" marB="91425">
                    <a:solidFill>
                      <a:srgbClr val="F4C8E2"/>
                    </a:solidFill>
                  </a:tcPr>
                </a:tc>
                <a:extLst>
                  <a:ext uri="{0D108BD9-81ED-4DB2-BD59-A6C34878D82A}">
                    <a16:rowId xmlns:a16="http://schemas.microsoft.com/office/drawing/2014/main" val="10002"/>
                  </a:ext>
                </a:extLst>
              </a:tr>
              <a:tr h="381000">
                <a:tc>
                  <a:txBody>
                    <a:bodyPr/>
                    <a:lstStyle/>
                    <a:p>
                      <a:pPr marL="0" marR="0" lvl="0" indent="0" algn="ctr" rtl="0">
                        <a:lnSpc>
                          <a:spcPct val="100000"/>
                        </a:lnSpc>
                        <a:spcBef>
                          <a:spcPts val="0"/>
                        </a:spcBef>
                        <a:spcAft>
                          <a:spcPts val="0"/>
                        </a:spcAft>
                        <a:buClr>
                          <a:srgbClr val="000000"/>
                        </a:buClr>
                        <a:buSzPts val="2000"/>
                        <a:buFont typeface="Arial"/>
                        <a:buNone/>
                      </a:pPr>
                      <a:r>
                        <a:rPr lang="en-GB" sz="2200" u="none" strike="noStrike" cap="none" dirty="0">
                          <a:latin typeface="Century Gothic" panose="020B0502020202020204" pitchFamily="34" charset="0"/>
                          <a:ea typeface="Cambria Math" panose="02040503050406030204" pitchFamily="18" charset="0"/>
                          <a:cs typeface="Century Gothic"/>
                          <a:sym typeface="Century Gothic"/>
                        </a:rPr>
                        <a:t>4</a:t>
                      </a:r>
                      <a:endParaRPr sz="2200" u="none" strike="noStrike" cap="none" dirty="0">
                        <a:latin typeface="Century Gothic" panose="020B0502020202020204" pitchFamily="34" charset="0"/>
                        <a:ea typeface="Cambria Math" panose="02040503050406030204" pitchFamily="18" charset="0"/>
                        <a:cs typeface="Century Gothic"/>
                        <a:sym typeface="Century Gothic"/>
                      </a:endParaRPr>
                    </a:p>
                  </a:txBody>
                  <a:tcPr marL="91425" marR="91425" marT="91425" marB="91425">
                    <a:solidFill>
                      <a:srgbClr val="F4C8E2"/>
                    </a:solidFill>
                  </a:tcPr>
                </a:tc>
                <a:tc>
                  <a:txBody>
                    <a:bodyPr/>
                    <a:lstStyle/>
                    <a:p>
                      <a:pPr marL="0" marR="0" lvl="0" indent="0" algn="ctr" rtl="0">
                        <a:lnSpc>
                          <a:spcPct val="100000"/>
                        </a:lnSpc>
                        <a:spcBef>
                          <a:spcPts val="0"/>
                        </a:spcBef>
                        <a:spcAft>
                          <a:spcPts val="0"/>
                        </a:spcAft>
                        <a:buClr>
                          <a:srgbClr val="000000"/>
                        </a:buClr>
                        <a:buSzPts val="2000"/>
                        <a:buFont typeface="Arial"/>
                        <a:buNone/>
                      </a:pPr>
                      <a:endParaRPr sz="2200" u="none" strike="noStrike" cap="none" dirty="0">
                        <a:latin typeface="Century Gothic" panose="020B0502020202020204" pitchFamily="34" charset="0"/>
                        <a:ea typeface="Cambria Math" panose="02040503050406030204" pitchFamily="18" charset="0"/>
                        <a:cs typeface="Century Gothic"/>
                        <a:sym typeface="Century Gothic"/>
                      </a:endParaRPr>
                    </a:p>
                  </a:txBody>
                  <a:tcPr marL="91425" marR="91425" marT="91425" marB="91425">
                    <a:solidFill>
                      <a:srgbClr val="F4C8E2"/>
                    </a:solidFill>
                  </a:tcPr>
                </a:tc>
                <a:extLst>
                  <a:ext uri="{0D108BD9-81ED-4DB2-BD59-A6C34878D82A}">
                    <a16:rowId xmlns:a16="http://schemas.microsoft.com/office/drawing/2014/main" val="10003"/>
                  </a:ext>
                </a:extLst>
              </a:tr>
              <a:tr h="381000">
                <a:tc>
                  <a:txBody>
                    <a:bodyPr/>
                    <a:lstStyle/>
                    <a:p>
                      <a:pPr marL="0" marR="0" lvl="0" indent="0" algn="ctr" rtl="0">
                        <a:lnSpc>
                          <a:spcPct val="100000"/>
                        </a:lnSpc>
                        <a:spcBef>
                          <a:spcPts val="0"/>
                        </a:spcBef>
                        <a:spcAft>
                          <a:spcPts val="0"/>
                        </a:spcAft>
                        <a:buClr>
                          <a:srgbClr val="000000"/>
                        </a:buClr>
                        <a:buSzPts val="2000"/>
                        <a:buFont typeface="Arial"/>
                        <a:buNone/>
                      </a:pPr>
                      <a:r>
                        <a:rPr lang="en-GB" sz="2200" u="none" strike="noStrike" cap="none">
                          <a:latin typeface="Century Gothic" panose="020B0502020202020204" pitchFamily="34" charset="0"/>
                          <a:ea typeface="Cambria Math" panose="02040503050406030204" pitchFamily="18" charset="0"/>
                          <a:cs typeface="Century Gothic"/>
                          <a:sym typeface="Century Gothic"/>
                        </a:rPr>
                        <a:t>6</a:t>
                      </a:r>
                      <a:endParaRPr sz="2200" u="none" strike="noStrike" cap="none">
                        <a:latin typeface="Century Gothic" panose="020B0502020202020204" pitchFamily="34" charset="0"/>
                        <a:ea typeface="Cambria Math" panose="02040503050406030204" pitchFamily="18" charset="0"/>
                        <a:cs typeface="Century Gothic"/>
                        <a:sym typeface="Century Gothic"/>
                      </a:endParaRPr>
                    </a:p>
                  </a:txBody>
                  <a:tcPr marL="91425" marR="91425" marT="91425" marB="91425">
                    <a:solidFill>
                      <a:srgbClr val="F4C8E2"/>
                    </a:solidFill>
                  </a:tcPr>
                </a:tc>
                <a:tc>
                  <a:txBody>
                    <a:bodyPr/>
                    <a:lstStyle/>
                    <a:p>
                      <a:pPr marL="0" marR="0" lvl="0" indent="0" algn="ctr" rtl="0">
                        <a:lnSpc>
                          <a:spcPct val="100000"/>
                        </a:lnSpc>
                        <a:spcBef>
                          <a:spcPts val="0"/>
                        </a:spcBef>
                        <a:spcAft>
                          <a:spcPts val="0"/>
                        </a:spcAft>
                        <a:buClr>
                          <a:srgbClr val="000000"/>
                        </a:buClr>
                        <a:buSzPts val="2000"/>
                        <a:buFont typeface="Arial"/>
                        <a:buNone/>
                      </a:pPr>
                      <a:r>
                        <a:rPr lang="en-GB" sz="2200" u="none" strike="noStrike" cap="none" dirty="0">
                          <a:latin typeface="Century Gothic" panose="020B0502020202020204" pitchFamily="34" charset="0"/>
                          <a:ea typeface="Cambria Math" panose="02040503050406030204" pitchFamily="18" charset="0"/>
                          <a:cs typeface="Century Gothic"/>
                          <a:sym typeface="Century Gothic"/>
                        </a:rPr>
                        <a:t>75</a:t>
                      </a:r>
                      <a:endParaRPr sz="2200" u="none" strike="noStrike" cap="none" dirty="0">
                        <a:latin typeface="Century Gothic" panose="020B0502020202020204" pitchFamily="34" charset="0"/>
                        <a:ea typeface="Cambria Math" panose="02040503050406030204" pitchFamily="18" charset="0"/>
                        <a:cs typeface="Century Gothic"/>
                        <a:sym typeface="Century Gothic"/>
                      </a:endParaRPr>
                    </a:p>
                  </a:txBody>
                  <a:tcPr marL="91425" marR="91425" marT="91425" marB="91425">
                    <a:solidFill>
                      <a:srgbClr val="F4C8E2"/>
                    </a:solidFill>
                  </a:tcPr>
                </a:tc>
                <a:extLst>
                  <a:ext uri="{0D108BD9-81ED-4DB2-BD59-A6C34878D82A}">
                    <a16:rowId xmlns:a16="http://schemas.microsoft.com/office/drawing/2014/main" val="10004"/>
                  </a:ext>
                </a:extLst>
              </a:tr>
              <a:tr h="381000">
                <a:tc>
                  <a:txBody>
                    <a:bodyPr/>
                    <a:lstStyle/>
                    <a:p>
                      <a:pPr marL="0" marR="0" lvl="0" indent="0" algn="ctr" rtl="0">
                        <a:lnSpc>
                          <a:spcPct val="100000"/>
                        </a:lnSpc>
                        <a:spcBef>
                          <a:spcPts val="0"/>
                        </a:spcBef>
                        <a:spcAft>
                          <a:spcPts val="0"/>
                        </a:spcAft>
                        <a:buClr>
                          <a:srgbClr val="000000"/>
                        </a:buClr>
                        <a:buSzPts val="2000"/>
                        <a:buFont typeface="Arial"/>
                        <a:buNone/>
                      </a:pPr>
                      <a:r>
                        <a:rPr lang="en-GB" sz="2200" u="none" strike="noStrike" cap="none">
                          <a:latin typeface="Century Gothic" panose="020B0502020202020204" pitchFamily="34" charset="0"/>
                          <a:ea typeface="Cambria Math" panose="02040503050406030204" pitchFamily="18" charset="0"/>
                          <a:cs typeface="Century Gothic"/>
                          <a:sym typeface="Century Gothic"/>
                        </a:rPr>
                        <a:t>8</a:t>
                      </a:r>
                      <a:endParaRPr sz="2200" u="none" strike="noStrike" cap="none">
                        <a:latin typeface="Century Gothic" panose="020B0502020202020204" pitchFamily="34" charset="0"/>
                        <a:ea typeface="Cambria Math" panose="02040503050406030204" pitchFamily="18" charset="0"/>
                        <a:cs typeface="Century Gothic"/>
                        <a:sym typeface="Century Gothic"/>
                      </a:endParaRPr>
                    </a:p>
                  </a:txBody>
                  <a:tcPr marL="91425" marR="91425" marT="91425" marB="91425">
                    <a:solidFill>
                      <a:srgbClr val="F4C8E2"/>
                    </a:solidFill>
                  </a:tcPr>
                </a:tc>
                <a:tc>
                  <a:txBody>
                    <a:bodyPr/>
                    <a:lstStyle/>
                    <a:p>
                      <a:pPr marL="0" marR="0" lvl="0" indent="0" algn="ctr" rtl="0">
                        <a:lnSpc>
                          <a:spcPct val="100000"/>
                        </a:lnSpc>
                        <a:spcBef>
                          <a:spcPts val="0"/>
                        </a:spcBef>
                        <a:spcAft>
                          <a:spcPts val="0"/>
                        </a:spcAft>
                        <a:buClr>
                          <a:srgbClr val="000000"/>
                        </a:buClr>
                        <a:buSzPts val="2000"/>
                        <a:buFont typeface="Arial"/>
                        <a:buNone/>
                      </a:pPr>
                      <a:r>
                        <a:rPr lang="en-GB" sz="2200" u="none" strike="noStrike" cap="none" dirty="0">
                          <a:latin typeface="Century Gothic" panose="020B0502020202020204" pitchFamily="34" charset="0"/>
                          <a:ea typeface="Cambria Math" panose="02040503050406030204" pitchFamily="18" charset="0"/>
                          <a:cs typeface="Century Gothic"/>
                          <a:sym typeface="Century Gothic"/>
                        </a:rPr>
                        <a:t>70</a:t>
                      </a:r>
                      <a:endParaRPr sz="2200" u="none" strike="noStrike" cap="none" dirty="0">
                        <a:latin typeface="Century Gothic" panose="020B0502020202020204" pitchFamily="34" charset="0"/>
                        <a:ea typeface="Cambria Math" panose="02040503050406030204" pitchFamily="18" charset="0"/>
                        <a:cs typeface="Century Gothic"/>
                        <a:sym typeface="Century Gothic"/>
                      </a:endParaRPr>
                    </a:p>
                  </a:txBody>
                  <a:tcPr marL="91425" marR="91425" marT="91425" marB="91425">
                    <a:solidFill>
                      <a:srgbClr val="F4C8E2"/>
                    </a:solidFill>
                  </a:tcPr>
                </a:tc>
                <a:extLst>
                  <a:ext uri="{0D108BD9-81ED-4DB2-BD59-A6C34878D82A}">
                    <a16:rowId xmlns:a16="http://schemas.microsoft.com/office/drawing/2014/main" val="10005"/>
                  </a:ext>
                </a:extLst>
              </a:tr>
            </a:tbl>
          </a:graphicData>
        </a:graphic>
      </p:graphicFrame>
      <p:sp>
        <p:nvSpPr>
          <p:cNvPr id="162" name="Google Shape;162;g3cf8b2ebf57_0_29"/>
          <p:cNvSpPr txBox="1"/>
          <p:nvPr/>
        </p:nvSpPr>
        <p:spPr>
          <a:xfrm>
            <a:off x="6096000" y="3537994"/>
            <a:ext cx="4863152" cy="2891100"/>
          </a:xfrm>
          <a:prstGeom prst="rect">
            <a:avLst/>
          </a:prstGeom>
          <a:noFill/>
          <a:ln>
            <a:noFill/>
          </a:ln>
        </p:spPr>
        <p:txBody>
          <a:bodyPr spcFirstLastPara="1" wrap="square" lIns="91425" tIns="91425" rIns="91425" bIns="91425" anchor="t" anchorCtr="0">
            <a:noAutofit/>
          </a:bodyPr>
          <a:lstStyle/>
          <a:p>
            <a:pPr marR="0" lvl="0" algn="l" rtl="0">
              <a:lnSpc>
                <a:spcPct val="100000"/>
              </a:lnSpc>
              <a:spcBef>
                <a:spcPts val="0"/>
              </a:spcBef>
              <a:spcAft>
                <a:spcPts val="0"/>
              </a:spcAft>
              <a:buClr>
                <a:schemeClr val="accent4"/>
              </a:buClr>
              <a:buSzPts val="2200"/>
            </a:pPr>
            <a:r>
              <a:rPr lang="en-GB" sz="2200" b="1" i="0" u="none" strike="noStrike" cap="none" dirty="0">
                <a:solidFill>
                  <a:schemeClr val="accent4"/>
                </a:solidFill>
                <a:latin typeface="Century Gothic"/>
                <a:ea typeface="Century Gothic"/>
                <a:cs typeface="Century Gothic"/>
                <a:sym typeface="Century Gothic"/>
              </a:rPr>
              <a:t>Step 1:</a:t>
            </a:r>
            <a:r>
              <a:rPr lang="en-GB" sz="2200" i="0" u="none" strike="noStrike" cap="none" dirty="0">
                <a:solidFill>
                  <a:schemeClr val="accent4"/>
                </a:solidFill>
                <a:latin typeface="Century Gothic"/>
                <a:ea typeface="Century Gothic"/>
                <a:cs typeface="Century Gothic"/>
                <a:sym typeface="Century Gothic"/>
              </a:rPr>
              <a:t> </a:t>
            </a:r>
            <a:r>
              <a:rPr lang="en-GB" sz="2200" i="0" u="none" strike="noStrike" cap="none" dirty="0">
                <a:solidFill>
                  <a:schemeClr val="tx1"/>
                </a:solidFill>
                <a:latin typeface="Century Gothic"/>
                <a:ea typeface="Century Gothic"/>
                <a:cs typeface="Century Gothic"/>
                <a:sym typeface="Century Gothic"/>
              </a:rPr>
              <a:t>look at the range.</a:t>
            </a:r>
            <a:endParaRPr lang="en-GB" sz="2200" b="1" i="0" u="none" strike="noStrike" cap="none" dirty="0">
              <a:solidFill>
                <a:schemeClr val="tx1"/>
              </a:solidFill>
              <a:latin typeface="Century Gothic"/>
              <a:ea typeface="Century Gothic"/>
              <a:cs typeface="Century Gothic"/>
              <a:sym typeface="Century Gothic"/>
            </a:endParaRPr>
          </a:p>
          <a:p>
            <a:pPr marR="0" lvl="0" algn="l" rtl="0">
              <a:lnSpc>
                <a:spcPct val="100000"/>
              </a:lnSpc>
              <a:spcBef>
                <a:spcPts val="0"/>
              </a:spcBef>
              <a:spcAft>
                <a:spcPts val="0"/>
              </a:spcAft>
              <a:buClr>
                <a:schemeClr val="accent4"/>
              </a:buClr>
              <a:buSzPts val="2200"/>
            </a:pPr>
            <a:endParaRPr lang="en-GB" sz="2200" dirty="0">
              <a:solidFill>
                <a:schemeClr val="tx1"/>
              </a:solidFill>
              <a:latin typeface="Century Gothic"/>
              <a:ea typeface="Century Gothic"/>
              <a:cs typeface="Century Gothic"/>
              <a:sym typeface="Century Gothic"/>
            </a:endParaRPr>
          </a:p>
          <a:p>
            <a:pPr marR="0" lvl="0" algn="l" rtl="0">
              <a:lnSpc>
                <a:spcPct val="100000"/>
              </a:lnSpc>
              <a:spcBef>
                <a:spcPts val="0"/>
              </a:spcBef>
              <a:spcAft>
                <a:spcPts val="0"/>
              </a:spcAft>
              <a:buClr>
                <a:schemeClr val="accent4"/>
              </a:buClr>
              <a:buSzPts val="2200"/>
            </a:pPr>
            <a:r>
              <a:rPr lang="en-GB" sz="2200" b="1" i="0" u="none" strike="noStrike" cap="none" dirty="0">
                <a:solidFill>
                  <a:schemeClr val="accent4"/>
                </a:solidFill>
                <a:latin typeface="Century Gothic"/>
                <a:ea typeface="Century Gothic"/>
                <a:cs typeface="Century Gothic"/>
                <a:sym typeface="Century Gothic"/>
              </a:rPr>
              <a:t>Step 2: </a:t>
            </a:r>
            <a:r>
              <a:rPr lang="en-GB" sz="2200" dirty="0">
                <a:solidFill>
                  <a:schemeClr val="tx1"/>
                </a:solidFill>
                <a:latin typeface="Century Gothic"/>
                <a:ea typeface="Century Gothic"/>
                <a:cs typeface="Century Gothic"/>
                <a:sym typeface="Century Gothic"/>
              </a:rPr>
              <a:t>l</a:t>
            </a:r>
            <a:r>
              <a:rPr lang="en-GB" sz="2200" b="0" i="0" u="none" strike="noStrike" cap="none" dirty="0">
                <a:solidFill>
                  <a:schemeClr val="tx1"/>
                </a:solidFill>
                <a:latin typeface="Century Gothic"/>
                <a:ea typeface="Century Gothic"/>
                <a:cs typeface="Century Gothic"/>
                <a:sym typeface="Century Gothic"/>
              </a:rPr>
              <a:t>ook for a pattern.</a:t>
            </a:r>
          </a:p>
          <a:p>
            <a:pPr marR="0" lvl="0" algn="l" rtl="0">
              <a:lnSpc>
                <a:spcPct val="100000"/>
              </a:lnSpc>
              <a:spcBef>
                <a:spcPts val="0"/>
              </a:spcBef>
              <a:spcAft>
                <a:spcPts val="0"/>
              </a:spcAft>
              <a:buClr>
                <a:schemeClr val="accent4"/>
              </a:buClr>
              <a:buSzPts val="2200"/>
            </a:pPr>
            <a:endParaRPr lang="en-GB" sz="2200" dirty="0">
              <a:solidFill>
                <a:schemeClr val="tx1"/>
              </a:solidFill>
              <a:latin typeface="Century Gothic"/>
              <a:ea typeface="Century Gothic"/>
              <a:cs typeface="Century Gothic"/>
              <a:sym typeface="Century Gothic"/>
            </a:endParaRPr>
          </a:p>
          <a:p>
            <a:pPr marR="0" lvl="0" algn="l" rtl="0">
              <a:lnSpc>
                <a:spcPct val="100000"/>
              </a:lnSpc>
              <a:spcBef>
                <a:spcPts val="0"/>
              </a:spcBef>
              <a:spcAft>
                <a:spcPts val="0"/>
              </a:spcAft>
              <a:buClr>
                <a:schemeClr val="accent4"/>
              </a:buClr>
              <a:buSzPts val="2200"/>
            </a:pPr>
            <a:r>
              <a:rPr lang="en-GB" sz="2200" b="1" i="0" u="none" strike="noStrike" cap="none" dirty="0">
                <a:solidFill>
                  <a:schemeClr val="accent4"/>
                </a:solidFill>
                <a:latin typeface="Century Gothic"/>
                <a:ea typeface="Century Gothic"/>
                <a:cs typeface="Century Gothic"/>
                <a:sym typeface="Century Gothic"/>
              </a:rPr>
              <a:t>Step 3: </a:t>
            </a:r>
            <a:r>
              <a:rPr lang="en-GB" sz="2200" dirty="0">
                <a:solidFill>
                  <a:schemeClr val="tx1"/>
                </a:solidFill>
                <a:latin typeface="Century Gothic"/>
                <a:ea typeface="Century Gothic"/>
                <a:cs typeface="Century Gothic"/>
                <a:sym typeface="Century Gothic"/>
              </a:rPr>
              <a:t>u</a:t>
            </a:r>
            <a:r>
              <a:rPr lang="en-GB" sz="2200" b="0" i="0" u="none" strike="noStrike" cap="none" dirty="0">
                <a:solidFill>
                  <a:schemeClr val="tx1"/>
                </a:solidFill>
                <a:latin typeface="Century Gothic"/>
                <a:ea typeface="Century Gothic"/>
                <a:cs typeface="Century Gothic"/>
                <a:sym typeface="Century Gothic"/>
              </a:rPr>
              <a:t>se the trend to estimate.</a:t>
            </a:r>
          </a:p>
          <a:p>
            <a:pPr marR="0" lvl="0" algn="l" rtl="0">
              <a:lnSpc>
                <a:spcPct val="100000"/>
              </a:lnSpc>
              <a:spcBef>
                <a:spcPts val="0"/>
              </a:spcBef>
              <a:spcAft>
                <a:spcPts val="0"/>
              </a:spcAft>
              <a:buClr>
                <a:schemeClr val="accent4"/>
              </a:buClr>
              <a:buSzPts val="2200"/>
            </a:pPr>
            <a:endParaRPr lang="en-GB" sz="2200" dirty="0">
              <a:solidFill>
                <a:schemeClr val="tx1"/>
              </a:solidFill>
              <a:latin typeface="Century Gothic"/>
              <a:ea typeface="Century Gothic"/>
              <a:cs typeface="Century Gothic"/>
              <a:sym typeface="Century Gothic"/>
            </a:endParaRPr>
          </a:p>
          <a:p>
            <a:pPr marR="0" lvl="0" algn="l" rtl="0">
              <a:lnSpc>
                <a:spcPct val="100000"/>
              </a:lnSpc>
              <a:spcBef>
                <a:spcPts val="0"/>
              </a:spcBef>
              <a:spcAft>
                <a:spcPts val="0"/>
              </a:spcAft>
              <a:buClr>
                <a:schemeClr val="accent4"/>
              </a:buClr>
              <a:buSzPts val="2200"/>
            </a:pPr>
            <a:r>
              <a:rPr lang="en-GB" sz="2200" b="1" i="0" u="none" strike="noStrike" cap="none" dirty="0">
                <a:solidFill>
                  <a:schemeClr val="accent4"/>
                </a:solidFill>
                <a:latin typeface="Century Gothic"/>
                <a:ea typeface="Century Gothic"/>
                <a:cs typeface="Century Gothic"/>
                <a:sym typeface="Century Gothic"/>
              </a:rPr>
              <a:t>Step 4: </a:t>
            </a:r>
            <a:r>
              <a:rPr lang="en-GB" sz="2200" dirty="0">
                <a:solidFill>
                  <a:schemeClr val="tx1"/>
                </a:solidFill>
                <a:latin typeface="Century Gothic"/>
                <a:ea typeface="Century Gothic"/>
                <a:cs typeface="Century Gothic"/>
                <a:sym typeface="Century Gothic"/>
              </a:rPr>
              <a:t>c</a:t>
            </a:r>
            <a:r>
              <a:rPr lang="en-GB" sz="2200" b="0" i="0" u="none" strike="noStrike" cap="none" dirty="0">
                <a:solidFill>
                  <a:schemeClr val="tx1"/>
                </a:solidFill>
                <a:latin typeface="Century Gothic"/>
                <a:ea typeface="Century Gothic"/>
                <a:cs typeface="Century Gothic"/>
                <a:sym typeface="Century Gothic"/>
              </a:rPr>
              <a:t>heck it makes sense. </a:t>
            </a:r>
            <a:endParaRPr sz="2200" b="0" i="0" u="none" strike="noStrike" cap="none" dirty="0">
              <a:solidFill>
                <a:schemeClr val="tx1"/>
              </a:solidFill>
              <a:latin typeface="Century Gothic"/>
              <a:ea typeface="Century Gothic"/>
              <a:cs typeface="Century Gothic"/>
              <a:sym typeface="Century Gothic"/>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67">
          <a:extLst>
            <a:ext uri="{FF2B5EF4-FFF2-40B4-BE49-F238E27FC236}">
              <a16:creationId xmlns:a16="http://schemas.microsoft.com/office/drawing/2014/main" id="{BA5D2296-3C25-466E-9C0D-8757AB761A21}"/>
            </a:ext>
          </a:extLst>
        </p:cNvPr>
        <p:cNvGrpSpPr/>
        <p:nvPr/>
      </p:nvGrpSpPr>
      <p:grpSpPr>
        <a:xfrm>
          <a:off x="0" y="0"/>
          <a:ext cx="0" cy="0"/>
          <a:chOff x="0" y="0"/>
          <a:chExt cx="0" cy="0"/>
        </a:xfrm>
      </p:grpSpPr>
      <p:sp>
        <p:nvSpPr>
          <p:cNvPr id="168" name="Google Shape;168;g3cf8b2ebf57_0_6">
            <a:extLst>
              <a:ext uri="{FF2B5EF4-FFF2-40B4-BE49-F238E27FC236}">
                <a16:creationId xmlns:a16="http://schemas.microsoft.com/office/drawing/2014/main" id="{E19C645B-C476-72E3-F720-112B7AAB9AC9}"/>
              </a:ext>
            </a:extLst>
          </p:cNvPr>
          <p:cNvSpPr txBox="1">
            <a:spLocks noGrp="1"/>
          </p:cNvSpPr>
          <p:nvPr>
            <p:ph type="title"/>
          </p:nvPr>
        </p:nvSpPr>
        <p:spPr>
          <a:xfrm>
            <a:off x="540000" y="540000"/>
            <a:ext cx="10080000" cy="440700"/>
          </a:xfrm>
          <a:prstGeom prst="rect">
            <a:avLst/>
          </a:prstGeom>
          <a:noFill/>
          <a:ln>
            <a:noFill/>
          </a:ln>
        </p:spPr>
        <p:txBody>
          <a:bodyPr spcFirstLastPara="1" wrap="square" lIns="0" tIns="0" rIns="0" bIns="0" anchor="t" anchorCtr="0">
            <a:noAutofit/>
          </a:bodyPr>
          <a:lstStyle/>
          <a:p>
            <a:pPr marL="0" lvl="0" indent="0" algn="l" rtl="0">
              <a:lnSpc>
                <a:spcPct val="90000"/>
              </a:lnSpc>
              <a:spcBef>
                <a:spcPts val="0"/>
              </a:spcBef>
              <a:spcAft>
                <a:spcPts val="0"/>
              </a:spcAft>
              <a:buSzPts val="3400"/>
              <a:buNone/>
            </a:pPr>
            <a:r>
              <a:rPr lang="en-GB" dirty="0"/>
              <a:t>Conservation of mass</a:t>
            </a:r>
            <a:endParaRPr dirty="0"/>
          </a:p>
        </p:txBody>
      </p:sp>
      <p:sp>
        <p:nvSpPr>
          <p:cNvPr id="169" name="Google Shape;169;g3cf8b2ebf57_0_6">
            <a:extLst>
              <a:ext uri="{FF2B5EF4-FFF2-40B4-BE49-F238E27FC236}">
                <a16:creationId xmlns:a16="http://schemas.microsoft.com/office/drawing/2014/main" id="{0EA345CF-AE14-2A23-1133-510324843709}"/>
              </a:ext>
            </a:extLst>
          </p:cNvPr>
          <p:cNvSpPr txBox="1">
            <a:spLocks noGrp="1"/>
          </p:cNvSpPr>
          <p:nvPr>
            <p:ph type="body" idx="1"/>
          </p:nvPr>
        </p:nvSpPr>
        <p:spPr>
          <a:xfrm>
            <a:off x="593498" y="1233597"/>
            <a:ext cx="10080000" cy="5205734"/>
          </a:xfrm>
          <a:prstGeom prst="rect">
            <a:avLst/>
          </a:prstGeom>
          <a:noFill/>
          <a:ln>
            <a:noFill/>
          </a:ln>
        </p:spPr>
        <p:txBody>
          <a:bodyPr spcFirstLastPara="1" wrap="square" lIns="0" tIns="0" rIns="0" bIns="0" anchor="t" anchorCtr="0">
            <a:normAutofit/>
          </a:bodyPr>
          <a:lstStyle/>
          <a:p>
            <a:pPr marL="0" lvl="0" indent="0" algn="l" rtl="0">
              <a:lnSpc>
                <a:spcPct val="100000"/>
              </a:lnSpc>
              <a:spcBef>
                <a:spcPts val="0"/>
              </a:spcBef>
              <a:spcAft>
                <a:spcPts val="0"/>
              </a:spcAft>
              <a:buSzPts val="2750"/>
              <a:buNone/>
            </a:pPr>
            <a:r>
              <a:rPr lang="en-GB" dirty="0"/>
              <a:t>The word</a:t>
            </a:r>
            <a:r>
              <a:rPr lang="en-GB" b="1" dirty="0">
                <a:solidFill>
                  <a:schemeClr val="tx1"/>
                </a:solidFill>
              </a:rPr>
              <a:t> conservation </a:t>
            </a:r>
            <a:r>
              <a:rPr lang="en-GB" dirty="0"/>
              <a:t>comes from the Latin word </a:t>
            </a:r>
            <a:r>
              <a:rPr lang="en-GB" i="1" dirty="0" err="1"/>
              <a:t>conservare</a:t>
            </a:r>
            <a:r>
              <a:rPr lang="en-GB" i="1" dirty="0"/>
              <a:t>,</a:t>
            </a:r>
            <a:r>
              <a:rPr lang="en-GB" dirty="0"/>
              <a:t> which </a:t>
            </a:r>
            <a:r>
              <a:rPr lang="en-GB" dirty="0">
                <a:solidFill>
                  <a:schemeClr val="tx1"/>
                </a:solidFill>
              </a:rPr>
              <a:t>means ‘to keep together’.</a:t>
            </a:r>
            <a:endParaRPr dirty="0">
              <a:solidFill>
                <a:schemeClr val="tx1"/>
              </a:solidFill>
            </a:endParaRPr>
          </a:p>
          <a:p>
            <a:pPr marL="0" lvl="0" indent="0" algn="l" rtl="0">
              <a:lnSpc>
                <a:spcPct val="100000"/>
              </a:lnSpc>
              <a:spcBef>
                <a:spcPts val="1200"/>
              </a:spcBef>
              <a:spcAft>
                <a:spcPts val="0"/>
              </a:spcAft>
              <a:buSzPts val="2750"/>
              <a:buNone/>
            </a:pPr>
            <a:r>
              <a:rPr lang="en-GB" dirty="0"/>
              <a:t>In a chemical reaction, </a:t>
            </a:r>
            <a:r>
              <a:rPr lang="en-GB" b="1" dirty="0">
                <a:solidFill>
                  <a:schemeClr val="tx1"/>
                </a:solidFill>
              </a:rPr>
              <a:t>no atoms are created or destroyed</a:t>
            </a:r>
            <a:r>
              <a:rPr lang="en-GB" dirty="0"/>
              <a:t>. They are rearranged to form new substances. </a:t>
            </a:r>
            <a:endParaRPr dirty="0"/>
          </a:p>
          <a:p>
            <a:pPr marL="0" lvl="0" indent="0" algn="l" rtl="0">
              <a:lnSpc>
                <a:spcPct val="100000"/>
              </a:lnSpc>
              <a:spcBef>
                <a:spcPts val="1200"/>
              </a:spcBef>
              <a:spcAft>
                <a:spcPts val="0"/>
              </a:spcAft>
              <a:buClr>
                <a:schemeClr val="dk1"/>
              </a:buClr>
              <a:buSzPts val="1100"/>
              <a:buFont typeface="Arial"/>
              <a:buNone/>
            </a:pPr>
            <a:r>
              <a:rPr lang="en-GB" dirty="0"/>
              <a:t>If we have 10 bricks and rearrange them in a different way, we still have 10 bricks. This is the same with atoms in a chemical reaction.</a:t>
            </a:r>
            <a:endParaRPr dirty="0"/>
          </a:p>
          <a:p>
            <a:pPr marL="0" lvl="0" indent="0" algn="l" rtl="0">
              <a:lnSpc>
                <a:spcPct val="100000"/>
              </a:lnSpc>
              <a:spcBef>
                <a:spcPts val="1200"/>
              </a:spcBef>
              <a:spcAft>
                <a:spcPts val="0"/>
              </a:spcAft>
              <a:buSzPts val="2750"/>
              <a:buNone/>
            </a:pPr>
            <a:r>
              <a:rPr lang="en-GB" dirty="0">
                <a:solidFill>
                  <a:schemeClr val="tx1"/>
                </a:solidFill>
              </a:rPr>
              <a:t>Conservation of mass </a:t>
            </a:r>
            <a:r>
              <a:rPr lang="en-GB" dirty="0"/>
              <a:t>means that the </a:t>
            </a:r>
            <a:r>
              <a:rPr lang="en-GB" b="1" dirty="0">
                <a:solidFill>
                  <a:schemeClr val="tx1"/>
                </a:solidFill>
              </a:rPr>
              <a:t>total mass of the reactants </a:t>
            </a:r>
            <a:r>
              <a:rPr lang="en-GB" dirty="0"/>
              <a:t>before a chemical reaction always equals the </a:t>
            </a:r>
            <a:r>
              <a:rPr lang="en-GB" b="1" dirty="0">
                <a:solidFill>
                  <a:schemeClr val="tx1"/>
                </a:solidFill>
              </a:rPr>
              <a:t>total mass of products </a:t>
            </a:r>
            <a:r>
              <a:rPr lang="en-GB" dirty="0"/>
              <a:t>after it.</a:t>
            </a:r>
            <a:endParaRPr dirty="0"/>
          </a:p>
          <a:p>
            <a:pPr marL="0" lvl="0" indent="0" algn="l" rtl="0">
              <a:lnSpc>
                <a:spcPct val="100000"/>
              </a:lnSpc>
              <a:spcBef>
                <a:spcPts val="1200"/>
              </a:spcBef>
              <a:spcAft>
                <a:spcPts val="0"/>
              </a:spcAft>
              <a:buSzPts val="2750"/>
              <a:buNone/>
            </a:pPr>
            <a:endParaRPr dirty="0"/>
          </a:p>
          <a:p>
            <a:pPr marL="0" lvl="0" indent="0" algn="l" rtl="0">
              <a:lnSpc>
                <a:spcPct val="100000"/>
              </a:lnSpc>
              <a:spcBef>
                <a:spcPts val="1200"/>
              </a:spcBef>
              <a:spcAft>
                <a:spcPts val="0"/>
              </a:spcAft>
              <a:buSzPts val="2750"/>
              <a:buNone/>
            </a:pPr>
            <a:endParaRPr dirty="0"/>
          </a:p>
          <a:p>
            <a:pPr marL="0" lvl="0" indent="0" algn="l" rtl="0">
              <a:lnSpc>
                <a:spcPct val="100000"/>
              </a:lnSpc>
              <a:spcBef>
                <a:spcPts val="1200"/>
              </a:spcBef>
              <a:spcAft>
                <a:spcPts val="0"/>
              </a:spcAft>
              <a:buSzPts val="2750"/>
              <a:buNone/>
            </a:pPr>
            <a:endParaRPr dirty="0"/>
          </a:p>
          <a:p>
            <a:pPr marL="0" lvl="0" indent="0" algn="l" rtl="0">
              <a:lnSpc>
                <a:spcPct val="100000"/>
              </a:lnSpc>
              <a:spcBef>
                <a:spcPts val="1200"/>
              </a:spcBef>
              <a:spcAft>
                <a:spcPts val="0"/>
              </a:spcAft>
              <a:buSzPts val="2750"/>
              <a:buNone/>
            </a:pPr>
            <a:endParaRPr dirty="0"/>
          </a:p>
          <a:p>
            <a:pPr marL="0" lvl="0" indent="0" algn="l" rtl="0">
              <a:lnSpc>
                <a:spcPct val="100000"/>
              </a:lnSpc>
              <a:spcBef>
                <a:spcPts val="1200"/>
              </a:spcBef>
              <a:spcAft>
                <a:spcPts val="1200"/>
              </a:spcAft>
              <a:buSzPts val="2750"/>
              <a:buNone/>
            </a:pPr>
            <a:endParaRPr dirty="0"/>
          </a:p>
        </p:txBody>
      </p:sp>
      <p:grpSp>
        <p:nvGrpSpPr>
          <p:cNvPr id="2" name="Group 1" descr="A balanced scale with 'mass of reactants' on one side and 'mass of products' on the other showing them to be equal. ">
            <a:extLst>
              <a:ext uri="{FF2B5EF4-FFF2-40B4-BE49-F238E27FC236}">
                <a16:creationId xmlns:a16="http://schemas.microsoft.com/office/drawing/2014/main" id="{E3A733D3-447D-3786-EA50-FE2872A2666A}"/>
              </a:ext>
            </a:extLst>
          </p:cNvPr>
          <p:cNvGrpSpPr/>
          <p:nvPr/>
        </p:nvGrpSpPr>
        <p:grpSpPr>
          <a:xfrm>
            <a:off x="3617300" y="4701749"/>
            <a:ext cx="4957400" cy="2156251"/>
            <a:chOff x="3688786" y="4489734"/>
            <a:chExt cx="4957400" cy="2156251"/>
          </a:xfrm>
        </p:grpSpPr>
        <p:pic>
          <p:nvPicPr>
            <p:cNvPr id="170" name="Google Shape;170;g3cf8b2ebf57_0_6">
              <a:extLst>
                <a:ext uri="{FF2B5EF4-FFF2-40B4-BE49-F238E27FC236}">
                  <a16:creationId xmlns:a16="http://schemas.microsoft.com/office/drawing/2014/main" id="{7E3D94AD-AA6E-1376-4CF6-4A629EFFF90B}"/>
                </a:ext>
              </a:extLst>
            </p:cNvPr>
            <p:cNvPicPr preferRelativeResize="0"/>
            <p:nvPr/>
          </p:nvPicPr>
          <p:blipFill>
            <a:blip r:embed="rId3">
              <a:alphaModFix/>
            </a:blip>
            <a:srcRect t="19511" b="23402"/>
            <a:stretch>
              <a:fillRect/>
            </a:stretch>
          </p:blipFill>
          <p:spPr>
            <a:xfrm>
              <a:off x="3809609" y="5236552"/>
              <a:ext cx="4572782" cy="1409433"/>
            </a:xfrm>
            <a:prstGeom prst="rect">
              <a:avLst/>
            </a:prstGeom>
            <a:noFill/>
            <a:ln>
              <a:noFill/>
            </a:ln>
          </p:spPr>
        </p:pic>
        <p:sp>
          <p:nvSpPr>
            <p:cNvPr id="171" name="Google Shape;171;g3cf8b2ebf57_0_6">
              <a:extLst>
                <a:ext uri="{FF2B5EF4-FFF2-40B4-BE49-F238E27FC236}">
                  <a16:creationId xmlns:a16="http://schemas.microsoft.com/office/drawing/2014/main" id="{AC173CF1-D9B8-FC0F-B409-24322FE30271}"/>
                </a:ext>
              </a:extLst>
            </p:cNvPr>
            <p:cNvSpPr txBox="1"/>
            <p:nvPr/>
          </p:nvSpPr>
          <p:spPr>
            <a:xfrm>
              <a:off x="3688786" y="4489734"/>
              <a:ext cx="1615200" cy="921300"/>
            </a:xfrm>
            <a:prstGeom prst="rect">
              <a:avLst/>
            </a:prstGeom>
            <a:solidFill>
              <a:schemeClr val="accent4">
                <a:lumMod val="20000"/>
                <a:lumOff val="80000"/>
              </a:schemeClr>
            </a:solidFill>
            <a:ln>
              <a:noFill/>
            </a:ln>
          </p:spPr>
          <p:txBody>
            <a:bodyPr spcFirstLastPara="1" wrap="square" lIns="91425" tIns="91425" rIns="91425" bIns="91425" anchor="t" anchorCtr="0">
              <a:noAutofit/>
            </a:bodyPr>
            <a:lstStyle/>
            <a:p>
              <a:pPr marL="0" marR="0" lvl="0" indent="0" algn="ctr" rtl="0">
                <a:lnSpc>
                  <a:spcPct val="100000"/>
                </a:lnSpc>
                <a:spcBef>
                  <a:spcPts val="0"/>
                </a:spcBef>
                <a:spcAft>
                  <a:spcPts val="0"/>
                </a:spcAft>
                <a:buClr>
                  <a:srgbClr val="000000"/>
                </a:buClr>
                <a:buSzPts val="2200"/>
                <a:buFont typeface="Arial"/>
                <a:buNone/>
              </a:pPr>
              <a:r>
                <a:rPr lang="en-GB" sz="2200" b="0" i="0" u="none" strike="noStrike" cap="none" dirty="0">
                  <a:solidFill>
                    <a:schemeClr val="dk1"/>
                  </a:solidFill>
                  <a:latin typeface="Century Gothic"/>
                  <a:ea typeface="Century Gothic"/>
                  <a:cs typeface="Century Gothic"/>
                  <a:sym typeface="Century Gothic"/>
                </a:rPr>
                <a:t>mass of reactants</a:t>
              </a:r>
              <a:endParaRPr sz="2200" b="0" i="0" u="none" strike="noStrike" cap="none" dirty="0">
                <a:solidFill>
                  <a:schemeClr val="dk1"/>
                </a:solidFill>
                <a:latin typeface="Century Gothic"/>
                <a:ea typeface="Century Gothic"/>
                <a:cs typeface="Century Gothic"/>
                <a:sym typeface="Century Gothic"/>
              </a:endParaRPr>
            </a:p>
          </p:txBody>
        </p:sp>
        <p:sp>
          <p:nvSpPr>
            <p:cNvPr id="172" name="Google Shape;172;g3cf8b2ebf57_0_6">
              <a:extLst>
                <a:ext uri="{FF2B5EF4-FFF2-40B4-BE49-F238E27FC236}">
                  <a16:creationId xmlns:a16="http://schemas.microsoft.com/office/drawing/2014/main" id="{FA52CEC6-4823-2AE5-0757-3E5AA9357ED0}"/>
                </a:ext>
              </a:extLst>
            </p:cNvPr>
            <p:cNvSpPr/>
            <p:nvPr/>
          </p:nvSpPr>
          <p:spPr>
            <a:xfrm>
              <a:off x="6647286" y="4551988"/>
              <a:ext cx="1998900" cy="860400"/>
            </a:xfrm>
            <a:prstGeom prst="ellipse">
              <a:avLst/>
            </a:prstGeom>
            <a:solidFill>
              <a:schemeClr val="lt2"/>
            </a:solidFill>
            <a:ln w="9525" cap="flat" cmpd="sng">
              <a:noFill/>
              <a:prstDash val="solid"/>
              <a:round/>
              <a:headEnd type="none" w="sm" len="sm"/>
              <a:tailEnd type="none" w="sm" len="sm"/>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2200"/>
                <a:buFont typeface="Arial"/>
                <a:buNone/>
              </a:pPr>
              <a:r>
                <a:rPr lang="en-GB" sz="2200" dirty="0">
                  <a:latin typeface="Century Gothic"/>
                  <a:ea typeface="Century Gothic"/>
                  <a:cs typeface="Century Gothic"/>
                  <a:sym typeface="Century Gothic"/>
                </a:rPr>
                <a:t>m</a:t>
              </a:r>
              <a:r>
                <a:rPr lang="en-GB" sz="2200" b="0" i="0" u="none" strike="noStrike" cap="none" dirty="0">
                  <a:solidFill>
                    <a:srgbClr val="000000"/>
                  </a:solidFill>
                  <a:latin typeface="Century Gothic"/>
                  <a:ea typeface="Century Gothic"/>
                  <a:cs typeface="Century Gothic"/>
                  <a:sym typeface="Century Gothic"/>
                </a:rPr>
                <a:t>ass of products </a:t>
              </a:r>
              <a:endParaRPr sz="2200" b="0" i="0" u="none" strike="noStrike" cap="none" dirty="0">
                <a:solidFill>
                  <a:srgbClr val="000000"/>
                </a:solidFill>
                <a:latin typeface="Century Gothic"/>
                <a:ea typeface="Century Gothic"/>
                <a:cs typeface="Century Gothic"/>
                <a:sym typeface="Century Gothic"/>
              </a:endParaRPr>
            </a:p>
          </p:txBody>
        </p:sp>
      </p:grpSp>
    </p:spTree>
    <p:extLst>
      <p:ext uri="{BB962C8B-B14F-4D97-AF65-F5344CB8AC3E}">
        <p14:creationId xmlns:p14="http://schemas.microsoft.com/office/powerpoint/2010/main" val="714420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69">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69">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69">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69">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9" grpId="0" build="p"/>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sp>
        <p:nvSpPr>
          <p:cNvPr id="178" name="Google Shape;178;g3cfe7cfe34e_0_8"/>
          <p:cNvSpPr txBox="1">
            <a:spLocks noGrp="1"/>
          </p:cNvSpPr>
          <p:nvPr>
            <p:ph type="title"/>
          </p:nvPr>
        </p:nvSpPr>
        <p:spPr>
          <a:xfrm>
            <a:off x="540000" y="540000"/>
            <a:ext cx="10080000" cy="440700"/>
          </a:xfrm>
          <a:prstGeom prst="rect">
            <a:avLst/>
          </a:prstGeom>
          <a:noFill/>
          <a:ln>
            <a:noFill/>
          </a:ln>
        </p:spPr>
        <p:txBody>
          <a:bodyPr spcFirstLastPara="1" wrap="square" lIns="0" tIns="0" rIns="0" bIns="0" anchor="t" anchorCtr="0">
            <a:noAutofit/>
          </a:bodyPr>
          <a:lstStyle/>
          <a:p>
            <a:pPr marL="0" lvl="0" indent="0" algn="l" rtl="0">
              <a:lnSpc>
                <a:spcPct val="90000"/>
              </a:lnSpc>
              <a:spcBef>
                <a:spcPts val="0"/>
              </a:spcBef>
              <a:spcAft>
                <a:spcPts val="0"/>
              </a:spcAft>
              <a:buSzPts val="3400"/>
              <a:buNone/>
            </a:pPr>
            <a:r>
              <a:rPr lang="en-GB" dirty="0"/>
              <a:t>Conservation of mass in a chemical reaction</a:t>
            </a:r>
            <a:endParaRPr dirty="0"/>
          </a:p>
        </p:txBody>
      </p:sp>
      <mc:AlternateContent xmlns:mc="http://schemas.openxmlformats.org/markup-compatibility/2006" xmlns:a14="http://schemas.microsoft.com/office/drawing/2010/main">
        <mc:Choice Requires="a14">
          <p:sp>
            <p:nvSpPr>
              <p:cNvPr id="179" name="Google Shape;179;g3cfe7cfe34e_0_8"/>
              <p:cNvSpPr txBox="1">
                <a:spLocks noGrp="1"/>
              </p:cNvSpPr>
              <p:nvPr>
                <p:ph type="body" idx="1"/>
              </p:nvPr>
            </p:nvSpPr>
            <p:spPr>
              <a:xfrm>
                <a:off x="593498" y="1399330"/>
                <a:ext cx="10080000" cy="5040000"/>
              </a:xfrm>
              <a:prstGeom prst="rect">
                <a:avLst/>
              </a:prstGeom>
              <a:noFill/>
              <a:ln>
                <a:noFill/>
              </a:ln>
            </p:spPr>
            <p:txBody>
              <a:bodyPr spcFirstLastPara="1" wrap="square" lIns="0" tIns="0" rIns="0" bIns="0" anchor="t" anchorCtr="0">
                <a:noAutofit/>
              </a:bodyPr>
              <a:lstStyle/>
              <a:p>
                <a:pPr marL="0" lvl="0" indent="0" algn="l" rtl="0">
                  <a:lnSpc>
                    <a:spcPct val="115000"/>
                  </a:lnSpc>
                  <a:spcBef>
                    <a:spcPts val="1200"/>
                  </a:spcBef>
                  <a:spcAft>
                    <a:spcPts val="0"/>
                  </a:spcAft>
                  <a:buSzPts val="2750"/>
                  <a:buNone/>
                </a:pPr>
                <a:r>
                  <a:rPr lang="en-GB" dirty="0"/>
                  <a:t>When magnesium burns in oxygen, the product is magnesium oxide.</a:t>
                </a:r>
                <a:endParaRPr dirty="0"/>
              </a:p>
              <a:p>
                <a:pPr marL="0" lvl="0" indent="0" algn="l" rtl="0">
                  <a:lnSpc>
                    <a:spcPct val="115000"/>
                  </a:lnSpc>
                  <a:spcBef>
                    <a:spcPts val="1200"/>
                  </a:spcBef>
                  <a:spcAft>
                    <a:spcPts val="0"/>
                  </a:spcAft>
                  <a:buClr>
                    <a:schemeClr val="dk1"/>
                  </a:buClr>
                  <a:buSzPts val="1100"/>
                  <a:buFont typeface="Arial"/>
                  <a:buNone/>
                </a:pPr>
                <a:r>
                  <a:rPr lang="en-GB" dirty="0"/>
                  <a:t>In chemistry, we often summarise sentences in a </a:t>
                </a:r>
                <a:r>
                  <a:rPr lang="en-GB" b="1" dirty="0">
                    <a:solidFill>
                      <a:schemeClr val="tx1"/>
                    </a:solidFill>
                  </a:rPr>
                  <a:t>word equation</a:t>
                </a:r>
                <a:r>
                  <a:rPr lang="en-GB" dirty="0">
                    <a:solidFill>
                      <a:schemeClr val="tx1"/>
                    </a:solidFill>
                  </a:rPr>
                  <a:t>:</a:t>
                </a:r>
                <a:endParaRPr dirty="0">
                  <a:solidFill>
                    <a:schemeClr val="tx1"/>
                  </a:solidFill>
                </a:endParaRPr>
              </a:p>
              <a:p>
                <a:pPr marL="0" lvl="0" indent="0" algn="ctr" rtl="0">
                  <a:lnSpc>
                    <a:spcPct val="115000"/>
                  </a:lnSpc>
                  <a:spcBef>
                    <a:spcPts val="1200"/>
                  </a:spcBef>
                  <a:spcAft>
                    <a:spcPts val="0"/>
                  </a:spcAft>
                  <a:buClr>
                    <a:schemeClr val="dk1"/>
                  </a:buClr>
                  <a:buSzPts val="1100"/>
                  <a:buFont typeface="Arial"/>
                  <a:buNone/>
                </a:pPr>
                <a14:m>
                  <m:oMathPara xmlns:m="http://schemas.openxmlformats.org/officeDocument/2006/math">
                    <m:oMath>
                      <m:r>
                        <m:rPr>
                          <m:sty m:val="p"/>
                        </m:rPr>
                        <a:rPr lang="en-GB" i="0" dirty="0" smtClean="0">
                          <a:latin typeface="Cambria Math" panose="02040503050406030204" pitchFamily="18" charset="0"/>
                        </a:rPr>
                        <m:t>magnesium</m:t>
                      </m:r>
                      <m:r>
                        <a:rPr lang="en-GB" i="0" dirty="0" smtClean="0">
                          <a:latin typeface="Cambria Math" panose="02040503050406030204" pitchFamily="18" charset="0"/>
                        </a:rPr>
                        <m:t> + </m:t>
                      </m:r>
                      <m:r>
                        <m:rPr>
                          <m:sty m:val="p"/>
                        </m:rPr>
                        <a:rPr lang="en-GB" i="0" dirty="0" smtClean="0">
                          <a:latin typeface="Cambria Math" panose="02040503050406030204" pitchFamily="18" charset="0"/>
                        </a:rPr>
                        <m:t>oxygen</m:t>
                      </m:r>
                      <m:r>
                        <a:rPr lang="en-GB" i="0" dirty="0" smtClean="0">
                          <a:latin typeface="Cambria Math" panose="02040503050406030204" pitchFamily="18" charset="0"/>
                        </a:rPr>
                        <m:t> → </m:t>
                      </m:r>
                      <m:r>
                        <m:rPr>
                          <m:sty m:val="p"/>
                        </m:rPr>
                        <a:rPr lang="en-GB" i="0" dirty="0" smtClean="0">
                          <a:latin typeface="Cambria Math" panose="02040503050406030204" pitchFamily="18" charset="0"/>
                        </a:rPr>
                        <m:t>magnesium</m:t>
                      </m:r>
                      <m:r>
                        <a:rPr lang="en-GB" i="0" dirty="0" smtClean="0">
                          <a:latin typeface="Cambria Math" panose="02040503050406030204" pitchFamily="18" charset="0"/>
                        </a:rPr>
                        <m:t> </m:t>
                      </m:r>
                      <m:r>
                        <m:rPr>
                          <m:sty m:val="p"/>
                        </m:rPr>
                        <a:rPr lang="en-GB" i="0" dirty="0" smtClean="0">
                          <a:latin typeface="Cambria Math" panose="02040503050406030204" pitchFamily="18" charset="0"/>
                        </a:rPr>
                        <m:t>oxide</m:t>
                      </m:r>
                    </m:oMath>
                  </m:oMathPara>
                </a14:m>
                <a:endParaRPr dirty="0">
                  <a:solidFill>
                    <a:schemeClr val="tx1"/>
                  </a:solidFill>
                </a:endParaRPr>
              </a:p>
              <a:p>
                <a:pPr marL="0" lvl="0" indent="0" algn="l" rtl="0">
                  <a:lnSpc>
                    <a:spcPct val="115000"/>
                  </a:lnSpc>
                  <a:spcBef>
                    <a:spcPts val="1200"/>
                  </a:spcBef>
                  <a:spcAft>
                    <a:spcPts val="0"/>
                  </a:spcAft>
                  <a:buClr>
                    <a:schemeClr val="dk1"/>
                  </a:buClr>
                  <a:buSzPts val="1100"/>
                  <a:buFont typeface="Arial"/>
                  <a:buNone/>
                </a:pPr>
                <a:r>
                  <a:rPr lang="en-GB" dirty="0"/>
                  <a:t>A scientist measured:</a:t>
                </a:r>
                <a:endParaRPr dirty="0"/>
              </a:p>
              <a:p>
                <a:pPr marL="800100" indent="-342900">
                  <a:lnSpc>
                    <a:spcPct val="115000"/>
                  </a:lnSpc>
                  <a:spcBef>
                    <a:spcPts val="1200"/>
                  </a:spcBef>
                </a:pPr>
                <a:r>
                  <a:rPr lang="en-GB" dirty="0">
                    <a:solidFill>
                      <a:schemeClr val="tx1"/>
                    </a:solidFill>
                  </a:rPr>
                  <a:t>the mass of magnesium at the start = 2.4 g</a:t>
                </a:r>
              </a:p>
              <a:p>
                <a:pPr marL="800100" indent="-342900">
                  <a:lnSpc>
                    <a:spcPct val="115000"/>
                  </a:lnSpc>
                  <a:spcBef>
                    <a:spcPts val="1200"/>
                  </a:spcBef>
                </a:pPr>
                <a:r>
                  <a:rPr lang="en-GB" dirty="0">
                    <a:solidFill>
                      <a:schemeClr val="tx1"/>
                    </a:solidFill>
                  </a:rPr>
                  <a:t>the mass of oxygen used up = 1.6 g</a:t>
                </a:r>
              </a:p>
              <a:p>
                <a:pPr marL="800100" indent="-342900">
                  <a:lnSpc>
                    <a:spcPct val="115000"/>
                  </a:lnSpc>
                  <a:spcBef>
                    <a:spcPts val="1200"/>
                  </a:spcBef>
                </a:pPr>
                <a:r>
                  <a:rPr lang="en-GB" dirty="0">
                    <a:solidFill>
                      <a:schemeClr val="tx1"/>
                    </a:solidFill>
                  </a:rPr>
                  <a:t>the mass of magnesium oxide produced = 4.0 g</a:t>
                </a:r>
              </a:p>
              <a:p>
                <a:pPr marL="53975" lvl="0" indent="0" algn="l" rtl="0">
                  <a:lnSpc>
                    <a:spcPct val="115000"/>
                  </a:lnSpc>
                  <a:spcBef>
                    <a:spcPts val="1200"/>
                  </a:spcBef>
                  <a:spcAft>
                    <a:spcPts val="0"/>
                  </a:spcAft>
                  <a:buClr>
                    <a:schemeClr val="accent4"/>
                  </a:buClr>
                  <a:buSzPts val="2750"/>
                  <a:buNone/>
                </a:pPr>
                <a:r>
                  <a:rPr lang="en-GB" dirty="0">
                    <a:solidFill>
                      <a:schemeClr val="tx1"/>
                    </a:solidFill>
                  </a:rPr>
                  <a:t>Is the law of conservation of mass true for these experimental results?</a:t>
                </a:r>
                <a:endParaRPr dirty="0">
                  <a:solidFill>
                    <a:schemeClr val="tx1"/>
                  </a:solidFill>
                </a:endParaRPr>
              </a:p>
              <a:p>
                <a:pPr marL="0" lvl="0" indent="0" algn="l" rtl="0">
                  <a:lnSpc>
                    <a:spcPct val="100000"/>
                  </a:lnSpc>
                  <a:spcBef>
                    <a:spcPts val="1200"/>
                  </a:spcBef>
                  <a:spcAft>
                    <a:spcPts val="1200"/>
                  </a:spcAft>
                  <a:buSzPts val="2750"/>
                  <a:buNone/>
                </a:pPr>
                <a:endParaRPr dirty="0"/>
              </a:p>
            </p:txBody>
          </p:sp>
        </mc:Choice>
        <mc:Fallback xmlns="">
          <p:sp>
            <p:nvSpPr>
              <p:cNvPr id="179" name="Google Shape;179;g3cfe7cfe34e_0_8"/>
              <p:cNvSpPr txBox="1">
                <a:spLocks noGrp="1" noRot="1" noChangeAspect="1" noMove="1" noResize="1" noEditPoints="1" noAdjustHandles="1" noChangeArrowheads="1" noChangeShapeType="1" noTextEdit="1"/>
              </p:cNvSpPr>
              <p:nvPr>
                <p:ph type="body" idx="1"/>
              </p:nvPr>
            </p:nvSpPr>
            <p:spPr>
              <a:xfrm>
                <a:off x="593498" y="1399330"/>
                <a:ext cx="10080000" cy="5040000"/>
              </a:xfrm>
              <a:prstGeom prst="rect">
                <a:avLst/>
              </a:prstGeom>
              <a:blipFill>
                <a:blip r:embed="rId3"/>
                <a:stretch>
                  <a:fillRect l="-1693"/>
                </a:stretch>
              </a:blipFill>
              <a:ln>
                <a:noFill/>
              </a:ln>
            </p:spPr>
            <p:txBody>
              <a:bodyPr/>
              <a:lstStyle/>
              <a:p>
                <a:r>
                  <a:rPr lang="en-GB">
                    <a:noFill/>
                  </a:rPr>
                  <a:t> </a:t>
                </a:r>
              </a:p>
            </p:txBody>
          </p:sp>
        </mc:Fallback>
      </mc:AlternateContent>
      <p:sp>
        <p:nvSpPr>
          <p:cNvPr id="3" name="Google Shape;117;p5">
            <a:extLst>
              <a:ext uri="{FF2B5EF4-FFF2-40B4-BE49-F238E27FC236}">
                <a16:creationId xmlns:a16="http://schemas.microsoft.com/office/drawing/2014/main" id="{87707E3C-ED2C-8549-581F-EF72E8B18308}"/>
              </a:ext>
            </a:extLst>
          </p:cNvPr>
          <p:cNvSpPr txBox="1"/>
          <p:nvPr/>
        </p:nvSpPr>
        <p:spPr>
          <a:xfrm rot="5400000">
            <a:off x="9701760" y="2205000"/>
            <a:ext cx="4140000" cy="810000"/>
          </a:xfrm>
          <a:prstGeom prst="rect">
            <a:avLst/>
          </a:prstGeom>
          <a:noFill/>
          <a:ln>
            <a:noFill/>
          </a:ln>
        </p:spPr>
        <p:txBody>
          <a:bodyPr spcFirstLastPara="1" wrap="square" lIns="0" tIns="0" rIns="0" bIns="0" anchor="ctr" anchorCtr="0">
            <a:noAutofit/>
          </a:bodyPr>
          <a:lstStyle/>
          <a:p>
            <a:pPr marL="0" marR="0" lvl="0" indent="0" algn="l" rtl="0">
              <a:lnSpc>
                <a:spcPct val="90000"/>
              </a:lnSpc>
              <a:spcBef>
                <a:spcPts val="0"/>
              </a:spcBef>
              <a:spcAft>
                <a:spcPts val="0"/>
              </a:spcAft>
              <a:buClr>
                <a:schemeClr val="lt1"/>
              </a:buClr>
              <a:buSzPts val="2200"/>
              <a:buFont typeface="Century Gothic"/>
              <a:buNone/>
            </a:pPr>
            <a:r>
              <a:rPr lang="en-GB" sz="2200" b="1" i="0" u="none" strike="noStrike" cap="none" dirty="0">
                <a:solidFill>
                  <a:schemeClr val="lt1"/>
                </a:solidFill>
                <a:latin typeface="Century Gothic"/>
                <a:ea typeface="Century Gothic"/>
                <a:cs typeface="Century Gothic"/>
                <a:sym typeface="Century Gothic"/>
              </a:rPr>
              <a:t>Activity</a:t>
            </a:r>
            <a:endParaRPr sz="2200" b="1" i="0" u="none" strike="noStrike" cap="none" dirty="0">
              <a:solidFill>
                <a:schemeClr val="lt1"/>
              </a:solidFill>
              <a:latin typeface="Century Gothic"/>
              <a:ea typeface="Century Gothic"/>
              <a:cs typeface="Century Gothic"/>
              <a:sym typeface="Century Gothic"/>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77">
          <a:extLst>
            <a:ext uri="{FF2B5EF4-FFF2-40B4-BE49-F238E27FC236}">
              <a16:creationId xmlns:a16="http://schemas.microsoft.com/office/drawing/2014/main" id="{DF619623-41C1-5185-8EED-61B955CFE421}"/>
            </a:ext>
          </a:extLst>
        </p:cNvPr>
        <p:cNvGrpSpPr/>
        <p:nvPr/>
      </p:nvGrpSpPr>
      <p:grpSpPr>
        <a:xfrm>
          <a:off x="0" y="0"/>
          <a:ext cx="0" cy="0"/>
          <a:chOff x="0" y="0"/>
          <a:chExt cx="0" cy="0"/>
        </a:xfrm>
      </p:grpSpPr>
      <p:sp>
        <p:nvSpPr>
          <p:cNvPr id="178" name="Google Shape;178;g3cfe7cfe34e_0_8">
            <a:extLst>
              <a:ext uri="{FF2B5EF4-FFF2-40B4-BE49-F238E27FC236}">
                <a16:creationId xmlns:a16="http://schemas.microsoft.com/office/drawing/2014/main" id="{00E47188-7989-FA5D-7595-7F688129C00B}"/>
              </a:ext>
            </a:extLst>
          </p:cNvPr>
          <p:cNvSpPr txBox="1">
            <a:spLocks noGrp="1"/>
          </p:cNvSpPr>
          <p:nvPr>
            <p:ph type="title"/>
          </p:nvPr>
        </p:nvSpPr>
        <p:spPr>
          <a:xfrm>
            <a:off x="540000" y="540000"/>
            <a:ext cx="10080000" cy="440700"/>
          </a:xfrm>
          <a:prstGeom prst="rect">
            <a:avLst/>
          </a:prstGeom>
          <a:noFill/>
          <a:ln>
            <a:noFill/>
          </a:ln>
        </p:spPr>
        <p:txBody>
          <a:bodyPr spcFirstLastPara="1" wrap="square" lIns="0" tIns="0" rIns="0" bIns="0" anchor="t" anchorCtr="0">
            <a:noAutofit/>
          </a:bodyPr>
          <a:lstStyle/>
          <a:p>
            <a:pPr marL="0" lvl="0" indent="0" algn="l" rtl="0">
              <a:lnSpc>
                <a:spcPct val="90000"/>
              </a:lnSpc>
              <a:spcBef>
                <a:spcPts val="0"/>
              </a:spcBef>
              <a:spcAft>
                <a:spcPts val="0"/>
              </a:spcAft>
              <a:buSzPts val="3400"/>
              <a:buNone/>
            </a:pPr>
            <a:r>
              <a:rPr lang="en-GB" dirty="0"/>
              <a:t>Conservation of mass in a chemical reaction – answer </a:t>
            </a:r>
            <a:endParaRPr dirty="0"/>
          </a:p>
        </p:txBody>
      </p:sp>
      <mc:AlternateContent xmlns:mc="http://schemas.openxmlformats.org/markup-compatibility/2006" xmlns:a14="http://schemas.microsoft.com/office/drawing/2010/main">
        <mc:Choice Requires="a14">
          <p:sp>
            <p:nvSpPr>
              <p:cNvPr id="179" name="Google Shape;179;g3cfe7cfe34e_0_8">
                <a:extLst>
                  <a:ext uri="{FF2B5EF4-FFF2-40B4-BE49-F238E27FC236}">
                    <a16:creationId xmlns:a16="http://schemas.microsoft.com/office/drawing/2014/main" id="{FABF010A-E7EA-C58A-9240-4409B1301229}"/>
                  </a:ext>
                </a:extLst>
              </p:cNvPr>
              <p:cNvSpPr txBox="1">
                <a:spLocks noGrp="1"/>
              </p:cNvSpPr>
              <p:nvPr>
                <p:ph type="body" idx="1"/>
              </p:nvPr>
            </p:nvSpPr>
            <p:spPr>
              <a:xfrm>
                <a:off x="540000" y="1680684"/>
                <a:ext cx="10080000" cy="5040000"/>
              </a:xfrm>
              <a:prstGeom prst="rect">
                <a:avLst/>
              </a:prstGeom>
              <a:noFill/>
              <a:ln>
                <a:noFill/>
              </a:ln>
            </p:spPr>
            <p:txBody>
              <a:bodyPr spcFirstLastPara="1" wrap="square" lIns="0" tIns="0" rIns="0" bIns="0" anchor="t" anchorCtr="0">
                <a:noAutofit/>
              </a:bodyPr>
              <a:lstStyle/>
              <a:p>
                <a:pPr marL="0" lvl="0" indent="0">
                  <a:lnSpc>
                    <a:spcPct val="115000"/>
                  </a:lnSpc>
                  <a:spcBef>
                    <a:spcPts val="1200"/>
                  </a:spcBef>
                  <a:buSzPts val="1400"/>
                  <a:buNone/>
                </a:pPr>
                <a:r>
                  <a:rPr lang="en-GB" sz="2400" b="1" dirty="0">
                    <a:solidFill>
                      <a:schemeClr val="accent4"/>
                    </a:solidFill>
                  </a:rPr>
                  <a:t>Step 1: </a:t>
                </a:r>
                <a:r>
                  <a:rPr lang="en-GB" sz="2400" dirty="0"/>
                  <a:t>identify the reactants and their masses. </a:t>
                </a:r>
              </a:p>
              <a:p>
                <a:pPr marL="0" lvl="0" indent="0">
                  <a:lnSpc>
                    <a:spcPct val="115000"/>
                  </a:lnSpc>
                  <a:spcBef>
                    <a:spcPts val="1200"/>
                  </a:spcBef>
                  <a:buSzPts val="1400"/>
                  <a:buNone/>
                </a:pPr>
                <a:r>
                  <a:rPr lang="en-GB" sz="2400" dirty="0"/>
                  <a:t>What are we starting with? Magnesium and oxygen. </a:t>
                </a:r>
              </a:p>
              <a:p>
                <a:pPr marL="0" lvl="0" indent="0">
                  <a:lnSpc>
                    <a:spcPct val="115000"/>
                  </a:lnSpc>
                  <a:spcBef>
                    <a:spcPts val="1200"/>
                  </a:spcBef>
                  <a:buSzPts val="1400"/>
                  <a:buNone/>
                </a:pPr>
                <a:r>
                  <a:rPr lang="en-GB" sz="2400" dirty="0"/>
                  <a:t>What are their masses? 2.4 g and 1.6 g.</a:t>
                </a:r>
              </a:p>
              <a:p>
                <a:pPr marL="0" lvl="0" indent="0">
                  <a:lnSpc>
                    <a:spcPct val="115000"/>
                  </a:lnSpc>
                  <a:spcBef>
                    <a:spcPts val="1200"/>
                  </a:spcBef>
                  <a:buClr>
                    <a:schemeClr val="dk1"/>
                  </a:buClr>
                  <a:buSzPts val="1100"/>
                  <a:buNone/>
                </a:pPr>
                <a:r>
                  <a:rPr lang="en-GB" sz="2400" b="1" dirty="0">
                    <a:solidFill>
                      <a:schemeClr val="accent4"/>
                    </a:solidFill>
                  </a:rPr>
                  <a:t>Step 2: </a:t>
                </a:r>
                <a:r>
                  <a:rPr lang="en-GB" sz="2400" dirty="0"/>
                  <a:t>add the masses of the reactants on. </a:t>
                </a:r>
              </a:p>
              <a:p>
                <a:pPr marL="0" lvl="0" indent="0">
                  <a:lnSpc>
                    <a:spcPct val="115000"/>
                  </a:lnSpc>
                  <a:spcBef>
                    <a:spcPts val="1200"/>
                  </a:spcBef>
                  <a:buClr>
                    <a:schemeClr val="dk1"/>
                  </a:buClr>
                  <a:buSzPts val="1100"/>
                  <a:buNone/>
                </a:pPr>
                <a:r>
                  <a:rPr lang="en-GB" sz="2400" dirty="0"/>
                  <a:t>Total mass before the reaction </a:t>
                </a:r>
                <a14:m>
                  <m:oMath xmlns:m="http://schemas.openxmlformats.org/officeDocument/2006/math">
                    <m:r>
                      <a:rPr lang="en-GB" sz="2400" dirty="0">
                        <a:latin typeface="Cambria Math" panose="02040503050406030204" pitchFamily="18" charset="0"/>
                      </a:rPr>
                      <m:t>= 2.4 + 1.6 = 4.0 </m:t>
                    </m:r>
                    <m:r>
                      <m:rPr>
                        <m:sty m:val="p"/>
                      </m:rPr>
                      <a:rPr lang="en-GB" sz="2400" dirty="0">
                        <a:latin typeface="Cambria Math" panose="02040503050406030204" pitchFamily="18" charset="0"/>
                      </a:rPr>
                      <m:t>g</m:t>
                    </m:r>
                  </m:oMath>
                </a14:m>
                <a:endParaRPr lang="en-GB" sz="2400" dirty="0"/>
              </a:p>
              <a:p>
                <a:pPr marL="0" lvl="0" indent="0">
                  <a:lnSpc>
                    <a:spcPct val="115000"/>
                  </a:lnSpc>
                  <a:spcBef>
                    <a:spcPts val="1200"/>
                  </a:spcBef>
                  <a:buSzPts val="1400"/>
                  <a:buNone/>
                </a:pPr>
                <a:r>
                  <a:rPr lang="en-GB" sz="2400" b="1" dirty="0">
                    <a:solidFill>
                      <a:schemeClr val="accent4"/>
                    </a:solidFill>
                  </a:rPr>
                  <a:t>Step 3:</a:t>
                </a:r>
                <a:r>
                  <a:rPr lang="en-GB" sz="2400" dirty="0">
                    <a:solidFill>
                      <a:schemeClr val="accent4"/>
                    </a:solidFill>
                  </a:rPr>
                  <a:t> </a:t>
                </a:r>
                <a:r>
                  <a:rPr lang="en-GB" sz="2400" dirty="0"/>
                  <a:t>identify the product and its mass. </a:t>
                </a:r>
              </a:p>
              <a:p>
                <a:pPr marL="0" lvl="0" indent="0">
                  <a:lnSpc>
                    <a:spcPct val="115000"/>
                  </a:lnSpc>
                  <a:spcBef>
                    <a:spcPts val="1200"/>
                  </a:spcBef>
                  <a:buSzPts val="1400"/>
                  <a:buNone/>
                </a:pPr>
                <a:r>
                  <a:rPr lang="en-GB" sz="2400" dirty="0"/>
                  <a:t>What is produced? Magnesium oxide. What is its mass? 4.0 g</a:t>
                </a:r>
              </a:p>
              <a:p>
                <a:pPr marL="0" lvl="0" indent="0">
                  <a:lnSpc>
                    <a:spcPct val="115000"/>
                  </a:lnSpc>
                  <a:spcBef>
                    <a:spcPts val="1200"/>
                  </a:spcBef>
                  <a:buClr>
                    <a:schemeClr val="dk1"/>
                  </a:buClr>
                  <a:buSzPts val="1100"/>
                  <a:buNone/>
                </a:pPr>
                <a:r>
                  <a:rPr lang="en-GB" sz="2400" b="1" dirty="0">
                    <a:solidFill>
                      <a:schemeClr val="accent4"/>
                    </a:solidFill>
                  </a:rPr>
                  <a:t>Step 4: </a:t>
                </a:r>
                <a:r>
                  <a:rPr lang="en-GB" sz="2400" dirty="0"/>
                  <a:t>compare. Mass before = 4.0 g</a:t>
                </a:r>
                <a14:m>
                  <m:oMath xmlns:m="http://schemas.openxmlformats.org/officeDocument/2006/math">
                    <m:r>
                      <a:rPr lang="en-GB" sz="2400" dirty="0">
                        <a:latin typeface="Cambria Math" panose="02040503050406030204" pitchFamily="18" charset="0"/>
                      </a:rPr>
                      <m:t>.</m:t>
                    </m:r>
                  </m:oMath>
                </a14:m>
                <a:r>
                  <a:rPr lang="en-GB" sz="2400" dirty="0"/>
                  <a:t> Mass after = 4.0 g.</a:t>
                </a:r>
              </a:p>
              <a:p>
                <a:pPr marL="0" lvl="0" indent="0" algn="l" rtl="0">
                  <a:lnSpc>
                    <a:spcPct val="100000"/>
                  </a:lnSpc>
                  <a:spcBef>
                    <a:spcPts val="1200"/>
                  </a:spcBef>
                  <a:spcAft>
                    <a:spcPts val="1200"/>
                  </a:spcAft>
                  <a:buSzPts val="2750"/>
                  <a:buNone/>
                </a:pPr>
                <a:endParaRPr dirty="0"/>
              </a:p>
            </p:txBody>
          </p:sp>
        </mc:Choice>
        <mc:Fallback xmlns="">
          <p:sp>
            <p:nvSpPr>
              <p:cNvPr id="179" name="Google Shape;179;g3cfe7cfe34e_0_8">
                <a:extLst>
                  <a:ext uri="{FF2B5EF4-FFF2-40B4-BE49-F238E27FC236}">
                    <a16:creationId xmlns:a16="http://schemas.microsoft.com/office/drawing/2014/main" id="{FABF010A-E7EA-C58A-9240-4409B1301229}"/>
                  </a:ext>
                </a:extLst>
              </p:cNvPr>
              <p:cNvSpPr txBox="1">
                <a:spLocks noGrp="1" noRot="1" noChangeAspect="1" noMove="1" noResize="1" noEditPoints="1" noAdjustHandles="1" noChangeArrowheads="1" noChangeShapeType="1" noTextEdit="1"/>
              </p:cNvSpPr>
              <p:nvPr>
                <p:ph type="body" idx="1"/>
              </p:nvPr>
            </p:nvSpPr>
            <p:spPr>
              <a:xfrm>
                <a:off x="540000" y="1680684"/>
                <a:ext cx="10080000" cy="5040000"/>
              </a:xfrm>
              <a:prstGeom prst="rect">
                <a:avLst/>
              </a:prstGeom>
              <a:blipFill>
                <a:blip r:embed="rId3"/>
                <a:stretch>
                  <a:fillRect l="-1875"/>
                </a:stretch>
              </a:blipFill>
              <a:ln>
                <a:noFill/>
              </a:ln>
            </p:spPr>
            <p:txBody>
              <a:bodyPr/>
              <a:lstStyle/>
              <a:p>
                <a:r>
                  <a:rPr lang="en-GB">
                    <a:noFill/>
                  </a:rPr>
                  <a:t> </a:t>
                </a:r>
              </a:p>
            </p:txBody>
          </p:sp>
        </mc:Fallback>
      </mc:AlternateContent>
      <p:sp>
        <p:nvSpPr>
          <p:cNvPr id="3" name="Google Shape;117;p5">
            <a:extLst>
              <a:ext uri="{FF2B5EF4-FFF2-40B4-BE49-F238E27FC236}">
                <a16:creationId xmlns:a16="http://schemas.microsoft.com/office/drawing/2014/main" id="{2891E535-64AE-E68B-65E1-9A5930593C25}"/>
              </a:ext>
              <a:ext uri="{C183D7F6-B498-43B3-948B-1728B52AA6E4}">
                <adec:decorative xmlns:adec="http://schemas.microsoft.com/office/drawing/2017/decorative" val="1"/>
              </a:ext>
            </a:extLst>
          </p:cNvPr>
          <p:cNvSpPr txBox="1"/>
          <p:nvPr/>
        </p:nvSpPr>
        <p:spPr>
          <a:xfrm rot="5400000">
            <a:off x="9701760" y="2205000"/>
            <a:ext cx="4140000" cy="810000"/>
          </a:xfrm>
          <a:prstGeom prst="rect">
            <a:avLst/>
          </a:prstGeom>
          <a:noFill/>
          <a:ln>
            <a:noFill/>
          </a:ln>
        </p:spPr>
        <p:txBody>
          <a:bodyPr spcFirstLastPara="1" wrap="square" lIns="0" tIns="0" rIns="0" bIns="0" anchor="ctr" anchorCtr="0">
            <a:noAutofit/>
          </a:bodyPr>
          <a:lstStyle/>
          <a:p>
            <a:pPr marL="0" marR="0" lvl="0" indent="0" algn="l" rtl="0">
              <a:lnSpc>
                <a:spcPct val="90000"/>
              </a:lnSpc>
              <a:spcBef>
                <a:spcPts val="0"/>
              </a:spcBef>
              <a:spcAft>
                <a:spcPts val="0"/>
              </a:spcAft>
              <a:buClr>
                <a:schemeClr val="lt1"/>
              </a:buClr>
              <a:buSzPts val="2200"/>
              <a:buFont typeface="Century Gothic"/>
              <a:buNone/>
            </a:pPr>
            <a:r>
              <a:rPr lang="en-GB" sz="2200" b="1" i="0" u="none" strike="noStrike" cap="none" dirty="0">
                <a:solidFill>
                  <a:schemeClr val="lt1"/>
                </a:solidFill>
                <a:latin typeface="Century Gothic"/>
                <a:ea typeface="Century Gothic"/>
                <a:cs typeface="Century Gothic"/>
                <a:sym typeface="Century Gothic"/>
              </a:rPr>
              <a:t>Answer</a:t>
            </a:r>
            <a:endParaRPr sz="2200" b="1" i="0" u="none" strike="noStrike" cap="none" dirty="0">
              <a:solidFill>
                <a:schemeClr val="lt1"/>
              </a:solidFill>
              <a:latin typeface="Century Gothic"/>
              <a:ea typeface="Century Gothic"/>
              <a:cs typeface="Century Gothic"/>
              <a:sym typeface="Century Gothic"/>
            </a:endParaRPr>
          </a:p>
        </p:txBody>
      </p:sp>
    </p:spTree>
    <p:extLst>
      <p:ext uri="{BB962C8B-B14F-4D97-AF65-F5344CB8AC3E}">
        <p14:creationId xmlns:p14="http://schemas.microsoft.com/office/powerpoint/2010/main" val="12985116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79">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79">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79">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79">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79">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79">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179">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179">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9" grpId="0" build="p"/>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84"/>
        <p:cNvGrpSpPr/>
        <p:nvPr/>
      </p:nvGrpSpPr>
      <p:grpSpPr>
        <a:xfrm>
          <a:off x="0" y="0"/>
          <a:ext cx="0" cy="0"/>
          <a:chOff x="0" y="0"/>
          <a:chExt cx="0" cy="0"/>
        </a:xfrm>
      </p:grpSpPr>
      <p:sp>
        <p:nvSpPr>
          <p:cNvPr id="185" name="Google Shape;185;g3cfe7cfe34e_0_14"/>
          <p:cNvSpPr txBox="1">
            <a:spLocks noGrp="1"/>
          </p:cNvSpPr>
          <p:nvPr>
            <p:ph type="title"/>
          </p:nvPr>
        </p:nvSpPr>
        <p:spPr>
          <a:xfrm>
            <a:off x="540000" y="540000"/>
            <a:ext cx="10080000" cy="440700"/>
          </a:xfrm>
          <a:prstGeom prst="rect">
            <a:avLst/>
          </a:prstGeom>
          <a:noFill/>
          <a:ln>
            <a:noFill/>
          </a:ln>
        </p:spPr>
        <p:txBody>
          <a:bodyPr spcFirstLastPara="1" wrap="square" lIns="0" tIns="0" rIns="0" bIns="0" anchor="t" anchorCtr="0">
            <a:noAutofit/>
          </a:bodyPr>
          <a:lstStyle/>
          <a:p>
            <a:pPr marL="0" lvl="0" indent="0" algn="l" rtl="0">
              <a:lnSpc>
                <a:spcPct val="90000"/>
              </a:lnSpc>
              <a:spcBef>
                <a:spcPts val="0"/>
              </a:spcBef>
              <a:spcAft>
                <a:spcPts val="0"/>
              </a:spcAft>
              <a:buSzPts val="3400"/>
              <a:buNone/>
            </a:pPr>
            <a:r>
              <a:rPr lang="en-GB" dirty="0"/>
              <a:t>Conservation of mass when a gas is produced</a:t>
            </a:r>
            <a:endParaRPr dirty="0"/>
          </a:p>
        </p:txBody>
      </p:sp>
      <p:sp>
        <p:nvSpPr>
          <p:cNvPr id="186" name="Google Shape;186;g3cfe7cfe34e_0_14"/>
          <p:cNvSpPr txBox="1">
            <a:spLocks noGrp="1"/>
          </p:cNvSpPr>
          <p:nvPr>
            <p:ph type="body" idx="1"/>
          </p:nvPr>
        </p:nvSpPr>
        <p:spPr>
          <a:xfrm>
            <a:off x="625396" y="1186679"/>
            <a:ext cx="10080000" cy="5040000"/>
          </a:xfrm>
          <a:prstGeom prst="rect">
            <a:avLst/>
          </a:prstGeom>
          <a:noFill/>
          <a:ln>
            <a:noFill/>
          </a:ln>
        </p:spPr>
        <p:txBody>
          <a:bodyPr spcFirstLastPara="1" wrap="square" lIns="0" tIns="0" rIns="0" bIns="0" anchor="t" anchorCtr="0">
            <a:noAutofit/>
          </a:bodyPr>
          <a:lstStyle/>
          <a:p>
            <a:pPr marL="0" lvl="0" indent="0" algn="l" rtl="0">
              <a:lnSpc>
                <a:spcPct val="115000"/>
              </a:lnSpc>
              <a:spcBef>
                <a:spcPts val="1200"/>
              </a:spcBef>
              <a:spcAft>
                <a:spcPts val="0"/>
              </a:spcAft>
              <a:buSzPct val="123874"/>
              <a:buNone/>
            </a:pPr>
            <a:r>
              <a:rPr lang="en-GB" dirty="0"/>
              <a:t>Calcium carbonate reacts with hydrochloric acid</a:t>
            </a:r>
            <a:r>
              <a:rPr lang="en-GB" b="1" dirty="0"/>
              <a:t> </a:t>
            </a:r>
            <a:r>
              <a:rPr lang="en-GB" dirty="0"/>
              <a:t>to produce calcium chloride, water and carbon dioxide. </a:t>
            </a:r>
          </a:p>
          <a:p>
            <a:pPr marL="544830" lvl="0" indent="-457200" algn="l" rtl="0">
              <a:lnSpc>
                <a:spcPct val="115000"/>
              </a:lnSpc>
              <a:spcBef>
                <a:spcPts val="1200"/>
              </a:spcBef>
              <a:spcAft>
                <a:spcPts val="0"/>
              </a:spcAft>
              <a:buSzPct val="100000"/>
              <a:buFont typeface="+mj-lt"/>
              <a:buAutoNum type="alphaLcParenR"/>
            </a:pPr>
            <a:r>
              <a:rPr lang="en-GB" dirty="0">
                <a:solidFill>
                  <a:schemeClr val="tx1"/>
                </a:solidFill>
              </a:rPr>
              <a:t>Summarise this chemical reaction using a word equation.</a:t>
            </a:r>
          </a:p>
          <a:p>
            <a:pPr marL="0" lvl="0" indent="0" algn="l" rtl="0">
              <a:lnSpc>
                <a:spcPct val="115000"/>
              </a:lnSpc>
              <a:spcBef>
                <a:spcPts val="1200"/>
              </a:spcBef>
              <a:spcAft>
                <a:spcPts val="0"/>
              </a:spcAft>
              <a:buClr>
                <a:schemeClr val="dk1"/>
              </a:buClr>
              <a:buSzPct val="45833"/>
              <a:buFont typeface="Arial"/>
              <a:buNone/>
            </a:pPr>
            <a:r>
              <a:rPr lang="en-GB" dirty="0"/>
              <a:t>A learner carries out the experiment and measures the mass at the start and at the end.</a:t>
            </a:r>
          </a:p>
          <a:p>
            <a:pPr marL="457200" lvl="0" indent="0" algn="ctr" rtl="0">
              <a:lnSpc>
                <a:spcPct val="115000"/>
              </a:lnSpc>
              <a:spcBef>
                <a:spcPts val="1200"/>
              </a:spcBef>
              <a:spcAft>
                <a:spcPts val="0"/>
              </a:spcAft>
              <a:buSzPct val="123874"/>
              <a:buNone/>
            </a:pPr>
            <a:r>
              <a:rPr lang="en-GB" dirty="0"/>
              <a:t>Mass at the start: 50.0 g		Mass at the end: 47.8 g</a:t>
            </a:r>
          </a:p>
          <a:p>
            <a:pPr marL="544830" lvl="0" indent="-457200" algn="l" rtl="0">
              <a:lnSpc>
                <a:spcPct val="115000"/>
              </a:lnSpc>
              <a:spcBef>
                <a:spcPts val="1200"/>
              </a:spcBef>
              <a:spcAft>
                <a:spcPts val="0"/>
              </a:spcAft>
              <a:buClr>
                <a:schemeClr val="accent4"/>
              </a:buClr>
              <a:buSzPct val="100000"/>
              <a:buFont typeface="+mj-lt"/>
              <a:buAutoNum type="alphaLcParenR" startAt="2"/>
            </a:pPr>
            <a:r>
              <a:rPr lang="en-GB" dirty="0">
                <a:solidFill>
                  <a:schemeClr val="tx1"/>
                </a:solidFill>
              </a:rPr>
              <a:t>What has happened to the mass?</a:t>
            </a:r>
          </a:p>
          <a:p>
            <a:pPr marL="0" lvl="0" indent="0" algn="l" rtl="0">
              <a:lnSpc>
                <a:spcPct val="115000"/>
              </a:lnSpc>
              <a:spcBef>
                <a:spcPts val="1200"/>
              </a:spcBef>
              <a:spcAft>
                <a:spcPts val="0"/>
              </a:spcAft>
              <a:buSzPct val="123874"/>
              <a:buNone/>
            </a:pPr>
            <a:r>
              <a:rPr lang="en-GB" dirty="0"/>
              <a:t>Carbon dioxide gas was produced and escaped into the air. Mass is still conserved but some of the mass has just moved into the air.</a:t>
            </a:r>
          </a:p>
          <a:p>
            <a:pPr marL="544830" lvl="0" indent="-457200" algn="l" rtl="0">
              <a:lnSpc>
                <a:spcPct val="115000"/>
              </a:lnSpc>
              <a:spcBef>
                <a:spcPts val="1200"/>
              </a:spcBef>
              <a:spcAft>
                <a:spcPts val="0"/>
              </a:spcAft>
              <a:buClr>
                <a:schemeClr val="accent4"/>
              </a:buClr>
              <a:buSzPct val="100000"/>
              <a:buFont typeface="+mj-lt"/>
              <a:buAutoNum type="alphaLcParenR" startAt="3"/>
            </a:pPr>
            <a:r>
              <a:rPr lang="en-GB" dirty="0">
                <a:solidFill>
                  <a:schemeClr val="tx1"/>
                </a:solidFill>
              </a:rPr>
              <a:t>If the experiment had been carried out in a sealed container, what would you expect to happen?</a:t>
            </a:r>
            <a:endParaRPr dirty="0">
              <a:solidFill>
                <a:schemeClr val="tx1"/>
              </a:solidFill>
            </a:endParaRPr>
          </a:p>
        </p:txBody>
      </p:sp>
      <p:sp>
        <p:nvSpPr>
          <p:cNvPr id="3" name="Google Shape;117;p5">
            <a:extLst>
              <a:ext uri="{FF2B5EF4-FFF2-40B4-BE49-F238E27FC236}">
                <a16:creationId xmlns:a16="http://schemas.microsoft.com/office/drawing/2014/main" id="{573CA94C-3D14-42E1-4D7B-B1CBE051B54C}"/>
              </a:ext>
            </a:extLst>
          </p:cNvPr>
          <p:cNvSpPr txBox="1"/>
          <p:nvPr/>
        </p:nvSpPr>
        <p:spPr>
          <a:xfrm rot="5400000">
            <a:off x="9701760" y="2205000"/>
            <a:ext cx="4140000" cy="810000"/>
          </a:xfrm>
          <a:prstGeom prst="rect">
            <a:avLst/>
          </a:prstGeom>
          <a:noFill/>
          <a:ln>
            <a:noFill/>
          </a:ln>
        </p:spPr>
        <p:txBody>
          <a:bodyPr spcFirstLastPara="1" wrap="square" lIns="0" tIns="0" rIns="0" bIns="0" anchor="ctr" anchorCtr="0">
            <a:noAutofit/>
          </a:bodyPr>
          <a:lstStyle/>
          <a:p>
            <a:pPr marL="0" marR="0" lvl="0" indent="0" algn="l" rtl="0">
              <a:lnSpc>
                <a:spcPct val="90000"/>
              </a:lnSpc>
              <a:spcBef>
                <a:spcPts val="0"/>
              </a:spcBef>
              <a:spcAft>
                <a:spcPts val="0"/>
              </a:spcAft>
              <a:buClr>
                <a:schemeClr val="lt1"/>
              </a:buClr>
              <a:buSzPts val="2200"/>
              <a:buFont typeface="Century Gothic"/>
              <a:buNone/>
            </a:pPr>
            <a:r>
              <a:rPr lang="en-GB" sz="2200" b="1" i="0" u="none" strike="noStrike" cap="none" dirty="0">
                <a:solidFill>
                  <a:schemeClr val="lt1"/>
                </a:solidFill>
                <a:latin typeface="Century Gothic"/>
                <a:ea typeface="Century Gothic"/>
                <a:cs typeface="Century Gothic"/>
                <a:sym typeface="Century Gothic"/>
              </a:rPr>
              <a:t>Activity</a:t>
            </a:r>
            <a:endParaRPr sz="2200" b="1" i="0" u="none" strike="noStrike" cap="none" dirty="0">
              <a:solidFill>
                <a:schemeClr val="lt1"/>
              </a:solidFill>
              <a:latin typeface="Century Gothic"/>
              <a:ea typeface="Century Gothic"/>
              <a:cs typeface="Century Gothic"/>
              <a:sym typeface="Century Gothic"/>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86">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86">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86">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86">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86">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86">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186">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6" grpId="0" build="p"/>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184">
          <a:extLst>
            <a:ext uri="{FF2B5EF4-FFF2-40B4-BE49-F238E27FC236}">
              <a16:creationId xmlns:a16="http://schemas.microsoft.com/office/drawing/2014/main" id="{1F4B9392-09DD-3B5D-EAEC-7011DB5885FA}"/>
            </a:ext>
          </a:extLst>
        </p:cNvPr>
        <p:cNvGrpSpPr/>
        <p:nvPr/>
      </p:nvGrpSpPr>
      <p:grpSpPr>
        <a:xfrm>
          <a:off x="0" y="0"/>
          <a:ext cx="0" cy="0"/>
          <a:chOff x="0" y="0"/>
          <a:chExt cx="0" cy="0"/>
        </a:xfrm>
      </p:grpSpPr>
      <p:sp>
        <p:nvSpPr>
          <p:cNvPr id="185" name="Google Shape;185;g3cfe7cfe34e_0_14">
            <a:extLst>
              <a:ext uri="{FF2B5EF4-FFF2-40B4-BE49-F238E27FC236}">
                <a16:creationId xmlns:a16="http://schemas.microsoft.com/office/drawing/2014/main" id="{EF223F6C-260B-6345-83E4-9FA255BEFC20}"/>
              </a:ext>
            </a:extLst>
          </p:cNvPr>
          <p:cNvSpPr txBox="1">
            <a:spLocks noGrp="1"/>
          </p:cNvSpPr>
          <p:nvPr>
            <p:ph type="title"/>
          </p:nvPr>
        </p:nvSpPr>
        <p:spPr>
          <a:xfrm>
            <a:off x="540000" y="540000"/>
            <a:ext cx="10080000" cy="440700"/>
          </a:xfrm>
          <a:prstGeom prst="rect">
            <a:avLst/>
          </a:prstGeom>
          <a:noFill/>
          <a:ln>
            <a:noFill/>
          </a:ln>
        </p:spPr>
        <p:txBody>
          <a:bodyPr spcFirstLastPara="1" wrap="square" lIns="0" tIns="0" rIns="0" bIns="0" anchor="t" anchorCtr="0">
            <a:noAutofit/>
          </a:bodyPr>
          <a:lstStyle/>
          <a:p>
            <a:pPr marL="0" lvl="0" indent="0" algn="l" rtl="0">
              <a:lnSpc>
                <a:spcPct val="90000"/>
              </a:lnSpc>
              <a:spcBef>
                <a:spcPts val="0"/>
              </a:spcBef>
              <a:spcAft>
                <a:spcPts val="0"/>
              </a:spcAft>
              <a:buSzPts val="3400"/>
              <a:buNone/>
            </a:pPr>
            <a:r>
              <a:rPr lang="en-GB" dirty="0"/>
              <a:t>Conservation of mass when a gas is produced – answers </a:t>
            </a:r>
            <a:endParaRPr dirty="0"/>
          </a:p>
        </p:txBody>
      </p:sp>
      <mc:AlternateContent xmlns:mc="http://schemas.openxmlformats.org/markup-compatibility/2006" xmlns:a14="http://schemas.microsoft.com/office/drawing/2010/main">
        <mc:Choice Requires="a14">
          <p:sp>
            <p:nvSpPr>
              <p:cNvPr id="186" name="Google Shape;186;g3cfe7cfe34e_0_14">
                <a:extLst>
                  <a:ext uri="{FF2B5EF4-FFF2-40B4-BE49-F238E27FC236}">
                    <a16:creationId xmlns:a16="http://schemas.microsoft.com/office/drawing/2014/main" id="{9E48E565-3255-65E8-F0F6-982CE73B4ADC}"/>
                  </a:ext>
                </a:extLst>
              </p:cNvPr>
              <p:cNvSpPr txBox="1">
                <a:spLocks noGrp="1"/>
              </p:cNvSpPr>
              <p:nvPr>
                <p:ph type="body" idx="1"/>
              </p:nvPr>
            </p:nvSpPr>
            <p:spPr>
              <a:xfrm>
                <a:off x="540000" y="1611682"/>
                <a:ext cx="10080000" cy="5040000"/>
              </a:xfrm>
              <a:prstGeom prst="rect">
                <a:avLst/>
              </a:prstGeom>
              <a:noFill/>
              <a:ln>
                <a:noFill/>
              </a:ln>
            </p:spPr>
            <p:txBody>
              <a:bodyPr spcFirstLastPara="1" wrap="square" lIns="0" tIns="0" rIns="0" bIns="0" anchor="t" anchorCtr="0">
                <a:noAutofit/>
              </a:bodyPr>
              <a:lstStyle/>
              <a:p>
                <a:pPr marL="0" lvl="0" indent="0" algn="l" rtl="0">
                  <a:lnSpc>
                    <a:spcPct val="115000"/>
                  </a:lnSpc>
                  <a:spcBef>
                    <a:spcPts val="1200"/>
                  </a:spcBef>
                  <a:spcAft>
                    <a:spcPts val="0"/>
                  </a:spcAft>
                  <a:buSzPct val="123874"/>
                  <a:buNone/>
                </a:pPr>
                <a:r>
                  <a:rPr lang="en-GB" dirty="0"/>
                  <a:t>Calcium carbonate reacts with hydrochloric acid</a:t>
                </a:r>
                <a:r>
                  <a:rPr lang="en-GB" b="1" dirty="0"/>
                  <a:t> </a:t>
                </a:r>
                <a:r>
                  <a:rPr lang="en-GB" dirty="0"/>
                  <a:t>to produce calcium chloride, water and carbon dioxide. </a:t>
                </a:r>
              </a:p>
              <a:p>
                <a:pPr marL="544830" indent="-457200">
                  <a:lnSpc>
                    <a:spcPct val="115000"/>
                  </a:lnSpc>
                  <a:spcBef>
                    <a:spcPts val="1200"/>
                  </a:spcBef>
                  <a:buSzPct val="100000"/>
                  <a:buFont typeface="+mj-lt"/>
                  <a:buAutoNum type="alphaLcParenR"/>
                </a:pPr>
                <a:r>
                  <a:rPr lang="en-GB" dirty="0"/>
                  <a:t> </a:t>
                </a:r>
                <a14:m>
                  <m:oMath xmlns:m="http://schemas.openxmlformats.org/officeDocument/2006/math">
                    <m:r>
                      <m:rPr>
                        <m:sty m:val="p"/>
                      </m:rPr>
                      <a:rPr lang="en-GB" dirty="0">
                        <a:latin typeface="Cambria Math" panose="02040503050406030204" pitchFamily="18" charset="0"/>
                      </a:rPr>
                      <m:t>calcium</m:t>
                    </m:r>
                    <m:r>
                      <a:rPr lang="en-GB" dirty="0">
                        <a:latin typeface="Cambria Math" panose="02040503050406030204" pitchFamily="18" charset="0"/>
                      </a:rPr>
                      <m:t> </m:t>
                    </m:r>
                    <m:r>
                      <m:rPr>
                        <m:sty m:val="p"/>
                      </m:rPr>
                      <a:rPr lang="en-GB" dirty="0">
                        <a:latin typeface="Cambria Math" panose="02040503050406030204" pitchFamily="18" charset="0"/>
                      </a:rPr>
                      <m:t>carbonate</m:t>
                    </m:r>
                    <m:r>
                      <a:rPr lang="en-GB" dirty="0">
                        <a:latin typeface="Cambria Math" panose="02040503050406030204" pitchFamily="18" charset="0"/>
                      </a:rPr>
                      <m:t> + </m:t>
                    </m:r>
                    <m:r>
                      <m:rPr>
                        <m:sty m:val="p"/>
                      </m:rPr>
                      <a:rPr lang="en-GB" dirty="0">
                        <a:latin typeface="Cambria Math" panose="02040503050406030204" pitchFamily="18" charset="0"/>
                      </a:rPr>
                      <m:t>hydrochloric</m:t>
                    </m:r>
                    <m:r>
                      <a:rPr lang="en-GB" dirty="0">
                        <a:latin typeface="Cambria Math" panose="02040503050406030204" pitchFamily="18" charset="0"/>
                      </a:rPr>
                      <m:t> </m:t>
                    </m:r>
                    <m:r>
                      <m:rPr>
                        <m:sty m:val="p"/>
                      </m:rPr>
                      <a:rPr lang="en-GB" dirty="0">
                        <a:latin typeface="Cambria Math" panose="02040503050406030204" pitchFamily="18" charset="0"/>
                      </a:rPr>
                      <m:t>acid</m:t>
                    </m:r>
                    <m:r>
                      <a:rPr lang="en-GB" dirty="0">
                        <a:latin typeface="Cambria Math" panose="02040503050406030204" pitchFamily="18" charset="0"/>
                      </a:rPr>
                      <m:t> → </m:t>
                    </m:r>
                    <m:r>
                      <m:rPr>
                        <m:sty m:val="p"/>
                      </m:rPr>
                      <a:rPr lang="en-GB" dirty="0">
                        <a:latin typeface="Cambria Math" panose="02040503050406030204" pitchFamily="18" charset="0"/>
                      </a:rPr>
                      <m:t>calcium</m:t>
                    </m:r>
                    <m:r>
                      <a:rPr lang="en-GB" dirty="0">
                        <a:latin typeface="Cambria Math" panose="02040503050406030204" pitchFamily="18" charset="0"/>
                      </a:rPr>
                      <m:t> </m:t>
                    </m:r>
                    <m:r>
                      <m:rPr>
                        <m:sty m:val="p"/>
                      </m:rPr>
                      <a:rPr lang="en-GB" dirty="0">
                        <a:latin typeface="Cambria Math" panose="02040503050406030204" pitchFamily="18" charset="0"/>
                      </a:rPr>
                      <m:t>chloride</m:t>
                    </m:r>
                    <m:r>
                      <a:rPr lang="en-GB" dirty="0">
                        <a:latin typeface="Cambria Math" panose="02040503050406030204" pitchFamily="18" charset="0"/>
                      </a:rPr>
                      <m:t> + </m:t>
                    </m:r>
                    <m:r>
                      <m:rPr>
                        <m:sty m:val="p"/>
                      </m:rPr>
                      <a:rPr lang="en-GB" dirty="0">
                        <a:latin typeface="Cambria Math" panose="02040503050406030204" pitchFamily="18" charset="0"/>
                      </a:rPr>
                      <m:t>water</m:t>
                    </m:r>
                    <m:r>
                      <a:rPr lang="en-GB" dirty="0">
                        <a:latin typeface="Cambria Math" panose="02040503050406030204" pitchFamily="18" charset="0"/>
                      </a:rPr>
                      <m:t> + </m:t>
                    </m:r>
                    <m:r>
                      <m:rPr>
                        <m:sty m:val="p"/>
                      </m:rPr>
                      <a:rPr lang="en-GB" dirty="0">
                        <a:latin typeface="Cambria Math" panose="02040503050406030204" pitchFamily="18" charset="0"/>
                      </a:rPr>
                      <m:t>carbon</m:t>
                    </m:r>
                    <m:r>
                      <a:rPr lang="en-GB" dirty="0">
                        <a:latin typeface="Cambria Math" panose="02040503050406030204" pitchFamily="18" charset="0"/>
                      </a:rPr>
                      <m:t> </m:t>
                    </m:r>
                    <m:r>
                      <m:rPr>
                        <m:sty m:val="p"/>
                      </m:rPr>
                      <a:rPr lang="en-GB" dirty="0">
                        <a:latin typeface="Cambria Math" panose="02040503050406030204" pitchFamily="18" charset="0"/>
                      </a:rPr>
                      <m:t>dioxide</m:t>
                    </m:r>
                  </m:oMath>
                </a14:m>
                <a:r>
                  <a:rPr lang="en-GB" dirty="0"/>
                  <a:t> </a:t>
                </a:r>
                <a:endParaRPr lang="en-GB" dirty="0">
                  <a:solidFill>
                    <a:schemeClr val="tx1"/>
                  </a:solidFill>
                </a:endParaRPr>
              </a:p>
              <a:p>
                <a:pPr marL="544830" lvl="0" indent="-457200" algn="l" rtl="0">
                  <a:lnSpc>
                    <a:spcPct val="115000"/>
                  </a:lnSpc>
                  <a:spcBef>
                    <a:spcPts val="1200"/>
                  </a:spcBef>
                  <a:spcAft>
                    <a:spcPts val="0"/>
                  </a:spcAft>
                  <a:buClr>
                    <a:schemeClr val="accent4"/>
                  </a:buClr>
                  <a:buSzPct val="100000"/>
                  <a:buFont typeface="+mj-lt"/>
                  <a:buAutoNum type="alphaLcParenR" startAt="2"/>
                </a:pPr>
                <a:r>
                  <a:rPr lang="en-GB" dirty="0">
                    <a:solidFill>
                      <a:schemeClr val="tx1"/>
                    </a:solidFill>
                  </a:rPr>
                  <a:t>The mass has remained the same. The mass of the carbon dioxide produced was 2.2 g. </a:t>
                </a:r>
                <a:endParaRPr lang="en-GB" dirty="0"/>
              </a:p>
              <a:p>
                <a:pPr marL="544830" indent="-457200">
                  <a:lnSpc>
                    <a:spcPct val="115000"/>
                  </a:lnSpc>
                  <a:spcBef>
                    <a:spcPts val="1200"/>
                  </a:spcBef>
                  <a:buSzPct val="100000"/>
                  <a:buFont typeface="+mj-lt"/>
                  <a:buAutoNum type="alphaLcParenR" startAt="3"/>
                </a:pPr>
                <a:r>
                  <a:rPr lang="en-GB" dirty="0"/>
                  <a:t>If no gas could escape, all the products would stay inside the container. The total mass of everything inside would still be 50.0 g because no atoms have left.</a:t>
                </a:r>
              </a:p>
            </p:txBody>
          </p:sp>
        </mc:Choice>
        <mc:Fallback xmlns="">
          <p:sp>
            <p:nvSpPr>
              <p:cNvPr id="186" name="Google Shape;186;g3cfe7cfe34e_0_14">
                <a:extLst>
                  <a:ext uri="{FF2B5EF4-FFF2-40B4-BE49-F238E27FC236}">
                    <a16:creationId xmlns:a16="http://schemas.microsoft.com/office/drawing/2014/main" id="{9E48E565-3255-65E8-F0F6-982CE73B4ADC}"/>
                  </a:ext>
                </a:extLst>
              </p:cNvPr>
              <p:cNvSpPr txBox="1">
                <a:spLocks noGrp="1" noRot="1" noChangeAspect="1" noMove="1" noResize="1" noEditPoints="1" noAdjustHandles="1" noChangeArrowheads="1" noChangeShapeType="1" noTextEdit="1"/>
              </p:cNvSpPr>
              <p:nvPr>
                <p:ph type="body" idx="1"/>
              </p:nvPr>
            </p:nvSpPr>
            <p:spPr>
              <a:xfrm>
                <a:off x="540000" y="1611682"/>
                <a:ext cx="10080000" cy="5040000"/>
              </a:xfrm>
              <a:prstGeom prst="rect">
                <a:avLst/>
              </a:prstGeom>
              <a:blipFill>
                <a:blip r:embed="rId3"/>
                <a:stretch>
                  <a:fillRect l="-1694"/>
                </a:stretch>
              </a:blipFill>
              <a:ln>
                <a:noFill/>
              </a:ln>
            </p:spPr>
            <p:txBody>
              <a:bodyPr/>
              <a:lstStyle/>
              <a:p>
                <a:r>
                  <a:rPr lang="en-GB">
                    <a:noFill/>
                  </a:rPr>
                  <a:t> </a:t>
                </a:r>
              </a:p>
            </p:txBody>
          </p:sp>
        </mc:Fallback>
      </mc:AlternateContent>
      <p:sp>
        <p:nvSpPr>
          <p:cNvPr id="3" name="Google Shape;117;p5">
            <a:extLst>
              <a:ext uri="{FF2B5EF4-FFF2-40B4-BE49-F238E27FC236}">
                <a16:creationId xmlns:a16="http://schemas.microsoft.com/office/drawing/2014/main" id="{38564012-EF82-7773-89C9-F5355A9E3D8B}"/>
              </a:ext>
              <a:ext uri="{C183D7F6-B498-43B3-948B-1728B52AA6E4}">
                <adec:decorative xmlns:adec="http://schemas.microsoft.com/office/drawing/2017/decorative" val="1"/>
              </a:ext>
            </a:extLst>
          </p:cNvPr>
          <p:cNvSpPr txBox="1"/>
          <p:nvPr/>
        </p:nvSpPr>
        <p:spPr>
          <a:xfrm rot="5400000">
            <a:off x="9701760" y="2205000"/>
            <a:ext cx="4140000" cy="810000"/>
          </a:xfrm>
          <a:prstGeom prst="rect">
            <a:avLst/>
          </a:prstGeom>
          <a:noFill/>
          <a:ln>
            <a:noFill/>
          </a:ln>
        </p:spPr>
        <p:txBody>
          <a:bodyPr spcFirstLastPara="1" wrap="square" lIns="0" tIns="0" rIns="0" bIns="0" anchor="ctr" anchorCtr="0">
            <a:noAutofit/>
          </a:bodyPr>
          <a:lstStyle/>
          <a:p>
            <a:pPr marL="0" marR="0" lvl="0" indent="0" algn="l" rtl="0">
              <a:lnSpc>
                <a:spcPct val="90000"/>
              </a:lnSpc>
              <a:spcBef>
                <a:spcPts val="0"/>
              </a:spcBef>
              <a:spcAft>
                <a:spcPts val="0"/>
              </a:spcAft>
              <a:buClr>
                <a:schemeClr val="lt1"/>
              </a:buClr>
              <a:buSzPts val="2200"/>
              <a:buFont typeface="Century Gothic"/>
              <a:buNone/>
            </a:pPr>
            <a:r>
              <a:rPr lang="en-GB" sz="2200" b="1" i="0" u="none" strike="noStrike" cap="none" dirty="0">
                <a:solidFill>
                  <a:schemeClr val="lt1"/>
                </a:solidFill>
                <a:latin typeface="Century Gothic"/>
                <a:ea typeface="Century Gothic"/>
                <a:cs typeface="Century Gothic"/>
                <a:sym typeface="Century Gothic"/>
              </a:rPr>
              <a:t>Answers</a:t>
            </a:r>
            <a:endParaRPr sz="2200" b="1" i="0" u="none" strike="noStrike" cap="none" dirty="0">
              <a:solidFill>
                <a:schemeClr val="lt1"/>
              </a:solidFill>
              <a:latin typeface="Century Gothic"/>
              <a:ea typeface="Century Gothic"/>
              <a:cs typeface="Century Gothic"/>
              <a:sym typeface="Century Gothic"/>
            </a:endParaRPr>
          </a:p>
        </p:txBody>
      </p:sp>
    </p:spTree>
    <p:extLst>
      <p:ext uri="{BB962C8B-B14F-4D97-AF65-F5344CB8AC3E}">
        <p14:creationId xmlns:p14="http://schemas.microsoft.com/office/powerpoint/2010/main" val="25549986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86">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86">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86">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86">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6" grpId="0" build="p"/>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191"/>
        <p:cNvGrpSpPr/>
        <p:nvPr/>
      </p:nvGrpSpPr>
      <p:grpSpPr>
        <a:xfrm>
          <a:off x="0" y="0"/>
          <a:ext cx="0" cy="0"/>
          <a:chOff x="0" y="0"/>
          <a:chExt cx="0" cy="0"/>
        </a:xfrm>
      </p:grpSpPr>
      <p:sp>
        <p:nvSpPr>
          <p:cNvPr id="192" name="Google Shape;192;g3cfe7cfe34e_0_20"/>
          <p:cNvSpPr txBox="1">
            <a:spLocks noGrp="1"/>
          </p:cNvSpPr>
          <p:nvPr>
            <p:ph type="title"/>
          </p:nvPr>
        </p:nvSpPr>
        <p:spPr>
          <a:xfrm>
            <a:off x="625396" y="540000"/>
            <a:ext cx="10080000" cy="440700"/>
          </a:xfrm>
          <a:prstGeom prst="rect">
            <a:avLst/>
          </a:prstGeom>
          <a:noFill/>
          <a:ln>
            <a:noFill/>
          </a:ln>
        </p:spPr>
        <p:txBody>
          <a:bodyPr spcFirstLastPara="1" wrap="square" lIns="0" tIns="0" rIns="0" bIns="0" anchor="t" anchorCtr="0">
            <a:noAutofit/>
          </a:bodyPr>
          <a:lstStyle/>
          <a:p>
            <a:pPr marL="0" lvl="0" indent="0" algn="l" rtl="0">
              <a:lnSpc>
                <a:spcPct val="90000"/>
              </a:lnSpc>
              <a:spcBef>
                <a:spcPts val="0"/>
              </a:spcBef>
              <a:spcAft>
                <a:spcPts val="0"/>
              </a:spcAft>
              <a:buSzPts val="3400"/>
              <a:buNone/>
            </a:pPr>
            <a:r>
              <a:rPr lang="en-GB" dirty="0"/>
              <a:t>From words to symbols</a:t>
            </a:r>
            <a:endParaRPr dirty="0"/>
          </a:p>
        </p:txBody>
      </p:sp>
      <p:sp>
        <p:nvSpPr>
          <p:cNvPr id="193" name="Google Shape;193;g3cfe7cfe34e_0_20"/>
          <p:cNvSpPr txBox="1">
            <a:spLocks noGrp="1"/>
          </p:cNvSpPr>
          <p:nvPr>
            <p:ph type="body" idx="1"/>
          </p:nvPr>
        </p:nvSpPr>
        <p:spPr>
          <a:xfrm>
            <a:off x="625396" y="1197311"/>
            <a:ext cx="10080000" cy="5040000"/>
          </a:xfrm>
          <a:prstGeom prst="rect">
            <a:avLst/>
          </a:prstGeom>
          <a:noFill/>
          <a:ln>
            <a:noFill/>
          </a:ln>
        </p:spPr>
        <p:txBody>
          <a:bodyPr spcFirstLastPara="1" wrap="square" lIns="0" tIns="0" rIns="0" bIns="0" anchor="t" anchorCtr="0">
            <a:normAutofit/>
          </a:bodyPr>
          <a:lstStyle/>
          <a:p>
            <a:pPr marL="0" lvl="0" indent="0" algn="l" rtl="0">
              <a:lnSpc>
                <a:spcPct val="100000"/>
              </a:lnSpc>
              <a:spcBef>
                <a:spcPts val="0"/>
              </a:spcBef>
              <a:spcAft>
                <a:spcPts val="0"/>
              </a:spcAft>
              <a:buSzPts val="2750"/>
              <a:buNone/>
            </a:pPr>
            <a:r>
              <a:rPr lang="en-GB" dirty="0"/>
              <a:t>Word equations are useful because they tell us the names of the substances involved in a chemical reaction. </a:t>
            </a:r>
            <a:endParaRPr dirty="0"/>
          </a:p>
          <a:p>
            <a:pPr marL="0" lvl="0" indent="0" algn="l" rtl="0">
              <a:lnSpc>
                <a:spcPct val="100000"/>
              </a:lnSpc>
              <a:spcBef>
                <a:spcPts val="1200"/>
              </a:spcBef>
              <a:spcAft>
                <a:spcPts val="0"/>
              </a:spcAft>
              <a:buSzPts val="2750"/>
              <a:buNone/>
            </a:pPr>
            <a:r>
              <a:rPr lang="en-GB" dirty="0"/>
              <a:t>Chemists all over the world speak different languages, so it is useful to write chemical reactions in a way that everyone can understand.  </a:t>
            </a:r>
            <a:endParaRPr dirty="0"/>
          </a:p>
          <a:p>
            <a:pPr marL="0" lvl="0" indent="0" algn="l" rtl="0">
              <a:lnSpc>
                <a:spcPct val="100000"/>
              </a:lnSpc>
              <a:spcBef>
                <a:spcPts val="1200"/>
              </a:spcBef>
              <a:spcAft>
                <a:spcPts val="0"/>
              </a:spcAft>
              <a:buSzPts val="2750"/>
              <a:buNone/>
            </a:pPr>
            <a:r>
              <a:rPr lang="en-GB" dirty="0"/>
              <a:t>This is why we use symbol equations. Instead of writing the name of each substance, we use the correct chemical symbols. These are the same in every country.</a:t>
            </a:r>
            <a:endParaRPr dirty="0"/>
          </a:p>
          <a:p>
            <a:pPr marL="53975" lvl="0" indent="0" algn="l" rtl="0">
              <a:lnSpc>
                <a:spcPct val="100000"/>
              </a:lnSpc>
              <a:spcBef>
                <a:spcPts val="1200"/>
              </a:spcBef>
              <a:spcAft>
                <a:spcPts val="0"/>
              </a:spcAft>
              <a:buSzPts val="2750"/>
              <a:buNone/>
            </a:pPr>
            <a:r>
              <a:rPr lang="en-GB" b="1" dirty="0">
                <a:solidFill>
                  <a:schemeClr val="tx1"/>
                </a:solidFill>
              </a:rPr>
              <a:t>Do you know the chemical symbols for these elements?</a:t>
            </a:r>
            <a:endParaRPr b="1" dirty="0">
              <a:solidFill>
                <a:schemeClr val="tx1"/>
              </a:solidFill>
            </a:endParaRPr>
          </a:p>
          <a:p>
            <a:pPr marL="0" lvl="0" indent="0" algn="l" rtl="0">
              <a:lnSpc>
                <a:spcPct val="100000"/>
              </a:lnSpc>
              <a:spcBef>
                <a:spcPts val="1200"/>
              </a:spcBef>
              <a:spcAft>
                <a:spcPts val="0"/>
              </a:spcAft>
              <a:buSzPts val="2750"/>
              <a:buNone/>
            </a:pPr>
            <a:endParaRPr dirty="0"/>
          </a:p>
          <a:p>
            <a:pPr marL="0" lvl="0" indent="0" algn="l" rtl="0">
              <a:lnSpc>
                <a:spcPct val="100000"/>
              </a:lnSpc>
              <a:spcBef>
                <a:spcPts val="1200"/>
              </a:spcBef>
              <a:spcAft>
                <a:spcPts val="0"/>
              </a:spcAft>
              <a:buSzPts val="2750"/>
              <a:buNone/>
            </a:pPr>
            <a:endParaRPr dirty="0"/>
          </a:p>
          <a:p>
            <a:pPr marL="0" lvl="0" indent="0" algn="l" rtl="0">
              <a:lnSpc>
                <a:spcPct val="100000"/>
              </a:lnSpc>
              <a:spcBef>
                <a:spcPts val="1200"/>
              </a:spcBef>
              <a:spcAft>
                <a:spcPts val="0"/>
              </a:spcAft>
              <a:buSzPts val="2750"/>
              <a:buNone/>
            </a:pPr>
            <a:endParaRPr dirty="0"/>
          </a:p>
          <a:p>
            <a:pPr marL="0" lvl="0" indent="0" algn="l" rtl="0">
              <a:lnSpc>
                <a:spcPct val="100000"/>
              </a:lnSpc>
              <a:spcBef>
                <a:spcPts val="1200"/>
              </a:spcBef>
              <a:spcAft>
                <a:spcPts val="1200"/>
              </a:spcAft>
              <a:buSzPts val="2750"/>
              <a:buNone/>
            </a:pPr>
            <a:endParaRPr dirty="0"/>
          </a:p>
        </p:txBody>
      </p:sp>
      <p:graphicFrame>
        <p:nvGraphicFramePr>
          <p:cNvPr id="194" name="Google Shape;194;g3cfe7cfe34e_0_20"/>
          <p:cNvGraphicFramePr/>
          <p:nvPr>
            <p:extLst>
              <p:ext uri="{D42A27DB-BD31-4B8C-83A1-F6EECF244321}">
                <p14:modId xmlns:p14="http://schemas.microsoft.com/office/powerpoint/2010/main" val="2725629027"/>
              </p:ext>
            </p:extLst>
          </p:nvPr>
        </p:nvGraphicFramePr>
        <p:xfrm>
          <a:off x="3060800" y="4455500"/>
          <a:ext cx="5779700" cy="2285850"/>
        </p:xfrm>
        <a:graphic>
          <a:graphicData uri="http://schemas.openxmlformats.org/drawingml/2006/table">
            <a:tbl>
              <a:tblPr firstRow="1">
                <a:noFill/>
                <a:tableStyleId>{DD7AEC4D-FE95-46A4-88DE-379C820DF049}</a:tableStyleId>
              </a:tblPr>
              <a:tblGrid>
                <a:gridCol w="2889850">
                  <a:extLst>
                    <a:ext uri="{9D8B030D-6E8A-4147-A177-3AD203B41FA5}">
                      <a16:colId xmlns:a16="http://schemas.microsoft.com/office/drawing/2014/main" val="20000"/>
                    </a:ext>
                  </a:extLst>
                </a:gridCol>
                <a:gridCol w="2889850">
                  <a:extLst>
                    <a:ext uri="{9D8B030D-6E8A-4147-A177-3AD203B41FA5}">
                      <a16:colId xmlns:a16="http://schemas.microsoft.com/office/drawing/2014/main" val="20001"/>
                    </a:ext>
                  </a:extLst>
                </a:gridCol>
              </a:tblGrid>
              <a:tr h="381000">
                <a:tc>
                  <a:txBody>
                    <a:bodyPr/>
                    <a:lstStyle/>
                    <a:p>
                      <a:pPr marL="0" marR="0" lvl="0" indent="0" algn="ctr" rtl="0">
                        <a:lnSpc>
                          <a:spcPct val="100000"/>
                        </a:lnSpc>
                        <a:spcBef>
                          <a:spcPts val="0"/>
                        </a:spcBef>
                        <a:spcAft>
                          <a:spcPts val="0"/>
                        </a:spcAft>
                        <a:buClr>
                          <a:srgbClr val="000000"/>
                        </a:buClr>
                        <a:buSzPts val="1700"/>
                        <a:buFont typeface="Arial"/>
                        <a:buNone/>
                      </a:pPr>
                      <a:r>
                        <a:rPr lang="en-GB" sz="1800" b="1" u="none" strike="noStrike" cap="none" dirty="0">
                          <a:solidFill>
                            <a:schemeClr val="bg1"/>
                          </a:solidFill>
                          <a:latin typeface="Century Gothic"/>
                          <a:ea typeface="Century Gothic"/>
                          <a:cs typeface="Century Gothic"/>
                          <a:sym typeface="Century Gothic"/>
                        </a:rPr>
                        <a:t>Element</a:t>
                      </a:r>
                      <a:endParaRPr sz="1800" b="1" u="none" strike="noStrike" cap="none" dirty="0">
                        <a:solidFill>
                          <a:schemeClr val="bg1"/>
                        </a:solidFill>
                        <a:latin typeface="Century Gothic"/>
                        <a:ea typeface="Century Gothic"/>
                        <a:cs typeface="Century Gothic"/>
                        <a:sym typeface="Century Gothic"/>
                      </a:endParaRPr>
                    </a:p>
                  </a:txBody>
                  <a:tcPr marL="91425" marR="91425" marT="91425" marB="91425">
                    <a:solidFill>
                      <a:srgbClr val="991E66"/>
                    </a:solidFill>
                  </a:tcPr>
                </a:tc>
                <a:tc>
                  <a:txBody>
                    <a:bodyPr/>
                    <a:lstStyle/>
                    <a:p>
                      <a:pPr marL="0" marR="0" lvl="0" indent="0" algn="ctr" rtl="0">
                        <a:lnSpc>
                          <a:spcPct val="100000"/>
                        </a:lnSpc>
                        <a:spcBef>
                          <a:spcPts val="0"/>
                        </a:spcBef>
                        <a:spcAft>
                          <a:spcPts val="0"/>
                        </a:spcAft>
                        <a:buClr>
                          <a:srgbClr val="000000"/>
                        </a:buClr>
                        <a:buSzPts val="1700"/>
                        <a:buFont typeface="Arial"/>
                        <a:buNone/>
                      </a:pPr>
                      <a:r>
                        <a:rPr lang="en-GB" sz="1800" b="1" u="none" strike="noStrike" cap="none" dirty="0">
                          <a:solidFill>
                            <a:schemeClr val="bg1"/>
                          </a:solidFill>
                          <a:latin typeface="Century Gothic"/>
                          <a:ea typeface="Century Gothic"/>
                          <a:cs typeface="Century Gothic"/>
                          <a:sym typeface="Century Gothic"/>
                        </a:rPr>
                        <a:t>Symbol</a:t>
                      </a:r>
                      <a:endParaRPr sz="1800" b="1" u="none" strike="noStrike" cap="none" dirty="0">
                        <a:solidFill>
                          <a:schemeClr val="bg1"/>
                        </a:solidFill>
                        <a:latin typeface="Century Gothic"/>
                        <a:ea typeface="Century Gothic"/>
                        <a:cs typeface="Century Gothic"/>
                        <a:sym typeface="Century Gothic"/>
                      </a:endParaRPr>
                    </a:p>
                  </a:txBody>
                  <a:tcPr marL="91425" marR="91425" marT="91425" marB="91425">
                    <a:solidFill>
                      <a:srgbClr val="991E66"/>
                    </a:solidFill>
                  </a:tcPr>
                </a:tc>
                <a:extLst>
                  <a:ext uri="{0D108BD9-81ED-4DB2-BD59-A6C34878D82A}">
                    <a16:rowId xmlns:a16="http://schemas.microsoft.com/office/drawing/2014/main" val="10000"/>
                  </a:ext>
                </a:extLst>
              </a:tr>
              <a:tr h="381000">
                <a:tc>
                  <a:txBody>
                    <a:bodyPr/>
                    <a:lstStyle/>
                    <a:p>
                      <a:pPr marL="0" marR="0" lvl="0" indent="0" algn="ctr" rtl="0">
                        <a:lnSpc>
                          <a:spcPct val="100000"/>
                        </a:lnSpc>
                        <a:spcBef>
                          <a:spcPts val="0"/>
                        </a:spcBef>
                        <a:spcAft>
                          <a:spcPts val="0"/>
                        </a:spcAft>
                        <a:buClr>
                          <a:srgbClr val="000000"/>
                        </a:buClr>
                        <a:buSzPts val="1400"/>
                        <a:buFont typeface="Arial"/>
                        <a:buNone/>
                      </a:pPr>
                      <a:r>
                        <a:rPr lang="en-GB" sz="1800" u="none" strike="noStrike" cap="none" dirty="0">
                          <a:latin typeface="Century Gothic" panose="020B0502020202020204" pitchFamily="34" charset="0"/>
                        </a:rPr>
                        <a:t>Carbon</a:t>
                      </a:r>
                      <a:endParaRPr sz="1800" u="none" strike="noStrike" cap="none" dirty="0">
                        <a:latin typeface="Century Gothic" panose="020B0502020202020204" pitchFamily="34" charset="0"/>
                      </a:endParaRPr>
                    </a:p>
                  </a:txBody>
                  <a:tcPr marL="91425" marR="91425" marT="91425" marB="91425">
                    <a:solidFill>
                      <a:srgbClr val="F4C8E2"/>
                    </a:solidFill>
                  </a:tcPr>
                </a:tc>
                <a:tc>
                  <a:txBody>
                    <a:bodyPr/>
                    <a:lstStyle/>
                    <a:p>
                      <a:pPr marL="0" marR="0" lvl="0" indent="0" algn="ctr" rtl="0">
                        <a:lnSpc>
                          <a:spcPct val="100000"/>
                        </a:lnSpc>
                        <a:spcBef>
                          <a:spcPts val="0"/>
                        </a:spcBef>
                        <a:spcAft>
                          <a:spcPts val="0"/>
                        </a:spcAft>
                        <a:buClr>
                          <a:srgbClr val="000000"/>
                        </a:buClr>
                        <a:buSzPts val="1700"/>
                        <a:buFont typeface="Arial"/>
                        <a:buNone/>
                      </a:pPr>
                      <a:endParaRPr sz="1800" b="1" u="none" strike="noStrike" cap="none" dirty="0">
                        <a:solidFill>
                          <a:schemeClr val="accent4"/>
                        </a:solidFill>
                        <a:latin typeface="Century Gothic"/>
                        <a:ea typeface="Century Gothic"/>
                        <a:cs typeface="Century Gothic"/>
                        <a:sym typeface="Century Gothic"/>
                      </a:endParaRPr>
                    </a:p>
                  </a:txBody>
                  <a:tcPr marL="91425" marR="91425" marT="91425" marB="91425">
                    <a:solidFill>
                      <a:srgbClr val="F4C8E2"/>
                    </a:solidFill>
                  </a:tcPr>
                </a:tc>
                <a:extLst>
                  <a:ext uri="{0D108BD9-81ED-4DB2-BD59-A6C34878D82A}">
                    <a16:rowId xmlns:a16="http://schemas.microsoft.com/office/drawing/2014/main" val="10001"/>
                  </a:ext>
                </a:extLst>
              </a:tr>
              <a:tr h="381000">
                <a:tc>
                  <a:txBody>
                    <a:bodyPr/>
                    <a:lstStyle/>
                    <a:p>
                      <a:pPr marL="0" marR="0" lvl="0" indent="0" algn="ctr" rtl="0">
                        <a:lnSpc>
                          <a:spcPct val="100000"/>
                        </a:lnSpc>
                        <a:spcBef>
                          <a:spcPts val="0"/>
                        </a:spcBef>
                        <a:spcAft>
                          <a:spcPts val="0"/>
                        </a:spcAft>
                        <a:buClr>
                          <a:srgbClr val="000000"/>
                        </a:buClr>
                        <a:buSzPts val="1400"/>
                        <a:buFont typeface="Arial"/>
                        <a:buNone/>
                      </a:pPr>
                      <a:r>
                        <a:rPr lang="en-GB" sz="1800" u="none" strike="noStrike" cap="none" dirty="0">
                          <a:latin typeface="Century Gothic" panose="020B0502020202020204" pitchFamily="34" charset="0"/>
                        </a:rPr>
                        <a:t>Calcium</a:t>
                      </a:r>
                      <a:endParaRPr sz="1800" u="none" strike="noStrike" cap="none" dirty="0">
                        <a:latin typeface="Century Gothic" panose="020B0502020202020204" pitchFamily="34" charset="0"/>
                      </a:endParaRPr>
                    </a:p>
                  </a:txBody>
                  <a:tcPr marL="91425" marR="91425" marT="91425" marB="91425">
                    <a:solidFill>
                      <a:srgbClr val="F4C8E2"/>
                    </a:solidFill>
                  </a:tcPr>
                </a:tc>
                <a:tc>
                  <a:txBody>
                    <a:bodyPr/>
                    <a:lstStyle/>
                    <a:p>
                      <a:pPr marL="0" marR="0" lvl="0" indent="0" algn="ctr" rtl="0">
                        <a:lnSpc>
                          <a:spcPct val="100000"/>
                        </a:lnSpc>
                        <a:spcBef>
                          <a:spcPts val="0"/>
                        </a:spcBef>
                        <a:spcAft>
                          <a:spcPts val="0"/>
                        </a:spcAft>
                        <a:buClr>
                          <a:srgbClr val="000000"/>
                        </a:buClr>
                        <a:buSzPts val="1700"/>
                        <a:buFont typeface="Arial"/>
                        <a:buNone/>
                      </a:pPr>
                      <a:endParaRPr sz="1800" b="1" u="none" strike="noStrike" cap="none" dirty="0">
                        <a:solidFill>
                          <a:schemeClr val="accent4"/>
                        </a:solidFill>
                        <a:latin typeface="Century Gothic"/>
                        <a:ea typeface="Century Gothic"/>
                        <a:cs typeface="Century Gothic"/>
                        <a:sym typeface="Century Gothic"/>
                      </a:endParaRPr>
                    </a:p>
                  </a:txBody>
                  <a:tcPr marL="91425" marR="91425" marT="91425" marB="91425">
                    <a:solidFill>
                      <a:srgbClr val="F4C8E2"/>
                    </a:solidFill>
                  </a:tcPr>
                </a:tc>
                <a:extLst>
                  <a:ext uri="{0D108BD9-81ED-4DB2-BD59-A6C34878D82A}">
                    <a16:rowId xmlns:a16="http://schemas.microsoft.com/office/drawing/2014/main" val="10002"/>
                  </a:ext>
                </a:extLst>
              </a:tr>
              <a:tr h="381000">
                <a:tc>
                  <a:txBody>
                    <a:bodyPr/>
                    <a:lstStyle/>
                    <a:p>
                      <a:pPr marL="0" marR="0" lvl="0" indent="0" algn="ctr" rtl="0">
                        <a:lnSpc>
                          <a:spcPct val="100000"/>
                        </a:lnSpc>
                        <a:spcBef>
                          <a:spcPts val="0"/>
                        </a:spcBef>
                        <a:spcAft>
                          <a:spcPts val="0"/>
                        </a:spcAft>
                        <a:buClr>
                          <a:srgbClr val="000000"/>
                        </a:buClr>
                        <a:buSzPts val="1400"/>
                        <a:buFont typeface="Arial"/>
                        <a:buNone/>
                      </a:pPr>
                      <a:r>
                        <a:rPr lang="en-GB" sz="1800" u="none" strike="noStrike" cap="none" dirty="0">
                          <a:latin typeface="Century Gothic" panose="020B0502020202020204" pitchFamily="34" charset="0"/>
                        </a:rPr>
                        <a:t>Cobalt</a:t>
                      </a:r>
                      <a:endParaRPr sz="1800" u="none" strike="noStrike" cap="none" dirty="0">
                        <a:latin typeface="Century Gothic" panose="020B0502020202020204" pitchFamily="34" charset="0"/>
                      </a:endParaRPr>
                    </a:p>
                  </a:txBody>
                  <a:tcPr marL="91425" marR="91425" marT="91425" marB="91425">
                    <a:solidFill>
                      <a:srgbClr val="F4C8E2"/>
                    </a:solidFill>
                  </a:tcPr>
                </a:tc>
                <a:tc>
                  <a:txBody>
                    <a:bodyPr/>
                    <a:lstStyle/>
                    <a:p>
                      <a:pPr marL="0" marR="0" lvl="0" indent="0" algn="ctr" rtl="0">
                        <a:lnSpc>
                          <a:spcPct val="100000"/>
                        </a:lnSpc>
                        <a:spcBef>
                          <a:spcPts val="0"/>
                        </a:spcBef>
                        <a:spcAft>
                          <a:spcPts val="0"/>
                        </a:spcAft>
                        <a:buClr>
                          <a:srgbClr val="000000"/>
                        </a:buClr>
                        <a:buSzPts val="1700"/>
                        <a:buFont typeface="Arial"/>
                        <a:buNone/>
                      </a:pPr>
                      <a:endParaRPr sz="1800" b="1" u="none" strike="noStrike" cap="none" dirty="0">
                        <a:solidFill>
                          <a:schemeClr val="accent4"/>
                        </a:solidFill>
                        <a:latin typeface="Century Gothic"/>
                        <a:ea typeface="Century Gothic"/>
                        <a:cs typeface="Century Gothic"/>
                        <a:sym typeface="Century Gothic"/>
                      </a:endParaRPr>
                    </a:p>
                  </a:txBody>
                  <a:tcPr marL="91425" marR="91425" marT="91425" marB="91425">
                    <a:solidFill>
                      <a:srgbClr val="F4C8E2"/>
                    </a:solidFill>
                  </a:tcPr>
                </a:tc>
                <a:extLst>
                  <a:ext uri="{0D108BD9-81ED-4DB2-BD59-A6C34878D82A}">
                    <a16:rowId xmlns:a16="http://schemas.microsoft.com/office/drawing/2014/main" val="10003"/>
                  </a:ext>
                </a:extLst>
              </a:tr>
              <a:tr h="381000">
                <a:tc>
                  <a:txBody>
                    <a:bodyPr/>
                    <a:lstStyle/>
                    <a:p>
                      <a:pPr marL="0" marR="0" lvl="0" indent="0" algn="ctr" rtl="0">
                        <a:lnSpc>
                          <a:spcPct val="100000"/>
                        </a:lnSpc>
                        <a:spcBef>
                          <a:spcPts val="0"/>
                        </a:spcBef>
                        <a:spcAft>
                          <a:spcPts val="0"/>
                        </a:spcAft>
                        <a:buClr>
                          <a:srgbClr val="000000"/>
                        </a:buClr>
                        <a:buSzPts val="1400"/>
                        <a:buFont typeface="Arial"/>
                        <a:buNone/>
                      </a:pPr>
                      <a:r>
                        <a:rPr lang="en-GB" sz="1800" u="none" strike="noStrike" cap="none" dirty="0">
                          <a:latin typeface="Century Gothic" panose="020B0502020202020204" pitchFamily="34" charset="0"/>
                        </a:rPr>
                        <a:t>Chlorine</a:t>
                      </a:r>
                      <a:endParaRPr sz="1800" u="none" strike="noStrike" cap="none" dirty="0">
                        <a:latin typeface="Century Gothic" panose="020B0502020202020204" pitchFamily="34" charset="0"/>
                      </a:endParaRPr>
                    </a:p>
                  </a:txBody>
                  <a:tcPr marL="91425" marR="91425" marT="91425" marB="91425">
                    <a:solidFill>
                      <a:srgbClr val="F4C8E2"/>
                    </a:solidFill>
                  </a:tcPr>
                </a:tc>
                <a:tc>
                  <a:txBody>
                    <a:bodyPr/>
                    <a:lstStyle/>
                    <a:p>
                      <a:pPr marL="0" marR="0" lvl="0" indent="0" algn="ctr" rtl="0">
                        <a:lnSpc>
                          <a:spcPct val="100000"/>
                        </a:lnSpc>
                        <a:spcBef>
                          <a:spcPts val="0"/>
                        </a:spcBef>
                        <a:spcAft>
                          <a:spcPts val="0"/>
                        </a:spcAft>
                        <a:buClr>
                          <a:srgbClr val="000000"/>
                        </a:buClr>
                        <a:buSzPts val="1700"/>
                        <a:buFont typeface="Arial"/>
                        <a:buNone/>
                      </a:pPr>
                      <a:endParaRPr sz="1800" b="1" u="none" strike="noStrike" cap="none" dirty="0">
                        <a:solidFill>
                          <a:schemeClr val="accent4"/>
                        </a:solidFill>
                        <a:latin typeface="Century Gothic"/>
                        <a:ea typeface="Century Gothic"/>
                        <a:cs typeface="Century Gothic"/>
                        <a:sym typeface="Century Gothic"/>
                      </a:endParaRPr>
                    </a:p>
                  </a:txBody>
                  <a:tcPr marL="91425" marR="91425" marT="91425" marB="91425">
                    <a:solidFill>
                      <a:srgbClr val="F4C8E2"/>
                    </a:solidFill>
                  </a:tcPr>
                </a:tc>
                <a:extLst>
                  <a:ext uri="{0D108BD9-81ED-4DB2-BD59-A6C34878D82A}">
                    <a16:rowId xmlns:a16="http://schemas.microsoft.com/office/drawing/2014/main" val="10004"/>
                  </a:ext>
                </a:extLst>
              </a:tr>
            </a:tbl>
          </a:graphicData>
        </a:graphic>
      </p:graphicFrame>
      <p:sp>
        <p:nvSpPr>
          <p:cNvPr id="3" name="Google Shape;117;p5">
            <a:extLst>
              <a:ext uri="{FF2B5EF4-FFF2-40B4-BE49-F238E27FC236}">
                <a16:creationId xmlns:a16="http://schemas.microsoft.com/office/drawing/2014/main" id="{3B86583D-1F2C-8F66-37EA-2792DDFDAB8E}"/>
              </a:ext>
            </a:extLst>
          </p:cNvPr>
          <p:cNvSpPr txBox="1"/>
          <p:nvPr/>
        </p:nvSpPr>
        <p:spPr>
          <a:xfrm rot="5400000">
            <a:off x="9701760" y="2205000"/>
            <a:ext cx="4140000" cy="810000"/>
          </a:xfrm>
          <a:prstGeom prst="rect">
            <a:avLst/>
          </a:prstGeom>
          <a:noFill/>
          <a:ln>
            <a:noFill/>
          </a:ln>
        </p:spPr>
        <p:txBody>
          <a:bodyPr spcFirstLastPara="1" wrap="square" lIns="0" tIns="0" rIns="0" bIns="0" anchor="ctr" anchorCtr="0">
            <a:noAutofit/>
          </a:bodyPr>
          <a:lstStyle/>
          <a:p>
            <a:pPr marL="0" marR="0" lvl="0" indent="0" algn="l" rtl="0">
              <a:lnSpc>
                <a:spcPct val="90000"/>
              </a:lnSpc>
              <a:spcBef>
                <a:spcPts val="0"/>
              </a:spcBef>
              <a:spcAft>
                <a:spcPts val="0"/>
              </a:spcAft>
              <a:buClr>
                <a:schemeClr val="lt1"/>
              </a:buClr>
              <a:buSzPts val="2200"/>
              <a:buFont typeface="Century Gothic"/>
              <a:buNone/>
            </a:pPr>
            <a:r>
              <a:rPr lang="en-GB" sz="2200" b="1" i="0" u="none" strike="noStrike" cap="none" dirty="0">
                <a:solidFill>
                  <a:schemeClr val="lt1"/>
                </a:solidFill>
                <a:latin typeface="Century Gothic"/>
                <a:ea typeface="Century Gothic"/>
                <a:cs typeface="Century Gothic"/>
                <a:sym typeface="Century Gothic"/>
              </a:rPr>
              <a:t>Activity</a:t>
            </a:r>
            <a:endParaRPr sz="2200" b="1" i="0" u="none" strike="noStrike" cap="none" dirty="0">
              <a:solidFill>
                <a:schemeClr val="lt1"/>
              </a:solidFill>
              <a:latin typeface="Century Gothic"/>
              <a:ea typeface="Century Gothic"/>
              <a:cs typeface="Century Gothic"/>
              <a:sym typeface="Century Gothic"/>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191">
          <a:extLst>
            <a:ext uri="{FF2B5EF4-FFF2-40B4-BE49-F238E27FC236}">
              <a16:creationId xmlns:a16="http://schemas.microsoft.com/office/drawing/2014/main" id="{F69E1FDB-AD5C-F1B8-0FFB-55E89A131539}"/>
            </a:ext>
          </a:extLst>
        </p:cNvPr>
        <p:cNvGrpSpPr/>
        <p:nvPr/>
      </p:nvGrpSpPr>
      <p:grpSpPr>
        <a:xfrm>
          <a:off x="0" y="0"/>
          <a:ext cx="0" cy="0"/>
          <a:chOff x="0" y="0"/>
          <a:chExt cx="0" cy="0"/>
        </a:xfrm>
      </p:grpSpPr>
      <p:sp>
        <p:nvSpPr>
          <p:cNvPr id="192" name="Google Shape;192;g3cfe7cfe34e_0_20">
            <a:extLst>
              <a:ext uri="{FF2B5EF4-FFF2-40B4-BE49-F238E27FC236}">
                <a16:creationId xmlns:a16="http://schemas.microsoft.com/office/drawing/2014/main" id="{8E2B1F21-D599-A636-B780-AAF964AAF40B}"/>
              </a:ext>
            </a:extLst>
          </p:cNvPr>
          <p:cNvSpPr txBox="1">
            <a:spLocks noGrp="1"/>
          </p:cNvSpPr>
          <p:nvPr>
            <p:ph type="title"/>
          </p:nvPr>
        </p:nvSpPr>
        <p:spPr>
          <a:xfrm>
            <a:off x="540000" y="540000"/>
            <a:ext cx="10080000" cy="440700"/>
          </a:xfrm>
          <a:prstGeom prst="rect">
            <a:avLst/>
          </a:prstGeom>
          <a:noFill/>
          <a:ln>
            <a:noFill/>
          </a:ln>
        </p:spPr>
        <p:txBody>
          <a:bodyPr spcFirstLastPara="1" wrap="square" lIns="0" tIns="0" rIns="0" bIns="0" anchor="t" anchorCtr="0">
            <a:noAutofit/>
          </a:bodyPr>
          <a:lstStyle/>
          <a:p>
            <a:pPr marL="0" lvl="0" indent="0" algn="l" rtl="0">
              <a:lnSpc>
                <a:spcPct val="90000"/>
              </a:lnSpc>
              <a:spcBef>
                <a:spcPts val="0"/>
              </a:spcBef>
              <a:spcAft>
                <a:spcPts val="0"/>
              </a:spcAft>
              <a:buSzPts val="3400"/>
              <a:buNone/>
            </a:pPr>
            <a:r>
              <a:rPr lang="en-GB" dirty="0"/>
              <a:t>From words to symbols – answer </a:t>
            </a:r>
            <a:endParaRPr dirty="0"/>
          </a:p>
        </p:txBody>
      </p:sp>
      <p:sp>
        <p:nvSpPr>
          <p:cNvPr id="193" name="Google Shape;193;g3cfe7cfe34e_0_20">
            <a:extLst>
              <a:ext uri="{FF2B5EF4-FFF2-40B4-BE49-F238E27FC236}">
                <a16:creationId xmlns:a16="http://schemas.microsoft.com/office/drawing/2014/main" id="{B09F70F8-A364-5387-5A46-5F0DC0DAD807}"/>
              </a:ext>
            </a:extLst>
          </p:cNvPr>
          <p:cNvSpPr txBox="1">
            <a:spLocks noGrp="1"/>
          </p:cNvSpPr>
          <p:nvPr>
            <p:ph type="body" idx="1"/>
          </p:nvPr>
        </p:nvSpPr>
        <p:spPr>
          <a:xfrm>
            <a:off x="625396" y="1197311"/>
            <a:ext cx="10080000" cy="5040000"/>
          </a:xfrm>
          <a:prstGeom prst="rect">
            <a:avLst/>
          </a:prstGeom>
          <a:noFill/>
          <a:ln>
            <a:noFill/>
          </a:ln>
        </p:spPr>
        <p:txBody>
          <a:bodyPr spcFirstLastPara="1" wrap="square" lIns="0" tIns="0" rIns="0" bIns="0" anchor="t" anchorCtr="0">
            <a:normAutofit/>
          </a:bodyPr>
          <a:lstStyle/>
          <a:p>
            <a:pPr marL="53975" lvl="0" indent="0" algn="l" rtl="0">
              <a:lnSpc>
                <a:spcPct val="100000"/>
              </a:lnSpc>
              <a:spcBef>
                <a:spcPts val="1200"/>
              </a:spcBef>
              <a:spcAft>
                <a:spcPts val="0"/>
              </a:spcAft>
              <a:buSzPts val="2750"/>
              <a:buNone/>
            </a:pPr>
            <a:r>
              <a:rPr lang="en-GB" b="1" dirty="0">
                <a:solidFill>
                  <a:schemeClr val="tx1"/>
                </a:solidFill>
              </a:rPr>
              <a:t>Do you know the chemical symbols for these elements?</a:t>
            </a:r>
            <a:endParaRPr b="1" dirty="0">
              <a:solidFill>
                <a:schemeClr val="tx1"/>
              </a:solidFill>
            </a:endParaRPr>
          </a:p>
          <a:p>
            <a:pPr marL="0" lvl="0" indent="0" algn="l" rtl="0">
              <a:lnSpc>
                <a:spcPct val="100000"/>
              </a:lnSpc>
              <a:spcBef>
                <a:spcPts val="1200"/>
              </a:spcBef>
              <a:spcAft>
                <a:spcPts val="0"/>
              </a:spcAft>
              <a:buSzPts val="2750"/>
              <a:buNone/>
            </a:pPr>
            <a:endParaRPr dirty="0"/>
          </a:p>
          <a:p>
            <a:pPr marL="0" lvl="0" indent="0" algn="l" rtl="0">
              <a:lnSpc>
                <a:spcPct val="100000"/>
              </a:lnSpc>
              <a:spcBef>
                <a:spcPts val="1200"/>
              </a:spcBef>
              <a:spcAft>
                <a:spcPts val="0"/>
              </a:spcAft>
              <a:buSzPts val="2750"/>
              <a:buNone/>
            </a:pPr>
            <a:endParaRPr dirty="0"/>
          </a:p>
          <a:p>
            <a:pPr marL="0" lvl="0" indent="0" algn="l" rtl="0">
              <a:lnSpc>
                <a:spcPct val="100000"/>
              </a:lnSpc>
              <a:spcBef>
                <a:spcPts val="1200"/>
              </a:spcBef>
              <a:spcAft>
                <a:spcPts val="0"/>
              </a:spcAft>
              <a:buSzPts val="2750"/>
              <a:buNone/>
            </a:pPr>
            <a:endParaRPr dirty="0"/>
          </a:p>
          <a:p>
            <a:pPr marL="0" lvl="0" indent="0" algn="l" rtl="0">
              <a:lnSpc>
                <a:spcPct val="100000"/>
              </a:lnSpc>
              <a:spcBef>
                <a:spcPts val="1200"/>
              </a:spcBef>
              <a:spcAft>
                <a:spcPts val="1200"/>
              </a:spcAft>
              <a:buSzPts val="2750"/>
              <a:buNone/>
            </a:pPr>
            <a:endParaRPr dirty="0"/>
          </a:p>
        </p:txBody>
      </p:sp>
      <mc:AlternateContent xmlns:mc="http://schemas.openxmlformats.org/markup-compatibility/2006" xmlns:a14="http://schemas.microsoft.com/office/drawing/2010/main">
        <mc:Choice Requires="a14">
          <p:graphicFrame>
            <p:nvGraphicFramePr>
              <p:cNvPr id="194" name="Google Shape;194;g3cfe7cfe34e_0_20">
                <a:extLst>
                  <a:ext uri="{FF2B5EF4-FFF2-40B4-BE49-F238E27FC236}">
                    <a16:creationId xmlns:a16="http://schemas.microsoft.com/office/drawing/2014/main" id="{DA3FF7A8-B791-AEEB-AA6D-BD1C99200B08}"/>
                  </a:ext>
                </a:extLst>
              </p:cNvPr>
              <p:cNvGraphicFramePr/>
              <p:nvPr>
                <p:extLst>
                  <p:ext uri="{D42A27DB-BD31-4B8C-83A1-F6EECF244321}">
                    <p14:modId xmlns:p14="http://schemas.microsoft.com/office/powerpoint/2010/main" val="2627391481"/>
                  </p:ext>
                </p:extLst>
              </p:nvPr>
            </p:nvGraphicFramePr>
            <p:xfrm>
              <a:off x="625396" y="2136839"/>
              <a:ext cx="5779700" cy="2438250"/>
            </p:xfrm>
            <a:graphic>
              <a:graphicData uri="http://schemas.openxmlformats.org/drawingml/2006/table">
                <a:tbl>
                  <a:tblPr firstRow="1">
                    <a:noFill/>
                    <a:tableStyleId>{DD7AEC4D-FE95-46A4-88DE-379C820DF049}</a:tableStyleId>
                  </a:tblPr>
                  <a:tblGrid>
                    <a:gridCol w="2889850">
                      <a:extLst>
                        <a:ext uri="{9D8B030D-6E8A-4147-A177-3AD203B41FA5}">
                          <a16:colId xmlns:a16="http://schemas.microsoft.com/office/drawing/2014/main" val="20000"/>
                        </a:ext>
                      </a:extLst>
                    </a:gridCol>
                    <a:gridCol w="2889850">
                      <a:extLst>
                        <a:ext uri="{9D8B030D-6E8A-4147-A177-3AD203B41FA5}">
                          <a16:colId xmlns:a16="http://schemas.microsoft.com/office/drawing/2014/main" val="20001"/>
                        </a:ext>
                      </a:extLst>
                    </a:gridCol>
                  </a:tblGrid>
                  <a:tr h="381000">
                    <a:tc>
                      <a:txBody>
                        <a:bodyPr/>
                        <a:lstStyle/>
                        <a:p>
                          <a:pPr marL="0" marR="0" lvl="0" indent="0" algn="ctr" rtl="0">
                            <a:lnSpc>
                              <a:spcPct val="100000"/>
                            </a:lnSpc>
                            <a:spcBef>
                              <a:spcPts val="0"/>
                            </a:spcBef>
                            <a:spcAft>
                              <a:spcPts val="0"/>
                            </a:spcAft>
                            <a:buClr>
                              <a:srgbClr val="000000"/>
                            </a:buClr>
                            <a:buSzPts val="1700"/>
                            <a:buFont typeface="Arial"/>
                            <a:buNone/>
                          </a:pPr>
                          <a:r>
                            <a:rPr lang="en-GB" sz="2000" b="1" u="none" strike="noStrike" cap="none" dirty="0">
                              <a:solidFill>
                                <a:schemeClr val="bg1"/>
                              </a:solidFill>
                              <a:latin typeface="Century Gothic"/>
                              <a:ea typeface="Century Gothic"/>
                              <a:cs typeface="Century Gothic"/>
                              <a:sym typeface="Century Gothic"/>
                            </a:rPr>
                            <a:t>Element</a:t>
                          </a:r>
                          <a:endParaRPr sz="2000" b="1" u="none" strike="noStrike" cap="none" dirty="0">
                            <a:solidFill>
                              <a:schemeClr val="bg1"/>
                            </a:solidFill>
                            <a:latin typeface="Century Gothic"/>
                            <a:ea typeface="Century Gothic"/>
                            <a:cs typeface="Century Gothic"/>
                            <a:sym typeface="Century Gothic"/>
                          </a:endParaRPr>
                        </a:p>
                      </a:txBody>
                      <a:tcPr marL="91425" marR="91425" marT="91425" marB="91425">
                        <a:solidFill>
                          <a:srgbClr val="991E66"/>
                        </a:solidFill>
                      </a:tcPr>
                    </a:tc>
                    <a:tc>
                      <a:txBody>
                        <a:bodyPr/>
                        <a:lstStyle/>
                        <a:p>
                          <a:pPr marL="0" marR="0" lvl="0" indent="0" algn="ctr" rtl="0">
                            <a:lnSpc>
                              <a:spcPct val="100000"/>
                            </a:lnSpc>
                            <a:spcBef>
                              <a:spcPts val="0"/>
                            </a:spcBef>
                            <a:spcAft>
                              <a:spcPts val="0"/>
                            </a:spcAft>
                            <a:buClr>
                              <a:srgbClr val="000000"/>
                            </a:buClr>
                            <a:buSzPts val="1700"/>
                            <a:buFont typeface="Arial"/>
                            <a:buNone/>
                          </a:pPr>
                          <a:r>
                            <a:rPr lang="en-GB" sz="2000" b="1" u="none" strike="noStrike" cap="none" dirty="0">
                              <a:solidFill>
                                <a:schemeClr val="bg1"/>
                              </a:solidFill>
                              <a:latin typeface="Century Gothic"/>
                              <a:ea typeface="Century Gothic"/>
                              <a:cs typeface="Century Gothic"/>
                              <a:sym typeface="Century Gothic"/>
                            </a:rPr>
                            <a:t>Symbol</a:t>
                          </a:r>
                          <a:endParaRPr sz="2000" b="1" u="none" strike="noStrike" cap="none" dirty="0">
                            <a:solidFill>
                              <a:schemeClr val="bg1"/>
                            </a:solidFill>
                            <a:latin typeface="Century Gothic"/>
                            <a:ea typeface="Century Gothic"/>
                            <a:cs typeface="Century Gothic"/>
                            <a:sym typeface="Century Gothic"/>
                          </a:endParaRPr>
                        </a:p>
                      </a:txBody>
                      <a:tcPr marL="91425" marR="91425" marT="91425" marB="91425">
                        <a:solidFill>
                          <a:srgbClr val="991E66"/>
                        </a:solidFill>
                      </a:tcPr>
                    </a:tc>
                    <a:extLst>
                      <a:ext uri="{0D108BD9-81ED-4DB2-BD59-A6C34878D82A}">
                        <a16:rowId xmlns:a16="http://schemas.microsoft.com/office/drawing/2014/main" val="10000"/>
                      </a:ext>
                    </a:extLst>
                  </a:tr>
                  <a:tr h="381000">
                    <a:tc>
                      <a:txBody>
                        <a:bodyPr/>
                        <a:lstStyle/>
                        <a:p>
                          <a:pPr marL="0" marR="0" lvl="0" indent="0" algn="ctr" rtl="0">
                            <a:lnSpc>
                              <a:spcPct val="100000"/>
                            </a:lnSpc>
                            <a:spcBef>
                              <a:spcPts val="0"/>
                            </a:spcBef>
                            <a:spcAft>
                              <a:spcPts val="0"/>
                            </a:spcAft>
                            <a:buClr>
                              <a:srgbClr val="000000"/>
                            </a:buClr>
                            <a:buSzPts val="1400"/>
                            <a:buFont typeface="Arial"/>
                            <a:buNone/>
                          </a:pPr>
                          <a:r>
                            <a:rPr lang="en-GB" sz="2000" u="none" strike="noStrike" cap="none" dirty="0">
                              <a:latin typeface="Century Gothic" panose="020B0502020202020204" pitchFamily="34" charset="0"/>
                            </a:rPr>
                            <a:t>Carbon</a:t>
                          </a:r>
                          <a:endParaRPr sz="2000" u="none" strike="noStrike" cap="none" dirty="0">
                            <a:latin typeface="Century Gothic" panose="020B0502020202020204" pitchFamily="34" charset="0"/>
                          </a:endParaRPr>
                        </a:p>
                      </a:txBody>
                      <a:tcPr marL="91425" marR="91425" marT="91425" marB="91425">
                        <a:solidFill>
                          <a:srgbClr val="F4C8E2"/>
                        </a:solidFill>
                      </a:tcPr>
                    </a:tc>
                    <a:tc>
                      <a:txBody>
                        <a:bodyPr/>
                        <a:lstStyle/>
                        <a:p>
                          <a:pPr marL="0" marR="0" lvl="0" indent="0" algn="ctr" rtl="0">
                            <a:lnSpc>
                              <a:spcPct val="100000"/>
                            </a:lnSpc>
                            <a:spcBef>
                              <a:spcPts val="0"/>
                            </a:spcBef>
                            <a:spcAft>
                              <a:spcPts val="0"/>
                            </a:spcAft>
                            <a:buClr>
                              <a:srgbClr val="000000"/>
                            </a:buClr>
                            <a:buSzPts val="1700"/>
                            <a:buFont typeface="Arial"/>
                            <a:buNone/>
                          </a:pPr>
                          <a14:m>
                            <m:oMathPara xmlns:m="http://schemas.openxmlformats.org/officeDocument/2006/math">
                              <m:oMath>
                                <m:r>
                                  <m:rPr>
                                    <m:sty m:val="p"/>
                                  </m:rPr>
                                  <a:rPr lang="en-GB" sz="2000" b="0" i="0" u="none" strike="noStrike" cap="none" dirty="0" smtClean="0">
                                    <a:solidFill>
                                      <a:schemeClr val="tx1"/>
                                    </a:solidFill>
                                    <a:latin typeface="Cambria Math" panose="02040503050406030204" pitchFamily="18" charset="0"/>
                                    <a:ea typeface="Century Gothic"/>
                                    <a:cs typeface="Century Gothic"/>
                                    <a:sym typeface="Century Gothic"/>
                                  </a:rPr>
                                  <m:t>C</m:t>
                                </m:r>
                              </m:oMath>
                            </m:oMathPara>
                          </a14:m>
                          <a:endParaRPr sz="2000" dirty="0">
                            <a:latin typeface="Century Gothic" panose="020B0502020202020204" pitchFamily="34" charset="0"/>
                          </a:endParaRPr>
                        </a:p>
                      </a:txBody>
                      <a:tcPr marL="91425" marR="91425" marT="91425" marB="91425">
                        <a:solidFill>
                          <a:srgbClr val="F4C8E2"/>
                        </a:solidFill>
                      </a:tcPr>
                    </a:tc>
                    <a:extLst>
                      <a:ext uri="{0D108BD9-81ED-4DB2-BD59-A6C34878D82A}">
                        <a16:rowId xmlns:a16="http://schemas.microsoft.com/office/drawing/2014/main" val="10001"/>
                      </a:ext>
                    </a:extLst>
                  </a:tr>
                  <a:tr h="381000">
                    <a:tc>
                      <a:txBody>
                        <a:bodyPr/>
                        <a:lstStyle/>
                        <a:p>
                          <a:pPr marL="0" marR="0" lvl="0" indent="0" algn="ctr" rtl="0">
                            <a:lnSpc>
                              <a:spcPct val="100000"/>
                            </a:lnSpc>
                            <a:spcBef>
                              <a:spcPts val="0"/>
                            </a:spcBef>
                            <a:spcAft>
                              <a:spcPts val="0"/>
                            </a:spcAft>
                            <a:buClr>
                              <a:srgbClr val="000000"/>
                            </a:buClr>
                            <a:buSzPts val="1400"/>
                            <a:buFont typeface="Arial"/>
                            <a:buNone/>
                          </a:pPr>
                          <a:r>
                            <a:rPr lang="en-GB" sz="2000" u="none" strike="noStrike" cap="none">
                              <a:latin typeface="Century Gothic" panose="020B0502020202020204" pitchFamily="34" charset="0"/>
                            </a:rPr>
                            <a:t>Calcium</a:t>
                          </a:r>
                          <a:endParaRPr sz="2000" u="none" strike="noStrike" cap="none">
                            <a:latin typeface="Century Gothic" panose="020B0502020202020204" pitchFamily="34" charset="0"/>
                          </a:endParaRPr>
                        </a:p>
                      </a:txBody>
                      <a:tcPr marL="91425" marR="91425" marT="91425" marB="91425">
                        <a:solidFill>
                          <a:srgbClr val="F4C8E2"/>
                        </a:solidFill>
                      </a:tcPr>
                    </a:tc>
                    <a:tc>
                      <a:txBody>
                        <a:bodyPr/>
                        <a:lstStyle/>
                        <a:p>
                          <a:pPr marL="0" marR="0" lvl="0" indent="0" algn="ctr" rtl="0">
                            <a:lnSpc>
                              <a:spcPct val="100000"/>
                            </a:lnSpc>
                            <a:spcBef>
                              <a:spcPts val="0"/>
                            </a:spcBef>
                            <a:spcAft>
                              <a:spcPts val="0"/>
                            </a:spcAft>
                            <a:buClr>
                              <a:srgbClr val="000000"/>
                            </a:buClr>
                            <a:buSzPts val="1700"/>
                            <a:buFont typeface="Arial"/>
                            <a:buNone/>
                          </a:pPr>
                          <a14:m>
                            <m:oMathPara xmlns:m="http://schemas.openxmlformats.org/officeDocument/2006/math">
                              <m:oMath>
                                <m:r>
                                  <m:rPr>
                                    <m:sty m:val="p"/>
                                  </m:rPr>
                                  <a:rPr lang="en-GB" sz="2000" b="0" i="0" u="none" strike="noStrike" cap="none" dirty="0" smtClean="0">
                                    <a:solidFill>
                                      <a:schemeClr val="tx1"/>
                                    </a:solidFill>
                                    <a:latin typeface="Cambria Math" panose="02040503050406030204" pitchFamily="18" charset="0"/>
                                    <a:ea typeface="Century Gothic"/>
                                    <a:cs typeface="Century Gothic"/>
                                    <a:sym typeface="Century Gothic"/>
                                  </a:rPr>
                                  <m:t>Ca</m:t>
                                </m:r>
                              </m:oMath>
                            </m:oMathPara>
                          </a14:m>
                          <a:endParaRPr sz="2000" dirty="0">
                            <a:latin typeface="Century Gothic" panose="020B0502020202020204" pitchFamily="34" charset="0"/>
                          </a:endParaRPr>
                        </a:p>
                      </a:txBody>
                      <a:tcPr marL="91425" marR="91425" marT="91425" marB="91425">
                        <a:solidFill>
                          <a:srgbClr val="F4C8E2"/>
                        </a:solidFill>
                      </a:tcPr>
                    </a:tc>
                    <a:extLst>
                      <a:ext uri="{0D108BD9-81ED-4DB2-BD59-A6C34878D82A}">
                        <a16:rowId xmlns:a16="http://schemas.microsoft.com/office/drawing/2014/main" val="10002"/>
                      </a:ext>
                    </a:extLst>
                  </a:tr>
                  <a:tr h="381000">
                    <a:tc>
                      <a:txBody>
                        <a:bodyPr/>
                        <a:lstStyle/>
                        <a:p>
                          <a:pPr marL="0" marR="0" lvl="0" indent="0" algn="ctr" rtl="0">
                            <a:lnSpc>
                              <a:spcPct val="100000"/>
                            </a:lnSpc>
                            <a:spcBef>
                              <a:spcPts val="0"/>
                            </a:spcBef>
                            <a:spcAft>
                              <a:spcPts val="0"/>
                            </a:spcAft>
                            <a:buClr>
                              <a:srgbClr val="000000"/>
                            </a:buClr>
                            <a:buSzPts val="1400"/>
                            <a:buFont typeface="Arial"/>
                            <a:buNone/>
                          </a:pPr>
                          <a:r>
                            <a:rPr lang="en-GB" sz="2000" u="none" strike="noStrike" cap="none" dirty="0">
                              <a:latin typeface="Century Gothic" panose="020B0502020202020204" pitchFamily="34" charset="0"/>
                            </a:rPr>
                            <a:t>Cobalt</a:t>
                          </a:r>
                          <a:endParaRPr sz="2000" u="none" strike="noStrike" cap="none" dirty="0">
                            <a:latin typeface="Century Gothic" panose="020B0502020202020204" pitchFamily="34" charset="0"/>
                          </a:endParaRPr>
                        </a:p>
                      </a:txBody>
                      <a:tcPr marL="91425" marR="91425" marT="91425" marB="91425">
                        <a:solidFill>
                          <a:srgbClr val="F4C8E2"/>
                        </a:solidFill>
                      </a:tcPr>
                    </a:tc>
                    <a:tc>
                      <a:txBody>
                        <a:bodyPr/>
                        <a:lstStyle/>
                        <a:p>
                          <a:pPr marL="0" marR="0" lvl="0" indent="0" algn="ctr" rtl="0">
                            <a:lnSpc>
                              <a:spcPct val="100000"/>
                            </a:lnSpc>
                            <a:spcBef>
                              <a:spcPts val="0"/>
                            </a:spcBef>
                            <a:spcAft>
                              <a:spcPts val="0"/>
                            </a:spcAft>
                            <a:buClr>
                              <a:srgbClr val="000000"/>
                            </a:buClr>
                            <a:buSzPts val="1700"/>
                            <a:buFont typeface="Arial"/>
                            <a:buNone/>
                          </a:pPr>
                          <a14:m>
                            <m:oMathPara xmlns:m="http://schemas.openxmlformats.org/officeDocument/2006/math">
                              <m:oMath>
                                <m:r>
                                  <m:rPr>
                                    <m:sty m:val="p"/>
                                  </m:rPr>
                                  <a:rPr lang="en-GB" sz="2000" b="0" i="0" u="none" strike="noStrike" cap="none" dirty="0" smtClean="0">
                                    <a:solidFill>
                                      <a:schemeClr val="tx1"/>
                                    </a:solidFill>
                                    <a:latin typeface="Cambria Math" panose="02040503050406030204" pitchFamily="18" charset="0"/>
                                    <a:ea typeface="Century Gothic"/>
                                    <a:cs typeface="Century Gothic"/>
                                    <a:sym typeface="Century Gothic"/>
                                  </a:rPr>
                                  <m:t>Co</m:t>
                                </m:r>
                              </m:oMath>
                            </m:oMathPara>
                          </a14:m>
                          <a:endParaRPr sz="2000" dirty="0">
                            <a:latin typeface="Century Gothic" panose="020B0502020202020204" pitchFamily="34" charset="0"/>
                          </a:endParaRPr>
                        </a:p>
                      </a:txBody>
                      <a:tcPr marL="91425" marR="91425" marT="91425" marB="91425">
                        <a:solidFill>
                          <a:srgbClr val="F4C8E2"/>
                        </a:solidFill>
                      </a:tcPr>
                    </a:tc>
                    <a:extLst>
                      <a:ext uri="{0D108BD9-81ED-4DB2-BD59-A6C34878D82A}">
                        <a16:rowId xmlns:a16="http://schemas.microsoft.com/office/drawing/2014/main" val="10003"/>
                      </a:ext>
                    </a:extLst>
                  </a:tr>
                  <a:tr h="381000">
                    <a:tc>
                      <a:txBody>
                        <a:bodyPr/>
                        <a:lstStyle/>
                        <a:p>
                          <a:pPr marL="0" marR="0" lvl="0" indent="0" algn="ctr" rtl="0">
                            <a:lnSpc>
                              <a:spcPct val="100000"/>
                            </a:lnSpc>
                            <a:spcBef>
                              <a:spcPts val="0"/>
                            </a:spcBef>
                            <a:spcAft>
                              <a:spcPts val="0"/>
                            </a:spcAft>
                            <a:buClr>
                              <a:srgbClr val="000000"/>
                            </a:buClr>
                            <a:buSzPts val="1400"/>
                            <a:buFont typeface="Arial"/>
                            <a:buNone/>
                          </a:pPr>
                          <a:r>
                            <a:rPr lang="en-GB" sz="2000" u="none" strike="noStrike" cap="none">
                              <a:latin typeface="Century Gothic" panose="020B0502020202020204" pitchFamily="34" charset="0"/>
                            </a:rPr>
                            <a:t>Chlorine</a:t>
                          </a:r>
                          <a:endParaRPr sz="2000" u="none" strike="noStrike" cap="none">
                            <a:latin typeface="Century Gothic" panose="020B0502020202020204" pitchFamily="34" charset="0"/>
                          </a:endParaRPr>
                        </a:p>
                      </a:txBody>
                      <a:tcPr marL="91425" marR="91425" marT="91425" marB="91425">
                        <a:solidFill>
                          <a:srgbClr val="F4C8E2"/>
                        </a:solidFill>
                      </a:tcPr>
                    </a:tc>
                    <a:tc>
                      <a:txBody>
                        <a:bodyPr/>
                        <a:lstStyle/>
                        <a:p>
                          <a:pPr marL="0" marR="0" lvl="0" indent="0" algn="ctr" rtl="0">
                            <a:lnSpc>
                              <a:spcPct val="100000"/>
                            </a:lnSpc>
                            <a:spcBef>
                              <a:spcPts val="0"/>
                            </a:spcBef>
                            <a:spcAft>
                              <a:spcPts val="0"/>
                            </a:spcAft>
                            <a:buClr>
                              <a:srgbClr val="000000"/>
                            </a:buClr>
                            <a:buSzPts val="1700"/>
                            <a:buFont typeface="Arial"/>
                            <a:buNone/>
                          </a:pPr>
                          <a14:m>
                            <m:oMathPara xmlns:m="http://schemas.openxmlformats.org/officeDocument/2006/math">
                              <m:oMath>
                                <m:r>
                                  <m:rPr>
                                    <m:sty m:val="p"/>
                                  </m:rPr>
                                  <a:rPr lang="en-GB" sz="2000" b="0" i="0" u="none" strike="noStrike" cap="none" dirty="0" smtClean="0">
                                    <a:solidFill>
                                      <a:schemeClr val="tx1"/>
                                    </a:solidFill>
                                    <a:latin typeface="Cambria Math" panose="02040503050406030204" pitchFamily="18" charset="0"/>
                                    <a:ea typeface="Century Gothic"/>
                                    <a:cs typeface="Century Gothic"/>
                                    <a:sym typeface="Century Gothic"/>
                                  </a:rPr>
                                  <m:t>Cl</m:t>
                                </m:r>
                              </m:oMath>
                            </m:oMathPara>
                          </a14:m>
                          <a:endParaRPr sz="2000" dirty="0">
                            <a:latin typeface="Century Gothic" panose="020B0502020202020204" pitchFamily="34" charset="0"/>
                          </a:endParaRPr>
                        </a:p>
                      </a:txBody>
                      <a:tcPr marL="91425" marR="91425" marT="91425" marB="91425">
                        <a:solidFill>
                          <a:srgbClr val="F4C8E2"/>
                        </a:solidFill>
                      </a:tcPr>
                    </a:tc>
                    <a:extLst>
                      <a:ext uri="{0D108BD9-81ED-4DB2-BD59-A6C34878D82A}">
                        <a16:rowId xmlns:a16="http://schemas.microsoft.com/office/drawing/2014/main" val="10004"/>
                      </a:ext>
                    </a:extLst>
                  </a:tr>
                </a:tbl>
              </a:graphicData>
            </a:graphic>
          </p:graphicFrame>
        </mc:Choice>
        <mc:Fallback xmlns="">
          <p:graphicFrame>
            <p:nvGraphicFramePr>
              <p:cNvPr id="194" name="Google Shape;194;g3cfe7cfe34e_0_20">
                <a:extLst>
                  <a:ext uri="{FF2B5EF4-FFF2-40B4-BE49-F238E27FC236}">
                    <a16:creationId xmlns:a16="http://schemas.microsoft.com/office/drawing/2014/main" id="{DA3FF7A8-B791-AEEB-AA6D-BD1C99200B08}"/>
                  </a:ext>
                </a:extLst>
              </p:cNvPr>
              <p:cNvGraphicFramePr/>
              <p:nvPr>
                <p:extLst>
                  <p:ext uri="{D42A27DB-BD31-4B8C-83A1-F6EECF244321}">
                    <p14:modId xmlns:p14="http://schemas.microsoft.com/office/powerpoint/2010/main" val="2627391481"/>
                  </p:ext>
                </p:extLst>
              </p:nvPr>
            </p:nvGraphicFramePr>
            <p:xfrm>
              <a:off x="625396" y="2136839"/>
              <a:ext cx="5779700" cy="2438250"/>
            </p:xfrm>
            <a:graphic>
              <a:graphicData uri="http://schemas.openxmlformats.org/drawingml/2006/table">
                <a:tbl>
                  <a:tblPr firstRow="1">
                    <a:noFill/>
                    <a:tableStyleId>{DD7AEC4D-FE95-46A4-88DE-379C820DF049}</a:tableStyleId>
                  </a:tblPr>
                  <a:tblGrid>
                    <a:gridCol w="2889850">
                      <a:extLst>
                        <a:ext uri="{9D8B030D-6E8A-4147-A177-3AD203B41FA5}">
                          <a16:colId xmlns:a16="http://schemas.microsoft.com/office/drawing/2014/main" val="20000"/>
                        </a:ext>
                      </a:extLst>
                    </a:gridCol>
                    <a:gridCol w="2889850">
                      <a:extLst>
                        <a:ext uri="{9D8B030D-6E8A-4147-A177-3AD203B41FA5}">
                          <a16:colId xmlns:a16="http://schemas.microsoft.com/office/drawing/2014/main" val="20001"/>
                        </a:ext>
                      </a:extLst>
                    </a:gridCol>
                  </a:tblGrid>
                  <a:tr h="487650">
                    <a:tc>
                      <a:txBody>
                        <a:bodyPr/>
                        <a:lstStyle/>
                        <a:p>
                          <a:pPr marL="0" marR="0" lvl="0" indent="0" algn="ctr" rtl="0">
                            <a:lnSpc>
                              <a:spcPct val="100000"/>
                            </a:lnSpc>
                            <a:spcBef>
                              <a:spcPts val="0"/>
                            </a:spcBef>
                            <a:spcAft>
                              <a:spcPts val="0"/>
                            </a:spcAft>
                            <a:buClr>
                              <a:srgbClr val="000000"/>
                            </a:buClr>
                            <a:buSzPts val="1700"/>
                            <a:buFont typeface="Arial"/>
                            <a:buNone/>
                          </a:pPr>
                          <a:r>
                            <a:rPr lang="en-GB" sz="2000" b="1" u="none" strike="noStrike" cap="none" dirty="0">
                              <a:solidFill>
                                <a:schemeClr val="bg1"/>
                              </a:solidFill>
                              <a:latin typeface="Century Gothic"/>
                              <a:ea typeface="Century Gothic"/>
                              <a:cs typeface="Century Gothic"/>
                              <a:sym typeface="Century Gothic"/>
                            </a:rPr>
                            <a:t>Element</a:t>
                          </a:r>
                          <a:endParaRPr sz="2000" b="1" u="none" strike="noStrike" cap="none" dirty="0">
                            <a:solidFill>
                              <a:schemeClr val="bg1"/>
                            </a:solidFill>
                            <a:latin typeface="Century Gothic"/>
                            <a:ea typeface="Century Gothic"/>
                            <a:cs typeface="Century Gothic"/>
                            <a:sym typeface="Century Gothic"/>
                          </a:endParaRPr>
                        </a:p>
                      </a:txBody>
                      <a:tcPr marL="91425" marR="91425" marT="91425" marB="91425">
                        <a:solidFill>
                          <a:srgbClr val="991E66"/>
                        </a:solidFill>
                      </a:tcPr>
                    </a:tc>
                    <a:tc>
                      <a:txBody>
                        <a:bodyPr/>
                        <a:lstStyle/>
                        <a:p>
                          <a:pPr marL="0" marR="0" lvl="0" indent="0" algn="ctr" rtl="0">
                            <a:lnSpc>
                              <a:spcPct val="100000"/>
                            </a:lnSpc>
                            <a:spcBef>
                              <a:spcPts val="0"/>
                            </a:spcBef>
                            <a:spcAft>
                              <a:spcPts val="0"/>
                            </a:spcAft>
                            <a:buClr>
                              <a:srgbClr val="000000"/>
                            </a:buClr>
                            <a:buSzPts val="1700"/>
                            <a:buFont typeface="Arial"/>
                            <a:buNone/>
                          </a:pPr>
                          <a:r>
                            <a:rPr lang="en-GB" sz="2000" b="1" u="none" strike="noStrike" cap="none" dirty="0">
                              <a:solidFill>
                                <a:schemeClr val="bg1"/>
                              </a:solidFill>
                              <a:latin typeface="Century Gothic"/>
                              <a:ea typeface="Century Gothic"/>
                              <a:cs typeface="Century Gothic"/>
                              <a:sym typeface="Century Gothic"/>
                            </a:rPr>
                            <a:t>Symbol</a:t>
                          </a:r>
                          <a:endParaRPr sz="2000" b="1" u="none" strike="noStrike" cap="none" dirty="0">
                            <a:solidFill>
                              <a:schemeClr val="bg1"/>
                            </a:solidFill>
                            <a:latin typeface="Century Gothic"/>
                            <a:ea typeface="Century Gothic"/>
                            <a:cs typeface="Century Gothic"/>
                            <a:sym typeface="Century Gothic"/>
                          </a:endParaRPr>
                        </a:p>
                      </a:txBody>
                      <a:tcPr marL="91425" marR="91425" marT="91425" marB="91425">
                        <a:solidFill>
                          <a:srgbClr val="991E66"/>
                        </a:solidFill>
                      </a:tcPr>
                    </a:tc>
                    <a:extLst>
                      <a:ext uri="{0D108BD9-81ED-4DB2-BD59-A6C34878D82A}">
                        <a16:rowId xmlns:a16="http://schemas.microsoft.com/office/drawing/2014/main" val="10000"/>
                      </a:ext>
                    </a:extLst>
                  </a:tr>
                  <a:tr h="487650">
                    <a:tc>
                      <a:txBody>
                        <a:bodyPr/>
                        <a:lstStyle/>
                        <a:p>
                          <a:pPr marL="0" marR="0" lvl="0" indent="0" algn="ctr" rtl="0">
                            <a:lnSpc>
                              <a:spcPct val="100000"/>
                            </a:lnSpc>
                            <a:spcBef>
                              <a:spcPts val="0"/>
                            </a:spcBef>
                            <a:spcAft>
                              <a:spcPts val="0"/>
                            </a:spcAft>
                            <a:buClr>
                              <a:srgbClr val="000000"/>
                            </a:buClr>
                            <a:buSzPts val="1400"/>
                            <a:buFont typeface="Arial"/>
                            <a:buNone/>
                          </a:pPr>
                          <a:r>
                            <a:rPr lang="en-GB" sz="2000" u="none" strike="noStrike" cap="none" dirty="0">
                              <a:latin typeface="Century Gothic" panose="020B0502020202020204" pitchFamily="34" charset="0"/>
                            </a:rPr>
                            <a:t>Carbon</a:t>
                          </a:r>
                          <a:endParaRPr sz="2000" u="none" strike="noStrike" cap="none" dirty="0">
                            <a:latin typeface="Century Gothic" panose="020B0502020202020204" pitchFamily="34" charset="0"/>
                          </a:endParaRPr>
                        </a:p>
                      </a:txBody>
                      <a:tcPr marL="91425" marR="91425" marT="91425" marB="91425">
                        <a:solidFill>
                          <a:srgbClr val="F4C8E2"/>
                        </a:solidFill>
                      </a:tcPr>
                    </a:tc>
                    <a:tc>
                      <a:txBody>
                        <a:bodyPr/>
                        <a:lstStyle/>
                        <a:p>
                          <a:endParaRPr lang="en-US"/>
                        </a:p>
                      </a:txBody>
                      <a:tcPr marL="91425" marR="91425" marT="91425" marB="91425">
                        <a:blipFill>
                          <a:blip r:embed="rId3"/>
                          <a:stretch>
                            <a:fillRect l="-100422" t="-101250" r="-422" b="-313750"/>
                          </a:stretch>
                        </a:blipFill>
                      </a:tcPr>
                    </a:tc>
                    <a:extLst>
                      <a:ext uri="{0D108BD9-81ED-4DB2-BD59-A6C34878D82A}">
                        <a16:rowId xmlns:a16="http://schemas.microsoft.com/office/drawing/2014/main" val="10001"/>
                      </a:ext>
                    </a:extLst>
                  </a:tr>
                  <a:tr h="487650">
                    <a:tc>
                      <a:txBody>
                        <a:bodyPr/>
                        <a:lstStyle/>
                        <a:p>
                          <a:pPr marL="0" marR="0" lvl="0" indent="0" algn="ctr" rtl="0">
                            <a:lnSpc>
                              <a:spcPct val="100000"/>
                            </a:lnSpc>
                            <a:spcBef>
                              <a:spcPts val="0"/>
                            </a:spcBef>
                            <a:spcAft>
                              <a:spcPts val="0"/>
                            </a:spcAft>
                            <a:buClr>
                              <a:srgbClr val="000000"/>
                            </a:buClr>
                            <a:buSzPts val="1400"/>
                            <a:buFont typeface="Arial"/>
                            <a:buNone/>
                          </a:pPr>
                          <a:r>
                            <a:rPr lang="en-GB" sz="2000" u="none" strike="noStrike" cap="none">
                              <a:latin typeface="Century Gothic" panose="020B0502020202020204" pitchFamily="34" charset="0"/>
                            </a:rPr>
                            <a:t>Calcium</a:t>
                          </a:r>
                          <a:endParaRPr sz="2000" u="none" strike="noStrike" cap="none">
                            <a:latin typeface="Century Gothic" panose="020B0502020202020204" pitchFamily="34" charset="0"/>
                          </a:endParaRPr>
                        </a:p>
                      </a:txBody>
                      <a:tcPr marL="91425" marR="91425" marT="91425" marB="91425">
                        <a:solidFill>
                          <a:srgbClr val="F4C8E2"/>
                        </a:solidFill>
                      </a:tcPr>
                    </a:tc>
                    <a:tc>
                      <a:txBody>
                        <a:bodyPr/>
                        <a:lstStyle/>
                        <a:p>
                          <a:endParaRPr lang="en-US"/>
                        </a:p>
                      </a:txBody>
                      <a:tcPr marL="91425" marR="91425" marT="91425" marB="91425">
                        <a:blipFill>
                          <a:blip r:embed="rId3"/>
                          <a:stretch>
                            <a:fillRect l="-100422" t="-198765" r="-422" b="-209877"/>
                          </a:stretch>
                        </a:blipFill>
                      </a:tcPr>
                    </a:tc>
                    <a:extLst>
                      <a:ext uri="{0D108BD9-81ED-4DB2-BD59-A6C34878D82A}">
                        <a16:rowId xmlns:a16="http://schemas.microsoft.com/office/drawing/2014/main" val="10002"/>
                      </a:ext>
                    </a:extLst>
                  </a:tr>
                  <a:tr h="487650">
                    <a:tc>
                      <a:txBody>
                        <a:bodyPr/>
                        <a:lstStyle/>
                        <a:p>
                          <a:pPr marL="0" marR="0" lvl="0" indent="0" algn="ctr" rtl="0">
                            <a:lnSpc>
                              <a:spcPct val="100000"/>
                            </a:lnSpc>
                            <a:spcBef>
                              <a:spcPts val="0"/>
                            </a:spcBef>
                            <a:spcAft>
                              <a:spcPts val="0"/>
                            </a:spcAft>
                            <a:buClr>
                              <a:srgbClr val="000000"/>
                            </a:buClr>
                            <a:buSzPts val="1400"/>
                            <a:buFont typeface="Arial"/>
                            <a:buNone/>
                          </a:pPr>
                          <a:r>
                            <a:rPr lang="en-GB" sz="2000" u="none" strike="noStrike" cap="none" dirty="0">
                              <a:latin typeface="Century Gothic" panose="020B0502020202020204" pitchFamily="34" charset="0"/>
                            </a:rPr>
                            <a:t>Cobalt</a:t>
                          </a:r>
                          <a:endParaRPr sz="2000" u="none" strike="noStrike" cap="none" dirty="0">
                            <a:latin typeface="Century Gothic" panose="020B0502020202020204" pitchFamily="34" charset="0"/>
                          </a:endParaRPr>
                        </a:p>
                      </a:txBody>
                      <a:tcPr marL="91425" marR="91425" marT="91425" marB="91425">
                        <a:solidFill>
                          <a:srgbClr val="F4C8E2"/>
                        </a:solidFill>
                      </a:tcPr>
                    </a:tc>
                    <a:tc>
                      <a:txBody>
                        <a:bodyPr/>
                        <a:lstStyle/>
                        <a:p>
                          <a:endParaRPr lang="en-US"/>
                        </a:p>
                      </a:txBody>
                      <a:tcPr marL="91425" marR="91425" marT="91425" marB="91425">
                        <a:blipFill>
                          <a:blip r:embed="rId3"/>
                          <a:stretch>
                            <a:fillRect l="-100422" t="-302500" r="-422" b="-112500"/>
                          </a:stretch>
                        </a:blipFill>
                      </a:tcPr>
                    </a:tc>
                    <a:extLst>
                      <a:ext uri="{0D108BD9-81ED-4DB2-BD59-A6C34878D82A}">
                        <a16:rowId xmlns:a16="http://schemas.microsoft.com/office/drawing/2014/main" val="10003"/>
                      </a:ext>
                    </a:extLst>
                  </a:tr>
                  <a:tr h="487650">
                    <a:tc>
                      <a:txBody>
                        <a:bodyPr/>
                        <a:lstStyle/>
                        <a:p>
                          <a:pPr marL="0" marR="0" lvl="0" indent="0" algn="ctr" rtl="0">
                            <a:lnSpc>
                              <a:spcPct val="100000"/>
                            </a:lnSpc>
                            <a:spcBef>
                              <a:spcPts val="0"/>
                            </a:spcBef>
                            <a:spcAft>
                              <a:spcPts val="0"/>
                            </a:spcAft>
                            <a:buClr>
                              <a:srgbClr val="000000"/>
                            </a:buClr>
                            <a:buSzPts val="1400"/>
                            <a:buFont typeface="Arial"/>
                            <a:buNone/>
                          </a:pPr>
                          <a:r>
                            <a:rPr lang="en-GB" sz="2000" u="none" strike="noStrike" cap="none">
                              <a:latin typeface="Century Gothic" panose="020B0502020202020204" pitchFamily="34" charset="0"/>
                            </a:rPr>
                            <a:t>Chlorine</a:t>
                          </a:r>
                          <a:endParaRPr sz="2000" u="none" strike="noStrike" cap="none">
                            <a:latin typeface="Century Gothic" panose="020B0502020202020204" pitchFamily="34" charset="0"/>
                          </a:endParaRPr>
                        </a:p>
                      </a:txBody>
                      <a:tcPr marL="91425" marR="91425" marT="91425" marB="91425">
                        <a:solidFill>
                          <a:srgbClr val="F4C8E2"/>
                        </a:solidFill>
                      </a:tcPr>
                    </a:tc>
                    <a:tc>
                      <a:txBody>
                        <a:bodyPr/>
                        <a:lstStyle/>
                        <a:p>
                          <a:endParaRPr lang="en-US"/>
                        </a:p>
                      </a:txBody>
                      <a:tcPr marL="91425" marR="91425" marT="91425" marB="91425">
                        <a:blipFill>
                          <a:blip r:embed="rId3"/>
                          <a:stretch>
                            <a:fillRect l="-100422" t="-402500" r="-422" b="-12500"/>
                          </a:stretch>
                        </a:blipFill>
                      </a:tcPr>
                    </a:tc>
                    <a:extLst>
                      <a:ext uri="{0D108BD9-81ED-4DB2-BD59-A6C34878D82A}">
                        <a16:rowId xmlns:a16="http://schemas.microsoft.com/office/drawing/2014/main" val="10004"/>
                      </a:ext>
                    </a:extLst>
                  </a:tr>
                </a:tbl>
              </a:graphicData>
            </a:graphic>
          </p:graphicFrame>
        </mc:Fallback>
      </mc:AlternateContent>
      <mc:AlternateContent xmlns:mc="http://schemas.openxmlformats.org/markup-compatibility/2006" xmlns:a14="http://schemas.microsoft.com/office/drawing/2010/main">
        <mc:Choice Requires="a14">
          <p:sp>
            <p:nvSpPr>
              <p:cNvPr id="195" name="Google Shape;195;g3cfe7cfe34e_0_20">
                <a:extLst>
                  <a:ext uri="{FF2B5EF4-FFF2-40B4-BE49-F238E27FC236}">
                    <a16:creationId xmlns:a16="http://schemas.microsoft.com/office/drawing/2014/main" id="{BC5389D8-64C1-7883-26A8-3D5EE65B1C3E}"/>
                  </a:ext>
                </a:extLst>
              </p:cNvPr>
              <p:cNvSpPr txBox="1"/>
              <p:nvPr/>
            </p:nvSpPr>
            <p:spPr>
              <a:xfrm>
                <a:off x="6822831" y="2136838"/>
                <a:ext cx="4083560" cy="2543161"/>
              </a:xfrm>
              <a:prstGeom prst="rect">
                <a:avLst/>
              </a:prstGeom>
              <a:noFill/>
              <a:ln>
                <a:noFill/>
              </a:ln>
            </p:spPr>
            <p:txBody>
              <a:bodyPr spcFirstLastPara="1" wrap="square" lIns="91425" tIns="91425" rIns="91425" bIns="91425" anchor="t" anchorCtr="0">
                <a:noAutofit/>
              </a:bodyPr>
              <a:lstStyle/>
              <a:p>
                <a:pPr marL="0" marR="0" lvl="0" indent="0" algn="l" rtl="0">
                  <a:lnSpc>
                    <a:spcPct val="100000"/>
                  </a:lnSpc>
                  <a:spcBef>
                    <a:spcPts val="0"/>
                  </a:spcBef>
                  <a:spcAft>
                    <a:spcPts val="0"/>
                  </a:spcAft>
                  <a:buClr>
                    <a:srgbClr val="000000"/>
                  </a:buClr>
                  <a:buSzPts val="2200"/>
                  <a:buFont typeface="Arial"/>
                  <a:buNone/>
                </a:pPr>
                <a:r>
                  <a:rPr lang="en-GB" sz="2200" i="0" u="none" strike="noStrike" cap="none" dirty="0">
                    <a:solidFill>
                      <a:schemeClr val="dk1"/>
                    </a:solidFill>
                    <a:latin typeface="Century Gothic"/>
                    <a:ea typeface="Century Gothic"/>
                    <a:cs typeface="Century Gothic"/>
                    <a:sym typeface="Century Gothic"/>
                  </a:rPr>
                  <a:t>The first letter of a symbol is always a capital. Any second letter is always lower case. </a:t>
                </a:r>
              </a:p>
              <a:p>
                <a:pPr marL="0" marR="0" lvl="0" indent="0" algn="l" rtl="0">
                  <a:lnSpc>
                    <a:spcPct val="100000"/>
                  </a:lnSpc>
                  <a:spcBef>
                    <a:spcPts val="0"/>
                  </a:spcBef>
                  <a:spcAft>
                    <a:spcPts val="0"/>
                  </a:spcAft>
                  <a:buClr>
                    <a:srgbClr val="000000"/>
                  </a:buClr>
                  <a:buSzPts val="2200"/>
                  <a:buFont typeface="Arial"/>
                  <a:buNone/>
                </a:pPr>
                <a:endParaRPr lang="en-GB" sz="2200" i="0" u="none" strike="noStrike" cap="none" dirty="0">
                  <a:solidFill>
                    <a:schemeClr val="dk1"/>
                  </a:solidFill>
                  <a:latin typeface="Century Gothic"/>
                  <a:ea typeface="Century Gothic"/>
                  <a:cs typeface="Century Gothic"/>
                  <a:sym typeface="Century Gothic"/>
                </a:endParaRPr>
              </a:p>
              <a:p>
                <a:pPr marL="0" marR="0" lvl="0" indent="0" algn="l" rtl="0">
                  <a:lnSpc>
                    <a:spcPct val="100000"/>
                  </a:lnSpc>
                  <a:spcBef>
                    <a:spcPts val="0"/>
                  </a:spcBef>
                  <a:spcAft>
                    <a:spcPts val="0"/>
                  </a:spcAft>
                  <a:buClr>
                    <a:srgbClr val="000000"/>
                  </a:buClr>
                  <a:buSzPts val="2200"/>
                  <a:buFont typeface="Arial"/>
                  <a:buNone/>
                </a:pPr>
                <a:r>
                  <a:rPr lang="en-GB" sz="2200" b="1" i="0" u="none" strike="noStrike" cap="none" dirty="0">
                    <a:solidFill>
                      <a:schemeClr val="dk1"/>
                    </a:solidFill>
                    <a:latin typeface="Century Gothic"/>
                    <a:ea typeface="Century Gothic"/>
                    <a:cs typeface="Century Gothic"/>
                    <a:sym typeface="Century Gothic"/>
                  </a:rPr>
                  <a:t>Remember: </a:t>
                </a:r>
                <a14:m>
                  <m:oMath xmlns:m="http://schemas.openxmlformats.org/officeDocument/2006/math">
                    <m:r>
                      <m:rPr>
                        <m:sty m:val="p"/>
                      </m:rPr>
                      <a:rPr lang="en-GB" sz="2200" i="0" u="none" strike="noStrike" cap="none" dirty="0" smtClean="0">
                        <a:solidFill>
                          <a:schemeClr val="dk1"/>
                        </a:solidFill>
                        <a:latin typeface="Cambria Math" panose="02040503050406030204" pitchFamily="18" charset="0"/>
                        <a:ea typeface="Century Gothic"/>
                        <a:cs typeface="Century Gothic"/>
                        <a:sym typeface="Century Gothic"/>
                      </a:rPr>
                      <m:t>Co</m:t>
                    </m:r>
                  </m:oMath>
                </a14:m>
                <a:r>
                  <a:rPr lang="en-GB" sz="2200" i="0" u="none" strike="noStrike" cap="none" dirty="0">
                    <a:solidFill>
                      <a:schemeClr val="dk1"/>
                    </a:solidFill>
                    <a:latin typeface="Century Gothic"/>
                    <a:ea typeface="Century Gothic"/>
                    <a:cs typeface="Century Gothic"/>
                    <a:sym typeface="Century Gothic"/>
                  </a:rPr>
                  <a:t> and </a:t>
                </a:r>
                <a14:m>
                  <m:oMath xmlns:m="http://schemas.openxmlformats.org/officeDocument/2006/math">
                    <m:r>
                      <m:rPr>
                        <m:sty m:val="p"/>
                      </m:rPr>
                      <a:rPr lang="en-GB" sz="2200" i="0" u="none" strike="noStrike" cap="none" dirty="0" smtClean="0">
                        <a:solidFill>
                          <a:schemeClr val="dk1"/>
                        </a:solidFill>
                        <a:latin typeface="Cambria Math" panose="02040503050406030204" pitchFamily="18" charset="0"/>
                        <a:ea typeface="Century Gothic"/>
                        <a:cs typeface="Century Gothic"/>
                        <a:sym typeface="Century Gothic"/>
                      </a:rPr>
                      <m:t>CO</m:t>
                    </m:r>
                  </m:oMath>
                </a14:m>
                <a:r>
                  <a:rPr lang="en-GB" sz="2200" i="0" u="none" strike="noStrike" cap="none" dirty="0">
                    <a:solidFill>
                      <a:schemeClr val="dk1"/>
                    </a:solidFill>
                    <a:latin typeface="Century Gothic"/>
                    <a:ea typeface="Century Gothic"/>
                    <a:cs typeface="Century Gothic"/>
                    <a:sym typeface="Century Gothic"/>
                  </a:rPr>
                  <a:t> are very different.</a:t>
                </a:r>
                <a:endParaRPr sz="2200" i="0" u="none" strike="noStrike" cap="none" dirty="0">
                  <a:solidFill>
                    <a:schemeClr val="dk1"/>
                  </a:solidFill>
                  <a:latin typeface="Century Gothic"/>
                  <a:ea typeface="Century Gothic"/>
                  <a:cs typeface="Century Gothic"/>
                  <a:sym typeface="Century Gothic"/>
                </a:endParaRPr>
              </a:p>
            </p:txBody>
          </p:sp>
        </mc:Choice>
        <mc:Fallback xmlns="">
          <p:sp>
            <p:nvSpPr>
              <p:cNvPr id="195" name="Google Shape;195;g3cfe7cfe34e_0_20">
                <a:extLst>
                  <a:ext uri="{FF2B5EF4-FFF2-40B4-BE49-F238E27FC236}">
                    <a16:creationId xmlns:a16="http://schemas.microsoft.com/office/drawing/2014/main" id="{BC5389D8-64C1-7883-26A8-3D5EE65B1C3E}"/>
                  </a:ext>
                </a:extLst>
              </p:cNvPr>
              <p:cNvSpPr txBox="1">
                <a:spLocks noRot="1" noChangeAspect="1" noMove="1" noResize="1" noEditPoints="1" noAdjustHandles="1" noChangeArrowheads="1" noChangeShapeType="1" noTextEdit="1"/>
              </p:cNvSpPr>
              <p:nvPr/>
            </p:nvSpPr>
            <p:spPr>
              <a:xfrm>
                <a:off x="6822831" y="2136838"/>
                <a:ext cx="4083560" cy="2543161"/>
              </a:xfrm>
              <a:prstGeom prst="rect">
                <a:avLst/>
              </a:prstGeom>
              <a:blipFill>
                <a:blip r:embed="rId4"/>
                <a:stretch>
                  <a:fillRect l="-1940" r="-2388" b="-2638"/>
                </a:stretch>
              </a:blipFill>
              <a:ln>
                <a:noFill/>
              </a:ln>
            </p:spPr>
            <p:txBody>
              <a:bodyPr/>
              <a:lstStyle/>
              <a:p>
                <a:r>
                  <a:rPr lang="en-GB">
                    <a:noFill/>
                  </a:rPr>
                  <a:t> </a:t>
                </a:r>
              </a:p>
            </p:txBody>
          </p:sp>
        </mc:Fallback>
      </mc:AlternateContent>
      <p:sp>
        <p:nvSpPr>
          <p:cNvPr id="2" name="Google Shape;117;p5">
            <a:extLst>
              <a:ext uri="{FF2B5EF4-FFF2-40B4-BE49-F238E27FC236}">
                <a16:creationId xmlns:a16="http://schemas.microsoft.com/office/drawing/2014/main" id="{69AB12F2-1E1E-88A1-D3C8-6DE70823119F}"/>
              </a:ext>
              <a:ext uri="{C183D7F6-B498-43B3-948B-1728B52AA6E4}">
                <adec:decorative xmlns:adec="http://schemas.microsoft.com/office/drawing/2017/decorative" val="1"/>
              </a:ext>
            </a:extLst>
          </p:cNvPr>
          <p:cNvSpPr txBox="1"/>
          <p:nvPr/>
        </p:nvSpPr>
        <p:spPr>
          <a:xfrm rot="5400000">
            <a:off x="9701760" y="2205000"/>
            <a:ext cx="4140000" cy="810000"/>
          </a:xfrm>
          <a:prstGeom prst="rect">
            <a:avLst/>
          </a:prstGeom>
          <a:noFill/>
          <a:ln>
            <a:noFill/>
          </a:ln>
        </p:spPr>
        <p:txBody>
          <a:bodyPr spcFirstLastPara="1" wrap="square" lIns="0" tIns="0" rIns="0" bIns="0" anchor="ctr" anchorCtr="0">
            <a:noAutofit/>
          </a:bodyPr>
          <a:lstStyle/>
          <a:p>
            <a:pPr marL="0" marR="0" lvl="0" indent="0" algn="l" rtl="0">
              <a:lnSpc>
                <a:spcPct val="90000"/>
              </a:lnSpc>
              <a:spcBef>
                <a:spcPts val="0"/>
              </a:spcBef>
              <a:spcAft>
                <a:spcPts val="0"/>
              </a:spcAft>
              <a:buClr>
                <a:schemeClr val="lt1"/>
              </a:buClr>
              <a:buSzPts val="2200"/>
              <a:buFont typeface="Century Gothic"/>
              <a:buNone/>
            </a:pPr>
            <a:r>
              <a:rPr lang="en-GB" sz="2200" b="1" i="0" u="none" strike="noStrike" cap="none" dirty="0">
                <a:solidFill>
                  <a:schemeClr val="lt1"/>
                </a:solidFill>
                <a:latin typeface="Century Gothic"/>
                <a:ea typeface="Century Gothic"/>
                <a:cs typeface="Century Gothic"/>
                <a:sym typeface="Century Gothic"/>
              </a:rPr>
              <a:t>Answer</a:t>
            </a:r>
            <a:endParaRPr sz="2200" b="1" i="0" u="none" strike="noStrike" cap="none" dirty="0">
              <a:solidFill>
                <a:schemeClr val="lt1"/>
              </a:solidFill>
              <a:latin typeface="Century Gothic"/>
              <a:ea typeface="Century Gothic"/>
              <a:cs typeface="Century Gothic"/>
              <a:sym typeface="Century Gothic"/>
            </a:endParaRPr>
          </a:p>
        </p:txBody>
      </p:sp>
    </p:spTree>
    <p:extLst>
      <p:ext uri="{BB962C8B-B14F-4D97-AF65-F5344CB8AC3E}">
        <p14:creationId xmlns:p14="http://schemas.microsoft.com/office/powerpoint/2010/main" val="158558454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200"/>
        <p:cNvGrpSpPr/>
        <p:nvPr/>
      </p:nvGrpSpPr>
      <p:grpSpPr>
        <a:xfrm>
          <a:off x="0" y="0"/>
          <a:ext cx="0" cy="0"/>
          <a:chOff x="0" y="0"/>
          <a:chExt cx="0" cy="0"/>
        </a:xfrm>
      </p:grpSpPr>
      <p:sp>
        <p:nvSpPr>
          <p:cNvPr id="201" name="Google Shape;201;g3cfe7cfe34e_0_26"/>
          <p:cNvSpPr txBox="1">
            <a:spLocks noGrp="1"/>
          </p:cNvSpPr>
          <p:nvPr>
            <p:ph type="title"/>
          </p:nvPr>
        </p:nvSpPr>
        <p:spPr>
          <a:xfrm>
            <a:off x="540000" y="540000"/>
            <a:ext cx="10080000" cy="440700"/>
          </a:xfrm>
          <a:prstGeom prst="rect">
            <a:avLst/>
          </a:prstGeom>
          <a:noFill/>
          <a:ln>
            <a:noFill/>
          </a:ln>
        </p:spPr>
        <p:txBody>
          <a:bodyPr spcFirstLastPara="1" wrap="square" lIns="0" tIns="0" rIns="0" bIns="0" anchor="t" anchorCtr="0">
            <a:noAutofit/>
          </a:bodyPr>
          <a:lstStyle/>
          <a:p>
            <a:pPr marL="0" lvl="0" indent="0" algn="l" rtl="0">
              <a:lnSpc>
                <a:spcPct val="90000"/>
              </a:lnSpc>
              <a:spcBef>
                <a:spcPts val="0"/>
              </a:spcBef>
              <a:spcAft>
                <a:spcPts val="0"/>
              </a:spcAft>
              <a:buSzPts val="3400"/>
              <a:buNone/>
            </a:pPr>
            <a:r>
              <a:rPr lang="en-GB" dirty="0"/>
              <a:t>From symbols to formulas</a:t>
            </a:r>
            <a:endParaRPr dirty="0"/>
          </a:p>
        </p:txBody>
      </p:sp>
      <mc:AlternateContent xmlns:mc="http://schemas.openxmlformats.org/markup-compatibility/2006">
        <mc:Choice xmlns:a14="http://schemas.microsoft.com/office/drawing/2010/main" Requires="a14">
          <p:sp>
            <p:nvSpPr>
              <p:cNvPr id="202" name="Google Shape;202;g3cfe7cfe34e_0_26"/>
              <p:cNvSpPr txBox="1">
                <a:spLocks noGrp="1"/>
              </p:cNvSpPr>
              <p:nvPr>
                <p:ph type="body" idx="1"/>
              </p:nvPr>
            </p:nvSpPr>
            <p:spPr>
              <a:xfrm>
                <a:off x="593498" y="1189264"/>
                <a:ext cx="10080000" cy="5668735"/>
              </a:xfrm>
              <a:prstGeom prst="rect">
                <a:avLst/>
              </a:prstGeom>
              <a:noFill/>
              <a:ln>
                <a:noFill/>
              </a:ln>
            </p:spPr>
            <p:txBody>
              <a:bodyPr spcFirstLastPara="1" wrap="square" lIns="0" tIns="0" rIns="0" bIns="0" anchor="t" anchorCtr="0">
                <a:normAutofit fontScale="85000" lnSpcReduction="10000"/>
              </a:bodyPr>
              <a:lstStyle/>
              <a:p>
                <a:pPr marL="0" lvl="0" indent="0" algn="l" rtl="0">
                  <a:lnSpc>
                    <a:spcPct val="100000"/>
                  </a:lnSpc>
                  <a:spcBef>
                    <a:spcPts val="0"/>
                  </a:spcBef>
                  <a:spcAft>
                    <a:spcPts val="0"/>
                  </a:spcAft>
                  <a:buSzPts val="2750"/>
                  <a:buNone/>
                </a:pPr>
                <a:r>
                  <a:rPr lang="en-GB" sz="2600" dirty="0">
                    <a:solidFill>
                      <a:schemeClr val="tx1"/>
                    </a:solidFill>
                  </a:rPr>
                  <a:t>Individual symbols represent single elements. </a:t>
                </a:r>
                <a14:m>
                  <m:oMath xmlns:m="http://schemas.openxmlformats.org/officeDocument/2006/math">
                    <m:r>
                      <m:rPr>
                        <m:sty m:val="p"/>
                      </m:rPr>
                      <a:rPr lang="en-GB" sz="2600" i="0" dirty="0" smtClean="0">
                        <a:solidFill>
                          <a:schemeClr val="tx1"/>
                        </a:solidFill>
                        <a:latin typeface="Cambria Math" panose="02040503050406030204" pitchFamily="18" charset="0"/>
                      </a:rPr>
                      <m:t>Mg</m:t>
                    </m:r>
                  </m:oMath>
                </a14:m>
                <a:r>
                  <a:rPr lang="en-GB" sz="2600" dirty="0">
                    <a:solidFill>
                      <a:schemeClr val="tx1"/>
                    </a:solidFill>
                  </a:rPr>
                  <a:t> represents the element magnesium.</a:t>
                </a:r>
                <a:endParaRPr sz="2600" dirty="0">
                  <a:solidFill>
                    <a:schemeClr val="tx1"/>
                  </a:solidFill>
                </a:endParaRPr>
              </a:p>
              <a:p>
                <a:pPr marL="0" lvl="0" indent="0" algn="l" rtl="0">
                  <a:lnSpc>
                    <a:spcPct val="100000"/>
                  </a:lnSpc>
                  <a:spcBef>
                    <a:spcPts val="1200"/>
                  </a:spcBef>
                  <a:spcAft>
                    <a:spcPts val="0"/>
                  </a:spcAft>
                  <a:buSzPts val="2750"/>
                  <a:buNone/>
                </a:pPr>
                <a:r>
                  <a:rPr lang="en-GB" sz="2600" dirty="0">
                    <a:solidFill>
                      <a:schemeClr val="tx1"/>
                    </a:solidFill>
                  </a:rPr>
                  <a:t>In chemistry, many substances are made of two or more different elements joined together. We call these </a:t>
                </a:r>
                <a:r>
                  <a:rPr lang="en-GB" sz="2600" b="1" dirty="0">
                    <a:solidFill>
                      <a:schemeClr val="tx1"/>
                    </a:solidFill>
                  </a:rPr>
                  <a:t>compounds</a:t>
                </a:r>
                <a:r>
                  <a:rPr lang="en-GB" sz="2600" dirty="0">
                    <a:solidFill>
                      <a:schemeClr val="tx1"/>
                    </a:solidFill>
                  </a:rPr>
                  <a:t> and we write them using a </a:t>
                </a:r>
                <a:r>
                  <a:rPr lang="en-GB" sz="2600" b="1" dirty="0">
                    <a:solidFill>
                      <a:schemeClr val="tx1"/>
                    </a:solidFill>
                  </a:rPr>
                  <a:t>chemical formula</a:t>
                </a:r>
                <a:r>
                  <a:rPr lang="en-GB" sz="2600" dirty="0">
                    <a:solidFill>
                      <a:schemeClr val="tx1"/>
                    </a:solidFill>
                  </a:rPr>
                  <a:t>. </a:t>
                </a:r>
              </a:p>
              <a:p>
                <a:pPr marL="0" lvl="0" indent="0" algn="l" rtl="0">
                  <a:lnSpc>
                    <a:spcPct val="100000"/>
                  </a:lnSpc>
                  <a:spcBef>
                    <a:spcPts val="1200"/>
                  </a:spcBef>
                  <a:spcAft>
                    <a:spcPts val="0"/>
                  </a:spcAft>
                  <a:buSzPts val="2750"/>
                  <a:buNone/>
                </a:pPr>
                <a:r>
                  <a:rPr lang="en-GB" sz="2600" dirty="0">
                    <a:solidFill>
                      <a:schemeClr val="tx1"/>
                    </a:solidFill>
                  </a:rPr>
                  <a:t>A </a:t>
                </a:r>
                <a:r>
                  <a:rPr lang="en-GB" sz="2600" b="1" dirty="0">
                    <a:solidFill>
                      <a:schemeClr val="tx1"/>
                    </a:solidFill>
                  </a:rPr>
                  <a:t>subscript</a:t>
                </a:r>
                <a:r>
                  <a:rPr lang="en-GB" sz="2600" dirty="0">
                    <a:solidFill>
                      <a:schemeClr val="tx1"/>
                    </a:solidFill>
                  </a:rPr>
                  <a:t> number to the right of a symbol tells us how many atoms (or ions) of that element have formed the substance.</a:t>
                </a:r>
                <a:endParaRPr sz="2600" dirty="0">
                  <a:solidFill>
                    <a:schemeClr val="tx1"/>
                  </a:solidFill>
                </a:endParaRPr>
              </a:p>
              <a:p>
                <a:pPr marL="0" lvl="0" indent="0" algn="l" rtl="0">
                  <a:lnSpc>
                    <a:spcPct val="100000"/>
                  </a:lnSpc>
                  <a:spcBef>
                    <a:spcPts val="1200"/>
                  </a:spcBef>
                  <a:spcAft>
                    <a:spcPts val="0"/>
                  </a:spcAft>
                  <a:buSzPts val="2750"/>
                  <a:buNone/>
                </a:pPr>
                <a:endParaRPr dirty="0"/>
              </a:p>
              <a:p>
                <a:pPr marL="0" lvl="0" indent="0" algn="l" rtl="0">
                  <a:lnSpc>
                    <a:spcPct val="100000"/>
                  </a:lnSpc>
                  <a:spcBef>
                    <a:spcPts val="1200"/>
                  </a:spcBef>
                  <a:spcAft>
                    <a:spcPts val="0"/>
                  </a:spcAft>
                  <a:buSzPts val="2750"/>
                  <a:buNone/>
                </a:pPr>
                <a:endParaRPr dirty="0"/>
              </a:p>
              <a:p>
                <a:pPr marL="0" lvl="0" indent="0" algn="l" rtl="0">
                  <a:lnSpc>
                    <a:spcPct val="100000"/>
                  </a:lnSpc>
                  <a:spcBef>
                    <a:spcPts val="1200"/>
                  </a:spcBef>
                  <a:spcAft>
                    <a:spcPts val="0"/>
                  </a:spcAft>
                  <a:buSzPts val="2750"/>
                  <a:buNone/>
                </a:pPr>
                <a:endParaRPr dirty="0"/>
              </a:p>
              <a:p>
                <a:pPr marL="0" lvl="0" indent="0" algn="l" rtl="0">
                  <a:lnSpc>
                    <a:spcPct val="100000"/>
                  </a:lnSpc>
                  <a:spcBef>
                    <a:spcPts val="1200"/>
                  </a:spcBef>
                  <a:spcAft>
                    <a:spcPts val="1200"/>
                  </a:spcAft>
                  <a:buSzPts val="2750"/>
                  <a:buNone/>
                </a:pPr>
                <a:endParaRPr dirty="0"/>
              </a:p>
            </p:txBody>
          </p:sp>
        </mc:Choice>
        <mc:Fallback>
          <p:sp>
            <p:nvSpPr>
              <p:cNvPr id="202" name="Google Shape;202;g3cfe7cfe34e_0_26"/>
              <p:cNvSpPr txBox="1">
                <a:spLocks noGrp="1" noRot="1" noChangeAspect="1" noMove="1" noResize="1" noEditPoints="1" noAdjustHandles="1" noChangeArrowheads="1" noChangeShapeType="1" noTextEdit="1"/>
              </p:cNvSpPr>
              <p:nvPr>
                <p:ph type="body" idx="1"/>
              </p:nvPr>
            </p:nvSpPr>
            <p:spPr>
              <a:xfrm>
                <a:off x="593498" y="1189264"/>
                <a:ext cx="10080000" cy="5668735"/>
              </a:xfrm>
              <a:prstGeom prst="rect">
                <a:avLst/>
              </a:prstGeom>
              <a:blipFill>
                <a:blip r:embed="rId3"/>
                <a:stretch>
                  <a:fillRect l="-1693" t="-2151"/>
                </a:stretch>
              </a:blipFill>
              <a:ln>
                <a:noFill/>
              </a:ln>
            </p:spPr>
            <p:txBody>
              <a:bodyPr/>
              <a:lstStyle/>
              <a:p>
                <a:r>
                  <a:rPr lang="en-GB">
                    <a:noFill/>
                  </a:rPr>
                  <a:t> </a:t>
                </a:r>
              </a:p>
            </p:txBody>
          </p:sp>
        </mc:Fallback>
      </mc:AlternateContent>
      <mc:AlternateContent xmlns:mc="http://schemas.openxmlformats.org/markup-compatibility/2006">
        <mc:Choice xmlns:a14="http://schemas.microsoft.com/office/drawing/2010/main" Requires="a14">
          <p:graphicFrame>
            <p:nvGraphicFramePr>
              <p:cNvPr id="203" name="Google Shape;203;g3cfe7cfe34e_0_26"/>
              <p:cNvGraphicFramePr/>
              <p:nvPr>
                <p:extLst>
                  <p:ext uri="{D42A27DB-BD31-4B8C-83A1-F6EECF244321}">
                    <p14:modId xmlns:p14="http://schemas.microsoft.com/office/powerpoint/2010/main" val="3379682552"/>
                  </p:ext>
                </p:extLst>
              </p:nvPr>
            </p:nvGraphicFramePr>
            <p:xfrm>
              <a:off x="593498" y="4007407"/>
              <a:ext cx="10366945" cy="1828680"/>
            </p:xfrm>
            <a:graphic>
              <a:graphicData uri="http://schemas.openxmlformats.org/drawingml/2006/table">
                <a:tbl>
                  <a:tblPr firstRow="1">
                    <a:noFill/>
                    <a:tableStyleId>{DD7AEC4D-FE95-46A4-88DE-379C820DF049}</a:tableStyleId>
                  </a:tblPr>
                  <a:tblGrid>
                    <a:gridCol w="3093303">
                      <a:extLst>
                        <a:ext uri="{9D8B030D-6E8A-4147-A177-3AD203B41FA5}">
                          <a16:colId xmlns:a16="http://schemas.microsoft.com/office/drawing/2014/main" val="20000"/>
                        </a:ext>
                      </a:extLst>
                    </a:gridCol>
                    <a:gridCol w="1818590">
                      <a:extLst>
                        <a:ext uri="{9D8B030D-6E8A-4147-A177-3AD203B41FA5}">
                          <a16:colId xmlns:a16="http://schemas.microsoft.com/office/drawing/2014/main" val="20001"/>
                        </a:ext>
                      </a:extLst>
                    </a:gridCol>
                    <a:gridCol w="5455052">
                      <a:extLst>
                        <a:ext uri="{9D8B030D-6E8A-4147-A177-3AD203B41FA5}">
                          <a16:colId xmlns:a16="http://schemas.microsoft.com/office/drawing/2014/main" val="20002"/>
                        </a:ext>
                      </a:extLst>
                    </a:gridCol>
                  </a:tblGrid>
                  <a:tr h="381000">
                    <a:tc>
                      <a:txBody>
                        <a:bodyPr/>
                        <a:lstStyle/>
                        <a:p>
                          <a:pPr marL="0" marR="0" lvl="0" indent="0" algn="ctr" rtl="0">
                            <a:lnSpc>
                              <a:spcPct val="100000"/>
                            </a:lnSpc>
                            <a:spcBef>
                              <a:spcPts val="0"/>
                            </a:spcBef>
                            <a:spcAft>
                              <a:spcPts val="0"/>
                            </a:spcAft>
                            <a:buClr>
                              <a:srgbClr val="000000"/>
                            </a:buClr>
                            <a:buSzPts val="2200"/>
                            <a:buFont typeface="Arial"/>
                            <a:buNone/>
                          </a:pPr>
                          <a:r>
                            <a:rPr lang="en-GB" sz="1800" b="1" u="none" strike="noStrike" cap="none" dirty="0">
                              <a:solidFill>
                                <a:schemeClr val="bg1"/>
                              </a:solidFill>
                              <a:latin typeface="Century Gothic"/>
                              <a:ea typeface="Century Gothic"/>
                              <a:cs typeface="Century Gothic"/>
                              <a:sym typeface="Century Gothic"/>
                            </a:rPr>
                            <a:t>Compound</a:t>
                          </a:r>
                          <a:endParaRPr sz="1800" b="1" u="none" strike="noStrike" cap="none" dirty="0">
                            <a:solidFill>
                              <a:schemeClr val="bg1"/>
                            </a:solidFill>
                            <a:latin typeface="Century Gothic"/>
                            <a:ea typeface="Century Gothic"/>
                            <a:cs typeface="Century Gothic"/>
                            <a:sym typeface="Century Gothic"/>
                          </a:endParaRPr>
                        </a:p>
                      </a:txBody>
                      <a:tcPr marL="91425" marR="91425" marT="91425" marB="91425">
                        <a:solidFill>
                          <a:srgbClr val="991E66"/>
                        </a:solidFill>
                      </a:tcPr>
                    </a:tc>
                    <a:tc>
                      <a:txBody>
                        <a:bodyPr/>
                        <a:lstStyle/>
                        <a:p>
                          <a:pPr marL="0" marR="0" lvl="0" indent="0" algn="ctr" rtl="0">
                            <a:lnSpc>
                              <a:spcPct val="100000"/>
                            </a:lnSpc>
                            <a:spcBef>
                              <a:spcPts val="0"/>
                            </a:spcBef>
                            <a:spcAft>
                              <a:spcPts val="0"/>
                            </a:spcAft>
                            <a:buClr>
                              <a:srgbClr val="000000"/>
                            </a:buClr>
                            <a:buSzPts val="2200"/>
                            <a:buFont typeface="Arial"/>
                            <a:buNone/>
                          </a:pPr>
                          <a:r>
                            <a:rPr lang="en-GB" sz="1800" b="1" u="none" strike="noStrike" cap="none" dirty="0">
                              <a:solidFill>
                                <a:schemeClr val="bg1"/>
                              </a:solidFill>
                              <a:latin typeface="Century Gothic"/>
                              <a:ea typeface="Century Gothic"/>
                              <a:cs typeface="Century Gothic"/>
                              <a:sym typeface="Century Gothic"/>
                            </a:rPr>
                            <a:t>Formula</a:t>
                          </a:r>
                          <a:endParaRPr sz="1800" b="1" u="none" strike="noStrike" cap="none" dirty="0">
                            <a:solidFill>
                              <a:schemeClr val="bg1"/>
                            </a:solidFill>
                            <a:latin typeface="Century Gothic"/>
                            <a:ea typeface="Century Gothic"/>
                            <a:cs typeface="Century Gothic"/>
                            <a:sym typeface="Century Gothic"/>
                          </a:endParaRPr>
                        </a:p>
                      </a:txBody>
                      <a:tcPr marL="91425" marR="91425" marT="91425" marB="91425">
                        <a:solidFill>
                          <a:srgbClr val="991E66"/>
                        </a:solidFill>
                      </a:tcPr>
                    </a:tc>
                    <a:tc>
                      <a:txBody>
                        <a:bodyPr/>
                        <a:lstStyle/>
                        <a:p>
                          <a:pPr marL="0" marR="0" lvl="0" indent="0" algn="ctr" rtl="0">
                            <a:lnSpc>
                              <a:spcPct val="100000"/>
                            </a:lnSpc>
                            <a:spcBef>
                              <a:spcPts val="0"/>
                            </a:spcBef>
                            <a:spcAft>
                              <a:spcPts val="0"/>
                            </a:spcAft>
                            <a:buClr>
                              <a:srgbClr val="000000"/>
                            </a:buClr>
                            <a:buSzPts val="2200"/>
                            <a:buFont typeface="Arial"/>
                            <a:buNone/>
                          </a:pPr>
                          <a:r>
                            <a:rPr lang="en-GB" sz="1800" b="1" u="none" strike="noStrike" cap="none" dirty="0">
                              <a:solidFill>
                                <a:schemeClr val="bg1"/>
                              </a:solidFill>
                              <a:latin typeface="Century Gothic"/>
                              <a:ea typeface="Century Gothic"/>
                              <a:cs typeface="Century Gothic"/>
                              <a:sym typeface="Century Gothic"/>
                            </a:rPr>
                            <a:t>Meaning</a:t>
                          </a:r>
                          <a:endParaRPr sz="1800" b="1" u="none" strike="noStrike" cap="none" dirty="0">
                            <a:solidFill>
                              <a:schemeClr val="bg1"/>
                            </a:solidFill>
                            <a:latin typeface="Century Gothic"/>
                            <a:ea typeface="Century Gothic"/>
                            <a:cs typeface="Century Gothic"/>
                            <a:sym typeface="Century Gothic"/>
                          </a:endParaRPr>
                        </a:p>
                      </a:txBody>
                      <a:tcPr marL="91425" marR="91425" marT="91425" marB="91425">
                        <a:solidFill>
                          <a:srgbClr val="991E66"/>
                        </a:solidFill>
                      </a:tcPr>
                    </a:tc>
                    <a:extLst>
                      <a:ext uri="{0D108BD9-81ED-4DB2-BD59-A6C34878D82A}">
                        <a16:rowId xmlns:a16="http://schemas.microsoft.com/office/drawing/2014/main" val="10000"/>
                      </a:ext>
                    </a:extLst>
                  </a:tr>
                  <a:tr h="381000">
                    <a:tc>
                      <a:txBody>
                        <a:bodyPr/>
                        <a:lstStyle/>
                        <a:p>
                          <a:pPr marL="0" marR="0" lvl="0" indent="0" algn="ctr" rtl="0">
                            <a:lnSpc>
                              <a:spcPct val="100000"/>
                            </a:lnSpc>
                            <a:spcBef>
                              <a:spcPts val="0"/>
                            </a:spcBef>
                            <a:spcAft>
                              <a:spcPts val="0"/>
                            </a:spcAft>
                            <a:buClr>
                              <a:srgbClr val="000000"/>
                            </a:buClr>
                            <a:buSzPts val="2200"/>
                            <a:buFont typeface="Arial"/>
                            <a:buNone/>
                          </a:pPr>
                          <a:r>
                            <a:rPr lang="en-GB" sz="1800" u="none" strike="noStrike" cap="none" dirty="0">
                              <a:latin typeface="Century Gothic"/>
                              <a:ea typeface="Century Gothic"/>
                              <a:cs typeface="Century Gothic"/>
                              <a:sym typeface="Century Gothic"/>
                            </a:rPr>
                            <a:t>Magnesium oxide</a:t>
                          </a:r>
                          <a:endParaRPr sz="1800" u="none" strike="noStrike" cap="none" dirty="0">
                            <a:latin typeface="Century Gothic"/>
                            <a:ea typeface="Century Gothic"/>
                            <a:cs typeface="Century Gothic"/>
                            <a:sym typeface="Century Gothic"/>
                          </a:endParaRPr>
                        </a:p>
                      </a:txBody>
                      <a:tcPr marL="91425" marR="91425" marT="91425" marB="91425">
                        <a:solidFill>
                          <a:srgbClr val="F4C8E2"/>
                        </a:solidFill>
                      </a:tcPr>
                    </a:tc>
                    <a:tc>
                      <a:txBody>
                        <a:bodyPr/>
                        <a:lstStyle/>
                        <a:p>
                          <a:pPr marL="0" marR="0" lvl="0" indent="0" algn="ctr" rtl="0">
                            <a:lnSpc>
                              <a:spcPct val="100000"/>
                            </a:lnSpc>
                            <a:spcBef>
                              <a:spcPts val="0"/>
                            </a:spcBef>
                            <a:spcAft>
                              <a:spcPts val="0"/>
                            </a:spcAft>
                            <a:buClr>
                              <a:srgbClr val="000000"/>
                            </a:buClr>
                            <a:buSzPts val="2200"/>
                            <a:buFont typeface="Arial"/>
                            <a:buNone/>
                          </a:pPr>
                          <a14:m>
                            <m:oMathPara xmlns:m="http://schemas.openxmlformats.org/officeDocument/2006/math">
                              <m:oMath>
                                <m:r>
                                  <m:rPr>
                                    <m:sty m:val="p"/>
                                  </m:rPr>
                                  <a:rPr lang="en-GB" sz="1800" i="0" u="none" strike="noStrike" cap="none" dirty="0" smtClean="0">
                                    <a:latin typeface="Cambria Math" panose="02040503050406030204" pitchFamily="18" charset="0"/>
                                    <a:ea typeface="Century Gothic"/>
                                    <a:cs typeface="Century Gothic"/>
                                    <a:sym typeface="Century Gothic"/>
                                  </a:rPr>
                                  <m:t>MgO</m:t>
                                </m:r>
                              </m:oMath>
                            </m:oMathPara>
                          </a14:m>
                          <a:endParaRPr sz="1800" dirty="0"/>
                        </a:p>
                      </a:txBody>
                      <a:tcPr marL="91425" marR="91425" marT="91425" marB="91425">
                        <a:solidFill>
                          <a:srgbClr val="F4C8E2"/>
                        </a:solidFill>
                      </a:tcPr>
                    </a:tc>
                    <a:tc>
                      <a:txBody>
                        <a:bodyPr/>
                        <a:lstStyle/>
                        <a:p>
                          <a:pPr marL="0" marR="0" lvl="0" indent="0" algn="ctr" rtl="0">
                            <a:lnSpc>
                              <a:spcPct val="100000"/>
                            </a:lnSpc>
                            <a:spcBef>
                              <a:spcPts val="0"/>
                            </a:spcBef>
                            <a:spcAft>
                              <a:spcPts val="0"/>
                            </a:spcAft>
                            <a:buClr>
                              <a:srgbClr val="000000"/>
                            </a:buClr>
                            <a:buSzPts val="2200"/>
                            <a:buFont typeface="Arial"/>
                            <a:buNone/>
                          </a:pPr>
                          <a:r>
                            <a:rPr lang="en-GB" sz="1800" u="none" strike="noStrike" cap="none" dirty="0">
                              <a:latin typeface="Century Gothic"/>
                              <a:ea typeface="Century Gothic"/>
                              <a:cs typeface="Century Gothic"/>
                              <a:sym typeface="Century Gothic"/>
                            </a:rPr>
                            <a:t>1 magnesium joined to 1 </a:t>
                          </a:r>
                          <a:r>
                            <a:rPr lang="en-GB" sz="1800" u="none" strike="noStrike" cap="none" dirty="0">
                              <a:latin typeface="Century Gothic"/>
                              <a:ea typeface="Cambria Math" panose="02040503050406030204" pitchFamily="18" charset="0"/>
                              <a:cs typeface="Century Gothic"/>
                              <a:sym typeface="Century Gothic"/>
                            </a:rPr>
                            <a:t>ox</a:t>
                          </a:r>
                          <a:r>
                            <a:rPr lang="en-GB" sz="1800" u="none" strike="noStrike" cap="none" dirty="0">
                              <a:latin typeface="Century Gothic"/>
                              <a:ea typeface="Century Gothic"/>
                              <a:cs typeface="Century Gothic"/>
                              <a:sym typeface="Century Gothic"/>
                            </a:rPr>
                            <a:t>ygen</a:t>
                          </a:r>
                          <a:endParaRPr sz="1800" u="none" strike="noStrike" cap="none" dirty="0">
                            <a:latin typeface="Century Gothic"/>
                            <a:ea typeface="Century Gothic"/>
                            <a:cs typeface="Century Gothic"/>
                            <a:sym typeface="Century Gothic"/>
                          </a:endParaRPr>
                        </a:p>
                      </a:txBody>
                      <a:tcPr marL="91425" marR="91425" marT="91425" marB="91425">
                        <a:solidFill>
                          <a:srgbClr val="F4C8E2"/>
                        </a:solidFill>
                      </a:tcPr>
                    </a:tc>
                    <a:extLst>
                      <a:ext uri="{0D108BD9-81ED-4DB2-BD59-A6C34878D82A}">
                        <a16:rowId xmlns:a16="http://schemas.microsoft.com/office/drawing/2014/main" val="10001"/>
                      </a:ext>
                    </a:extLst>
                  </a:tr>
                  <a:tr h="381000">
                    <a:tc>
                      <a:txBody>
                        <a:bodyPr/>
                        <a:lstStyle/>
                        <a:p>
                          <a:pPr marL="0" marR="0" lvl="0" indent="0" algn="ctr" rtl="0">
                            <a:lnSpc>
                              <a:spcPct val="100000"/>
                            </a:lnSpc>
                            <a:spcBef>
                              <a:spcPts val="0"/>
                            </a:spcBef>
                            <a:spcAft>
                              <a:spcPts val="0"/>
                            </a:spcAft>
                            <a:buClr>
                              <a:srgbClr val="000000"/>
                            </a:buClr>
                            <a:buSzPts val="2200"/>
                            <a:buFont typeface="Arial"/>
                            <a:buNone/>
                          </a:pPr>
                          <a:r>
                            <a:rPr lang="en-GB" sz="1800" u="none" strike="noStrike" cap="none" dirty="0">
                              <a:latin typeface="Century Gothic"/>
                              <a:ea typeface="Century Gothic"/>
                              <a:cs typeface="Century Gothic"/>
                              <a:sym typeface="Century Gothic"/>
                            </a:rPr>
                            <a:t>Carbon dioxide</a:t>
                          </a:r>
                          <a:endParaRPr sz="1800" u="none" strike="noStrike" cap="none" dirty="0">
                            <a:latin typeface="Century Gothic"/>
                            <a:ea typeface="Century Gothic"/>
                            <a:cs typeface="Century Gothic"/>
                            <a:sym typeface="Century Gothic"/>
                          </a:endParaRPr>
                        </a:p>
                      </a:txBody>
                      <a:tcPr marL="91425" marR="91425" marT="91425" marB="91425">
                        <a:solidFill>
                          <a:srgbClr val="F4C8E2"/>
                        </a:solidFill>
                      </a:tcPr>
                    </a:tc>
                    <a:tc>
                      <a:txBody>
                        <a:bodyPr/>
                        <a:lstStyle/>
                        <a:p>
                          <a:pPr marL="0" marR="0" lvl="0" indent="0" algn="ctr" rtl="0">
                            <a:lnSpc>
                              <a:spcPct val="100000"/>
                            </a:lnSpc>
                            <a:spcBef>
                              <a:spcPts val="0"/>
                            </a:spcBef>
                            <a:spcAft>
                              <a:spcPts val="0"/>
                            </a:spcAft>
                            <a:buClr>
                              <a:srgbClr val="000000"/>
                            </a:buClr>
                            <a:buSzPts val="2200"/>
                            <a:buFont typeface="Arial"/>
                            <a:buNone/>
                          </a:pPr>
                          <a14:m>
                            <m:oMathPara xmlns:m="http://schemas.openxmlformats.org/officeDocument/2006/math">
                              <m:oMath>
                                <m:sSub>
                                  <m:sSubPr>
                                    <m:ctrlPr>
                                      <a:rPr lang="en-GB" sz="1800" b="0" i="0" u="none" strike="noStrike" cap="none" dirty="0" smtClean="0">
                                        <a:latin typeface="Cambria Math" panose="02040503050406030204" pitchFamily="18" charset="0"/>
                                        <a:sym typeface="Century Gothic"/>
                                      </a:rPr>
                                    </m:ctrlPr>
                                  </m:sSubPr>
                                  <m:e>
                                    <m:r>
                                      <m:rPr>
                                        <m:sty m:val="p"/>
                                      </m:rPr>
                                      <a:rPr lang="en-GB" sz="1800" b="0" i="0" u="none" strike="noStrike" cap="none" dirty="0" smtClean="0">
                                        <a:latin typeface="Cambria Math" panose="02040503050406030204" pitchFamily="18" charset="0"/>
                                        <a:sym typeface="Century Gothic"/>
                                      </a:rPr>
                                      <m:t>CO</m:t>
                                    </m:r>
                                  </m:e>
                                  <m:sub>
                                    <m:r>
                                      <a:rPr lang="en-GB" sz="1800" b="0" i="0" u="none" strike="noStrike" cap="none" dirty="0" smtClean="0">
                                        <a:latin typeface="Cambria Math" panose="02040503050406030204" pitchFamily="18" charset="0"/>
                                        <a:sym typeface="Century Gothic"/>
                                      </a:rPr>
                                      <m:t>2</m:t>
                                    </m:r>
                                  </m:sub>
                                </m:sSub>
                              </m:oMath>
                            </m:oMathPara>
                          </a14:m>
                          <a:endParaRPr sz="1800" dirty="0"/>
                        </a:p>
                      </a:txBody>
                      <a:tcPr marL="91425" marR="91425" marT="91425" marB="91425">
                        <a:solidFill>
                          <a:srgbClr val="F4C8E2"/>
                        </a:solidFill>
                      </a:tcPr>
                    </a:tc>
                    <a:tc>
                      <a:txBody>
                        <a:bodyPr/>
                        <a:lstStyle/>
                        <a:p>
                          <a:pPr marL="0" marR="0" lvl="0" indent="0" algn="ctr" rtl="0">
                            <a:lnSpc>
                              <a:spcPct val="100000"/>
                            </a:lnSpc>
                            <a:spcBef>
                              <a:spcPts val="0"/>
                            </a:spcBef>
                            <a:spcAft>
                              <a:spcPts val="0"/>
                            </a:spcAft>
                            <a:buClr>
                              <a:srgbClr val="000000"/>
                            </a:buClr>
                            <a:buSzPts val="2200"/>
                            <a:buFont typeface="Arial"/>
                            <a:buNone/>
                          </a:pPr>
                          <a:r>
                            <a:rPr lang="en-GB" sz="1800" u="none" strike="noStrike" cap="none" dirty="0">
                              <a:latin typeface="Century Gothic" panose="020B0502020202020204" pitchFamily="34" charset="0"/>
                              <a:ea typeface="Century Gothic"/>
                              <a:cs typeface="Century Gothic"/>
                              <a:sym typeface="Century Gothic"/>
                            </a:rPr>
                            <a:t>1 carbon joined to 2 oxygen</a:t>
                          </a:r>
                          <a:endParaRPr sz="1800" u="none" strike="noStrike" cap="none" dirty="0">
                            <a:latin typeface="Century Gothic" panose="020B0502020202020204" pitchFamily="34" charset="0"/>
                            <a:ea typeface="Century Gothic"/>
                            <a:cs typeface="Century Gothic"/>
                            <a:sym typeface="Century Gothic"/>
                          </a:endParaRPr>
                        </a:p>
                      </a:txBody>
                      <a:tcPr marL="91425" marR="91425" marT="91425" marB="91425">
                        <a:solidFill>
                          <a:srgbClr val="F4C8E2"/>
                        </a:solidFill>
                      </a:tcPr>
                    </a:tc>
                    <a:extLst>
                      <a:ext uri="{0D108BD9-81ED-4DB2-BD59-A6C34878D82A}">
                        <a16:rowId xmlns:a16="http://schemas.microsoft.com/office/drawing/2014/main" val="10002"/>
                      </a:ext>
                    </a:extLst>
                  </a:tr>
                  <a:tr h="381000">
                    <a:tc>
                      <a:txBody>
                        <a:bodyPr/>
                        <a:lstStyle/>
                        <a:p>
                          <a:pPr marL="0" marR="0" lvl="0" indent="0" algn="ctr" rtl="0">
                            <a:lnSpc>
                              <a:spcPct val="100000"/>
                            </a:lnSpc>
                            <a:spcBef>
                              <a:spcPts val="0"/>
                            </a:spcBef>
                            <a:spcAft>
                              <a:spcPts val="0"/>
                            </a:spcAft>
                            <a:buClr>
                              <a:srgbClr val="000000"/>
                            </a:buClr>
                            <a:buSzPts val="2200"/>
                            <a:buFont typeface="Arial"/>
                            <a:buNone/>
                          </a:pPr>
                          <a:r>
                            <a:rPr lang="en-GB" sz="1800" u="none" strike="noStrike" cap="none" dirty="0">
                              <a:latin typeface="Century Gothic"/>
                              <a:ea typeface="Century Gothic"/>
                              <a:cs typeface="Century Gothic"/>
                              <a:sym typeface="Century Gothic"/>
                            </a:rPr>
                            <a:t>Water</a:t>
                          </a:r>
                          <a:endParaRPr sz="1800" u="none" strike="noStrike" cap="none" dirty="0">
                            <a:latin typeface="Century Gothic"/>
                            <a:ea typeface="Century Gothic"/>
                            <a:cs typeface="Century Gothic"/>
                            <a:sym typeface="Century Gothic"/>
                          </a:endParaRPr>
                        </a:p>
                      </a:txBody>
                      <a:tcPr marL="91425" marR="91425" marT="91425" marB="91425">
                        <a:solidFill>
                          <a:srgbClr val="F4C8E2"/>
                        </a:solidFill>
                      </a:tcPr>
                    </a:tc>
                    <a:tc>
                      <a:txBody>
                        <a:bodyPr/>
                        <a:lstStyle/>
                        <a:p>
                          <a:pPr marL="0" marR="0" lvl="0" indent="0" algn="ctr" rtl="0">
                            <a:lnSpc>
                              <a:spcPct val="100000"/>
                            </a:lnSpc>
                            <a:spcBef>
                              <a:spcPts val="0"/>
                            </a:spcBef>
                            <a:spcAft>
                              <a:spcPts val="0"/>
                            </a:spcAft>
                            <a:buClr>
                              <a:srgbClr val="000000"/>
                            </a:buClr>
                            <a:buSzPts val="2200"/>
                            <a:buFont typeface="Arial"/>
                            <a:buNone/>
                          </a:pPr>
                          <a14:m>
                            <m:oMathPara xmlns:m="http://schemas.openxmlformats.org/officeDocument/2006/math">
                              <m:oMath>
                                <m:sSub>
                                  <m:sSubPr>
                                    <m:ctrlPr>
                                      <a:rPr lang="en-GB" sz="1800" b="0" i="0" u="none" strike="noStrike" cap="none" smtClean="0">
                                        <a:latin typeface="Cambria Math" panose="02040503050406030204" pitchFamily="18" charset="0"/>
                                        <a:sym typeface="Century Gothic"/>
                                      </a:rPr>
                                    </m:ctrlPr>
                                  </m:sSubPr>
                                  <m:e>
                                    <m:r>
                                      <m:rPr>
                                        <m:sty m:val="p"/>
                                      </m:rPr>
                                      <a:rPr lang="en-GB" sz="1800" b="0" i="0" u="none" strike="noStrike" cap="none" smtClean="0">
                                        <a:latin typeface="Cambria Math" panose="02040503050406030204" pitchFamily="18" charset="0"/>
                                        <a:sym typeface="Century Gothic"/>
                                      </a:rPr>
                                      <m:t>H</m:t>
                                    </m:r>
                                  </m:e>
                                  <m:sub>
                                    <m:r>
                                      <a:rPr lang="en-GB" sz="1800" b="0" i="0" u="none" strike="noStrike" cap="none" smtClean="0">
                                        <a:latin typeface="Cambria Math" panose="02040503050406030204" pitchFamily="18" charset="0"/>
                                        <a:sym typeface="Century Gothic"/>
                                      </a:rPr>
                                      <m:t>2</m:t>
                                    </m:r>
                                  </m:sub>
                                </m:sSub>
                                <m:r>
                                  <m:rPr>
                                    <m:sty m:val="p"/>
                                  </m:rPr>
                                  <a:rPr lang="en-GB" sz="1800" b="0" i="0" u="none" strike="noStrike" cap="none" smtClean="0">
                                    <a:latin typeface="Cambria Math" panose="02040503050406030204" pitchFamily="18" charset="0"/>
                                    <a:sym typeface="Century Gothic"/>
                                  </a:rPr>
                                  <m:t>O</m:t>
                                </m:r>
                              </m:oMath>
                            </m:oMathPara>
                          </a14:m>
                          <a:endParaRPr sz="1800" i="0" u="none" strike="noStrike" cap="none" dirty="0">
                            <a:latin typeface="Century Gothic"/>
                            <a:ea typeface="Century Gothic"/>
                            <a:cs typeface="Century Gothic"/>
                            <a:sym typeface="Century Gothic"/>
                          </a:endParaRPr>
                        </a:p>
                      </a:txBody>
                      <a:tcPr marL="91425" marR="91425" marT="91425" marB="91425">
                        <a:solidFill>
                          <a:srgbClr val="F4C8E2"/>
                        </a:solidFill>
                      </a:tcPr>
                    </a:tc>
                    <a:tc>
                      <a:txBody>
                        <a:bodyPr/>
                        <a:lstStyle/>
                        <a:p>
                          <a:pPr marL="0" marR="0" lvl="0" indent="0" algn="ctr" rtl="0">
                            <a:lnSpc>
                              <a:spcPct val="100000"/>
                            </a:lnSpc>
                            <a:spcBef>
                              <a:spcPts val="0"/>
                            </a:spcBef>
                            <a:spcAft>
                              <a:spcPts val="0"/>
                            </a:spcAft>
                            <a:buClr>
                              <a:srgbClr val="000000"/>
                            </a:buClr>
                            <a:buSzPts val="2200"/>
                            <a:buFont typeface="Arial"/>
                            <a:buNone/>
                          </a:pPr>
                          <a:r>
                            <a:rPr lang="en-GB" sz="1800" u="none" strike="noStrike" cap="none" dirty="0">
                              <a:latin typeface="Century Gothic" panose="020B0502020202020204" pitchFamily="34" charset="0"/>
                              <a:ea typeface="Cambria Math" panose="02040503050406030204" pitchFamily="18" charset="0"/>
                              <a:cs typeface="Century Gothic"/>
                              <a:sym typeface="Century Gothic"/>
                            </a:rPr>
                            <a:t>2</a:t>
                          </a:r>
                          <a:r>
                            <a:rPr lang="en-GB" sz="1800" u="none" strike="noStrike" cap="none" dirty="0">
                              <a:latin typeface="Century Gothic" panose="020B0502020202020204" pitchFamily="34" charset="0"/>
                              <a:ea typeface="Century Gothic"/>
                              <a:cs typeface="Century Gothic"/>
                              <a:sym typeface="Century Gothic"/>
                            </a:rPr>
                            <a:t> hydrogen joined to </a:t>
                          </a:r>
                          <a:r>
                            <a:rPr lang="en-GB" sz="1800" u="none" strike="noStrike" cap="none" dirty="0">
                              <a:latin typeface="Century Gothic" panose="020B0502020202020204" pitchFamily="34" charset="0"/>
                              <a:ea typeface="Cambria Math" panose="02040503050406030204" pitchFamily="18" charset="0"/>
                              <a:cs typeface="Century Gothic"/>
                              <a:sym typeface="Century Gothic"/>
                            </a:rPr>
                            <a:t>1 ox</a:t>
                          </a:r>
                          <a:r>
                            <a:rPr lang="en-GB" sz="1800" u="none" strike="noStrike" cap="none" dirty="0">
                              <a:latin typeface="Century Gothic" panose="020B0502020202020204" pitchFamily="34" charset="0"/>
                              <a:ea typeface="Century Gothic"/>
                              <a:cs typeface="Century Gothic"/>
                              <a:sym typeface="Century Gothic"/>
                            </a:rPr>
                            <a:t>ygen</a:t>
                          </a:r>
                          <a:endParaRPr sz="1800" u="none" strike="noStrike" cap="none" dirty="0">
                            <a:latin typeface="Century Gothic" panose="020B0502020202020204" pitchFamily="34" charset="0"/>
                            <a:ea typeface="Century Gothic"/>
                            <a:cs typeface="Century Gothic"/>
                            <a:sym typeface="Century Gothic"/>
                          </a:endParaRPr>
                        </a:p>
                      </a:txBody>
                      <a:tcPr marL="91425" marR="91425" marT="91425" marB="91425">
                        <a:solidFill>
                          <a:srgbClr val="F4C8E2"/>
                        </a:solidFill>
                      </a:tcPr>
                    </a:tc>
                    <a:extLst>
                      <a:ext uri="{0D108BD9-81ED-4DB2-BD59-A6C34878D82A}">
                        <a16:rowId xmlns:a16="http://schemas.microsoft.com/office/drawing/2014/main" val="10003"/>
                      </a:ext>
                    </a:extLst>
                  </a:tr>
                </a:tbl>
              </a:graphicData>
            </a:graphic>
          </p:graphicFrame>
        </mc:Choice>
        <mc:Fallback>
          <p:graphicFrame>
            <p:nvGraphicFramePr>
              <p:cNvPr id="203" name="Google Shape;203;g3cfe7cfe34e_0_26"/>
              <p:cNvGraphicFramePr/>
              <p:nvPr>
                <p:extLst>
                  <p:ext uri="{D42A27DB-BD31-4B8C-83A1-F6EECF244321}">
                    <p14:modId xmlns:p14="http://schemas.microsoft.com/office/powerpoint/2010/main" val="3379682552"/>
                  </p:ext>
                </p:extLst>
              </p:nvPr>
            </p:nvGraphicFramePr>
            <p:xfrm>
              <a:off x="593498" y="4007407"/>
              <a:ext cx="10366945" cy="1828680"/>
            </p:xfrm>
            <a:graphic>
              <a:graphicData uri="http://schemas.openxmlformats.org/drawingml/2006/table">
                <a:tbl>
                  <a:tblPr firstRow="1">
                    <a:noFill/>
                    <a:tableStyleId>{DD7AEC4D-FE95-46A4-88DE-379C820DF049}</a:tableStyleId>
                  </a:tblPr>
                  <a:tblGrid>
                    <a:gridCol w="3093303">
                      <a:extLst>
                        <a:ext uri="{9D8B030D-6E8A-4147-A177-3AD203B41FA5}">
                          <a16:colId xmlns:a16="http://schemas.microsoft.com/office/drawing/2014/main" val="20000"/>
                        </a:ext>
                      </a:extLst>
                    </a:gridCol>
                    <a:gridCol w="1818590">
                      <a:extLst>
                        <a:ext uri="{9D8B030D-6E8A-4147-A177-3AD203B41FA5}">
                          <a16:colId xmlns:a16="http://schemas.microsoft.com/office/drawing/2014/main" val="20001"/>
                        </a:ext>
                      </a:extLst>
                    </a:gridCol>
                    <a:gridCol w="5455052">
                      <a:extLst>
                        <a:ext uri="{9D8B030D-6E8A-4147-A177-3AD203B41FA5}">
                          <a16:colId xmlns:a16="http://schemas.microsoft.com/office/drawing/2014/main" val="20002"/>
                        </a:ext>
                      </a:extLst>
                    </a:gridCol>
                  </a:tblGrid>
                  <a:tr h="457170">
                    <a:tc>
                      <a:txBody>
                        <a:bodyPr/>
                        <a:lstStyle/>
                        <a:p>
                          <a:pPr marL="0" marR="0" lvl="0" indent="0" algn="ctr" rtl="0">
                            <a:lnSpc>
                              <a:spcPct val="100000"/>
                            </a:lnSpc>
                            <a:spcBef>
                              <a:spcPts val="0"/>
                            </a:spcBef>
                            <a:spcAft>
                              <a:spcPts val="0"/>
                            </a:spcAft>
                            <a:buClr>
                              <a:srgbClr val="000000"/>
                            </a:buClr>
                            <a:buSzPts val="2200"/>
                            <a:buFont typeface="Arial"/>
                            <a:buNone/>
                          </a:pPr>
                          <a:r>
                            <a:rPr lang="en-GB" sz="1800" b="1" u="none" strike="noStrike" cap="none" dirty="0">
                              <a:solidFill>
                                <a:schemeClr val="bg1"/>
                              </a:solidFill>
                              <a:latin typeface="Century Gothic"/>
                              <a:ea typeface="Century Gothic"/>
                              <a:cs typeface="Century Gothic"/>
                              <a:sym typeface="Century Gothic"/>
                            </a:rPr>
                            <a:t>Compound</a:t>
                          </a:r>
                          <a:endParaRPr sz="1800" b="1" u="none" strike="noStrike" cap="none" dirty="0">
                            <a:solidFill>
                              <a:schemeClr val="bg1"/>
                            </a:solidFill>
                            <a:latin typeface="Century Gothic"/>
                            <a:ea typeface="Century Gothic"/>
                            <a:cs typeface="Century Gothic"/>
                            <a:sym typeface="Century Gothic"/>
                          </a:endParaRPr>
                        </a:p>
                      </a:txBody>
                      <a:tcPr marL="91425" marR="91425" marT="91425" marB="91425">
                        <a:solidFill>
                          <a:srgbClr val="991E66"/>
                        </a:solidFill>
                      </a:tcPr>
                    </a:tc>
                    <a:tc>
                      <a:txBody>
                        <a:bodyPr/>
                        <a:lstStyle/>
                        <a:p>
                          <a:pPr marL="0" marR="0" lvl="0" indent="0" algn="ctr" rtl="0">
                            <a:lnSpc>
                              <a:spcPct val="100000"/>
                            </a:lnSpc>
                            <a:spcBef>
                              <a:spcPts val="0"/>
                            </a:spcBef>
                            <a:spcAft>
                              <a:spcPts val="0"/>
                            </a:spcAft>
                            <a:buClr>
                              <a:srgbClr val="000000"/>
                            </a:buClr>
                            <a:buSzPts val="2200"/>
                            <a:buFont typeface="Arial"/>
                            <a:buNone/>
                          </a:pPr>
                          <a:r>
                            <a:rPr lang="en-GB" sz="1800" b="1" u="none" strike="noStrike" cap="none" dirty="0">
                              <a:solidFill>
                                <a:schemeClr val="bg1"/>
                              </a:solidFill>
                              <a:latin typeface="Century Gothic"/>
                              <a:ea typeface="Century Gothic"/>
                              <a:cs typeface="Century Gothic"/>
                              <a:sym typeface="Century Gothic"/>
                            </a:rPr>
                            <a:t>Formula</a:t>
                          </a:r>
                          <a:endParaRPr sz="1800" b="1" u="none" strike="noStrike" cap="none" dirty="0">
                            <a:solidFill>
                              <a:schemeClr val="bg1"/>
                            </a:solidFill>
                            <a:latin typeface="Century Gothic"/>
                            <a:ea typeface="Century Gothic"/>
                            <a:cs typeface="Century Gothic"/>
                            <a:sym typeface="Century Gothic"/>
                          </a:endParaRPr>
                        </a:p>
                      </a:txBody>
                      <a:tcPr marL="91425" marR="91425" marT="91425" marB="91425">
                        <a:solidFill>
                          <a:srgbClr val="991E66"/>
                        </a:solidFill>
                      </a:tcPr>
                    </a:tc>
                    <a:tc>
                      <a:txBody>
                        <a:bodyPr/>
                        <a:lstStyle/>
                        <a:p>
                          <a:pPr marL="0" marR="0" lvl="0" indent="0" algn="ctr" rtl="0">
                            <a:lnSpc>
                              <a:spcPct val="100000"/>
                            </a:lnSpc>
                            <a:spcBef>
                              <a:spcPts val="0"/>
                            </a:spcBef>
                            <a:spcAft>
                              <a:spcPts val="0"/>
                            </a:spcAft>
                            <a:buClr>
                              <a:srgbClr val="000000"/>
                            </a:buClr>
                            <a:buSzPts val="2200"/>
                            <a:buFont typeface="Arial"/>
                            <a:buNone/>
                          </a:pPr>
                          <a:r>
                            <a:rPr lang="en-GB" sz="1800" b="1" u="none" strike="noStrike" cap="none" dirty="0">
                              <a:solidFill>
                                <a:schemeClr val="bg1"/>
                              </a:solidFill>
                              <a:latin typeface="Century Gothic"/>
                              <a:ea typeface="Century Gothic"/>
                              <a:cs typeface="Century Gothic"/>
                              <a:sym typeface="Century Gothic"/>
                            </a:rPr>
                            <a:t>Meaning</a:t>
                          </a:r>
                          <a:endParaRPr sz="1800" b="1" u="none" strike="noStrike" cap="none" dirty="0">
                            <a:solidFill>
                              <a:schemeClr val="bg1"/>
                            </a:solidFill>
                            <a:latin typeface="Century Gothic"/>
                            <a:ea typeface="Century Gothic"/>
                            <a:cs typeface="Century Gothic"/>
                            <a:sym typeface="Century Gothic"/>
                          </a:endParaRPr>
                        </a:p>
                      </a:txBody>
                      <a:tcPr marL="91425" marR="91425" marT="91425" marB="91425">
                        <a:solidFill>
                          <a:srgbClr val="991E66"/>
                        </a:solidFill>
                      </a:tcPr>
                    </a:tc>
                    <a:extLst>
                      <a:ext uri="{0D108BD9-81ED-4DB2-BD59-A6C34878D82A}">
                        <a16:rowId xmlns:a16="http://schemas.microsoft.com/office/drawing/2014/main" val="10000"/>
                      </a:ext>
                    </a:extLst>
                  </a:tr>
                  <a:tr h="457170">
                    <a:tc>
                      <a:txBody>
                        <a:bodyPr/>
                        <a:lstStyle/>
                        <a:p>
                          <a:pPr marL="0" marR="0" lvl="0" indent="0" algn="ctr" rtl="0">
                            <a:lnSpc>
                              <a:spcPct val="100000"/>
                            </a:lnSpc>
                            <a:spcBef>
                              <a:spcPts val="0"/>
                            </a:spcBef>
                            <a:spcAft>
                              <a:spcPts val="0"/>
                            </a:spcAft>
                            <a:buClr>
                              <a:srgbClr val="000000"/>
                            </a:buClr>
                            <a:buSzPts val="2200"/>
                            <a:buFont typeface="Arial"/>
                            <a:buNone/>
                          </a:pPr>
                          <a:r>
                            <a:rPr lang="en-GB" sz="1800" u="none" strike="noStrike" cap="none" dirty="0">
                              <a:latin typeface="Century Gothic"/>
                              <a:ea typeface="Century Gothic"/>
                              <a:cs typeface="Century Gothic"/>
                              <a:sym typeface="Century Gothic"/>
                            </a:rPr>
                            <a:t>Magnesium oxide</a:t>
                          </a:r>
                          <a:endParaRPr sz="1800" u="none" strike="noStrike" cap="none" dirty="0">
                            <a:latin typeface="Century Gothic"/>
                            <a:ea typeface="Century Gothic"/>
                            <a:cs typeface="Century Gothic"/>
                            <a:sym typeface="Century Gothic"/>
                          </a:endParaRPr>
                        </a:p>
                      </a:txBody>
                      <a:tcPr marL="91425" marR="91425" marT="91425" marB="91425">
                        <a:solidFill>
                          <a:srgbClr val="F4C8E2"/>
                        </a:solidFill>
                      </a:tcPr>
                    </a:tc>
                    <a:tc>
                      <a:txBody>
                        <a:bodyPr/>
                        <a:lstStyle/>
                        <a:p>
                          <a:endParaRPr lang="en-US"/>
                        </a:p>
                      </a:txBody>
                      <a:tcPr marL="91425" marR="91425" marT="91425" marB="91425">
                        <a:blipFill>
                          <a:blip r:embed="rId4"/>
                          <a:stretch>
                            <a:fillRect l="-170805" t="-100000" r="-301007" b="-207895"/>
                          </a:stretch>
                        </a:blipFill>
                      </a:tcPr>
                    </a:tc>
                    <a:tc>
                      <a:txBody>
                        <a:bodyPr/>
                        <a:lstStyle/>
                        <a:p>
                          <a:pPr marL="0" marR="0" lvl="0" indent="0" algn="ctr" rtl="0">
                            <a:lnSpc>
                              <a:spcPct val="100000"/>
                            </a:lnSpc>
                            <a:spcBef>
                              <a:spcPts val="0"/>
                            </a:spcBef>
                            <a:spcAft>
                              <a:spcPts val="0"/>
                            </a:spcAft>
                            <a:buClr>
                              <a:srgbClr val="000000"/>
                            </a:buClr>
                            <a:buSzPts val="2200"/>
                            <a:buFont typeface="Arial"/>
                            <a:buNone/>
                          </a:pPr>
                          <a:r>
                            <a:rPr lang="en-GB" sz="1800" u="none" strike="noStrike" cap="none" dirty="0">
                              <a:latin typeface="Century Gothic"/>
                              <a:ea typeface="Century Gothic"/>
                              <a:cs typeface="Century Gothic"/>
                              <a:sym typeface="Century Gothic"/>
                            </a:rPr>
                            <a:t>1 magnesium joined to 1 </a:t>
                          </a:r>
                          <a:r>
                            <a:rPr lang="en-GB" sz="1800" u="none" strike="noStrike" cap="none" dirty="0">
                              <a:latin typeface="Century Gothic"/>
                              <a:ea typeface="Cambria Math" panose="02040503050406030204" pitchFamily="18" charset="0"/>
                              <a:cs typeface="Century Gothic"/>
                              <a:sym typeface="Century Gothic"/>
                            </a:rPr>
                            <a:t>ox</a:t>
                          </a:r>
                          <a:r>
                            <a:rPr lang="en-GB" sz="1800" u="none" strike="noStrike" cap="none" dirty="0">
                              <a:latin typeface="Century Gothic"/>
                              <a:ea typeface="Century Gothic"/>
                              <a:cs typeface="Century Gothic"/>
                              <a:sym typeface="Century Gothic"/>
                            </a:rPr>
                            <a:t>ygen</a:t>
                          </a:r>
                          <a:endParaRPr sz="1800" u="none" strike="noStrike" cap="none" dirty="0">
                            <a:latin typeface="Century Gothic"/>
                            <a:ea typeface="Century Gothic"/>
                            <a:cs typeface="Century Gothic"/>
                            <a:sym typeface="Century Gothic"/>
                          </a:endParaRPr>
                        </a:p>
                      </a:txBody>
                      <a:tcPr marL="91425" marR="91425" marT="91425" marB="91425">
                        <a:solidFill>
                          <a:srgbClr val="F4C8E2"/>
                        </a:solidFill>
                      </a:tcPr>
                    </a:tc>
                    <a:extLst>
                      <a:ext uri="{0D108BD9-81ED-4DB2-BD59-A6C34878D82A}">
                        <a16:rowId xmlns:a16="http://schemas.microsoft.com/office/drawing/2014/main" val="10001"/>
                      </a:ext>
                    </a:extLst>
                  </a:tr>
                  <a:tr h="457170">
                    <a:tc>
                      <a:txBody>
                        <a:bodyPr/>
                        <a:lstStyle/>
                        <a:p>
                          <a:pPr marL="0" marR="0" lvl="0" indent="0" algn="ctr" rtl="0">
                            <a:lnSpc>
                              <a:spcPct val="100000"/>
                            </a:lnSpc>
                            <a:spcBef>
                              <a:spcPts val="0"/>
                            </a:spcBef>
                            <a:spcAft>
                              <a:spcPts val="0"/>
                            </a:spcAft>
                            <a:buClr>
                              <a:srgbClr val="000000"/>
                            </a:buClr>
                            <a:buSzPts val="2200"/>
                            <a:buFont typeface="Arial"/>
                            <a:buNone/>
                          </a:pPr>
                          <a:r>
                            <a:rPr lang="en-GB" sz="1800" u="none" strike="noStrike" cap="none" dirty="0">
                              <a:latin typeface="Century Gothic"/>
                              <a:ea typeface="Century Gothic"/>
                              <a:cs typeface="Century Gothic"/>
                              <a:sym typeface="Century Gothic"/>
                            </a:rPr>
                            <a:t>Carbon dioxide</a:t>
                          </a:r>
                          <a:endParaRPr sz="1800" u="none" strike="noStrike" cap="none" dirty="0">
                            <a:latin typeface="Century Gothic"/>
                            <a:ea typeface="Century Gothic"/>
                            <a:cs typeface="Century Gothic"/>
                            <a:sym typeface="Century Gothic"/>
                          </a:endParaRPr>
                        </a:p>
                      </a:txBody>
                      <a:tcPr marL="91425" marR="91425" marT="91425" marB="91425">
                        <a:solidFill>
                          <a:srgbClr val="F4C8E2"/>
                        </a:solidFill>
                      </a:tcPr>
                    </a:tc>
                    <a:tc>
                      <a:txBody>
                        <a:bodyPr/>
                        <a:lstStyle/>
                        <a:p>
                          <a:endParaRPr lang="en-US"/>
                        </a:p>
                      </a:txBody>
                      <a:tcPr marL="91425" marR="91425" marT="91425" marB="91425">
                        <a:blipFill>
                          <a:blip r:embed="rId4"/>
                          <a:stretch>
                            <a:fillRect l="-170805" t="-202667" r="-301007" b="-110667"/>
                          </a:stretch>
                        </a:blipFill>
                      </a:tcPr>
                    </a:tc>
                    <a:tc>
                      <a:txBody>
                        <a:bodyPr/>
                        <a:lstStyle/>
                        <a:p>
                          <a:pPr marL="0" marR="0" lvl="0" indent="0" algn="ctr" rtl="0">
                            <a:lnSpc>
                              <a:spcPct val="100000"/>
                            </a:lnSpc>
                            <a:spcBef>
                              <a:spcPts val="0"/>
                            </a:spcBef>
                            <a:spcAft>
                              <a:spcPts val="0"/>
                            </a:spcAft>
                            <a:buClr>
                              <a:srgbClr val="000000"/>
                            </a:buClr>
                            <a:buSzPts val="2200"/>
                            <a:buFont typeface="Arial"/>
                            <a:buNone/>
                          </a:pPr>
                          <a:r>
                            <a:rPr lang="en-GB" sz="1800" u="none" strike="noStrike" cap="none" dirty="0">
                              <a:latin typeface="Century Gothic" panose="020B0502020202020204" pitchFamily="34" charset="0"/>
                              <a:ea typeface="Century Gothic"/>
                              <a:cs typeface="Century Gothic"/>
                              <a:sym typeface="Century Gothic"/>
                            </a:rPr>
                            <a:t>1 carbon joined to 2 oxygen</a:t>
                          </a:r>
                          <a:endParaRPr sz="1800" u="none" strike="noStrike" cap="none" dirty="0">
                            <a:latin typeface="Century Gothic" panose="020B0502020202020204" pitchFamily="34" charset="0"/>
                            <a:ea typeface="Century Gothic"/>
                            <a:cs typeface="Century Gothic"/>
                            <a:sym typeface="Century Gothic"/>
                          </a:endParaRPr>
                        </a:p>
                      </a:txBody>
                      <a:tcPr marL="91425" marR="91425" marT="91425" marB="91425">
                        <a:solidFill>
                          <a:srgbClr val="F4C8E2"/>
                        </a:solidFill>
                      </a:tcPr>
                    </a:tc>
                    <a:extLst>
                      <a:ext uri="{0D108BD9-81ED-4DB2-BD59-A6C34878D82A}">
                        <a16:rowId xmlns:a16="http://schemas.microsoft.com/office/drawing/2014/main" val="10002"/>
                      </a:ext>
                    </a:extLst>
                  </a:tr>
                  <a:tr h="457170">
                    <a:tc>
                      <a:txBody>
                        <a:bodyPr/>
                        <a:lstStyle/>
                        <a:p>
                          <a:pPr marL="0" marR="0" lvl="0" indent="0" algn="ctr" rtl="0">
                            <a:lnSpc>
                              <a:spcPct val="100000"/>
                            </a:lnSpc>
                            <a:spcBef>
                              <a:spcPts val="0"/>
                            </a:spcBef>
                            <a:spcAft>
                              <a:spcPts val="0"/>
                            </a:spcAft>
                            <a:buClr>
                              <a:srgbClr val="000000"/>
                            </a:buClr>
                            <a:buSzPts val="2200"/>
                            <a:buFont typeface="Arial"/>
                            <a:buNone/>
                          </a:pPr>
                          <a:r>
                            <a:rPr lang="en-GB" sz="1800" u="none" strike="noStrike" cap="none" dirty="0">
                              <a:latin typeface="Century Gothic"/>
                              <a:ea typeface="Century Gothic"/>
                              <a:cs typeface="Century Gothic"/>
                              <a:sym typeface="Century Gothic"/>
                            </a:rPr>
                            <a:t>Water</a:t>
                          </a:r>
                          <a:endParaRPr sz="1800" u="none" strike="noStrike" cap="none" dirty="0">
                            <a:latin typeface="Century Gothic"/>
                            <a:ea typeface="Century Gothic"/>
                            <a:cs typeface="Century Gothic"/>
                            <a:sym typeface="Century Gothic"/>
                          </a:endParaRPr>
                        </a:p>
                      </a:txBody>
                      <a:tcPr marL="91425" marR="91425" marT="91425" marB="91425">
                        <a:solidFill>
                          <a:srgbClr val="F4C8E2"/>
                        </a:solidFill>
                      </a:tcPr>
                    </a:tc>
                    <a:tc>
                      <a:txBody>
                        <a:bodyPr/>
                        <a:lstStyle/>
                        <a:p>
                          <a:endParaRPr lang="en-US"/>
                        </a:p>
                      </a:txBody>
                      <a:tcPr marL="91425" marR="91425" marT="91425" marB="91425">
                        <a:blipFill>
                          <a:blip r:embed="rId4"/>
                          <a:stretch>
                            <a:fillRect l="-170805" t="-302667" r="-301007" b="-10667"/>
                          </a:stretch>
                        </a:blipFill>
                      </a:tcPr>
                    </a:tc>
                    <a:tc>
                      <a:txBody>
                        <a:bodyPr/>
                        <a:lstStyle/>
                        <a:p>
                          <a:pPr marL="0" marR="0" lvl="0" indent="0" algn="ctr" rtl="0">
                            <a:lnSpc>
                              <a:spcPct val="100000"/>
                            </a:lnSpc>
                            <a:spcBef>
                              <a:spcPts val="0"/>
                            </a:spcBef>
                            <a:spcAft>
                              <a:spcPts val="0"/>
                            </a:spcAft>
                            <a:buClr>
                              <a:srgbClr val="000000"/>
                            </a:buClr>
                            <a:buSzPts val="2200"/>
                            <a:buFont typeface="Arial"/>
                            <a:buNone/>
                          </a:pPr>
                          <a:r>
                            <a:rPr lang="en-GB" sz="1800" u="none" strike="noStrike" cap="none" dirty="0">
                              <a:latin typeface="Century Gothic" panose="020B0502020202020204" pitchFamily="34" charset="0"/>
                              <a:ea typeface="Cambria Math" panose="02040503050406030204" pitchFamily="18" charset="0"/>
                              <a:cs typeface="Century Gothic"/>
                              <a:sym typeface="Century Gothic"/>
                            </a:rPr>
                            <a:t>2</a:t>
                          </a:r>
                          <a:r>
                            <a:rPr lang="en-GB" sz="1800" u="none" strike="noStrike" cap="none" dirty="0">
                              <a:latin typeface="Century Gothic" panose="020B0502020202020204" pitchFamily="34" charset="0"/>
                              <a:ea typeface="Century Gothic"/>
                              <a:cs typeface="Century Gothic"/>
                              <a:sym typeface="Century Gothic"/>
                            </a:rPr>
                            <a:t> hydrogen joined to </a:t>
                          </a:r>
                          <a:r>
                            <a:rPr lang="en-GB" sz="1800" u="none" strike="noStrike" cap="none" dirty="0">
                              <a:latin typeface="Century Gothic" panose="020B0502020202020204" pitchFamily="34" charset="0"/>
                              <a:ea typeface="Cambria Math" panose="02040503050406030204" pitchFamily="18" charset="0"/>
                              <a:cs typeface="Century Gothic"/>
                              <a:sym typeface="Century Gothic"/>
                            </a:rPr>
                            <a:t>1 ox</a:t>
                          </a:r>
                          <a:r>
                            <a:rPr lang="en-GB" sz="1800" u="none" strike="noStrike" cap="none" dirty="0">
                              <a:latin typeface="Century Gothic" panose="020B0502020202020204" pitchFamily="34" charset="0"/>
                              <a:ea typeface="Century Gothic"/>
                              <a:cs typeface="Century Gothic"/>
                              <a:sym typeface="Century Gothic"/>
                            </a:rPr>
                            <a:t>ygen</a:t>
                          </a:r>
                          <a:endParaRPr sz="1800" u="none" strike="noStrike" cap="none" dirty="0">
                            <a:latin typeface="Century Gothic" panose="020B0502020202020204" pitchFamily="34" charset="0"/>
                            <a:ea typeface="Century Gothic"/>
                            <a:cs typeface="Century Gothic"/>
                            <a:sym typeface="Century Gothic"/>
                          </a:endParaRPr>
                        </a:p>
                      </a:txBody>
                      <a:tcPr marL="91425" marR="91425" marT="91425" marB="91425">
                        <a:solidFill>
                          <a:srgbClr val="F4C8E2"/>
                        </a:solidFill>
                      </a:tcPr>
                    </a:tc>
                    <a:extLst>
                      <a:ext uri="{0D108BD9-81ED-4DB2-BD59-A6C34878D82A}">
                        <a16:rowId xmlns:a16="http://schemas.microsoft.com/office/drawing/2014/main" val="10003"/>
                      </a:ext>
                    </a:extLst>
                  </a:tr>
                </a:tbl>
              </a:graphicData>
            </a:graphic>
          </p:graphicFrame>
        </mc:Fallback>
      </mc:AlternateContent>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208"/>
        <p:cNvGrpSpPr/>
        <p:nvPr/>
      </p:nvGrpSpPr>
      <p:grpSpPr>
        <a:xfrm>
          <a:off x="0" y="0"/>
          <a:ext cx="0" cy="0"/>
          <a:chOff x="0" y="0"/>
          <a:chExt cx="0" cy="0"/>
        </a:xfrm>
      </p:grpSpPr>
      <p:sp>
        <p:nvSpPr>
          <p:cNvPr id="209" name="Google Shape;209;g3d05bc0cf1b_1_6"/>
          <p:cNvSpPr txBox="1">
            <a:spLocks noGrp="1"/>
          </p:cNvSpPr>
          <p:nvPr>
            <p:ph type="title"/>
          </p:nvPr>
        </p:nvSpPr>
        <p:spPr>
          <a:xfrm>
            <a:off x="540000" y="540000"/>
            <a:ext cx="10080000" cy="440700"/>
          </a:xfrm>
          <a:prstGeom prst="rect">
            <a:avLst/>
          </a:prstGeom>
          <a:noFill/>
          <a:ln>
            <a:noFill/>
          </a:ln>
        </p:spPr>
        <p:txBody>
          <a:bodyPr spcFirstLastPara="1" wrap="square" lIns="0" tIns="0" rIns="0" bIns="0" anchor="t" anchorCtr="0">
            <a:noAutofit/>
          </a:bodyPr>
          <a:lstStyle/>
          <a:p>
            <a:pPr marL="0" lvl="0" indent="0" algn="l" rtl="0">
              <a:lnSpc>
                <a:spcPct val="90000"/>
              </a:lnSpc>
              <a:spcBef>
                <a:spcPts val="0"/>
              </a:spcBef>
              <a:spcAft>
                <a:spcPts val="0"/>
              </a:spcAft>
              <a:buSzPts val="3400"/>
              <a:buNone/>
            </a:pPr>
            <a:r>
              <a:rPr lang="en-GB" dirty="0"/>
              <a:t>Reading a symbol equation</a:t>
            </a:r>
            <a:endParaRPr dirty="0"/>
          </a:p>
        </p:txBody>
      </p:sp>
      <mc:AlternateContent xmlns:mc="http://schemas.openxmlformats.org/markup-compatibility/2006">
        <mc:Choice xmlns:a14="http://schemas.microsoft.com/office/drawing/2010/main" Requires="a14">
          <p:sp>
            <p:nvSpPr>
              <p:cNvPr id="210" name="Google Shape;210;g3d05bc0cf1b_1_6"/>
              <p:cNvSpPr txBox="1">
                <a:spLocks noGrp="1"/>
              </p:cNvSpPr>
              <p:nvPr>
                <p:ph type="body" idx="1"/>
              </p:nvPr>
            </p:nvSpPr>
            <p:spPr>
              <a:xfrm>
                <a:off x="593498" y="1255136"/>
                <a:ext cx="10080000" cy="5040000"/>
              </a:xfrm>
              <a:prstGeom prst="rect">
                <a:avLst/>
              </a:prstGeom>
              <a:noFill/>
              <a:ln>
                <a:noFill/>
              </a:ln>
            </p:spPr>
            <p:txBody>
              <a:bodyPr spcFirstLastPara="1" wrap="square" lIns="0" tIns="0" rIns="0" bIns="0" anchor="t" anchorCtr="0">
                <a:noAutofit/>
              </a:bodyPr>
              <a:lstStyle/>
              <a:p>
                <a:pPr marL="0" lvl="0" indent="0" algn="l" rtl="0">
                  <a:lnSpc>
                    <a:spcPct val="100000"/>
                  </a:lnSpc>
                  <a:spcBef>
                    <a:spcPts val="0"/>
                  </a:spcBef>
                  <a:spcAft>
                    <a:spcPts val="0"/>
                  </a:spcAft>
                  <a:buSzPct val="147059"/>
                  <a:buNone/>
                </a:pPr>
                <a:r>
                  <a:rPr lang="en-GB" dirty="0"/>
                  <a:t>Here is the word equation for magnesium burning in oxygen:</a:t>
                </a:r>
              </a:p>
              <a:p>
                <a:pPr marL="0" lvl="0" indent="0" algn="ctr" rtl="0">
                  <a:lnSpc>
                    <a:spcPct val="100000"/>
                  </a:lnSpc>
                  <a:spcBef>
                    <a:spcPts val="1200"/>
                  </a:spcBef>
                  <a:spcAft>
                    <a:spcPts val="0"/>
                  </a:spcAft>
                  <a:buSzPct val="147059"/>
                  <a:buNone/>
                </a:pPr>
                <a:r>
                  <a:rPr lang="en-GB" dirty="0">
                    <a:solidFill>
                      <a:schemeClr val="accent4"/>
                    </a:solidFill>
                  </a:rPr>
                  <a:t>  </a:t>
                </a:r>
                <a14:m>
                  <m:oMath xmlns:m="http://schemas.openxmlformats.org/officeDocument/2006/math">
                    <m:r>
                      <m:rPr>
                        <m:sty m:val="p"/>
                      </m:rPr>
                      <a:rPr lang="en-GB" i="0" dirty="0" smtClean="0">
                        <a:solidFill>
                          <a:schemeClr val="tx1"/>
                        </a:solidFill>
                        <a:latin typeface="Cambria Math" panose="02040503050406030204" pitchFamily="18" charset="0"/>
                      </a:rPr>
                      <m:t>magnesium</m:t>
                    </m:r>
                    <m:r>
                      <a:rPr lang="en-GB" i="0" dirty="0" smtClean="0">
                        <a:solidFill>
                          <a:schemeClr val="tx1"/>
                        </a:solidFill>
                        <a:latin typeface="Cambria Math" panose="02040503050406030204" pitchFamily="18" charset="0"/>
                      </a:rPr>
                      <m:t> + </m:t>
                    </m:r>
                    <m:r>
                      <m:rPr>
                        <m:sty m:val="p"/>
                      </m:rPr>
                      <a:rPr lang="en-GB" i="0" dirty="0" smtClean="0">
                        <a:solidFill>
                          <a:schemeClr val="tx1"/>
                        </a:solidFill>
                        <a:latin typeface="Cambria Math" panose="02040503050406030204" pitchFamily="18" charset="0"/>
                      </a:rPr>
                      <m:t>oxygen</m:t>
                    </m:r>
                    <m:r>
                      <a:rPr lang="en-GB" i="0" dirty="0" smtClean="0">
                        <a:solidFill>
                          <a:schemeClr val="tx1"/>
                        </a:solidFill>
                        <a:latin typeface="Cambria Math" panose="02040503050406030204" pitchFamily="18" charset="0"/>
                      </a:rPr>
                      <m:t> → </m:t>
                    </m:r>
                    <m:r>
                      <m:rPr>
                        <m:sty m:val="p"/>
                      </m:rPr>
                      <a:rPr lang="en-GB" i="0" dirty="0" smtClean="0">
                        <a:solidFill>
                          <a:schemeClr val="tx1"/>
                        </a:solidFill>
                        <a:latin typeface="Cambria Math" panose="02040503050406030204" pitchFamily="18" charset="0"/>
                      </a:rPr>
                      <m:t>magnesium</m:t>
                    </m:r>
                    <m:r>
                      <a:rPr lang="en-GB" i="0" dirty="0" smtClean="0">
                        <a:solidFill>
                          <a:schemeClr val="tx1"/>
                        </a:solidFill>
                        <a:latin typeface="Cambria Math" panose="02040503050406030204" pitchFamily="18" charset="0"/>
                      </a:rPr>
                      <m:t> </m:t>
                    </m:r>
                    <m:r>
                      <m:rPr>
                        <m:sty m:val="p"/>
                      </m:rPr>
                      <a:rPr lang="en-GB" i="0" dirty="0" smtClean="0">
                        <a:solidFill>
                          <a:schemeClr val="tx1"/>
                        </a:solidFill>
                        <a:latin typeface="Cambria Math" panose="02040503050406030204" pitchFamily="18" charset="0"/>
                      </a:rPr>
                      <m:t>oxide</m:t>
                    </m:r>
                  </m:oMath>
                </a14:m>
                <a:endParaRPr lang="en-GB" dirty="0">
                  <a:solidFill>
                    <a:schemeClr val="accent4"/>
                  </a:solidFill>
                </a:endParaRPr>
              </a:p>
              <a:p>
                <a:pPr marL="0" lvl="0" indent="0" algn="l" rtl="0">
                  <a:lnSpc>
                    <a:spcPct val="115000"/>
                  </a:lnSpc>
                  <a:spcBef>
                    <a:spcPts val="1200"/>
                  </a:spcBef>
                  <a:spcAft>
                    <a:spcPts val="0"/>
                  </a:spcAft>
                  <a:buClr>
                    <a:schemeClr val="dk1"/>
                  </a:buClr>
                  <a:buSzPct val="50000"/>
                  <a:buFont typeface="Arial"/>
                  <a:buNone/>
                </a:pPr>
                <a:r>
                  <a:rPr lang="en-GB" dirty="0"/>
                  <a:t>Here is the same reaction written as a symbol equation:</a:t>
                </a:r>
              </a:p>
              <a:p>
                <a:pPr marL="0" lvl="0" indent="0" algn="l" rtl="0">
                  <a:lnSpc>
                    <a:spcPct val="115000"/>
                  </a:lnSpc>
                  <a:spcBef>
                    <a:spcPts val="1200"/>
                  </a:spcBef>
                  <a:spcAft>
                    <a:spcPts val="0"/>
                  </a:spcAft>
                  <a:buSzPct val="147059"/>
                  <a:buNone/>
                </a:pPr>
                <a14:m>
                  <m:oMathPara xmlns:m="http://schemas.openxmlformats.org/officeDocument/2006/math">
                    <m:oMath>
                      <m:r>
                        <m:rPr>
                          <m:sty m:val="p"/>
                        </m:rPr>
                        <a:rPr lang="en-GB" i="0" dirty="0" smtClean="0">
                          <a:solidFill>
                            <a:schemeClr val="tx1"/>
                          </a:solidFill>
                          <a:latin typeface="Cambria Math" panose="02040503050406030204" pitchFamily="18" charset="0"/>
                        </a:rPr>
                        <m:t>Mg</m:t>
                      </m:r>
                      <m:r>
                        <a:rPr lang="en-GB" i="0" dirty="0" smtClean="0">
                          <a:solidFill>
                            <a:schemeClr val="tx1"/>
                          </a:solidFill>
                          <a:latin typeface="Cambria Math" panose="02040503050406030204" pitchFamily="18" charset="0"/>
                        </a:rPr>
                        <m:t> + </m:t>
                      </m:r>
                      <m:sSub>
                        <m:sSubPr>
                          <m:ctrlPr>
                            <a:rPr lang="ar-AE" b="0" i="0" dirty="0" smtClean="0">
                              <a:solidFill>
                                <a:schemeClr val="tx1"/>
                              </a:solidFill>
                              <a:latin typeface="Cambria Math" panose="02040503050406030204" pitchFamily="18" charset="0"/>
                            </a:rPr>
                          </m:ctrlPr>
                        </m:sSubPr>
                        <m:e>
                          <m:r>
                            <m:rPr>
                              <m:sty m:val="p"/>
                            </m:rPr>
                            <a:rPr lang="ar-AE" b="0" i="0" dirty="0" smtClean="0">
                              <a:solidFill>
                                <a:schemeClr val="tx1"/>
                              </a:solidFill>
                              <a:latin typeface="Cambria Math" panose="02040503050406030204" pitchFamily="18" charset="0"/>
                            </a:rPr>
                            <m:t>O</m:t>
                          </m:r>
                        </m:e>
                        <m:sub>
                          <m:r>
                            <a:rPr lang="en-GB" b="0" i="1" dirty="0" smtClean="0">
                              <a:solidFill>
                                <a:schemeClr val="tx1"/>
                              </a:solidFill>
                              <a:latin typeface="Cambria Math" panose="02040503050406030204" pitchFamily="18" charset="0"/>
                            </a:rPr>
                            <m:t>2</m:t>
                          </m:r>
                        </m:sub>
                      </m:sSub>
                      <m:r>
                        <a:rPr lang="en-GB" i="0" dirty="0">
                          <a:solidFill>
                            <a:schemeClr val="tx1"/>
                          </a:solidFill>
                          <a:latin typeface="Cambria Math" panose="02040503050406030204" pitchFamily="18" charset="0"/>
                        </a:rPr>
                        <m:t> → </m:t>
                      </m:r>
                      <m:r>
                        <m:rPr>
                          <m:sty m:val="p"/>
                        </m:rPr>
                        <a:rPr lang="en-GB" i="0" dirty="0">
                          <a:solidFill>
                            <a:schemeClr val="tx1"/>
                          </a:solidFill>
                          <a:latin typeface="Cambria Math" panose="02040503050406030204" pitchFamily="18" charset="0"/>
                        </a:rPr>
                        <m:t>MgO</m:t>
                      </m:r>
                    </m:oMath>
                  </m:oMathPara>
                </a14:m>
                <a:endParaRPr lang="en-GB" dirty="0"/>
              </a:p>
              <a:p>
                <a:pPr marL="0" lvl="0" indent="0">
                  <a:lnSpc>
                    <a:spcPct val="115000"/>
                  </a:lnSpc>
                  <a:spcBef>
                    <a:spcPts val="1200"/>
                  </a:spcBef>
                  <a:buSzPct val="147059"/>
                  <a:buNone/>
                </a:pPr>
                <a:r>
                  <a:rPr lang="en-GB" dirty="0"/>
                  <a:t>Oxygen atoms are found naturally in pairs. </a:t>
                </a:r>
                <a14:m>
                  <m:oMath xmlns:m="http://schemas.openxmlformats.org/officeDocument/2006/math">
                    <m:sSub>
                      <m:sSubPr>
                        <m:ctrlPr>
                          <a:rPr lang="ar-AE" dirty="0">
                            <a:solidFill>
                              <a:schemeClr val="tx1"/>
                            </a:solidFill>
                            <a:latin typeface="Cambria Math" panose="02040503050406030204" pitchFamily="18" charset="0"/>
                          </a:rPr>
                        </m:ctrlPr>
                      </m:sSubPr>
                      <m:e>
                        <m:r>
                          <m:rPr>
                            <m:sty m:val="p"/>
                          </m:rPr>
                          <a:rPr lang="ar-AE" dirty="0">
                            <a:solidFill>
                              <a:schemeClr val="tx1"/>
                            </a:solidFill>
                            <a:latin typeface="Cambria Math" panose="02040503050406030204" pitchFamily="18" charset="0"/>
                          </a:rPr>
                          <m:t>O</m:t>
                        </m:r>
                      </m:e>
                      <m:sub>
                        <m:r>
                          <a:rPr lang="en-GB" i="1" dirty="0">
                            <a:solidFill>
                              <a:schemeClr val="tx1"/>
                            </a:solidFill>
                            <a:latin typeface="Cambria Math" panose="02040503050406030204" pitchFamily="18" charset="0"/>
                          </a:rPr>
                          <m:t>2</m:t>
                        </m:r>
                      </m:sub>
                    </m:sSub>
                  </m:oMath>
                </a14:m>
                <a:r>
                  <a:rPr lang="en-GB" dirty="0"/>
                  <a:t> means 2 oxygen atoms joined together. Count the number on each side of the arrow.</a:t>
                </a:r>
              </a:p>
              <a:p>
                <a:pPr marL="0" lvl="0" indent="0" algn="l" rtl="0">
                  <a:lnSpc>
                    <a:spcPct val="115000"/>
                  </a:lnSpc>
                  <a:spcBef>
                    <a:spcPts val="1200"/>
                  </a:spcBef>
                  <a:spcAft>
                    <a:spcPts val="0"/>
                  </a:spcAft>
                  <a:buClr>
                    <a:schemeClr val="dk1"/>
                  </a:buClr>
                  <a:buSzPct val="50000"/>
                  <a:buFont typeface="Arial"/>
                  <a:buNone/>
                </a:pPr>
                <a:endParaRPr lang="en-GB" dirty="0"/>
              </a:p>
              <a:p>
                <a:pPr marL="0" lvl="0" indent="0" algn="l" rtl="0">
                  <a:lnSpc>
                    <a:spcPct val="100000"/>
                  </a:lnSpc>
                  <a:spcBef>
                    <a:spcPts val="1200"/>
                  </a:spcBef>
                  <a:spcAft>
                    <a:spcPts val="0"/>
                  </a:spcAft>
                  <a:buSzPct val="147059"/>
                  <a:buNone/>
                </a:pPr>
                <a:endParaRPr lang="en-GB" dirty="0">
                  <a:solidFill>
                    <a:schemeClr val="accent4"/>
                  </a:solidFill>
                </a:endParaRPr>
              </a:p>
              <a:p>
                <a:pPr marL="0" lvl="0" indent="0" algn="l" rtl="0">
                  <a:lnSpc>
                    <a:spcPct val="100000"/>
                  </a:lnSpc>
                  <a:spcBef>
                    <a:spcPts val="1200"/>
                  </a:spcBef>
                  <a:spcAft>
                    <a:spcPts val="0"/>
                  </a:spcAft>
                  <a:buSzPct val="147059"/>
                  <a:buNone/>
                </a:pPr>
                <a:endParaRPr lang="en-GB" dirty="0">
                  <a:solidFill>
                    <a:schemeClr val="accent4"/>
                  </a:solidFill>
                </a:endParaRPr>
              </a:p>
              <a:p>
                <a:pPr marL="0" lvl="0" indent="0" algn="l" rtl="0">
                  <a:lnSpc>
                    <a:spcPct val="100000"/>
                  </a:lnSpc>
                  <a:spcBef>
                    <a:spcPts val="1200"/>
                  </a:spcBef>
                  <a:spcAft>
                    <a:spcPts val="0"/>
                  </a:spcAft>
                  <a:buSzPct val="147059"/>
                  <a:buNone/>
                </a:pPr>
                <a:r>
                  <a:rPr lang="en-GB" dirty="0"/>
                  <a:t>The magnesium is balanced on both sides of the equation.</a:t>
                </a:r>
              </a:p>
              <a:p>
                <a:pPr marL="0" lvl="0" indent="0" algn="l" rtl="0">
                  <a:lnSpc>
                    <a:spcPct val="100000"/>
                  </a:lnSpc>
                  <a:spcBef>
                    <a:spcPts val="1200"/>
                  </a:spcBef>
                  <a:spcAft>
                    <a:spcPts val="1200"/>
                  </a:spcAft>
                  <a:buSzPct val="147059"/>
                  <a:buNone/>
                </a:pPr>
                <a:r>
                  <a:rPr lang="en-GB" dirty="0"/>
                  <a:t>The oxygen is not.</a:t>
                </a:r>
                <a:r>
                  <a:rPr lang="en-GB" dirty="0">
                    <a:solidFill>
                      <a:schemeClr val="accent4"/>
                    </a:solidFill>
                  </a:rPr>
                  <a:t> </a:t>
                </a:r>
                <a:r>
                  <a:rPr lang="en-GB" b="1" dirty="0">
                    <a:solidFill>
                      <a:schemeClr val="tx1"/>
                    </a:solidFill>
                  </a:rPr>
                  <a:t>Where has the other oxygen atom gone?</a:t>
                </a:r>
                <a:endParaRPr b="1" dirty="0">
                  <a:solidFill>
                    <a:schemeClr val="tx1"/>
                  </a:solidFill>
                </a:endParaRPr>
              </a:p>
            </p:txBody>
          </p:sp>
        </mc:Choice>
        <mc:Fallback>
          <p:sp>
            <p:nvSpPr>
              <p:cNvPr id="210" name="Google Shape;210;g3d05bc0cf1b_1_6"/>
              <p:cNvSpPr txBox="1">
                <a:spLocks noGrp="1" noRot="1" noChangeAspect="1" noMove="1" noResize="1" noEditPoints="1" noAdjustHandles="1" noChangeArrowheads="1" noChangeShapeType="1" noTextEdit="1"/>
              </p:cNvSpPr>
              <p:nvPr>
                <p:ph type="body" idx="1"/>
              </p:nvPr>
            </p:nvSpPr>
            <p:spPr>
              <a:xfrm>
                <a:off x="593498" y="1255136"/>
                <a:ext cx="10080000" cy="5040000"/>
              </a:xfrm>
              <a:prstGeom prst="rect">
                <a:avLst/>
              </a:prstGeom>
              <a:blipFill>
                <a:blip r:embed="rId3"/>
                <a:stretch>
                  <a:fillRect l="-1693" t="-1693" b="-5683"/>
                </a:stretch>
              </a:blipFill>
              <a:ln>
                <a:noFill/>
              </a:ln>
            </p:spPr>
            <p:txBody>
              <a:bodyPr/>
              <a:lstStyle/>
              <a:p>
                <a:r>
                  <a:rPr lang="en-GB">
                    <a:noFill/>
                  </a:rPr>
                  <a:t> </a:t>
                </a:r>
              </a:p>
            </p:txBody>
          </p:sp>
        </mc:Fallback>
      </mc:AlternateContent>
      <mc:AlternateContent xmlns:mc="http://schemas.openxmlformats.org/markup-compatibility/2006">
        <mc:Choice xmlns:a14="http://schemas.microsoft.com/office/drawing/2010/main" Requires="a14">
          <p:graphicFrame>
            <p:nvGraphicFramePr>
              <p:cNvPr id="211" name="Google Shape;211;g3d05bc0cf1b_1_6"/>
              <p:cNvGraphicFramePr/>
              <p:nvPr>
                <p:extLst>
                  <p:ext uri="{D42A27DB-BD31-4B8C-83A1-F6EECF244321}">
                    <p14:modId xmlns:p14="http://schemas.microsoft.com/office/powerpoint/2010/main" val="4207715080"/>
                  </p:ext>
                </p:extLst>
              </p:nvPr>
            </p:nvGraphicFramePr>
            <p:xfrm>
              <a:off x="593498" y="4008932"/>
              <a:ext cx="9475450" cy="1371510"/>
            </p:xfrm>
            <a:graphic>
              <a:graphicData uri="http://schemas.openxmlformats.org/drawingml/2006/table">
                <a:tbl>
                  <a:tblPr firstRow="1">
                    <a:noFill/>
                    <a:tableStyleId>{DD7AEC4D-FE95-46A4-88DE-379C820DF049}</a:tableStyleId>
                  </a:tblPr>
                  <a:tblGrid>
                    <a:gridCol w="4737725">
                      <a:extLst>
                        <a:ext uri="{9D8B030D-6E8A-4147-A177-3AD203B41FA5}">
                          <a16:colId xmlns:a16="http://schemas.microsoft.com/office/drawing/2014/main" val="20000"/>
                        </a:ext>
                      </a:extLst>
                    </a:gridCol>
                    <a:gridCol w="4737725">
                      <a:extLst>
                        <a:ext uri="{9D8B030D-6E8A-4147-A177-3AD203B41FA5}">
                          <a16:colId xmlns:a16="http://schemas.microsoft.com/office/drawing/2014/main" val="20001"/>
                        </a:ext>
                      </a:extLst>
                    </a:gridCol>
                  </a:tblGrid>
                  <a:tr h="426650">
                    <a:tc>
                      <a:txBody>
                        <a:bodyPr/>
                        <a:lstStyle/>
                        <a:p>
                          <a:pPr marL="0" marR="0" lvl="0" indent="0" algn="ctr" rtl="0">
                            <a:lnSpc>
                              <a:spcPct val="100000"/>
                            </a:lnSpc>
                            <a:spcBef>
                              <a:spcPts val="0"/>
                            </a:spcBef>
                            <a:spcAft>
                              <a:spcPts val="0"/>
                            </a:spcAft>
                            <a:buClr>
                              <a:srgbClr val="000000"/>
                            </a:buClr>
                            <a:buSzPts val="1600"/>
                            <a:buFont typeface="Arial"/>
                            <a:buNone/>
                          </a:pPr>
                          <a:r>
                            <a:rPr lang="en-GB" sz="1800" b="1" u="none" strike="noStrike" cap="none" dirty="0">
                              <a:solidFill>
                                <a:schemeClr val="bg1"/>
                              </a:solidFill>
                              <a:latin typeface="Century Gothic"/>
                              <a:ea typeface="Century Gothic"/>
                              <a:cs typeface="Century Gothic"/>
                              <a:sym typeface="Century Gothic"/>
                            </a:rPr>
                            <a:t>On the left side of the equation</a:t>
                          </a:r>
                          <a:endParaRPr sz="1800" b="1" u="none" strike="noStrike" cap="none" dirty="0">
                            <a:solidFill>
                              <a:schemeClr val="bg1"/>
                            </a:solidFill>
                            <a:latin typeface="Century Gothic"/>
                            <a:ea typeface="Century Gothic"/>
                            <a:cs typeface="Century Gothic"/>
                            <a:sym typeface="Century Gothic"/>
                          </a:endParaRPr>
                        </a:p>
                      </a:txBody>
                      <a:tcPr marL="91425" marR="91425" marT="91425" marB="91425">
                        <a:solidFill>
                          <a:srgbClr val="991E66"/>
                        </a:solidFill>
                      </a:tcPr>
                    </a:tc>
                    <a:tc>
                      <a:txBody>
                        <a:bodyPr/>
                        <a:lstStyle/>
                        <a:p>
                          <a:pPr marL="0" marR="0" lvl="0" indent="0" algn="ctr" rtl="0">
                            <a:lnSpc>
                              <a:spcPct val="100000"/>
                            </a:lnSpc>
                            <a:spcBef>
                              <a:spcPts val="0"/>
                            </a:spcBef>
                            <a:spcAft>
                              <a:spcPts val="0"/>
                            </a:spcAft>
                            <a:buClr>
                              <a:srgbClr val="000000"/>
                            </a:buClr>
                            <a:buSzPts val="1600"/>
                            <a:buFont typeface="Arial"/>
                            <a:buNone/>
                          </a:pPr>
                          <a:r>
                            <a:rPr lang="en-GB" sz="1800" b="1" u="none" strike="noStrike" cap="none" dirty="0">
                              <a:solidFill>
                                <a:schemeClr val="bg1"/>
                              </a:solidFill>
                              <a:latin typeface="Century Gothic"/>
                              <a:ea typeface="Century Gothic"/>
                              <a:cs typeface="Century Gothic"/>
                              <a:sym typeface="Century Gothic"/>
                            </a:rPr>
                            <a:t>On the right side of the equation</a:t>
                          </a:r>
                          <a:endParaRPr sz="1800" b="1" u="none" strike="noStrike" cap="none" dirty="0">
                            <a:solidFill>
                              <a:schemeClr val="bg1"/>
                            </a:solidFill>
                            <a:latin typeface="Century Gothic"/>
                            <a:ea typeface="Century Gothic"/>
                            <a:cs typeface="Century Gothic"/>
                            <a:sym typeface="Century Gothic"/>
                          </a:endParaRPr>
                        </a:p>
                      </a:txBody>
                      <a:tcPr marL="91425" marR="91425" marT="91425" marB="91425">
                        <a:solidFill>
                          <a:srgbClr val="991E66"/>
                        </a:solidFill>
                      </a:tcPr>
                    </a:tc>
                    <a:extLst>
                      <a:ext uri="{0D108BD9-81ED-4DB2-BD59-A6C34878D82A}">
                        <a16:rowId xmlns:a16="http://schemas.microsoft.com/office/drawing/2014/main" val="10000"/>
                      </a:ext>
                    </a:extLst>
                  </a:tr>
                  <a:tr h="381000">
                    <a:tc>
                      <a:txBody>
                        <a:bodyPr/>
                        <a:lstStyle/>
                        <a:p>
                          <a:pPr marL="0" marR="0" lvl="0" indent="0" algn="ctr" rtl="0">
                            <a:lnSpc>
                              <a:spcPct val="100000"/>
                            </a:lnSpc>
                            <a:spcBef>
                              <a:spcPts val="0"/>
                            </a:spcBef>
                            <a:spcAft>
                              <a:spcPts val="0"/>
                            </a:spcAft>
                            <a:buClr>
                              <a:srgbClr val="000000"/>
                            </a:buClr>
                            <a:buSzPts val="1600"/>
                            <a:buFont typeface="Arial"/>
                            <a:buNone/>
                          </a:pPr>
                          <a14:m>
                            <m:oMathPara xmlns:m="http://schemas.openxmlformats.org/officeDocument/2006/math">
                              <m:oMath>
                                <m:r>
                                  <m:rPr>
                                    <m:sty m:val="p"/>
                                  </m:rPr>
                                  <a:rPr lang="en-GB" sz="1800" i="0" u="none" strike="noStrike" cap="none" dirty="0" smtClean="0">
                                    <a:latin typeface="Cambria Math" panose="02040503050406030204" pitchFamily="18" charset="0"/>
                                    <a:ea typeface="Century Gothic"/>
                                    <a:cs typeface="Century Gothic"/>
                                    <a:sym typeface="Century Gothic"/>
                                  </a:rPr>
                                  <m:t>Mg</m:t>
                                </m:r>
                                <m:r>
                                  <a:rPr lang="en-GB" sz="1800" i="0" u="none" strike="noStrike" cap="none" dirty="0" smtClean="0">
                                    <a:latin typeface="Cambria Math" panose="02040503050406030204" pitchFamily="18" charset="0"/>
                                    <a:ea typeface="Century Gothic"/>
                                    <a:cs typeface="Century Gothic"/>
                                    <a:sym typeface="Century Gothic"/>
                                  </a:rPr>
                                  <m:t> = 1</m:t>
                                </m:r>
                              </m:oMath>
                            </m:oMathPara>
                          </a14:m>
                          <a:endParaRPr sz="1800" dirty="0"/>
                        </a:p>
                      </a:txBody>
                      <a:tcPr marL="91425" marR="91425" marT="91425" marB="91425">
                        <a:solidFill>
                          <a:srgbClr val="F4C8E2"/>
                        </a:solidFill>
                      </a:tcPr>
                    </a:tc>
                    <a:tc>
                      <a:txBody>
                        <a:bodyPr/>
                        <a:lstStyle/>
                        <a:p>
                          <a:pPr marL="0" marR="0" lvl="0" indent="0" algn="ctr" rtl="0">
                            <a:lnSpc>
                              <a:spcPct val="100000"/>
                            </a:lnSpc>
                            <a:spcBef>
                              <a:spcPts val="0"/>
                            </a:spcBef>
                            <a:spcAft>
                              <a:spcPts val="0"/>
                            </a:spcAft>
                            <a:buClr>
                              <a:srgbClr val="000000"/>
                            </a:buClr>
                            <a:buSzPts val="1600"/>
                            <a:buFont typeface="Arial"/>
                            <a:buNone/>
                          </a:pPr>
                          <a14:m>
                            <m:oMathPara xmlns:m="http://schemas.openxmlformats.org/officeDocument/2006/math">
                              <m:oMath>
                                <m:r>
                                  <m:rPr>
                                    <m:sty m:val="p"/>
                                  </m:rPr>
                                  <a:rPr lang="en-GB" sz="1800" i="0" u="none" strike="noStrike" cap="none" dirty="0" smtClean="0">
                                    <a:latin typeface="Cambria Math" panose="02040503050406030204" pitchFamily="18" charset="0"/>
                                    <a:ea typeface="Century Gothic"/>
                                    <a:cs typeface="Century Gothic"/>
                                    <a:sym typeface="Century Gothic"/>
                                  </a:rPr>
                                  <m:t>Mg</m:t>
                                </m:r>
                                <m:r>
                                  <a:rPr lang="en-GB" sz="1800" i="0" u="none" strike="noStrike" cap="none" dirty="0" smtClean="0">
                                    <a:latin typeface="Cambria Math" panose="02040503050406030204" pitchFamily="18" charset="0"/>
                                    <a:ea typeface="Century Gothic"/>
                                    <a:cs typeface="Century Gothic"/>
                                    <a:sym typeface="Century Gothic"/>
                                  </a:rPr>
                                  <m:t> = 1</m:t>
                                </m:r>
                              </m:oMath>
                            </m:oMathPara>
                          </a14:m>
                          <a:endParaRPr sz="1800" dirty="0"/>
                        </a:p>
                      </a:txBody>
                      <a:tcPr marL="91425" marR="91425" marT="91425" marB="91425">
                        <a:solidFill>
                          <a:srgbClr val="F4C8E2"/>
                        </a:solidFill>
                      </a:tcPr>
                    </a:tc>
                    <a:extLst>
                      <a:ext uri="{0D108BD9-81ED-4DB2-BD59-A6C34878D82A}">
                        <a16:rowId xmlns:a16="http://schemas.microsoft.com/office/drawing/2014/main" val="10001"/>
                      </a:ext>
                    </a:extLst>
                  </a:tr>
                  <a:tr h="381000">
                    <a:tc>
                      <a:txBody>
                        <a:bodyPr/>
                        <a:lstStyle/>
                        <a:p>
                          <a:pPr marL="0" marR="0" lvl="0" indent="0" algn="ctr" rtl="0">
                            <a:lnSpc>
                              <a:spcPct val="100000"/>
                            </a:lnSpc>
                            <a:spcBef>
                              <a:spcPts val="0"/>
                            </a:spcBef>
                            <a:spcAft>
                              <a:spcPts val="0"/>
                            </a:spcAft>
                            <a:buClr>
                              <a:srgbClr val="000000"/>
                            </a:buClr>
                            <a:buSzPts val="1600"/>
                            <a:buFont typeface="Arial"/>
                            <a:buNone/>
                          </a:pPr>
                          <a14:m>
                            <m:oMathPara xmlns:m="http://schemas.openxmlformats.org/officeDocument/2006/math">
                              <m:oMath>
                                <m:r>
                                  <m:rPr>
                                    <m:sty m:val="p"/>
                                  </m:rPr>
                                  <a:rPr lang="en-GB" sz="1800" i="0" u="none" strike="noStrike" cap="none" dirty="0" smtClean="0">
                                    <a:latin typeface="Cambria Math" panose="02040503050406030204" pitchFamily="18" charset="0"/>
                                    <a:ea typeface="Century Gothic"/>
                                    <a:cs typeface="Century Gothic"/>
                                    <a:sym typeface="Century Gothic"/>
                                  </a:rPr>
                                  <m:t>O</m:t>
                                </m:r>
                                <m:r>
                                  <a:rPr lang="en-GB" sz="1800" i="0" u="none" strike="noStrike" cap="none" dirty="0" smtClean="0">
                                    <a:latin typeface="Cambria Math" panose="02040503050406030204" pitchFamily="18" charset="0"/>
                                    <a:ea typeface="Century Gothic"/>
                                    <a:cs typeface="Century Gothic"/>
                                    <a:sym typeface="Century Gothic"/>
                                  </a:rPr>
                                  <m:t> = 2</m:t>
                                </m:r>
                              </m:oMath>
                            </m:oMathPara>
                          </a14:m>
                          <a:endParaRPr sz="1800"/>
                        </a:p>
                      </a:txBody>
                      <a:tcPr marL="91425" marR="91425" marT="91425" marB="91425">
                        <a:solidFill>
                          <a:srgbClr val="F4C8E2"/>
                        </a:solidFill>
                      </a:tcPr>
                    </a:tc>
                    <a:tc>
                      <a:txBody>
                        <a:bodyPr/>
                        <a:lstStyle/>
                        <a:p>
                          <a:pPr marL="0" marR="0" lvl="0" indent="0" algn="ctr" rtl="0">
                            <a:lnSpc>
                              <a:spcPct val="100000"/>
                            </a:lnSpc>
                            <a:spcBef>
                              <a:spcPts val="0"/>
                            </a:spcBef>
                            <a:spcAft>
                              <a:spcPts val="0"/>
                            </a:spcAft>
                            <a:buClr>
                              <a:srgbClr val="000000"/>
                            </a:buClr>
                            <a:buSzPts val="1600"/>
                            <a:buFont typeface="Arial"/>
                            <a:buNone/>
                          </a:pPr>
                          <a14:m>
                            <m:oMathPara xmlns:m="http://schemas.openxmlformats.org/officeDocument/2006/math">
                              <m:oMath>
                                <m:r>
                                  <m:rPr>
                                    <m:sty m:val="p"/>
                                  </m:rPr>
                                  <a:rPr lang="en-GB" sz="1800" i="0" u="none" strike="noStrike" cap="none" dirty="0" smtClean="0">
                                    <a:latin typeface="Cambria Math" panose="02040503050406030204" pitchFamily="18" charset="0"/>
                                    <a:ea typeface="Century Gothic"/>
                                    <a:cs typeface="Century Gothic"/>
                                    <a:sym typeface="Century Gothic"/>
                                  </a:rPr>
                                  <m:t>O</m:t>
                                </m:r>
                                <m:r>
                                  <a:rPr lang="en-GB" sz="1800" i="0" u="none" strike="noStrike" cap="none" dirty="0" smtClean="0">
                                    <a:latin typeface="Cambria Math" panose="02040503050406030204" pitchFamily="18" charset="0"/>
                                    <a:ea typeface="Century Gothic"/>
                                    <a:cs typeface="Century Gothic"/>
                                    <a:sym typeface="Century Gothic"/>
                                  </a:rPr>
                                  <m:t> = 1</m:t>
                                </m:r>
                              </m:oMath>
                            </m:oMathPara>
                          </a14:m>
                          <a:endParaRPr sz="1800" dirty="0"/>
                        </a:p>
                      </a:txBody>
                      <a:tcPr marL="91425" marR="91425" marT="91425" marB="91425">
                        <a:solidFill>
                          <a:srgbClr val="F4C8E2"/>
                        </a:solidFill>
                      </a:tcPr>
                    </a:tc>
                    <a:extLst>
                      <a:ext uri="{0D108BD9-81ED-4DB2-BD59-A6C34878D82A}">
                        <a16:rowId xmlns:a16="http://schemas.microsoft.com/office/drawing/2014/main" val="10002"/>
                      </a:ext>
                    </a:extLst>
                  </a:tr>
                </a:tbl>
              </a:graphicData>
            </a:graphic>
          </p:graphicFrame>
        </mc:Choice>
        <mc:Fallback>
          <p:graphicFrame>
            <p:nvGraphicFramePr>
              <p:cNvPr id="211" name="Google Shape;211;g3d05bc0cf1b_1_6"/>
              <p:cNvGraphicFramePr/>
              <p:nvPr>
                <p:extLst>
                  <p:ext uri="{D42A27DB-BD31-4B8C-83A1-F6EECF244321}">
                    <p14:modId xmlns:p14="http://schemas.microsoft.com/office/powerpoint/2010/main" val="4207715080"/>
                  </p:ext>
                </p:extLst>
              </p:nvPr>
            </p:nvGraphicFramePr>
            <p:xfrm>
              <a:off x="593498" y="4008932"/>
              <a:ext cx="9475450" cy="1371510"/>
            </p:xfrm>
            <a:graphic>
              <a:graphicData uri="http://schemas.openxmlformats.org/drawingml/2006/table">
                <a:tbl>
                  <a:tblPr firstRow="1">
                    <a:noFill/>
                    <a:tableStyleId>{DD7AEC4D-FE95-46A4-88DE-379C820DF049}</a:tableStyleId>
                  </a:tblPr>
                  <a:tblGrid>
                    <a:gridCol w="4737725">
                      <a:extLst>
                        <a:ext uri="{9D8B030D-6E8A-4147-A177-3AD203B41FA5}">
                          <a16:colId xmlns:a16="http://schemas.microsoft.com/office/drawing/2014/main" val="20000"/>
                        </a:ext>
                      </a:extLst>
                    </a:gridCol>
                    <a:gridCol w="4737725">
                      <a:extLst>
                        <a:ext uri="{9D8B030D-6E8A-4147-A177-3AD203B41FA5}">
                          <a16:colId xmlns:a16="http://schemas.microsoft.com/office/drawing/2014/main" val="20001"/>
                        </a:ext>
                      </a:extLst>
                    </a:gridCol>
                  </a:tblGrid>
                  <a:tr h="457170">
                    <a:tc>
                      <a:txBody>
                        <a:bodyPr/>
                        <a:lstStyle/>
                        <a:p>
                          <a:pPr marL="0" marR="0" lvl="0" indent="0" algn="ctr" rtl="0">
                            <a:lnSpc>
                              <a:spcPct val="100000"/>
                            </a:lnSpc>
                            <a:spcBef>
                              <a:spcPts val="0"/>
                            </a:spcBef>
                            <a:spcAft>
                              <a:spcPts val="0"/>
                            </a:spcAft>
                            <a:buClr>
                              <a:srgbClr val="000000"/>
                            </a:buClr>
                            <a:buSzPts val="1600"/>
                            <a:buFont typeface="Arial"/>
                            <a:buNone/>
                          </a:pPr>
                          <a:r>
                            <a:rPr lang="en-GB" sz="1800" b="1" u="none" strike="noStrike" cap="none" dirty="0">
                              <a:solidFill>
                                <a:schemeClr val="bg1"/>
                              </a:solidFill>
                              <a:latin typeface="Century Gothic"/>
                              <a:ea typeface="Century Gothic"/>
                              <a:cs typeface="Century Gothic"/>
                              <a:sym typeface="Century Gothic"/>
                            </a:rPr>
                            <a:t>On the left side of the equation</a:t>
                          </a:r>
                          <a:endParaRPr sz="1800" b="1" u="none" strike="noStrike" cap="none" dirty="0">
                            <a:solidFill>
                              <a:schemeClr val="bg1"/>
                            </a:solidFill>
                            <a:latin typeface="Century Gothic"/>
                            <a:ea typeface="Century Gothic"/>
                            <a:cs typeface="Century Gothic"/>
                            <a:sym typeface="Century Gothic"/>
                          </a:endParaRPr>
                        </a:p>
                      </a:txBody>
                      <a:tcPr marL="91425" marR="91425" marT="91425" marB="91425">
                        <a:solidFill>
                          <a:srgbClr val="991E66"/>
                        </a:solidFill>
                      </a:tcPr>
                    </a:tc>
                    <a:tc>
                      <a:txBody>
                        <a:bodyPr/>
                        <a:lstStyle/>
                        <a:p>
                          <a:pPr marL="0" marR="0" lvl="0" indent="0" algn="ctr" rtl="0">
                            <a:lnSpc>
                              <a:spcPct val="100000"/>
                            </a:lnSpc>
                            <a:spcBef>
                              <a:spcPts val="0"/>
                            </a:spcBef>
                            <a:spcAft>
                              <a:spcPts val="0"/>
                            </a:spcAft>
                            <a:buClr>
                              <a:srgbClr val="000000"/>
                            </a:buClr>
                            <a:buSzPts val="1600"/>
                            <a:buFont typeface="Arial"/>
                            <a:buNone/>
                          </a:pPr>
                          <a:r>
                            <a:rPr lang="en-GB" sz="1800" b="1" u="none" strike="noStrike" cap="none" dirty="0">
                              <a:solidFill>
                                <a:schemeClr val="bg1"/>
                              </a:solidFill>
                              <a:latin typeface="Century Gothic"/>
                              <a:ea typeface="Century Gothic"/>
                              <a:cs typeface="Century Gothic"/>
                              <a:sym typeface="Century Gothic"/>
                            </a:rPr>
                            <a:t>On the right side of the equation</a:t>
                          </a:r>
                          <a:endParaRPr sz="1800" b="1" u="none" strike="noStrike" cap="none" dirty="0">
                            <a:solidFill>
                              <a:schemeClr val="bg1"/>
                            </a:solidFill>
                            <a:latin typeface="Century Gothic"/>
                            <a:ea typeface="Century Gothic"/>
                            <a:cs typeface="Century Gothic"/>
                            <a:sym typeface="Century Gothic"/>
                          </a:endParaRPr>
                        </a:p>
                      </a:txBody>
                      <a:tcPr marL="91425" marR="91425" marT="91425" marB="91425">
                        <a:solidFill>
                          <a:srgbClr val="991E66"/>
                        </a:solidFill>
                      </a:tcPr>
                    </a:tc>
                    <a:extLst>
                      <a:ext uri="{0D108BD9-81ED-4DB2-BD59-A6C34878D82A}">
                        <a16:rowId xmlns:a16="http://schemas.microsoft.com/office/drawing/2014/main" val="10000"/>
                      </a:ext>
                    </a:extLst>
                  </a:tr>
                  <a:tr h="457170">
                    <a:tc>
                      <a:txBody>
                        <a:bodyPr/>
                        <a:lstStyle/>
                        <a:p>
                          <a:endParaRPr lang="en-US"/>
                        </a:p>
                      </a:txBody>
                      <a:tcPr marL="91425" marR="91425" marT="91425" marB="91425">
                        <a:blipFill>
                          <a:blip r:embed="rId4"/>
                          <a:stretch>
                            <a:fillRect l="-129" t="-100000" r="-100129" b="-101316"/>
                          </a:stretch>
                        </a:blipFill>
                      </a:tcPr>
                    </a:tc>
                    <a:tc>
                      <a:txBody>
                        <a:bodyPr/>
                        <a:lstStyle/>
                        <a:p>
                          <a:endParaRPr lang="en-US"/>
                        </a:p>
                      </a:txBody>
                      <a:tcPr marL="91425" marR="91425" marT="91425" marB="91425">
                        <a:blipFill>
                          <a:blip r:embed="rId4"/>
                          <a:stretch>
                            <a:fillRect l="-100257" t="-100000" r="-257" b="-101316"/>
                          </a:stretch>
                        </a:blipFill>
                      </a:tcPr>
                    </a:tc>
                    <a:extLst>
                      <a:ext uri="{0D108BD9-81ED-4DB2-BD59-A6C34878D82A}">
                        <a16:rowId xmlns:a16="http://schemas.microsoft.com/office/drawing/2014/main" val="10001"/>
                      </a:ext>
                    </a:extLst>
                  </a:tr>
                  <a:tr h="457170">
                    <a:tc>
                      <a:txBody>
                        <a:bodyPr/>
                        <a:lstStyle/>
                        <a:p>
                          <a:endParaRPr lang="en-US"/>
                        </a:p>
                      </a:txBody>
                      <a:tcPr marL="91425" marR="91425" marT="91425" marB="91425">
                        <a:blipFill>
                          <a:blip r:embed="rId4"/>
                          <a:stretch>
                            <a:fillRect l="-129" t="-202667" r="-100129" b="-2667"/>
                          </a:stretch>
                        </a:blipFill>
                      </a:tcPr>
                    </a:tc>
                    <a:tc>
                      <a:txBody>
                        <a:bodyPr/>
                        <a:lstStyle/>
                        <a:p>
                          <a:endParaRPr lang="en-US"/>
                        </a:p>
                      </a:txBody>
                      <a:tcPr marL="91425" marR="91425" marT="91425" marB="91425">
                        <a:blipFill>
                          <a:blip r:embed="rId4"/>
                          <a:stretch>
                            <a:fillRect l="-100257" t="-202667" r="-257" b="-2667"/>
                          </a:stretch>
                        </a:blipFill>
                      </a:tcPr>
                    </a:tc>
                    <a:extLst>
                      <a:ext uri="{0D108BD9-81ED-4DB2-BD59-A6C34878D82A}">
                        <a16:rowId xmlns:a16="http://schemas.microsoft.com/office/drawing/2014/main" val="10002"/>
                      </a:ext>
                    </a:extLst>
                  </a:tr>
                </a:tbl>
              </a:graphicData>
            </a:graphic>
          </p:graphicFrame>
        </mc:Fallback>
      </mc:AlternateContent>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216"/>
        <p:cNvGrpSpPr/>
        <p:nvPr/>
      </p:nvGrpSpPr>
      <p:grpSpPr>
        <a:xfrm>
          <a:off x="0" y="0"/>
          <a:ext cx="0" cy="0"/>
          <a:chOff x="0" y="0"/>
          <a:chExt cx="0" cy="0"/>
        </a:xfrm>
      </p:grpSpPr>
      <p:sp>
        <p:nvSpPr>
          <p:cNvPr id="217" name="Google Shape;217;g3d05bc0cf1b_1_17"/>
          <p:cNvSpPr txBox="1">
            <a:spLocks noGrp="1"/>
          </p:cNvSpPr>
          <p:nvPr>
            <p:ph type="title"/>
          </p:nvPr>
        </p:nvSpPr>
        <p:spPr>
          <a:xfrm>
            <a:off x="540000" y="540000"/>
            <a:ext cx="10080000" cy="440700"/>
          </a:xfrm>
          <a:prstGeom prst="rect">
            <a:avLst/>
          </a:prstGeom>
          <a:noFill/>
          <a:ln>
            <a:noFill/>
          </a:ln>
        </p:spPr>
        <p:txBody>
          <a:bodyPr spcFirstLastPara="1" wrap="square" lIns="0" tIns="0" rIns="0" bIns="0" anchor="t" anchorCtr="0">
            <a:noAutofit/>
          </a:bodyPr>
          <a:lstStyle/>
          <a:p>
            <a:pPr marL="0" lvl="0" indent="0" algn="l" rtl="0">
              <a:lnSpc>
                <a:spcPct val="90000"/>
              </a:lnSpc>
              <a:spcBef>
                <a:spcPts val="0"/>
              </a:spcBef>
              <a:spcAft>
                <a:spcPts val="0"/>
              </a:spcAft>
              <a:buSzPts val="3400"/>
              <a:buNone/>
            </a:pPr>
            <a:r>
              <a:rPr lang="en-GB" dirty="0"/>
              <a:t>Balancing a symbol equation</a:t>
            </a:r>
            <a:endParaRPr dirty="0"/>
          </a:p>
        </p:txBody>
      </p:sp>
      <mc:AlternateContent xmlns:mc="http://schemas.openxmlformats.org/markup-compatibility/2006">
        <mc:Choice xmlns:a14="http://schemas.microsoft.com/office/drawing/2010/main" Requires="a14">
          <p:sp>
            <p:nvSpPr>
              <p:cNvPr id="218" name="Google Shape;218;g3d05bc0cf1b_1_17"/>
              <p:cNvSpPr txBox="1">
                <a:spLocks noGrp="1"/>
              </p:cNvSpPr>
              <p:nvPr>
                <p:ph type="body" idx="1"/>
              </p:nvPr>
            </p:nvSpPr>
            <p:spPr>
              <a:xfrm>
                <a:off x="540000" y="1152195"/>
                <a:ext cx="10241079" cy="5040000"/>
              </a:xfrm>
              <a:prstGeom prst="rect">
                <a:avLst/>
              </a:prstGeom>
              <a:noFill/>
              <a:ln>
                <a:noFill/>
              </a:ln>
            </p:spPr>
            <p:txBody>
              <a:bodyPr spcFirstLastPara="1" wrap="square" lIns="0" tIns="0" rIns="0" bIns="0" anchor="t" anchorCtr="0">
                <a:noAutofit/>
              </a:bodyPr>
              <a:lstStyle/>
              <a:p>
                <a:pPr marL="0" lvl="0" indent="0" algn="l" rtl="0">
                  <a:lnSpc>
                    <a:spcPct val="115000"/>
                  </a:lnSpc>
                  <a:spcBef>
                    <a:spcPts val="1200"/>
                  </a:spcBef>
                  <a:spcAft>
                    <a:spcPts val="0"/>
                  </a:spcAft>
                  <a:buClr>
                    <a:schemeClr val="dk1"/>
                  </a:buClr>
                  <a:buSzPts val="1100"/>
                  <a:buFont typeface="Arial"/>
                  <a:buNone/>
                </a:pPr>
                <a:r>
                  <a:rPr lang="en-GB" dirty="0"/>
                  <a:t>In a chemical reaction, </a:t>
                </a:r>
                <a:r>
                  <a:rPr lang="en-GB" b="1" dirty="0"/>
                  <a:t>no atoms are created or destroyed</a:t>
                </a:r>
                <a:r>
                  <a:rPr lang="en-GB" dirty="0"/>
                  <a:t>. This means the number of atoms on the left of the arrow must equal the number of atoms on the right. When this is the case, we say the equation is </a:t>
                </a:r>
                <a:r>
                  <a:rPr lang="en-GB" b="1" dirty="0"/>
                  <a:t>balanced</a:t>
                </a:r>
                <a:r>
                  <a:rPr lang="en-GB" dirty="0"/>
                  <a:t>.</a:t>
                </a:r>
              </a:p>
              <a:p>
                <a:pPr marL="0" lvl="0" indent="0" algn="l" rtl="0">
                  <a:lnSpc>
                    <a:spcPct val="115000"/>
                  </a:lnSpc>
                  <a:spcBef>
                    <a:spcPts val="1200"/>
                  </a:spcBef>
                  <a:spcAft>
                    <a:spcPts val="0"/>
                  </a:spcAft>
                  <a:buClr>
                    <a:schemeClr val="dk1"/>
                  </a:buClr>
                  <a:buSzPts val="1100"/>
                  <a:buFont typeface="Arial"/>
                  <a:buNone/>
                </a:pPr>
                <a:endParaRPr lang="en-GB" dirty="0"/>
              </a:p>
              <a:p>
                <a:pPr marL="0" lvl="0" indent="0">
                  <a:lnSpc>
                    <a:spcPct val="115000"/>
                  </a:lnSpc>
                  <a:spcBef>
                    <a:spcPts val="1200"/>
                  </a:spcBef>
                  <a:buSzPct val="147059"/>
                  <a:buNone/>
                </a:pPr>
                <a:r>
                  <a:rPr lang="en-GB" dirty="0"/>
                  <a:t>Looking back at our equation: </a:t>
                </a:r>
                <a14:m>
                  <m:oMath xmlns:m="http://schemas.openxmlformats.org/officeDocument/2006/math">
                    <m:r>
                      <m:rPr>
                        <m:sty m:val="p"/>
                      </m:rPr>
                      <a:rPr lang="en-GB" dirty="0">
                        <a:solidFill>
                          <a:schemeClr val="tx1"/>
                        </a:solidFill>
                        <a:latin typeface="Cambria Math" panose="02040503050406030204" pitchFamily="18" charset="0"/>
                      </a:rPr>
                      <m:t>Mg</m:t>
                    </m:r>
                    <m:r>
                      <a:rPr lang="en-GB" dirty="0">
                        <a:solidFill>
                          <a:schemeClr val="tx1"/>
                        </a:solidFill>
                        <a:latin typeface="Cambria Math" panose="02040503050406030204" pitchFamily="18" charset="0"/>
                      </a:rPr>
                      <m:t> + </m:t>
                    </m:r>
                    <m:sSub>
                      <m:sSubPr>
                        <m:ctrlPr>
                          <a:rPr lang="en-GB" dirty="0">
                            <a:solidFill>
                              <a:schemeClr val="tx1"/>
                            </a:solidFill>
                            <a:latin typeface="Cambria Math" panose="02040503050406030204" pitchFamily="18" charset="0"/>
                          </a:rPr>
                        </m:ctrlPr>
                      </m:sSubPr>
                      <m:e>
                        <m:r>
                          <m:rPr>
                            <m:sty m:val="p"/>
                          </m:rPr>
                          <a:rPr lang="en-GB" dirty="0">
                            <a:solidFill>
                              <a:schemeClr val="tx1"/>
                            </a:solidFill>
                            <a:latin typeface="Cambria Math" panose="02040503050406030204" pitchFamily="18" charset="0"/>
                          </a:rPr>
                          <m:t>O</m:t>
                        </m:r>
                      </m:e>
                      <m:sub>
                        <m:r>
                          <a:rPr lang="ar-AE" i="1" dirty="0">
                            <a:solidFill>
                              <a:schemeClr val="tx1"/>
                            </a:solidFill>
                            <a:latin typeface="Cambria Math" panose="02040503050406030204" pitchFamily="18" charset="0"/>
                          </a:rPr>
                          <m:t>2</m:t>
                        </m:r>
                      </m:sub>
                    </m:sSub>
                    <m:r>
                      <a:rPr lang="ar-AE" dirty="0">
                        <a:solidFill>
                          <a:schemeClr val="tx1"/>
                        </a:solidFill>
                        <a:latin typeface="Cambria Math" panose="02040503050406030204" pitchFamily="18" charset="0"/>
                      </a:rPr>
                      <m:t> → </m:t>
                    </m:r>
                    <m:r>
                      <m:rPr>
                        <m:sty m:val="p"/>
                      </m:rPr>
                      <a:rPr lang="en-GB" dirty="0">
                        <a:solidFill>
                          <a:schemeClr val="tx1"/>
                        </a:solidFill>
                        <a:latin typeface="Cambria Math" panose="02040503050406030204" pitchFamily="18" charset="0"/>
                      </a:rPr>
                      <m:t>MgO</m:t>
                    </m:r>
                  </m:oMath>
                </a14:m>
                <a:endParaRPr lang="en-GB" dirty="0">
                  <a:solidFill>
                    <a:schemeClr val="tx1"/>
                  </a:solidFill>
                </a:endParaRPr>
              </a:p>
              <a:p>
                <a:pPr marL="0" lvl="0" indent="0" algn="l" rtl="0">
                  <a:lnSpc>
                    <a:spcPct val="115000"/>
                  </a:lnSpc>
                  <a:spcBef>
                    <a:spcPts val="1200"/>
                  </a:spcBef>
                  <a:spcAft>
                    <a:spcPts val="0"/>
                  </a:spcAft>
                  <a:buSzPts val="2750"/>
                  <a:buNone/>
                </a:pPr>
                <a:r>
                  <a:rPr lang="en-GB" dirty="0"/>
                  <a:t>There are 2 oxygens on the left but only 1 on the right. </a:t>
                </a:r>
              </a:p>
              <a:p>
                <a:pPr marL="0" lvl="0" indent="0" algn="l" rtl="0">
                  <a:lnSpc>
                    <a:spcPct val="115000"/>
                  </a:lnSpc>
                  <a:spcBef>
                    <a:spcPts val="1200"/>
                  </a:spcBef>
                  <a:spcAft>
                    <a:spcPts val="0"/>
                  </a:spcAft>
                  <a:buClr>
                    <a:schemeClr val="dk1"/>
                  </a:buClr>
                  <a:buSzPts val="1100"/>
                  <a:buFont typeface="Arial"/>
                  <a:buNone/>
                </a:pPr>
                <a:r>
                  <a:rPr lang="en-GB" dirty="0"/>
                  <a:t>The equation is </a:t>
                </a:r>
                <a:r>
                  <a:rPr lang="en-GB" b="1" dirty="0">
                    <a:solidFill>
                      <a:schemeClr val="tx1"/>
                    </a:solidFill>
                  </a:rPr>
                  <a:t>not balanced</a:t>
                </a:r>
                <a:r>
                  <a:rPr lang="en-GB" dirty="0"/>
                  <a:t>.</a:t>
                </a:r>
              </a:p>
              <a:p>
                <a:pPr marL="0" lvl="0" indent="0" algn="l" rtl="0">
                  <a:lnSpc>
                    <a:spcPct val="115000"/>
                  </a:lnSpc>
                  <a:spcBef>
                    <a:spcPts val="1200"/>
                  </a:spcBef>
                  <a:spcAft>
                    <a:spcPts val="0"/>
                  </a:spcAft>
                  <a:buClr>
                    <a:schemeClr val="dk1"/>
                  </a:buClr>
                  <a:buSzPts val="1100"/>
                  <a:buFont typeface="Arial"/>
                  <a:buNone/>
                </a:pPr>
                <a:r>
                  <a:rPr lang="en-GB" dirty="0"/>
                  <a:t>To fix this we add a large number in front of a formula. This is called a</a:t>
                </a:r>
                <a:r>
                  <a:rPr lang="en-GB" b="1" dirty="0"/>
                  <a:t> coefficient</a:t>
                </a:r>
                <a:r>
                  <a:rPr lang="en-GB" dirty="0"/>
                  <a:t>. We never change the subscript numbers inside a formula because doing so would change the substance entirely. </a:t>
                </a:r>
              </a:p>
              <a:p>
                <a:pPr marL="0" lvl="0" indent="0">
                  <a:lnSpc>
                    <a:spcPct val="115000"/>
                  </a:lnSpc>
                  <a:spcBef>
                    <a:spcPts val="1200"/>
                  </a:spcBef>
                  <a:buSzPct val="147059"/>
                  <a:buNone/>
                </a:pPr>
                <a14:m>
                  <m:oMathPara xmlns:m="http://schemas.openxmlformats.org/officeDocument/2006/math">
                    <m:oMath>
                      <m:r>
                        <a:rPr lang="en-GB" b="1" i="0" dirty="0" smtClean="0">
                          <a:solidFill>
                            <a:schemeClr val="tx1"/>
                          </a:solidFill>
                          <a:latin typeface="Cambria Math" panose="02040503050406030204" pitchFamily="18" charset="0"/>
                        </a:rPr>
                        <m:t>𝟐</m:t>
                      </m:r>
                      <m:r>
                        <m:rPr>
                          <m:sty m:val="p"/>
                        </m:rPr>
                        <a:rPr lang="en-GB" dirty="0">
                          <a:solidFill>
                            <a:schemeClr val="tx1"/>
                          </a:solidFill>
                          <a:latin typeface="Cambria Math" panose="02040503050406030204" pitchFamily="18" charset="0"/>
                        </a:rPr>
                        <m:t>Mg</m:t>
                      </m:r>
                      <m:r>
                        <a:rPr lang="en-GB" dirty="0">
                          <a:solidFill>
                            <a:schemeClr val="tx1"/>
                          </a:solidFill>
                          <a:latin typeface="Cambria Math" panose="02040503050406030204" pitchFamily="18" charset="0"/>
                        </a:rPr>
                        <m:t> + </m:t>
                      </m:r>
                      <m:sSub>
                        <m:sSubPr>
                          <m:ctrlPr>
                            <a:rPr lang="en-GB" dirty="0">
                              <a:solidFill>
                                <a:schemeClr val="tx1"/>
                              </a:solidFill>
                              <a:latin typeface="Cambria Math" panose="02040503050406030204" pitchFamily="18" charset="0"/>
                            </a:rPr>
                          </m:ctrlPr>
                        </m:sSubPr>
                        <m:e>
                          <m:r>
                            <m:rPr>
                              <m:sty m:val="p"/>
                            </m:rPr>
                            <a:rPr lang="en-GB" dirty="0">
                              <a:solidFill>
                                <a:schemeClr val="tx1"/>
                              </a:solidFill>
                              <a:latin typeface="Cambria Math" panose="02040503050406030204" pitchFamily="18" charset="0"/>
                            </a:rPr>
                            <m:t>O</m:t>
                          </m:r>
                        </m:e>
                        <m:sub>
                          <m:r>
                            <a:rPr lang="ar-AE" i="1" dirty="0">
                              <a:solidFill>
                                <a:schemeClr val="tx1"/>
                              </a:solidFill>
                              <a:latin typeface="Cambria Math" panose="02040503050406030204" pitchFamily="18" charset="0"/>
                            </a:rPr>
                            <m:t>2</m:t>
                          </m:r>
                        </m:sub>
                      </m:sSub>
                      <m:r>
                        <a:rPr lang="ar-AE" dirty="0">
                          <a:solidFill>
                            <a:schemeClr val="tx1"/>
                          </a:solidFill>
                          <a:latin typeface="Cambria Math" panose="02040503050406030204" pitchFamily="18" charset="0"/>
                        </a:rPr>
                        <m:t> →</m:t>
                      </m:r>
                      <m:r>
                        <a:rPr lang="en-GB" b="1" i="0" dirty="0" smtClean="0">
                          <a:solidFill>
                            <a:schemeClr val="tx1"/>
                          </a:solidFill>
                          <a:latin typeface="Cambria Math" panose="02040503050406030204" pitchFamily="18" charset="0"/>
                        </a:rPr>
                        <m:t>𝟐</m:t>
                      </m:r>
                      <m:r>
                        <m:rPr>
                          <m:sty m:val="p"/>
                        </m:rPr>
                        <a:rPr lang="en-GB" dirty="0">
                          <a:solidFill>
                            <a:schemeClr val="tx1"/>
                          </a:solidFill>
                          <a:latin typeface="Cambria Math" panose="02040503050406030204" pitchFamily="18" charset="0"/>
                        </a:rPr>
                        <m:t>MgO</m:t>
                      </m:r>
                    </m:oMath>
                  </m:oMathPara>
                </a14:m>
                <a:endParaRPr lang="en-GB" dirty="0">
                  <a:solidFill>
                    <a:schemeClr val="tx1"/>
                  </a:solidFill>
                </a:endParaRPr>
              </a:p>
            </p:txBody>
          </p:sp>
        </mc:Choice>
        <mc:Fallback>
          <p:sp>
            <p:nvSpPr>
              <p:cNvPr id="218" name="Google Shape;218;g3d05bc0cf1b_1_17"/>
              <p:cNvSpPr txBox="1">
                <a:spLocks noGrp="1" noRot="1" noChangeAspect="1" noMove="1" noResize="1" noEditPoints="1" noAdjustHandles="1" noChangeArrowheads="1" noChangeShapeType="1" noTextEdit="1"/>
              </p:cNvSpPr>
              <p:nvPr>
                <p:ph type="body" idx="1"/>
              </p:nvPr>
            </p:nvSpPr>
            <p:spPr>
              <a:xfrm>
                <a:off x="540000" y="1152195"/>
                <a:ext cx="10241079" cy="5040000"/>
              </a:xfrm>
              <a:prstGeom prst="rect">
                <a:avLst/>
              </a:prstGeom>
              <a:blipFill>
                <a:blip r:embed="rId3"/>
                <a:stretch>
                  <a:fillRect l="-1667" r="-893" b="-1693"/>
                </a:stretch>
              </a:blipFill>
              <a:ln>
                <a:noFill/>
              </a:ln>
            </p:spPr>
            <p:txBody>
              <a:bodyPr/>
              <a:lstStyle/>
              <a:p>
                <a:r>
                  <a:rPr lang="en-GB">
                    <a:noFill/>
                  </a:rPr>
                  <a:t> </a:t>
                </a:r>
              </a:p>
            </p:txBody>
          </p:sp>
        </mc:Fallback>
      </mc:AlternateContent>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223"/>
        <p:cNvGrpSpPr/>
        <p:nvPr/>
      </p:nvGrpSpPr>
      <p:grpSpPr>
        <a:xfrm>
          <a:off x="0" y="0"/>
          <a:ext cx="0" cy="0"/>
          <a:chOff x="0" y="0"/>
          <a:chExt cx="0" cy="0"/>
        </a:xfrm>
      </p:grpSpPr>
      <p:sp>
        <p:nvSpPr>
          <p:cNvPr id="224" name="Google Shape;224;g3d05bc0cf1b_1_0"/>
          <p:cNvSpPr txBox="1">
            <a:spLocks noGrp="1"/>
          </p:cNvSpPr>
          <p:nvPr>
            <p:ph type="title"/>
          </p:nvPr>
        </p:nvSpPr>
        <p:spPr>
          <a:xfrm>
            <a:off x="540000" y="540000"/>
            <a:ext cx="10080000" cy="440700"/>
          </a:xfrm>
          <a:prstGeom prst="rect">
            <a:avLst/>
          </a:prstGeom>
          <a:noFill/>
          <a:ln>
            <a:noFill/>
          </a:ln>
        </p:spPr>
        <p:txBody>
          <a:bodyPr spcFirstLastPara="1" wrap="square" lIns="0" tIns="0" rIns="0" bIns="0" anchor="t" anchorCtr="0">
            <a:noAutofit/>
          </a:bodyPr>
          <a:lstStyle/>
          <a:p>
            <a:pPr marL="0" lvl="0" indent="0" algn="l" rtl="0">
              <a:lnSpc>
                <a:spcPct val="90000"/>
              </a:lnSpc>
              <a:spcBef>
                <a:spcPts val="0"/>
              </a:spcBef>
              <a:spcAft>
                <a:spcPts val="0"/>
              </a:spcAft>
              <a:buSzPts val="3400"/>
              <a:buNone/>
            </a:pPr>
            <a:r>
              <a:rPr lang="en-GB" dirty="0"/>
              <a:t>Is it balanced?</a:t>
            </a:r>
            <a:endParaRPr dirty="0"/>
          </a:p>
        </p:txBody>
      </p:sp>
      <mc:AlternateContent xmlns:mc="http://schemas.openxmlformats.org/markup-compatibility/2006">
        <mc:Choice xmlns:a14="http://schemas.microsoft.com/office/drawing/2010/main" Requires="a14">
          <p:sp>
            <p:nvSpPr>
              <p:cNvPr id="225" name="Google Shape;225;g3d05bc0cf1b_1_0"/>
              <p:cNvSpPr txBox="1">
                <a:spLocks noGrp="1"/>
              </p:cNvSpPr>
              <p:nvPr>
                <p:ph type="body" idx="1"/>
              </p:nvPr>
            </p:nvSpPr>
            <p:spPr>
              <a:xfrm>
                <a:off x="593498" y="1139838"/>
                <a:ext cx="10080000" cy="5040000"/>
              </a:xfrm>
              <a:prstGeom prst="rect">
                <a:avLst/>
              </a:prstGeom>
              <a:noFill/>
              <a:ln>
                <a:noFill/>
              </a:ln>
            </p:spPr>
            <p:txBody>
              <a:bodyPr spcFirstLastPara="1" wrap="square" lIns="0" tIns="0" rIns="0" bIns="0" anchor="t" anchorCtr="0">
                <a:noAutofit/>
              </a:bodyPr>
              <a:lstStyle/>
              <a:p>
                <a:pPr marL="0" lvl="0" indent="0" algn="l" rtl="0">
                  <a:lnSpc>
                    <a:spcPct val="100000"/>
                  </a:lnSpc>
                  <a:spcBef>
                    <a:spcPts val="1200"/>
                  </a:spcBef>
                  <a:spcAft>
                    <a:spcPts val="0"/>
                  </a:spcAft>
                  <a:buSzPts val="2750"/>
                  <a:buNone/>
                </a:pPr>
                <a:r>
                  <a:rPr lang="en-GB" dirty="0"/>
                  <a:t>The number of atoms (or ions) of each element must be the same on both sides of a chemical equation. This is what it means for an equation to be balanced.</a:t>
                </a:r>
                <a:endParaRPr dirty="0"/>
              </a:p>
              <a:p>
                <a:pPr marL="0" lvl="0" indent="0">
                  <a:lnSpc>
                    <a:spcPct val="115000"/>
                  </a:lnSpc>
                  <a:spcBef>
                    <a:spcPts val="1200"/>
                  </a:spcBef>
                  <a:buSzPct val="147059"/>
                  <a:buNone/>
                </a:pPr>
                <a14:m>
                  <m:oMathPara xmlns:m="http://schemas.openxmlformats.org/officeDocument/2006/math">
                    <m:oMath>
                      <m:r>
                        <a:rPr lang="en-GB" b="1" dirty="0">
                          <a:solidFill>
                            <a:schemeClr val="tx1"/>
                          </a:solidFill>
                          <a:latin typeface="Cambria Math" panose="02040503050406030204" pitchFamily="18" charset="0"/>
                        </a:rPr>
                        <m:t>𝟐</m:t>
                      </m:r>
                      <m:r>
                        <m:rPr>
                          <m:sty m:val="p"/>
                        </m:rPr>
                        <a:rPr lang="en-GB" dirty="0">
                          <a:solidFill>
                            <a:schemeClr val="tx1"/>
                          </a:solidFill>
                          <a:latin typeface="Cambria Math" panose="02040503050406030204" pitchFamily="18" charset="0"/>
                        </a:rPr>
                        <m:t>Mg</m:t>
                      </m:r>
                      <m:r>
                        <a:rPr lang="en-GB" dirty="0">
                          <a:solidFill>
                            <a:schemeClr val="tx1"/>
                          </a:solidFill>
                          <a:latin typeface="Cambria Math" panose="02040503050406030204" pitchFamily="18" charset="0"/>
                        </a:rPr>
                        <m:t> + </m:t>
                      </m:r>
                      <m:sSub>
                        <m:sSubPr>
                          <m:ctrlPr>
                            <a:rPr lang="en-GB" dirty="0">
                              <a:solidFill>
                                <a:schemeClr val="tx1"/>
                              </a:solidFill>
                              <a:latin typeface="Cambria Math" panose="02040503050406030204" pitchFamily="18" charset="0"/>
                            </a:rPr>
                          </m:ctrlPr>
                        </m:sSubPr>
                        <m:e>
                          <m:r>
                            <m:rPr>
                              <m:sty m:val="p"/>
                            </m:rPr>
                            <a:rPr lang="en-GB" dirty="0">
                              <a:solidFill>
                                <a:schemeClr val="tx1"/>
                              </a:solidFill>
                              <a:latin typeface="Cambria Math" panose="02040503050406030204" pitchFamily="18" charset="0"/>
                            </a:rPr>
                            <m:t>O</m:t>
                          </m:r>
                        </m:e>
                        <m:sub>
                          <m:r>
                            <a:rPr lang="ar-AE" i="1" dirty="0">
                              <a:solidFill>
                                <a:schemeClr val="tx1"/>
                              </a:solidFill>
                              <a:latin typeface="Cambria Math" panose="02040503050406030204" pitchFamily="18" charset="0"/>
                            </a:rPr>
                            <m:t>2</m:t>
                          </m:r>
                        </m:sub>
                      </m:sSub>
                      <m:r>
                        <a:rPr lang="ar-AE" dirty="0">
                          <a:solidFill>
                            <a:schemeClr val="tx1"/>
                          </a:solidFill>
                          <a:latin typeface="Cambria Math" panose="02040503050406030204" pitchFamily="18" charset="0"/>
                        </a:rPr>
                        <m:t> →</m:t>
                      </m:r>
                      <m:r>
                        <a:rPr lang="en-GB" b="1" dirty="0">
                          <a:solidFill>
                            <a:schemeClr val="tx1"/>
                          </a:solidFill>
                          <a:latin typeface="Cambria Math" panose="02040503050406030204" pitchFamily="18" charset="0"/>
                        </a:rPr>
                        <m:t>𝟐</m:t>
                      </m:r>
                      <m:r>
                        <m:rPr>
                          <m:sty m:val="p"/>
                        </m:rPr>
                        <a:rPr lang="en-GB" dirty="0">
                          <a:solidFill>
                            <a:schemeClr val="tx1"/>
                          </a:solidFill>
                          <a:latin typeface="Cambria Math" panose="02040503050406030204" pitchFamily="18" charset="0"/>
                        </a:rPr>
                        <m:t>MgO</m:t>
                      </m:r>
                    </m:oMath>
                  </m:oMathPara>
                </a14:m>
                <a:endParaRPr lang="en-GB" dirty="0">
                  <a:solidFill>
                    <a:schemeClr val="tx1"/>
                  </a:solidFill>
                </a:endParaRPr>
              </a:p>
              <a:p>
                <a:pPr marL="0" lvl="0" indent="0" algn="l" rtl="0">
                  <a:lnSpc>
                    <a:spcPct val="115000"/>
                  </a:lnSpc>
                  <a:spcBef>
                    <a:spcPts val="1200"/>
                  </a:spcBef>
                  <a:spcAft>
                    <a:spcPts val="0"/>
                  </a:spcAft>
                  <a:buSzPts val="2750"/>
                  <a:buNone/>
                </a:pPr>
                <a:endParaRPr dirty="0">
                  <a:solidFill>
                    <a:schemeClr val="accent4"/>
                  </a:solidFill>
                </a:endParaRPr>
              </a:p>
              <a:p>
                <a:pPr marL="0" lvl="0" indent="0" algn="l" rtl="0">
                  <a:lnSpc>
                    <a:spcPct val="115000"/>
                  </a:lnSpc>
                  <a:spcBef>
                    <a:spcPts val="1200"/>
                  </a:spcBef>
                  <a:spcAft>
                    <a:spcPts val="0"/>
                  </a:spcAft>
                  <a:buSzPts val="2750"/>
                  <a:buNone/>
                </a:pPr>
                <a:endParaRPr dirty="0">
                  <a:solidFill>
                    <a:schemeClr val="accent4"/>
                  </a:solidFill>
                </a:endParaRPr>
              </a:p>
              <a:p>
                <a:pPr marL="0" lvl="0" indent="0" algn="l" rtl="0">
                  <a:lnSpc>
                    <a:spcPct val="115000"/>
                  </a:lnSpc>
                  <a:spcBef>
                    <a:spcPts val="1200"/>
                  </a:spcBef>
                  <a:spcAft>
                    <a:spcPts val="0"/>
                  </a:spcAft>
                  <a:buSzPts val="2750"/>
                  <a:buNone/>
                </a:pPr>
                <a:endParaRPr dirty="0">
                  <a:solidFill>
                    <a:schemeClr val="accent4"/>
                  </a:solidFill>
                </a:endParaRPr>
              </a:p>
              <a:p>
                <a:pPr marL="457200" lvl="0" indent="-403225" algn="l" rtl="0">
                  <a:lnSpc>
                    <a:spcPct val="115000"/>
                  </a:lnSpc>
                  <a:spcBef>
                    <a:spcPts val="1200"/>
                  </a:spcBef>
                  <a:spcAft>
                    <a:spcPts val="0"/>
                  </a:spcAft>
                  <a:buClr>
                    <a:schemeClr val="accent4"/>
                  </a:buClr>
                  <a:buSzPts val="2750"/>
                  <a:buChar char="•"/>
                </a:pPr>
                <a:r>
                  <a:rPr lang="en-GB" dirty="0">
                    <a:solidFill>
                      <a:schemeClr val="tx1"/>
                    </a:solidFill>
                  </a:rPr>
                  <a:t>Does the equation show that the law of conservation of mass has been upheld? </a:t>
                </a:r>
                <a:endParaRPr dirty="0">
                  <a:solidFill>
                    <a:schemeClr val="tx1"/>
                  </a:solidFill>
                </a:endParaRPr>
              </a:p>
              <a:p>
                <a:pPr marL="457200" lvl="0" indent="-403225" algn="l" rtl="0">
                  <a:lnSpc>
                    <a:spcPct val="115000"/>
                  </a:lnSpc>
                  <a:spcBef>
                    <a:spcPts val="0"/>
                  </a:spcBef>
                  <a:spcAft>
                    <a:spcPts val="0"/>
                  </a:spcAft>
                  <a:buClr>
                    <a:schemeClr val="accent4"/>
                  </a:buClr>
                  <a:buSzPts val="2750"/>
                  <a:buChar char="•"/>
                </a:pPr>
                <a:r>
                  <a:rPr lang="en-GB" dirty="0">
                    <a:solidFill>
                      <a:schemeClr val="tx1"/>
                    </a:solidFill>
                  </a:rPr>
                  <a:t>How do you know?</a:t>
                </a:r>
                <a:endParaRPr dirty="0">
                  <a:solidFill>
                    <a:schemeClr val="tx1"/>
                  </a:solidFill>
                </a:endParaRPr>
              </a:p>
            </p:txBody>
          </p:sp>
        </mc:Choice>
        <mc:Fallback>
          <p:sp>
            <p:nvSpPr>
              <p:cNvPr id="225" name="Google Shape;225;g3d05bc0cf1b_1_0"/>
              <p:cNvSpPr txBox="1">
                <a:spLocks noGrp="1" noRot="1" noChangeAspect="1" noMove="1" noResize="1" noEditPoints="1" noAdjustHandles="1" noChangeArrowheads="1" noChangeShapeType="1" noTextEdit="1"/>
              </p:cNvSpPr>
              <p:nvPr>
                <p:ph type="body" idx="1"/>
              </p:nvPr>
            </p:nvSpPr>
            <p:spPr>
              <a:xfrm>
                <a:off x="593498" y="1139838"/>
                <a:ext cx="10080000" cy="5040000"/>
              </a:xfrm>
              <a:prstGeom prst="rect">
                <a:avLst/>
              </a:prstGeom>
              <a:blipFill>
                <a:blip r:embed="rId3"/>
                <a:stretch>
                  <a:fillRect l="-1693" r="-2358"/>
                </a:stretch>
              </a:blipFill>
              <a:ln>
                <a:noFill/>
              </a:ln>
            </p:spPr>
            <p:txBody>
              <a:bodyPr/>
              <a:lstStyle/>
              <a:p>
                <a:r>
                  <a:rPr lang="en-GB">
                    <a:noFill/>
                  </a:rPr>
                  <a:t> </a:t>
                </a:r>
              </a:p>
            </p:txBody>
          </p:sp>
        </mc:Fallback>
      </mc:AlternateContent>
      <mc:AlternateContent xmlns:mc="http://schemas.openxmlformats.org/markup-compatibility/2006">
        <mc:Choice xmlns:a14="http://schemas.microsoft.com/office/drawing/2010/main" Requires="a14">
          <p:graphicFrame>
            <p:nvGraphicFramePr>
              <p:cNvPr id="226" name="Google Shape;226;g3d05bc0cf1b_1_0"/>
              <p:cNvGraphicFramePr/>
              <p:nvPr>
                <p:extLst>
                  <p:ext uri="{D42A27DB-BD31-4B8C-83A1-F6EECF244321}">
                    <p14:modId xmlns:p14="http://schemas.microsoft.com/office/powerpoint/2010/main" val="917652638"/>
                  </p:ext>
                </p:extLst>
              </p:nvPr>
            </p:nvGraphicFramePr>
            <p:xfrm>
              <a:off x="859957" y="2730467"/>
              <a:ext cx="9547082" cy="1397065"/>
            </p:xfrm>
            <a:graphic>
              <a:graphicData uri="http://schemas.openxmlformats.org/drawingml/2006/table">
                <a:tbl>
                  <a:tblPr firstRow="1">
                    <a:noFill/>
                    <a:tableStyleId>{DD7AEC4D-FE95-46A4-88DE-379C820DF049}</a:tableStyleId>
                  </a:tblPr>
                  <a:tblGrid>
                    <a:gridCol w="4773541">
                      <a:extLst>
                        <a:ext uri="{9D8B030D-6E8A-4147-A177-3AD203B41FA5}">
                          <a16:colId xmlns:a16="http://schemas.microsoft.com/office/drawing/2014/main" val="20000"/>
                        </a:ext>
                      </a:extLst>
                    </a:gridCol>
                    <a:gridCol w="4773541">
                      <a:extLst>
                        <a:ext uri="{9D8B030D-6E8A-4147-A177-3AD203B41FA5}">
                          <a16:colId xmlns:a16="http://schemas.microsoft.com/office/drawing/2014/main" val="20001"/>
                        </a:ext>
                      </a:extLst>
                    </a:gridCol>
                  </a:tblGrid>
                  <a:tr h="482725">
                    <a:tc>
                      <a:txBody>
                        <a:bodyPr/>
                        <a:lstStyle/>
                        <a:p>
                          <a:pPr marL="0" marR="0" lvl="0" indent="0" algn="ctr" rtl="0">
                            <a:lnSpc>
                              <a:spcPct val="100000"/>
                            </a:lnSpc>
                            <a:spcBef>
                              <a:spcPts val="0"/>
                            </a:spcBef>
                            <a:spcAft>
                              <a:spcPts val="0"/>
                            </a:spcAft>
                            <a:buClr>
                              <a:srgbClr val="000000"/>
                            </a:buClr>
                            <a:buSzPts val="1600"/>
                            <a:buFont typeface="Arial"/>
                            <a:buNone/>
                          </a:pPr>
                          <a:r>
                            <a:rPr lang="en-GB" sz="1800" b="1" u="none" strike="noStrike" cap="none" dirty="0">
                              <a:solidFill>
                                <a:schemeClr val="bg1"/>
                              </a:solidFill>
                              <a:latin typeface="Century Gothic"/>
                              <a:ea typeface="Century Gothic"/>
                              <a:cs typeface="Century Gothic"/>
                              <a:sym typeface="Century Gothic"/>
                            </a:rPr>
                            <a:t>On the left side of the equation</a:t>
                          </a:r>
                          <a:endParaRPr sz="1800" b="1" u="none" strike="noStrike" cap="none" dirty="0">
                            <a:solidFill>
                              <a:schemeClr val="bg1"/>
                            </a:solidFill>
                            <a:latin typeface="Century Gothic"/>
                            <a:ea typeface="Century Gothic"/>
                            <a:cs typeface="Century Gothic"/>
                            <a:sym typeface="Century Gothic"/>
                          </a:endParaRPr>
                        </a:p>
                      </a:txBody>
                      <a:tcPr marL="91425" marR="91425" marT="91425" marB="91425">
                        <a:solidFill>
                          <a:srgbClr val="991E66"/>
                        </a:solidFill>
                      </a:tcPr>
                    </a:tc>
                    <a:tc>
                      <a:txBody>
                        <a:bodyPr/>
                        <a:lstStyle/>
                        <a:p>
                          <a:pPr marL="0" marR="0" lvl="0" indent="0" algn="ctr" rtl="0">
                            <a:lnSpc>
                              <a:spcPct val="100000"/>
                            </a:lnSpc>
                            <a:spcBef>
                              <a:spcPts val="0"/>
                            </a:spcBef>
                            <a:spcAft>
                              <a:spcPts val="0"/>
                            </a:spcAft>
                            <a:buClr>
                              <a:srgbClr val="000000"/>
                            </a:buClr>
                            <a:buSzPts val="1600"/>
                            <a:buFont typeface="Arial"/>
                            <a:buNone/>
                          </a:pPr>
                          <a:r>
                            <a:rPr lang="en-GB" sz="1800" b="1" u="none" strike="noStrike" cap="none" dirty="0">
                              <a:solidFill>
                                <a:schemeClr val="bg1"/>
                              </a:solidFill>
                              <a:latin typeface="Century Gothic"/>
                              <a:ea typeface="Century Gothic"/>
                              <a:cs typeface="Century Gothic"/>
                              <a:sym typeface="Century Gothic"/>
                            </a:rPr>
                            <a:t>On the right side of the equation</a:t>
                          </a:r>
                          <a:endParaRPr sz="1800" b="1" u="none" strike="noStrike" cap="none" dirty="0">
                            <a:solidFill>
                              <a:schemeClr val="bg1"/>
                            </a:solidFill>
                            <a:latin typeface="Century Gothic"/>
                            <a:ea typeface="Century Gothic"/>
                            <a:cs typeface="Century Gothic"/>
                            <a:sym typeface="Century Gothic"/>
                          </a:endParaRPr>
                        </a:p>
                      </a:txBody>
                      <a:tcPr marL="91425" marR="91425" marT="91425" marB="91425">
                        <a:solidFill>
                          <a:srgbClr val="991E66"/>
                        </a:solidFill>
                      </a:tcPr>
                    </a:tc>
                    <a:extLst>
                      <a:ext uri="{0D108BD9-81ED-4DB2-BD59-A6C34878D82A}">
                        <a16:rowId xmlns:a16="http://schemas.microsoft.com/office/drawing/2014/main" val="10000"/>
                      </a:ext>
                    </a:extLst>
                  </a:tr>
                  <a:tr h="381000">
                    <a:tc>
                      <a:txBody>
                        <a:bodyPr/>
                        <a:lstStyle/>
                        <a:p>
                          <a:pPr marL="0" marR="0" lvl="0" indent="0" algn="ctr" rtl="0">
                            <a:lnSpc>
                              <a:spcPct val="100000"/>
                            </a:lnSpc>
                            <a:spcBef>
                              <a:spcPts val="0"/>
                            </a:spcBef>
                            <a:spcAft>
                              <a:spcPts val="0"/>
                            </a:spcAft>
                            <a:buClr>
                              <a:srgbClr val="000000"/>
                            </a:buClr>
                            <a:buSzPts val="1600"/>
                            <a:buFont typeface="Arial"/>
                            <a:buNone/>
                          </a:pPr>
                          <a14:m>
                            <m:oMathPara xmlns:m="http://schemas.openxmlformats.org/officeDocument/2006/math">
                              <m:oMath>
                                <m:r>
                                  <m:rPr>
                                    <m:sty m:val="p"/>
                                  </m:rPr>
                                  <a:rPr lang="en-GB" sz="1800" i="0" u="none" strike="noStrike" cap="none" dirty="0" smtClean="0">
                                    <a:solidFill>
                                      <a:schemeClr val="tx1"/>
                                    </a:solidFill>
                                    <a:latin typeface="Cambria Math" panose="02040503050406030204" pitchFamily="18" charset="0"/>
                                    <a:ea typeface="Century Gothic"/>
                                    <a:cs typeface="Century Gothic"/>
                                    <a:sym typeface="Century Gothic"/>
                                  </a:rPr>
                                  <m:t>Mg</m:t>
                                </m:r>
                                <m:r>
                                  <a:rPr lang="en-GB" sz="1800" i="0" u="none" strike="noStrike" cap="none" dirty="0" smtClean="0">
                                    <a:solidFill>
                                      <a:schemeClr val="tx1"/>
                                    </a:solidFill>
                                    <a:latin typeface="Cambria Math" panose="02040503050406030204" pitchFamily="18" charset="0"/>
                                    <a:ea typeface="Century Gothic"/>
                                    <a:cs typeface="Century Gothic"/>
                                    <a:sym typeface="Century Gothic"/>
                                  </a:rPr>
                                  <m:t> = 2</m:t>
                                </m:r>
                              </m:oMath>
                            </m:oMathPara>
                          </a14:m>
                          <a:endParaRPr sz="1800" dirty="0"/>
                        </a:p>
                      </a:txBody>
                      <a:tcPr marL="91425" marR="91425" marT="91425" marB="91425">
                        <a:solidFill>
                          <a:srgbClr val="F4C8E2"/>
                        </a:solidFill>
                      </a:tcPr>
                    </a:tc>
                    <a:tc>
                      <a:txBody>
                        <a:bodyPr/>
                        <a:lstStyle/>
                        <a:p>
                          <a:pPr marL="0" marR="0" lvl="0" indent="0" algn="ctr" rtl="0">
                            <a:lnSpc>
                              <a:spcPct val="100000"/>
                            </a:lnSpc>
                            <a:spcBef>
                              <a:spcPts val="0"/>
                            </a:spcBef>
                            <a:spcAft>
                              <a:spcPts val="0"/>
                            </a:spcAft>
                            <a:buClr>
                              <a:srgbClr val="000000"/>
                            </a:buClr>
                            <a:buSzPts val="1600"/>
                            <a:buFont typeface="Arial"/>
                            <a:buNone/>
                          </a:pPr>
                          <a14:m>
                            <m:oMathPara xmlns:m="http://schemas.openxmlformats.org/officeDocument/2006/math">
                              <m:oMath>
                                <m:r>
                                  <m:rPr>
                                    <m:sty m:val="p"/>
                                  </m:rPr>
                                  <a:rPr lang="en-GB" sz="1800" i="0" u="none" strike="noStrike" cap="none" dirty="0" smtClean="0">
                                    <a:solidFill>
                                      <a:schemeClr val="tx1"/>
                                    </a:solidFill>
                                    <a:latin typeface="Cambria Math" panose="02040503050406030204" pitchFamily="18" charset="0"/>
                                    <a:ea typeface="Century Gothic"/>
                                    <a:cs typeface="Century Gothic"/>
                                    <a:sym typeface="Century Gothic"/>
                                  </a:rPr>
                                  <m:t>Mg</m:t>
                                </m:r>
                                <m:r>
                                  <a:rPr lang="en-GB" sz="1800" i="0" u="none" strike="noStrike" cap="none" dirty="0" smtClean="0">
                                    <a:solidFill>
                                      <a:schemeClr val="tx1"/>
                                    </a:solidFill>
                                    <a:latin typeface="Cambria Math" panose="02040503050406030204" pitchFamily="18" charset="0"/>
                                    <a:ea typeface="Century Gothic"/>
                                    <a:cs typeface="Century Gothic"/>
                                    <a:sym typeface="Century Gothic"/>
                                  </a:rPr>
                                  <m:t> = 2</m:t>
                                </m:r>
                              </m:oMath>
                            </m:oMathPara>
                          </a14:m>
                          <a:endParaRPr sz="1800" dirty="0"/>
                        </a:p>
                      </a:txBody>
                      <a:tcPr marL="91425" marR="91425" marT="91425" marB="91425">
                        <a:solidFill>
                          <a:srgbClr val="F4C8E2"/>
                        </a:solidFill>
                      </a:tcPr>
                    </a:tc>
                    <a:extLst>
                      <a:ext uri="{0D108BD9-81ED-4DB2-BD59-A6C34878D82A}">
                        <a16:rowId xmlns:a16="http://schemas.microsoft.com/office/drawing/2014/main" val="10001"/>
                      </a:ext>
                    </a:extLst>
                  </a:tr>
                  <a:tr h="381000">
                    <a:tc>
                      <a:txBody>
                        <a:bodyPr/>
                        <a:lstStyle/>
                        <a:p>
                          <a:pPr marL="0" marR="0" lvl="0" indent="0" algn="ctr" rtl="0">
                            <a:lnSpc>
                              <a:spcPct val="100000"/>
                            </a:lnSpc>
                            <a:spcBef>
                              <a:spcPts val="0"/>
                            </a:spcBef>
                            <a:spcAft>
                              <a:spcPts val="0"/>
                            </a:spcAft>
                            <a:buClr>
                              <a:srgbClr val="000000"/>
                            </a:buClr>
                            <a:buSzPts val="1600"/>
                            <a:buFont typeface="Arial"/>
                            <a:buNone/>
                          </a:pPr>
                          <a14:m>
                            <m:oMathPara xmlns:m="http://schemas.openxmlformats.org/officeDocument/2006/math">
                              <m:oMath>
                                <m:r>
                                  <m:rPr>
                                    <m:sty m:val="p"/>
                                  </m:rPr>
                                  <a:rPr lang="en-GB" sz="1800" i="0" u="none" strike="noStrike" cap="none" dirty="0" smtClean="0">
                                    <a:solidFill>
                                      <a:schemeClr val="tx1"/>
                                    </a:solidFill>
                                    <a:latin typeface="Cambria Math" panose="02040503050406030204" pitchFamily="18" charset="0"/>
                                    <a:ea typeface="Century Gothic"/>
                                    <a:cs typeface="Century Gothic"/>
                                    <a:sym typeface="Century Gothic"/>
                                  </a:rPr>
                                  <m:t>O</m:t>
                                </m:r>
                                <m:r>
                                  <a:rPr lang="en-GB" sz="1800" i="0" u="none" strike="noStrike" cap="none" dirty="0" smtClean="0">
                                    <a:solidFill>
                                      <a:schemeClr val="tx1"/>
                                    </a:solidFill>
                                    <a:latin typeface="Cambria Math" panose="02040503050406030204" pitchFamily="18" charset="0"/>
                                    <a:ea typeface="Century Gothic"/>
                                    <a:cs typeface="Century Gothic"/>
                                    <a:sym typeface="Century Gothic"/>
                                  </a:rPr>
                                  <m:t> = 2</m:t>
                                </m:r>
                              </m:oMath>
                            </m:oMathPara>
                          </a14:m>
                          <a:endParaRPr sz="1800" dirty="0"/>
                        </a:p>
                      </a:txBody>
                      <a:tcPr marL="91425" marR="91425" marT="91425" marB="91425">
                        <a:solidFill>
                          <a:srgbClr val="F4C8E2"/>
                        </a:solidFill>
                      </a:tcPr>
                    </a:tc>
                    <a:tc>
                      <a:txBody>
                        <a:bodyPr/>
                        <a:lstStyle/>
                        <a:p>
                          <a:pPr marL="0" marR="0" lvl="0" indent="0" algn="ctr" rtl="0">
                            <a:lnSpc>
                              <a:spcPct val="100000"/>
                            </a:lnSpc>
                            <a:spcBef>
                              <a:spcPts val="0"/>
                            </a:spcBef>
                            <a:spcAft>
                              <a:spcPts val="0"/>
                            </a:spcAft>
                            <a:buClr>
                              <a:srgbClr val="000000"/>
                            </a:buClr>
                            <a:buSzPts val="1600"/>
                            <a:buFont typeface="Arial"/>
                            <a:buNone/>
                          </a:pPr>
                          <a14:m>
                            <m:oMathPara xmlns:m="http://schemas.openxmlformats.org/officeDocument/2006/math">
                              <m:oMath>
                                <m:r>
                                  <m:rPr>
                                    <m:sty m:val="p"/>
                                  </m:rPr>
                                  <a:rPr lang="en-GB" sz="1800" i="0" u="none" strike="noStrike" cap="none" dirty="0" smtClean="0">
                                    <a:solidFill>
                                      <a:schemeClr val="tx1"/>
                                    </a:solidFill>
                                    <a:latin typeface="Cambria Math" panose="02040503050406030204" pitchFamily="18" charset="0"/>
                                    <a:ea typeface="Century Gothic"/>
                                    <a:cs typeface="Century Gothic"/>
                                    <a:sym typeface="Century Gothic"/>
                                  </a:rPr>
                                  <m:t>O</m:t>
                                </m:r>
                                <m:r>
                                  <a:rPr lang="en-GB" sz="1800" i="0" u="none" strike="noStrike" cap="none" dirty="0" smtClean="0">
                                    <a:solidFill>
                                      <a:schemeClr val="tx1"/>
                                    </a:solidFill>
                                    <a:latin typeface="Cambria Math" panose="02040503050406030204" pitchFamily="18" charset="0"/>
                                    <a:ea typeface="Century Gothic"/>
                                    <a:cs typeface="Century Gothic"/>
                                    <a:sym typeface="Century Gothic"/>
                                  </a:rPr>
                                  <m:t> = 2</m:t>
                                </m:r>
                              </m:oMath>
                            </m:oMathPara>
                          </a14:m>
                          <a:endParaRPr sz="1800" dirty="0"/>
                        </a:p>
                      </a:txBody>
                      <a:tcPr marL="91425" marR="91425" marT="91425" marB="91425">
                        <a:solidFill>
                          <a:srgbClr val="F4C8E2"/>
                        </a:solidFill>
                      </a:tcPr>
                    </a:tc>
                    <a:extLst>
                      <a:ext uri="{0D108BD9-81ED-4DB2-BD59-A6C34878D82A}">
                        <a16:rowId xmlns:a16="http://schemas.microsoft.com/office/drawing/2014/main" val="10002"/>
                      </a:ext>
                    </a:extLst>
                  </a:tr>
                </a:tbl>
              </a:graphicData>
            </a:graphic>
          </p:graphicFrame>
        </mc:Choice>
        <mc:Fallback>
          <p:graphicFrame>
            <p:nvGraphicFramePr>
              <p:cNvPr id="226" name="Google Shape;226;g3d05bc0cf1b_1_0"/>
              <p:cNvGraphicFramePr/>
              <p:nvPr>
                <p:extLst>
                  <p:ext uri="{D42A27DB-BD31-4B8C-83A1-F6EECF244321}">
                    <p14:modId xmlns:p14="http://schemas.microsoft.com/office/powerpoint/2010/main" val="917652638"/>
                  </p:ext>
                </p:extLst>
              </p:nvPr>
            </p:nvGraphicFramePr>
            <p:xfrm>
              <a:off x="859957" y="2730467"/>
              <a:ext cx="9547082" cy="1397065"/>
            </p:xfrm>
            <a:graphic>
              <a:graphicData uri="http://schemas.openxmlformats.org/drawingml/2006/table">
                <a:tbl>
                  <a:tblPr firstRow="1">
                    <a:noFill/>
                    <a:tableStyleId>{DD7AEC4D-FE95-46A4-88DE-379C820DF049}</a:tableStyleId>
                  </a:tblPr>
                  <a:tblGrid>
                    <a:gridCol w="4773541">
                      <a:extLst>
                        <a:ext uri="{9D8B030D-6E8A-4147-A177-3AD203B41FA5}">
                          <a16:colId xmlns:a16="http://schemas.microsoft.com/office/drawing/2014/main" val="20000"/>
                        </a:ext>
                      </a:extLst>
                    </a:gridCol>
                    <a:gridCol w="4773541">
                      <a:extLst>
                        <a:ext uri="{9D8B030D-6E8A-4147-A177-3AD203B41FA5}">
                          <a16:colId xmlns:a16="http://schemas.microsoft.com/office/drawing/2014/main" val="20001"/>
                        </a:ext>
                      </a:extLst>
                    </a:gridCol>
                  </a:tblGrid>
                  <a:tr h="482725">
                    <a:tc>
                      <a:txBody>
                        <a:bodyPr/>
                        <a:lstStyle/>
                        <a:p>
                          <a:pPr marL="0" marR="0" lvl="0" indent="0" algn="ctr" rtl="0">
                            <a:lnSpc>
                              <a:spcPct val="100000"/>
                            </a:lnSpc>
                            <a:spcBef>
                              <a:spcPts val="0"/>
                            </a:spcBef>
                            <a:spcAft>
                              <a:spcPts val="0"/>
                            </a:spcAft>
                            <a:buClr>
                              <a:srgbClr val="000000"/>
                            </a:buClr>
                            <a:buSzPts val="1600"/>
                            <a:buFont typeface="Arial"/>
                            <a:buNone/>
                          </a:pPr>
                          <a:r>
                            <a:rPr lang="en-GB" sz="1800" b="1" u="none" strike="noStrike" cap="none" dirty="0">
                              <a:solidFill>
                                <a:schemeClr val="bg1"/>
                              </a:solidFill>
                              <a:latin typeface="Century Gothic"/>
                              <a:ea typeface="Century Gothic"/>
                              <a:cs typeface="Century Gothic"/>
                              <a:sym typeface="Century Gothic"/>
                            </a:rPr>
                            <a:t>On the left side of the equation</a:t>
                          </a:r>
                          <a:endParaRPr sz="1800" b="1" u="none" strike="noStrike" cap="none" dirty="0">
                            <a:solidFill>
                              <a:schemeClr val="bg1"/>
                            </a:solidFill>
                            <a:latin typeface="Century Gothic"/>
                            <a:ea typeface="Century Gothic"/>
                            <a:cs typeface="Century Gothic"/>
                            <a:sym typeface="Century Gothic"/>
                          </a:endParaRPr>
                        </a:p>
                      </a:txBody>
                      <a:tcPr marL="91425" marR="91425" marT="91425" marB="91425">
                        <a:solidFill>
                          <a:srgbClr val="991E66"/>
                        </a:solidFill>
                      </a:tcPr>
                    </a:tc>
                    <a:tc>
                      <a:txBody>
                        <a:bodyPr/>
                        <a:lstStyle/>
                        <a:p>
                          <a:pPr marL="0" marR="0" lvl="0" indent="0" algn="ctr" rtl="0">
                            <a:lnSpc>
                              <a:spcPct val="100000"/>
                            </a:lnSpc>
                            <a:spcBef>
                              <a:spcPts val="0"/>
                            </a:spcBef>
                            <a:spcAft>
                              <a:spcPts val="0"/>
                            </a:spcAft>
                            <a:buClr>
                              <a:srgbClr val="000000"/>
                            </a:buClr>
                            <a:buSzPts val="1600"/>
                            <a:buFont typeface="Arial"/>
                            <a:buNone/>
                          </a:pPr>
                          <a:r>
                            <a:rPr lang="en-GB" sz="1800" b="1" u="none" strike="noStrike" cap="none" dirty="0">
                              <a:solidFill>
                                <a:schemeClr val="bg1"/>
                              </a:solidFill>
                              <a:latin typeface="Century Gothic"/>
                              <a:ea typeface="Century Gothic"/>
                              <a:cs typeface="Century Gothic"/>
                              <a:sym typeface="Century Gothic"/>
                            </a:rPr>
                            <a:t>On the right side of the equation</a:t>
                          </a:r>
                          <a:endParaRPr sz="1800" b="1" u="none" strike="noStrike" cap="none" dirty="0">
                            <a:solidFill>
                              <a:schemeClr val="bg1"/>
                            </a:solidFill>
                            <a:latin typeface="Century Gothic"/>
                            <a:ea typeface="Century Gothic"/>
                            <a:cs typeface="Century Gothic"/>
                            <a:sym typeface="Century Gothic"/>
                          </a:endParaRPr>
                        </a:p>
                      </a:txBody>
                      <a:tcPr marL="91425" marR="91425" marT="91425" marB="91425">
                        <a:solidFill>
                          <a:srgbClr val="991E66"/>
                        </a:solidFill>
                      </a:tcPr>
                    </a:tc>
                    <a:extLst>
                      <a:ext uri="{0D108BD9-81ED-4DB2-BD59-A6C34878D82A}">
                        <a16:rowId xmlns:a16="http://schemas.microsoft.com/office/drawing/2014/main" val="10000"/>
                      </a:ext>
                    </a:extLst>
                  </a:tr>
                  <a:tr h="457170">
                    <a:tc>
                      <a:txBody>
                        <a:bodyPr/>
                        <a:lstStyle/>
                        <a:p>
                          <a:endParaRPr lang="en-US"/>
                        </a:p>
                      </a:txBody>
                      <a:tcPr marL="91425" marR="91425" marT="91425" marB="91425">
                        <a:blipFill>
                          <a:blip r:embed="rId4"/>
                          <a:stretch>
                            <a:fillRect l="-128" t="-106667" r="-100000" b="-102667"/>
                          </a:stretch>
                        </a:blipFill>
                      </a:tcPr>
                    </a:tc>
                    <a:tc>
                      <a:txBody>
                        <a:bodyPr/>
                        <a:lstStyle/>
                        <a:p>
                          <a:endParaRPr lang="en-US"/>
                        </a:p>
                      </a:txBody>
                      <a:tcPr marL="91425" marR="91425" marT="91425" marB="91425">
                        <a:blipFill>
                          <a:blip r:embed="rId4"/>
                          <a:stretch>
                            <a:fillRect l="-100255" t="-106667" r="-128" b="-102667"/>
                          </a:stretch>
                        </a:blipFill>
                      </a:tcPr>
                    </a:tc>
                    <a:extLst>
                      <a:ext uri="{0D108BD9-81ED-4DB2-BD59-A6C34878D82A}">
                        <a16:rowId xmlns:a16="http://schemas.microsoft.com/office/drawing/2014/main" val="10001"/>
                      </a:ext>
                    </a:extLst>
                  </a:tr>
                  <a:tr h="457170">
                    <a:tc>
                      <a:txBody>
                        <a:bodyPr/>
                        <a:lstStyle/>
                        <a:p>
                          <a:endParaRPr lang="en-US"/>
                        </a:p>
                      </a:txBody>
                      <a:tcPr marL="91425" marR="91425" marT="91425" marB="91425">
                        <a:blipFill>
                          <a:blip r:embed="rId4"/>
                          <a:stretch>
                            <a:fillRect l="-128" t="-203947" r="-100000" b="-1316"/>
                          </a:stretch>
                        </a:blipFill>
                      </a:tcPr>
                    </a:tc>
                    <a:tc>
                      <a:txBody>
                        <a:bodyPr/>
                        <a:lstStyle/>
                        <a:p>
                          <a:endParaRPr lang="en-US"/>
                        </a:p>
                      </a:txBody>
                      <a:tcPr marL="91425" marR="91425" marT="91425" marB="91425">
                        <a:blipFill>
                          <a:blip r:embed="rId4"/>
                          <a:stretch>
                            <a:fillRect l="-100255" t="-203947" r="-128" b="-1316"/>
                          </a:stretch>
                        </a:blipFill>
                      </a:tcPr>
                    </a:tc>
                    <a:extLst>
                      <a:ext uri="{0D108BD9-81ED-4DB2-BD59-A6C34878D82A}">
                        <a16:rowId xmlns:a16="http://schemas.microsoft.com/office/drawing/2014/main" val="10002"/>
                      </a:ext>
                    </a:extLst>
                  </a:tr>
                </a:tbl>
              </a:graphicData>
            </a:graphic>
          </p:graphicFrame>
        </mc:Fallback>
      </mc:AlternateContent>
      <p:sp>
        <p:nvSpPr>
          <p:cNvPr id="3" name="Google Shape;117;p5">
            <a:extLst>
              <a:ext uri="{FF2B5EF4-FFF2-40B4-BE49-F238E27FC236}">
                <a16:creationId xmlns:a16="http://schemas.microsoft.com/office/drawing/2014/main" id="{815FBA78-3E0A-2055-ED17-D35D737A1128}"/>
              </a:ext>
            </a:extLst>
          </p:cNvPr>
          <p:cNvSpPr txBox="1"/>
          <p:nvPr/>
        </p:nvSpPr>
        <p:spPr>
          <a:xfrm rot="5400000">
            <a:off x="9701760" y="2205000"/>
            <a:ext cx="4140000" cy="810000"/>
          </a:xfrm>
          <a:prstGeom prst="rect">
            <a:avLst/>
          </a:prstGeom>
          <a:noFill/>
          <a:ln>
            <a:noFill/>
          </a:ln>
        </p:spPr>
        <p:txBody>
          <a:bodyPr spcFirstLastPara="1" wrap="square" lIns="0" tIns="0" rIns="0" bIns="0" anchor="ctr" anchorCtr="0">
            <a:noAutofit/>
          </a:bodyPr>
          <a:lstStyle/>
          <a:p>
            <a:pPr marL="0" marR="0" lvl="0" indent="0" algn="l" rtl="0">
              <a:lnSpc>
                <a:spcPct val="90000"/>
              </a:lnSpc>
              <a:spcBef>
                <a:spcPts val="0"/>
              </a:spcBef>
              <a:spcAft>
                <a:spcPts val="0"/>
              </a:spcAft>
              <a:buClr>
                <a:schemeClr val="lt1"/>
              </a:buClr>
              <a:buSzPts val="2200"/>
              <a:buFont typeface="Century Gothic"/>
              <a:buNone/>
            </a:pPr>
            <a:r>
              <a:rPr lang="en-GB" sz="2200" b="1" i="0" u="none" strike="noStrike" cap="none" dirty="0">
                <a:solidFill>
                  <a:schemeClr val="lt1"/>
                </a:solidFill>
                <a:latin typeface="Century Gothic"/>
                <a:ea typeface="Century Gothic"/>
                <a:cs typeface="Century Gothic"/>
                <a:sym typeface="Century Gothic"/>
              </a:rPr>
              <a:t>Activity</a:t>
            </a:r>
            <a:endParaRPr sz="2200" b="1" i="0" u="none" strike="noStrike" cap="none" dirty="0">
              <a:solidFill>
                <a:schemeClr val="lt1"/>
              </a:solidFill>
              <a:latin typeface="Century Gothic"/>
              <a:ea typeface="Century Gothic"/>
              <a:cs typeface="Century Gothic"/>
              <a:sym typeface="Century Gothic"/>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2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25">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25">
                                            <p:txEl>
                                              <p:pRg st="5" end="5"/>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25">
                                            <p:txEl>
                                              <p:pRg st="6" end="6"/>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22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5" grpId="0" build="p"/>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231"/>
        <p:cNvGrpSpPr/>
        <p:nvPr/>
      </p:nvGrpSpPr>
      <p:grpSpPr>
        <a:xfrm>
          <a:off x="0" y="0"/>
          <a:ext cx="0" cy="0"/>
          <a:chOff x="0" y="0"/>
          <a:chExt cx="0" cy="0"/>
        </a:xfrm>
      </p:grpSpPr>
      <p:sp>
        <p:nvSpPr>
          <p:cNvPr id="232" name="Google Shape;232;g3d091a43782_0_7"/>
          <p:cNvSpPr txBox="1">
            <a:spLocks noGrp="1"/>
          </p:cNvSpPr>
          <p:nvPr>
            <p:ph type="title"/>
          </p:nvPr>
        </p:nvSpPr>
        <p:spPr>
          <a:xfrm>
            <a:off x="505000" y="360650"/>
            <a:ext cx="10080000" cy="440700"/>
          </a:xfrm>
          <a:prstGeom prst="rect">
            <a:avLst/>
          </a:prstGeom>
          <a:noFill/>
          <a:ln>
            <a:noFill/>
          </a:ln>
        </p:spPr>
        <p:txBody>
          <a:bodyPr spcFirstLastPara="1" wrap="square" lIns="0" tIns="0" rIns="0" bIns="0" anchor="t" anchorCtr="0">
            <a:noAutofit/>
          </a:bodyPr>
          <a:lstStyle/>
          <a:p>
            <a:pPr marL="0" lvl="0" indent="0" algn="l" rtl="0">
              <a:lnSpc>
                <a:spcPct val="90000"/>
              </a:lnSpc>
              <a:spcBef>
                <a:spcPts val="0"/>
              </a:spcBef>
              <a:spcAft>
                <a:spcPts val="0"/>
              </a:spcAft>
              <a:buSzPts val="3400"/>
              <a:buNone/>
            </a:pPr>
            <a:r>
              <a:rPr lang="en-GB" dirty="0"/>
              <a:t>Returning to the lesson question</a:t>
            </a:r>
            <a:endParaRPr dirty="0"/>
          </a:p>
        </p:txBody>
      </p:sp>
      <p:sp>
        <p:nvSpPr>
          <p:cNvPr id="10" name="TextBox 9">
            <a:extLst>
              <a:ext uri="{FF2B5EF4-FFF2-40B4-BE49-F238E27FC236}">
                <a16:creationId xmlns:a16="http://schemas.microsoft.com/office/drawing/2014/main" id="{88EBBAA3-ED9D-98B7-B8E3-1AB84196CB4B}"/>
              </a:ext>
            </a:extLst>
          </p:cNvPr>
          <p:cNvSpPr txBox="1"/>
          <p:nvPr/>
        </p:nvSpPr>
        <p:spPr>
          <a:xfrm>
            <a:off x="426618" y="906680"/>
            <a:ext cx="10609460" cy="76944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
                <a:srgbClr val="991E66"/>
              </a:buClr>
              <a:buSzPct val="227273"/>
              <a:buFont typeface="Arial"/>
              <a:buNone/>
              <a:tabLst/>
              <a:defRPr/>
            </a:pPr>
            <a:r>
              <a:rPr kumimoji="0" lang="en-GB" sz="2200" b="0" i="0" u="none" strike="noStrike" kern="0" cap="none" spc="0" normalizeH="0" baseline="0" noProof="0" dirty="0">
                <a:ln>
                  <a:noFill/>
                </a:ln>
                <a:solidFill>
                  <a:srgbClr val="000000"/>
                </a:solidFill>
                <a:effectLst/>
                <a:uLnTx/>
                <a:uFillTx/>
                <a:latin typeface="Century Gothic"/>
                <a:sym typeface="Century Gothic"/>
              </a:rPr>
              <a:t>Iron reacts with </a:t>
            </a:r>
            <a:r>
              <a:rPr kumimoji="0" lang="en-GB" sz="2200" b="0" i="0" u="none" strike="noStrike" kern="0" cap="none" spc="0" normalizeH="0" baseline="0" noProof="0" dirty="0" err="1">
                <a:ln>
                  <a:noFill/>
                </a:ln>
                <a:solidFill>
                  <a:srgbClr val="000000"/>
                </a:solidFill>
                <a:effectLst/>
                <a:uLnTx/>
                <a:uFillTx/>
                <a:latin typeface="Century Gothic"/>
                <a:sym typeface="Century Gothic"/>
              </a:rPr>
              <a:t>sulfur</a:t>
            </a:r>
            <a:r>
              <a:rPr kumimoji="0" lang="en-GB" sz="2200" b="0" i="0" u="none" strike="noStrike" kern="0" cap="none" spc="0" normalizeH="0" baseline="0" noProof="0" dirty="0">
                <a:ln>
                  <a:noFill/>
                </a:ln>
                <a:solidFill>
                  <a:srgbClr val="000000"/>
                </a:solidFill>
                <a:effectLst/>
                <a:uLnTx/>
                <a:uFillTx/>
                <a:latin typeface="Century Gothic"/>
                <a:sym typeface="Century Gothic"/>
              </a:rPr>
              <a:t> when it is heated to form a compound called iron </a:t>
            </a:r>
            <a:r>
              <a:rPr kumimoji="0" lang="en-GB" sz="2200" b="0" i="0" u="none" strike="noStrike" kern="0" cap="none" spc="0" normalizeH="0" baseline="0" noProof="0" dirty="0" err="1">
                <a:ln>
                  <a:noFill/>
                </a:ln>
                <a:solidFill>
                  <a:srgbClr val="000000"/>
                </a:solidFill>
                <a:effectLst/>
                <a:uLnTx/>
                <a:uFillTx/>
                <a:latin typeface="Century Gothic"/>
                <a:sym typeface="Century Gothic"/>
              </a:rPr>
              <a:t>sulfide</a:t>
            </a:r>
            <a:r>
              <a:rPr kumimoji="0" lang="en-GB" sz="2200" b="0" i="0" u="none" strike="noStrike" kern="0" cap="none" spc="0" normalizeH="0" baseline="0" noProof="0" dirty="0">
                <a:ln>
                  <a:noFill/>
                </a:ln>
                <a:solidFill>
                  <a:srgbClr val="000000"/>
                </a:solidFill>
                <a:effectLst/>
                <a:uLnTx/>
                <a:uFillTx/>
                <a:latin typeface="Century Gothic"/>
                <a:sym typeface="Century Gothic"/>
              </a:rPr>
              <a:t>. A learner carries out an experiment and records the following results:</a:t>
            </a:r>
          </a:p>
        </p:txBody>
      </p:sp>
      <p:graphicFrame>
        <p:nvGraphicFramePr>
          <p:cNvPr id="11" name="Google Shape;125;g3d091a43782_0_0">
            <a:extLst>
              <a:ext uri="{FF2B5EF4-FFF2-40B4-BE49-F238E27FC236}">
                <a16:creationId xmlns:a16="http://schemas.microsoft.com/office/drawing/2014/main" id="{2B163B84-9C74-18AD-1276-34AF7552E81B}"/>
              </a:ext>
            </a:extLst>
          </p:cNvPr>
          <p:cNvGraphicFramePr/>
          <p:nvPr>
            <p:extLst>
              <p:ext uri="{D42A27DB-BD31-4B8C-83A1-F6EECF244321}">
                <p14:modId xmlns:p14="http://schemas.microsoft.com/office/powerpoint/2010/main" val="1237874224"/>
              </p:ext>
            </p:extLst>
          </p:nvPr>
        </p:nvGraphicFramePr>
        <p:xfrm>
          <a:off x="2025621" y="1695660"/>
          <a:ext cx="7411453" cy="1828680"/>
        </p:xfrm>
        <a:graphic>
          <a:graphicData uri="http://schemas.openxmlformats.org/drawingml/2006/table">
            <a:tbl>
              <a:tblPr firstRow="1">
                <a:noFill/>
                <a:tableStyleId>{DD7AEC4D-FE95-46A4-88DE-379C820DF049}</a:tableStyleId>
              </a:tblPr>
              <a:tblGrid>
                <a:gridCol w="4965554">
                  <a:extLst>
                    <a:ext uri="{9D8B030D-6E8A-4147-A177-3AD203B41FA5}">
                      <a16:colId xmlns:a16="http://schemas.microsoft.com/office/drawing/2014/main" val="20000"/>
                    </a:ext>
                  </a:extLst>
                </a:gridCol>
                <a:gridCol w="2445899">
                  <a:extLst>
                    <a:ext uri="{9D8B030D-6E8A-4147-A177-3AD203B41FA5}">
                      <a16:colId xmlns:a16="http://schemas.microsoft.com/office/drawing/2014/main" val="20001"/>
                    </a:ext>
                  </a:extLst>
                </a:gridCol>
              </a:tblGrid>
              <a:tr h="345975">
                <a:tc>
                  <a:txBody>
                    <a:bodyPr/>
                    <a:lstStyle/>
                    <a:p>
                      <a:pPr marL="0" marR="0" lvl="0" indent="0" algn="ctr" rtl="0">
                        <a:lnSpc>
                          <a:spcPct val="100000"/>
                        </a:lnSpc>
                        <a:spcBef>
                          <a:spcPts val="0"/>
                        </a:spcBef>
                        <a:spcAft>
                          <a:spcPts val="0"/>
                        </a:spcAft>
                        <a:buClr>
                          <a:srgbClr val="000000"/>
                        </a:buClr>
                        <a:buSzPts val="1400"/>
                        <a:buFont typeface="Arial"/>
                        <a:buNone/>
                      </a:pPr>
                      <a:r>
                        <a:rPr lang="en-GB" sz="1800" b="1" u="none" strike="noStrike" cap="none" dirty="0">
                          <a:solidFill>
                            <a:schemeClr val="bg1"/>
                          </a:solidFill>
                          <a:latin typeface="Century Gothic" panose="020B0502020202020204" pitchFamily="34" charset="0"/>
                          <a:ea typeface="Century Gothic"/>
                          <a:cs typeface="Century Gothic"/>
                          <a:sym typeface="Century Gothic"/>
                        </a:rPr>
                        <a:t>Substance</a:t>
                      </a:r>
                      <a:endParaRPr sz="1800" b="1" u="none" strike="noStrike" cap="none" dirty="0">
                        <a:solidFill>
                          <a:schemeClr val="bg1"/>
                        </a:solidFill>
                        <a:latin typeface="Century Gothic" panose="020B0502020202020204" pitchFamily="34" charset="0"/>
                        <a:ea typeface="Century Gothic"/>
                        <a:cs typeface="Century Gothic"/>
                        <a:sym typeface="Century Gothic"/>
                      </a:endParaRPr>
                    </a:p>
                  </a:txBody>
                  <a:tcPr marL="91425" marR="91425" marT="91425" marB="91425">
                    <a:solidFill>
                      <a:srgbClr val="991E66"/>
                    </a:solidFill>
                  </a:tcPr>
                </a:tc>
                <a:tc>
                  <a:txBody>
                    <a:bodyPr/>
                    <a:lstStyle/>
                    <a:p>
                      <a:pPr marL="0" marR="0" lvl="0" indent="0" algn="ctr" rtl="0">
                        <a:lnSpc>
                          <a:spcPct val="100000"/>
                        </a:lnSpc>
                        <a:spcBef>
                          <a:spcPts val="0"/>
                        </a:spcBef>
                        <a:spcAft>
                          <a:spcPts val="0"/>
                        </a:spcAft>
                        <a:buClr>
                          <a:srgbClr val="000000"/>
                        </a:buClr>
                        <a:buSzPts val="1400"/>
                        <a:buFont typeface="Arial"/>
                        <a:buNone/>
                      </a:pPr>
                      <a:r>
                        <a:rPr lang="en-GB" sz="1800" b="1" u="none" strike="noStrike" cap="none" dirty="0">
                          <a:solidFill>
                            <a:schemeClr val="bg1"/>
                          </a:solidFill>
                          <a:latin typeface="Century Gothic" panose="020B0502020202020204" pitchFamily="34" charset="0"/>
                          <a:ea typeface="Century Gothic"/>
                          <a:cs typeface="Century Gothic"/>
                          <a:sym typeface="Century Gothic"/>
                        </a:rPr>
                        <a:t>Mass (g)</a:t>
                      </a:r>
                      <a:endParaRPr sz="1800" b="1" u="none" strike="noStrike" cap="none" dirty="0">
                        <a:solidFill>
                          <a:schemeClr val="bg1"/>
                        </a:solidFill>
                        <a:latin typeface="Century Gothic" panose="020B0502020202020204" pitchFamily="34" charset="0"/>
                        <a:ea typeface="Century Gothic"/>
                        <a:cs typeface="Century Gothic"/>
                        <a:sym typeface="Century Gothic"/>
                      </a:endParaRPr>
                    </a:p>
                  </a:txBody>
                  <a:tcPr marL="91425" marR="91425" marT="91425" marB="91425">
                    <a:solidFill>
                      <a:srgbClr val="991E66"/>
                    </a:solidFill>
                  </a:tcPr>
                </a:tc>
                <a:extLst>
                  <a:ext uri="{0D108BD9-81ED-4DB2-BD59-A6C34878D82A}">
                    <a16:rowId xmlns:a16="http://schemas.microsoft.com/office/drawing/2014/main" val="10000"/>
                  </a:ext>
                </a:extLst>
              </a:tr>
              <a:tr h="345975">
                <a:tc>
                  <a:txBody>
                    <a:bodyPr/>
                    <a:lstStyle/>
                    <a:p>
                      <a:pPr marL="0" marR="0" lvl="0" indent="0" algn="l" rtl="0">
                        <a:lnSpc>
                          <a:spcPct val="100000"/>
                        </a:lnSpc>
                        <a:spcBef>
                          <a:spcPts val="0"/>
                        </a:spcBef>
                        <a:spcAft>
                          <a:spcPts val="0"/>
                        </a:spcAft>
                        <a:buClr>
                          <a:srgbClr val="000000"/>
                        </a:buClr>
                        <a:buSzPts val="1400"/>
                        <a:buFont typeface="Arial"/>
                        <a:buNone/>
                      </a:pPr>
                      <a:r>
                        <a:rPr lang="en-GB" sz="1800" u="none" strike="noStrike" cap="none" dirty="0">
                          <a:latin typeface="Century Gothic" panose="020B0502020202020204" pitchFamily="34" charset="0"/>
                          <a:ea typeface="Century Gothic"/>
                          <a:cs typeface="Century Gothic"/>
                          <a:sym typeface="Century Gothic"/>
                        </a:rPr>
                        <a:t>Iron (before the reaction)</a:t>
                      </a:r>
                      <a:endParaRPr sz="1800" u="none" strike="noStrike" cap="none" dirty="0">
                        <a:latin typeface="Century Gothic" panose="020B0502020202020204" pitchFamily="34" charset="0"/>
                        <a:ea typeface="Century Gothic"/>
                        <a:cs typeface="Century Gothic"/>
                        <a:sym typeface="Century Gothic"/>
                      </a:endParaRPr>
                    </a:p>
                  </a:txBody>
                  <a:tcPr marL="91425" marR="91425" marT="91425" marB="91425">
                    <a:solidFill>
                      <a:srgbClr val="F4C8E2"/>
                    </a:solidFill>
                  </a:tcPr>
                </a:tc>
                <a:tc>
                  <a:txBody>
                    <a:bodyPr/>
                    <a:lstStyle/>
                    <a:p>
                      <a:pPr marL="0" marR="0" lvl="0" indent="0" algn="ctr" rtl="0">
                        <a:lnSpc>
                          <a:spcPct val="100000"/>
                        </a:lnSpc>
                        <a:spcBef>
                          <a:spcPts val="0"/>
                        </a:spcBef>
                        <a:spcAft>
                          <a:spcPts val="0"/>
                        </a:spcAft>
                        <a:buClr>
                          <a:srgbClr val="000000"/>
                        </a:buClr>
                        <a:buSzPts val="1400"/>
                        <a:buFont typeface="Arial"/>
                        <a:buNone/>
                      </a:pPr>
                      <a:r>
                        <a:rPr lang="en-GB" sz="1800" u="none" strike="noStrike" cap="none" dirty="0">
                          <a:latin typeface="Century Gothic" panose="020B0502020202020204" pitchFamily="34" charset="0"/>
                          <a:ea typeface="Cambria Math" panose="02040503050406030204" pitchFamily="18" charset="0"/>
                          <a:cs typeface="Century Gothic"/>
                          <a:sym typeface="Century Gothic"/>
                        </a:rPr>
                        <a:t>5.6</a:t>
                      </a:r>
                      <a:endParaRPr sz="1800" u="none" strike="noStrike" cap="none" dirty="0">
                        <a:latin typeface="Century Gothic" panose="020B0502020202020204" pitchFamily="34" charset="0"/>
                        <a:ea typeface="Cambria Math" panose="02040503050406030204" pitchFamily="18" charset="0"/>
                        <a:cs typeface="Century Gothic"/>
                        <a:sym typeface="Century Gothic"/>
                      </a:endParaRPr>
                    </a:p>
                  </a:txBody>
                  <a:tcPr marL="91425" marR="91425" marT="91425" marB="91425">
                    <a:solidFill>
                      <a:srgbClr val="F4C8E2"/>
                    </a:solidFill>
                  </a:tcPr>
                </a:tc>
                <a:extLst>
                  <a:ext uri="{0D108BD9-81ED-4DB2-BD59-A6C34878D82A}">
                    <a16:rowId xmlns:a16="http://schemas.microsoft.com/office/drawing/2014/main" val="10001"/>
                  </a:ext>
                </a:extLst>
              </a:tr>
              <a:tr h="345975">
                <a:tc>
                  <a:txBody>
                    <a:bodyPr/>
                    <a:lstStyle/>
                    <a:p>
                      <a:pPr marL="0" marR="0" lvl="0" indent="0" algn="l" rtl="0">
                        <a:lnSpc>
                          <a:spcPct val="100000"/>
                        </a:lnSpc>
                        <a:spcBef>
                          <a:spcPts val="0"/>
                        </a:spcBef>
                        <a:spcAft>
                          <a:spcPts val="0"/>
                        </a:spcAft>
                        <a:buClr>
                          <a:srgbClr val="000000"/>
                        </a:buClr>
                        <a:buSzPts val="1400"/>
                        <a:buFont typeface="Arial"/>
                        <a:buNone/>
                      </a:pPr>
                      <a:r>
                        <a:rPr lang="en-GB" sz="1800" u="none" strike="noStrike" cap="none" dirty="0" err="1">
                          <a:latin typeface="Century Gothic" panose="020B0502020202020204" pitchFamily="34" charset="0"/>
                          <a:ea typeface="Century Gothic"/>
                          <a:cs typeface="Century Gothic"/>
                          <a:sym typeface="Century Gothic"/>
                        </a:rPr>
                        <a:t>Sulfur</a:t>
                      </a:r>
                      <a:r>
                        <a:rPr lang="en-GB" sz="1800" u="none" strike="noStrike" cap="none" dirty="0">
                          <a:latin typeface="Century Gothic" panose="020B0502020202020204" pitchFamily="34" charset="0"/>
                          <a:ea typeface="Century Gothic"/>
                          <a:cs typeface="Century Gothic"/>
                          <a:sym typeface="Century Gothic"/>
                        </a:rPr>
                        <a:t> (before the reaction)</a:t>
                      </a:r>
                      <a:endParaRPr sz="1800" u="none" strike="noStrike" cap="none" dirty="0">
                        <a:latin typeface="Century Gothic" panose="020B0502020202020204" pitchFamily="34" charset="0"/>
                        <a:ea typeface="Century Gothic"/>
                        <a:cs typeface="Century Gothic"/>
                        <a:sym typeface="Century Gothic"/>
                      </a:endParaRPr>
                    </a:p>
                  </a:txBody>
                  <a:tcPr marL="91425" marR="91425" marT="91425" marB="91425">
                    <a:solidFill>
                      <a:srgbClr val="F4C8E2"/>
                    </a:solidFill>
                  </a:tcPr>
                </a:tc>
                <a:tc>
                  <a:txBody>
                    <a:bodyPr/>
                    <a:lstStyle/>
                    <a:p>
                      <a:pPr marL="0" marR="0" lvl="0" indent="0" algn="ctr" rtl="0">
                        <a:lnSpc>
                          <a:spcPct val="100000"/>
                        </a:lnSpc>
                        <a:spcBef>
                          <a:spcPts val="0"/>
                        </a:spcBef>
                        <a:spcAft>
                          <a:spcPts val="0"/>
                        </a:spcAft>
                        <a:buClr>
                          <a:srgbClr val="000000"/>
                        </a:buClr>
                        <a:buSzPts val="1400"/>
                        <a:buFont typeface="Arial"/>
                        <a:buNone/>
                      </a:pPr>
                      <a:r>
                        <a:rPr lang="en-GB" sz="1800" u="none" strike="noStrike" cap="none" dirty="0">
                          <a:latin typeface="Century Gothic" panose="020B0502020202020204" pitchFamily="34" charset="0"/>
                          <a:ea typeface="Cambria Math" panose="02040503050406030204" pitchFamily="18" charset="0"/>
                          <a:cs typeface="Century Gothic"/>
                          <a:sym typeface="Century Gothic"/>
                        </a:rPr>
                        <a:t>3.2</a:t>
                      </a:r>
                      <a:endParaRPr sz="1800" u="none" strike="noStrike" cap="none" dirty="0">
                        <a:latin typeface="Century Gothic" panose="020B0502020202020204" pitchFamily="34" charset="0"/>
                        <a:ea typeface="Cambria Math" panose="02040503050406030204" pitchFamily="18" charset="0"/>
                        <a:cs typeface="Century Gothic"/>
                        <a:sym typeface="Century Gothic"/>
                      </a:endParaRPr>
                    </a:p>
                  </a:txBody>
                  <a:tcPr marL="91425" marR="91425" marT="91425" marB="91425">
                    <a:solidFill>
                      <a:srgbClr val="F4C8E2"/>
                    </a:solidFill>
                  </a:tcPr>
                </a:tc>
                <a:extLst>
                  <a:ext uri="{0D108BD9-81ED-4DB2-BD59-A6C34878D82A}">
                    <a16:rowId xmlns:a16="http://schemas.microsoft.com/office/drawing/2014/main" val="10002"/>
                  </a:ext>
                </a:extLst>
              </a:tr>
              <a:tr h="0">
                <a:tc>
                  <a:txBody>
                    <a:bodyPr/>
                    <a:lstStyle/>
                    <a:p>
                      <a:pPr marL="0" marR="0" lvl="0" indent="0" algn="l" rtl="0">
                        <a:lnSpc>
                          <a:spcPct val="100000"/>
                        </a:lnSpc>
                        <a:spcBef>
                          <a:spcPts val="0"/>
                        </a:spcBef>
                        <a:spcAft>
                          <a:spcPts val="0"/>
                        </a:spcAft>
                        <a:buClr>
                          <a:srgbClr val="000000"/>
                        </a:buClr>
                        <a:buSzPts val="1400"/>
                        <a:buFont typeface="Arial"/>
                        <a:buNone/>
                      </a:pPr>
                      <a:r>
                        <a:rPr lang="en-GB" sz="1800" u="none" strike="noStrike" cap="none" dirty="0">
                          <a:latin typeface="Century Gothic" panose="020B0502020202020204" pitchFamily="34" charset="0"/>
                          <a:ea typeface="Century Gothic"/>
                          <a:cs typeface="Century Gothic"/>
                          <a:sym typeface="Century Gothic"/>
                        </a:rPr>
                        <a:t>Iron sulfide (after the reaction)</a:t>
                      </a:r>
                      <a:endParaRPr sz="1800" u="none" strike="noStrike" cap="none" dirty="0">
                        <a:latin typeface="Century Gothic" panose="020B0502020202020204" pitchFamily="34" charset="0"/>
                        <a:ea typeface="Century Gothic"/>
                        <a:cs typeface="Century Gothic"/>
                        <a:sym typeface="Century Gothic"/>
                      </a:endParaRPr>
                    </a:p>
                  </a:txBody>
                  <a:tcPr marL="91425" marR="91425" marT="91425" marB="91425">
                    <a:solidFill>
                      <a:srgbClr val="F4C8E2"/>
                    </a:solidFill>
                  </a:tcPr>
                </a:tc>
                <a:tc>
                  <a:txBody>
                    <a:bodyPr/>
                    <a:lstStyle/>
                    <a:p>
                      <a:pPr marL="0" marR="0" lvl="0" indent="0" algn="ctr" rtl="0">
                        <a:lnSpc>
                          <a:spcPct val="100000"/>
                        </a:lnSpc>
                        <a:spcBef>
                          <a:spcPts val="0"/>
                        </a:spcBef>
                        <a:spcAft>
                          <a:spcPts val="0"/>
                        </a:spcAft>
                        <a:buClr>
                          <a:srgbClr val="000000"/>
                        </a:buClr>
                        <a:buSzPts val="1400"/>
                        <a:buFont typeface="Arial"/>
                        <a:buNone/>
                      </a:pPr>
                      <a:r>
                        <a:rPr lang="en-GB" sz="1800" u="none" strike="noStrike" cap="none" dirty="0">
                          <a:latin typeface="Century Gothic" panose="020B0502020202020204" pitchFamily="34" charset="0"/>
                          <a:ea typeface="Cambria Math" panose="02040503050406030204" pitchFamily="18" charset="0"/>
                          <a:cs typeface="Century Gothic"/>
                          <a:sym typeface="Century Gothic"/>
                        </a:rPr>
                        <a:t>8.8</a:t>
                      </a:r>
                      <a:endParaRPr sz="1800" u="none" strike="noStrike" cap="none" dirty="0">
                        <a:latin typeface="Century Gothic" panose="020B0502020202020204" pitchFamily="34" charset="0"/>
                        <a:ea typeface="Cambria Math" panose="02040503050406030204" pitchFamily="18" charset="0"/>
                        <a:cs typeface="Century Gothic"/>
                        <a:sym typeface="Century Gothic"/>
                      </a:endParaRPr>
                    </a:p>
                  </a:txBody>
                  <a:tcPr marL="91425" marR="91425" marT="91425" marB="91425">
                    <a:solidFill>
                      <a:srgbClr val="F4C8E2"/>
                    </a:solidFill>
                  </a:tcPr>
                </a:tc>
                <a:extLst>
                  <a:ext uri="{0D108BD9-81ED-4DB2-BD59-A6C34878D82A}">
                    <a16:rowId xmlns:a16="http://schemas.microsoft.com/office/drawing/2014/main" val="10003"/>
                  </a:ext>
                </a:extLst>
              </a:tr>
            </a:tbl>
          </a:graphicData>
        </a:graphic>
      </p:graphicFrame>
      <mc:AlternateContent xmlns:mc="http://schemas.openxmlformats.org/markup-compatibility/2006" xmlns:a14="http://schemas.microsoft.com/office/drawing/2010/main">
        <mc:Choice Requires="a14">
          <p:sp>
            <p:nvSpPr>
              <p:cNvPr id="4" name="Text Placeholder 2">
                <a:extLst>
                  <a:ext uri="{FF2B5EF4-FFF2-40B4-BE49-F238E27FC236}">
                    <a16:creationId xmlns:a16="http://schemas.microsoft.com/office/drawing/2014/main" id="{8428FBB1-28BD-F17C-E342-EE8F9AA2D2FF}"/>
                  </a:ext>
                </a:extLst>
              </p:cNvPr>
              <p:cNvSpPr>
                <a:spLocks noGrp="1"/>
              </p:cNvSpPr>
              <p:nvPr>
                <p:ph type="body" idx="1"/>
              </p:nvPr>
            </p:nvSpPr>
            <p:spPr>
              <a:xfrm>
                <a:off x="505000" y="3511736"/>
                <a:ext cx="10200395" cy="3519667"/>
              </a:xfrm>
            </p:spPr>
            <p:txBody>
              <a:bodyPr>
                <a:normAutofit/>
              </a:bodyPr>
              <a:lstStyle/>
              <a:p>
                <a:pPr marL="589757" lvl="0" indent="-457200">
                  <a:spcBef>
                    <a:spcPts val="1200"/>
                  </a:spcBef>
                  <a:buSzPct val="100000"/>
                  <a:buFont typeface="+mj-lt"/>
                  <a:buAutoNum type="alphaLcParenR"/>
                </a:pPr>
                <a:r>
                  <a:rPr lang="en-GB" dirty="0"/>
                  <a:t>Write a word equation for this reaction.</a:t>
                </a:r>
              </a:p>
              <a:p>
                <a:pPr marL="589757" lvl="0" indent="-457200">
                  <a:buSzPct val="100000"/>
                  <a:buFont typeface="+mj-lt"/>
                  <a:buAutoNum type="alphaLcParenR"/>
                </a:pPr>
                <a:r>
                  <a:rPr lang="en-GB" dirty="0"/>
                  <a:t>Do the results show that mass was conserved? Show your working and explain your answer.</a:t>
                </a:r>
              </a:p>
              <a:p>
                <a:pPr marL="132557" lvl="0" indent="0">
                  <a:spcBef>
                    <a:spcPts val="600"/>
                  </a:spcBef>
                  <a:buSzPct val="100000"/>
                  <a:buNone/>
                </a:pPr>
                <a:r>
                  <a:rPr lang="en-GB" dirty="0"/>
                  <a:t>This is the symbol equation for the reaction: </a:t>
                </a:r>
                <a14:m>
                  <m:oMath xmlns:m="http://schemas.openxmlformats.org/officeDocument/2006/math">
                    <m:r>
                      <m:rPr>
                        <m:sty m:val="p"/>
                      </m:rPr>
                      <a:rPr lang="en-GB" b="0" i="0" dirty="0" smtClean="0">
                        <a:solidFill>
                          <a:schemeClr val="tx1"/>
                        </a:solidFill>
                        <a:latin typeface="Cambria Math" panose="02040503050406030204" pitchFamily="18" charset="0"/>
                      </a:rPr>
                      <m:t>Fe</m:t>
                    </m:r>
                    <m:r>
                      <a:rPr lang="en-GB" b="0" i="0" dirty="0" smtClean="0">
                        <a:solidFill>
                          <a:schemeClr val="tx1"/>
                        </a:solidFill>
                        <a:latin typeface="Cambria Math" panose="02040503050406030204" pitchFamily="18" charset="0"/>
                      </a:rPr>
                      <m:t> + </m:t>
                    </m:r>
                    <m:r>
                      <m:rPr>
                        <m:sty m:val="p"/>
                      </m:rPr>
                      <a:rPr lang="en-GB" b="0" i="0" dirty="0">
                        <a:solidFill>
                          <a:schemeClr val="tx1"/>
                        </a:solidFill>
                        <a:latin typeface="Cambria Math" panose="02040503050406030204" pitchFamily="18" charset="0"/>
                      </a:rPr>
                      <m:t>S</m:t>
                    </m:r>
                    <m:r>
                      <a:rPr lang="en-GB" b="0" i="0" dirty="0">
                        <a:solidFill>
                          <a:schemeClr val="tx1"/>
                        </a:solidFill>
                        <a:latin typeface="Cambria Math" panose="02040503050406030204" pitchFamily="18" charset="0"/>
                      </a:rPr>
                      <m:t> → </m:t>
                    </m:r>
                    <m:r>
                      <m:rPr>
                        <m:sty m:val="p"/>
                      </m:rPr>
                      <a:rPr lang="en-GB" b="0" i="0" dirty="0" err="1" smtClean="0">
                        <a:solidFill>
                          <a:schemeClr val="tx1"/>
                        </a:solidFill>
                        <a:latin typeface="Cambria Math" panose="02040503050406030204" pitchFamily="18" charset="0"/>
                      </a:rPr>
                      <m:t>FeS</m:t>
                    </m:r>
                  </m:oMath>
                </a14:m>
                <a:endParaRPr lang="en-GB" dirty="0"/>
              </a:p>
              <a:p>
                <a:pPr marL="589757" lvl="0" indent="-457200">
                  <a:buSzPct val="100000"/>
                  <a:buFont typeface="+mj-lt"/>
                  <a:buAutoNum type="alphaLcParenR" startAt="3"/>
                </a:pPr>
                <a:r>
                  <a:rPr lang="en-GB" dirty="0"/>
                  <a:t>State whether the equation is balanced and give a reason for your answer.   </a:t>
                </a:r>
              </a:p>
              <a:p>
                <a:pPr marL="589757" lvl="0" indent="-457200">
                  <a:buSzPct val="100000"/>
                  <a:buFont typeface="+mj-lt"/>
                  <a:buAutoNum type="alphaLcParenR" startAt="3"/>
                </a:pPr>
                <a:r>
                  <a:rPr lang="en-GB" dirty="0"/>
                  <a:t>Estimate the relative formula mass of iron </a:t>
                </a:r>
                <a:r>
                  <a:rPr lang="en-GB" dirty="0" err="1"/>
                  <a:t>sulfide</a:t>
                </a:r>
                <a:r>
                  <a:rPr lang="en-GB" dirty="0"/>
                  <a:t>. Iron has a relative atomic mass of 56 and </a:t>
                </a:r>
                <a:r>
                  <a:rPr lang="en-GB" dirty="0" err="1"/>
                  <a:t>sulfur</a:t>
                </a:r>
                <a:r>
                  <a:rPr lang="en-GB" dirty="0"/>
                  <a:t> is 32</a:t>
                </a:r>
                <a:r>
                  <a:rPr lang="en-GB" dirty="0">
                    <a:latin typeface="Cambria Math" panose="02040503050406030204" pitchFamily="18" charset="0"/>
                    <a:ea typeface="Cambria Math" panose="02040503050406030204" pitchFamily="18" charset="0"/>
                  </a:rPr>
                  <a:t>. </a:t>
                </a:r>
                <a:r>
                  <a:rPr lang="en-GB" dirty="0">
                    <a:latin typeface="Century Gothic" panose="020B0502020202020204" pitchFamily="34" charset="0"/>
                    <a:ea typeface="Cambria Math" panose="02040503050406030204" pitchFamily="18" charset="0"/>
                  </a:rPr>
                  <a:t>Hint: round to 1 significant figure.</a:t>
                </a:r>
                <a:endParaRPr lang="en-GB" dirty="0">
                  <a:latin typeface="Century Gothic" panose="020B0502020202020204" pitchFamily="34" charset="0"/>
                </a:endParaRPr>
              </a:p>
              <a:p>
                <a:pPr marL="589757" lvl="0" indent="-457200">
                  <a:buSzPct val="100000"/>
                  <a:buFont typeface="+mj-lt"/>
                  <a:buAutoNum type="alphaLcParenR" startAt="3"/>
                </a:pPr>
                <a:r>
                  <a:rPr lang="en-GB" dirty="0"/>
                  <a:t>Calculate the relative formula mass for iron </a:t>
                </a:r>
                <a:r>
                  <a:rPr lang="en-GB" dirty="0" err="1"/>
                  <a:t>sulfide</a:t>
                </a:r>
                <a:r>
                  <a:rPr lang="en-GB" dirty="0"/>
                  <a:t>.</a:t>
                </a:r>
              </a:p>
            </p:txBody>
          </p:sp>
        </mc:Choice>
        <mc:Fallback xmlns="">
          <p:sp>
            <p:nvSpPr>
              <p:cNvPr id="4" name="Text Placeholder 2">
                <a:extLst>
                  <a:ext uri="{FF2B5EF4-FFF2-40B4-BE49-F238E27FC236}">
                    <a16:creationId xmlns:a16="http://schemas.microsoft.com/office/drawing/2014/main" id="{8428FBB1-28BD-F17C-E342-EE8F9AA2D2FF}"/>
                  </a:ext>
                </a:extLst>
              </p:cNvPr>
              <p:cNvSpPr>
                <a:spLocks noGrp="1" noRot="1" noChangeAspect="1" noMove="1" noResize="1" noEditPoints="1" noAdjustHandles="1" noChangeArrowheads="1" noChangeShapeType="1" noTextEdit="1"/>
              </p:cNvSpPr>
              <p:nvPr>
                <p:ph type="body" idx="1"/>
              </p:nvPr>
            </p:nvSpPr>
            <p:spPr>
              <a:xfrm>
                <a:off x="505000" y="3511736"/>
                <a:ext cx="10200395" cy="3519667"/>
              </a:xfrm>
              <a:blipFill>
                <a:blip r:embed="rId3"/>
                <a:stretch>
                  <a:fillRect l="-359" r="-897"/>
                </a:stretch>
              </a:blipFill>
            </p:spPr>
            <p:txBody>
              <a:bodyPr/>
              <a:lstStyle/>
              <a:p>
                <a:r>
                  <a:rPr lang="en-GB">
                    <a:noFill/>
                  </a:rPr>
                  <a:t> </a:t>
                </a:r>
              </a:p>
            </p:txBody>
          </p:sp>
        </mc:Fallback>
      </mc:AlternateContent>
      <p:sp>
        <p:nvSpPr>
          <p:cNvPr id="3" name="Google Shape;117;p5">
            <a:extLst>
              <a:ext uri="{FF2B5EF4-FFF2-40B4-BE49-F238E27FC236}">
                <a16:creationId xmlns:a16="http://schemas.microsoft.com/office/drawing/2014/main" id="{A8BE49FA-012E-1438-E12E-52A56CC1613A}"/>
              </a:ext>
              <a:ext uri="{C183D7F6-B498-43B3-948B-1728B52AA6E4}">
                <adec:decorative xmlns:adec="http://schemas.microsoft.com/office/drawing/2017/decorative" val="1"/>
              </a:ext>
            </a:extLst>
          </p:cNvPr>
          <p:cNvSpPr txBox="1"/>
          <p:nvPr/>
        </p:nvSpPr>
        <p:spPr>
          <a:xfrm rot="5400000">
            <a:off x="9701760" y="2205000"/>
            <a:ext cx="4140000" cy="810000"/>
          </a:xfrm>
          <a:prstGeom prst="rect">
            <a:avLst/>
          </a:prstGeom>
          <a:noFill/>
          <a:ln>
            <a:noFill/>
          </a:ln>
        </p:spPr>
        <p:txBody>
          <a:bodyPr spcFirstLastPara="1" wrap="square" lIns="0" tIns="0" rIns="0" bIns="0" anchor="ctr" anchorCtr="0">
            <a:noAutofit/>
          </a:bodyPr>
          <a:lstStyle/>
          <a:p>
            <a:pPr marL="0" marR="0" lvl="0" indent="0" algn="l" rtl="0">
              <a:lnSpc>
                <a:spcPct val="90000"/>
              </a:lnSpc>
              <a:spcBef>
                <a:spcPts val="0"/>
              </a:spcBef>
              <a:spcAft>
                <a:spcPts val="0"/>
              </a:spcAft>
              <a:buClr>
                <a:schemeClr val="lt1"/>
              </a:buClr>
              <a:buSzPts val="2200"/>
              <a:buFont typeface="Century Gothic"/>
              <a:buNone/>
            </a:pPr>
            <a:r>
              <a:rPr lang="en-GB" sz="2200" b="1" dirty="0">
                <a:solidFill>
                  <a:schemeClr val="lt1"/>
                </a:solidFill>
                <a:latin typeface="Century Gothic"/>
                <a:ea typeface="Century Gothic"/>
                <a:cs typeface="Century Gothic"/>
                <a:sym typeface="Century Gothic"/>
              </a:rPr>
              <a:t>Lesson question</a:t>
            </a:r>
            <a:endParaRPr sz="2200" b="1" i="0" u="none" strike="noStrike" cap="none" dirty="0">
              <a:solidFill>
                <a:schemeClr val="lt1"/>
              </a:solidFill>
              <a:latin typeface="Century Gothic"/>
              <a:ea typeface="Century Gothic"/>
              <a:cs typeface="Century Gothic"/>
              <a:sym typeface="Century Gothic"/>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239"/>
        <p:cNvGrpSpPr/>
        <p:nvPr/>
      </p:nvGrpSpPr>
      <p:grpSpPr>
        <a:xfrm>
          <a:off x="0" y="0"/>
          <a:ext cx="0" cy="0"/>
          <a:chOff x="0" y="0"/>
          <a:chExt cx="0" cy="0"/>
        </a:xfrm>
      </p:grpSpPr>
      <p:sp>
        <p:nvSpPr>
          <p:cNvPr id="240" name="Google Shape;240;g3d091a43782_0_14"/>
          <p:cNvSpPr txBox="1">
            <a:spLocks noGrp="1"/>
          </p:cNvSpPr>
          <p:nvPr>
            <p:ph type="title"/>
          </p:nvPr>
        </p:nvSpPr>
        <p:spPr>
          <a:xfrm>
            <a:off x="540000" y="540000"/>
            <a:ext cx="10080000" cy="440700"/>
          </a:xfrm>
          <a:prstGeom prst="rect">
            <a:avLst/>
          </a:prstGeom>
          <a:noFill/>
          <a:ln>
            <a:noFill/>
          </a:ln>
        </p:spPr>
        <p:txBody>
          <a:bodyPr spcFirstLastPara="1" wrap="square" lIns="0" tIns="0" rIns="0" bIns="0" anchor="t" anchorCtr="0">
            <a:noAutofit/>
          </a:bodyPr>
          <a:lstStyle/>
          <a:p>
            <a:pPr marL="0" lvl="0" indent="0" algn="l" rtl="0">
              <a:lnSpc>
                <a:spcPct val="90000"/>
              </a:lnSpc>
              <a:spcBef>
                <a:spcPts val="0"/>
              </a:spcBef>
              <a:spcAft>
                <a:spcPts val="0"/>
              </a:spcAft>
              <a:buSzPts val="3400"/>
              <a:buNone/>
            </a:pPr>
            <a:r>
              <a:rPr lang="en-GB" dirty="0"/>
              <a:t>Returning to the lesson question – answers </a:t>
            </a:r>
            <a:endParaRPr dirty="0"/>
          </a:p>
        </p:txBody>
      </p:sp>
      <mc:AlternateContent xmlns:mc="http://schemas.openxmlformats.org/markup-compatibility/2006" xmlns:a14="http://schemas.microsoft.com/office/drawing/2010/main">
        <mc:Choice Requires="a14">
          <p:sp>
            <p:nvSpPr>
              <p:cNvPr id="241" name="Google Shape;241;g3d091a43782_0_14"/>
              <p:cNvSpPr txBox="1">
                <a:spLocks noGrp="1"/>
              </p:cNvSpPr>
              <p:nvPr>
                <p:ph type="body" idx="1"/>
              </p:nvPr>
            </p:nvSpPr>
            <p:spPr>
              <a:xfrm>
                <a:off x="539998" y="1341955"/>
                <a:ext cx="10080000" cy="5040000"/>
              </a:xfrm>
              <a:prstGeom prst="rect">
                <a:avLst/>
              </a:prstGeom>
              <a:noFill/>
              <a:ln>
                <a:noFill/>
              </a:ln>
            </p:spPr>
            <p:txBody>
              <a:bodyPr spcFirstLastPara="1" wrap="square" lIns="0" tIns="0" rIns="0" bIns="0" anchor="t" anchorCtr="0">
                <a:noAutofit/>
              </a:bodyPr>
              <a:lstStyle/>
              <a:p>
                <a:pPr marL="524272" lvl="0" indent="-457200" algn="l" rtl="0">
                  <a:lnSpc>
                    <a:spcPct val="100000"/>
                  </a:lnSpc>
                  <a:spcBef>
                    <a:spcPts val="0"/>
                  </a:spcBef>
                  <a:spcAft>
                    <a:spcPts val="0"/>
                  </a:spcAft>
                  <a:buSzPct val="100000"/>
                  <a:buFont typeface="+mj-lt"/>
                  <a:buAutoNum type="alphaLcParenR"/>
                </a:pPr>
                <a:r>
                  <a:rPr lang="en-GB" dirty="0"/>
                  <a:t> </a:t>
                </a:r>
                <a14:m>
                  <m:oMath xmlns:m="http://schemas.openxmlformats.org/officeDocument/2006/math">
                    <m:r>
                      <m:rPr>
                        <m:sty m:val="p"/>
                      </m:rPr>
                      <a:rPr lang="en-GB" i="0" dirty="0" smtClean="0">
                        <a:latin typeface="Cambria Math" panose="02040503050406030204" pitchFamily="18" charset="0"/>
                      </a:rPr>
                      <m:t>iron</m:t>
                    </m:r>
                    <m:r>
                      <a:rPr lang="en-GB" i="0" dirty="0" smtClean="0">
                        <a:latin typeface="Cambria Math" panose="02040503050406030204" pitchFamily="18" charset="0"/>
                      </a:rPr>
                      <m:t> + </m:t>
                    </m:r>
                    <m:r>
                      <m:rPr>
                        <m:sty m:val="p"/>
                      </m:rPr>
                      <a:rPr lang="en-GB" i="0" dirty="0" err="1">
                        <a:latin typeface="Cambria Math" panose="02040503050406030204" pitchFamily="18" charset="0"/>
                      </a:rPr>
                      <m:t>sulfur</m:t>
                    </m:r>
                    <m:r>
                      <a:rPr lang="en-GB" i="0" dirty="0">
                        <a:latin typeface="Cambria Math" panose="02040503050406030204" pitchFamily="18" charset="0"/>
                      </a:rPr>
                      <m:t> → </m:t>
                    </m:r>
                    <m:r>
                      <m:rPr>
                        <m:sty m:val="p"/>
                      </m:rPr>
                      <a:rPr lang="en-GB" i="0" dirty="0">
                        <a:latin typeface="Cambria Math" panose="02040503050406030204" pitchFamily="18" charset="0"/>
                      </a:rPr>
                      <m:t>iron</m:t>
                    </m:r>
                    <m:r>
                      <a:rPr lang="en-GB" i="0" dirty="0">
                        <a:latin typeface="Cambria Math" panose="02040503050406030204" pitchFamily="18" charset="0"/>
                      </a:rPr>
                      <m:t> </m:t>
                    </m:r>
                    <m:r>
                      <m:rPr>
                        <m:sty m:val="p"/>
                      </m:rPr>
                      <a:rPr lang="en-GB" i="0" dirty="0" err="1">
                        <a:latin typeface="Cambria Math" panose="02040503050406030204" pitchFamily="18" charset="0"/>
                      </a:rPr>
                      <m:t>sulfide</m:t>
                    </m:r>
                    <m:r>
                      <a:rPr lang="en-GB" i="0" dirty="0">
                        <a:latin typeface="Cambria Math" panose="02040503050406030204" pitchFamily="18" charset="0"/>
                      </a:rPr>
                      <m:t> </m:t>
                    </m:r>
                  </m:oMath>
                </a14:m>
                <a:endParaRPr lang="en-GB" dirty="0"/>
              </a:p>
              <a:p>
                <a:pPr marL="524272" lvl="0" indent="-457200" algn="l" rtl="0">
                  <a:lnSpc>
                    <a:spcPct val="100000"/>
                  </a:lnSpc>
                  <a:spcBef>
                    <a:spcPts val="0"/>
                  </a:spcBef>
                  <a:spcAft>
                    <a:spcPts val="0"/>
                  </a:spcAft>
                  <a:buSzPct val="100000"/>
                  <a:buFont typeface="+mj-lt"/>
                  <a:buAutoNum type="alphaLcParenR"/>
                </a:pPr>
                <a:r>
                  <a:rPr lang="en-GB" dirty="0"/>
                  <a:t> </a:t>
                </a:r>
                <a14:m>
                  <m:oMath xmlns:m="http://schemas.openxmlformats.org/officeDocument/2006/math">
                    <m:r>
                      <a:rPr lang="en-GB" i="0" dirty="0" smtClean="0">
                        <a:latin typeface="Cambria Math" panose="02040503050406030204" pitchFamily="18" charset="0"/>
                      </a:rPr>
                      <m:t>5.6 + 3.2 = 8.8 </m:t>
                    </m:r>
                    <m:r>
                      <m:rPr>
                        <m:sty m:val="p"/>
                      </m:rPr>
                      <a:rPr lang="en-GB" i="0" dirty="0" smtClean="0">
                        <a:latin typeface="Cambria Math" panose="02040503050406030204" pitchFamily="18" charset="0"/>
                      </a:rPr>
                      <m:t>g</m:t>
                    </m:r>
                    <m:r>
                      <a:rPr lang="en-GB" i="0" dirty="0" smtClean="0">
                        <a:latin typeface="Cambria Math" panose="02040503050406030204" pitchFamily="18" charset="0"/>
                      </a:rPr>
                      <m:t> </m:t>
                    </m:r>
                  </m:oMath>
                </a14:m>
                <a:r>
                  <a:rPr lang="en-GB" dirty="0"/>
                  <a:t> is the total mass of the reactants. Mass is conserved because the total mass of the reactants (8.8.g) equals the total mass of the product (8.8g).</a:t>
                </a:r>
              </a:p>
              <a:p>
                <a:pPr marL="524272" indent="-457200">
                  <a:buSzPct val="100000"/>
                  <a:buFont typeface="+mj-lt"/>
                  <a:buAutoNum type="alphaLcParenR"/>
                </a:pPr>
                <a:r>
                  <a:rPr lang="en-GB" dirty="0"/>
                  <a:t>The equation is balanced because the number of each type of atom is equal on both sides of the arrow.</a:t>
                </a:r>
              </a:p>
              <a:p>
                <a:pPr marL="524272" indent="-457200">
                  <a:buSzPct val="100000"/>
                  <a:buFont typeface="+mj-lt"/>
                  <a:buAutoNum type="alphaLcParenR"/>
                </a:pPr>
                <a:endParaRPr lang="en-GB" dirty="0"/>
              </a:p>
              <a:p>
                <a:pPr marL="524272" indent="-457200">
                  <a:buSzPct val="100000"/>
                  <a:buFont typeface="+mj-lt"/>
                  <a:buAutoNum type="alphaLcParenR"/>
                </a:pPr>
                <a:endParaRPr lang="en-GB" dirty="0"/>
              </a:p>
              <a:p>
                <a:pPr marL="524272" indent="-457200">
                  <a:buSzPct val="100000"/>
                  <a:buFont typeface="+mj-lt"/>
                  <a:buAutoNum type="alphaLcParenR"/>
                </a:pPr>
                <a:endParaRPr lang="en-GB" dirty="0"/>
              </a:p>
              <a:p>
                <a:pPr marL="524272" indent="-457200">
                  <a:buSzPct val="100000"/>
                  <a:buFont typeface="+mj-lt"/>
                  <a:buAutoNum type="alphaLcParenR"/>
                </a:pPr>
                <a:endParaRPr lang="en-GB" dirty="0"/>
              </a:p>
              <a:p>
                <a:pPr marL="524272" indent="-457200">
                  <a:buSzPct val="100000"/>
                  <a:buFont typeface="+mj-lt"/>
                  <a:buAutoNum type="alphaLcParenR"/>
                </a:pPr>
                <a:endParaRPr lang="en-GB" dirty="0"/>
              </a:p>
              <a:p>
                <a:pPr marL="524272" indent="-457200">
                  <a:buSzPct val="100000"/>
                  <a:buFont typeface="+mj-lt"/>
                  <a:buAutoNum type="alphaLcParenR"/>
                </a:pPr>
                <a:r>
                  <a:rPr lang="en-GB" dirty="0"/>
                  <a:t>Estimate: 56 is rounded to 60 and 32 is rounded to 30. The relative formula mass of iron </a:t>
                </a:r>
                <a:r>
                  <a:rPr lang="en-GB" dirty="0" err="1"/>
                  <a:t>sulfide</a:t>
                </a:r>
                <a:r>
                  <a:rPr lang="en-GB" dirty="0"/>
                  <a:t> is 90.</a:t>
                </a:r>
              </a:p>
              <a:p>
                <a:pPr marL="524272" indent="-457200">
                  <a:buSzPct val="100000"/>
                  <a:buFont typeface="+mj-lt"/>
                  <a:buAutoNum type="alphaLcParenR"/>
                </a:pPr>
                <a:r>
                  <a:rPr lang="en-GB" dirty="0"/>
                  <a:t>Calculate: </a:t>
                </a:r>
                <a14:m>
                  <m:oMath xmlns:m="http://schemas.openxmlformats.org/officeDocument/2006/math">
                    <m:r>
                      <a:rPr lang="en-GB" i="1" dirty="0" smtClean="0">
                        <a:latin typeface="Cambria Math" panose="02040503050406030204" pitchFamily="18" charset="0"/>
                      </a:rPr>
                      <m:t>56 + 32 = 88</m:t>
                    </m:r>
                  </m:oMath>
                </a14:m>
                <a:endParaRPr dirty="0"/>
              </a:p>
            </p:txBody>
          </p:sp>
        </mc:Choice>
        <mc:Fallback xmlns="">
          <p:sp>
            <p:nvSpPr>
              <p:cNvPr id="241" name="Google Shape;241;g3d091a43782_0_14"/>
              <p:cNvSpPr txBox="1">
                <a:spLocks noGrp="1" noRot="1" noChangeAspect="1" noMove="1" noResize="1" noEditPoints="1" noAdjustHandles="1" noChangeArrowheads="1" noChangeShapeType="1" noTextEdit="1"/>
              </p:cNvSpPr>
              <p:nvPr>
                <p:ph type="body" idx="1"/>
              </p:nvPr>
            </p:nvSpPr>
            <p:spPr>
              <a:xfrm>
                <a:off x="539998" y="1341955"/>
                <a:ext cx="10080000" cy="5040000"/>
              </a:xfrm>
              <a:prstGeom prst="rect">
                <a:avLst/>
              </a:prstGeom>
              <a:blipFill>
                <a:blip r:embed="rId3"/>
                <a:stretch>
                  <a:fillRect l="-1028" t="-1693" r="-968"/>
                </a:stretch>
              </a:blipFill>
              <a:ln>
                <a:noFill/>
              </a:ln>
            </p:spPr>
            <p:txBody>
              <a:bodyPr/>
              <a:lstStyle/>
              <a:p>
                <a:r>
                  <a:rPr lang="en-GB">
                    <a:noFill/>
                  </a:rPr>
                  <a:t> </a:t>
                </a:r>
              </a:p>
            </p:txBody>
          </p:sp>
        </mc:Fallback>
      </mc:AlternateContent>
      <mc:AlternateContent xmlns:mc="http://schemas.openxmlformats.org/markup-compatibility/2006" xmlns:a14="http://schemas.microsoft.com/office/drawing/2010/main">
        <mc:Choice Requires="a14">
          <p:graphicFrame>
            <p:nvGraphicFramePr>
              <p:cNvPr id="242" name="Google Shape;242;g3d091a43782_0_14"/>
              <p:cNvGraphicFramePr/>
              <p:nvPr>
                <p:extLst>
                  <p:ext uri="{D42A27DB-BD31-4B8C-83A1-F6EECF244321}">
                    <p14:modId xmlns:p14="http://schemas.microsoft.com/office/powerpoint/2010/main" val="3279419172"/>
                  </p:ext>
                </p:extLst>
              </p:nvPr>
            </p:nvGraphicFramePr>
            <p:xfrm>
              <a:off x="993899" y="3446585"/>
              <a:ext cx="9803056" cy="1395765"/>
            </p:xfrm>
            <a:graphic>
              <a:graphicData uri="http://schemas.openxmlformats.org/drawingml/2006/table">
                <a:tbl>
                  <a:tblPr firstRow="1">
                    <a:noFill/>
                    <a:tableStyleId>{DD7AEC4D-FE95-46A4-88DE-379C820DF049}</a:tableStyleId>
                  </a:tblPr>
                  <a:tblGrid>
                    <a:gridCol w="4901528">
                      <a:extLst>
                        <a:ext uri="{9D8B030D-6E8A-4147-A177-3AD203B41FA5}">
                          <a16:colId xmlns:a16="http://schemas.microsoft.com/office/drawing/2014/main" val="20000"/>
                        </a:ext>
                      </a:extLst>
                    </a:gridCol>
                    <a:gridCol w="4901528">
                      <a:extLst>
                        <a:ext uri="{9D8B030D-6E8A-4147-A177-3AD203B41FA5}">
                          <a16:colId xmlns:a16="http://schemas.microsoft.com/office/drawing/2014/main" val="20001"/>
                        </a:ext>
                      </a:extLst>
                    </a:gridCol>
                  </a:tblGrid>
                  <a:tr h="381000">
                    <a:tc>
                      <a:txBody>
                        <a:bodyPr/>
                        <a:lstStyle/>
                        <a:p>
                          <a:pPr marL="0" marR="0" lvl="0" indent="0" algn="ctr" rtl="0">
                            <a:lnSpc>
                              <a:spcPct val="100000"/>
                            </a:lnSpc>
                            <a:spcBef>
                              <a:spcPts val="0"/>
                            </a:spcBef>
                            <a:spcAft>
                              <a:spcPts val="0"/>
                            </a:spcAft>
                            <a:buClr>
                              <a:srgbClr val="000000"/>
                            </a:buClr>
                            <a:buSzPts val="1400"/>
                            <a:buFont typeface="Arial"/>
                            <a:buNone/>
                          </a:pPr>
                          <a:r>
                            <a:rPr lang="en-GB" sz="1800" b="1" u="none" strike="noStrike" cap="none" dirty="0">
                              <a:solidFill>
                                <a:schemeClr val="bg1"/>
                              </a:solidFill>
                              <a:latin typeface="Century Gothic" panose="020B0502020202020204" pitchFamily="34" charset="0"/>
                            </a:rPr>
                            <a:t>Atoms on the left side of the equation</a:t>
                          </a:r>
                          <a:endParaRPr sz="1800" b="1" u="none" strike="noStrike" cap="none" dirty="0">
                            <a:solidFill>
                              <a:schemeClr val="bg1"/>
                            </a:solidFill>
                            <a:latin typeface="Century Gothic" panose="020B0502020202020204" pitchFamily="34" charset="0"/>
                          </a:endParaRPr>
                        </a:p>
                      </a:txBody>
                      <a:tcPr marL="91425" marR="91425" marT="91425" marB="91425">
                        <a:lnR w="9525" cap="flat" cmpd="sng">
                          <a:solidFill>
                            <a:srgbClr val="9E9E9E"/>
                          </a:solidFill>
                          <a:prstDash val="solid"/>
                          <a:round/>
                          <a:headEnd type="none" w="sm" len="sm"/>
                          <a:tailEnd type="none" w="sm" len="sm"/>
                        </a:lnR>
                        <a:solidFill>
                          <a:srgbClr val="991E66"/>
                        </a:solidFill>
                      </a:tcPr>
                    </a:tc>
                    <a:tc>
                      <a:txBody>
                        <a:bodyPr/>
                        <a:lstStyle/>
                        <a:p>
                          <a:pPr marL="0" marR="0" lvl="0" indent="0" algn="ctr" rtl="0">
                            <a:lnSpc>
                              <a:spcPct val="100000"/>
                            </a:lnSpc>
                            <a:spcBef>
                              <a:spcPts val="0"/>
                            </a:spcBef>
                            <a:spcAft>
                              <a:spcPts val="0"/>
                            </a:spcAft>
                            <a:buClr>
                              <a:srgbClr val="000000"/>
                            </a:buClr>
                            <a:buSzPts val="1400"/>
                            <a:buFont typeface="Arial"/>
                            <a:buNone/>
                          </a:pPr>
                          <a:r>
                            <a:rPr lang="en-GB" sz="1800" b="1" u="none" strike="noStrike" cap="none" dirty="0">
                              <a:solidFill>
                                <a:schemeClr val="bg1"/>
                              </a:solidFill>
                              <a:latin typeface="Century Gothic" panose="020B0502020202020204" pitchFamily="34" charset="0"/>
                            </a:rPr>
                            <a:t>Atoms on the right side of the equation</a:t>
                          </a:r>
                          <a:endParaRPr sz="1800" b="1" u="none" strike="noStrike" cap="none" dirty="0">
                            <a:solidFill>
                              <a:schemeClr val="bg1"/>
                            </a:solidFill>
                            <a:latin typeface="Century Gothic" panose="020B0502020202020204" pitchFamily="34" charset="0"/>
                          </a:endParaRPr>
                        </a:p>
                      </a:txBody>
                      <a:tcPr marL="91425" marR="91425" marT="91425" marB="91425">
                        <a:lnL w="9525" cap="flat" cmpd="sng">
                          <a:solidFill>
                            <a:srgbClr val="9E9E9E"/>
                          </a:solidFill>
                          <a:prstDash val="solid"/>
                          <a:round/>
                          <a:headEnd type="none" w="sm" len="sm"/>
                          <a:tailEnd type="none" w="sm" len="sm"/>
                        </a:lnL>
                        <a:lnR w="9525" cap="flat" cmpd="sng">
                          <a:solidFill>
                            <a:srgbClr val="9E9E9E"/>
                          </a:solidFill>
                          <a:prstDash val="solid"/>
                          <a:round/>
                          <a:headEnd type="none" w="sm" len="sm"/>
                          <a:tailEnd type="none" w="sm" len="sm"/>
                        </a:lnR>
                        <a:lnT w="9525" cap="flat" cmpd="sng">
                          <a:solidFill>
                            <a:srgbClr val="9E9E9E"/>
                          </a:solidFill>
                          <a:prstDash val="solid"/>
                          <a:round/>
                          <a:headEnd type="none" w="sm" len="sm"/>
                          <a:tailEnd type="none" w="sm" len="sm"/>
                        </a:lnT>
                        <a:lnB w="9525" cap="flat" cmpd="sng">
                          <a:solidFill>
                            <a:srgbClr val="9E9E9E"/>
                          </a:solidFill>
                          <a:prstDash val="solid"/>
                          <a:round/>
                          <a:headEnd type="none" w="sm" len="sm"/>
                          <a:tailEnd type="none" w="sm" len="sm"/>
                        </a:lnB>
                        <a:solidFill>
                          <a:srgbClr val="991E66"/>
                        </a:solidFill>
                      </a:tcPr>
                    </a:tc>
                    <a:extLst>
                      <a:ext uri="{0D108BD9-81ED-4DB2-BD59-A6C34878D82A}">
                        <a16:rowId xmlns:a16="http://schemas.microsoft.com/office/drawing/2014/main" val="10000"/>
                      </a:ext>
                    </a:extLst>
                  </a:tr>
                  <a:tr h="481425">
                    <a:tc>
                      <a:txBody>
                        <a:bodyPr/>
                        <a:lstStyle/>
                        <a:p>
                          <a:pPr marL="0" marR="0" lvl="0" indent="0" algn="l" rtl="0">
                            <a:lnSpc>
                              <a:spcPct val="100000"/>
                            </a:lnSpc>
                            <a:spcBef>
                              <a:spcPts val="0"/>
                            </a:spcBef>
                            <a:spcAft>
                              <a:spcPts val="0"/>
                            </a:spcAft>
                            <a:buClr>
                              <a:srgbClr val="000000"/>
                            </a:buClr>
                            <a:buSzPts val="1400"/>
                            <a:buFont typeface="Arial"/>
                            <a:buNone/>
                          </a:pPr>
                          <a14:m>
                            <m:oMathPara xmlns:m="http://schemas.openxmlformats.org/officeDocument/2006/math">
                              <m:oMath>
                                <m:r>
                                  <m:rPr>
                                    <m:sty m:val="p"/>
                                  </m:rPr>
                                  <a:rPr lang="en-GB" sz="1800" i="0" u="none" strike="noStrike" cap="none" dirty="0" smtClean="0">
                                    <a:latin typeface="Cambria Math" panose="02040503050406030204" pitchFamily="18" charset="0"/>
                                  </a:rPr>
                                  <m:t>Fe</m:t>
                                </m:r>
                                <m:r>
                                  <a:rPr lang="en-GB" sz="1800" i="0" u="none" strike="noStrike" cap="none" dirty="0" smtClean="0">
                                    <a:latin typeface="Cambria Math" panose="02040503050406030204" pitchFamily="18" charset="0"/>
                                  </a:rPr>
                                  <m:t> = 1</m:t>
                                </m:r>
                              </m:oMath>
                            </m:oMathPara>
                          </a14:m>
                          <a:endParaRPr sz="1800" dirty="0"/>
                        </a:p>
                      </a:txBody>
                      <a:tcPr marL="91425" marR="91425" marT="91425" marB="91425">
                        <a:solidFill>
                          <a:srgbClr val="F4C8E2"/>
                        </a:solidFill>
                      </a:tcPr>
                    </a:tc>
                    <a:tc>
                      <a:txBody>
                        <a:bodyPr/>
                        <a:lstStyle/>
                        <a:p>
                          <a:pPr marL="0" marR="0" lvl="0" indent="0" algn="l" rtl="0">
                            <a:lnSpc>
                              <a:spcPct val="100000"/>
                            </a:lnSpc>
                            <a:spcBef>
                              <a:spcPts val="0"/>
                            </a:spcBef>
                            <a:spcAft>
                              <a:spcPts val="0"/>
                            </a:spcAft>
                            <a:buClr>
                              <a:srgbClr val="000000"/>
                            </a:buClr>
                            <a:buSzPts val="1400"/>
                            <a:buFont typeface="Arial"/>
                            <a:buNone/>
                          </a:pPr>
                          <a14:m>
                            <m:oMathPara xmlns:m="http://schemas.openxmlformats.org/officeDocument/2006/math">
                              <m:oMath>
                                <m:r>
                                  <m:rPr>
                                    <m:sty m:val="p"/>
                                  </m:rPr>
                                  <a:rPr lang="en-GB" sz="1800" i="0" u="none" strike="noStrike" cap="none" dirty="0" smtClean="0">
                                    <a:latin typeface="Cambria Math" panose="02040503050406030204" pitchFamily="18" charset="0"/>
                                  </a:rPr>
                                  <m:t>Fe</m:t>
                                </m:r>
                                <m:r>
                                  <a:rPr lang="en-GB" sz="1800" i="0" u="none" strike="noStrike" cap="none" dirty="0" smtClean="0">
                                    <a:latin typeface="Cambria Math" panose="02040503050406030204" pitchFamily="18" charset="0"/>
                                  </a:rPr>
                                  <m:t> = 1</m:t>
                                </m:r>
                              </m:oMath>
                            </m:oMathPara>
                          </a14:m>
                          <a:endParaRPr sz="1800" dirty="0"/>
                        </a:p>
                      </a:txBody>
                      <a:tcPr marL="91425" marR="91425" marT="91425" marB="91425">
                        <a:lnT w="9525" cap="flat" cmpd="sng">
                          <a:solidFill>
                            <a:srgbClr val="9E9E9E"/>
                          </a:solidFill>
                          <a:prstDash val="solid"/>
                          <a:round/>
                          <a:headEnd type="none" w="sm" len="sm"/>
                          <a:tailEnd type="none" w="sm" len="sm"/>
                        </a:lnT>
                        <a:solidFill>
                          <a:srgbClr val="F4C8E2"/>
                        </a:solidFill>
                      </a:tcPr>
                    </a:tc>
                    <a:extLst>
                      <a:ext uri="{0D108BD9-81ED-4DB2-BD59-A6C34878D82A}">
                        <a16:rowId xmlns:a16="http://schemas.microsoft.com/office/drawing/2014/main" val="10001"/>
                      </a:ext>
                    </a:extLst>
                  </a:tr>
                  <a:tr h="381000">
                    <a:tc>
                      <a:txBody>
                        <a:bodyPr/>
                        <a:lstStyle/>
                        <a:p>
                          <a:pPr marL="0" marR="0" lvl="0" indent="0" algn="l" rtl="0">
                            <a:lnSpc>
                              <a:spcPct val="100000"/>
                            </a:lnSpc>
                            <a:spcBef>
                              <a:spcPts val="0"/>
                            </a:spcBef>
                            <a:spcAft>
                              <a:spcPts val="0"/>
                            </a:spcAft>
                            <a:buClr>
                              <a:srgbClr val="000000"/>
                            </a:buClr>
                            <a:buSzPts val="1400"/>
                            <a:buFont typeface="Arial"/>
                            <a:buNone/>
                          </a:pPr>
                          <a14:m>
                            <m:oMathPara xmlns:m="http://schemas.openxmlformats.org/officeDocument/2006/math">
                              <m:oMath>
                                <m:r>
                                  <m:rPr>
                                    <m:sty m:val="p"/>
                                  </m:rPr>
                                  <a:rPr lang="en-GB" sz="1800" i="0" u="none" strike="noStrike" cap="none" dirty="0" smtClean="0">
                                    <a:latin typeface="Cambria Math" panose="02040503050406030204" pitchFamily="18" charset="0"/>
                                  </a:rPr>
                                  <m:t>S</m:t>
                                </m:r>
                                <m:r>
                                  <a:rPr lang="en-GB" sz="1800" i="0" u="none" strike="noStrike" cap="none" dirty="0" smtClean="0">
                                    <a:latin typeface="Cambria Math" panose="02040503050406030204" pitchFamily="18" charset="0"/>
                                  </a:rPr>
                                  <m:t> = 1</m:t>
                                </m:r>
                              </m:oMath>
                            </m:oMathPara>
                          </a14:m>
                          <a:endParaRPr sz="1800" dirty="0"/>
                        </a:p>
                      </a:txBody>
                      <a:tcPr marL="91425" marR="91425" marT="91425" marB="91425">
                        <a:solidFill>
                          <a:srgbClr val="F4C8E2"/>
                        </a:solidFill>
                      </a:tcPr>
                    </a:tc>
                    <a:tc>
                      <a:txBody>
                        <a:bodyPr/>
                        <a:lstStyle/>
                        <a:p>
                          <a:pPr marL="0" marR="0" lvl="0" indent="0" algn="l" rtl="0">
                            <a:lnSpc>
                              <a:spcPct val="100000"/>
                            </a:lnSpc>
                            <a:spcBef>
                              <a:spcPts val="0"/>
                            </a:spcBef>
                            <a:spcAft>
                              <a:spcPts val="0"/>
                            </a:spcAft>
                            <a:buClr>
                              <a:srgbClr val="000000"/>
                            </a:buClr>
                            <a:buSzPts val="1400"/>
                            <a:buFont typeface="Arial"/>
                            <a:buNone/>
                          </a:pPr>
                          <a14:m>
                            <m:oMathPara xmlns:m="http://schemas.openxmlformats.org/officeDocument/2006/math">
                              <m:oMath>
                                <m:r>
                                  <m:rPr>
                                    <m:sty m:val="p"/>
                                  </m:rPr>
                                  <a:rPr lang="en-GB" sz="1800" i="0" u="none" strike="noStrike" cap="none" dirty="0" smtClean="0">
                                    <a:latin typeface="Cambria Math" panose="02040503050406030204" pitchFamily="18" charset="0"/>
                                  </a:rPr>
                                  <m:t>S</m:t>
                                </m:r>
                                <m:r>
                                  <a:rPr lang="en-GB" sz="1800" i="0" u="none" strike="noStrike" cap="none" dirty="0" smtClean="0">
                                    <a:latin typeface="Cambria Math" panose="02040503050406030204" pitchFamily="18" charset="0"/>
                                  </a:rPr>
                                  <m:t> = 1</m:t>
                                </m:r>
                              </m:oMath>
                            </m:oMathPara>
                          </a14:m>
                          <a:endParaRPr sz="1800" dirty="0"/>
                        </a:p>
                      </a:txBody>
                      <a:tcPr marL="91425" marR="91425" marT="91425" marB="91425">
                        <a:solidFill>
                          <a:srgbClr val="F4C8E2"/>
                        </a:solidFill>
                      </a:tcPr>
                    </a:tc>
                    <a:extLst>
                      <a:ext uri="{0D108BD9-81ED-4DB2-BD59-A6C34878D82A}">
                        <a16:rowId xmlns:a16="http://schemas.microsoft.com/office/drawing/2014/main" val="10002"/>
                      </a:ext>
                    </a:extLst>
                  </a:tr>
                </a:tbl>
              </a:graphicData>
            </a:graphic>
          </p:graphicFrame>
        </mc:Choice>
        <mc:Fallback xmlns="">
          <p:graphicFrame>
            <p:nvGraphicFramePr>
              <p:cNvPr id="242" name="Google Shape;242;g3d091a43782_0_14"/>
              <p:cNvGraphicFramePr/>
              <p:nvPr>
                <p:extLst>
                  <p:ext uri="{D42A27DB-BD31-4B8C-83A1-F6EECF244321}">
                    <p14:modId xmlns:p14="http://schemas.microsoft.com/office/powerpoint/2010/main" val="3279419172"/>
                  </p:ext>
                </p:extLst>
              </p:nvPr>
            </p:nvGraphicFramePr>
            <p:xfrm>
              <a:off x="993899" y="3446585"/>
              <a:ext cx="9803056" cy="1395765"/>
            </p:xfrm>
            <a:graphic>
              <a:graphicData uri="http://schemas.openxmlformats.org/drawingml/2006/table">
                <a:tbl>
                  <a:tblPr firstRow="1">
                    <a:noFill/>
                    <a:tableStyleId>{DD7AEC4D-FE95-46A4-88DE-379C820DF049}</a:tableStyleId>
                  </a:tblPr>
                  <a:tblGrid>
                    <a:gridCol w="4901528">
                      <a:extLst>
                        <a:ext uri="{9D8B030D-6E8A-4147-A177-3AD203B41FA5}">
                          <a16:colId xmlns:a16="http://schemas.microsoft.com/office/drawing/2014/main" val="20000"/>
                        </a:ext>
                      </a:extLst>
                    </a:gridCol>
                    <a:gridCol w="4901528">
                      <a:extLst>
                        <a:ext uri="{9D8B030D-6E8A-4147-A177-3AD203B41FA5}">
                          <a16:colId xmlns:a16="http://schemas.microsoft.com/office/drawing/2014/main" val="20001"/>
                        </a:ext>
                      </a:extLst>
                    </a:gridCol>
                  </a:tblGrid>
                  <a:tr h="457170">
                    <a:tc>
                      <a:txBody>
                        <a:bodyPr/>
                        <a:lstStyle/>
                        <a:p>
                          <a:pPr marL="0" marR="0" lvl="0" indent="0" algn="ctr" rtl="0">
                            <a:lnSpc>
                              <a:spcPct val="100000"/>
                            </a:lnSpc>
                            <a:spcBef>
                              <a:spcPts val="0"/>
                            </a:spcBef>
                            <a:spcAft>
                              <a:spcPts val="0"/>
                            </a:spcAft>
                            <a:buClr>
                              <a:srgbClr val="000000"/>
                            </a:buClr>
                            <a:buSzPts val="1400"/>
                            <a:buFont typeface="Arial"/>
                            <a:buNone/>
                          </a:pPr>
                          <a:r>
                            <a:rPr lang="en-GB" sz="1800" b="1" u="none" strike="noStrike" cap="none" dirty="0">
                              <a:solidFill>
                                <a:schemeClr val="bg1"/>
                              </a:solidFill>
                              <a:latin typeface="Century Gothic" panose="020B0502020202020204" pitchFamily="34" charset="0"/>
                            </a:rPr>
                            <a:t>Atoms on the left side of the equation</a:t>
                          </a:r>
                          <a:endParaRPr sz="1800" b="1" u="none" strike="noStrike" cap="none" dirty="0">
                            <a:solidFill>
                              <a:schemeClr val="bg1"/>
                            </a:solidFill>
                            <a:latin typeface="Century Gothic" panose="020B0502020202020204" pitchFamily="34" charset="0"/>
                          </a:endParaRPr>
                        </a:p>
                      </a:txBody>
                      <a:tcPr marL="91425" marR="91425" marT="91425" marB="91425">
                        <a:lnR w="9525" cap="flat" cmpd="sng">
                          <a:solidFill>
                            <a:srgbClr val="9E9E9E"/>
                          </a:solidFill>
                          <a:prstDash val="solid"/>
                          <a:round/>
                          <a:headEnd type="none" w="sm" len="sm"/>
                          <a:tailEnd type="none" w="sm" len="sm"/>
                        </a:lnR>
                        <a:solidFill>
                          <a:srgbClr val="991E66"/>
                        </a:solidFill>
                      </a:tcPr>
                    </a:tc>
                    <a:tc>
                      <a:txBody>
                        <a:bodyPr/>
                        <a:lstStyle/>
                        <a:p>
                          <a:pPr marL="0" marR="0" lvl="0" indent="0" algn="ctr" rtl="0">
                            <a:lnSpc>
                              <a:spcPct val="100000"/>
                            </a:lnSpc>
                            <a:spcBef>
                              <a:spcPts val="0"/>
                            </a:spcBef>
                            <a:spcAft>
                              <a:spcPts val="0"/>
                            </a:spcAft>
                            <a:buClr>
                              <a:srgbClr val="000000"/>
                            </a:buClr>
                            <a:buSzPts val="1400"/>
                            <a:buFont typeface="Arial"/>
                            <a:buNone/>
                          </a:pPr>
                          <a:r>
                            <a:rPr lang="en-GB" sz="1800" b="1" u="none" strike="noStrike" cap="none" dirty="0">
                              <a:solidFill>
                                <a:schemeClr val="bg1"/>
                              </a:solidFill>
                              <a:latin typeface="Century Gothic" panose="020B0502020202020204" pitchFamily="34" charset="0"/>
                            </a:rPr>
                            <a:t>Atoms on the right side of the equation</a:t>
                          </a:r>
                          <a:endParaRPr sz="1800" b="1" u="none" strike="noStrike" cap="none" dirty="0">
                            <a:solidFill>
                              <a:schemeClr val="bg1"/>
                            </a:solidFill>
                            <a:latin typeface="Century Gothic" panose="020B0502020202020204" pitchFamily="34" charset="0"/>
                          </a:endParaRPr>
                        </a:p>
                      </a:txBody>
                      <a:tcPr marL="91425" marR="91425" marT="91425" marB="91425">
                        <a:lnL w="9525" cap="flat" cmpd="sng">
                          <a:solidFill>
                            <a:srgbClr val="9E9E9E"/>
                          </a:solidFill>
                          <a:prstDash val="solid"/>
                          <a:round/>
                          <a:headEnd type="none" w="sm" len="sm"/>
                          <a:tailEnd type="none" w="sm" len="sm"/>
                        </a:lnL>
                        <a:lnR w="9525" cap="flat" cmpd="sng">
                          <a:solidFill>
                            <a:srgbClr val="9E9E9E"/>
                          </a:solidFill>
                          <a:prstDash val="solid"/>
                          <a:round/>
                          <a:headEnd type="none" w="sm" len="sm"/>
                          <a:tailEnd type="none" w="sm" len="sm"/>
                        </a:lnR>
                        <a:lnT w="9525" cap="flat" cmpd="sng">
                          <a:solidFill>
                            <a:srgbClr val="9E9E9E"/>
                          </a:solidFill>
                          <a:prstDash val="solid"/>
                          <a:round/>
                          <a:headEnd type="none" w="sm" len="sm"/>
                          <a:tailEnd type="none" w="sm" len="sm"/>
                        </a:lnT>
                        <a:lnB w="9525" cap="flat" cmpd="sng">
                          <a:solidFill>
                            <a:srgbClr val="9E9E9E"/>
                          </a:solidFill>
                          <a:prstDash val="solid"/>
                          <a:round/>
                          <a:headEnd type="none" w="sm" len="sm"/>
                          <a:tailEnd type="none" w="sm" len="sm"/>
                        </a:lnB>
                        <a:solidFill>
                          <a:srgbClr val="991E66"/>
                        </a:solidFill>
                      </a:tcPr>
                    </a:tc>
                    <a:extLst>
                      <a:ext uri="{0D108BD9-81ED-4DB2-BD59-A6C34878D82A}">
                        <a16:rowId xmlns:a16="http://schemas.microsoft.com/office/drawing/2014/main" val="10000"/>
                      </a:ext>
                    </a:extLst>
                  </a:tr>
                  <a:tr h="481425">
                    <a:tc>
                      <a:txBody>
                        <a:bodyPr/>
                        <a:lstStyle/>
                        <a:p>
                          <a:endParaRPr lang="en-US"/>
                        </a:p>
                      </a:txBody>
                      <a:tcPr marL="91425" marR="91425" marT="91425" marB="91425">
                        <a:blipFill>
                          <a:blip r:embed="rId4"/>
                          <a:stretch>
                            <a:fillRect l="-124" t="-95000" r="-100000" b="-95000"/>
                          </a:stretch>
                        </a:blipFill>
                      </a:tcPr>
                    </a:tc>
                    <a:tc>
                      <a:txBody>
                        <a:bodyPr/>
                        <a:lstStyle/>
                        <a:p>
                          <a:endParaRPr lang="en-US"/>
                        </a:p>
                      </a:txBody>
                      <a:tcPr marL="91425" marR="91425" marT="91425" marB="91425">
                        <a:lnT w="9525" cap="flat" cmpd="sng">
                          <a:solidFill>
                            <a:srgbClr val="9E9E9E"/>
                          </a:solidFill>
                          <a:prstDash val="solid"/>
                          <a:round/>
                          <a:headEnd type="none" w="sm" len="sm"/>
                          <a:tailEnd type="none" w="sm" len="sm"/>
                        </a:lnT>
                        <a:blipFill>
                          <a:blip r:embed="rId4"/>
                          <a:stretch>
                            <a:fillRect l="-100249" t="-95000" r="-124" b="-95000"/>
                          </a:stretch>
                        </a:blipFill>
                      </a:tcPr>
                    </a:tc>
                    <a:extLst>
                      <a:ext uri="{0D108BD9-81ED-4DB2-BD59-A6C34878D82A}">
                        <a16:rowId xmlns:a16="http://schemas.microsoft.com/office/drawing/2014/main" val="10001"/>
                      </a:ext>
                    </a:extLst>
                  </a:tr>
                  <a:tr h="457170">
                    <a:tc>
                      <a:txBody>
                        <a:bodyPr/>
                        <a:lstStyle/>
                        <a:p>
                          <a:endParaRPr lang="en-US"/>
                        </a:p>
                      </a:txBody>
                      <a:tcPr marL="91425" marR="91425" marT="91425" marB="91425">
                        <a:blipFill>
                          <a:blip r:embed="rId4"/>
                          <a:stretch>
                            <a:fillRect l="-124" t="-208000" r="-100000" b="-1333"/>
                          </a:stretch>
                        </a:blipFill>
                      </a:tcPr>
                    </a:tc>
                    <a:tc>
                      <a:txBody>
                        <a:bodyPr/>
                        <a:lstStyle/>
                        <a:p>
                          <a:endParaRPr lang="en-US"/>
                        </a:p>
                      </a:txBody>
                      <a:tcPr marL="91425" marR="91425" marT="91425" marB="91425">
                        <a:blipFill>
                          <a:blip r:embed="rId4"/>
                          <a:stretch>
                            <a:fillRect l="-100249" t="-208000" r="-124" b="-1333"/>
                          </a:stretch>
                        </a:blipFill>
                      </a:tcPr>
                    </a:tc>
                    <a:extLst>
                      <a:ext uri="{0D108BD9-81ED-4DB2-BD59-A6C34878D82A}">
                        <a16:rowId xmlns:a16="http://schemas.microsoft.com/office/drawing/2014/main" val="10002"/>
                      </a:ext>
                    </a:extLst>
                  </a:tr>
                </a:tbl>
              </a:graphicData>
            </a:graphic>
          </p:graphicFrame>
        </mc:Fallback>
      </mc:AlternateContent>
      <p:sp>
        <p:nvSpPr>
          <p:cNvPr id="2" name="Google Shape;117;p5">
            <a:extLst>
              <a:ext uri="{FF2B5EF4-FFF2-40B4-BE49-F238E27FC236}">
                <a16:creationId xmlns:a16="http://schemas.microsoft.com/office/drawing/2014/main" id="{F2F64DA0-D300-71FA-02EB-9DF99826F3E8}"/>
              </a:ext>
              <a:ext uri="{C183D7F6-B498-43B3-948B-1728B52AA6E4}">
                <adec:decorative xmlns:adec="http://schemas.microsoft.com/office/drawing/2017/decorative" val="1"/>
              </a:ext>
            </a:extLst>
          </p:cNvPr>
          <p:cNvSpPr txBox="1"/>
          <p:nvPr/>
        </p:nvSpPr>
        <p:spPr>
          <a:xfrm rot="5400000">
            <a:off x="9701760" y="2205000"/>
            <a:ext cx="4140000" cy="810000"/>
          </a:xfrm>
          <a:prstGeom prst="rect">
            <a:avLst/>
          </a:prstGeom>
          <a:noFill/>
          <a:ln>
            <a:noFill/>
          </a:ln>
        </p:spPr>
        <p:txBody>
          <a:bodyPr spcFirstLastPara="1" wrap="square" lIns="0" tIns="0" rIns="0" bIns="0" anchor="ctr" anchorCtr="0">
            <a:noAutofit/>
          </a:bodyPr>
          <a:lstStyle/>
          <a:p>
            <a:pPr marL="0" marR="0" lvl="0" indent="0" algn="l" rtl="0">
              <a:lnSpc>
                <a:spcPct val="90000"/>
              </a:lnSpc>
              <a:spcBef>
                <a:spcPts val="0"/>
              </a:spcBef>
              <a:spcAft>
                <a:spcPts val="0"/>
              </a:spcAft>
              <a:buClr>
                <a:schemeClr val="lt1"/>
              </a:buClr>
              <a:buSzPts val="2200"/>
              <a:buFont typeface="Century Gothic"/>
              <a:buNone/>
            </a:pPr>
            <a:r>
              <a:rPr lang="en-GB" sz="2200" b="1" i="0" u="none" strike="noStrike" cap="none" dirty="0">
                <a:solidFill>
                  <a:schemeClr val="lt1"/>
                </a:solidFill>
                <a:latin typeface="Century Gothic"/>
                <a:ea typeface="Century Gothic"/>
                <a:cs typeface="Century Gothic"/>
                <a:sym typeface="Century Gothic"/>
              </a:rPr>
              <a:t>Answers</a:t>
            </a:r>
            <a:endParaRPr sz="2200" b="1" i="0" u="none" strike="noStrike" cap="none" dirty="0">
              <a:solidFill>
                <a:schemeClr val="lt1"/>
              </a:solidFill>
              <a:latin typeface="Century Gothic"/>
              <a:ea typeface="Century Gothic"/>
              <a:cs typeface="Century Gothic"/>
              <a:sym typeface="Century Gothic"/>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0DAC3A-7B3A-FDC7-9767-BFA0FACB7A86}"/>
              </a:ext>
            </a:extLst>
          </p:cNvPr>
          <p:cNvSpPr>
            <a:spLocks noGrp="1"/>
          </p:cNvSpPr>
          <p:nvPr>
            <p:ph type="title"/>
          </p:nvPr>
        </p:nvSpPr>
        <p:spPr/>
        <p:txBody>
          <a:bodyPr/>
          <a:lstStyle/>
          <a:p>
            <a:r>
              <a:rPr lang="en-GB" dirty="0"/>
              <a:t>Acknowledgements</a:t>
            </a:r>
          </a:p>
        </p:txBody>
      </p:sp>
      <p:sp>
        <p:nvSpPr>
          <p:cNvPr id="3" name="Text Placeholder 2">
            <a:extLst>
              <a:ext uri="{FF2B5EF4-FFF2-40B4-BE49-F238E27FC236}">
                <a16:creationId xmlns:a16="http://schemas.microsoft.com/office/drawing/2014/main" id="{7A3EA32E-96CB-EC78-A7DF-420008636B2D}"/>
              </a:ext>
            </a:extLst>
          </p:cNvPr>
          <p:cNvSpPr>
            <a:spLocks noGrp="1"/>
          </p:cNvSpPr>
          <p:nvPr>
            <p:ph type="body" idx="1"/>
          </p:nvPr>
        </p:nvSpPr>
        <p:spPr/>
        <p:txBody>
          <a:bodyPr/>
          <a:lstStyle/>
          <a:p>
            <a:pPr marL="53975" indent="0">
              <a:buNone/>
            </a:pPr>
            <a:r>
              <a:rPr lang="en-GB" dirty="0"/>
              <a:t>Image on slide 6 © </a:t>
            </a:r>
            <a:r>
              <a:rPr lang="en-GB" dirty="0" err="1"/>
              <a:t>mariakray</a:t>
            </a:r>
            <a:r>
              <a:rPr lang="en-GB" dirty="0"/>
              <a:t>, Shutterstock</a:t>
            </a:r>
          </a:p>
          <a:p>
            <a:pPr marL="53975" indent="0">
              <a:buNone/>
            </a:pPr>
            <a:r>
              <a:rPr lang="en-GB" dirty="0"/>
              <a:t>Image on slide 11 © </a:t>
            </a:r>
            <a:r>
              <a:rPr lang="en-GB" dirty="0" err="1"/>
              <a:t>ClearVector</a:t>
            </a:r>
            <a:r>
              <a:rPr lang="en-GB" dirty="0"/>
              <a:t>, Shutterstock</a:t>
            </a:r>
          </a:p>
          <a:p>
            <a:pPr marL="53975" indent="0">
              <a:buNone/>
            </a:pPr>
            <a:endParaRPr lang="en-GB" dirty="0"/>
          </a:p>
        </p:txBody>
      </p:sp>
    </p:spTree>
    <p:extLst>
      <p:ext uri="{BB962C8B-B14F-4D97-AF65-F5344CB8AC3E}">
        <p14:creationId xmlns:p14="http://schemas.microsoft.com/office/powerpoint/2010/main" val="1211035249"/>
      </p:ext>
    </p:extLst>
  </p:cSld>
  <p:clrMapOvr>
    <a:masterClrMapping/>
  </p:clrMapOvr>
</p:sld>
</file>

<file path=ppt/theme/theme1.xml><?xml version="1.0" encoding="utf-8"?>
<a:theme xmlns:a="http://schemas.openxmlformats.org/drawingml/2006/main" name="Office Theme">
  <a:themeElements>
    <a:clrScheme name="Custom 1">
      <a:dk1>
        <a:srgbClr val="000000"/>
      </a:dk1>
      <a:lt1>
        <a:srgbClr val="FFFFFF"/>
      </a:lt1>
      <a:dk2>
        <a:srgbClr val="44546A"/>
      </a:dk2>
      <a:lt2>
        <a:srgbClr val="E7E6E6"/>
      </a:lt2>
      <a:accent1>
        <a:srgbClr val="004976"/>
      </a:accent1>
      <a:accent2>
        <a:srgbClr val="48A9C5"/>
      </a:accent2>
      <a:accent3>
        <a:srgbClr val="FF9E1B"/>
      </a:accent3>
      <a:accent4>
        <a:srgbClr val="991E66"/>
      </a:accent4>
      <a:accent5>
        <a:srgbClr val="006F62"/>
      </a:accent5>
      <a:accent6>
        <a:srgbClr val="54585A"/>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rgbClr val="000000"/>
      </a:dk1>
      <a:lt1>
        <a:srgbClr val="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Editorialstage xmlns="5c7d88b2-bc5d-47d8-b067-5f30c82b40fb" xsi:nil="true"/>
    <lcf76f155ced4ddcb4097134ff3c332f xmlns="5c7d88b2-bc5d-47d8-b067-5f30c82b40fb">
      <Terms xmlns="http://schemas.microsoft.com/office/infopath/2007/PartnerControls"/>
    </lcf76f155ced4ddcb4097134ff3c332f>
    <TaxCatchAll xmlns="9e3c562f-56b0-4bc9-96c8-d04b09868558"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E45D359969893149933A4D4A74E189F8" ma:contentTypeVersion="13" ma:contentTypeDescription="Create a new document." ma:contentTypeScope="" ma:versionID="c9ddbf677461f5ce946e84a24e793234">
  <xsd:schema xmlns:xsd="http://www.w3.org/2001/XMLSchema" xmlns:xs="http://www.w3.org/2001/XMLSchema" xmlns:p="http://schemas.microsoft.com/office/2006/metadata/properties" xmlns:ns2="5c7d88b2-bc5d-47d8-b067-5f30c82b40fb" xmlns:ns3="9e3c562f-56b0-4bc9-96c8-d04b09868558" targetNamespace="http://schemas.microsoft.com/office/2006/metadata/properties" ma:root="true" ma:fieldsID="cb9b30395463f778bee975073577cb94" ns2:_="" ns3:_="">
    <xsd:import namespace="5c7d88b2-bc5d-47d8-b067-5f30c82b40fb"/>
    <xsd:import namespace="9e3c562f-56b0-4bc9-96c8-d04b09868558"/>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lcf76f155ced4ddcb4097134ff3c332f" minOccurs="0"/>
                <xsd:element ref="ns3:TaxCatchAll" minOccurs="0"/>
                <xsd:element ref="ns2:MediaServiceDateTaken" minOccurs="0"/>
                <xsd:element ref="ns2:MediaServiceOCR" minOccurs="0"/>
                <xsd:element ref="ns2:MediaServiceGenerationTime" minOccurs="0"/>
                <xsd:element ref="ns2:MediaServiceEventHashCode" minOccurs="0"/>
                <xsd:element ref="ns2:MediaLengthInSeconds" minOccurs="0"/>
                <xsd:element ref="ns2:Editorialstag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c7d88b2-bc5d-47d8-b067-5f30c82b40fb"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acd698d5-2c6c-40f3-87af-cb5c6c865f62" ma:termSetId="09814cd3-568e-fe90-9814-8d621ff8fb84" ma:anchorId="fba54fb3-c3e1-fe81-a776-ca4b69148c4d" ma:open="true" ma:isKeyword="false">
      <xsd:complexType>
        <xsd:sequence>
          <xsd:element ref="pc:Terms" minOccurs="0" maxOccurs="1"/>
        </xsd:sequence>
      </xsd:complexType>
    </xsd:element>
    <xsd:element name="MediaServiceDateTaken" ma:index="15" nillable="true" ma:displayName="MediaServiceDateTaken" ma:hidden="true" ma:indexed="true" ma:internalName="MediaServiceDateTaken"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LengthInSeconds" ma:index="19" nillable="true" ma:displayName="MediaLengthInSeconds" ma:hidden="true" ma:internalName="MediaLengthInSeconds" ma:readOnly="true">
      <xsd:simpleType>
        <xsd:restriction base="dms:Unknown"/>
      </xsd:simpleType>
    </xsd:element>
    <xsd:element name="Editorialstage" ma:index="20" nillable="true" ma:displayName="Editorial stage" ma:format="Dropdown" ma:internalName="Editorialstage">
      <xsd:simpleType>
        <xsd:restriction base="dms:Choice">
          <xsd:enumeration value="Published"/>
          <xsd:enumeration value="Ready for editor check"/>
          <xsd:enumeration value="QA review received"/>
          <xsd:enumeration value="Received from author"/>
          <xsd:enumeration value="Ready for QA"/>
        </xsd:restriction>
      </xsd:simpleType>
    </xsd:element>
  </xsd:schema>
  <xsd:schema xmlns:xsd="http://www.w3.org/2001/XMLSchema" xmlns:xs="http://www.w3.org/2001/XMLSchema" xmlns:dms="http://schemas.microsoft.com/office/2006/documentManagement/types" xmlns:pc="http://schemas.microsoft.com/office/infopath/2007/PartnerControls" targetNamespace="9e3c562f-56b0-4bc9-96c8-d04b09868558" elementFormDefault="qualified">
    <xsd:import namespace="http://schemas.microsoft.com/office/2006/documentManagement/types"/>
    <xsd:import namespace="http://schemas.microsoft.com/office/infopath/2007/PartnerControls"/>
    <xsd:element name="TaxCatchAll" ma:index="14" nillable="true" ma:displayName="Taxonomy Catch All Column" ma:hidden="true" ma:list="{dc6a42d3-65da-48b4-a118-af479a0fa813}" ma:internalName="TaxCatchAll" ma:showField="CatchAllData" ma:web="9e3c562f-56b0-4bc9-96c8-d04b09868558">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15DE1F57-97A0-4511-B292-73C4FAF60152}">
  <ds:schemaRefs>
    <ds:schemaRef ds:uri="http://schemas.microsoft.com/sharepoint/v3/contenttype/forms"/>
  </ds:schemaRefs>
</ds:datastoreItem>
</file>

<file path=customXml/itemProps2.xml><?xml version="1.0" encoding="utf-8"?>
<ds:datastoreItem xmlns:ds="http://schemas.openxmlformats.org/officeDocument/2006/customXml" ds:itemID="{8BEA77E4-F1F0-4B1E-B94F-79C19B178142}">
  <ds:schemaRefs>
    <ds:schemaRef ds:uri="5c7d88b2-bc5d-47d8-b067-5f30c82b40fb"/>
    <ds:schemaRef ds:uri="9e3c562f-56b0-4bc9-96c8-d04b09868558"/>
    <ds:schemaRef ds:uri="http://www.w3.org/XML/1998/namespace"/>
    <ds:schemaRef ds:uri="http://schemas.microsoft.com/office/infopath/2007/PartnerControls"/>
    <ds:schemaRef ds:uri="http://schemas.microsoft.com/office/2006/metadata/properties"/>
    <ds:schemaRef ds:uri="http://purl.org/dc/elements/1.1/"/>
    <ds:schemaRef ds:uri="http://schemas.microsoft.com/office/2006/documentManagement/types"/>
    <ds:schemaRef ds:uri="http://schemas.openxmlformats.org/package/2006/metadata/core-properties"/>
    <ds:schemaRef ds:uri="http://purl.org/dc/dcmitype/"/>
    <ds:schemaRef ds:uri="http://purl.org/dc/terms/"/>
  </ds:schemaRefs>
</ds:datastoreItem>
</file>

<file path=customXml/itemProps3.xml><?xml version="1.0" encoding="utf-8"?>
<ds:datastoreItem xmlns:ds="http://schemas.openxmlformats.org/officeDocument/2006/customXml" ds:itemID="{CEF93853-74FB-4724-986D-1590E6839D4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5c7d88b2-bc5d-47d8-b067-5f30c82b40fb"/>
    <ds:schemaRef ds:uri="9e3c562f-56b0-4bc9-96c8-d04b09868558"/>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3185</TotalTime>
  <Words>5668</Words>
  <Application>Microsoft Office PowerPoint</Application>
  <PresentationFormat>Widescreen</PresentationFormat>
  <Paragraphs>417</Paragraphs>
  <Slides>24</Slides>
  <Notes>23</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24</vt:i4>
      </vt:variant>
    </vt:vector>
  </HeadingPairs>
  <TitlesOfParts>
    <vt:vector size="30" baseType="lpstr">
      <vt:lpstr>Calibri</vt:lpstr>
      <vt:lpstr>Century Gothic</vt:lpstr>
      <vt:lpstr>Arial</vt:lpstr>
      <vt:lpstr>Cambria Math</vt:lpstr>
      <vt:lpstr>Wingdings</vt:lpstr>
      <vt:lpstr>Office Theme</vt:lpstr>
      <vt:lpstr>Stage 1</vt:lpstr>
      <vt:lpstr>Introduction</vt:lpstr>
      <vt:lpstr>Lesson question</vt:lpstr>
      <vt:lpstr>Lesson question continued</vt:lpstr>
      <vt:lpstr>Making estimates in maths</vt:lpstr>
      <vt:lpstr>Making estimates in chemistry</vt:lpstr>
      <vt:lpstr>Making estimates in chemistry: example</vt:lpstr>
      <vt:lpstr>Which answer is correct?</vt:lpstr>
      <vt:lpstr>Which answer is correct? Answer</vt:lpstr>
      <vt:lpstr>Making estimates using a table of results</vt:lpstr>
      <vt:lpstr>Conservation of mass</vt:lpstr>
      <vt:lpstr>Conservation of mass in a chemical reaction</vt:lpstr>
      <vt:lpstr>Conservation of mass in a chemical reaction – answer </vt:lpstr>
      <vt:lpstr>Conservation of mass when a gas is produced</vt:lpstr>
      <vt:lpstr>Conservation of mass when a gas is produced – answers </vt:lpstr>
      <vt:lpstr>From words to symbols</vt:lpstr>
      <vt:lpstr>From words to symbols – answer </vt:lpstr>
      <vt:lpstr>From symbols to formulas</vt:lpstr>
      <vt:lpstr>Reading a symbol equation</vt:lpstr>
      <vt:lpstr>Balancing a symbol equation</vt:lpstr>
      <vt:lpstr>Is it balanced?</vt:lpstr>
      <vt:lpstr>Returning to the lesson question</vt:lpstr>
      <vt:lpstr>Returning to the lesson question – answers </vt:lpstr>
      <vt:lpstr>Acknowledgements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Teacher-led presentation algebra and equations stage 1</dc:title>
  <dc:creator>Royal Society of Chemistry</dc:creator>
  <cp:keywords>Algebra; equations; chemical equations; maths; math skills for chemistry; maths skills; maths in chemistry; 11-14; stage 1; conservation of mass; chemical symbols; chemical formulas; symbol equation; balancing symbol equations; estimates</cp:keywords>
  <cp:lastModifiedBy>Juliet Kennard</cp:lastModifiedBy>
  <cp:revision>6</cp:revision>
  <dcterms:created xsi:type="dcterms:W3CDTF">2021-04-13T16:26:00Z</dcterms:created>
  <dcterms:modified xsi:type="dcterms:W3CDTF">2026-09-24T15:57:00Z</dcterms:modified>
  <cp:category>From https://rsc.li/4wqEoip, teacher guidance notes also available</cp:category>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0x010100E45D359969893149933A4D4A74E189F8</vt:lpwstr>
  </property>
  <property fmtid="{D5CDD505-2E9C-101B-9397-08002B2CF9AE}" pid="3" name="MediaServiceImageTags">
    <vt:lpwstr/>
  </property>
  <property fmtid="{D5CDD505-2E9C-101B-9397-08002B2CF9AE}" pid="4" name="Document_x0020_Type">
    <vt:lpwstr/>
  </property>
  <property fmtid="{D5CDD505-2E9C-101B-9397-08002B2CF9AE}" pid="5" name="Document Type">
    <vt:lpwstr/>
  </property>
  <property fmtid="{D5CDD505-2E9C-101B-9397-08002B2CF9AE}" pid="6" name="Directorate_x002f_Team_x002f_Function">
    <vt:lpwstr/>
  </property>
  <property fmtid="{D5CDD505-2E9C-101B-9397-08002B2CF9AE}" pid="7" name="Project_x002f_Product">
    <vt:lpwstr/>
  </property>
  <property fmtid="{D5CDD505-2E9C-101B-9397-08002B2CF9AE}" pid="8" name="Project/Product">
    <vt:lpwstr/>
  </property>
  <property fmtid="{D5CDD505-2E9C-101B-9397-08002B2CF9AE}" pid="9" name="Platform_x002f_Software">
    <vt:lpwstr/>
  </property>
  <property fmtid="{D5CDD505-2E9C-101B-9397-08002B2CF9AE}" pid="10" name="Directorate/Team/Function">
    <vt:lpwstr/>
  </property>
  <property fmtid="{D5CDD505-2E9C-101B-9397-08002B2CF9AE}" pid="11" name="Watchword">
    <vt:lpwstr/>
  </property>
  <property fmtid="{D5CDD505-2E9C-101B-9397-08002B2CF9AE}" pid="12" name="Platform/Software">
    <vt:lpwstr/>
  </property>
</Properties>
</file>