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5" r:id="rId5"/>
    <p:sldId id="290" r:id="rId6"/>
    <p:sldId id="291" r:id="rId7"/>
    <p:sldId id="292" r:id="rId8"/>
    <p:sldId id="28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na Notman" initials="N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A3B3D7-8E17-48A6-8B40-23AE907642B9}" v="1" dt="2025-12-09T12:55:37.4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4"/>
    <p:restoredTop sz="96327"/>
  </p:normalViewPr>
  <p:slideViewPr>
    <p:cSldViewPr snapToGrid="0" snapToObjects="1">
      <p:cViewPr varScale="1">
        <p:scale>
          <a:sx n="103" d="100"/>
          <a:sy n="103" d="100"/>
        </p:scale>
        <p:origin x="111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Pugh" userId="1187eaa31d8c3d2c" providerId="LiveId" clId="{8ACED81D-91E9-4802-88FE-5C169BCA72A4}"/>
    <pc:docChg chg="custSel addSld modSld">
      <pc:chgData name="Jo Pugh" userId="1187eaa31d8c3d2c" providerId="LiveId" clId="{8ACED81D-91E9-4802-88FE-5C169BCA72A4}" dt="2025-05-21T20:25:25.250" v="103" actId="255"/>
      <pc:docMkLst>
        <pc:docMk/>
      </pc:docMkLst>
      <pc:sldChg chg="modSp mod">
        <pc:chgData name="Jo Pugh" userId="1187eaa31d8c3d2c" providerId="LiveId" clId="{8ACED81D-91E9-4802-88FE-5C169BCA72A4}" dt="2025-05-21T20:25:25.250" v="103" actId="255"/>
        <pc:sldMkLst>
          <pc:docMk/>
          <pc:sldMk cId="2653521761" sldId="289"/>
        </pc:sldMkLst>
      </pc:sldChg>
      <pc:sldChg chg="modSp mod">
        <pc:chgData name="Jo Pugh" userId="1187eaa31d8c3d2c" providerId="LiveId" clId="{8ACED81D-91E9-4802-88FE-5C169BCA72A4}" dt="2025-05-21T20:24:56.825" v="101" actId="20577"/>
        <pc:sldMkLst>
          <pc:docMk/>
          <pc:sldMk cId="2556158166" sldId="290"/>
        </pc:sldMkLst>
      </pc:sldChg>
      <pc:sldChg chg="modSp add mod">
        <pc:chgData name="Jo Pugh" userId="1187eaa31d8c3d2c" providerId="LiveId" clId="{8ACED81D-91E9-4802-88FE-5C169BCA72A4}" dt="2025-05-21T20:25:03.162" v="102" actId="20577"/>
        <pc:sldMkLst>
          <pc:docMk/>
          <pc:sldMk cId="344763305" sldId="291"/>
        </pc:sldMkLst>
      </pc:sldChg>
    </pc:docChg>
  </pc:docChgLst>
  <pc:docChgLst>
    <pc:chgData name="Katie Haylor" userId="79d54f7f-ffc1-4b04-bab6-1092a29c2844" providerId="ADAL" clId="{28442E2C-6CF3-4EFD-AB83-F8C4D743898A}"/>
    <pc:docChg chg="custSel modSld modMainMaster">
      <pc:chgData name="Katie Haylor" userId="79d54f7f-ffc1-4b04-bab6-1092a29c2844" providerId="ADAL" clId="{28442E2C-6CF3-4EFD-AB83-F8C4D743898A}" dt="2025-07-17T10:36:45.572" v="192" actId="20577"/>
      <pc:docMkLst>
        <pc:docMk/>
      </pc:docMkLst>
      <pc:sldChg chg="modSp mod">
        <pc:chgData name="Katie Haylor" userId="79d54f7f-ffc1-4b04-bab6-1092a29c2844" providerId="ADAL" clId="{28442E2C-6CF3-4EFD-AB83-F8C4D743898A}" dt="2025-07-17T10:36:45.572" v="192" actId="20577"/>
        <pc:sldMkLst>
          <pc:docMk/>
          <pc:sldMk cId="2568952825" sldId="285"/>
        </pc:sldMkLst>
      </pc:sldChg>
      <pc:sldChg chg="modSp mod">
        <pc:chgData name="Katie Haylor" userId="79d54f7f-ffc1-4b04-bab6-1092a29c2844" providerId="ADAL" clId="{28442E2C-6CF3-4EFD-AB83-F8C4D743898A}" dt="2025-07-17T10:03:52.517" v="168" actId="20577"/>
        <pc:sldMkLst>
          <pc:docMk/>
          <pc:sldMk cId="2653521761" sldId="289"/>
        </pc:sldMkLst>
      </pc:sldChg>
      <pc:sldMasterChg chg="modSldLayout">
        <pc:chgData name="Katie Haylor" userId="79d54f7f-ffc1-4b04-bab6-1092a29c2844" providerId="ADAL" clId="{28442E2C-6CF3-4EFD-AB83-F8C4D743898A}" dt="2025-07-17T10:03:11.832" v="145" actId="27636"/>
        <pc:sldMasterMkLst>
          <pc:docMk/>
          <pc:sldMasterMk cId="2405364243" sldId="2147483648"/>
        </pc:sldMasterMkLst>
        <pc:sldLayoutChg chg="modSp mod">
          <pc:chgData name="Katie Haylor" userId="79d54f7f-ffc1-4b04-bab6-1092a29c2844" providerId="ADAL" clId="{28442E2C-6CF3-4EFD-AB83-F8C4D743898A}" dt="2025-07-17T10:03:11.832" v="145" actId="27636"/>
          <pc:sldLayoutMkLst>
            <pc:docMk/>
            <pc:sldMasterMk cId="2405364243" sldId="2147483648"/>
            <pc:sldLayoutMk cId="2557262464" sldId="2147483660"/>
          </pc:sldLayoutMkLst>
        </pc:sldLayoutChg>
      </pc:sldMasterChg>
    </pc:docChg>
  </pc:docChgLst>
  <pc:docChgLst>
    <pc:chgData name="Juliet Kennard" userId="171ce03e-ecb9-44f8-bcbb-a85643c4c66a" providerId="ADAL" clId="{B465C642-4312-474E-AB32-4E0013FDAC90}"/>
    <pc:docChg chg="custSel modSld">
      <pc:chgData name="Juliet Kennard" userId="171ce03e-ecb9-44f8-bcbb-a85643c4c66a" providerId="ADAL" clId="{B465C642-4312-474E-AB32-4E0013FDAC90}" dt="2025-12-09T12:56:46.687" v="10" actId="207"/>
      <pc:docMkLst>
        <pc:docMk/>
      </pc:docMkLst>
      <pc:sldChg chg="modSp mod">
        <pc:chgData name="Juliet Kennard" userId="171ce03e-ecb9-44f8-bcbb-a85643c4c66a" providerId="ADAL" clId="{B465C642-4312-474E-AB32-4E0013FDAC90}" dt="2025-12-09T12:56:46.687" v="10" actId="207"/>
        <pc:sldMkLst>
          <pc:docMk/>
          <pc:sldMk cId="1424453342" sldId="292"/>
        </pc:sldMkLst>
        <pc:spChg chg="mod">
          <ac:chgData name="Juliet Kennard" userId="171ce03e-ecb9-44f8-bcbb-a85643c4c66a" providerId="ADAL" clId="{B465C642-4312-474E-AB32-4E0013FDAC90}" dt="2025-12-09T12:56:46.687" v="10" actId="207"/>
          <ac:spMkLst>
            <pc:docMk/>
            <pc:sldMk cId="1424453342" sldId="292"/>
            <ac:spMk id="3" creationId="{27F21678-4503-7848-FFEB-329395AC5BB5}"/>
          </ac:spMkLst>
        </pc:spChg>
      </pc:sldChg>
    </pc:docChg>
  </pc:docChgLst>
  <pc:docChgLst>
    <pc:chgData name="Juliet Kennard" userId="171ce03e-ecb9-44f8-bcbb-a85643c4c66a" providerId="ADAL" clId="{8EA7D623-99BF-4BBC-BE71-B20721A7EC80}"/>
    <pc:docChg chg="custSel addSld modSld sldOrd">
      <pc:chgData name="Juliet Kennard" userId="171ce03e-ecb9-44f8-bcbb-a85643c4c66a" providerId="ADAL" clId="{8EA7D623-99BF-4BBC-BE71-B20721A7EC80}" dt="2025-08-12T10:26:15.100" v="74" actId="20577"/>
      <pc:docMkLst>
        <pc:docMk/>
      </pc:docMkLst>
      <pc:sldChg chg="modSp mod">
        <pc:chgData name="Juliet Kennard" userId="171ce03e-ecb9-44f8-bcbb-a85643c4c66a" providerId="ADAL" clId="{8EA7D623-99BF-4BBC-BE71-B20721A7EC80}" dt="2025-08-12T09:56:26.514" v="60" actId="962"/>
        <pc:sldMkLst>
          <pc:docMk/>
          <pc:sldMk cId="2653521761" sldId="289"/>
        </pc:sldMkLst>
      </pc:sldChg>
      <pc:sldChg chg="modSp mod">
        <pc:chgData name="Juliet Kennard" userId="171ce03e-ecb9-44f8-bcbb-a85643c4c66a" providerId="ADAL" clId="{8EA7D623-99BF-4BBC-BE71-B20721A7EC80}" dt="2025-08-12T09:37:08.367" v="0" actId="1076"/>
        <pc:sldMkLst>
          <pc:docMk/>
          <pc:sldMk cId="2556158166" sldId="290"/>
        </pc:sldMkLst>
      </pc:sldChg>
      <pc:sldChg chg="modSp mod">
        <pc:chgData name="Juliet Kennard" userId="171ce03e-ecb9-44f8-bcbb-a85643c4c66a" providerId="ADAL" clId="{8EA7D623-99BF-4BBC-BE71-B20721A7EC80}" dt="2025-08-12T10:26:15.100" v="74" actId="20577"/>
        <pc:sldMkLst>
          <pc:docMk/>
          <pc:sldMk cId="344763305" sldId="291"/>
        </pc:sldMkLst>
      </pc:sldChg>
      <pc:sldChg chg="addSp modSp new mod ord">
        <pc:chgData name="Juliet Kennard" userId="171ce03e-ecb9-44f8-bcbb-a85643c4c66a" providerId="ADAL" clId="{8EA7D623-99BF-4BBC-BE71-B20721A7EC80}" dt="2025-08-12T09:57:40.148" v="64" actId="1076"/>
        <pc:sldMkLst>
          <pc:docMk/>
          <pc:sldMk cId="1424453342" sldId="29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wheelbarrow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2281CF7B-F07A-C049-BDB9-748CCF3F310B}"/>
              </a:ext>
            </a:extLst>
          </p:cNvPr>
          <p:cNvSpPr txBox="1">
            <a:spLocks/>
          </p:cNvSpPr>
          <p:nvPr userDrawn="1"/>
        </p:nvSpPr>
        <p:spPr>
          <a:xfrm>
            <a:off x="9449999" y="5850000"/>
            <a:ext cx="2520327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https://rsc.li/wheelbarrow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54A24E-0016-C74A-86CC-C558B7FBB5DF}"/>
              </a:ext>
            </a:extLst>
          </p:cNvPr>
          <p:cNvSpPr txBox="1">
            <a:spLocks/>
          </p:cNvSpPr>
          <p:nvPr userDrawn="1"/>
        </p:nvSpPr>
        <p:spPr>
          <a:xfrm>
            <a:off x="8768799" y="5270740"/>
            <a:ext cx="3151651" cy="91603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4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 rsc.li/42AcGmK, student sheet and teacher notes with answers also available</a:t>
            </a:r>
            <a:endParaRPr lang="en-US" sz="14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5AB7EBB-737A-9540-BC73-AD8D595C8E34}"/>
              </a:ext>
            </a:extLst>
          </p:cNvPr>
          <p:cNvSpPr txBox="1">
            <a:spLocks/>
          </p:cNvSpPr>
          <p:nvPr userDrawn="1"/>
        </p:nvSpPr>
        <p:spPr>
          <a:xfrm>
            <a:off x="9449999" y="5850000"/>
            <a:ext cx="2603455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wheelbarrow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7E515C-3F37-BBC7-45DB-6C3B7FE60E0A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Completed sentences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4930" y="2204336"/>
            <a:ext cx="10080000" cy="2520064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None/>
              <a:defRPr sz="24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Evaporation and boiling </a:t>
            </a:r>
            <a:r>
              <a:rPr lang="en-GB" sz="2400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both</a:t>
            </a:r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involve liquids changing state to become gases. </a:t>
            </a:r>
            <a:r>
              <a:rPr lang="en-GB" sz="2400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However</a:t>
            </a:r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boiling happens to all of a liquid at once and occurs only when the liquid reaches its boiling point. </a:t>
            </a:r>
            <a:r>
              <a:rPr lang="en-GB" sz="2400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comparison</a:t>
            </a:r>
            <a:r>
              <a:rPr lang="en-GB" sz="2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evaporation can happen below the boiling point of a liquid, but only to the particles at the surface of the liquid.</a:t>
            </a:r>
            <a:endParaRPr lang="en-GB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8AD84-FA83-87DB-2C20-A021DF61BCC2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A5187C8B-6202-E83E-EF72-1C1DF0069D8E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Side heading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A594D-0639-4A4D-B8F5-D39740E2B0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659C8E-78EE-3343-ACDB-1DFC7EBECC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Elements, compounds and mixtures</a:t>
            </a:r>
          </a:p>
          <a:p>
            <a:endParaRPr lang="en-US" dirty="0"/>
          </a:p>
          <a:p>
            <a:r>
              <a:rPr lang="en-US" sz="3200"/>
              <a:t>Unscrambling definitions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68952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D55BB-B85B-3060-27A0-B345D4FD4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620" y="577080"/>
            <a:ext cx="10080000" cy="440661"/>
          </a:xfrm>
        </p:spPr>
        <p:txBody>
          <a:bodyPr/>
          <a:lstStyle/>
          <a:p>
            <a:r>
              <a:rPr lang="en-GB" dirty="0"/>
              <a:t>Unscrambled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4132D-2F70-59F7-0466-15C6A5E8F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30" y="1136822"/>
            <a:ext cx="10080000" cy="5181178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An </a:t>
            </a:r>
            <a:r>
              <a:rPr lang="en-GB" b="1" dirty="0">
                <a:solidFill>
                  <a:srgbClr val="006F62"/>
                </a:solidFill>
              </a:rPr>
              <a:t>element </a:t>
            </a:r>
            <a:r>
              <a:rPr lang="en-GB" dirty="0"/>
              <a:t>is a pure substance made of only one type of atom.</a:t>
            </a:r>
          </a:p>
          <a:p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compound</a:t>
            </a:r>
            <a:r>
              <a:rPr lang="en-GB" dirty="0"/>
              <a:t> is a pure substance made of two or more different elements whose atoms are joined by chemical bonds; the atoms are in a fixed ratio.</a:t>
            </a:r>
          </a:p>
          <a:p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mixture</a:t>
            </a:r>
            <a:r>
              <a:rPr lang="en-GB" dirty="0"/>
              <a:t> is two or more substances added together in any proportion; they are not chemically bonded, so they keep their own properties.</a:t>
            </a:r>
          </a:p>
          <a:p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physical property </a:t>
            </a:r>
            <a:r>
              <a:rPr lang="en-GB" dirty="0"/>
              <a:t>describes something about the behaviour of a substance that does not involve a chemical reaction, such as its melting point.  </a:t>
            </a:r>
          </a:p>
          <a:p>
            <a:r>
              <a:rPr lang="en-GB" b="1" dirty="0">
                <a:solidFill>
                  <a:srgbClr val="006F6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6158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286C5D-7004-D679-BEAE-97BD92958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6859E-C393-84BF-A51E-8C5EF3D24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930" y="622800"/>
            <a:ext cx="10080000" cy="440661"/>
          </a:xfrm>
        </p:spPr>
        <p:txBody>
          <a:bodyPr/>
          <a:lstStyle/>
          <a:p>
            <a:r>
              <a:rPr lang="en-GB" dirty="0"/>
              <a:t>Unscrambled definitions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B2B2A-BE93-F5DC-DE9F-5590EC2B59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30" y="1186249"/>
            <a:ext cx="10080000" cy="5350475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chemical property </a:t>
            </a:r>
            <a:r>
              <a:rPr lang="en-GB" dirty="0"/>
              <a:t>describes something about how a substance reacts, such as its reactivity with water.</a:t>
            </a:r>
          </a:p>
          <a:p>
            <a:r>
              <a:rPr lang="en-GB" dirty="0"/>
              <a:t>An </a:t>
            </a:r>
            <a:r>
              <a:rPr lang="en-GB" b="1" dirty="0">
                <a:solidFill>
                  <a:srgbClr val="006F62"/>
                </a:solidFill>
              </a:rPr>
              <a:t>atom </a:t>
            </a:r>
            <a:r>
              <a:rPr lang="en-GB" dirty="0"/>
              <a:t>is the smallest possible particle of an element; atoms are made up of protons, neutrons and electrons.</a:t>
            </a:r>
          </a:p>
          <a:p>
            <a:r>
              <a:rPr lang="en-GB" dirty="0"/>
              <a:t>A </a:t>
            </a:r>
            <a:r>
              <a:rPr lang="en-GB" b="1" dirty="0">
                <a:solidFill>
                  <a:srgbClr val="006F62"/>
                </a:solidFill>
              </a:rPr>
              <a:t>molecule </a:t>
            </a:r>
            <a:r>
              <a:rPr lang="en-GB" dirty="0"/>
              <a:t>is two or more atoms connected by chemical bonds. </a:t>
            </a:r>
          </a:p>
          <a:p>
            <a:endParaRPr lang="en-GB" b="1" dirty="0">
              <a:solidFill>
                <a:srgbClr val="006F6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63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E8012-EB05-34E2-0F39-801881A86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929" y="457596"/>
            <a:ext cx="10080000" cy="440661"/>
          </a:xfrm>
        </p:spPr>
        <p:txBody>
          <a:bodyPr/>
          <a:lstStyle/>
          <a:p>
            <a:r>
              <a:rPr lang="en-GB" dirty="0"/>
              <a:t>Connection completion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21678-4503-7848-FFEB-329395AC5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9" y="1123614"/>
            <a:ext cx="10080000" cy="30565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30000"/>
              </a:lnSpc>
            </a:pPr>
            <a:r>
              <a:rPr lang="en-GB" dirty="0">
                <a:solidFill>
                  <a:srgbClr val="006F62"/>
                </a:solidFill>
              </a:rPr>
              <a:t>Choose the letter from the table below that contains the correct row of connective words to complete these sentences:</a:t>
            </a:r>
          </a:p>
          <a:p>
            <a:pPr>
              <a:lnSpc>
                <a:spcPct val="128000"/>
              </a:lnSpc>
              <a:spcBef>
                <a:spcPts val="800"/>
              </a:spcBef>
            </a:pPr>
            <a:r>
              <a:rPr lang="en-GB" dirty="0"/>
              <a:t>____________ both atoms of a hydrogen molecule are the same type of atom, it is called an element. ____________, when an atom of hydrogen and an atom of chlorine are chemically joined together, this is called a compound. ____________, if hydrogen molecules and chlorine molecules are added together in any proportion, this is called a mixture. </a:t>
            </a:r>
          </a:p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EB39353-0E05-14F3-AA2E-C88C61220F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773229"/>
              </p:ext>
            </p:extLst>
          </p:nvPr>
        </p:nvGraphicFramePr>
        <p:xfrm>
          <a:off x="774929" y="4248419"/>
          <a:ext cx="9358115" cy="2448964"/>
        </p:xfrm>
        <a:graphic>
          <a:graphicData uri="http://schemas.openxmlformats.org/drawingml/2006/table">
            <a:tbl>
              <a:tblPr firstRow="1" firstCol="1" bandRow="1"/>
              <a:tblGrid>
                <a:gridCol w="1040021">
                  <a:extLst>
                    <a:ext uri="{9D8B030D-6E8A-4147-A177-3AD203B41FA5}">
                      <a16:colId xmlns:a16="http://schemas.microsoft.com/office/drawing/2014/main" val="3371281554"/>
                    </a:ext>
                  </a:extLst>
                </a:gridCol>
                <a:gridCol w="2772352">
                  <a:extLst>
                    <a:ext uri="{9D8B030D-6E8A-4147-A177-3AD203B41FA5}">
                      <a16:colId xmlns:a16="http://schemas.microsoft.com/office/drawing/2014/main" val="4113062422"/>
                    </a:ext>
                  </a:extLst>
                </a:gridCol>
                <a:gridCol w="2772352">
                  <a:extLst>
                    <a:ext uri="{9D8B030D-6E8A-4147-A177-3AD203B41FA5}">
                      <a16:colId xmlns:a16="http://schemas.microsoft.com/office/drawing/2014/main" val="3610738504"/>
                    </a:ext>
                  </a:extLst>
                </a:gridCol>
                <a:gridCol w="2773390">
                  <a:extLst>
                    <a:ext uri="{9D8B030D-6E8A-4147-A177-3AD203B41FA5}">
                      <a16:colId xmlns:a16="http://schemas.microsoft.com/office/drawing/2014/main" val="345229287"/>
                    </a:ext>
                  </a:extLst>
                </a:gridCol>
              </a:tblGrid>
              <a:tr h="612241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GB" sz="22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</a:t>
                      </a:r>
                      <a:endParaRPr lang="en-GB" sz="2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However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Additionally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8240257"/>
                  </a:ext>
                </a:extLst>
              </a:tr>
              <a:tr h="612241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Although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Thus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Despite this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4292452"/>
                  </a:ext>
                </a:extLst>
              </a:tr>
              <a:tr h="612241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Nevertheless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4294558"/>
                  </a:ext>
                </a:extLst>
              </a:tr>
              <a:tr h="612241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</a:t>
                      </a:r>
                      <a:endParaRPr lang="en-GB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Although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2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 a result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8607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453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D871-9F35-9342-B411-7CBBF7B7D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930" y="585478"/>
            <a:ext cx="10080000" cy="440661"/>
          </a:xfrm>
        </p:spPr>
        <p:txBody>
          <a:bodyPr/>
          <a:lstStyle/>
          <a:p>
            <a:r>
              <a:rPr lang="en-US" dirty="0"/>
              <a:t>Connection completion: completed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8368B-B514-8E4D-A908-1909D2469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30" y="1691152"/>
            <a:ext cx="10080000" cy="2520064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tabLst>
                <a:tab pos="230505" algn="l"/>
              </a:tabLst>
            </a:pPr>
            <a:r>
              <a:rPr lang="en-GB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Since</a:t>
            </a:r>
            <a:r>
              <a:rPr lang="en-GB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both atoms of a hydrogen molecule are the same type of atom, it is called an element. </a:t>
            </a:r>
            <a:r>
              <a:rPr lang="en-GB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However</a:t>
            </a:r>
            <a:r>
              <a:rPr lang="en-GB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when an atom of hydrogen and an atom of chlorine are chemically joined together, this is called a compound. </a:t>
            </a:r>
            <a:r>
              <a:rPr lang="en-GB" b="1" dirty="0">
                <a:solidFill>
                  <a:srgbClr val="006F6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Additionally</a:t>
            </a:r>
            <a:r>
              <a:rPr lang="en-GB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if hydrogen molecules and chlorine molecules are added together in any proportion, this is called a mixture. </a:t>
            </a: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endParaRPr lang="en-GB" sz="2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6CD6E36-2F1F-E04E-93A3-B9BB4B23E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21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  <Editorialstage xmlns="5c7d88b2-bc5d-47d8-b067-5f30c82b40f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00948aae249440f3e294fc71be63388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4a3bcf4f1f21d38c3b01b4be5a40106a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76E25B-AE62-4E25-85C5-590CE250B229}">
  <ds:schemaRefs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9e3c562f-56b0-4bc9-96c8-d04b09868558"/>
    <ds:schemaRef ds:uri="5c7d88b2-bc5d-47d8-b067-5f30c82b40f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BC65546-E72E-46F3-BC82-752301BB6D9E}"/>
</file>

<file path=customXml/itemProps3.xml><?xml version="1.0" encoding="utf-8"?>
<ds:datastoreItem xmlns:ds="http://schemas.openxmlformats.org/officeDocument/2006/customXml" ds:itemID="{934445BC-4F96-44E4-B37B-33238CD89D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1716</TotalTime>
  <Words>333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Office Theme</vt:lpstr>
      <vt:lpstr>11–14 years</vt:lpstr>
      <vt:lpstr>Unscrambled definitions</vt:lpstr>
      <vt:lpstr>Unscrambled definitions continued</vt:lpstr>
      <vt:lpstr>Connection completion</vt:lpstr>
      <vt:lpstr>Connection completion: completed sentences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Unscrambling definitions elements compounds and mixtures 11-14 slides</dc:title>
  <dc:creator>Royal Society of Chemistry</dc:creator>
  <cp:keywords>atoms and molecules; properties of elements and compounds; separating mixures; solutions; symbols and formulas; 11-14; unscrambling definitions; vocabulary; chemistry; glossary, key terms, key words, language of science, communication</cp:keywords>
  <cp:lastModifiedBy>Juliet Kennard</cp:lastModifiedBy>
  <cp:revision>596</cp:revision>
  <dcterms:created xsi:type="dcterms:W3CDTF">2021-04-13T16:26:00Z</dcterms:created>
  <dcterms:modified xsi:type="dcterms:W3CDTF">2025-12-09T12:56:53Z</dcterms:modified>
  <cp:category>From rsc.li/42AcGmK, student sheet and teacher notes with answers also available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