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8" r:id="rId4"/>
  </p:sldMasterIdLst>
  <p:notesMasterIdLst>
    <p:notesMasterId r:id="rId7"/>
  </p:notesMasterIdLst>
  <p:sldIdLst>
    <p:sldId id="274" r:id="rId5"/>
    <p:sldId id="275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682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therine Hartop" initials="KH" lastIdx="1" clrIdx="0">
    <p:extLst>
      <p:ext uri="{19B8F6BF-5375-455C-9EA6-DF929625EA0E}">
        <p15:presenceInfo xmlns:p15="http://schemas.microsoft.com/office/powerpoint/2012/main" userId="S::HartopK@rsc.org::cb63f70b-0f29-48df-993a-23fc7b2d266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4585A"/>
    <a:srgbClr val="DA1883"/>
    <a:srgbClr val="FF9E1B"/>
    <a:srgbClr val="E7E6E6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9BDDDB-3038-485B-A186-0058404AB2D2}" v="7" dt="2026-06-11T08:32:03.04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894" autoAdjust="0"/>
    <p:restoredTop sz="78955" autoAdjust="0"/>
  </p:normalViewPr>
  <p:slideViewPr>
    <p:cSldViewPr snapToGrid="0" snapToObjects="1">
      <p:cViewPr varScale="1">
        <p:scale>
          <a:sx n="87" d="100"/>
          <a:sy n="87" d="100"/>
        </p:scale>
        <p:origin x="2574" y="90"/>
      </p:cViewPr>
      <p:guideLst>
        <p:guide orient="horz" pos="2682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Griffiths" userId="9135852f-5aac-4f3f-97b0-55e569f13680" providerId="ADAL" clId="{79D2581E-2C64-4D7D-948E-B5DB5B650164}"/>
    <pc:docChg chg="modSld">
      <pc:chgData name="Hannah Griffiths" userId="9135852f-5aac-4f3f-97b0-55e569f13680" providerId="ADAL" clId="{79D2581E-2C64-4D7D-948E-B5DB5B650164}" dt="2026-06-11T08:28:47.033" v="1" actId="962"/>
      <pc:docMkLst>
        <pc:docMk/>
      </pc:docMkLst>
      <pc:sldChg chg="modSp mod">
        <pc:chgData name="Hannah Griffiths" userId="9135852f-5aac-4f3f-97b0-55e569f13680" providerId="ADAL" clId="{79D2581E-2C64-4D7D-948E-B5DB5B650164}" dt="2026-06-11T08:28:38.017" v="0" actId="1076"/>
        <pc:sldMkLst>
          <pc:docMk/>
          <pc:sldMk cId="2294983890" sldId="274"/>
        </pc:sldMkLst>
        <pc:spChg chg="mod">
          <ac:chgData name="Hannah Griffiths" userId="9135852f-5aac-4f3f-97b0-55e569f13680" providerId="ADAL" clId="{79D2581E-2C64-4D7D-948E-B5DB5B650164}" dt="2026-06-11T08:28:38.017" v="0" actId="1076"/>
          <ac:spMkLst>
            <pc:docMk/>
            <pc:sldMk cId="2294983890" sldId="274"/>
            <ac:spMk id="11" creationId="{1C31579D-7559-44CC-A472-9E2C622D2B21}"/>
          </ac:spMkLst>
        </pc:spChg>
      </pc:sldChg>
      <pc:sldChg chg="modSp mod">
        <pc:chgData name="Hannah Griffiths" userId="9135852f-5aac-4f3f-97b0-55e569f13680" providerId="ADAL" clId="{79D2581E-2C64-4D7D-948E-B5DB5B650164}" dt="2026-06-11T08:28:47.033" v="1" actId="962"/>
        <pc:sldMkLst>
          <pc:docMk/>
          <pc:sldMk cId="822879442" sldId="275"/>
        </pc:sldMkLst>
        <pc:picChg chg="mod">
          <ac:chgData name="Hannah Griffiths" userId="9135852f-5aac-4f3f-97b0-55e569f13680" providerId="ADAL" clId="{79D2581E-2C64-4D7D-948E-B5DB5B650164}" dt="2026-06-11T08:28:47.033" v="1" actId="962"/>
          <ac:picMkLst>
            <pc:docMk/>
            <pc:sldMk cId="822879442" sldId="275"/>
            <ac:picMk id="14" creationId="{B65FE92D-01C0-496F-85AB-8661704FAE3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154ED3-4554-2847-B655-88FA98F1AC0A}" type="datetimeFigureOut">
              <a:rPr lang="en-GB" smtClean="0"/>
              <a:t>11/06/2026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E44EFE-404B-D849-BE65-BA999C85712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97301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Mae’r sleid hon yn crynhoi erthygl ddiweddar a gyhoeddwyd gan </a:t>
            </a:r>
            <a:r>
              <a:rPr lang="cy-GB" i="1"/>
              <a:t>Chemistry World</a:t>
            </a:r>
            <a:r>
              <a:rPr lang="cy-GB"/>
              <a:t>.</a:t>
            </a:r>
            <a:r>
              <a:rPr lang="cy-GB" baseline="0"/>
              <a:t> </a:t>
            </a:r>
            <a:r>
              <a:rPr lang="cy-GB"/>
              <a:t>Defnyddiwch y sleid hon i ddechrau gwers (14-16) ar alotropau carbon ac adeileddau cofalent enfawr.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baseline="0"/>
              <a:t>Cydnabyddiaeth am y llun: Shutterstock</a:t>
            </a:r>
            <a:r>
              <a:rPr lang="cy-GB" b="0" i="0" baseline="30000">
                <a:solidFill>
                  <a:srgbClr val="BDC1C6"/>
                </a:solidFill>
                <a:effectLst/>
                <a:latin typeface="arial" panose="020B0604020202020204" pitchFamily="34" charset="0"/>
              </a:rPr>
              <a:t>©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E44EFE-404B-D849-BE65-BA999C85712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72465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Mae’r sleid hon yn crynhoi erthygl ddiweddar a gyhoeddwyd gan </a:t>
            </a:r>
            <a:r>
              <a:rPr lang="cy-GB" i="1"/>
              <a:t>Chemistry World</a:t>
            </a:r>
            <a:r>
              <a:rPr lang="cy-GB"/>
              <a:t>.</a:t>
            </a:r>
            <a:r>
              <a:rPr lang="cy-GB" baseline="0"/>
              <a:t> </a:t>
            </a:r>
            <a:r>
              <a:rPr lang="cy-GB"/>
              <a:t>Defnyddiwch y sleid hon i ddechrau gwers (14-16) ar alotropau carbon ac adeileddau cofalent enfawr.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baseline="0"/>
              <a:t>Cydnabyddiaeth am y llun: Shutterstock</a:t>
            </a:r>
            <a:r>
              <a:rPr lang="cy-GB" b="0" i="0" baseline="30000">
                <a:solidFill>
                  <a:srgbClr val="BDC1C6"/>
                </a:solidFill>
                <a:effectLst/>
                <a:latin typeface="arial" panose="020B0604020202020204" pitchFamily="34" charset="0"/>
              </a:rPr>
              <a:t>©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Atebion:</a:t>
            </a:r>
          </a:p>
          <a:p>
            <a:pPr marL="228600" indent="-228600">
              <a:buAutoNum type="arabicPeriod"/>
            </a:pPr>
            <a:r>
              <a:rPr lang="cy-GB" sz="1200" baseline="0">
                <a:solidFill>
                  <a:schemeClr val="tx1"/>
                </a:solidFill>
                <a:latin typeface="+mn-lt"/>
              </a:rPr>
              <a:t>Cofalent.</a:t>
            </a:r>
          </a:p>
          <a:p>
            <a:pPr marL="228600" indent="-228600">
              <a:buAutoNum type="arabicPeriod"/>
            </a:pPr>
            <a:r>
              <a:rPr lang="cy-GB"/>
              <a:t>Mae pob atom carbon yn ffurfio pedwar bond cofalent cryf gydag atomau carbon eraill mewn adeiledd cofalent enfawr.</a:t>
            </a:r>
          </a:p>
          <a:p>
            <a:pPr marL="228600" indent="-228600">
              <a:buAutoNum type="arabicPeriod"/>
            </a:pPr>
            <a:r>
              <a:rPr lang="cy-GB"/>
              <a:t>Molecylau o atomau carbon â siâp gwag yw ffwlerenau. Mae adeiledd ffwlerenau yn seiliedig ar gylchoedd hecsagonol o atomau carbon a allai hefyd gynnwys cylchoedd gyda phump neu saith atom carbon. Siâp sfferig sydd gan bycminsterffwleren (C</a:t>
            </a:r>
            <a:r>
              <a:rPr lang="cy-GB" baseline="-25000"/>
              <a:t>60</a:t>
            </a:r>
            <a:r>
              <a:rPr lang="cy-GB"/>
              <a:t>).</a:t>
            </a:r>
          </a:p>
          <a:p>
            <a:pPr marL="228600" indent="-228600">
              <a:buAutoNum type="arabicPeriod" startAt="3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E44EFE-404B-D849-BE65-BA999C85712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4959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5941" y="6300000"/>
            <a:ext cx="2057400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F06E72-FD10-384B-917A-421C42C988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D49FB06-ED83-EA45-AEBD-3751AE6255D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8650" y="1825625"/>
            <a:ext cx="7886700" cy="340836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8420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5941" y="6300000"/>
            <a:ext cx="2057400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F062252-0813-314C-AFFB-A2A147BBFF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15548"/>
            <a:ext cx="3744568" cy="364584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A7A4E21-F83C-754F-841F-835C3F504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2C8ADCB8-941A-2E48-A25E-6D520F812004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776580" y="1815548"/>
            <a:ext cx="3744568" cy="364584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82886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wo Content_text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5941" y="6300000"/>
            <a:ext cx="2057400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F062252-0813-314C-AFFB-A2A147BBFF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15548"/>
            <a:ext cx="3744568" cy="364584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A7A4E21-F83C-754F-841F-835C3F504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2C4AF84-80AB-C24E-A255-17AE1204EC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572000" y="1816100"/>
            <a:ext cx="3943350" cy="3644900"/>
          </a:xfrm>
        </p:spPr>
        <p:txBody>
          <a:bodyPr/>
          <a:lstStyle/>
          <a:p>
            <a:r>
              <a:rPr lang="en-US" dirty="0"/>
              <a:t>Click icon to add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9002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wo Content Text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85941" y="6300000"/>
            <a:ext cx="2057400" cy="365125"/>
          </a:xfrm>
        </p:spPr>
        <p:txBody>
          <a:bodyPr/>
          <a:lstStyle/>
          <a:p>
            <a:fld id="{D993BE9A-2295-974E-B063-F12D5C0A2200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F062252-0813-314C-AFFB-A2A147BBFF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15548"/>
            <a:ext cx="3744568" cy="364584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A7A4E21-F83C-754F-841F-835C3F504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Table Placeholder 3">
            <a:extLst>
              <a:ext uri="{FF2B5EF4-FFF2-40B4-BE49-F238E27FC236}">
                <a16:creationId xmlns:a16="http://schemas.microsoft.com/office/drawing/2014/main" id="{2D47F291-18EF-E34E-8DD6-E5E40C8FD305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4572000" y="1816100"/>
            <a:ext cx="3943350" cy="3644900"/>
          </a:xfrm>
        </p:spPr>
        <p:txBody>
          <a:bodyPr/>
          <a:lstStyle/>
          <a:p>
            <a:r>
              <a:rPr lang="en-US" dirty="0"/>
              <a:t>Click icon to add table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7373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25411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5941" y="630000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4976"/>
                </a:solidFill>
              </a:defRPr>
            </a:lvl1pPr>
          </a:lstStyle>
          <a:p>
            <a:fld id="{D993BE9A-2295-974E-B063-F12D5C0A2200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6D10051-213D-F54D-BD3C-B61FA29442AB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5720631"/>
            <a:ext cx="2615950" cy="113736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30C2941-B443-B742-A370-CFF703CA1858}"/>
              </a:ext>
            </a:extLst>
          </p:cNvPr>
          <p:cNvCxnSpPr>
            <a:cxnSpLocks/>
          </p:cNvCxnSpPr>
          <p:nvPr userDrawn="1"/>
        </p:nvCxnSpPr>
        <p:spPr>
          <a:xfrm>
            <a:off x="318000" y="5720598"/>
            <a:ext cx="852534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5976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29" r:id="rId2"/>
    <p:sldLayoutId id="2147483731" r:id="rId3"/>
    <p:sldLayoutId id="2147483732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004976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rgbClr val="54585A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54585A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54585A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4585A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4585A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hyperlink" Target="https://rsc.li/3lQGaY6" TargetMode="External"/><Relationship Id="rId4" Type="http://schemas.openxmlformats.org/officeDocument/2006/relationships/hyperlink" Target="https://rsc.li/4nGLGw0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hyperlink" Target="https://rsc.li/3lQGaY6" TargetMode="External"/><Relationship Id="rId4" Type="http://schemas.openxmlformats.org/officeDocument/2006/relationships/hyperlink" Target="https://rsc.li/4nGLGw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A8BABC9-3627-194B-8675-4E9513869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3BE9A-2295-974E-B063-F12D5C0A2200}" type="slidenum">
              <a:rPr lang="en-GB" smtClean="0"/>
              <a:t>1</a:t>
            </a:fld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2695" y="5816049"/>
            <a:ext cx="967901" cy="967901"/>
          </a:xfrm>
          <a:prstGeom prst="rect">
            <a:avLst/>
          </a:prstGeom>
        </p:spPr>
      </p:pic>
      <p:sp>
        <p:nvSpPr>
          <p:cNvPr id="7" name="TextBox 11"/>
          <p:cNvSpPr txBox="1"/>
          <p:nvPr/>
        </p:nvSpPr>
        <p:spPr>
          <a:xfrm>
            <a:off x="289151" y="984035"/>
            <a:ext cx="7262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y-GB" sz="1400" i="1" dirty="0">
                <a:solidFill>
                  <a:srgbClr val="004976"/>
                </a:solidFill>
              </a:rPr>
              <a:t>Darllenwch yr erthygl lawn yn </a:t>
            </a:r>
            <a:r>
              <a:rPr lang="cy-GB" sz="1400" i="1" dirty="0">
                <a:solidFill>
                  <a:srgbClr val="004976"/>
                </a:solidFill>
                <a:hlinkClick r:id="rId4"/>
              </a:rPr>
              <a:t>rsc.li/4nGLGw0</a:t>
            </a:r>
            <a:endParaRPr lang="cy-GB" sz="1400" i="1" dirty="0">
              <a:solidFill>
                <a:srgbClr val="004976"/>
              </a:solidFill>
              <a:hlinkClick r:id="rId5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C31579D-7559-44CC-A472-9E2C622D2B21}"/>
              </a:ext>
            </a:extLst>
          </p:cNvPr>
          <p:cNvSpPr txBox="1"/>
          <p:nvPr/>
        </p:nvSpPr>
        <p:spPr>
          <a:xfrm>
            <a:off x="289151" y="1261522"/>
            <a:ext cx="5686426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/>
            <a:r>
              <a:rPr lang="cy-GB" dirty="0">
                <a:solidFill>
                  <a:srgbClr val="54585A"/>
                </a:solidFill>
              </a:rPr>
              <a:t>Pan fydd bycminsterffwleren C</a:t>
            </a:r>
            <a:r>
              <a:rPr lang="cy-GB" baseline="-25000" dirty="0">
                <a:solidFill>
                  <a:srgbClr val="54585A"/>
                </a:solidFill>
              </a:rPr>
              <a:t>60</a:t>
            </a:r>
            <a:r>
              <a:rPr lang="cy-GB" dirty="0">
                <a:solidFill>
                  <a:srgbClr val="54585A"/>
                </a:solidFill>
              </a:rPr>
              <a:t> yn cael ei gywasgu ar 5GPa, ar dymheredd uwch nag 800</a:t>
            </a:r>
            <a:r>
              <a:rPr lang="cy-GB" baseline="30000" dirty="0">
                <a:solidFill>
                  <a:srgbClr val="54585A"/>
                </a:solidFill>
              </a:rPr>
              <a:t>o</a:t>
            </a:r>
            <a:r>
              <a:rPr lang="cy-GB" dirty="0">
                <a:solidFill>
                  <a:srgbClr val="54585A"/>
                </a:solidFill>
              </a:rPr>
              <a:t>C, mae’n ffurfio deunydd carbon anhrefnus gyda chryfder cywasgol fel diemwnt. Mae’r amodau eithafol yn achosi i gymeriad bondio’r ffwleren newid o dri bond fesul atom (a elwir yn sp</a:t>
            </a:r>
            <a:r>
              <a:rPr lang="cy-GB" baseline="30000" dirty="0">
                <a:solidFill>
                  <a:srgbClr val="54585A"/>
                </a:solidFill>
              </a:rPr>
              <a:t>2</a:t>
            </a:r>
            <a:r>
              <a:rPr lang="cy-GB" dirty="0">
                <a:solidFill>
                  <a:srgbClr val="54585A"/>
                </a:solidFill>
              </a:rPr>
              <a:t>) i bedwar (sp</a:t>
            </a:r>
            <a:r>
              <a:rPr lang="cy-GB" baseline="30000" dirty="0">
                <a:solidFill>
                  <a:srgbClr val="54585A"/>
                </a:solidFill>
              </a:rPr>
              <a:t>3</a:t>
            </a:r>
            <a:r>
              <a:rPr lang="cy-GB" dirty="0">
                <a:solidFill>
                  <a:srgbClr val="54585A"/>
                </a:solidFill>
              </a:rPr>
              <a:t>). Mae priodweddau ffisegol y deunydd sy’n deillio o hyn yn dibynnu ar y gymhareb o garbonau sp</a:t>
            </a:r>
            <a:r>
              <a:rPr lang="cy-GB" baseline="30000" dirty="0">
                <a:solidFill>
                  <a:srgbClr val="54585A"/>
                </a:solidFill>
              </a:rPr>
              <a:t>2</a:t>
            </a:r>
            <a:r>
              <a:rPr lang="cy-GB" dirty="0">
                <a:solidFill>
                  <a:srgbClr val="54585A"/>
                </a:solidFill>
              </a:rPr>
              <a:t> i sp</a:t>
            </a:r>
            <a:r>
              <a:rPr lang="cy-GB" baseline="30000" dirty="0">
                <a:solidFill>
                  <a:srgbClr val="54585A"/>
                </a:solidFill>
              </a:rPr>
              <a:t>3</a:t>
            </a:r>
            <a:r>
              <a:rPr lang="cy-GB" dirty="0">
                <a:solidFill>
                  <a:srgbClr val="54585A"/>
                </a:solidFill>
              </a:rPr>
              <a:t>. Mae codi’r tymheredd yn ystod adwaith yn cynyddu’r ffracsiwn sp</a:t>
            </a:r>
            <a:r>
              <a:rPr lang="cy-GB" baseline="30000" dirty="0">
                <a:solidFill>
                  <a:srgbClr val="54585A"/>
                </a:solidFill>
              </a:rPr>
              <a:t>3</a:t>
            </a:r>
            <a:r>
              <a:rPr lang="cy-GB" dirty="0">
                <a:solidFill>
                  <a:srgbClr val="54585A"/>
                </a:solidFill>
              </a:rPr>
              <a:t>, gan gynhyrchu deunydd caletach. Cafodd y rhai caletaf ymysg y deunyddiau hyn eu creu ar 1200</a:t>
            </a:r>
            <a:r>
              <a:rPr lang="cy-GB" baseline="30000" dirty="0">
                <a:solidFill>
                  <a:srgbClr val="54585A"/>
                </a:solidFill>
              </a:rPr>
              <a:t>o</a:t>
            </a:r>
            <a:r>
              <a:rPr lang="cy-GB" dirty="0">
                <a:solidFill>
                  <a:srgbClr val="54585A"/>
                </a:solidFill>
              </a:rPr>
              <a:t>C. Mae ei rwydwaith o garbonau, sydd wedi’u trefnu’n bedronglog, mor galed nes ei fod yn gallu crafu diemwnt, ac mae ganddo gryfder tebyg. Ond yn wahanol i ddiemwnt, mae’r deunydd yn gweithredu fel lled-ddargludydd.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42FEAF9-014A-4EF2-96BD-AD9E117B5E75}"/>
              </a:ext>
            </a:extLst>
          </p:cNvPr>
          <p:cNvSpPr txBox="1"/>
          <p:nvPr/>
        </p:nvSpPr>
        <p:spPr>
          <a:xfrm>
            <a:off x="6238875" y="2817578"/>
            <a:ext cx="2833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1400"/>
              <a:t>Adeiledd</a:t>
            </a:r>
            <a:br>
              <a:rPr lang="cy-GB" sz="1400"/>
            </a:br>
            <a:r>
              <a:rPr lang="cy-GB" sz="1400"/>
              <a:t>bycminsterffwleren</a:t>
            </a:r>
          </a:p>
        </p:txBody>
      </p:sp>
      <p:sp>
        <p:nvSpPr>
          <p:cNvPr id="15" name="Title 2">
            <a:extLst>
              <a:ext uri="{FF2B5EF4-FFF2-40B4-BE49-F238E27FC236}">
                <a16:creationId xmlns:a16="http://schemas.microsoft.com/office/drawing/2014/main" id="{B5179E71-3CDC-4AEC-9AA3-A24D35C502CE}"/>
              </a:ext>
            </a:extLst>
          </p:cNvPr>
          <p:cNvSpPr txBox="1">
            <a:spLocks/>
          </p:cNvSpPr>
          <p:nvPr/>
        </p:nvSpPr>
        <p:spPr>
          <a:xfrm>
            <a:off x="289151" y="93249"/>
            <a:ext cx="803010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00497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3000"/>
              <a:t>Gwneud alotropau carbon cryfach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65FE92D-01C0-496F-85AB-8661704FAE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6592" r="14602"/>
          <a:stretch/>
        </p:blipFill>
        <p:spPr>
          <a:xfrm>
            <a:off x="6238875" y="72805"/>
            <a:ext cx="2833910" cy="2745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9838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A8BABC9-3627-194B-8675-4E9513869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3BE9A-2295-974E-B063-F12D5C0A2200}" type="slidenum">
              <a:rPr lang="en-GB" smtClean="0"/>
              <a:t>2</a:t>
            </a:fld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2695" y="5816049"/>
            <a:ext cx="967901" cy="96790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191989" y="3339571"/>
            <a:ext cx="2905125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y-GB" sz="1700" dirty="0"/>
              <a:t>Mewn bycminsterffwleren, pa fath o fond sydd rhwng yr atomau carbon?  </a:t>
            </a:r>
          </a:p>
          <a:p>
            <a:pPr marL="342900" indent="-342900">
              <a:buAutoNum type="arabicPeriod"/>
            </a:pPr>
            <a:r>
              <a:rPr lang="cy-GB" sz="1700" dirty="0"/>
              <a:t>Eglurwch pam mae diemwnt yn sylwedd caled iawn.  </a:t>
            </a:r>
          </a:p>
          <a:p>
            <a:pPr marL="342900" indent="-342900">
              <a:buAutoNum type="arabicPeriod"/>
            </a:pPr>
            <a:r>
              <a:rPr lang="cy-GB" sz="1700" dirty="0"/>
              <a:t>Disgrifiwch adeiledd ffwlerenau.</a:t>
            </a:r>
          </a:p>
        </p:txBody>
      </p:sp>
      <p:sp>
        <p:nvSpPr>
          <p:cNvPr id="7" name="TextBox 11"/>
          <p:cNvSpPr txBox="1"/>
          <p:nvPr/>
        </p:nvSpPr>
        <p:spPr>
          <a:xfrm>
            <a:off x="289151" y="984035"/>
            <a:ext cx="7262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y-GB" sz="1400" i="1" dirty="0">
                <a:solidFill>
                  <a:srgbClr val="004976"/>
                </a:solidFill>
              </a:rPr>
              <a:t>Darllenwch yr erthygl lawn yn </a:t>
            </a:r>
            <a:r>
              <a:rPr lang="cy-GB" sz="1400" i="1" dirty="0">
                <a:solidFill>
                  <a:srgbClr val="004976"/>
                </a:solidFill>
                <a:hlinkClick r:id="rId4"/>
              </a:rPr>
              <a:t>rsc.li/4nGLGw0</a:t>
            </a:r>
            <a:endParaRPr lang="cy-GB" sz="1400" i="1" dirty="0">
              <a:solidFill>
                <a:srgbClr val="004976"/>
              </a:solidFill>
              <a:hlinkClick r:id="rId5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C31579D-7559-44CC-A472-9E2C622D2B21}"/>
              </a:ext>
            </a:extLst>
          </p:cNvPr>
          <p:cNvSpPr txBox="1"/>
          <p:nvPr/>
        </p:nvSpPr>
        <p:spPr>
          <a:xfrm>
            <a:off x="289151" y="1422820"/>
            <a:ext cx="5949724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/>
            <a:r>
              <a:rPr lang="cy-GB" dirty="0">
                <a:solidFill>
                  <a:srgbClr val="54585A"/>
                </a:solidFill>
              </a:rPr>
              <a:t>Pan fydd bycminsterffwleren C</a:t>
            </a:r>
            <a:r>
              <a:rPr lang="cy-GB" baseline="-25000" dirty="0">
                <a:solidFill>
                  <a:srgbClr val="54585A"/>
                </a:solidFill>
              </a:rPr>
              <a:t>60</a:t>
            </a:r>
            <a:r>
              <a:rPr lang="cy-GB" dirty="0">
                <a:solidFill>
                  <a:srgbClr val="54585A"/>
                </a:solidFill>
              </a:rPr>
              <a:t> yn cael ei gywasgu ar 5GPa, ar dymheredd uwch nag 800</a:t>
            </a:r>
            <a:r>
              <a:rPr lang="cy-GB" baseline="30000" dirty="0">
                <a:solidFill>
                  <a:srgbClr val="54585A"/>
                </a:solidFill>
              </a:rPr>
              <a:t>o</a:t>
            </a:r>
            <a:r>
              <a:rPr lang="cy-GB" dirty="0">
                <a:solidFill>
                  <a:srgbClr val="54585A"/>
                </a:solidFill>
              </a:rPr>
              <a:t>C, mae’n ffurfio deunydd carbon anhrefnus gyda chryfder cywasgol fel diemwnt. Mae’r amodau eithafol yn achosi i gymeriad bondio’r ffwleren newid o dri bond fesul atom (a elwir yn sp</a:t>
            </a:r>
            <a:r>
              <a:rPr lang="cy-GB" baseline="30000" dirty="0">
                <a:solidFill>
                  <a:srgbClr val="54585A"/>
                </a:solidFill>
              </a:rPr>
              <a:t>2</a:t>
            </a:r>
            <a:r>
              <a:rPr lang="cy-GB" dirty="0">
                <a:solidFill>
                  <a:srgbClr val="54585A"/>
                </a:solidFill>
              </a:rPr>
              <a:t>) i bedwar (sp</a:t>
            </a:r>
            <a:r>
              <a:rPr lang="cy-GB" baseline="30000" dirty="0">
                <a:solidFill>
                  <a:srgbClr val="54585A"/>
                </a:solidFill>
              </a:rPr>
              <a:t>3</a:t>
            </a:r>
            <a:r>
              <a:rPr lang="cy-GB" dirty="0">
                <a:solidFill>
                  <a:srgbClr val="54585A"/>
                </a:solidFill>
              </a:rPr>
              <a:t>). Mae priodweddau ffisegol y deunydd sy’n deillio o hyn yn dibynnu ar y gymhareb o garbonau sp</a:t>
            </a:r>
            <a:r>
              <a:rPr lang="cy-GB" baseline="30000" dirty="0">
                <a:solidFill>
                  <a:srgbClr val="54585A"/>
                </a:solidFill>
              </a:rPr>
              <a:t>2</a:t>
            </a:r>
            <a:r>
              <a:rPr lang="cy-GB" dirty="0">
                <a:solidFill>
                  <a:srgbClr val="54585A"/>
                </a:solidFill>
              </a:rPr>
              <a:t> i sp</a:t>
            </a:r>
            <a:r>
              <a:rPr lang="cy-GB" baseline="30000" dirty="0">
                <a:solidFill>
                  <a:srgbClr val="54585A"/>
                </a:solidFill>
              </a:rPr>
              <a:t>3</a:t>
            </a:r>
            <a:r>
              <a:rPr lang="cy-GB" dirty="0">
                <a:solidFill>
                  <a:srgbClr val="54585A"/>
                </a:solidFill>
              </a:rPr>
              <a:t>. Mae codi’r tymheredd yn ystod adwaith yn cynyddu’r ffracsiwn sp</a:t>
            </a:r>
            <a:r>
              <a:rPr lang="cy-GB" baseline="30000" dirty="0">
                <a:solidFill>
                  <a:srgbClr val="54585A"/>
                </a:solidFill>
              </a:rPr>
              <a:t>3</a:t>
            </a:r>
            <a:r>
              <a:rPr lang="cy-GB" dirty="0">
                <a:solidFill>
                  <a:srgbClr val="54585A"/>
                </a:solidFill>
              </a:rPr>
              <a:t>, gan gynhyrchu deunydd caletach. Cafodd y rhai caletaf ymysg y deunyddiau hyn eu creu ar 1200</a:t>
            </a:r>
            <a:r>
              <a:rPr lang="cy-GB" baseline="30000" dirty="0">
                <a:solidFill>
                  <a:srgbClr val="54585A"/>
                </a:solidFill>
              </a:rPr>
              <a:t>o</a:t>
            </a:r>
            <a:r>
              <a:rPr lang="cy-GB" dirty="0">
                <a:solidFill>
                  <a:srgbClr val="54585A"/>
                </a:solidFill>
              </a:rPr>
              <a:t>C. Mae ei rwydwaith o garbonau wedi’u trefnu’n bedronglog mor galed nes ei fod yn gallu crafu diemwnt, ac mae ganddo gryfder tebyg. Ond yn wahanol i ddiemwnt, mae’r deunydd yn gweithredu fel lled-ddargludydd.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42FEAF9-014A-4EF2-96BD-AD9E117B5E75}"/>
              </a:ext>
            </a:extLst>
          </p:cNvPr>
          <p:cNvSpPr txBox="1"/>
          <p:nvPr/>
        </p:nvSpPr>
        <p:spPr>
          <a:xfrm>
            <a:off x="6238875" y="2817578"/>
            <a:ext cx="2833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1400"/>
              <a:t>Adeiledd</a:t>
            </a:r>
            <a:br>
              <a:rPr lang="cy-GB" sz="1400"/>
            </a:br>
            <a:r>
              <a:rPr lang="cy-GB" sz="1400"/>
              <a:t>bycminsterffwleren</a:t>
            </a:r>
          </a:p>
        </p:txBody>
      </p:sp>
      <p:sp>
        <p:nvSpPr>
          <p:cNvPr id="15" name="Title 2">
            <a:extLst>
              <a:ext uri="{FF2B5EF4-FFF2-40B4-BE49-F238E27FC236}">
                <a16:creationId xmlns:a16="http://schemas.microsoft.com/office/drawing/2014/main" id="{B5179E71-3CDC-4AEC-9AA3-A24D35C502CE}"/>
              </a:ext>
            </a:extLst>
          </p:cNvPr>
          <p:cNvSpPr txBox="1">
            <a:spLocks/>
          </p:cNvSpPr>
          <p:nvPr/>
        </p:nvSpPr>
        <p:spPr>
          <a:xfrm>
            <a:off x="289151" y="93249"/>
            <a:ext cx="803010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00497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3000"/>
              <a:t>Gwneud alotropau carbon cryfach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65FE92D-01C0-496F-85AB-8661704FAE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6592" r="14602"/>
          <a:stretch/>
        </p:blipFill>
        <p:spPr>
          <a:xfrm>
            <a:off x="6238875" y="72805"/>
            <a:ext cx="2833910" cy="2745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879442"/>
      </p:ext>
    </p:extLst>
  </p:cSld>
  <p:clrMapOvr>
    <a:masterClrMapping/>
  </p:clrMapOvr>
</p:sld>
</file>

<file path=ppt/theme/theme1.xml><?xml version="1.0" encoding="utf-8"?>
<a:theme xmlns:a="http://schemas.openxmlformats.org/drawingml/2006/main" name="1_RSC_Plain_no footer">
  <a:themeElements>
    <a:clrScheme name="Custom 1">
      <a:dk1>
        <a:srgbClr val="004976"/>
      </a:dk1>
      <a:lt1>
        <a:srgbClr val="FFFFFF"/>
      </a:lt1>
      <a:dk2>
        <a:srgbClr val="004976"/>
      </a:dk2>
      <a:lt2>
        <a:srgbClr val="E7E6E6"/>
      </a:lt2>
      <a:accent1>
        <a:srgbClr val="004976"/>
      </a:accent1>
      <a:accent2>
        <a:srgbClr val="48A9C5"/>
      </a:accent2>
      <a:accent3>
        <a:srgbClr val="EEDC00"/>
      </a:accent3>
      <a:accent4>
        <a:srgbClr val="97D700"/>
      </a:accent4>
      <a:accent5>
        <a:srgbClr val="DA1883"/>
      </a:accent5>
      <a:accent6>
        <a:srgbClr val="991E66"/>
      </a:accent6>
      <a:hlink>
        <a:srgbClr val="FF9E1B"/>
      </a:hlink>
      <a:folHlink>
        <a:srgbClr val="545859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 EIC starter slide template.pptx" id="{8C227671-679E-4005-AE38-7E4654D46299}" vid="{3A4C9E2F-8493-4A3B-ACEE-3D5EC76FA45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Props1.xml><?xml version="1.0" encoding="utf-8"?>
<ds:datastoreItem xmlns:ds="http://schemas.openxmlformats.org/officeDocument/2006/customXml" ds:itemID="{7D9B7705-6E4A-433D-914A-8894B6FAEAC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233614B-E8BF-4771-8B5B-4CD69836BA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07900DF-3EEF-46A5-94A9-21789EBC7165}">
  <ds:schemaRefs>
    <ds:schemaRef ds:uri="http://schemas.microsoft.com/office/infopath/2007/PartnerControls"/>
    <ds:schemaRef ds:uri="http://purl.org/dc/terms/"/>
    <ds:schemaRef ds:uri="http://purl.org/dc/dcmitype/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9e3c562f-56b0-4bc9-96c8-d04b09868558"/>
    <ds:schemaRef ds:uri="http://purl.org/dc/elements/1.1/"/>
    <ds:schemaRef ds:uri="http://schemas.openxmlformats.org/package/2006/metadata/core-properties"/>
    <ds:schemaRef ds:uri="5c7d88b2-bc5d-47d8-b067-5f30c82b40f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NEW EIC starter slide template (1)</Template>
  <TotalTime>5</TotalTime>
  <Words>487</Words>
  <Application>Microsoft Office PowerPoint</Application>
  <PresentationFormat>On-screen Show (4:3)</PresentationFormat>
  <Paragraphs>26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Arial</vt:lpstr>
      <vt:lpstr>Calibri</vt:lpstr>
      <vt:lpstr>1_RSC_Plain_no footer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Making stronger carbon allotropes CYM</dc:title>
  <dc:creator>Royal Society of Chemistry</dc:creator>
  <cp:keywords>carbon allotropes; carbon; buckminsterfullerene; covalent; diamon</cp:keywords>
  <dc:description>From Education in Chemistry article A carbon allotrope that can scratch diamond https://rsc.li/4nGLGw0</dc:description>
  <cp:lastModifiedBy>Hannah Griffiths</cp:lastModifiedBy>
  <cp:revision>151</cp:revision>
  <dcterms:created xsi:type="dcterms:W3CDTF">2020-04-08T13:50:19Z</dcterms:created>
  <dcterms:modified xsi:type="dcterms:W3CDTF">2026-06-11T08:32:18Z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</Properties>
</file>