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9"/>
  </p:notesMasterIdLst>
  <p:sldIdLst>
    <p:sldId id="257" r:id="rId5"/>
    <p:sldId id="283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84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5" r:id="rId2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bert Smith" initials="RS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758B"/>
    <a:srgbClr val="505759"/>
    <a:srgbClr val="2C4D67"/>
    <a:srgbClr val="008C95"/>
    <a:srgbClr val="006BA6"/>
    <a:srgbClr val="64A70B"/>
    <a:srgbClr val="4A7E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580" y="-118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FDF8F8-0708-494A-A501-18D32E324CCB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CB8D58F-9833-41B2-B2E1-82380C55894B}">
      <dgm:prSet phldrT="[Text]" custT="1"/>
      <dgm:spPr>
        <a:solidFill>
          <a:srgbClr val="2C4D67"/>
        </a:solidFill>
        <a:ln>
          <a:noFill/>
        </a:ln>
      </dgm:spPr>
      <dgm:t>
        <a:bodyPr/>
        <a:lstStyle/>
        <a:p>
          <a:r>
            <a:rPr lang="en-GB" sz="2400" b="1" dirty="0" smtClean="0"/>
            <a:t>SME?</a:t>
          </a:r>
          <a:endParaRPr lang="en-GB" sz="2400" b="1" dirty="0"/>
        </a:p>
      </dgm:t>
    </dgm:pt>
    <dgm:pt modelId="{ACBB6287-312B-4FC8-9E67-4AA458121963}" type="parTrans" cxnId="{87A920A9-BC46-4CAF-8CD7-ABF54052B5C8}">
      <dgm:prSet/>
      <dgm:spPr/>
      <dgm:t>
        <a:bodyPr/>
        <a:lstStyle/>
        <a:p>
          <a:endParaRPr lang="en-GB"/>
        </a:p>
      </dgm:t>
    </dgm:pt>
    <dgm:pt modelId="{98B661C6-3AAD-44A8-911F-F408CDA9BD98}" type="sibTrans" cxnId="{87A920A9-BC46-4CAF-8CD7-ABF54052B5C8}">
      <dgm:prSet/>
      <dgm:spPr/>
      <dgm:t>
        <a:bodyPr/>
        <a:lstStyle/>
        <a:p>
          <a:endParaRPr lang="en-GB"/>
        </a:p>
      </dgm:t>
    </dgm:pt>
    <dgm:pt modelId="{11FA1E2A-FB44-44A6-9EA9-D983EFEA4B45}">
      <dgm:prSet phldrT="[Text]" custT="1"/>
      <dgm:spPr>
        <a:solidFill>
          <a:srgbClr val="008C95"/>
        </a:solidFill>
        <a:ln>
          <a:noFill/>
        </a:ln>
      </dgm:spPr>
      <dgm:t>
        <a:bodyPr/>
        <a:lstStyle/>
        <a:p>
          <a:r>
            <a:rPr lang="en-GB" sz="1600" dirty="0" smtClean="0"/>
            <a:t>1. Staff headcount</a:t>
          </a:r>
          <a:endParaRPr lang="en-GB" sz="1600" dirty="0"/>
        </a:p>
      </dgm:t>
    </dgm:pt>
    <dgm:pt modelId="{5B5C3FA9-B118-4531-A64E-1831DED20F8B}" type="parTrans" cxnId="{BD555E9C-105B-4896-8137-81E406D554DC}">
      <dgm:prSet/>
      <dgm:spPr>
        <a:ln>
          <a:solidFill>
            <a:srgbClr val="2C4D67"/>
          </a:solidFill>
          <a:headEnd type="arrow"/>
          <a:tailEnd type="none"/>
        </a:ln>
      </dgm:spPr>
      <dgm:t>
        <a:bodyPr/>
        <a:lstStyle/>
        <a:p>
          <a:endParaRPr lang="en-GB"/>
        </a:p>
      </dgm:t>
    </dgm:pt>
    <dgm:pt modelId="{44A45484-0DEC-4A81-85FA-3B0F699414D1}" type="sibTrans" cxnId="{BD555E9C-105B-4896-8137-81E406D554DC}">
      <dgm:prSet/>
      <dgm:spPr/>
      <dgm:t>
        <a:bodyPr/>
        <a:lstStyle/>
        <a:p>
          <a:endParaRPr lang="en-GB"/>
        </a:p>
      </dgm:t>
    </dgm:pt>
    <dgm:pt modelId="{B02027F6-E9CC-4A41-BBDA-230A30239D3E}">
      <dgm:prSet phldrT="[Text]" custT="1"/>
      <dgm:spPr>
        <a:solidFill>
          <a:srgbClr val="008C95"/>
        </a:solidFill>
        <a:ln>
          <a:noFill/>
        </a:ln>
      </dgm:spPr>
      <dgm:t>
        <a:bodyPr/>
        <a:lstStyle/>
        <a:p>
          <a:r>
            <a:rPr lang="en-GB" sz="1600" dirty="0" smtClean="0"/>
            <a:t>3. Balance sheet</a:t>
          </a:r>
          <a:endParaRPr lang="en-GB" sz="1600" dirty="0"/>
        </a:p>
      </dgm:t>
    </dgm:pt>
    <dgm:pt modelId="{A4925028-C133-4DC0-9AC8-9AC8CCAD24B8}" type="parTrans" cxnId="{54CBB68F-57B4-419E-BCA1-EE55144C3C58}">
      <dgm:prSet/>
      <dgm:spPr>
        <a:ln>
          <a:solidFill>
            <a:srgbClr val="2C4D67"/>
          </a:solidFill>
          <a:headEnd type="arrow"/>
        </a:ln>
      </dgm:spPr>
      <dgm:t>
        <a:bodyPr/>
        <a:lstStyle/>
        <a:p>
          <a:endParaRPr lang="en-GB"/>
        </a:p>
      </dgm:t>
    </dgm:pt>
    <dgm:pt modelId="{F88EE633-BB91-4E0D-BD2F-21B403ECB87B}" type="sibTrans" cxnId="{54CBB68F-57B4-419E-BCA1-EE55144C3C58}">
      <dgm:prSet/>
      <dgm:spPr/>
      <dgm:t>
        <a:bodyPr/>
        <a:lstStyle/>
        <a:p>
          <a:endParaRPr lang="en-GB"/>
        </a:p>
      </dgm:t>
    </dgm:pt>
    <dgm:pt modelId="{1D7081E0-A087-4DC1-89A5-A56B33EAD760}">
      <dgm:prSet phldrT="[Text]" custT="1"/>
      <dgm:spPr>
        <a:solidFill>
          <a:srgbClr val="008C95"/>
        </a:solidFill>
        <a:ln>
          <a:noFill/>
        </a:ln>
      </dgm:spPr>
      <dgm:t>
        <a:bodyPr/>
        <a:lstStyle/>
        <a:p>
          <a:r>
            <a:rPr lang="en-GB" sz="1600" dirty="0" smtClean="0"/>
            <a:t>2. Annual turnover</a:t>
          </a:r>
          <a:endParaRPr lang="en-GB" sz="1600" dirty="0"/>
        </a:p>
      </dgm:t>
    </dgm:pt>
    <dgm:pt modelId="{B277EE46-2CB8-4807-9B3D-3EC17CC88BA5}" type="parTrans" cxnId="{6DD0A0C5-92FA-4AE1-AE4A-B7E6F2C103D2}">
      <dgm:prSet/>
      <dgm:spPr>
        <a:ln>
          <a:solidFill>
            <a:srgbClr val="2C4D67"/>
          </a:solidFill>
          <a:headEnd type="arrow"/>
          <a:tailEnd type="none"/>
        </a:ln>
      </dgm:spPr>
      <dgm:t>
        <a:bodyPr/>
        <a:lstStyle/>
        <a:p>
          <a:endParaRPr lang="en-GB"/>
        </a:p>
      </dgm:t>
    </dgm:pt>
    <dgm:pt modelId="{A0BA82BB-F8F4-48CB-8133-8F70475E647F}" type="sibTrans" cxnId="{6DD0A0C5-92FA-4AE1-AE4A-B7E6F2C103D2}">
      <dgm:prSet/>
      <dgm:spPr/>
      <dgm:t>
        <a:bodyPr/>
        <a:lstStyle/>
        <a:p>
          <a:endParaRPr lang="en-GB"/>
        </a:p>
      </dgm:t>
    </dgm:pt>
    <dgm:pt modelId="{9499D62B-B8C3-402E-90DB-B947AB486470}" type="pres">
      <dgm:prSet presAssocID="{E9FDF8F8-0708-494A-A501-18D32E324CCB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C8F2F3A8-0BD2-47E3-9E55-A62004CC12E2}" type="pres">
      <dgm:prSet presAssocID="{5CB8D58F-9833-41B2-B2E1-82380C55894B}" presName="singleCycle" presStyleCnt="0"/>
      <dgm:spPr/>
    </dgm:pt>
    <dgm:pt modelId="{3570B947-3297-4F53-8110-4285E49E0522}" type="pres">
      <dgm:prSet presAssocID="{5CB8D58F-9833-41B2-B2E1-82380C55894B}" presName="singleCenter" presStyleLbl="node1" presStyleIdx="0" presStyleCnt="4" custScaleY="60254" custLinFactNeighborX="240" custLinFactNeighborY="-6145">
        <dgm:presLayoutVars>
          <dgm:chMax val="7"/>
          <dgm:chPref val="7"/>
        </dgm:presLayoutVars>
      </dgm:prSet>
      <dgm:spPr/>
      <dgm:t>
        <a:bodyPr/>
        <a:lstStyle/>
        <a:p>
          <a:endParaRPr lang="en-GB"/>
        </a:p>
      </dgm:t>
    </dgm:pt>
    <dgm:pt modelId="{20136DD2-5EFD-4F01-B652-8911EA1EBE09}" type="pres">
      <dgm:prSet presAssocID="{5B5C3FA9-B118-4531-A64E-1831DED20F8B}" presName="Name56" presStyleLbl="parChTrans1D2" presStyleIdx="0" presStyleCnt="3"/>
      <dgm:spPr/>
      <dgm:t>
        <a:bodyPr/>
        <a:lstStyle/>
        <a:p>
          <a:endParaRPr lang="en-GB"/>
        </a:p>
      </dgm:t>
    </dgm:pt>
    <dgm:pt modelId="{6F8D4226-F842-4A97-8CDC-B0E615670DF0}" type="pres">
      <dgm:prSet presAssocID="{11FA1E2A-FB44-44A6-9EA9-D983EFEA4B45}" presName="text0" presStyleLbl="node1" presStyleIdx="1" presStyleCnt="4" custScaleX="152880" custRadScaleRad="7775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2E8525C-4A10-4D64-9E36-11E00C7F12DD}" type="pres">
      <dgm:prSet presAssocID="{A4925028-C133-4DC0-9AC8-9AC8CCAD24B8}" presName="Name56" presStyleLbl="parChTrans1D2" presStyleIdx="1" presStyleCnt="3"/>
      <dgm:spPr/>
      <dgm:t>
        <a:bodyPr/>
        <a:lstStyle/>
        <a:p>
          <a:endParaRPr lang="en-GB"/>
        </a:p>
      </dgm:t>
    </dgm:pt>
    <dgm:pt modelId="{EA202D94-BE9D-4F85-9468-B2F940E0DD55}" type="pres">
      <dgm:prSet presAssocID="{B02027F6-E9CC-4A41-BBDA-230A30239D3E}" presName="text0" presStyleLbl="node1" presStyleIdx="2" presStyleCnt="4" custScaleX="12694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EF0A366-F4BA-4E60-B032-E585711E9168}" type="pres">
      <dgm:prSet presAssocID="{B277EE46-2CB8-4807-9B3D-3EC17CC88BA5}" presName="Name56" presStyleLbl="parChTrans1D2" presStyleIdx="2" presStyleCnt="3"/>
      <dgm:spPr/>
      <dgm:t>
        <a:bodyPr/>
        <a:lstStyle/>
        <a:p>
          <a:endParaRPr lang="en-GB"/>
        </a:p>
      </dgm:t>
    </dgm:pt>
    <dgm:pt modelId="{68562885-998C-4AF9-B61F-5D1E5B92AFB2}" type="pres">
      <dgm:prSet presAssocID="{1D7081E0-A087-4DC1-89A5-A56B33EAD760}" presName="text0" presStyleLbl="node1" presStyleIdx="3" presStyleCnt="4" custScaleX="12694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D555E9C-105B-4896-8137-81E406D554DC}" srcId="{5CB8D58F-9833-41B2-B2E1-82380C55894B}" destId="{11FA1E2A-FB44-44A6-9EA9-D983EFEA4B45}" srcOrd="0" destOrd="0" parTransId="{5B5C3FA9-B118-4531-A64E-1831DED20F8B}" sibTransId="{44A45484-0DEC-4A81-85FA-3B0F699414D1}"/>
    <dgm:cxn modelId="{87A920A9-BC46-4CAF-8CD7-ABF54052B5C8}" srcId="{E9FDF8F8-0708-494A-A501-18D32E324CCB}" destId="{5CB8D58F-9833-41B2-B2E1-82380C55894B}" srcOrd="0" destOrd="0" parTransId="{ACBB6287-312B-4FC8-9E67-4AA458121963}" sibTransId="{98B661C6-3AAD-44A8-911F-F408CDA9BD98}"/>
    <dgm:cxn modelId="{54CBB68F-57B4-419E-BCA1-EE55144C3C58}" srcId="{5CB8D58F-9833-41B2-B2E1-82380C55894B}" destId="{B02027F6-E9CC-4A41-BBDA-230A30239D3E}" srcOrd="1" destOrd="0" parTransId="{A4925028-C133-4DC0-9AC8-9AC8CCAD24B8}" sibTransId="{F88EE633-BB91-4E0D-BD2F-21B403ECB87B}"/>
    <dgm:cxn modelId="{6CF01E91-D456-421A-B8BA-D930B0D03649}" type="presOf" srcId="{11FA1E2A-FB44-44A6-9EA9-D983EFEA4B45}" destId="{6F8D4226-F842-4A97-8CDC-B0E615670DF0}" srcOrd="0" destOrd="0" presId="urn:microsoft.com/office/officeart/2008/layout/RadialCluster"/>
    <dgm:cxn modelId="{6DD0A0C5-92FA-4AE1-AE4A-B7E6F2C103D2}" srcId="{5CB8D58F-9833-41B2-B2E1-82380C55894B}" destId="{1D7081E0-A087-4DC1-89A5-A56B33EAD760}" srcOrd="2" destOrd="0" parTransId="{B277EE46-2CB8-4807-9B3D-3EC17CC88BA5}" sibTransId="{A0BA82BB-F8F4-48CB-8133-8F70475E647F}"/>
    <dgm:cxn modelId="{FD020133-3CDF-451B-939F-73C568557231}" type="presOf" srcId="{E9FDF8F8-0708-494A-A501-18D32E324CCB}" destId="{9499D62B-B8C3-402E-90DB-B947AB486470}" srcOrd="0" destOrd="0" presId="urn:microsoft.com/office/officeart/2008/layout/RadialCluster"/>
    <dgm:cxn modelId="{919C6719-A89E-40CA-A82B-48C335B859A1}" type="presOf" srcId="{A4925028-C133-4DC0-9AC8-9AC8CCAD24B8}" destId="{72E8525C-4A10-4D64-9E36-11E00C7F12DD}" srcOrd="0" destOrd="0" presId="urn:microsoft.com/office/officeart/2008/layout/RadialCluster"/>
    <dgm:cxn modelId="{CEFC3B5C-08B7-4B83-9706-AACC1A6C612F}" type="presOf" srcId="{B277EE46-2CB8-4807-9B3D-3EC17CC88BA5}" destId="{EEF0A366-F4BA-4E60-B032-E585711E9168}" srcOrd="0" destOrd="0" presId="urn:microsoft.com/office/officeart/2008/layout/RadialCluster"/>
    <dgm:cxn modelId="{392E7D1E-9389-4662-A86B-57191DE6B94A}" type="presOf" srcId="{5CB8D58F-9833-41B2-B2E1-82380C55894B}" destId="{3570B947-3297-4F53-8110-4285E49E0522}" srcOrd="0" destOrd="0" presId="urn:microsoft.com/office/officeart/2008/layout/RadialCluster"/>
    <dgm:cxn modelId="{B22CAA98-5F83-4CE1-BAFF-5E608E7D1BAE}" type="presOf" srcId="{1D7081E0-A087-4DC1-89A5-A56B33EAD760}" destId="{68562885-998C-4AF9-B61F-5D1E5B92AFB2}" srcOrd="0" destOrd="0" presId="urn:microsoft.com/office/officeart/2008/layout/RadialCluster"/>
    <dgm:cxn modelId="{8946D951-2EC5-4896-BDFA-B437054FB9B6}" type="presOf" srcId="{5B5C3FA9-B118-4531-A64E-1831DED20F8B}" destId="{20136DD2-5EFD-4F01-B652-8911EA1EBE09}" srcOrd="0" destOrd="0" presId="urn:microsoft.com/office/officeart/2008/layout/RadialCluster"/>
    <dgm:cxn modelId="{2BB44BF6-8D65-4C56-9315-76AFF973D845}" type="presOf" srcId="{B02027F6-E9CC-4A41-BBDA-230A30239D3E}" destId="{EA202D94-BE9D-4F85-9468-B2F940E0DD55}" srcOrd="0" destOrd="0" presId="urn:microsoft.com/office/officeart/2008/layout/RadialCluster"/>
    <dgm:cxn modelId="{546A1976-1D29-41D2-802B-C9720CD7D607}" type="presParOf" srcId="{9499D62B-B8C3-402E-90DB-B947AB486470}" destId="{C8F2F3A8-0BD2-47E3-9E55-A62004CC12E2}" srcOrd="0" destOrd="0" presId="urn:microsoft.com/office/officeart/2008/layout/RadialCluster"/>
    <dgm:cxn modelId="{CE2DEB06-4749-4021-B1F8-2F0E631120B8}" type="presParOf" srcId="{C8F2F3A8-0BD2-47E3-9E55-A62004CC12E2}" destId="{3570B947-3297-4F53-8110-4285E49E0522}" srcOrd="0" destOrd="0" presId="urn:microsoft.com/office/officeart/2008/layout/RadialCluster"/>
    <dgm:cxn modelId="{707180A9-5011-47E3-ABBA-8F3C31313924}" type="presParOf" srcId="{C8F2F3A8-0BD2-47E3-9E55-A62004CC12E2}" destId="{20136DD2-5EFD-4F01-B652-8911EA1EBE09}" srcOrd="1" destOrd="0" presId="urn:microsoft.com/office/officeart/2008/layout/RadialCluster"/>
    <dgm:cxn modelId="{93AFC3C1-8195-4009-842B-94466239A862}" type="presParOf" srcId="{C8F2F3A8-0BD2-47E3-9E55-A62004CC12E2}" destId="{6F8D4226-F842-4A97-8CDC-B0E615670DF0}" srcOrd="2" destOrd="0" presId="urn:microsoft.com/office/officeart/2008/layout/RadialCluster"/>
    <dgm:cxn modelId="{AE76F91D-CE32-4945-A97A-50A9028B42A0}" type="presParOf" srcId="{C8F2F3A8-0BD2-47E3-9E55-A62004CC12E2}" destId="{72E8525C-4A10-4D64-9E36-11E00C7F12DD}" srcOrd="3" destOrd="0" presId="urn:microsoft.com/office/officeart/2008/layout/RadialCluster"/>
    <dgm:cxn modelId="{E82CF98C-9767-4710-9EB8-E8C5827BFCC4}" type="presParOf" srcId="{C8F2F3A8-0BD2-47E3-9E55-A62004CC12E2}" destId="{EA202D94-BE9D-4F85-9468-B2F940E0DD55}" srcOrd="4" destOrd="0" presId="urn:microsoft.com/office/officeart/2008/layout/RadialCluster"/>
    <dgm:cxn modelId="{846C10D9-CC1D-4AE1-9BF5-ACF9E92033E5}" type="presParOf" srcId="{C8F2F3A8-0BD2-47E3-9E55-A62004CC12E2}" destId="{EEF0A366-F4BA-4E60-B032-E585711E9168}" srcOrd="5" destOrd="0" presId="urn:microsoft.com/office/officeart/2008/layout/RadialCluster"/>
    <dgm:cxn modelId="{263FAE5A-37BB-4C6B-8EC3-3E3C7BBA5959}" type="presParOf" srcId="{C8F2F3A8-0BD2-47E3-9E55-A62004CC12E2}" destId="{68562885-998C-4AF9-B61F-5D1E5B92AFB2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B0F6199-ADF3-4BB6-B70C-C23828972C2F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1940D68-0A01-406E-AA04-2562774F5AD7}">
      <dgm:prSet phldrT="[Text]" custT="1"/>
      <dgm:spPr>
        <a:solidFill>
          <a:srgbClr val="505759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2400" b="1" dirty="0" smtClean="0">
              <a:latin typeface="Arial" pitchFamily="34" charset="0"/>
              <a:cs typeface="Arial" pitchFamily="34" charset="0"/>
            </a:rPr>
            <a:t>Main barriers</a:t>
          </a:r>
          <a:endParaRPr lang="en-GB" sz="2400" b="1" dirty="0">
            <a:latin typeface="Arial" pitchFamily="34" charset="0"/>
            <a:cs typeface="Arial" pitchFamily="34" charset="0"/>
          </a:endParaRPr>
        </a:p>
      </dgm:t>
    </dgm:pt>
    <dgm:pt modelId="{C4E24EFE-F9B9-4454-BA3A-AAD0193D78E0}" type="parTrans" cxnId="{3A339987-97CF-4200-8F6E-3B43B15659FF}">
      <dgm:prSet/>
      <dgm:spPr/>
      <dgm:t>
        <a:bodyPr/>
        <a:lstStyle/>
        <a:p>
          <a:endParaRPr lang="en-GB"/>
        </a:p>
      </dgm:t>
    </dgm:pt>
    <dgm:pt modelId="{FE3546C6-1CE1-41FC-85FF-E86DD9B06AE0}" type="sibTrans" cxnId="{3A339987-97CF-4200-8F6E-3B43B15659FF}">
      <dgm:prSet/>
      <dgm:spPr/>
      <dgm:t>
        <a:bodyPr/>
        <a:lstStyle/>
        <a:p>
          <a:endParaRPr lang="en-GB"/>
        </a:p>
      </dgm:t>
    </dgm:pt>
    <dgm:pt modelId="{85C7EE0B-3F49-42CA-AC1E-D7D89565762E}">
      <dgm:prSet phldrT="[Text]" custT="1"/>
      <dgm:spPr>
        <a:solidFill>
          <a:srgbClr val="4F758B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1400" dirty="0" smtClean="0">
              <a:latin typeface="Arial" pitchFamily="34" charset="0"/>
              <a:cs typeface="Arial" pitchFamily="34" charset="0"/>
            </a:rPr>
            <a:t>Lack expertise to bring product to market</a:t>
          </a:r>
          <a:endParaRPr lang="en-GB" sz="1400" dirty="0">
            <a:latin typeface="Arial" pitchFamily="34" charset="0"/>
            <a:cs typeface="Arial" pitchFamily="34" charset="0"/>
          </a:endParaRPr>
        </a:p>
      </dgm:t>
    </dgm:pt>
    <dgm:pt modelId="{D9530794-8870-4930-B2A3-EF6852389FE9}" type="parTrans" cxnId="{ECA868F3-F078-4E2D-9E84-8B131C3FB545}">
      <dgm:prSet/>
      <dgm:spPr>
        <a:ln w="38100">
          <a:solidFill>
            <a:srgbClr val="4F758B"/>
          </a:solidFill>
          <a:headEnd type="none"/>
          <a:tailEnd type="arrow"/>
        </a:ln>
      </dgm:spPr>
      <dgm:t>
        <a:bodyPr/>
        <a:lstStyle/>
        <a:p>
          <a:endParaRPr lang="en-GB">
            <a:latin typeface="Arial" pitchFamily="34" charset="0"/>
            <a:cs typeface="Arial" pitchFamily="34" charset="0"/>
          </a:endParaRPr>
        </a:p>
      </dgm:t>
    </dgm:pt>
    <dgm:pt modelId="{F42D43E1-E4AF-4589-8F03-0B15DA7F266E}" type="sibTrans" cxnId="{ECA868F3-F078-4E2D-9E84-8B131C3FB545}">
      <dgm:prSet/>
      <dgm:spPr/>
      <dgm:t>
        <a:bodyPr/>
        <a:lstStyle/>
        <a:p>
          <a:endParaRPr lang="en-GB"/>
        </a:p>
      </dgm:t>
    </dgm:pt>
    <dgm:pt modelId="{B066BB57-5066-4BFB-B81B-75C83898EC2C}">
      <dgm:prSet phldrT="[Text]" custT="1"/>
      <dgm:spPr>
        <a:solidFill>
          <a:srgbClr val="008C95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1400" dirty="0" smtClean="0">
              <a:latin typeface="Arial" pitchFamily="34" charset="0"/>
              <a:cs typeface="Arial" pitchFamily="34" charset="0"/>
            </a:rPr>
            <a:t>Cannot give guarantees which traditional lenders require</a:t>
          </a:r>
          <a:endParaRPr lang="en-GB" sz="1400" dirty="0">
            <a:latin typeface="Arial" pitchFamily="34" charset="0"/>
            <a:cs typeface="Arial" pitchFamily="34" charset="0"/>
          </a:endParaRPr>
        </a:p>
      </dgm:t>
    </dgm:pt>
    <dgm:pt modelId="{E064AD1D-30E1-46C9-A900-AABE8251D495}" type="parTrans" cxnId="{6830F856-B7FD-4B4E-8095-B9D1877F55A0}">
      <dgm:prSet/>
      <dgm:spPr>
        <a:ln w="38100">
          <a:solidFill>
            <a:srgbClr val="4F758B"/>
          </a:solidFill>
          <a:headEnd type="none"/>
          <a:tailEnd type="arrow"/>
        </a:ln>
      </dgm:spPr>
      <dgm:t>
        <a:bodyPr/>
        <a:lstStyle/>
        <a:p>
          <a:endParaRPr lang="en-GB">
            <a:latin typeface="Arial" pitchFamily="34" charset="0"/>
            <a:cs typeface="Arial" pitchFamily="34" charset="0"/>
          </a:endParaRPr>
        </a:p>
      </dgm:t>
    </dgm:pt>
    <dgm:pt modelId="{CFB19C1B-21DE-4450-81F3-C9A8A8D77805}" type="sibTrans" cxnId="{6830F856-B7FD-4B4E-8095-B9D1877F55A0}">
      <dgm:prSet/>
      <dgm:spPr/>
      <dgm:t>
        <a:bodyPr/>
        <a:lstStyle/>
        <a:p>
          <a:endParaRPr lang="en-GB"/>
        </a:p>
      </dgm:t>
    </dgm:pt>
    <dgm:pt modelId="{DC5AFAAF-3F4B-4BBE-B059-834176A219C9}">
      <dgm:prSet phldrT="[Text]" custT="1"/>
      <dgm:spPr>
        <a:solidFill>
          <a:srgbClr val="008C95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1400" dirty="0" smtClean="0">
              <a:latin typeface="Arial" pitchFamily="34" charset="0"/>
              <a:cs typeface="Arial" pitchFamily="34" charset="0"/>
            </a:rPr>
            <a:t>Face difficulty obtaining capital or credit</a:t>
          </a:r>
          <a:endParaRPr lang="en-GB" sz="1400" dirty="0">
            <a:latin typeface="Arial" pitchFamily="34" charset="0"/>
            <a:cs typeface="Arial" pitchFamily="34" charset="0"/>
          </a:endParaRPr>
        </a:p>
      </dgm:t>
    </dgm:pt>
    <dgm:pt modelId="{0FE13FB5-998C-4B9C-8938-B160C1BCC65B}" type="parTrans" cxnId="{0997F34F-6AFA-4592-813B-D00DD62FA4F9}">
      <dgm:prSet/>
      <dgm:spPr>
        <a:ln w="38100">
          <a:solidFill>
            <a:srgbClr val="4F758B"/>
          </a:solidFill>
          <a:headEnd type="none"/>
          <a:tailEnd type="arrow"/>
        </a:ln>
      </dgm:spPr>
      <dgm:t>
        <a:bodyPr/>
        <a:lstStyle/>
        <a:p>
          <a:endParaRPr lang="en-GB">
            <a:latin typeface="Arial" pitchFamily="34" charset="0"/>
            <a:cs typeface="Arial" pitchFamily="34" charset="0"/>
          </a:endParaRPr>
        </a:p>
      </dgm:t>
    </dgm:pt>
    <dgm:pt modelId="{57382910-18DD-4CEC-B8AE-BF5376BFF257}" type="sibTrans" cxnId="{0997F34F-6AFA-4592-813B-D00DD62FA4F9}">
      <dgm:prSet/>
      <dgm:spPr/>
      <dgm:t>
        <a:bodyPr/>
        <a:lstStyle/>
        <a:p>
          <a:endParaRPr lang="en-GB"/>
        </a:p>
      </dgm:t>
    </dgm:pt>
    <dgm:pt modelId="{ECF107C4-CC6F-4145-AF12-5F3C914A2F69}">
      <dgm:prSet custT="1"/>
      <dgm:spPr>
        <a:solidFill>
          <a:srgbClr val="4F758B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1400" dirty="0" smtClean="0">
              <a:latin typeface="Arial" pitchFamily="34" charset="0"/>
              <a:cs typeface="Arial" pitchFamily="34" charset="0"/>
            </a:rPr>
            <a:t>Lack of manpower</a:t>
          </a:r>
          <a:endParaRPr lang="en-GB" sz="1400" dirty="0">
            <a:latin typeface="Arial" pitchFamily="34" charset="0"/>
            <a:cs typeface="Arial" pitchFamily="34" charset="0"/>
          </a:endParaRPr>
        </a:p>
      </dgm:t>
    </dgm:pt>
    <dgm:pt modelId="{8202C2DC-AACC-4E72-B4D9-3E3C01DCD402}" type="parTrans" cxnId="{414279A3-FE34-4DE6-85AE-1C25B575DB7E}">
      <dgm:prSet/>
      <dgm:spPr>
        <a:ln w="38100">
          <a:solidFill>
            <a:srgbClr val="4F758B"/>
          </a:solidFill>
          <a:tailEnd type="arrow"/>
        </a:ln>
      </dgm:spPr>
      <dgm:t>
        <a:bodyPr/>
        <a:lstStyle/>
        <a:p>
          <a:endParaRPr lang="en-GB">
            <a:latin typeface="Arial" pitchFamily="34" charset="0"/>
            <a:cs typeface="Arial" pitchFamily="34" charset="0"/>
          </a:endParaRPr>
        </a:p>
      </dgm:t>
    </dgm:pt>
    <dgm:pt modelId="{A9F874C7-21D8-45F8-8FAE-7A608F014FCE}" type="sibTrans" cxnId="{414279A3-FE34-4DE6-85AE-1C25B575DB7E}">
      <dgm:prSet/>
      <dgm:spPr/>
      <dgm:t>
        <a:bodyPr/>
        <a:lstStyle/>
        <a:p>
          <a:endParaRPr lang="en-GB"/>
        </a:p>
      </dgm:t>
    </dgm:pt>
    <dgm:pt modelId="{1C3ADD98-D55B-49F6-96A2-48BA83444DA2}">
      <dgm:prSet custT="1"/>
      <dgm:spPr>
        <a:solidFill>
          <a:srgbClr val="006BA6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1400" dirty="0" smtClean="0">
              <a:latin typeface="Arial" pitchFamily="34" charset="0"/>
              <a:cs typeface="Arial" pitchFamily="34" charset="0"/>
            </a:rPr>
            <a:t>IP management of new products and processes is challenging</a:t>
          </a:r>
          <a:endParaRPr lang="en-GB" sz="1400" dirty="0">
            <a:latin typeface="Arial" pitchFamily="34" charset="0"/>
            <a:cs typeface="Arial" pitchFamily="34" charset="0"/>
          </a:endParaRPr>
        </a:p>
      </dgm:t>
    </dgm:pt>
    <dgm:pt modelId="{D52BF800-2CCF-4692-B36A-1D06CAA22ADF}" type="parTrans" cxnId="{D0F27ECE-0732-4FD7-80E1-7331E52097F2}">
      <dgm:prSet/>
      <dgm:spPr>
        <a:ln w="38100">
          <a:solidFill>
            <a:srgbClr val="4F758B"/>
          </a:solidFill>
          <a:tailEnd type="arrow"/>
        </a:ln>
      </dgm:spPr>
      <dgm:t>
        <a:bodyPr/>
        <a:lstStyle/>
        <a:p>
          <a:endParaRPr lang="en-GB">
            <a:latin typeface="Arial" pitchFamily="34" charset="0"/>
            <a:cs typeface="Arial" pitchFamily="34" charset="0"/>
          </a:endParaRPr>
        </a:p>
      </dgm:t>
    </dgm:pt>
    <dgm:pt modelId="{B53569EB-35E7-4922-8337-91A048FE7D5E}" type="sibTrans" cxnId="{D0F27ECE-0732-4FD7-80E1-7331E52097F2}">
      <dgm:prSet/>
      <dgm:spPr/>
      <dgm:t>
        <a:bodyPr/>
        <a:lstStyle/>
        <a:p>
          <a:endParaRPr lang="en-GB"/>
        </a:p>
      </dgm:t>
    </dgm:pt>
    <dgm:pt modelId="{D38DDC69-8019-424B-9485-2C044578ACC7}">
      <dgm:prSet custT="1"/>
      <dgm:spPr>
        <a:solidFill>
          <a:srgbClr val="006BA6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1400" dirty="0" smtClean="0">
              <a:latin typeface="Arial" pitchFamily="34" charset="0"/>
              <a:cs typeface="Arial" pitchFamily="34" charset="0"/>
            </a:rPr>
            <a:t>Difficulty complying with regulations (e.g. REACH)</a:t>
          </a:r>
          <a:endParaRPr lang="en-GB" sz="1400" dirty="0">
            <a:latin typeface="Arial" pitchFamily="34" charset="0"/>
            <a:cs typeface="Arial" pitchFamily="34" charset="0"/>
          </a:endParaRPr>
        </a:p>
      </dgm:t>
    </dgm:pt>
    <dgm:pt modelId="{93B3F2CB-FAD9-42FE-9C2F-27B236C7899B}" type="parTrans" cxnId="{F563A0A4-AC99-4ACA-BF25-6516BD67B698}">
      <dgm:prSet/>
      <dgm:spPr>
        <a:ln w="38100">
          <a:solidFill>
            <a:srgbClr val="4F758B"/>
          </a:solidFill>
          <a:tailEnd type="arrow"/>
        </a:ln>
      </dgm:spPr>
      <dgm:t>
        <a:bodyPr/>
        <a:lstStyle/>
        <a:p>
          <a:endParaRPr lang="en-GB">
            <a:latin typeface="Arial" pitchFamily="34" charset="0"/>
            <a:cs typeface="Arial" pitchFamily="34" charset="0"/>
          </a:endParaRPr>
        </a:p>
      </dgm:t>
    </dgm:pt>
    <dgm:pt modelId="{E9322A3F-BFA3-46C3-97A3-B644969FC145}" type="sibTrans" cxnId="{F563A0A4-AC99-4ACA-BF25-6516BD67B698}">
      <dgm:prSet/>
      <dgm:spPr/>
      <dgm:t>
        <a:bodyPr/>
        <a:lstStyle/>
        <a:p>
          <a:endParaRPr lang="en-GB"/>
        </a:p>
      </dgm:t>
    </dgm:pt>
    <dgm:pt modelId="{E3EB9B34-1E8B-46A0-BB6B-47F09FEEF812}">
      <dgm:prSet custT="1"/>
      <dgm:spPr>
        <a:solidFill>
          <a:srgbClr val="64A70B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1400" dirty="0" smtClean="0">
              <a:latin typeface="Arial" pitchFamily="34" charset="0"/>
              <a:cs typeface="Arial" pitchFamily="34" charset="0"/>
            </a:rPr>
            <a:t>Limited access to equipment and technology can slow development</a:t>
          </a:r>
          <a:endParaRPr lang="en-GB" sz="1400" dirty="0">
            <a:latin typeface="Arial" pitchFamily="34" charset="0"/>
            <a:cs typeface="Arial" pitchFamily="34" charset="0"/>
          </a:endParaRPr>
        </a:p>
      </dgm:t>
    </dgm:pt>
    <dgm:pt modelId="{41477118-590F-4EBF-8A38-E1E6E55D7F7C}" type="parTrans" cxnId="{92CFDF94-CBF3-4CD4-B034-F0BC27FEFB68}">
      <dgm:prSet/>
      <dgm:spPr>
        <a:ln w="38100">
          <a:solidFill>
            <a:srgbClr val="4F758B"/>
          </a:solidFill>
          <a:tailEnd type="arrow"/>
        </a:ln>
      </dgm:spPr>
      <dgm:t>
        <a:bodyPr/>
        <a:lstStyle/>
        <a:p>
          <a:endParaRPr lang="en-GB">
            <a:latin typeface="Arial" pitchFamily="34" charset="0"/>
            <a:cs typeface="Arial" pitchFamily="34" charset="0"/>
          </a:endParaRPr>
        </a:p>
      </dgm:t>
    </dgm:pt>
    <dgm:pt modelId="{4EA21724-E5C8-4B4F-8FD3-0303740D0294}" type="sibTrans" cxnId="{92CFDF94-CBF3-4CD4-B034-F0BC27FEFB68}">
      <dgm:prSet/>
      <dgm:spPr/>
      <dgm:t>
        <a:bodyPr/>
        <a:lstStyle/>
        <a:p>
          <a:endParaRPr lang="en-GB"/>
        </a:p>
      </dgm:t>
    </dgm:pt>
    <dgm:pt modelId="{84D58824-05FC-4D63-9F9B-0CE24FBFC283}" type="pres">
      <dgm:prSet presAssocID="{8B0F6199-ADF3-4BB6-B70C-C23828972C2F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348D5AD0-86FD-43E3-99A2-CA0F16F86D01}" type="pres">
      <dgm:prSet presAssocID="{51940D68-0A01-406E-AA04-2562774F5AD7}" presName="singleCycle" presStyleCnt="0"/>
      <dgm:spPr/>
    </dgm:pt>
    <dgm:pt modelId="{6B8513DE-60C6-4CFB-A707-7C3581B4C6D5}" type="pres">
      <dgm:prSet presAssocID="{51940D68-0A01-406E-AA04-2562774F5AD7}" presName="singleCenter" presStyleLbl="node1" presStyleIdx="0" presStyleCnt="8" custScaleX="128305">
        <dgm:presLayoutVars>
          <dgm:chMax val="7"/>
          <dgm:chPref val="7"/>
        </dgm:presLayoutVars>
      </dgm:prSet>
      <dgm:spPr/>
      <dgm:t>
        <a:bodyPr/>
        <a:lstStyle/>
        <a:p>
          <a:endParaRPr lang="en-GB"/>
        </a:p>
      </dgm:t>
    </dgm:pt>
    <dgm:pt modelId="{C815DA62-2783-4980-B850-F057C27D4D0E}" type="pres">
      <dgm:prSet presAssocID="{D9530794-8870-4930-B2A3-EF6852389FE9}" presName="Name56" presStyleLbl="parChTrans1D2" presStyleIdx="0" presStyleCnt="7"/>
      <dgm:spPr/>
      <dgm:t>
        <a:bodyPr/>
        <a:lstStyle/>
        <a:p>
          <a:endParaRPr lang="en-GB"/>
        </a:p>
      </dgm:t>
    </dgm:pt>
    <dgm:pt modelId="{73838042-EE61-41E6-A39C-0C311D8896CC}" type="pres">
      <dgm:prSet presAssocID="{85C7EE0B-3F49-42CA-AC1E-D7D89565762E}" presName="text0" presStyleLbl="node1" presStyleIdx="1" presStyleCnt="8" custScaleX="192174" custRadScaleRad="109273" custRadScaleInc="12082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112FB74-D7F4-464B-9724-E22692C78478}" type="pres">
      <dgm:prSet presAssocID="{8202C2DC-AACC-4E72-B4D9-3E3C01DCD402}" presName="Name56" presStyleLbl="parChTrans1D2" presStyleIdx="1" presStyleCnt="7"/>
      <dgm:spPr/>
      <dgm:t>
        <a:bodyPr/>
        <a:lstStyle/>
        <a:p>
          <a:endParaRPr lang="en-GB"/>
        </a:p>
      </dgm:t>
    </dgm:pt>
    <dgm:pt modelId="{56D8F8E9-B5F3-4430-A6DC-238537F2C2FA}" type="pres">
      <dgm:prSet presAssocID="{ECF107C4-CC6F-4145-AF12-5F3C914A2F69}" presName="text0" presStyleLbl="node1" presStyleIdx="2" presStyleCnt="8" custScaleX="133575" custRadScaleRad="154265" custRadScaleInc="7592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ABB39D1-BC6E-4B2E-8AD0-CC773614457C}" type="pres">
      <dgm:prSet presAssocID="{D52BF800-2CCF-4692-B36A-1D06CAA22ADF}" presName="Name56" presStyleLbl="parChTrans1D2" presStyleIdx="2" presStyleCnt="7"/>
      <dgm:spPr/>
      <dgm:t>
        <a:bodyPr/>
        <a:lstStyle/>
        <a:p>
          <a:endParaRPr lang="en-GB"/>
        </a:p>
      </dgm:t>
    </dgm:pt>
    <dgm:pt modelId="{C3D8ADD9-2CE8-4A9A-95CD-96967DFE81F1}" type="pres">
      <dgm:prSet presAssocID="{1C3ADD98-D55B-49F6-96A2-48BA83444DA2}" presName="text0" presStyleLbl="node1" presStyleIdx="3" presStyleCnt="8" custScaleX="196302" custScaleY="117630" custRadScaleRad="146251" custRadScaleInc="-1004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03E4022-BFC9-46B2-8064-9ABCD2AE40AE}" type="pres">
      <dgm:prSet presAssocID="{93B3F2CB-FAD9-42FE-9C2F-27B236C7899B}" presName="Name56" presStyleLbl="parChTrans1D2" presStyleIdx="3" presStyleCnt="7"/>
      <dgm:spPr/>
      <dgm:t>
        <a:bodyPr/>
        <a:lstStyle/>
        <a:p>
          <a:endParaRPr lang="en-GB"/>
        </a:p>
      </dgm:t>
    </dgm:pt>
    <dgm:pt modelId="{FD965447-0D27-455E-AA46-6F46AF2C5612}" type="pres">
      <dgm:prSet presAssocID="{D38DDC69-8019-424B-9485-2C044578ACC7}" presName="text0" presStyleLbl="node1" presStyleIdx="4" presStyleCnt="8" custScaleX="187320" custRadScaleRad="118312" custRadScaleInc="-6691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F24308A-1BC4-478A-856D-BB1B744B7408}" type="pres">
      <dgm:prSet presAssocID="{E064AD1D-30E1-46C9-A900-AABE8251D495}" presName="Name56" presStyleLbl="parChTrans1D2" presStyleIdx="4" presStyleCnt="7"/>
      <dgm:spPr/>
      <dgm:t>
        <a:bodyPr/>
        <a:lstStyle/>
        <a:p>
          <a:endParaRPr lang="en-GB"/>
        </a:p>
      </dgm:t>
    </dgm:pt>
    <dgm:pt modelId="{9DC8752F-6761-4AC9-88FD-6DA51C97AD64}" type="pres">
      <dgm:prSet presAssocID="{B066BB57-5066-4BFB-B81B-75C83898EC2C}" presName="text0" presStyleLbl="node1" presStyleIdx="5" presStyleCnt="8" custScaleX="256345" custScaleY="111563" custRadScaleRad="130148" custRadScaleInc="9758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F0AC692-E031-42C4-A857-AAEADC97BFAD}" type="pres">
      <dgm:prSet presAssocID="{0FE13FB5-998C-4B9C-8938-B160C1BCC65B}" presName="Name56" presStyleLbl="parChTrans1D2" presStyleIdx="5" presStyleCnt="7"/>
      <dgm:spPr/>
      <dgm:t>
        <a:bodyPr/>
        <a:lstStyle/>
        <a:p>
          <a:endParaRPr lang="en-GB"/>
        </a:p>
      </dgm:t>
    </dgm:pt>
    <dgm:pt modelId="{C06EC4BA-FF60-4790-8CC6-DE79D2CF25B3}" type="pres">
      <dgm:prSet presAssocID="{DC5AFAAF-3F4B-4BBE-B059-834176A219C9}" presName="text0" presStyleLbl="node1" presStyleIdx="6" presStyleCnt="8" custScaleX="184604" custRadScaleRad="150328" custRadScaleInc="1763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62AC15F-8FDA-4850-97FA-D347D7C8367E}" type="pres">
      <dgm:prSet presAssocID="{41477118-590F-4EBF-8A38-E1E6E55D7F7C}" presName="Name56" presStyleLbl="parChTrans1D2" presStyleIdx="6" presStyleCnt="7"/>
      <dgm:spPr/>
      <dgm:t>
        <a:bodyPr/>
        <a:lstStyle/>
        <a:p>
          <a:endParaRPr lang="en-GB"/>
        </a:p>
      </dgm:t>
    </dgm:pt>
    <dgm:pt modelId="{E55795BE-0A2D-4DF2-9EA4-A01A304D6292}" type="pres">
      <dgm:prSet presAssocID="{E3EB9B34-1E8B-46A0-BB6B-47F09FEEF812}" presName="text0" presStyleLbl="node1" presStyleIdx="7" presStyleCnt="8" custScaleX="270145" custRadScaleRad="143453" custRadScaleInc="-4480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563A0A4-AC99-4ACA-BF25-6516BD67B698}" srcId="{51940D68-0A01-406E-AA04-2562774F5AD7}" destId="{D38DDC69-8019-424B-9485-2C044578ACC7}" srcOrd="3" destOrd="0" parTransId="{93B3F2CB-FAD9-42FE-9C2F-27B236C7899B}" sibTransId="{E9322A3F-BFA3-46C3-97A3-B644969FC145}"/>
    <dgm:cxn modelId="{FA99456C-34E8-4283-BFE9-06E9CA993887}" type="presOf" srcId="{8202C2DC-AACC-4E72-B4D9-3E3C01DCD402}" destId="{B112FB74-D7F4-464B-9724-E22692C78478}" srcOrd="0" destOrd="0" presId="urn:microsoft.com/office/officeart/2008/layout/RadialCluster"/>
    <dgm:cxn modelId="{BA515181-F4B4-4B74-A594-2497EF3E4D5E}" type="presOf" srcId="{D9530794-8870-4930-B2A3-EF6852389FE9}" destId="{C815DA62-2783-4980-B850-F057C27D4D0E}" srcOrd="0" destOrd="0" presId="urn:microsoft.com/office/officeart/2008/layout/RadialCluster"/>
    <dgm:cxn modelId="{92CFDF94-CBF3-4CD4-B034-F0BC27FEFB68}" srcId="{51940D68-0A01-406E-AA04-2562774F5AD7}" destId="{E3EB9B34-1E8B-46A0-BB6B-47F09FEEF812}" srcOrd="6" destOrd="0" parTransId="{41477118-590F-4EBF-8A38-E1E6E55D7F7C}" sibTransId="{4EA21724-E5C8-4B4F-8FD3-0303740D0294}"/>
    <dgm:cxn modelId="{414279A3-FE34-4DE6-85AE-1C25B575DB7E}" srcId="{51940D68-0A01-406E-AA04-2562774F5AD7}" destId="{ECF107C4-CC6F-4145-AF12-5F3C914A2F69}" srcOrd="1" destOrd="0" parTransId="{8202C2DC-AACC-4E72-B4D9-3E3C01DCD402}" sibTransId="{A9F874C7-21D8-45F8-8FAE-7A608F014FCE}"/>
    <dgm:cxn modelId="{E2255E5E-A5BE-4D3D-8786-A726A111209E}" type="presOf" srcId="{E064AD1D-30E1-46C9-A900-AABE8251D495}" destId="{9F24308A-1BC4-478A-856D-BB1B744B7408}" srcOrd="0" destOrd="0" presId="urn:microsoft.com/office/officeart/2008/layout/RadialCluster"/>
    <dgm:cxn modelId="{4251DB63-A005-40BA-8217-841C75CA7E32}" type="presOf" srcId="{ECF107C4-CC6F-4145-AF12-5F3C914A2F69}" destId="{56D8F8E9-B5F3-4430-A6DC-238537F2C2FA}" srcOrd="0" destOrd="0" presId="urn:microsoft.com/office/officeart/2008/layout/RadialCluster"/>
    <dgm:cxn modelId="{323D4637-9D76-437F-B077-66CEFEC8294C}" type="presOf" srcId="{51940D68-0A01-406E-AA04-2562774F5AD7}" destId="{6B8513DE-60C6-4CFB-A707-7C3581B4C6D5}" srcOrd="0" destOrd="0" presId="urn:microsoft.com/office/officeart/2008/layout/RadialCluster"/>
    <dgm:cxn modelId="{64135F1C-81F2-41D0-B13F-3C799FAECEBE}" type="presOf" srcId="{85C7EE0B-3F49-42CA-AC1E-D7D89565762E}" destId="{73838042-EE61-41E6-A39C-0C311D8896CC}" srcOrd="0" destOrd="0" presId="urn:microsoft.com/office/officeart/2008/layout/RadialCluster"/>
    <dgm:cxn modelId="{4037F397-0EFB-4505-896F-52D32954A5E6}" type="presOf" srcId="{41477118-590F-4EBF-8A38-E1E6E55D7F7C}" destId="{F62AC15F-8FDA-4850-97FA-D347D7C8367E}" srcOrd="0" destOrd="0" presId="urn:microsoft.com/office/officeart/2008/layout/RadialCluster"/>
    <dgm:cxn modelId="{2561866D-1896-49E2-9468-C86FD4050C89}" type="presOf" srcId="{93B3F2CB-FAD9-42FE-9C2F-27B236C7899B}" destId="{003E4022-BFC9-46B2-8064-9ABCD2AE40AE}" srcOrd="0" destOrd="0" presId="urn:microsoft.com/office/officeart/2008/layout/RadialCluster"/>
    <dgm:cxn modelId="{F4C42DCB-5663-48AC-A327-BE9C5684EB96}" type="presOf" srcId="{D52BF800-2CCF-4692-B36A-1D06CAA22ADF}" destId="{1ABB39D1-BC6E-4B2E-8AD0-CC773614457C}" srcOrd="0" destOrd="0" presId="urn:microsoft.com/office/officeart/2008/layout/RadialCluster"/>
    <dgm:cxn modelId="{ECA868F3-F078-4E2D-9E84-8B131C3FB545}" srcId="{51940D68-0A01-406E-AA04-2562774F5AD7}" destId="{85C7EE0B-3F49-42CA-AC1E-D7D89565762E}" srcOrd="0" destOrd="0" parTransId="{D9530794-8870-4930-B2A3-EF6852389FE9}" sibTransId="{F42D43E1-E4AF-4589-8F03-0B15DA7F266E}"/>
    <dgm:cxn modelId="{70D5CB57-92A5-436A-8574-1C12037FD1D9}" type="presOf" srcId="{DC5AFAAF-3F4B-4BBE-B059-834176A219C9}" destId="{C06EC4BA-FF60-4790-8CC6-DE79D2CF25B3}" srcOrd="0" destOrd="0" presId="urn:microsoft.com/office/officeart/2008/layout/RadialCluster"/>
    <dgm:cxn modelId="{6830F856-B7FD-4B4E-8095-B9D1877F55A0}" srcId="{51940D68-0A01-406E-AA04-2562774F5AD7}" destId="{B066BB57-5066-4BFB-B81B-75C83898EC2C}" srcOrd="4" destOrd="0" parTransId="{E064AD1D-30E1-46C9-A900-AABE8251D495}" sibTransId="{CFB19C1B-21DE-4450-81F3-C9A8A8D77805}"/>
    <dgm:cxn modelId="{ED1731FB-A90E-4188-8949-254DE328B8BD}" type="presOf" srcId="{0FE13FB5-998C-4B9C-8938-B160C1BCC65B}" destId="{8F0AC692-E031-42C4-A857-AAEADC97BFAD}" srcOrd="0" destOrd="0" presId="urn:microsoft.com/office/officeart/2008/layout/RadialCluster"/>
    <dgm:cxn modelId="{7809C0AD-D892-4F20-BCEB-EA71B26BD5C1}" type="presOf" srcId="{1C3ADD98-D55B-49F6-96A2-48BA83444DA2}" destId="{C3D8ADD9-2CE8-4A9A-95CD-96967DFE81F1}" srcOrd="0" destOrd="0" presId="urn:microsoft.com/office/officeart/2008/layout/RadialCluster"/>
    <dgm:cxn modelId="{8B1A1CE9-44B2-400A-B9CB-F6C69C299B60}" type="presOf" srcId="{B066BB57-5066-4BFB-B81B-75C83898EC2C}" destId="{9DC8752F-6761-4AC9-88FD-6DA51C97AD64}" srcOrd="0" destOrd="0" presId="urn:microsoft.com/office/officeart/2008/layout/RadialCluster"/>
    <dgm:cxn modelId="{0C47FE5C-7307-487E-8520-9B67DF035543}" type="presOf" srcId="{8B0F6199-ADF3-4BB6-B70C-C23828972C2F}" destId="{84D58824-05FC-4D63-9F9B-0CE24FBFC283}" srcOrd="0" destOrd="0" presId="urn:microsoft.com/office/officeart/2008/layout/RadialCluster"/>
    <dgm:cxn modelId="{7B07776A-5B13-419C-91B8-3F6B1BA6C34E}" type="presOf" srcId="{D38DDC69-8019-424B-9485-2C044578ACC7}" destId="{FD965447-0D27-455E-AA46-6F46AF2C5612}" srcOrd="0" destOrd="0" presId="urn:microsoft.com/office/officeart/2008/layout/RadialCluster"/>
    <dgm:cxn modelId="{D0F27ECE-0732-4FD7-80E1-7331E52097F2}" srcId="{51940D68-0A01-406E-AA04-2562774F5AD7}" destId="{1C3ADD98-D55B-49F6-96A2-48BA83444DA2}" srcOrd="2" destOrd="0" parTransId="{D52BF800-2CCF-4692-B36A-1D06CAA22ADF}" sibTransId="{B53569EB-35E7-4922-8337-91A048FE7D5E}"/>
    <dgm:cxn modelId="{0997F34F-6AFA-4592-813B-D00DD62FA4F9}" srcId="{51940D68-0A01-406E-AA04-2562774F5AD7}" destId="{DC5AFAAF-3F4B-4BBE-B059-834176A219C9}" srcOrd="5" destOrd="0" parTransId="{0FE13FB5-998C-4B9C-8938-B160C1BCC65B}" sibTransId="{57382910-18DD-4CEC-B8AE-BF5376BFF257}"/>
    <dgm:cxn modelId="{25E2A513-6AC8-42A4-BE1C-E6D79F731950}" type="presOf" srcId="{E3EB9B34-1E8B-46A0-BB6B-47F09FEEF812}" destId="{E55795BE-0A2D-4DF2-9EA4-A01A304D6292}" srcOrd="0" destOrd="0" presId="urn:microsoft.com/office/officeart/2008/layout/RadialCluster"/>
    <dgm:cxn modelId="{3A339987-97CF-4200-8F6E-3B43B15659FF}" srcId="{8B0F6199-ADF3-4BB6-B70C-C23828972C2F}" destId="{51940D68-0A01-406E-AA04-2562774F5AD7}" srcOrd="0" destOrd="0" parTransId="{C4E24EFE-F9B9-4454-BA3A-AAD0193D78E0}" sibTransId="{FE3546C6-1CE1-41FC-85FF-E86DD9B06AE0}"/>
    <dgm:cxn modelId="{3522A5B1-DA71-4FA6-8922-634AFE5C206B}" type="presParOf" srcId="{84D58824-05FC-4D63-9F9B-0CE24FBFC283}" destId="{348D5AD0-86FD-43E3-99A2-CA0F16F86D01}" srcOrd="0" destOrd="0" presId="urn:microsoft.com/office/officeart/2008/layout/RadialCluster"/>
    <dgm:cxn modelId="{6147B278-161F-49C5-93F7-BD768497B544}" type="presParOf" srcId="{348D5AD0-86FD-43E3-99A2-CA0F16F86D01}" destId="{6B8513DE-60C6-4CFB-A707-7C3581B4C6D5}" srcOrd="0" destOrd="0" presId="urn:microsoft.com/office/officeart/2008/layout/RadialCluster"/>
    <dgm:cxn modelId="{95E4BA9C-8FFF-4502-836F-3EEE587F58FE}" type="presParOf" srcId="{348D5AD0-86FD-43E3-99A2-CA0F16F86D01}" destId="{C815DA62-2783-4980-B850-F057C27D4D0E}" srcOrd="1" destOrd="0" presId="urn:microsoft.com/office/officeart/2008/layout/RadialCluster"/>
    <dgm:cxn modelId="{A4041672-CA95-46FD-8C05-84DBCDEABDF7}" type="presParOf" srcId="{348D5AD0-86FD-43E3-99A2-CA0F16F86D01}" destId="{73838042-EE61-41E6-A39C-0C311D8896CC}" srcOrd="2" destOrd="0" presId="urn:microsoft.com/office/officeart/2008/layout/RadialCluster"/>
    <dgm:cxn modelId="{3AE3E3DE-320A-453A-AD03-672990506D68}" type="presParOf" srcId="{348D5AD0-86FD-43E3-99A2-CA0F16F86D01}" destId="{B112FB74-D7F4-464B-9724-E22692C78478}" srcOrd="3" destOrd="0" presId="urn:microsoft.com/office/officeart/2008/layout/RadialCluster"/>
    <dgm:cxn modelId="{9DB97E14-A28A-40C6-BB32-9E83D2A96C11}" type="presParOf" srcId="{348D5AD0-86FD-43E3-99A2-CA0F16F86D01}" destId="{56D8F8E9-B5F3-4430-A6DC-238537F2C2FA}" srcOrd="4" destOrd="0" presId="urn:microsoft.com/office/officeart/2008/layout/RadialCluster"/>
    <dgm:cxn modelId="{77A2CF31-6C6F-4EE5-A960-2D499A586BAA}" type="presParOf" srcId="{348D5AD0-86FD-43E3-99A2-CA0F16F86D01}" destId="{1ABB39D1-BC6E-4B2E-8AD0-CC773614457C}" srcOrd="5" destOrd="0" presId="urn:microsoft.com/office/officeart/2008/layout/RadialCluster"/>
    <dgm:cxn modelId="{25C33BD8-8D62-4DF0-94EC-A9200E42F4C8}" type="presParOf" srcId="{348D5AD0-86FD-43E3-99A2-CA0F16F86D01}" destId="{C3D8ADD9-2CE8-4A9A-95CD-96967DFE81F1}" srcOrd="6" destOrd="0" presId="urn:microsoft.com/office/officeart/2008/layout/RadialCluster"/>
    <dgm:cxn modelId="{69876D57-0FA0-4EE4-AD39-E7C3C4ACD221}" type="presParOf" srcId="{348D5AD0-86FD-43E3-99A2-CA0F16F86D01}" destId="{003E4022-BFC9-46B2-8064-9ABCD2AE40AE}" srcOrd="7" destOrd="0" presId="urn:microsoft.com/office/officeart/2008/layout/RadialCluster"/>
    <dgm:cxn modelId="{628E425F-8C50-441C-B202-234AA337D0C0}" type="presParOf" srcId="{348D5AD0-86FD-43E3-99A2-CA0F16F86D01}" destId="{FD965447-0D27-455E-AA46-6F46AF2C5612}" srcOrd="8" destOrd="0" presId="urn:microsoft.com/office/officeart/2008/layout/RadialCluster"/>
    <dgm:cxn modelId="{9772335A-6051-4E46-A152-5652C08D29C5}" type="presParOf" srcId="{348D5AD0-86FD-43E3-99A2-CA0F16F86D01}" destId="{9F24308A-1BC4-478A-856D-BB1B744B7408}" srcOrd="9" destOrd="0" presId="urn:microsoft.com/office/officeart/2008/layout/RadialCluster"/>
    <dgm:cxn modelId="{69B1117F-11E0-42B3-B322-864A1FBBBFD5}" type="presParOf" srcId="{348D5AD0-86FD-43E3-99A2-CA0F16F86D01}" destId="{9DC8752F-6761-4AC9-88FD-6DA51C97AD64}" srcOrd="10" destOrd="0" presId="urn:microsoft.com/office/officeart/2008/layout/RadialCluster"/>
    <dgm:cxn modelId="{880BF482-1914-4B1C-9032-D0A9C862F362}" type="presParOf" srcId="{348D5AD0-86FD-43E3-99A2-CA0F16F86D01}" destId="{8F0AC692-E031-42C4-A857-AAEADC97BFAD}" srcOrd="11" destOrd="0" presId="urn:microsoft.com/office/officeart/2008/layout/RadialCluster"/>
    <dgm:cxn modelId="{F76FEFEC-2D49-4550-9DEB-3D15EDE55A76}" type="presParOf" srcId="{348D5AD0-86FD-43E3-99A2-CA0F16F86D01}" destId="{C06EC4BA-FF60-4790-8CC6-DE79D2CF25B3}" srcOrd="12" destOrd="0" presId="urn:microsoft.com/office/officeart/2008/layout/RadialCluster"/>
    <dgm:cxn modelId="{5BD9D172-9B4E-459B-85FA-DEDA7E82C9B3}" type="presParOf" srcId="{348D5AD0-86FD-43E3-99A2-CA0F16F86D01}" destId="{F62AC15F-8FDA-4850-97FA-D347D7C8367E}" srcOrd="13" destOrd="0" presId="urn:microsoft.com/office/officeart/2008/layout/RadialCluster"/>
    <dgm:cxn modelId="{A2C6F3C8-216D-4F11-9A5B-ED823B207A59}" type="presParOf" srcId="{348D5AD0-86FD-43E3-99A2-CA0F16F86D01}" destId="{E55795BE-0A2D-4DF2-9EA4-A01A304D6292}" srcOrd="14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B0F6199-ADF3-4BB6-B70C-C23828972C2F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1940D68-0A01-406E-AA04-2562774F5AD7}">
      <dgm:prSet phldrT="[Text]" custT="1"/>
      <dgm:spPr>
        <a:solidFill>
          <a:srgbClr val="2C4D67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2400" b="1" dirty="0" smtClean="0">
              <a:latin typeface="Arial" pitchFamily="34" charset="0"/>
              <a:cs typeface="Arial" pitchFamily="34" charset="0"/>
            </a:rPr>
            <a:t>SME partnerships</a:t>
          </a:r>
          <a:endParaRPr lang="en-GB" sz="2400" b="1" dirty="0">
            <a:latin typeface="Arial" pitchFamily="34" charset="0"/>
            <a:cs typeface="Arial" pitchFamily="34" charset="0"/>
          </a:endParaRPr>
        </a:p>
      </dgm:t>
    </dgm:pt>
    <dgm:pt modelId="{C4E24EFE-F9B9-4454-BA3A-AAD0193D78E0}" type="parTrans" cxnId="{3A339987-97CF-4200-8F6E-3B43B15659FF}">
      <dgm:prSet/>
      <dgm:spPr/>
      <dgm:t>
        <a:bodyPr/>
        <a:lstStyle/>
        <a:p>
          <a:endParaRPr lang="en-GB"/>
        </a:p>
      </dgm:t>
    </dgm:pt>
    <dgm:pt modelId="{FE3546C6-1CE1-41FC-85FF-E86DD9B06AE0}" type="sibTrans" cxnId="{3A339987-97CF-4200-8F6E-3B43B15659FF}">
      <dgm:prSet/>
      <dgm:spPr/>
      <dgm:t>
        <a:bodyPr/>
        <a:lstStyle/>
        <a:p>
          <a:endParaRPr lang="en-GB"/>
        </a:p>
      </dgm:t>
    </dgm:pt>
    <dgm:pt modelId="{85C7EE0B-3F49-42CA-AC1E-D7D89565762E}">
      <dgm:prSet phldrT="[Text]" custT="1"/>
      <dgm:spPr>
        <a:solidFill>
          <a:srgbClr val="008C95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1800" dirty="0" smtClean="0">
              <a:latin typeface="Arial" pitchFamily="34" charset="0"/>
              <a:cs typeface="Arial" pitchFamily="34" charset="0"/>
            </a:rPr>
            <a:t>Venture capital company</a:t>
          </a:r>
          <a:br>
            <a:rPr lang="en-GB" sz="1800" dirty="0" smtClean="0">
              <a:latin typeface="Arial" pitchFamily="34" charset="0"/>
              <a:cs typeface="Arial" pitchFamily="34" charset="0"/>
            </a:rPr>
          </a:br>
          <a:r>
            <a:rPr lang="en-GB" sz="1800" dirty="0" smtClean="0">
              <a:latin typeface="Arial" pitchFamily="34" charset="0"/>
              <a:cs typeface="Arial" pitchFamily="34" charset="0"/>
            </a:rPr>
            <a:t>Business angels</a:t>
          </a:r>
          <a:br>
            <a:rPr lang="en-GB" sz="1800" dirty="0" smtClean="0">
              <a:latin typeface="Arial" pitchFamily="34" charset="0"/>
              <a:cs typeface="Arial" pitchFamily="34" charset="0"/>
            </a:rPr>
          </a:br>
          <a:r>
            <a:rPr lang="en-GB" sz="1800" dirty="0" smtClean="0">
              <a:latin typeface="Arial" pitchFamily="34" charset="0"/>
              <a:cs typeface="Arial" pitchFamily="34" charset="0"/>
            </a:rPr>
            <a:t>Overseas investment</a:t>
          </a:r>
          <a:br>
            <a:rPr lang="en-GB" sz="1800" dirty="0" smtClean="0">
              <a:latin typeface="Arial" pitchFamily="34" charset="0"/>
              <a:cs typeface="Arial" pitchFamily="34" charset="0"/>
            </a:rPr>
          </a:br>
          <a:r>
            <a:rPr lang="en-GB" sz="1800" dirty="0" smtClean="0">
              <a:latin typeface="Arial" pitchFamily="34" charset="0"/>
              <a:cs typeface="Arial" pitchFamily="34" charset="0"/>
            </a:rPr>
            <a:t>Multinational company</a:t>
          </a:r>
          <a:endParaRPr lang="en-GB" sz="1800" dirty="0">
            <a:latin typeface="Arial" pitchFamily="34" charset="0"/>
            <a:cs typeface="Arial" pitchFamily="34" charset="0"/>
          </a:endParaRPr>
        </a:p>
      </dgm:t>
    </dgm:pt>
    <dgm:pt modelId="{D9530794-8870-4930-B2A3-EF6852389FE9}" type="parTrans" cxnId="{ECA868F3-F078-4E2D-9E84-8B131C3FB545}">
      <dgm:prSet/>
      <dgm:spPr>
        <a:ln w="38100">
          <a:solidFill>
            <a:srgbClr val="4F758B"/>
          </a:solidFill>
          <a:headEnd type="none"/>
          <a:tailEnd type="arrow"/>
        </a:ln>
      </dgm:spPr>
      <dgm:t>
        <a:bodyPr/>
        <a:lstStyle/>
        <a:p>
          <a:endParaRPr lang="en-GB">
            <a:latin typeface="Arial" pitchFamily="34" charset="0"/>
            <a:cs typeface="Arial" pitchFamily="34" charset="0"/>
          </a:endParaRPr>
        </a:p>
      </dgm:t>
    </dgm:pt>
    <dgm:pt modelId="{F42D43E1-E4AF-4589-8F03-0B15DA7F266E}" type="sibTrans" cxnId="{ECA868F3-F078-4E2D-9E84-8B131C3FB545}">
      <dgm:prSet/>
      <dgm:spPr/>
      <dgm:t>
        <a:bodyPr/>
        <a:lstStyle/>
        <a:p>
          <a:endParaRPr lang="en-GB"/>
        </a:p>
      </dgm:t>
    </dgm:pt>
    <dgm:pt modelId="{B066BB57-5066-4BFB-B81B-75C83898EC2C}">
      <dgm:prSet phldrT="[Text]" custT="1"/>
      <dgm:spPr>
        <a:solidFill>
          <a:srgbClr val="008C95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1800" dirty="0" smtClean="0">
              <a:latin typeface="Arial" pitchFamily="34" charset="0"/>
              <a:cs typeface="Arial" pitchFamily="34" charset="0"/>
            </a:rPr>
            <a:t>European Union (EU)</a:t>
          </a:r>
          <a:br>
            <a:rPr lang="en-GB" sz="1800" dirty="0" smtClean="0">
              <a:latin typeface="Arial" pitchFamily="34" charset="0"/>
              <a:cs typeface="Arial" pitchFamily="34" charset="0"/>
            </a:rPr>
          </a:br>
          <a:r>
            <a:rPr lang="en-GB" sz="1800" dirty="0" smtClean="0">
              <a:latin typeface="Arial" pitchFamily="34" charset="0"/>
              <a:cs typeface="Arial" pitchFamily="34" charset="0"/>
            </a:rPr>
            <a:t>UK government</a:t>
          </a:r>
          <a:br>
            <a:rPr lang="en-GB" sz="1800" dirty="0" smtClean="0">
              <a:latin typeface="Arial" pitchFamily="34" charset="0"/>
              <a:cs typeface="Arial" pitchFamily="34" charset="0"/>
            </a:rPr>
          </a:br>
          <a:r>
            <a:rPr lang="en-GB" sz="1800" dirty="0" smtClean="0">
              <a:latin typeface="Arial" pitchFamily="34" charset="0"/>
              <a:cs typeface="Arial" pitchFamily="34" charset="0"/>
            </a:rPr>
            <a:t>Local authorities</a:t>
          </a:r>
          <a:endParaRPr lang="en-GB" sz="1800" dirty="0">
            <a:latin typeface="Arial" pitchFamily="34" charset="0"/>
            <a:cs typeface="Arial" pitchFamily="34" charset="0"/>
          </a:endParaRPr>
        </a:p>
      </dgm:t>
    </dgm:pt>
    <dgm:pt modelId="{E064AD1D-30E1-46C9-A900-AABE8251D495}" type="parTrans" cxnId="{6830F856-B7FD-4B4E-8095-B9D1877F55A0}">
      <dgm:prSet/>
      <dgm:spPr>
        <a:ln w="38100">
          <a:solidFill>
            <a:srgbClr val="4F758B"/>
          </a:solidFill>
          <a:headEnd type="none"/>
          <a:tailEnd type="arrow"/>
        </a:ln>
      </dgm:spPr>
      <dgm:t>
        <a:bodyPr/>
        <a:lstStyle/>
        <a:p>
          <a:endParaRPr lang="en-GB">
            <a:latin typeface="Arial" pitchFamily="34" charset="0"/>
            <a:cs typeface="Arial" pitchFamily="34" charset="0"/>
          </a:endParaRPr>
        </a:p>
      </dgm:t>
    </dgm:pt>
    <dgm:pt modelId="{CFB19C1B-21DE-4450-81F3-C9A8A8D77805}" type="sibTrans" cxnId="{6830F856-B7FD-4B4E-8095-B9D1877F55A0}">
      <dgm:prSet/>
      <dgm:spPr/>
      <dgm:t>
        <a:bodyPr/>
        <a:lstStyle/>
        <a:p>
          <a:endParaRPr lang="en-GB"/>
        </a:p>
      </dgm:t>
    </dgm:pt>
    <dgm:pt modelId="{DC5AFAAF-3F4B-4BBE-B059-834176A219C9}">
      <dgm:prSet phldrT="[Text]" custT="1"/>
      <dgm:spPr>
        <a:solidFill>
          <a:srgbClr val="008C95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1800" dirty="0" smtClean="0">
              <a:latin typeface="Arial" pitchFamily="34" charset="0"/>
              <a:cs typeface="Arial" pitchFamily="34" charset="0"/>
            </a:rPr>
            <a:t>Non-profit organisations (e.g. universities and charities)</a:t>
          </a:r>
          <a:endParaRPr lang="en-GB" sz="1800" dirty="0">
            <a:latin typeface="Arial" pitchFamily="34" charset="0"/>
            <a:cs typeface="Arial" pitchFamily="34" charset="0"/>
          </a:endParaRPr>
        </a:p>
      </dgm:t>
    </dgm:pt>
    <dgm:pt modelId="{0FE13FB5-998C-4B9C-8938-B160C1BCC65B}" type="parTrans" cxnId="{0997F34F-6AFA-4592-813B-D00DD62FA4F9}">
      <dgm:prSet/>
      <dgm:spPr>
        <a:ln w="38100">
          <a:solidFill>
            <a:srgbClr val="4F758B"/>
          </a:solidFill>
          <a:headEnd type="none"/>
          <a:tailEnd type="arrow"/>
        </a:ln>
      </dgm:spPr>
      <dgm:t>
        <a:bodyPr/>
        <a:lstStyle/>
        <a:p>
          <a:endParaRPr lang="en-GB">
            <a:latin typeface="Arial" pitchFamily="34" charset="0"/>
            <a:cs typeface="Arial" pitchFamily="34" charset="0"/>
          </a:endParaRPr>
        </a:p>
      </dgm:t>
    </dgm:pt>
    <dgm:pt modelId="{57382910-18DD-4CEC-B8AE-BF5376BFF257}" type="sibTrans" cxnId="{0997F34F-6AFA-4592-813B-D00DD62FA4F9}">
      <dgm:prSet/>
      <dgm:spPr/>
      <dgm:t>
        <a:bodyPr/>
        <a:lstStyle/>
        <a:p>
          <a:endParaRPr lang="en-GB"/>
        </a:p>
      </dgm:t>
    </dgm:pt>
    <dgm:pt modelId="{84D58824-05FC-4D63-9F9B-0CE24FBFC283}" type="pres">
      <dgm:prSet presAssocID="{8B0F6199-ADF3-4BB6-B70C-C23828972C2F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348D5AD0-86FD-43E3-99A2-CA0F16F86D01}" type="pres">
      <dgm:prSet presAssocID="{51940D68-0A01-406E-AA04-2562774F5AD7}" presName="singleCycle" presStyleCnt="0"/>
      <dgm:spPr/>
    </dgm:pt>
    <dgm:pt modelId="{6B8513DE-60C6-4CFB-A707-7C3581B4C6D5}" type="pres">
      <dgm:prSet presAssocID="{51940D68-0A01-406E-AA04-2562774F5AD7}" presName="singleCenter" presStyleLbl="node1" presStyleIdx="0" presStyleCnt="4" custScaleX="237427" custScaleY="70866" custLinFactNeighborX="1538" custLinFactNeighborY="-48436">
        <dgm:presLayoutVars>
          <dgm:chMax val="7"/>
          <dgm:chPref val="7"/>
        </dgm:presLayoutVars>
      </dgm:prSet>
      <dgm:spPr/>
      <dgm:t>
        <a:bodyPr/>
        <a:lstStyle/>
        <a:p>
          <a:endParaRPr lang="en-GB"/>
        </a:p>
      </dgm:t>
    </dgm:pt>
    <dgm:pt modelId="{C815DA62-2783-4980-B850-F057C27D4D0E}" type="pres">
      <dgm:prSet presAssocID="{D9530794-8870-4930-B2A3-EF6852389FE9}" presName="Name56" presStyleLbl="parChTrans1D2" presStyleIdx="0" presStyleCnt="3"/>
      <dgm:spPr/>
      <dgm:t>
        <a:bodyPr/>
        <a:lstStyle/>
        <a:p>
          <a:endParaRPr lang="en-GB"/>
        </a:p>
      </dgm:t>
    </dgm:pt>
    <dgm:pt modelId="{73838042-EE61-41E6-A39C-0C311D8896CC}" type="pres">
      <dgm:prSet presAssocID="{85C7EE0B-3F49-42CA-AC1E-D7D89565762E}" presName="text0" presStyleLbl="node1" presStyleIdx="1" presStyleCnt="4" custScaleX="386108" custScaleY="158406" custRadScaleRad="153849" custRadScaleInc="13992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F24308A-1BC4-478A-856D-BB1B744B7408}" type="pres">
      <dgm:prSet presAssocID="{E064AD1D-30E1-46C9-A900-AABE8251D495}" presName="Name56" presStyleLbl="parChTrans1D2" presStyleIdx="1" presStyleCnt="3"/>
      <dgm:spPr/>
      <dgm:t>
        <a:bodyPr/>
        <a:lstStyle/>
        <a:p>
          <a:endParaRPr lang="en-GB"/>
        </a:p>
      </dgm:t>
    </dgm:pt>
    <dgm:pt modelId="{9DC8752F-6761-4AC9-88FD-6DA51C97AD64}" type="pres">
      <dgm:prSet presAssocID="{B066BB57-5066-4BFB-B81B-75C83898EC2C}" presName="text0" presStyleLbl="node1" presStyleIdx="2" presStyleCnt="4" custScaleX="322126" custScaleY="181565" custRadScaleRad="54166" custRadScaleInc="18369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F0AC692-E031-42C4-A857-AAEADC97BFAD}" type="pres">
      <dgm:prSet presAssocID="{0FE13FB5-998C-4B9C-8938-B160C1BCC65B}" presName="Name56" presStyleLbl="parChTrans1D2" presStyleIdx="2" presStyleCnt="3"/>
      <dgm:spPr/>
      <dgm:t>
        <a:bodyPr/>
        <a:lstStyle/>
        <a:p>
          <a:endParaRPr lang="en-GB"/>
        </a:p>
      </dgm:t>
    </dgm:pt>
    <dgm:pt modelId="{C06EC4BA-FF60-4790-8CC6-DE79D2CF25B3}" type="pres">
      <dgm:prSet presAssocID="{DC5AFAAF-3F4B-4BBE-B059-834176A219C9}" presName="text0" presStyleLbl="node1" presStyleIdx="3" presStyleCnt="4" custScaleX="237496" custScaleY="164454" custRadScaleRad="179814" custRadScaleInc="8523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B8493E4-6534-4B7C-994E-1378F63E767F}" type="presOf" srcId="{8B0F6199-ADF3-4BB6-B70C-C23828972C2F}" destId="{84D58824-05FC-4D63-9F9B-0CE24FBFC283}" srcOrd="0" destOrd="0" presId="urn:microsoft.com/office/officeart/2008/layout/RadialCluster"/>
    <dgm:cxn modelId="{7EDDAF07-C3DD-4B30-8F49-869253DF2F1B}" type="presOf" srcId="{E064AD1D-30E1-46C9-A900-AABE8251D495}" destId="{9F24308A-1BC4-478A-856D-BB1B744B7408}" srcOrd="0" destOrd="0" presId="urn:microsoft.com/office/officeart/2008/layout/RadialCluster"/>
    <dgm:cxn modelId="{5958477A-7718-4CBD-A884-8A4868FB9E52}" type="presOf" srcId="{B066BB57-5066-4BFB-B81B-75C83898EC2C}" destId="{9DC8752F-6761-4AC9-88FD-6DA51C97AD64}" srcOrd="0" destOrd="0" presId="urn:microsoft.com/office/officeart/2008/layout/RadialCluster"/>
    <dgm:cxn modelId="{34394F69-E038-44F8-88EB-C8D2CA07991E}" type="presOf" srcId="{85C7EE0B-3F49-42CA-AC1E-D7D89565762E}" destId="{73838042-EE61-41E6-A39C-0C311D8896CC}" srcOrd="0" destOrd="0" presId="urn:microsoft.com/office/officeart/2008/layout/RadialCluster"/>
    <dgm:cxn modelId="{D2F8041B-65EF-4C6D-BE4D-F638BCD4926C}" type="presOf" srcId="{0FE13FB5-998C-4B9C-8938-B160C1BCC65B}" destId="{8F0AC692-E031-42C4-A857-AAEADC97BFAD}" srcOrd="0" destOrd="0" presId="urn:microsoft.com/office/officeart/2008/layout/RadialCluster"/>
    <dgm:cxn modelId="{B35C70C0-B96B-4A0D-94D1-DADFE2B4C821}" type="presOf" srcId="{D9530794-8870-4930-B2A3-EF6852389FE9}" destId="{C815DA62-2783-4980-B850-F057C27D4D0E}" srcOrd="0" destOrd="0" presId="urn:microsoft.com/office/officeart/2008/layout/RadialCluster"/>
    <dgm:cxn modelId="{ECA868F3-F078-4E2D-9E84-8B131C3FB545}" srcId="{51940D68-0A01-406E-AA04-2562774F5AD7}" destId="{85C7EE0B-3F49-42CA-AC1E-D7D89565762E}" srcOrd="0" destOrd="0" parTransId="{D9530794-8870-4930-B2A3-EF6852389FE9}" sibTransId="{F42D43E1-E4AF-4589-8F03-0B15DA7F266E}"/>
    <dgm:cxn modelId="{022267EF-AA1B-46D5-B6BF-ADF5C30D5D1E}" type="presOf" srcId="{DC5AFAAF-3F4B-4BBE-B059-834176A219C9}" destId="{C06EC4BA-FF60-4790-8CC6-DE79D2CF25B3}" srcOrd="0" destOrd="0" presId="urn:microsoft.com/office/officeart/2008/layout/RadialCluster"/>
    <dgm:cxn modelId="{6830F856-B7FD-4B4E-8095-B9D1877F55A0}" srcId="{51940D68-0A01-406E-AA04-2562774F5AD7}" destId="{B066BB57-5066-4BFB-B81B-75C83898EC2C}" srcOrd="1" destOrd="0" parTransId="{E064AD1D-30E1-46C9-A900-AABE8251D495}" sibTransId="{CFB19C1B-21DE-4450-81F3-C9A8A8D77805}"/>
    <dgm:cxn modelId="{0997F34F-6AFA-4592-813B-D00DD62FA4F9}" srcId="{51940D68-0A01-406E-AA04-2562774F5AD7}" destId="{DC5AFAAF-3F4B-4BBE-B059-834176A219C9}" srcOrd="2" destOrd="0" parTransId="{0FE13FB5-998C-4B9C-8938-B160C1BCC65B}" sibTransId="{57382910-18DD-4CEC-B8AE-BF5376BFF257}"/>
    <dgm:cxn modelId="{3A339987-97CF-4200-8F6E-3B43B15659FF}" srcId="{8B0F6199-ADF3-4BB6-B70C-C23828972C2F}" destId="{51940D68-0A01-406E-AA04-2562774F5AD7}" srcOrd="0" destOrd="0" parTransId="{C4E24EFE-F9B9-4454-BA3A-AAD0193D78E0}" sibTransId="{FE3546C6-1CE1-41FC-85FF-E86DD9B06AE0}"/>
    <dgm:cxn modelId="{ACB93387-25F3-4C12-8B4A-93B24EB0BB9B}" type="presOf" srcId="{51940D68-0A01-406E-AA04-2562774F5AD7}" destId="{6B8513DE-60C6-4CFB-A707-7C3581B4C6D5}" srcOrd="0" destOrd="0" presId="urn:microsoft.com/office/officeart/2008/layout/RadialCluster"/>
    <dgm:cxn modelId="{06B8D1EF-8F21-4454-B6C9-FF2CAFC08A97}" type="presParOf" srcId="{84D58824-05FC-4D63-9F9B-0CE24FBFC283}" destId="{348D5AD0-86FD-43E3-99A2-CA0F16F86D01}" srcOrd="0" destOrd="0" presId="urn:microsoft.com/office/officeart/2008/layout/RadialCluster"/>
    <dgm:cxn modelId="{80E73127-C631-4028-BD62-08943DE499FB}" type="presParOf" srcId="{348D5AD0-86FD-43E3-99A2-CA0F16F86D01}" destId="{6B8513DE-60C6-4CFB-A707-7C3581B4C6D5}" srcOrd="0" destOrd="0" presId="urn:microsoft.com/office/officeart/2008/layout/RadialCluster"/>
    <dgm:cxn modelId="{33297890-6DAE-4366-B192-11EFE93CC8B4}" type="presParOf" srcId="{348D5AD0-86FD-43E3-99A2-CA0F16F86D01}" destId="{C815DA62-2783-4980-B850-F057C27D4D0E}" srcOrd="1" destOrd="0" presId="urn:microsoft.com/office/officeart/2008/layout/RadialCluster"/>
    <dgm:cxn modelId="{433C1AA9-66BD-441D-92B8-FAE52699AF4A}" type="presParOf" srcId="{348D5AD0-86FD-43E3-99A2-CA0F16F86D01}" destId="{73838042-EE61-41E6-A39C-0C311D8896CC}" srcOrd="2" destOrd="0" presId="urn:microsoft.com/office/officeart/2008/layout/RadialCluster"/>
    <dgm:cxn modelId="{B2EBB23F-4413-4B45-8010-84B236498634}" type="presParOf" srcId="{348D5AD0-86FD-43E3-99A2-CA0F16F86D01}" destId="{9F24308A-1BC4-478A-856D-BB1B744B7408}" srcOrd="3" destOrd="0" presId="urn:microsoft.com/office/officeart/2008/layout/RadialCluster"/>
    <dgm:cxn modelId="{FA87DB63-EC70-4ADE-889F-42CDC7891C0D}" type="presParOf" srcId="{348D5AD0-86FD-43E3-99A2-CA0F16F86D01}" destId="{9DC8752F-6761-4AC9-88FD-6DA51C97AD64}" srcOrd="4" destOrd="0" presId="urn:microsoft.com/office/officeart/2008/layout/RadialCluster"/>
    <dgm:cxn modelId="{4439C412-ABF1-4353-9160-AAAA8D199C2A}" type="presParOf" srcId="{348D5AD0-86FD-43E3-99A2-CA0F16F86D01}" destId="{8F0AC692-E031-42C4-A857-AAEADC97BFAD}" srcOrd="5" destOrd="0" presId="urn:microsoft.com/office/officeart/2008/layout/RadialCluster"/>
    <dgm:cxn modelId="{3AB4C016-5B7B-444B-B4E9-448F8894CE05}" type="presParOf" srcId="{348D5AD0-86FD-43E3-99A2-CA0F16F86D01}" destId="{C06EC4BA-FF60-4790-8CC6-DE79D2CF25B3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B0F6199-ADF3-4BB6-B70C-C23828972C2F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1940D68-0A01-406E-AA04-2562774F5AD7}">
      <dgm:prSet phldrT="[Text]" custT="1"/>
      <dgm:spPr>
        <a:solidFill>
          <a:srgbClr val="2C4D67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2400" b="1" dirty="0" smtClean="0">
              <a:latin typeface="Arial" pitchFamily="34" charset="0"/>
              <a:cs typeface="Arial" pitchFamily="34" charset="0"/>
            </a:rPr>
            <a:t>EU support programmes</a:t>
          </a:r>
          <a:endParaRPr lang="en-GB" sz="2400" b="1" dirty="0">
            <a:latin typeface="Arial" pitchFamily="34" charset="0"/>
            <a:cs typeface="Arial" pitchFamily="34" charset="0"/>
          </a:endParaRPr>
        </a:p>
      </dgm:t>
    </dgm:pt>
    <dgm:pt modelId="{C4E24EFE-F9B9-4454-BA3A-AAD0193D78E0}" type="parTrans" cxnId="{3A339987-97CF-4200-8F6E-3B43B15659FF}">
      <dgm:prSet/>
      <dgm:spPr/>
      <dgm:t>
        <a:bodyPr/>
        <a:lstStyle/>
        <a:p>
          <a:endParaRPr lang="en-GB">
            <a:latin typeface="Arial" pitchFamily="34" charset="0"/>
            <a:cs typeface="Arial" pitchFamily="34" charset="0"/>
          </a:endParaRPr>
        </a:p>
      </dgm:t>
    </dgm:pt>
    <dgm:pt modelId="{FE3546C6-1CE1-41FC-85FF-E86DD9B06AE0}" type="sibTrans" cxnId="{3A339987-97CF-4200-8F6E-3B43B15659FF}">
      <dgm:prSet/>
      <dgm:spPr/>
      <dgm:t>
        <a:bodyPr/>
        <a:lstStyle/>
        <a:p>
          <a:endParaRPr lang="en-GB">
            <a:latin typeface="Arial" pitchFamily="34" charset="0"/>
            <a:cs typeface="Arial" pitchFamily="34" charset="0"/>
          </a:endParaRPr>
        </a:p>
      </dgm:t>
    </dgm:pt>
    <dgm:pt modelId="{85C7EE0B-3F49-42CA-AC1E-D7D89565762E}">
      <dgm:prSet phldrT="[Text]" custT="1"/>
      <dgm:spPr>
        <a:solidFill>
          <a:srgbClr val="008C95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en-GB" sz="1600" b="1" dirty="0" smtClean="0">
              <a:latin typeface="Arial" pitchFamily="34" charset="0"/>
              <a:cs typeface="Arial" pitchFamily="34" charset="0"/>
            </a:rPr>
            <a:t>Internationalisation of SMEs</a:t>
          </a:r>
          <a:r>
            <a:rPr lang="en-GB" sz="1600" dirty="0" smtClean="0">
              <a:latin typeface="Arial" pitchFamily="34" charset="0"/>
              <a:cs typeface="Arial" pitchFamily="34" charset="0"/>
            </a:rPr>
            <a:t/>
          </a:r>
          <a:br>
            <a:rPr lang="en-GB" sz="1600" dirty="0" smtClean="0">
              <a:latin typeface="Arial" pitchFamily="34" charset="0"/>
              <a:cs typeface="Arial" pitchFamily="34" charset="0"/>
            </a:rPr>
          </a:br>
          <a:r>
            <a:rPr lang="en-GB" sz="1600" dirty="0" smtClean="0">
              <a:latin typeface="Arial" pitchFamily="34" charset="0"/>
              <a:cs typeface="Arial" pitchFamily="34" charset="0"/>
            </a:rPr>
            <a:t>Help to access markets outside the EU</a:t>
          </a:r>
          <a:endParaRPr lang="en-GB" sz="1600" dirty="0">
            <a:latin typeface="Arial" pitchFamily="34" charset="0"/>
            <a:cs typeface="Arial" pitchFamily="34" charset="0"/>
          </a:endParaRPr>
        </a:p>
      </dgm:t>
    </dgm:pt>
    <dgm:pt modelId="{D9530794-8870-4930-B2A3-EF6852389FE9}" type="parTrans" cxnId="{ECA868F3-F078-4E2D-9E84-8B131C3FB545}">
      <dgm:prSet/>
      <dgm:spPr>
        <a:ln w="38100">
          <a:solidFill>
            <a:srgbClr val="4F758B"/>
          </a:solidFill>
          <a:headEnd type="none"/>
          <a:tailEnd type="arrow"/>
        </a:ln>
      </dgm:spPr>
      <dgm:t>
        <a:bodyPr/>
        <a:lstStyle/>
        <a:p>
          <a:endParaRPr lang="en-GB">
            <a:latin typeface="Arial" pitchFamily="34" charset="0"/>
            <a:cs typeface="Arial" pitchFamily="34" charset="0"/>
          </a:endParaRPr>
        </a:p>
      </dgm:t>
    </dgm:pt>
    <dgm:pt modelId="{F42D43E1-E4AF-4589-8F03-0B15DA7F266E}" type="sibTrans" cxnId="{ECA868F3-F078-4E2D-9E84-8B131C3FB545}">
      <dgm:prSet/>
      <dgm:spPr/>
      <dgm:t>
        <a:bodyPr/>
        <a:lstStyle/>
        <a:p>
          <a:endParaRPr lang="en-GB">
            <a:latin typeface="Arial" pitchFamily="34" charset="0"/>
            <a:cs typeface="Arial" pitchFamily="34" charset="0"/>
          </a:endParaRPr>
        </a:p>
      </dgm:t>
    </dgm:pt>
    <dgm:pt modelId="{B066BB57-5066-4BFB-B81B-75C83898EC2C}">
      <dgm:prSet phldrT="[Text]" custT="1"/>
      <dgm:spPr>
        <a:solidFill>
          <a:srgbClr val="008C95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1600" b="1" dirty="0" smtClean="0">
              <a:latin typeface="Arial" pitchFamily="34" charset="0"/>
              <a:cs typeface="Arial" pitchFamily="34" charset="0"/>
            </a:rPr>
            <a:t>Enterprise Europe network</a:t>
          </a:r>
          <a:br>
            <a:rPr lang="en-GB" sz="1600" b="1" dirty="0" smtClean="0">
              <a:latin typeface="Arial" pitchFamily="34" charset="0"/>
              <a:cs typeface="Arial" pitchFamily="34" charset="0"/>
            </a:rPr>
          </a:br>
          <a:r>
            <a:rPr lang="en-GB" sz="1600" dirty="0" smtClean="0">
              <a:latin typeface="Arial" pitchFamily="34" charset="0"/>
              <a:cs typeface="Arial" pitchFamily="34" charset="0"/>
            </a:rPr>
            <a:t>Offers business support in member states</a:t>
          </a:r>
          <a:br>
            <a:rPr lang="en-GB" sz="1600" dirty="0" smtClean="0">
              <a:latin typeface="Arial" pitchFamily="34" charset="0"/>
              <a:cs typeface="Arial" pitchFamily="34" charset="0"/>
            </a:rPr>
          </a:br>
          <a:r>
            <a:rPr lang="en-GB" sz="1600" dirty="0" smtClean="0">
              <a:latin typeface="Arial" pitchFamily="34" charset="0"/>
              <a:cs typeface="Arial" pitchFamily="34" charset="0"/>
            </a:rPr>
            <a:t>Encourages business cooperation</a:t>
          </a:r>
          <a:br>
            <a:rPr lang="en-GB" sz="1600" dirty="0" smtClean="0">
              <a:latin typeface="Arial" pitchFamily="34" charset="0"/>
              <a:cs typeface="Arial" pitchFamily="34" charset="0"/>
            </a:rPr>
          </a:br>
          <a:r>
            <a:rPr lang="en-GB" sz="1600" dirty="0" smtClean="0">
              <a:latin typeface="Arial" pitchFamily="34" charset="0"/>
              <a:cs typeface="Arial" pitchFamily="34" charset="0"/>
            </a:rPr>
            <a:t>For innovation and technology transfer</a:t>
          </a:r>
          <a:endParaRPr lang="en-GB" sz="1600" dirty="0">
            <a:latin typeface="Arial" pitchFamily="34" charset="0"/>
            <a:cs typeface="Arial" pitchFamily="34" charset="0"/>
          </a:endParaRPr>
        </a:p>
      </dgm:t>
    </dgm:pt>
    <dgm:pt modelId="{E064AD1D-30E1-46C9-A900-AABE8251D495}" type="parTrans" cxnId="{6830F856-B7FD-4B4E-8095-B9D1877F55A0}">
      <dgm:prSet/>
      <dgm:spPr>
        <a:ln w="38100">
          <a:solidFill>
            <a:srgbClr val="4F758B"/>
          </a:solidFill>
          <a:headEnd type="none"/>
          <a:tailEnd type="arrow"/>
        </a:ln>
      </dgm:spPr>
      <dgm:t>
        <a:bodyPr/>
        <a:lstStyle/>
        <a:p>
          <a:endParaRPr lang="en-GB">
            <a:latin typeface="Arial" pitchFamily="34" charset="0"/>
            <a:cs typeface="Arial" pitchFamily="34" charset="0"/>
          </a:endParaRPr>
        </a:p>
      </dgm:t>
    </dgm:pt>
    <dgm:pt modelId="{CFB19C1B-21DE-4450-81F3-C9A8A8D77805}" type="sibTrans" cxnId="{6830F856-B7FD-4B4E-8095-B9D1877F55A0}">
      <dgm:prSet/>
      <dgm:spPr/>
      <dgm:t>
        <a:bodyPr/>
        <a:lstStyle/>
        <a:p>
          <a:endParaRPr lang="en-GB">
            <a:latin typeface="Arial" pitchFamily="34" charset="0"/>
            <a:cs typeface="Arial" pitchFamily="34" charset="0"/>
          </a:endParaRPr>
        </a:p>
      </dgm:t>
    </dgm:pt>
    <dgm:pt modelId="{DC5AFAAF-3F4B-4BBE-B059-834176A219C9}">
      <dgm:prSet phldrT="[Text]" custT="1"/>
      <dgm:spPr>
        <a:solidFill>
          <a:srgbClr val="008C95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1600" b="1" dirty="0" smtClean="0">
              <a:latin typeface="Arial" pitchFamily="34" charset="0"/>
              <a:cs typeface="Arial" pitchFamily="34" charset="0"/>
            </a:rPr>
            <a:t>Structural funds</a:t>
          </a:r>
        </a:p>
        <a:p>
          <a:r>
            <a:rPr lang="en-GB" sz="1600" dirty="0" smtClean="0">
              <a:latin typeface="Arial" pitchFamily="34" charset="0"/>
              <a:cs typeface="Arial" pitchFamily="34" charset="0"/>
            </a:rPr>
            <a:t>European Regional Development Fund (ERDF)</a:t>
          </a:r>
          <a:br>
            <a:rPr lang="en-GB" sz="1600" dirty="0" smtClean="0">
              <a:latin typeface="Arial" pitchFamily="34" charset="0"/>
              <a:cs typeface="Arial" pitchFamily="34" charset="0"/>
            </a:rPr>
          </a:br>
          <a:r>
            <a:rPr lang="en-GB" sz="1600" dirty="0" smtClean="0">
              <a:latin typeface="Arial" pitchFamily="34" charset="0"/>
              <a:cs typeface="Arial" pitchFamily="34" charset="0"/>
            </a:rPr>
            <a:t>European Social Fund (ESF)</a:t>
          </a:r>
          <a:br>
            <a:rPr lang="en-GB" sz="1600" dirty="0" smtClean="0">
              <a:latin typeface="Arial" pitchFamily="34" charset="0"/>
              <a:cs typeface="Arial" pitchFamily="34" charset="0"/>
            </a:rPr>
          </a:br>
          <a:r>
            <a:rPr lang="en-GB" sz="1600" dirty="0" smtClean="0">
              <a:latin typeface="Arial" pitchFamily="34" charset="0"/>
              <a:cs typeface="Arial" pitchFamily="34" charset="0"/>
            </a:rPr>
            <a:t>Finance distributed at regional level</a:t>
          </a:r>
          <a:endParaRPr lang="en-GB" sz="1600" dirty="0">
            <a:latin typeface="Arial" pitchFamily="34" charset="0"/>
            <a:cs typeface="Arial" pitchFamily="34" charset="0"/>
          </a:endParaRPr>
        </a:p>
      </dgm:t>
    </dgm:pt>
    <dgm:pt modelId="{0FE13FB5-998C-4B9C-8938-B160C1BCC65B}" type="parTrans" cxnId="{0997F34F-6AFA-4592-813B-D00DD62FA4F9}">
      <dgm:prSet/>
      <dgm:spPr>
        <a:ln w="38100">
          <a:solidFill>
            <a:srgbClr val="4F758B"/>
          </a:solidFill>
          <a:headEnd type="none"/>
          <a:tailEnd type="arrow"/>
        </a:ln>
      </dgm:spPr>
      <dgm:t>
        <a:bodyPr/>
        <a:lstStyle/>
        <a:p>
          <a:endParaRPr lang="en-GB">
            <a:latin typeface="Arial" pitchFamily="34" charset="0"/>
            <a:cs typeface="Arial" pitchFamily="34" charset="0"/>
          </a:endParaRPr>
        </a:p>
      </dgm:t>
    </dgm:pt>
    <dgm:pt modelId="{57382910-18DD-4CEC-B8AE-BF5376BFF257}" type="sibTrans" cxnId="{0997F34F-6AFA-4592-813B-D00DD62FA4F9}">
      <dgm:prSet/>
      <dgm:spPr/>
      <dgm:t>
        <a:bodyPr/>
        <a:lstStyle/>
        <a:p>
          <a:endParaRPr lang="en-GB">
            <a:latin typeface="Arial" pitchFamily="34" charset="0"/>
            <a:cs typeface="Arial" pitchFamily="34" charset="0"/>
          </a:endParaRPr>
        </a:p>
      </dgm:t>
    </dgm:pt>
    <dgm:pt modelId="{1DF7F582-12DA-4A06-88E4-B048AC76A627}">
      <dgm:prSet custT="1"/>
      <dgm:spPr>
        <a:solidFill>
          <a:srgbClr val="008C95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1600" b="1" dirty="0" smtClean="0">
              <a:latin typeface="Arial" pitchFamily="34" charset="0"/>
              <a:cs typeface="Arial" pitchFamily="34" charset="0"/>
            </a:rPr>
            <a:t>Thematic funding opportunities</a:t>
          </a:r>
        </a:p>
        <a:p>
          <a:r>
            <a:rPr lang="en-GB" sz="1600" dirty="0" smtClean="0">
              <a:latin typeface="Arial" pitchFamily="34" charset="0"/>
              <a:cs typeface="Arial" pitchFamily="34" charset="0"/>
            </a:rPr>
            <a:t>Environment, research and education</a:t>
          </a:r>
          <a:br>
            <a:rPr lang="en-GB" sz="1600" dirty="0" smtClean="0">
              <a:latin typeface="Arial" pitchFamily="34" charset="0"/>
              <a:cs typeface="Arial" pitchFamily="34" charset="0"/>
            </a:rPr>
          </a:br>
          <a:r>
            <a:rPr lang="en-GB" sz="1600" dirty="0" smtClean="0">
              <a:latin typeface="Arial" pitchFamily="34" charset="0"/>
              <a:cs typeface="Arial" pitchFamily="34" charset="0"/>
            </a:rPr>
            <a:t>Should be sustainable, value-added &amp; transnational projects</a:t>
          </a:r>
          <a:br>
            <a:rPr lang="en-GB" sz="1600" dirty="0" smtClean="0">
              <a:latin typeface="Arial" pitchFamily="34" charset="0"/>
              <a:cs typeface="Arial" pitchFamily="34" charset="0"/>
            </a:rPr>
          </a:br>
          <a:r>
            <a:rPr lang="en-GB" sz="1600" dirty="0" smtClean="0">
              <a:latin typeface="Arial" pitchFamily="34" charset="0"/>
              <a:cs typeface="Arial" pitchFamily="34" charset="0"/>
            </a:rPr>
            <a:t>Will only co-fund projects</a:t>
          </a:r>
          <a:endParaRPr lang="en-GB" sz="1600" dirty="0">
            <a:latin typeface="Arial" pitchFamily="34" charset="0"/>
            <a:cs typeface="Arial" pitchFamily="34" charset="0"/>
          </a:endParaRPr>
        </a:p>
      </dgm:t>
    </dgm:pt>
    <dgm:pt modelId="{676F7055-2BBB-4DB3-8669-B985B766E91C}" type="parTrans" cxnId="{558AC35A-4C3A-4DAE-B398-BED12C064B18}">
      <dgm:prSet/>
      <dgm:spPr>
        <a:ln w="38100">
          <a:solidFill>
            <a:srgbClr val="4F758B"/>
          </a:solidFill>
          <a:tailEnd type="arrow"/>
        </a:ln>
      </dgm:spPr>
      <dgm:t>
        <a:bodyPr/>
        <a:lstStyle/>
        <a:p>
          <a:endParaRPr lang="en-GB">
            <a:latin typeface="Arial" pitchFamily="34" charset="0"/>
            <a:cs typeface="Arial" pitchFamily="34" charset="0"/>
          </a:endParaRPr>
        </a:p>
      </dgm:t>
    </dgm:pt>
    <dgm:pt modelId="{92FA56FD-71B8-4993-9BA5-0A366586D256}" type="sibTrans" cxnId="{558AC35A-4C3A-4DAE-B398-BED12C064B18}">
      <dgm:prSet/>
      <dgm:spPr/>
      <dgm:t>
        <a:bodyPr/>
        <a:lstStyle/>
        <a:p>
          <a:endParaRPr lang="en-GB">
            <a:latin typeface="Arial" pitchFamily="34" charset="0"/>
            <a:cs typeface="Arial" pitchFamily="34" charset="0"/>
          </a:endParaRPr>
        </a:p>
      </dgm:t>
    </dgm:pt>
    <dgm:pt modelId="{84D58824-05FC-4D63-9F9B-0CE24FBFC283}" type="pres">
      <dgm:prSet presAssocID="{8B0F6199-ADF3-4BB6-B70C-C23828972C2F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348D5AD0-86FD-43E3-99A2-CA0F16F86D01}" type="pres">
      <dgm:prSet presAssocID="{51940D68-0A01-406E-AA04-2562774F5AD7}" presName="singleCycle" presStyleCnt="0"/>
      <dgm:spPr/>
    </dgm:pt>
    <dgm:pt modelId="{6B8513DE-60C6-4CFB-A707-7C3581B4C6D5}" type="pres">
      <dgm:prSet presAssocID="{51940D68-0A01-406E-AA04-2562774F5AD7}" presName="singleCenter" presStyleLbl="node1" presStyleIdx="0" presStyleCnt="5" custScaleX="198778" custScaleY="88697" custLinFactNeighborX="3534" custLinFactNeighborY="-4843">
        <dgm:presLayoutVars>
          <dgm:chMax val="7"/>
          <dgm:chPref val="7"/>
        </dgm:presLayoutVars>
      </dgm:prSet>
      <dgm:spPr/>
      <dgm:t>
        <a:bodyPr/>
        <a:lstStyle/>
        <a:p>
          <a:endParaRPr lang="en-GB"/>
        </a:p>
      </dgm:t>
    </dgm:pt>
    <dgm:pt modelId="{C815DA62-2783-4980-B850-F057C27D4D0E}" type="pres">
      <dgm:prSet presAssocID="{D9530794-8870-4930-B2A3-EF6852389FE9}" presName="Name56" presStyleLbl="parChTrans1D2" presStyleIdx="0" presStyleCnt="4"/>
      <dgm:spPr/>
      <dgm:t>
        <a:bodyPr/>
        <a:lstStyle/>
        <a:p>
          <a:endParaRPr lang="en-GB"/>
        </a:p>
      </dgm:t>
    </dgm:pt>
    <dgm:pt modelId="{73838042-EE61-41E6-A39C-0C311D8896CC}" type="pres">
      <dgm:prSet presAssocID="{85C7EE0B-3F49-42CA-AC1E-D7D89565762E}" presName="text0" presStyleLbl="node1" presStyleIdx="1" presStyleCnt="5" custScaleX="386108" custScaleY="116531" custRadScaleRad="167295" custRadScaleInc="13517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F24308A-1BC4-478A-856D-BB1B744B7408}" type="pres">
      <dgm:prSet presAssocID="{E064AD1D-30E1-46C9-A900-AABE8251D495}" presName="Name56" presStyleLbl="parChTrans1D2" presStyleIdx="1" presStyleCnt="4"/>
      <dgm:spPr/>
      <dgm:t>
        <a:bodyPr/>
        <a:lstStyle/>
        <a:p>
          <a:endParaRPr lang="en-GB"/>
        </a:p>
      </dgm:t>
    </dgm:pt>
    <dgm:pt modelId="{9DC8752F-6761-4AC9-88FD-6DA51C97AD64}" type="pres">
      <dgm:prSet presAssocID="{B066BB57-5066-4BFB-B81B-75C83898EC2C}" presName="text0" presStyleLbl="node1" presStyleIdx="2" presStyleCnt="5" custScaleX="289073" custScaleY="324113" custRadScaleRad="202511" custRadScaleInc="2869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F0AC692-E031-42C4-A857-AAEADC97BFAD}" type="pres">
      <dgm:prSet presAssocID="{0FE13FB5-998C-4B9C-8938-B160C1BCC65B}" presName="Name56" presStyleLbl="parChTrans1D2" presStyleIdx="2" presStyleCnt="4"/>
      <dgm:spPr/>
      <dgm:t>
        <a:bodyPr/>
        <a:lstStyle/>
        <a:p>
          <a:endParaRPr lang="en-GB"/>
        </a:p>
      </dgm:t>
    </dgm:pt>
    <dgm:pt modelId="{C06EC4BA-FF60-4790-8CC6-DE79D2CF25B3}" type="pres">
      <dgm:prSet presAssocID="{DC5AFAAF-3F4B-4BBE-B059-834176A219C9}" presName="text0" presStyleLbl="node1" presStyleIdx="3" presStyleCnt="5" custScaleX="511607" custScaleY="177117" custRadScaleRad="120438" custRadScaleInc="10429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C6DD938-58AD-4629-9037-1591F48D48D4}" type="pres">
      <dgm:prSet presAssocID="{676F7055-2BBB-4DB3-8669-B985B766E91C}" presName="Name56" presStyleLbl="parChTrans1D2" presStyleIdx="3" presStyleCnt="4"/>
      <dgm:spPr/>
      <dgm:t>
        <a:bodyPr/>
        <a:lstStyle/>
        <a:p>
          <a:endParaRPr lang="en-GB"/>
        </a:p>
      </dgm:t>
    </dgm:pt>
    <dgm:pt modelId="{77C830B8-46C0-4061-9ADC-1C0E25E8EDBD}" type="pres">
      <dgm:prSet presAssocID="{1DF7F582-12DA-4A06-88E4-B048AC76A627}" presName="text0" presStyleLbl="node1" presStyleIdx="4" presStyleCnt="5" custScaleX="400270" custScaleY="246523" custRadScaleRad="201237" custRadScaleInc="3120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8390259-F90C-415B-88E3-23EF9DD11A3E}" type="presOf" srcId="{DC5AFAAF-3F4B-4BBE-B059-834176A219C9}" destId="{C06EC4BA-FF60-4790-8CC6-DE79D2CF25B3}" srcOrd="0" destOrd="0" presId="urn:microsoft.com/office/officeart/2008/layout/RadialCluster"/>
    <dgm:cxn modelId="{558AC35A-4C3A-4DAE-B398-BED12C064B18}" srcId="{51940D68-0A01-406E-AA04-2562774F5AD7}" destId="{1DF7F582-12DA-4A06-88E4-B048AC76A627}" srcOrd="3" destOrd="0" parTransId="{676F7055-2BBB-4DB3-8669-B985B766E91C}" sibTransId="{92FA56FD-71B8-4993-9BA5-0A366586D256}"/>
    <dgm:cxn modelId="{14CB9D60-0266-45CA-93F6-84B5A33535F5}" type="presOf" srcId="{0FE13FB5-998C-4B9C-8938-B160C1BCC65B}" destId="{8F0AC692-E031-42C4-A857-AAEADC97BFAD}" srcOrd="0" destOrd="0" presId="urn:microsoft.com/office/officeart/2008/layout/RadialCluster"/>
    <dgm:cxn modelId="{0C2CE655-5F02-4D44-A8F1-7DC2771268C0}" type="presOf" srcId="{B066BB57-5066-4BFB-B81B-75C83898EC2C}" destId="{9DC8752F-6761-4AC9-88FD-6DA51C97AD64}" srcOrd="0" destOrd="0" presId="urn:microsoft.com/office/officeart/2008/layout/RadialCluster"/>
    <dgm:cxn modelId="{DB0D3A66-8136-44C1-8694-99A927AEEDF1}" type="presOf" srcId="{1DF7F582-12DA-4A06-88E4-B048AC76A627}" destId="{77C830B8-46C0-4061-9ADC-1C0E25E8EDBD}" srcOrd="0" destOrd="0" presId="urn:microsoft.com/office/officeart/2008/layout/RadialCluster"/>
    <dgm:cxn modelId="{0454DE94-F835-4CBA-BF3F-7DF509464812}" type="presOf" srcId="{E064AD1D-30E1-46C9-A900-AABE8251D495}" destId="{9F24308A-1BC4-478A-856D-BB1B744B7408}" srcOrd="0" destOrd="0" presId="urn:microsoft.com/office/officeart/2008/layout/RadialCluster"/>
    <dgm:cxn modelId="{6F62ACA5-A9EC-4D42-80BB-357BA05C89F9}" type="presOf" srcId="{85C7EE0B-3F49-42CA-AC1E-D7D89565762E}" destId="{73838042-EE61-41E6-A39C-0C311D8896CC}" srcOrd="0" destOrd="0" presId="urn:microsoft.com/office/officeart/2008/layout/RadialCluster"/>
    <dgm:cxn modelId="{ECA868F3-F078-4E2D-9E84-8B131C3FB545}" srcId="{51940D68-0A01-406E-AA04-2562774F5AD7}" destId="{85C7EE0B-3F49-42CA-AC1E-D7D89565762E}" srcOrd="0" destOrd="0" parTransId="{D9530794-8870-4930-B2A3-EF6852389FE9}" sibTransId="{F42D43E1-E4AF-4589-8F03-0B15DA7F266E}"/>
    <dgm:cxn modelId="{6830F856-B7FD-4B4E-8095-B9D1877F55A0}" srcId="{51940D68-0A01-406E-AA04-2562774F5AD7}" destId="{B066BB57-5066-4BFB-B81B-75C83898EC2C}" srcOrd="1" destOrd="0" parTransId="{E064AD1D-30E1-46C9-A900-AABE8251D495}" sibTransId="{CFB19C1B-21DE-4450-81F3-C9A8A8D77805}"/>
    <dgm:cxn modelId="{E325665E-F195-43F5-B6E2-25DAF9EF545C}" type="presOf" srcId="{8B0F6199-ADF3-4BB6-B70C-C23828972C2F}" destId="{84D58824-05FC-4D63-9F9B-0CE24FBFC283}" srcOrd="0" destOrd="0" presId="urn:microsoft.com/office/officeart/2008/layout/RadialCluster"/>
    <dgm:cxn modelId="{9506EED7-4753-42A4-916F-BF869BEEC509}" type="presOf" srcId="{D9530794-8870-4930-B2A3-EF6852389FE9}" destId="{C815DA62-2783-4980-B850-F057C27D4D0E}" srcOrd="0" destOrd="0" presId="urn:microsoft.com/office/officeart/2008/layout/RadialCluster"/>
    <dgm:cxn modelId="{5C0E5093-914A-4FFC-BC7B-F320953ADF3A}" type="presOf" srcId="{676F7055-2BBB-4DB3-8669-B985B766E91C}" destId="{EC6DD938-58AD-4629-9037-1591F48D48D4}" srcOrd="0" destOrd="0" presId="urn:microsoft.com/office/officeart/2008/layout/RadialCluster"/>
    <dgm:cxn modelId="{0997F34F-6AFA-4592-813B-D00DD62FA4F9}" srcId="{51940D68-0A01-406E-AA04-2562774F5AD7}" destId="{DC5AFAAF-3F4B-4BBE-B059-834176A219C9}" srcOrd="2" destOrd="0" parTransId="{0FE13FB5-998C-4B9C-8938-B160C1BCC65B}" sibTransId="{57382910-18DD-4CEC-B8AE-BF5376BFF257}"/>
    <dgm:cxn modelId="{3A339987-97CF-4200-8F6E-3B43B15659FF}" srcId="{8B0F6199-ADF3-4BB6-B70C-C23828972C2F}" destId="{51940D68-0A01-406E-AA04-2562774F5AD7}" srcOrd="0" destOrd="0" parTransId="{C4E24EFE-F9B9-4454-BA3A-AAD0193D78E0}" sibTransId="{FE3546C6-1CE1-41FC-85FF-E86DD9B06AE0}"/>
    <dgm:cxn modelId="{9ACC9875-2D25-4144-A3D2-B9C27C8F77D5}" type="presOf" srcId="{51940D68-0A01-406E-AA04-2562774F5AD7}" destId="{6B8513DE-60C6-4CFB-A707-7C3581B4C6D5}" srcOrd="0" destOrd="0" presId="urn:microsoft.com/office/officeart/2008/layout/RadialCluster"/>
    <dgm:cxn modelId="{A2523088-F328-49B5-91FC-43D3D2DBF26D}" type="presParOf" srcId="{84D58824-05FC-4D63-9F9B-0CE24FBFC283}" destId="{348D5AD0-86FD-43E3-99A2-CA0F16F86D01}" srcOrd="0" destOrd="0" presId="urn:microsoft.com/office/officeart/2008/layout/RadialCluster"/>
    <dgm:cxn modelId="{2AE2EA02-2658-4FE6-BA0B-482AD42CB216}" type="presParOf" srcId="{348D5AD0-86FD-43E3-99A2-CA0F16F86D01}" destId="{6B8513DE-60C6-4CFB-A707-7C3581B4C6D5}" srcOrd="0" destOrd="0" presId="urn:microsoft.com/office/officeart/2008/layout/RadialCluster"/>
    <dgm:cxn modelId="{D7899E3B-5E30-4A80-93E9-F7819F34002F}" type="presParOf" srcId="{348D5AD0-86FD-43E3-99A2-CA0F16F86D01}" destId="{C815DA62-2783-4980-B850-F057C27D4D0E}" srcOrd="1" destOrd="0" presId="urn:microsoft.com/office/officeart/2008/layout/RadialCluster"/>
    <dgm:cxn modelId="{165822DA-8780-4C74-B1C6-77029E951B3B}" type="presParOf" srcId="{348D5AD0-86FD-43E3-99A2-CA0F16F86D01}" destId="{73838042-EE61-41E6-A39C-0C311D8896CC}" srcOrd="2" destOrd="0" presId="urn:microsoft.com/office/officeart/2008/layout/RadialCluster"/>
    <dgm:cxn modelId="{D40BD52C-D120-4A59-AFD9-7DD413789963}" type="presParOf" srcId="{348D5AD0-86FD-43E3-99A2-CA0F16F86D01}" destId="{9F24308A-1BC4-478A-856D-BB1B744B7408}" srcOrd="3" destOrd="0" presId="urn:microsoft.com/office/officeart/2008/layout/RadialCluster"/>
    <dgm:cxn modelId="{80BE56F5-CB8E-4C73-9259-31F6CCA1A48F}" type="presParOf" srcId="{348D5AD0-86FD-43E3-99A2-CA0F16F86D01}" destId="{9DC8752F-6761-4AC9-88FD-6DA51C97AD64}" srcOrd="4" destOrd="0" presId="urn:microsoft.com/office/officeart/2008/layout/RadialCluster"/>
    <dgm:cxn modelId="{45CCF2DF-4FBC-477B-8207-48E964B5E1DF}" type="presParOf" srcId="{348D5AD0-86FD-43E3-99A2-CA0F16F86D01}" destId="{8F0AC692-E031-42C4-A857-AAEADC97BFAD}" srcOrd="5" destOrd="0" presId="urn:microsoft.com/office/officeart/2008/layout/RadialCluster"/>
    <dgm:cxn modelId="{8E43AD9C-104C-4744-B552-ED0E7000D95D}" type="presParOf" srcId="{348D5AD0-86FD-43E3-99A2-CA0F16F86D01}" destId="{C06EC4BA-FF60-4790-8CC6-DE79D2CF25B3}" srcOrd="6" destOrd="0" presId="urn:microsoft.com/office/officeart/2008/layout/RadialCluster"/>
    <dgm:cxn modelId="{288CC42E-9C67-4671-84BF-9279C3F67FB3}" type="presParOf" srcId="{348D5AD0-86FD-43E3-99A2-CA0F16F86D01}" destId="{EC6DD938-58AD-4629-9037-1591F48D48D4}" srcOrd="7" destOrd="0" presId="urn:microsoft.com/office/officeart/2008/layout/RadialCluster"/>
    <dgm:cxn modelId="{BFE33D3F-4597-4C57-AC57-91E19D833C40}" type="presParOf" srcId="{348D5AD0-86FD-43E3-99A2-CA0F16F86D01}" destId="{77C830B8-46C0-4061-9ADC-1C0E25E8EDBD}" srcOrd="8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48879C9-266D-4F86-A183-90DA48807746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2E45B81-4300-4F78-B88F-693ECDE0890D}">
      <dgm:prSet phldrT="[Text]" custT="1"/>
      <dgm:spPr>
        <a:solidFill>
          <a:srgbClr val="008C95"/>
        </a:solidFill>
        <a:ln>
          <a:noFill/>
        </a:ln>
      </dgm:spPr>
      <dgm:t>
        <a:bodyPr/>
        <a:lstStyle/>
        <a:p>
          <a:r>
            <a:rPr lang="en-GB" sz="2400" dirty="0" smtClean="0"/>
            <a:t>Experience</a:t>
          </a:r>
          <a:endParaRPr lang="en-GB" sz="2400" dirty="0"/>
        </a:p>
      </dgm:t>
    </dgm:pt>
    <dgm:pt modelId="{13421B80-CF8A-430A-BBA3-67DA2E9E531B}" type="parTrans" cxnId="{20DC0F09-9261-4C39-B13A-1145CE6C44FB}">
      <dgm:prSet/>
      <dgm:spPr/>
      <dgm:t>
        <a:bodyPr/>
        <a:lstStyle/>
        <a:p>
          <a:endParaRPr lang="en-GB"/>
        </a:p>
      </dgm:t>
    </dgm:pt>
    <dgm:pt modelId="{53687AA2-71D5-48D2-B21D-73CAEE233E56}" type="sibTrans" cxnId="{20DC0F09-9261-4C39-B13A-1145CE6C44FB}">
      <dgm:prSet/>
      <dgm:spPr>
        <a:solidFill>
          <a:srgbClr val="2C4D67"/>
        </a:solidFill>
      </dgm:spPr>
      <dgm:t>
        <a:bodyPr/>
        <a:lstStyle/>
        <a:p>
          <a:endParaRPr lang="en-GB"/>
        </a:p>
      </dgm:t>
    </dgm:pt>
    <dgm:pt modelId="{D7DC5E47-CEBB-428C-92BE-9EB1C62E76F5}">
      <dgm:prSet phldrT="[Text]" custT="1"/>
      <dgm:spPr>
        <a:solidFill>
          <a:srgbClr val="008C95"/>
        </a:solidFill>
        <a:ln>
          <a:noFill/>
        </a:ln>
      </dgm:spPr>
      <dgm:t>
        <a:bodyPr/>
        <a:lstStyle/>
        <a:p>
          <a:r>
            <a:rPr lang="en-GB" sz="2400" dirty="0" smtClean="0"/>
            <a:t>New ideas</a:t>
          </a:r>
          <a:endParaRPr lang="en-GB" sz="2400" dirty="0"/>
        </a:p>
      </dgm:t>
    </dgm:pt>
    <dgm:pt modelId="{72784A20-DBAB-4E1D-B9B4-CEEB96EB421E}" type="parTrans" cxnId="{71B159B2-937A-4F78-979B-D80E3885622F}">
      <dgm:prSet/>
      <dgm:spPr/>
      <dgm:t>
        <a:bodyPr/>
        <a:lstStyle/>
        <a:p>
          <a:endParaRPr lang="en-GB"/>
        </a:p>
      </dgm:t>
    </dgm:pt>
    <dgm:pt modelId="{684FE72D-59CA-4AD1-8F75-7AEE06B34C9F}" type="sibTrans" cxnId="{71B159B2-937A-4F78-979B-D80E3885622F}">
      <dgm:prSet/>
      <dgm:spPr>
        <a:solidFill>
          <a:srgbClr val="2C4D67"/>
        </a:solidFill>
      </dgm:spPr>
      <dgm:t>
        <a:bodyPr/>
        <a:lstStyle/>
        <a:p>
          <a:endParaRPr lang="en-GB"/>
        </a:p>
      </dgm:t>
    </dgm:pt>
    <dgm:pt modelId="{D33912F8-0815-4269-9495-A3B84CC914FD}">
      <dgm:prSet phldrT="[Text]" custT="1"/>
      <dgm:spPr>
        <a:solidFill>
          <a:srgbClr val="008C95"/>
        </a:solidFill>
        <a:ln>
          <a:noFill/>
        </a:ln>
      </dgm:spPr>
      <dgm:t>
        <a:bodyPr/>
        <a:lstStyle/>
        <a:p>
          <a:r>
            <a:rPr lang="en-GB" sz="2400" dirty="0" smtClean="0"/>
            <a:t>Collaboration</a:t>
          </a:r>
          <a:endParaRPr lang="en-GB" sz="2400" dirty="0"/>
        </a:p>
      </dgm:t>
    </dgm:pt>
    <dgm:pt modelId="{87030991-C2C3-4612-B159-34E0634E56E3}" type="parTrans" cxnId="{ECF365FE-0290-45BA-9EFE-C1996ADCD98A}">
      <dgm:prSet/>
      <dgm:spPr/>
      <dgm:t>
        <a:bodyPr/>
        <a:lstStyle/>
        <a:p>
          <a:endParaRPr lang="en-GB"/>
        </a:p>
      </dgm:t>
    </dgm:pt>
    <dgm:pt modelId="{0779620C-24E6-4DE4-A2F9-DDB3EC5A9B92}" type="sibTrans" cxnId="{ECF365FE-0290-45BA-9EFE-C1996ADCD98A}">
      <dgm:prSet/>
      <dgm:spPr>
        <a:solidFill>
          <a:srgbClr val="2C4D67"/>
        </a:solidFill>
      </dgm:spPr>
      <dgm:t>
        <a:bodyPr/>
        <a:lstStyle/>
        <a:p>
          <a:endParaRPr lang="en-GB"/>
        </a:p>
      </dgm:t>
    </dgm:pt>
    <dgm:pt modelId="{316B65B3-54AE-4EBE-A499-1E9D3DE3424C}" type="pres">
      <dgm:prSet presAssocID="{F48879C9-266D-4F86-A183-90DA4880774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DFD9DE5-008D-4B12-8CB8-2EBE89FE9912}" type="pres">
      <dgm:prSet presAssocID="{F2E45B81-4300-4F78-B88F-693ECDE0890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4377827-B863-472B-B449-35E644F71127}" type="pres">
      <dgm:prSet presAssocID="{53687AA2-71D5-48D2-B21D-73CAEE233E56}" presName="sibTrans" presStyleLbl="sibTrans2D1" presStyleIdx="0" presStyleCnt="3"/>
      <dgm:spPr/>
      <dgm:t>
        <a:bodyPr/>
        <a:lstStyle/>
        <a:p>
          <a:endParaRPr lang="en-GB"/>
        </a:p>
      </dgm:t>
    </dgm:pt>
    <dgm:pt modelId="{910677DD-959E-402A-9079-C12B92EBA7D4}" type="pres">
      <dgm:prSet presAssocID="{53687AA2-71D5-48D2-B21D-73CAEE233E56}" presName="connectorText" presStyleLbl="sibTrans2D1" presStyleIdx="0" presStyleCnt="3"/>
      <dgm:spPr/>
      <dgm:t>
        <a:bodyPr/>
        <a:lstStyle/>
        <a:p>
          <a:endParaRPr lang="en-GB"/>
        </a:p>
      </dgm:t>
    </dgm:pt>
    <dgm:pt modelId="{18014BD6-4BFC-4FF0-BAFB-1350C7DA2DF4}" type="pres">
      <dgm:prSet presAssocID="{D7DC5E47-CEBB-428C-92BE-9EB1C62E76F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3F8235A-5BCC-4138-9DD4-2AAF24D1C262}" type="pres">
      <dgm:prSet presAssocID="{684FE72D-59CA-4AD1-8F75-7AEE06B34C9F}" presName="sibTrans" presStyleLbl="sibTrans2D1" presStyleIdx="1" presStyleCnt="3"/>
      <dgm:spPr>
        <a:prstGeom prst="rightArrow">
          <a:avLst/>
        </a:prstGeom>
      </dgm:spPr>
      <dgm:t>
        <a:bodyPr/>
        <a:lstStyle/>
        <a:p>
          <a:endParaRPr lang="en-GB"/>
        </a:p>
      </dgm:t>
    </dgm:pt>
    <dgm:pt modelId="{7F3CC02A-C942-412E-B665-9EDC2C8A5A57}" type="pres">
      <dgm:prSet presAssocID="{684FE72D-59CA-4AD1-8F75-7AEE06B34C9F}" presName="connectorText" presStyleLbl="sibTrans2D1" presStyleIdx="1" presStyleCnt="3"/>
      <dgm:spPr/>
      <dgm:t>
        <a:bodyPr/>
        <a:lstStyle/>
        <a:p>
          <a:endParaRPr lang="en-GB"/>
        </a:p>
      </dgm:t>
    </dgm:pt>
    <dgm:pt modelId="{70B6B42E-FA9E-4499-9EBD-9BF2D1C6FA96}" type="pres">
      <dgm:prSet presAssocID="{D33912F8-0815-4269-9495-A3B84CC914FD}" presName="node" presStyleLbl="node1" presStyleIdx="2" presStyleCnt="3" custScaleX="11159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3239718-D5F1-4596-AE9E-C33E2EA6880B}" type="pres">
      <dgm:prSet presAssocID="{0779620C-24E6-4DE4-A2F9-DDB3EC5A9B92}" presName="sibTrans" presStyleLbl="sibTrans2D1" presStyleIdx="2" presStyleCnt="3"/>
      <dgm:spPr>
        <a:prstGeom prst="leftArrow">
          <a:avLst/>
        </a:prstGeom>
      </dgm:spPr>
      <dgm:t>
        <a:bodyPr/>
        <a:lstStyle/>
        <a:p>
          <a:endParaRPr lang="en-GB"/>
        </a:p>
      </dgm:t>
    </dgm:pt>
    <dgm:pt modelId="{2832B798-9CB2-485D-8CDF-D85B1E21E570}" type="pres">
      <dgm:prSet presAssocID="{0779620C-24E6-4DE4-A2F9-DDB3EC5A9B92}" presName="connectorText" presStyleLbl="sibTrans2D1" presStyleIdx="2" presStyleCnt="3"/>
      <dgm:spPr/>
      <dgm:t>
        <a:bodyPr/>
        <a:lstStyle/>
        <a:p>
          <a:endParaRPr lang="en-GB"/>
        </a:p>
      </dgm:t>
    </dgm:pt>
  </dgm:ptLst>
  <dgm:cxnLst>
    <dgm:cxn modelId="{20DC0F09-9261-4C39-B13A-1145CE6C44FB}" srcId="{F48879C9-266D-4F86-A183-90DA48807746}" destId="{F2E45B81-4300-4F78-B88F-693ECDE0890D}" srcOrd="0" destOrd="0" parTransId="{13421B80-CF8A-430A-BBA3-67DA2E9E531B}" sibTransId="{53687AA2-71D5-48D2-B21D-73CAEE233E56}"/>
    <dgm:cxn modelId="{86263B0F-8BD7-4FB4-90ED-DAE8F48A1D44}" type="presOf" srcId="{0779620C-24E6-4DE4-A2F9-DDB3EC5A9B92}" destId="{2832B798-9CB2-485D-8CDF-D85B1E21E570}" srcOrd="1" destOrd="0" presId="urn:microsoft.com/office/officeart/2005/8/layout/cycle7"/>
    <dgm:cxn modelId="{C5F9DED8-C9DE-41FE-AF45-D075B198F7C5}" type="presOf" srcId="{684FE72D-59CA-4AD1-8F75-7AEE06B34C9F}" destId="{B3F8235A-5BCC-4138-9DD4-2AAF24D1C262}" srcOrd="0" destOrd="0" presId="urn:microsoft.com/office/officeart/2005/8/layout/cycle7"/>
    <dgm:cxn modelId="{4FDCAF1A-CFEA-425C-8C13-A30ED9E1D1BC}" type="presOf" srcId="{684FE72D-59CA-4AD1-8F75-7AEE06B34C9F}" destId="{7F3CC02A-C942-412E-B665-9EDC2C8A5A57}" srcOrd="1" destOrd="0" presId="urn:microsoft.com/office/officeart/2005/8/layout/cycle7"/>
    <dgm:cxn modelId="{929058E0-6304-4C91-B384-F96A6B3FF211}" type="presOf" srcId="{53687AA2-71D5-48D2-B21D-73CAEE233E56}" destId="{910677DD-959E-402A-9079-C12B92EBA7D4}" srcOrd="1" destOrd="0" presId="urn:microsoft.com/office/officeart/2005/8/layout/cycle7"/>
    <dgm:cxn modelId="{71B159B2-937A-4F78-979B-D80E3885622F}" srcId="{F48879C9-266D-4F86-A183-90DA48807746}" destId="{D7DC5E47-CEBB-428C-92BE-9EB1C62E76F5}" srcOrd="1" destOrd="0" parTransId="{72784A20-DBAB-4E1D-B9B4-CEEB96EB421E}" sibTransId="{684FE72D-59CA-4AD1-8F75-7AEE06B34C9F}"/>
    <dgm:cxn modelId="{EC0E7ED8-711E-4523-8AE3-8939F729F307}" type="presOf" srcId="{53687AA2-71D5-48D2-B21D-73CAEE233E56}" destId="{04377827-B863-472B-B449-35E644F71127}" srcOrd="0" destOrd="0" presId="urn:microsoft.com/office/officeart/2005/8/layout/cycle7"/>
    <dgm:cxn modelId="{47232189-9242-4F24-B6C1-2ACCDCC88EDD}" type="presOf" srcId="{F2E45B81-4300-4F78-B88F-693ECDE0890D}" destId="{4DFD9DE5-008D-4B12-8CB8-2EBE89FE9912}" srcOrd="0" destOrd="0" presId="urn:microsoft.com/office/officeart/2005/8/layout/cycle7"/>
    <dgm:cxn modelId="{E0B03E80-6887-43E1-8865-517560684B80}" type="presOf" srcId="{F48879C9-266D-4F86-A183-90DA48807746}" destId="{316B65B3-54AE-4EBE-A499-1E9D3DE3424C}" srcOrd="0" destOrd="0" presId="urn:microsoft.com/office/officeart/2005/8/layout/cycle7"/>
    <dgm:cxn modelId="{568CFD1C-AA23-4675-88E8-2887D5752F1A}" type="presOf" srcId="{D7DC5E47-CEBB-428C-92BE-9EB1C62E76F5}" destId="{18014BD6-4BFC-4FF0-BAFB-1350C7DA2DF4}" srcOrd="0" destOrd="0" presId="urn:microsoft.com/office/officeart/2005/8/layout/cycle7"/>
    <dgm:cxn modelId="{ECF365FE-0290-45BA-9EFE-C1996ADCD98A}" srcId="{F48879C9-266D-4F86-A183-90DA48807746}" destId="{D33912F8-0815-4269-9495-A3B84CC914FD}" srcOrd="2" destOrd="0" parTransId="{87030991-C2C3-4612-B159-34E0634E56E3}" sibTransId="{0779620C-24E6-4DE4-A2F9-DDB3EC5A9B92}"/>
    <dgm:cxn modelId="{D4C50CF2-122E-4766-98A7-18BD52C69F90}" type="presOf" srcId="{0779620C-24E6-4DE4-A2F9-DDB3EC5A9B92}" destId="{03239718-D5F1-4596-AE9E-C33E2EA6880B}" srcOrd="0" destOrd="0" presId="urn:microsoft.com/office/officeart/2005/8/layout/cycle7"/>
    <dgm:cxn modelId="{D4ED2834-EF8E-4299-8726-239ECF141E0F}" type="presOf" srcId="{D33912F8-0815-4269-9495-A3B84CC914FD}" destId="{70B6B42E-FA9E-4499-9EBD-9BF2D1C6FA96}" srcOrd="0" destOrd="0" presId="urn:microsoft.com/office/officeart/2005/8/layout/cycle7"/>
    <dgm:cxn modelId="{69C1D78D-FE3C-43C1-9301-ACF1A8775300}" type="presParOf" srcId="{316B65B3-54AE-4EBE-A499-1E9D3DE3424C}" destId="{4DFD9DE5-008D-4B12-8CB8-2EBE89FE9912}" srcOrd="0" destOrd="0" presId="urn:microsoft.com/office/officeart/2005/8/layout/cycle7"/>
    <dgm:cxn modelId="{46C9BB5D-A0D9-446E-82F2-A49D000A323B}" type="presParOf" srcId="{316B65B3-54AE-4EBE-A499-1E9D3DE3424C}" destId="{04377827-B863-472B-B449-35E644F71127}" srcOrd="1" destOrd="0" presId="urn:microsoft.com/office/officeart/2005/8/layout/cycle7"/>
    <dgm:cxn modelId="{A4F127E8-58A9-4A90-8F32-3EB4C067907B}" type="presParOf" srcId="{04377827-B863-472B-B449-35E644F71127}" destId="{910677DD-959E-402A-9079-C12B92EBA7D4}" srcOrd="0" destOrd="0" presId="urn:microsoft.com/office/officeart/2005/8/layout/cycle7"/>
    <dgm:cxn modelId="{E4871427-873F-455F-B229-B0E39488A577}" type="presParOf" srcId="{316B65B3-54AE-4EBE-A499-1E9D3DE3424C}" destId="{18014BD6-4BFC-4FF0-BAFB-1350C7DA2DF4}" srcOrd="2" destOrd="0" presId="urn:microsoft.com/office/officeart/2005/8/layout/cycle7"/>
    <dgm:cxn modelId="{4A893D1B-0CF8-404B-8147-4167D0FE1C3C}" type="presParOf" srcId="{316B65B3-54AE-4EBE-A499-1E9D3DE3424C}" destId="{B3F8235A-5BCC-4138-9DD4-2AAF24D1C262}" srcOrd="3" destOrd="0" presId="urn:microsoft.com/office/officeart/2005/8/layout/cycle7"/>
    <dgm:cxn modelId="{CC004691-EA9B-483B-A77F-F904D6E8DE50}" type="presParOf" srcId="{B3F8235A-5BCC-4138-9DD4-2AAF24D1C262}" destId="{7F3CC02A-C942-412E-B665-9EDC2C8A5A57}" srcOrd="0" destOrd="0" presId="urn:microsoft.com/office/officeart/2005/8/layout/cycle7"/>
    <dgm:cxn modelId="{A99F860D-187D-4868-9B7A-A87815888CD1}" type="presParOf" srcId="{316B65B3-54AE-4EBE-A499-1E9D3DE3424C}" destId="{70B6B42E-FA9E-4499-9EBD-9BF2D1C6FA96}" srcOrd="4" destOrd="0" presId="urn:microsoft.com/office/officeart/2005/8/layout/cycle7"/>
    <dgm:cxn modelId="{5026B56E-6114-4DF8-9522-BB112C2A690D}" type="presParOf" srcId="{316B65B3-54AE-4EBE-A499-1E9D3DE3424C}" destId="{03239718-D5F1-4596-AE9E-C33E2EA6880B}" srcOrd="5" destOrd="0" presId="urn:microsoft.com/office/officeart/2005/8/layout/cycle7"/>
    <dgm:cxn modelId="{51E2D742-51E7-4973-A814-8FAB089DAF90}" type="presParOf" srcId="{03239718-D5F1-4596-AE9E-C33E2EA6880B}" destId="{2832B798-9CB2-485D-8CDF-D85B1E21E570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70B947-3297-4F53-8110-4285E49E0522}">
      <dsp:nvSpPr>
        <dsp:cNvPr id="0" name=""/>
        <dsp:cNvSpPr/>
      </dsp:nvSpPr>
      <dsp:spPr>
        <a:xfrm>
          <a:off x="2447391" y="1902781"/>
          <a:ext cx="1219200" cy="734616"/>
        </a:xfrm>
        <a:prstGeom prst="roundRect">
          <a:avLst/>
        </a:prstGeom>
        <a:solidFill>
          <a:srgbClr val="2C4D67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1" kern="1200" dirty="0" smtClean="0"/>
            <a:t>SME?</a:t>
          </a:r>
          <a:endParaRPr lang="en-GB" sz="2400" b="1" kern="1200" dirty="0"/>
        </a:p>
      </dsp:txBody>
      <dsp:txXfrm>
        <a:off x="2483252" y="1938642"/>
        <a:ext cx="1147478" cy="662894"/>
      </dsp:txXfrm>
    </dsp:sp>
    <dsp:sp modelId="{20136DD2-5EFD-4F01-B652-8911EA1EBE09}">
      <dsp:nvSpPr>
        <dsp:cNvPr id="0" name=""/>
        <dsp:cNvSpPr/>
      </dsp:nvSpPr>
      <dsp:spPr>
        <a:xfrm rot="16174794">
          <a:off x="2827367" y="1677509"/>
          <a:ext cx="45055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50557" y="0"/>
              </a:lnTo>
            </a:path>
          </a:pathLst>
        </a:custGeom>
        <a:noFill/>
        <a:ln w="25400" cap="flat" cmpd="sng" algn="ctr">
          <a:solidFill>
            <a:srgbClr val="2C4D67"/>
          </a:solidFill>
          <a:prstDash val="solid"/>
          <a:headEnd type="arrow"/>
          <a:tailEnd type="non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8D4226-F842-4A97-8CDC-B0E615670DF0}">
      <dsp:nvSpPr>
        <dsp:cNvPr id="0" name=""/>
        <dsp:cNvSpPr/>
      </dsp:nvSpPr>
      <dsp:spPr>
        <a:xfrm>
          <a:off x="2423589" y="635372"/>
          <a:ext cx="1248821" cy="816864"/>
        </a:xfrm>
        <a:prstGeom prst="roundRect">
          <a:avLst/>
        </a:prstGeom>
        <a:solidFill>
          <a:srgbClr val="008C95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1. Staff headcount</a:t>
          </a:r>
          <a:endParaRPr lang="en-GB" sz="1600" kern="1200" dirty="0"/>
        </a:p>
      </dsp:txBody>
      <dsp:txXfrm>
        <a:off x="2463465" y="675248"/>
        <a:ext cx="1169069" cy="737112"/>
      </dsp:txXfrm>
    </dsp:sp>
    <dsp:sp modelId="{72E8525C-4A10-4D64-9E36-11E00C7F12DD}">
      <dsp:nvSpPr>
        <dsp:cNvPr id="0" name=""/>
        <dsp:cNvSpPr/>
      </dsp:nvSpPr>
      <dsp:spPr>
        <a:xfrm rot="2152629">
          <a:off x="3496118" y="2849659"/>
          <a:ext cx="72438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24380" y="0"/>
              </a:lnTo>
            </a:path>
          </a:pathLst>
        </a:custGeom>
        <a:noFill/>
        <a:ln w="25400" cap="flat" cmpd="sng" algn="ctr">
          <a:solidFill>
            <a:srgbClr val="2C4D67"/>
          </a:solidFill>
          <a:prstDash val="solid"/>
          <a:headEnd type="arrow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202D94-BE9D-4F85-9468-B2F940E0DD55}">
      <dsp:nvSpPr>
        <dsp:cNvPr id="0" name=""/>
        <dsp:cNvSpPr/>
      </dsp:nvSpPr>
      <dsp:spPr>
        <a:xfrm>
          <a:off x="4151781" y="3028505"/>
          <a:ext cx="1037000" cy="816864"/>
        </a:xfrm>
        <a:prstGeom prst="roundRect">
          <a:avLst/>
        </a:prstGeom>
        <a:solidFill>
          <a:srgbClr val="008C95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3. Balance sheet</a:t>
          </a:r>
          <a:endParaRPr lang="en-GB" sz="1600" kern="1200" dirty="0"/>
        </a:p>
      </dsp:txBody>
      <dsp:txXfrm>
        <a:off x="4191657" y="3068381"/>
        <a:ext cx="957248" cy="737112"/>
      </dsp:txXfrm>
    </dsp:sp>
    <dsp:sp modelId="{EEF0A366-F4BA-4E60-B032-E585711E9168}">
      <dsp:nvSpPr>
        <dsp:cNvPr id="0" name=""/>
        <dsp:cNvSpPr/>
      </dsp:nvSpPr>
      <dsp:spPr>
        <a:xfrm rot="8665435">
          <a:off x="1875454" y="2851726"/>
          <a:ext cx="73679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36797" y="0"/>
              </a:lnTo>
            </a:path>
          </a:pathLst>
        </a:custGeom>
        <a:noFill/>
        <a:ln w="25400" cap="flat" cmpd="sng" algn="ctr">
          <a:solidFill>
            <a:srgbClr val="2C4D67"/>
          </a:solidFill>
          <a:prstDash val="solid"/>
          <a:headEnd type="arrow"/>
          <a:tailEnd type="none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562885-998C-4AF9-B61F-5D1E5B92AFB2}">
      <dsp:nvSpPr>
        <dsp:cNvPr id="0" name=""/>
        <dsp:cNvSpPr/>
      </dsp:nvSpPr>
      <dsp:spPr>
        <a:xfrm>
          <a:off x="907217" y="3028505"/>
          <a:ext cx="1037000" cy="816864"/>
        </a:xfrm>
        <a:prstGeom prst="roundRect">
          <a:avLst/>
        </a:prstGeom>
        <a:solidFill>
          <a:srgbClr val="008C95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2. Annual turnover</a:t>
          </a:r>
          <a:endParaRPr lang="en-GB" sz="1600" kern="1200" dirty="0"/>
        </a:p>
      </dsp:txBody>
      <dsp:txXfrm>
        <a:off x="947093" y="3068381"/>
        <a:ext cx="957248" cy="7371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8513DE-60C6-4CFB-A707-7C3581B4C6D5}">
      <dsp:nvSpPr>
        <dsp:cNvPr id="0" name=""/>
        <dsp:cNvSpPr/>
      </dsp:nvSpPr>
      <dsp:spPr>
        <a:xfrm>
          <a:off x="2448269" y="1481224"/>
          <a:ext cx="1564294" cy="1219200"/>
        </a:xfrm>
        <a:prstGeom prst="roundRect">
          <a:avLst/>
        </a:prstGeom>
        <a:solidFill>
          <a:srgbClr val="505759"/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1" kern="1200" dirty="0" smtClean="0">
              <a:latin typeface="Arial" pitchFamily="34" charset="0"/>
              <a:cs typeface="Arial" pitchFamily="34" charset="0"/>
            </a:rPr>
            <a:t>Main barriers</a:t>
          </a:r>
          <a:endParaRPr lang="en-GB" sz="2400" b="1" kern="1200" dirty="0">
            <a:latin typeface="Arial" pitchFamily="34" charset="0"/>
            <a:cs typeface="Arial" pitchFamily="34" charset="0"/>
          </a:endParaRPr>
        </a:p>
      </dsp:txBody>
      <dsp:txXfrm>
        <a:off x="2507785" y="1540740"/>
        <a:ext cx="1445262" cy="1100168"/>
      </dsp:txXfrm>
    </dsp:sp>
    <dsp:sp modelId="{C815DA62-2783-4980-B850-F057C27D4D0E}">
      <dsp:nvSpPr>
        <dsp:cNvPr id="0" name=""/>
        <dsp:cNvSpPr/>
      </dsp:nvSpPr>
      <dsp:spPr>
        <a:xfrm rot="18064111">
          <a:off x="3445072" y="1211089"/>
          <a:ext cx="63075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30750" y="0"/>
              </a:lnTo>
            </a:path>
          </a:pathLst>
        </a:custGeom>
        <a:noFill/>
        <a:ln w="38100" cap="flat" cmpd="sng" algn="ctr">
          <a:solidFill>
            <a:srgbClr val="4F758B"/>
          </a:solidFill>
          <a:prstDash val="solid"/>
          <a:headEnd type="none"/>
          <a:tailEnd type="arrow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838042-EE61-41E6-A39C-0C311D8896CC}">
      <dsp:nvSpPr>
        <dsp:cNvPr id="0" name=""/>
        <dsp:cNvSpPr/>
      </dsp:nvSpPr>
      <dsp:spPr>
        <a:xfrm>
          <a:off x="3384377" y="124090"/>
          <a:ext cx="1569800" cy="816864"/>
        </a:xfrm>
        <a:prstGeom prst="roundRect">
          <a:avLst/>
        </a:prstGeom>
        <a:solidFill>
          <a:srgbClr val="4F758B"/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latin typeface="Arial" pitchFamily="34" charset="0"/>
              <a:cs typeface="Arial" pitchFamily="34" charset="0"/>
            </a:rPr>
            <a:t>Lack expertise to bring product to market</a:t>
          </a:r>
          <a:endParaRPr lang="en-GB" sz="1400" kern="1200" dirty="0">
            <a:latin typeface="Arial" pitchFamily="34" charset="0"/>
            <a:cs typeface="Arial" pitchFamily="34" charset="0"/>
          </a:endParaRPr>
        </a:p>
      </dsp:txBody>
      <dsp:txXfrm>
        <a:off x="3424253" y="163966"/>
        <a:ext cx="1490048" cy="737112"/>
      </dsp:txXfrm>
    </dsp:sp>
    <dsp:sp modelId="{B112FB74-D7F4-464B-9724-E22692C78478}">
      <dsp:nvSpPr>
        <dsp:cNvPr id="0" name=""/>
        <dsp:cNvSpPr/>
      </dsp:nvSpPr>
      <dsp:spPr>
        <a:xfrm rot="20457113">
          <a:off x="3980704" y="1630877"/>
          <a:ext cx="116372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63722" y="0"/>
              </a:lnTo>
            </a:path>
          </a:pathLst>
        </a:custGeom>
        <a:noFill/>
        <a:ln w="38100" cap="flat" cmpd="sng" algn="ctr">
          <a:solidFill>
            <a:srgbClr val="4F758B"/>
          </a:solidFill>
          <a:prstDash val="solid"/>
          <a:tailEnd type="arrow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D8F8E9-B5F3-4430-A6DC-238537F2C2FA}">
      <dsp:nvSpPr>
        <dsp:cNvPr id="0" name=""/>
        <dsp:cNvSpPr/>
      </dsp:nvSpPr>
      <dsp:spPr>
        <a:xfrm>
          <a:off x="5112567" y="844182"/>
          <a:ext cx="1091126" cy="816864"/>
        </a:xfrm>
        <a:prstGeom prst="roundRect">
          <a:avLst/>
        </a:prstGeom>
        <a:solidFill>
          <a:srgbClr val="4F758B"/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latin typeface="Arial" pitchFamily="34" charset="0"/>
              <a:cs typeface="Arial" pitchFamily="34" charset="0"/>
            </a:rPr>
            <a:t>Lack of manpower</a:t>
          </a:r>
          <a:endParaRPr lang="en-GB" sz="1400" kern="1200" dirty="0">
            <a:latin typeface="Arial" pitchFamily="34" charset="0"/>
            <a:cs typeface="Arial" pitchFamily="34" charset="0"/>
          </a:endParaRPr>
        </a:p>
      </dsp:txBody>
      <dsp:txXfrm>
        <a:off x="5152443" y="884058"/>
        <a:ext cx="1011374" cy="737112"/>
      </dsp:txXfrm>
    </dsp:sp>
    <dsp:sp modelId="{1ABB39D1-BC6E-4B2E-8AD0-CC773614457C}">
      <dsp:nvSpPr>
        <dsp:cNvPr id="0" name=""/>
        <dsp:cNvSpPr/>
      </dsp:nvSpPr>
      <dsp:spPr>
        <a:xfrm rot="616479">
          <a:off x="4005947" y="2306201"/>
          <a:ext cx="82519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25198" y="0"/>
              </a:lnTo>
            </a:path>
          </a:pathLst>
        </a:custGeom>
        <a:noFill/>
        <a:ln w="38100" cap="flat" cmpd="sng" algn="ctr">
          <a:solidFill>
            <a:srgbClr val="4F758B"/>
          </a:solidFill>
          <a:prstDash val="solid"/>
          <a:tailEnd type="arrow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D8ADD9-2CE8-4A9A-95CD-96967DFE81F1}">
      <dsp:nvSpPr>
        <dsp:cNvPr id="0" name=""/>
        <dsp:cNvSpPr/>
      </dsp:nvSpPr>
      <dsp:spPr>
        <a:xfrm>
          <a:off x="4824529" y="2044695"/>
          <a:ext cx="1603520" cy="960877"/>
        </a:xfrm>
        <a:prstGeom prst="roundRect">
          <a:avLst/>
        </a:prstGeom>
        <a:solidFill>
          <a:srgbClr val="006BA6"/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latin typeface="Arial" pitchFamily="34" charset="0"/>
              <a:cs typeface="Arial" pitchFamily="34" charset="0"/>
            </a:rPr>
            <a:t>IP management of new products and processes is challenging</a:t>
          </a:r>
          <a:endParaRPr lang="en-GB" sz="1400" kern="1200" dirty="0">
            <a:latin typeface="Arial" pitchFamily="34" charset="0"/>
            <a:cs typeface="Arial" pitchFamily="34" charset="0"/>
          </a:endParaRPr>
        </a:p>
      </dsp:txBody>
      <dsp:txXfrm>
        <a:off x="4871435" y="2091601"/>
        <a:ext cx="1509708" cy="867065"/>
      </dsp:txXfrm>
    </dsp:sp>
    <dsp:sp modelId="{003E4022-BFC9-46B2-8064-9ABCD2AE40AE}">
      <dsp:nvSpPr>
        <dsp:cNvPr id="0" name=""/>
        <dsp:cNvSpPr/>
      </dsp:nvSpPr>
      <dsp:spPr>
        <a:xfrm rot="2824694">
          <a:off x="3704885" y="2912622"/>
          <a:ext cx="57955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79551" y="0"/>
              </a:lnTo>
            </a:path>
          </a:pathLst>
        </a:custGeom>
        <a:noFill/>
        <a:ln w="38100" cap="flat" cmpd="sng" algn="ctr">
          <a:solidFill>
            <a:srgbClr val="4F758B"/>
          </a:solidFill>
          <a:prstDash val="solid"/>
          <a:tailEnd type="arrow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965447-0D27-455E-AA46-6F46AF2C5612}">
      <dsp:nvSpPr>
        <dsp:cNvPr id="0" name=""/>
        <dsp:cNvSpPr/>
      </dsp:nvSpPr>
      <dsp:spPr>
        <a:xfrm>
          <a:off x="3806750" y="3124820"/>
          <a:ext cx="1530149" cy="816864"/>
        </a:xfrm>
        <a:prstGeom prst="roundRect">
          <a:avLst/>
        </a:prstGeom>
        <a:solidFill>
          <a:srgbClr val="006BA6"/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latin typeface="Arial" pitchFamily="34" charset="0"/>
              <a:cs typeface="Arial" pitchFamily="34" charset="0"/>
            </a:rPr>
            <a:t>Difficulty complying with regulations (e.g. REACH)</a:t>
          </a:r>
          <a:endParaRPr lang="en-GB" sz="1400" kern="1200" dirty="0">
            <a:latin typeface="Arial" pitchFamily="34" charset="0"/>
            <a:cs typeface="Arial" pitchFamily="34" charset="0"/>
          </a:endParaRPr>
        </a:p>
      </dsp:txBody>
      <dsp:txXfrm>
        <a:off x="3846626" y="3164696"/>
        <a:ext cx="1450397" cy="737112"/>
      </dsp:txXfrm>
    </dsp:sp>
    <dsp:sp modelId="{9F24308A-1BC4-478A-856D-BB1B744B7408}">
      <dsp:nvSpPr>
        <dsp:cNvPr id="0" name=""/>
        <dsp:cNvSpPr/>
      </dsp:nvSpPr>
      <dsp:spPr>
        <a:xfrm rot="8448501">
          <a:off x="2055799" y="2852420"/>
          <a:ext cx="48106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81062" y="0"/>
              </a:lnTo>
            </a:path>
          </a:pathLst>
        </a:custGeom>
        <a:noFill/>
        <a:ln w="38100" cap="flat" cmpd="sng" algn="ctr">
          <a:solidFill>
            <a:srgbClr val="4F758B"/>
          </a:solidFill>
          <a:prstDash val="solid"/>
          <a:headEnd type="none"/>
          <a:tailEnd type="arrow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C8752F-6761-4AC9-88FD-6DA51C97AD64}">
      <dsp:nvSpPr>
        <dsp:cNvPr id="0" name=""/>
        <dsp:cNvSpPr/>
      </dsp:nvSpPr>
      <dsp:spPr>
        <a:xfrm>
          <a:off x="504055" y="3004415"/>
          <a:ext cx="2093990" cy="911317"/>
        </a:xfrm>
        <a:prstGeom prst="roundRect">
          <a:avLst/>
        </a:prstGeom>
        <a:solidFill>
          <a:srgbClr val="008C95"/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latin typeface="Arial" pitchFamily="34" charset="0"/>
              <a:cs typeface="Arial" pitchFamily="34" charset="0"/>
            </a:rPr>
            <a:t>Cannot give guarantees which traditional lenders require</a:t>
          </a:r>
          <a:endParaRPr lang="en-GB" sz="1400" kern="1200" dirty="0">
            <a:latin typeface="Arial" pitchFamily="34" charset="0"/>
            <a:cs typeface="Arial" pitchFamily="34" charset="0"/>
          </a:endParaRPr>
        </a:p>
      </dsp:txBody>
      <dsp:txXfrm>
        <a:off x="548542" y="3048902"/>
        <a:ext cx="2005016" cy="822343"/>
      </dsp:txXfrm>
    </dsp:sp>
    <dsp:sp modelId="{8F0AC692-E031-42C4-A857-AAEADC97BFAD}">
      <dsp:nvSpPr>
        <dsp:cNvPr id="0" name=""/>
        <dsp:cNvSpPr/>
      </dsp:nvSpPr>
      <dsp:spPr>
        <a:xfrm rot="10300593">
          <a:off x="1502959" y="2274038"/>
          <a:ext cx="95031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50314" y="0"/>
              </a:lnTo>
            </a:path>
          </a:pathLst>
        </a:custGeom>
        <a:noFill/>
        <a:ln w="38100" cap="flat" cmpd="sng" algn="ctr">
          <a:solidFill>
            <a:srgbClr val="4F758B"/>
          </a:solidFill>
          <a:prstDash val="solid"/>
          <a:headEnd type="none"/>
          <a:tailEnd type="arrow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6EC4BA-FF60-4790-8CC6-DE79D2CF25B3}">
      <dsp:nvSpPr>
        <dsp:cNvPr id="0" name=""/>
        <dsp:cNvSpPr/>
      </dsp:nvSpPr>
      <dsp:spPr>
        <a:xfrm>
          <a:off x="1" y="2044700"/>
          <a:ext cx="1507963" cy="816864"/>
        </a:xfrm>
        <a:prstGeom prst="roundRect">
          <a:avLst/>
        </a:prstGeom>
        <a:solidFill>
          <a:srgbClr val="008C95"/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latin typeface="Arial" pitchFamily="34" charset="0"/>
              <a:cs typeface="Arial" pitchFamily="34" charset="0"/>
            </a:rPr>
            <a:t>Face difficulty obtaining capital or credit</a:t>
          </a:r>
          <a:endParaRPr lang="en-GB" sz="1400" kern="1200" dirty="0">
            <a:latin typeface="Arial" pitchFamily="34" charset="0"/>
            <a:cs typeface="Arial" pitchFamily="34" charset="0"/>
          </a:endParaRPr>
        </a:p>
      </dsp:txBody>
      <dsp:txXfrm>
        <a:off x="39877" y="2084576"/>
        <a:ext cx="1428211" cy="737112"/>
      </dsp:txXfrm>
    </dsp:sp>
    <dsp:sp modelId="{F62AC15F-8FDA-4850-97FA-D347D7C8367E}">
      <dsp:nvSpPr>
        <dsp:cNvPr id="0" name=""/>
        <dsp:cNvSpPr/>
      </dsp:nvSpPr>
      <dsp:spPr>
        <a:xfrm rot="12423055">
          <a:off x="1869716" y="1552254"/>
          <a:ext cx="61203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12030" y="0"/>
              </a:lnTo>
            </a:path>
          </a:pathLst>
        </a:custGeom>
        <a:noFill/>
        <a:ln w="38100" cap="flat" cmpd="sng" algn="ctr">
          <a:solidFill>
            <a:srgbClr val="4F758B"/>
          </a:solidFill>
          <a:prstDash val="solid"/>
          <a:tailEnd type="arrow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5795BE-0A2D-4DF2-9EA4-A01A304D6292}">
      <dsp:nvSpPr>
        <dsp:cNvPr id="0" name=""/>
        <dsp:cNvSpPr/>
      </dsp:nvSpPr>
      <dsp:spPr>
        <a:xfrm>
          <a:off x="0" y="596220"/>
          <a:ext cx="2206717" cy="816864"/>
        </a:xfrm>
        <a:prstGeom prst="roundRect">
          <a:avLst/>
        </a:prstGeom>
        <a:solidFill>
          <a:srgbClr val="64A70B"/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latin typeface="Arial" pitchFamily="34" charset="0"/>
              <a:cs typeface="Arial" pitchFamily="34" charset="0"/>
            </a:rPr>
            <a:t>Limited access to equipment and technology can slow development</a:t>
          </a:r>
          <a:endParaRPr lang="en-GB" sz="1400" kern="1200" dirty="0">
            <a:latin typeface="Arial" pitchFamily="34" charset="0"/>
            <a:cs typeface="Arial" pitchFamily="34" charset="0"/>
          </a:endParaRPr>
        </a:p>
      </dsp:txBody>
      <dsp:txXfrm>
        <a:off x="39876" y="636096"/>
        <a:ext cx="2126965" cy="7371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8513DE-60C6-4CFB-A707-7C3581B4C6D5}">
      <dsp:nvSpPr>
        <dsp:cNvPr id="0" name=""/>
        <dsp:cNvSpPr/>
      </dsp:nvSpPr>
      <dsp:spPr>
        <a:xfrm>
          <a:off x="2649906" y="206364"/>
          <a:ext cx="2894709" cy="863998"/>
        </a:xfrm>
        <a:prstGeom prst="roundRect">
          <a:avLst/>
        </a:prstGeom>
        <a:solidFill>
          <a:srgbClr val="2C4D67"/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1" kern="1200" dirty="0" smtClean="0">
              <a:latin typeface="Arial" pitchFamily="34" charset="0"/>
              <a:cs typeface="Arial" pitchFamily="34" charset="0"/>
            </a:rPr>
            <a:t>SME partnerships</a:t>
          </a:r>
          <a:endParaRPr lang="en-GB" sz="2400" b="1" kern="1200" dirty="0">
            <a:latin typeface="Arial" pitchFamily="34" charset="0"/>
            <a:cs typeface="Arial" pitchFamily="34" charset="0"/>
          </a:endParaRPr>
        </a:p>
      </dsp:txBody>
      <dsp:txXfrm>
        <a:off x="2692083" y="248541"/>
        <a:ext cx="2810355" cy="779644"/>
      </dsp:txXfrm>
    </dsp:sp>
    <dsp:sp modelId="{C815DA62-2783-4980-B850-F057C27D4D0E}">
      <dsp:nvSpPr>
        <dsp:cNvPr id="0" name=""/>
        <dsp:cNvSpPr/>
      </dsp:nvSpPr>
      <dsp:spPr>
        <a:xfrm rot="1726966">
          <a:off x="4828181" y="1286435"/>
          <a:ext cx="89751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97516" y="0"/>
              </a:lnTo>
            </a:path>
          </a:pathLst>
        </a:custGeom>
        <a:noFill/>
        <a:ln w="38100" cap="flat" cmpd="sng" algn="ctr">
          <a:solidFill>
            <a:srgbClr val="4F758B"/>
          </a:solidFill>
          <a:prstDash val="solid"/>
          <a:headEnd type="none"/>
          <a:tailEnd type="arrow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838042-EE61-41E6-A39C-0C311D8896CC}">
      <dsp:nvSpPr>
        <dsp:cNvPr id="0" name=""/>
        <dsp:cNvSpPr/>
      </dsp:nvSpPr>
      <dsp:spPr>
        <a:xfrm>
          <a:off x="5270958" y="1502507"/>
          <a:ext cx="3153977" cy="1293961"/>
        </a:xfrm>
        <a:prstGeom prst="roundRect">
          <a:avLst/>
        </a:prstGeom>
        <a:solidFill>
          <a:srgbClr val="008C95"/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latin typeface="Arial" pitchFamily="34" charset="0"/>
              <a:cs typeface="Arial" pitchFamily="34" charset="0"/>
            </a:rPr>
            <a:t>Venture capital company</a:t>
          </a:r>
          <a:br>
            <a:rPr lang="en-GB" sz="1800" kern="1200" dirty="0" smtClean="0">
              <a:latin typeface="Arial" pitchFamily="34" charset="0"/>
              <a:cs typeface="Arial" pitchFamily="34" charset="0"/>
            </a:rPr>
          </a:br>
          <a:r>
            <a:rPr lang="en-GB" sz="1800" kern="1200" dirty="0" smtClean="0">
              <a:latin typeface="Arial" pitchFamily="34" charset="0"/>
              <a:cs typeface="Arial" pitchFamily="34" charset="0"/>
            </a:rPr>
            <a:t>Business angels</a:t>
          </a:r>
          <a:br>
            <a:rPr lang="en-GB" sz="1800" kern="1200" dirty="0" smtClean="0">
              <a:latin typeface="Arial" pitchFamily="34" charset="0"/>
              <a:cs typeface="Arial" pitchFamily="34" charset="0"/>
            </a:rPr>
          </a:br>
          <a:r>
            <a:rPr lang="en-GB" sz="1800" kern="1200" dirty="0" smtClean="0">
              <a:latin typeface="Arial" pitchFamily="34" charset="0"/>
              <a:cs typeface="Arial" pitchFamily="34" charset="0"/>
            </a:rPr>
            <a:t>Overseas investment</a:t>
          </a:r>
          <a:br>
            <a:rPr lang="en-GB" sz="1800" kern="1200" dirty="0" smtClean="0">
              <a:latin typeface="Arial" pitchFamily="34" charset="0"/>
              <a:cs typeface="Arial" pitchFamily="34" charset="0"/>
            </a:rPr>
          </a:br>
          <a:r>
            <a:rPr lang="en-GB" sz="1800" kern="1200" dirty="0" smtClean="0">
              <a:latin typeface="Arial" pitchFamily="34" charset="0"/>
              <a:cs typeface="Arial" pitchFamily="34" charset="0"/>
            </a:rPr>
            <a:t>Multinational company</a:t>
          </a:r>
          <a:endParaRPr lang="en-GB" sz="1800" kern="1200" dirty="0">
            <a:latin typeface="Arial" pitchFamily="34" charset="0"/>
            <a:cs typeface="Arial" pitchFamily="34" charset="0"/>
          </a:endParaRPr>
        </a:p>
      </dsp:txBody>
      <dsp:txXfrm>
        <a:off x="5334124" y="1565673"/>
        <a:ext cx="3027645" cy="1167629"/>
      </dsp:txXfrm>
    </dsp:sp>
    <dsp:sp modelId="{9F24308A-1BC4-478A-856D-BB1B744B7408}">
      <dsp:nvSpPr>
        <dsp:cNvPr id="0" name=""/>
        <dsp:cNvSpPr/>
      </dsp:nvSpPr>
      <dsp:spPr>
        <a:xfrm rot="6526245">
          <a:off x="3049768" y="1715530"/>
          <a:ext cx="136281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62818" y="0"/>
              </a:lnTo>
            </a:path>
          </a:pathLst>
        </a:custGeom>
        <a:noFill/>
        <a:ln w="38100" cap="flat" cmpd="sng" algn="ctr">
          <a:solidFill>
            <a:srgbClr val="4F758B"/>
          </a:solidFill>
          <a:prstDash val="solid"/>
          <a:headEnd type="none"/>
          <a:tailEnd type="arrow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C8752F-6761-4AC9-88FD-6DA51C97AD64}">
      <dsp:nvSpPr>
        <dsp:cNvPr id="0" name=""/>
        <dsp:cNvSpPr/>
      </dsp:nvSpPr>
      <dsp:spPr>
        <a:xfrm>
          <a:off x="1944217" y="2360697"/>
          <a:ext cx="2631331" cy="1483139"/>
        </a:xfrm>
        <a:prstGeom prst="roundRect">
          <a:avLst/>
        </a:prstGeom>
        <a:solidFill>
          <a:srgbClr val="008C95"/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latin typeface="Arial" pitchFamily="34" charset="0"/>
              <a:cs typeface="Arial" pitchFamily="34" charset="0"/>
            </a:rPr>
            <a:t>European Union (EU)</a:t>
          </a:r>
          <a:br>
            <a:rPr lang="en-GB" sz="1800" kern="1200" dirty="0" smtClean="0">
              <a:latin typeface="Arial" pitchFamily="34" charset="0"/>
              <a:cs typeface="Arial" pitchFamily="34" charset="0"/>
            </a:rPr>
          </a:br>
          <a:r>
            <a:rPr lang="en-GB" sz="1800" kern="1200" dirty="0" smtClean="0">
              <a:latin typeface="Arial" pitchFamily="34" charset="0"/>
              <a:cs typeface="Arial" pitchFamily="34" charset="0"/>
            </a:rPr>
            <a:t>UK government</a:t>
          </a:r>
          <a:br>
            <a:rPr lang="en-GB" sz="1800" kern="1200" dirty="0" smtClean="0">
              <a:latin typeface="Arial" pitchFamily="34" charset="0"/>
              <a:cs typeface="Arial" pitchFamily="34" charset="0"/>
            </a:rPr>
          </a:br>
          <a:r>
            <a:rPr lang="en-GB" sz="1800" kern="1200" dirty="0" smtClean="0">
              <a:latin typeface="Arial" pitchFamily="34" charset="0"/>
              <a:cs typeface="Arial" pitchFamily="34" charset="0"/>
            </a:rPr>
            <a:t>Local authorities</a:t>
          </a:r>
          <a:endParaRPr lang="en-GB" sz="1800" kern="1200" dirty="0">
            <a:latin typeface="Arial" pitchFamily="34" charset="0"/>
            <a:cs typeface="Arial" pitchFamily="34" charset="0"/>
          </a:endParaRPr>
        </a:p>
      </dsp:txBody>
      <dsp:txXfrm>
        <a:off x="2016618" y="2433098"/>
        <a:ext cx="2486529" cy="1338337"/>
      </dsp:txXfrm>
    </dsp:sp>
    <dsp:sp modelId="{8F0AC692-E031-42C4-A857-AAEADC97BFAD}">
      <dsp:nvSpPr>
        <dsp:cNvPr id="0" name=""/>
        <dsp:cNvSpPr/>
      </dsp:nvSpPr>
      <dsp:spPr>
        <a:xfrm rot="10148623">
          <a:off x="1933551" y="984005"/>
          <a:ext cx="72282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22823" y="0"/>
              </a:lnTo>
            </a:path>
          </a:pathLst>
        </a:custGeom>
        <a:noFill/>
        <a:ln w="38100" cap="flat" cmpd="sng" algn="ctr">
          <a:solidFill>
            <a:srgbClr val="4F758B"/>
          </a:solidFill>
          <a:prstDash val="solid"/>
          <a:headEnd type="none"/>
          <a:tailEnd type="arrow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6EC4BA-FF60-4790-8CC6-DE79D2CF25B3}">
      <dsp:nvSpPr>
        <dsp:cNvPr id="0" name=""/>
        <dsp:cNvSpPr/>
      </dsp:nvSpPr>
      <dsp:spPr>
        <a:xfrm>
          <a:off x="0" y="566420"/>
          <a:ext cx="1940019" cy="1343365"/>
        </a:xfrm>
        <a:prstGeom prst="roundRect">
          <a:avLst/>
        </a:prstGeom>
        <a:solidFill>
          <a:srgbClr val="008C95"/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latin typeface="Arial" pitchFamily="34" charset="0"/>
              <a:cs typeface="Arial" pitchFamily="34" charset="0"/>
            </a:rPr>
            <a:t>Non-profit organisations (e.g. universities and charities)</a:t>
          </a:r>
          <a:endParaRPr lang="en-GB" sz="1800" kern="1200" dirty="0">
            <a:latin typeface="Arial" pitchFamily="34" charset="0"/>
            <a:cs typeface="Arial" pitchFamily="34" charset="0"/>
          </a:endParaRPr>
        </a:p>
      </dsp:txBody>
      <dsp:txXfrm>
        <a:off x="65578" y="631998"/>
        <a:ext cx="1808863" cy="121220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8513DE-60C6-4CFB-A707-7C3581B4C6D5}">
      <dsp:nvSpPr>
        <dsp:cNvPr id="0" name=""/>
        <dsp:cNvSpPr/>
      </dsp:nvSpPr>
      <dsp:spPr>
        <a:xfrm>
          <a:off x="3528390" y="1152131"/>
          <a:ext cx="2306926" cy="1029376"/>
        </a:xfrm>
        <a:prstGeom prst="roundRect">
          <a:avLst/>
        </a:prstGeom>
        <a:solidFill>
          <a:srgbClr val="2C4D67"/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1" kern="1200" dirty="0" smtClean="0">
              <a:latin typeface="Arial" pitchFamily="34" charset="0"/>
              <a:cs typeface="Arial" pitchFamily="34" charset="0"/>
            </a:rPr>
            <a:t>EU support programmes</a:t>
          </a:r>
          <a:endParaRPr lang="en-GB" sz="2400" b="1" kern="1200" dirty="0">
            <a:latin typeface="Arial" pitchFamily="34" charset="0"/>
            <a:cs typeface="Arial" pitchFamily="34" charset="0"/>
          </a:endParaRPr>
        </a:p>
      </dsp:txBody>
      <dsp:txXfrm>
        <a:off x="3578640" y="1202381"/>
        <a:ext cx="2206426" cy="928876"/>
      </dsp:txXfrm>
    </dsp:sp>
    <dsp:sp modelId="{C815DA62-2783-4980-B850-F057C27D4D0E}">
      <dsp:nvSpPr>
        <dsp:cNvPr id="0" name=""/>
        <dsp:cNvSpPr/>
      </dsp:nvSpPr>
      <dsp:spPr>
        <a:xfrm rot="19959889">
          <a:off x="5660213" y="1080865"/>
          <a:ext cx="31039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10394" y="0"/>
              </a:lnTo>
            </a:path>
          </a:pathLst>
        </a:custGeom>
        <a:noFill/>
        <a:ln w="38100" cap="flat" cmpd="sng" algn="ctr">
          <a:solidFill>
            <a:srgbClr val="4F758B"/>
          </a:solidFill>
          <a:prstDash val="solid"/>
          <a:headEnd type="none"/>
          <a:tailEnd type="arrow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838042-EE61-41E6-A39C-0C311D8896CC}">
      <dsp:nvSpPr>
        <dsp:cNvPr id="0" name=""/>
        <dsp:cNvSpPr/>
      </dsp:nvSpPr>
      <dsp:spPr>
        <a:xfrm>
          <a:off x="5328604" y="103488"/>
          <a:ext cx="3002265" cy="906111"/>
        </a:xfrm>
        <a:prstGeom prst="roundRect">
          <a:avLst/>
        </a:prstGeom>
        <a:solidFill>
          <a:srgbClr val="008C95"/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>
              <a:latin typeface="Arial" pitchFamily="34" charset="0"/>
              <a:cs typeface="Arial" pitchFamily="34" charset="0"/>
            </a:rPr>
            <a:t>Internationalisation of SMEs</a:t>
          </a:r>
          <a:r>
            <a:rPr lang="en-GB" sz="1600" kern="1200" dirty="0" smtClean="0">
              <a:latin typeface="Arial" pitchFamily="34" charset="0"/>
              <a:cs typeface="Arial" pitchFamily="34" charset="0"/>
            </a:rPr>
            <a:t/>
          </a:r>
          <a:br>
            <a:rPr lang="en-GB" sz="1600" kern="1200" dirty="0" smtClean="0">
              <a:latin typeface="Arial" pitchFamily="34" charset="0"/>
              <a:cs typeface="Arial" pitchFamily="34" charset="0"/>
            </a:rPr>
          </a:br>
          <a:r>
            <a:rPr lang="en-GB" sz="1600" kern="1200" dirty="0" smtClean="0">
              <a:latin typeface="Arial" pitchFamily="34" charset="0"/>
              <a:cs typeface="Arial" pitchFamily="34" charset="0"/>
            </a:rPr>
            <a:t>Help to access markets outside the EU</a:t>
          </a:r>
          <a:endParaRPr lang="en-GB" sz="1600" kern="1200" dirty="0">
            <a:latin typeface="Arial" pitchFamily="34" charset="0"/>
            <a:cs typeface="Arial" pitchFamily="34" charset="0"/>
          </a:endParaRPr>
        </a:p>
      </dsp:txBody>
      <dsp:txXfrm>
        <a:off x="5372837" y="147721"/>
        <a:ext cx="2913799" cy="817645"/>
      </dsp:txXfrm>
    </dsp:sp>
    <dsp:sp modelId="{9F24308A-1BC4-478A-856D-BB1B744B7408}">
      <dsp:nvSpPr>
        <dsp:cNvPr id="0" name=""/>
        <dsp:cNvSpPr/>
      </dsp:nvSpPr>
      <dsp:spPr>
        <a:xfrm rot="976661">
          <a:off x="5822164" y="2095593"/>
          <a:ext cx="65620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56207" y="0"/>
              </a:lnTo>
            </a:path>
          </a:pathLst>
        </a:custGeom>
        <a:noFill/>
        <a:ln w="38100" cap="flat" cmpd="sng" algn="ctr">
          <a:solidFill>
            <a:srgbClr val="4F758B"/>
          </a:solidFill>
          <a:prstDash val="solid"/>
          <a:headEnd type="none"/>
          <a:tailEnd type="arrow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C8752F-6761-4AC9-88FD-6DA51C97AD64}">
      <dsp:nvSpPr>
        <dsp:cNvPr id="0" name=""/>
        <dsp:cNvSpPr/>
      </dsp:nvSpPr>
      <dsp:spPr>
        <a:xfrm>
          <a:off x="6465219" y="1255622"/>
          <a:ext cx="2247748" cy="2520209"/>
        </a:xfrm>
        <a:prstGeom prst="roundRect">
          <a:avLst/>
        </a:prstGeom>
        <a:solidFill>
          <a:srgbClr val="008C95"/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>
              <a:latin typeface="Arial" pitchFamily="34" charset="0"/>
              <a:cs typeface="Arial" pitchFamily="34" charset="0"/>
            </a:rPr>
            <a:t>Enterprise Europe network</a:t>
          </a:r>
          <a:br>
            <a:rPr lang="en-GB" sz="1600" b="1" kern="1200" dirty="0" smtClean="0">
              <a:latin typeface="Arial" pitchFamily="34" charset="0"/>
              <a:cs typeface="Arial" pitchFamily="34" charset="0"/>
            </a:rPr>
          </a:br>
          <a:r>
            <a:rPr lang="en-GB" sz="1600" kern="1200" dirty="0" smtClean="0">
              <a:latin typeface="Arial" pitchFamily="34" charset="0"/>
              <a:cs typeface="Arial" pitchFamily="34" charset="0"/>
            </a:rPr>
            <a:t>Offers business support in member states</a:t>
          </a:r>
          <a:br>
            <a:rPr lang="en-GB" sz="1600" kern="1200" dirty="0" smtClean="0">
              <a:latin typeface="Arial" pitchFamily="34" charset="0"/>
              <a:cs typeface="Arial" pitchFamily="34" charset="0"/>
            </a:rPr>
          </a:br>
          <a:r>
            <a:rPr lang="en-GB" sz="1600" kern="1200" dirty="0" smtClean="0">
              <a:latin typeface="Arial" pitchFamily="34" charset="0"/>
              <a:cs typeface="Arial" pitchFamily="34" charset="0"/>
            </a:rPr>
            <a:t>Encourages business cooperation</a:t>
          </a:r>
          <a:br>
            <a:rPr lang="en-GB" sz="1600" kern="1200" dirty="0" smtClean="0">
              <a:latin typeface="Arial" pitchFamily="34" charset="0"/>
              <a:cs typeface="Arial" pitchFamily="34" charset="0"/>
            </a:rPr>
          </a:br>
          <a:r>
            <a:rPr lang="en-GB" sz="1600" kern="1200" dirty="0" smtClean="0">
              <a:latin typeface="Arial" pitchFamily="34" charset="0"/>
              <a:cs typeface="Arial" pitchFamily="34" charset="0"/>
            </a:rPr>
            <a:t>For innovation and technology transfer</a:t>
          </a:r>
          <a:endParaRPr lang="en-GB" sz="1600" kern="1200" dirty="0">
            <a:latin typeface="Arial" pitchFamily="34" charset="0"/>
            <a:cs typeface="Arial" pitchFamily="34" charset="0"/>
          </a:endParaRPr>
        </a:p>
      </dsp:txBody>
      <dsp:txXfrm>
        <a:off x="6574945" y="1365348"/>
        <a:ext cx="2028296" cy="2300757"/>
      </dsp:txXfrm>
    </dsp:sp>
    <dsp:sp modelId="{8F0AC692-E031-42C4-A857-AAEADC97BFAD}">
      <dsp:nvSpPr>
        <dsp:cNvPr id="0" name=""/>
        <dsp:cNvSpPr/>
      </dsp:nvSpPr>
      <dsp:spPr>
        <a:xfrm rot="8157353">
          <a:off x="3881235" y="2290094"/>
          <a:ext cx="31238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12383" y="0"/>
              </a:lnTo>
            </a:path>
          </a:pathLst>
        </a:custGeom>
        <a:noFill/>
        <a:ln w="38100" cap="flat" cmpd="sng" algn="ctr">
          <a:solidFill>
            <a:srgbClr val="4F758B"/>
          </a:solidFill>
          <a:prstDash val="solid"/>
          <a:headEnd type="none"/>
          <a:tailEnd type="arrow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6EC4BA-FF60-4790-8CC6-DE79D2CF25B3}">
      <dsp:nvSpPr>
        <dsp:cNvPr id="0" name=""/>
        <dsp:cNvSpPr/>
      </dsp:nvSpPr>
      <dsp:spPr>
        <a:xfrm>
          <a:off x="1224127" y="2398680"/>
          <a:ext cx="3978109" cy="1377210"/>
        </a:xfrm>
        <a:prstGeom prst="roundRect">
          <a:avLst/>
        </a:prstGeom>
        <a:solidFill>
          <a:srgbClr val="008C95"/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>
              <a:latin typeface="Arial" pitchFamily="34" charset="0"/>
              <a:cs typeface="Arial" pitchFamily="34" charset="0"/>
            </a:rPr>
            <a:t>Structural funds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Arial" pitchFamily="34" charset="0"/>
              <a:cs typeface="Arial" pitchFamily="34" charset="0"/>
            </a:rPr>
            <a:t>European Regional Development Fund (ERDF)</a:t>
          </a:r>
          <a:br>
            <a:rPr lang="en-GB" sz="1600" kern="1200" dirty="0" smtClean="0">
              <a:latin typeface="Arial" pitchFamily="34" charset="0"/>
              <a:cs typeface="Arial" pitchFamily="34" charset="0"/>
            </a:rPr>
          </a:br>
          <a:r>
            <a:rPr lang="en-GB" sz="1600" kern="1200" dirty="0" smtClean="0">
              <a:latin typeface="Arial" pitchFamily="34" charset="0"/>
              <a:cs typeface="Arial" pitchFamily="34" charset="0"/>
            </a:rPr>
            <a:t>European Social Fund (ESF)</a:t>
          </a:r>
          <a:br>
            <a:rPr lang="en-GB" sz="1600" kern="1200" dirty="0" smtClean="0">
              <a:latin typeface="Arial" pitchFamily="34" charset="0"/>
              <a:cs typeface="Arial" pitchFamily="34" charset="0"/>
            </a:rPr>
          </a:br>
          <a:r>
            <a:rPr lang="en-GB" sz="1600" kern="1200" dirty="0" smtClean="0">
              <a:latin typeface="Arial" pitchFamily="34" charset="0"/>
              <a:cs typeface="Arial" pitchFamily="34" charset="0"/>
            </a:rPr>
            <a:t>Finance distributed at regional level</a:t>
          </a:r>
          <a:endParaRPr lang="en-GB" sz="1600" kern="1200" dirty="0">
            <a:latin typeface="Arial" pitchFamily="34" charset="0"/>
            <a:cs typeface="Arial" pitchFamily="34" charset="0"/>
          </a:endParaRPr>
        </a:p>
      </dsp:txBody>
      <dsp:txXfrm>
        <a:off x="1291357" y="2465910"/>
        <a:ext cx="3843649" cy="1242750"/>
      </dsp:txXfrm>
    </dsp:sp>
    <dsp:sp modelId="{EC6DD938-58AD-4629-9037-1591F48D48D4}">
      <dsp:nvSpPr>
        <dsp:cNvPr id="0" name=""/>
        <dsp:cNvSpPr/>
      </dsp:nvSpPr>
      <dsp:spPr>
        <a:xfrm rot="11457159">
          <a:off x="3108526" y="1403345"/>
          <a:ext cx="42372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23722" y="0"/>
              </a:lnTo>
            </a:path>
          </a:pathLst>
        </a:custGeom>
        <a:noFill/>
        <a:ln w="38100" cap="flat" cmpd="sng" algn="ctr">
          <a:solidFill>
            <a:srgbClr val="4F758B"/>
          </a:solidFill>
          <a:prstDash val="solid"/>
          <a:tailEnd type="arrow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C830B8-46C0-4061-9ADC-1C0E25E8EDBD}">
      <dsp:nvSpPr>
        <dsp:cNvPr id="0" name=""/>
        <dsp:cNvSpPr/>
      </dsp:nvSpPr>
      <dsp:spPr>
        <a:xfrm>
          <a:off x="0" y="103486"/>
          <a:ext cx="3112384" cy="1916892"/>
        </a:xfrm>
        <a:prstGeom prst="roundRect">
          <a:avLst/>
        </a:prstGeom>
        <a:solidFill>
          <a:srgbClr val="008C95"/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>
              <a:latin typeface="Arial" pitchFamily="34" charset="0"/>
              <a:cs typeface="Arial" pitchFamily="34" charset="0"/>
            </a:rPr>
            <a:t>Thematic funding opportunities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Arial" pitchFamily="34" charset="0"/>
              <a:cs typeface="Arial" pitchFamily="34" charset="0"/>
            </a:rPr>
            <a:t>Environment, research and education</a:t>
          </a:r>
          <a:br>
            <a:rPr lang="en-GB" sz="1600" kern="1200" dirty="0" smtClean="0">
              <a:latin typeface="Arial" pitchFamily="34" charset="0"/>
              <a:cs typeface="Arial" pitchFamily="34" charset="0"/>
            </a:rPr>
          </a:br>
          <a:r>
            <a:rPr lang="en-GB" sz="1600" kern="1200" dirty="0" smtClean="0">
              <a:latin typeface="Arial" pitchFamily="34" charset="0"/>
              <a:cs typeface="Arial" pitchFamily="34" charset="0"/>
            </a:rPr>
            <a:t>Should be sustainable, value-added &amp; transnational projects</a:t>
          </a:r>
          <a:br>
            <a:rPr lang="en-GB" sz="1600" kern="1200" dirty="0" smtClean="0">
              <a:latin typeface="Arial" pitchFamily="34" charset="0"/>
              <a:cs typeface="Arial" pitchFamily="34" charset="0"/>
            </a:rPr>
          </a:br>
          <a:r>
            <a:rPr lang="en-GB" sz="1600" kern="1200" dirty="0" smtClean="0">
              <a:latin typeface="Arial" pitchFamily="34" charset="0"/>
              <a:cs typeface="Arial" pitchFamily="34" charset="0"/>
            </a:rPr>
            <a:t>Will only co-fund projects</a:t>
          </a:r>
          <a:endParaRPr lang="en-GB" sz="1600" kern="1200" dirty="0">
            <a:latin typeface="Arial" pitchFamily="34" charset="0"/>
            <a:cs typeface="Arial" pitchFamily="34" charset="0"/>
          </a:endParaRPr>
        </a:p>
      </dsp:txBody>
      <dsp:txXfrm>
        <a:off x="93575" y="197061"/>
        <a:ext cx="2925234" cy="172974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FD9DE5-008D-4B12-8CB8-2EBE89FE9912}">
      <dsp:nvSpPr>
        <dsp:cNvPr id="0" name=""/>
        <dsp:cNvSpPr/>
      </dsp:nvSpPr>
      <dsp:spPr>
        <a:xfrm>
          <a:off x="2244646" y="682"/>
          <a:ext cx="1705570" cy="852785"/>
        </a:xfrm>
        <a:prstGeom prst="roundRect">
          <a:avLst>
            <a:gd name="adj" fmla="val 10000"/>
          </a:avLst>
        </a:prstGeom>
        <a:solidFill>
          <a:srgbClr val="008C95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Experience</a:t>
          </a:r>
          <a:endParaRPr lang="en-GB" sz="2400" kern="1200" dirty="0"/>
        </a:p>
      </dsp:txBody>
      <dsp:txXfrm>
        <a:off x="2269623" y="25659"/>
        <a:ext cx="1655616" cy="802831"/>
      </dsp:txXfrm>
    </dsp:sp>
    <dsp:sp modelId="{04377827-B863-472B-B449-35E644F71127}">
      <dsp:nvSpPr>
        <dsp:cNvPr id="0" name=""/>
        <dsp:cNvSpPr/>
      </dsp:nvSpPr>
      <dsp:spPr>
        <a:xfrm rot="3600000">
          <a:off x="3396986" y="1496677"/>
          <a:ext cx="808285" cy="298474"/>
        </a:xfrm>
        <a:prstGeom prst="leftRightArrow">
          <a:avLst>
            <a:gd name="adj1" fmla="val 60000"/>
            <a:gd name="adj2" fmla="val 50000"/>
          </a:avLst>
        </a:prstGeom>
        <a:solidFill>
          <a:srgbClr val="2C4D67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kern="1200"/>
        </a:p>
      </dsp:txBody>
      <dsp:txXfrm>
        <a:off x="3486528" y="1556372"/>
        <a:ext cx="629201" cy="179084"/>
      </dsp:txXfrm>
    </dsp:sp>
    <dsp:sp modelId="{18014BD6-4BFC-4FF0-BAFB-1350C7DA2DF4}">
      <dsp:nvSpPr>
        <dsp:cNvPr id="0" name=""/>
        <dsp:cNvSpPr/>
      </dsp:nvSpPr>
      <dsp:spPr>
        <a:xfrm>
          <a:off x="3652041" y="2438362"/>
          <a:ext cx="1705570" cy="852785"/>
        </a:xfrm>
        <a:prstGeom prst="roundRect">
          <a:avLst>
            <a:gd name="adj" fmla="val 10000"/>
          </a:avLst>
        </a:prstGeom>
        <a:solidFill>
          <a:srgbClr val="008C95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New ideas</a:t>
          </a:r>
          <a:endParaRPr lang="en-GB" sz="2400" kern="1200" dirty="0"/>
        </a:p>
      </dsp:txBody>
      <dsp:txXfrm>
        <a:off x="3677018" y="2463339"/>
        <a:ext cx="1655616" cy="802831"/>
      </dsp:txXfrm>
    </dsp:sp>
    <dsp:sp modelId="{B3F8235A-5BCC-4138-9DD4-2AAF24D1C262}">
      <dsp:nvSpPr>
        <dsp:cNvPr id="0" name=""/>
        <dsp:cNvSpPr/>
      </dsp:nvSpPr>
      <dsp:spPr>
        <a:xfrm rot="10800000">
          <a:off x="2742720" y="2715517"/>
          <a:ext cx="808285" cy="298474"/>
        </a:xfrm>
        <a:prstGeom prst="rightArrow">
          <a:avLst/>
        </a:prstGeom>
        <a:solidFill>
          <a:srgbClr val="2C4D67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kern="1200"/>
        </a:p>
      </dsp:txBody>
      <dsp:txXfrm rot="10800000">
        <a:off x="2832262" y="2775212"/>
        <a:ext cx="629201" cy="179084"/>
      </dsp:txXfrm>
    </dsp:sp>
    <dsp:sp modelId="{70B6B42E-FA9E-4499-9EBD-9BF2D1C6FA96}">
      <dsp:nvSpPr>
        <dsp:cNvPr id="0" name=""/>
        <dsp:cNvSpPr/>
      </dsp:nvSpPr>
      <dsp:spPr>
        <a:xfrm>
          <a:off x="738388" y="2438362"/>
          <a:ext cx="1903297" cy="852785"/>
        </a:xfrm>
        <a:prstGeom prst="roundRect">
          <a:avLst>
            <a:gd name="adj" fmla="val 10000"/>
          </a:avLst>
        </a:prstGeom>
        <a:solidFill>
          <a:srgbClr val="008C95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Collaboration</a:t>
          </a:r>
          <a:endParaRPr lang="en-GB" sz="2400" kern="1200" dirty="0"/>
        </a:p>
      </dsp:txBody>
      <dsp:txXfrm>
        <a:off x="763365" y="2463339"/>
        <a:ext cx="1853343" cy="802831"/>
      </dsp:txXfrm>
    </dsp:sp>
    <dsp:sp modelId="{03239718-D5F1-4596-AE9E-C33E2EA6880B}">
      <dsp:nvSpPr>
        <dsp:cNvPr id="0" name=""/>
        <dsp:cNvSpPr/>
      </dsp:nvSpPr>
      <dsp:spPr>
        <a:xfrm rot="18000000">
          <a:off x="1989591" y="1496677"/>
          <a:ext cx="808285" cy="298474"/>
        </a:xfrm>
        <a:prstGeom prst="leftArrow">
          <a:avLst/>
        </a:prstGeom>
        <a:solidFill>
          <a:srgbClr val="2C4D67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kern="1200"/>
        </a:p>
      </dsp:txBody>
      <dsp:txXfrm>
        <a:off x="2079133" y="1556372"/>
        <a:ext cx="629201" cy="1790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B2862C-39EC-4337-89A6-A578BA5AA6BA}" type="datetimeFigureOut">
              <a:rPr lang="en-GB" smtClean="0"/>
              <a:t>16/06/2016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0D581-786D-4A24-8B98-B37AE5C86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7938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0D581-786D-4A24-8B98-B37AE5C8685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2493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0D581-786D-4A24-8B98-B37AE5C8685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2493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893474"/>
            <a:ext cx="6408712" cy="1102519"/>
          </a:xfrm>
        </p:spPr>
        <p:txBody>
          <a:bodyPr>
            <a:normAutofit/>
          </a:bodyPr>
          <a:lstStyle>
            <a:lvl1pPr algn="l">
              <a:defRPr sz="4000" b="1" baseline="0">
                <a:solidFill>
                  <a:srgbClr val="2C4D67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1977684"/>
            <a:ext cx="6400800" cy="131445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Main body copy goes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2998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Slide no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9006" y="1689348"/>
            <a:ext cx="6400800" cy="1314450"/>
          </a:xfrm>
        </p:spPr>
        <p:txBody>
          <a:bodyPr>
            <a:normAutofit/>
          </a:bodyPr>
          <a:lstStyle>
            <a:lvl1pPr marL="0" indent="0" algn="l">
              <a:buNone/>
              <a:defRPr sz="2000" baseline="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Main body copy goes here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755576" y="483518"/>
            <a:ext cx="7848872" cy="857250"/>
          </a:xfrm>
        </p:spPr>
        <p:txBody>
          <a:bodyPr>
            <a:normAutofit/>
          </a:bodyPr>
          <a:lstStyle>
            <a:lvl1pPr>
              <a:defRPr sz="3600" b="1" baseline="0">
                <a:solidFill>
                  <a:srgbClr val="2C4D67"/>
                </a:solidFill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7649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slide with bulle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5576" y="483518"/>
            <a:ext cx="7848872" cy="857250"/>
          </a:xfrm>
        </p:spPr>
        <p:txBody>
          <a:bodyPr>
            <a:normAutofit/>
          </a:bodyPr>
          <a:lstStyle>
            <a:lvl1pPr>
              <a:defRPr sz="3600" b="1" baseline="0">
                <a:solidFill>
                  <a:srgbClr val="2C4D67"/>
                </a:solidFill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Slide no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755576" y="1395260"/>
            <a:ext cx="7848872" cy="2735263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 smtClean="0"/>
              <a:t>Bulleted list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9664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Slide no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4128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6" r:id="rId3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rgbClr val="50575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bit.ly/1W0H4PZ" TargetMode="Externa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Chemistry careers in SMEs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1977684"/>
            <a:ext cx="6400800" cy="1890210"/>
          </a:xfrm>
        </p:spPr>
        <p:txBody>
          <a:bodyPr>
            <a:normAutofit/>
          </a:bodyPr>
          <a:lstStyle/>
          <a:p>
            <a:r>
              <a:rPr lang="en-GB" dirty="0" smtClean="0"/>
              <a:t>The interface between science and business – Introduction</a:t>
            </a:r>
          </a:p>
          <a:p>
            <a:endParaRPr lang="en-GB" dirty="0"/>
          </a:p>
          <a:p>
            <a:r>
              <a:rPr lang="en-GB" dirty="0"/>
              <a:t>Christopher Hone</a:t>
            </a:r>
          </a:p>
          <a:p>
            <a:r>
              <a:rPr lang="en-GB" dirty="0"/>
              <a:t>University of Leeds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75088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EU definition of an SME</a:t>
            </a:r>
            <a:endParaRPr lang="en-GB" dirty="0"/>
          </a:p>
        </p:txBody>
      </p:sp>
      <p:pic>
        <p:nvPicPr>
          <p:cNvPr id="4" name="Picture 2" title="EU definition of an SM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596" y="1128948"/>
            <a:ext cx="7164796" cy="3862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70711" y="4785400"/>
            <a:ext cx="5673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Arial" pitchFamily="34" charset="0"/>
                <a:cs typeface="Arial" pitchFamily="34" charset="0"/>
              </a:rPr>
              <a:t>Source: Official Journal of the European Union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818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SME start-up &amp; expansion barriers</a:t>
            </a:r>
            <a:endParaRPr lang="en-GB" dirty="0"/>
          </a:p>
        </p:txBody>
      </p:sp>
      <p:graphicFrame>
        <p:nvGraphicFramePr>
          <p:cNvPr id="4" name="Diagram 3" title="SME start-up and expansion barriers"/>
          <p:cNvGraphicFramePr/>
          <p:nvPr>
            <p:extLst>
              <p:ext uri="{D42A27DB-BD31-4B8C-83A1-F6EECF244321}">
                <p14:modId xmlns:p14="http://schemas.microsoft.com/office/powerpoint/2010/main" val="1262592949"/>
              </p:ext>
            </p:extLst>
          </p:nvPr>
        </p:nvGraphicFramePr>
        <p:xfrm>
          <a:off x="1331640" y="1079500"/>
          <a:ext cx="648072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05825" y="1275606"/>
            <a:ext cx="14420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latin typeface="Arial" pitchFamily="34" charset="0"/>
                <a:cs typeface="Arial" pitchFamily="34" charset="0"/>
              </a:rPr>
              <a:t>People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68069" y="4336783"/>
            <a:ext cx="24274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latin typeface="Arial" pitchFamily="34" charset="0"/>
                <a:cs typeface="Arial" pitchFamily="34" charset="0"/>
              </a:rPr>
              <a:t>Litigation and regulation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048" y="4244700"/>
            <a:ext cx="17244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latin typeface="Arial" pitchFamily="34" charset="0"/>
                <a:cs typeface="Arial" pitchFamily="34" charset="0"/>
              </a:rPr>
              <a:t>Finance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1275606"/>
            <a:ext cx="31535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latin typeface="Arial" pitchFamily="34" charset="0"/>
                <a:cs typeface="Arial" pitchFamily="34" charset="0"/>
              </a:rPr>
              <a:t>Technological capabilities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498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Partnerships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192714"/>
          </a:xfrm>
        </p:spPr>
        <p:txBody>
          <a:bodyPr>
            <a:noAutofit/>
          </a:bodyPr>
          <a:lstStyle/>
          <a:p>
            <a:r>
              <a:rPr lang="en-GB" dirty="0"/>
              <a:t>SMEs need to collaborate with external partners due to</a:t>
            </a:r>
          </a:p>
          <a:p>
            <a:endParaRPr lang="en-GB" dirty="0"/>
          </a:p>
          <a:p>
            <a:r>
              <a:rPr lang="en-GB" dirty="0"/>
              <a:t>Niche expertise</a:t>
            </a:r>
          </a:p>
          <a:p>
            <a:r>
              <a:rPr lang="en-GB" dirty="0"/>
              <a:t>Inability to obtain credit from banks</a:t>
            </a:r>
          </a:p>
          <a:p>
            <a:r>
              <a:rPr lang="en-GB" dirty="0"/>
              <a:t>Need support commercialising product</a:t>
            </a:r>
          </a:p>
        </p:txBody>
      </p:sp>
    </p:spTree>
    <p:extLst>
      <p:ext uri="{BB962C8B-B14F-4D97-AF65-F5344CB8AC3E}">
        <p14:creationId xmlns:p14="http://schemas.microsoft.com/office/powerpoint/2010/main" val="136045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Partnerships 2</a:t>
            </a:r>
            <a:endParaRPr lang="en-GB" dirty="0"/>
          </a:p>
        </p:txBody>
      </p:sp>
      <p:graphicFrame>
        <p:nvGraphicFramePr>
          <p:cNvPr id="4" name="Diagram 3" title="Typical SME partnerships"/>
          <p:cNvGraphicFramePr/>
          <p:nvPr>
            <p:extLst>
              <p:ext uri="{D42A27DB-BD31-4B8C-83A1-F6EECF244321}">
                <p14:modId xmlns:p14="http://schemas.microsoft.com/office/powerpoint/2010/main" val="4052453304"/>
              </p:ext>
            </p:extLst>
          </p:nvPr>
        </p:nvGraphicFramePr>
        <p:xfrm>
          <a:off x="395536" y="1069234"/>
          <a:ext cx="842493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7726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EU support programmes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1"/>
            <a:ext cx="7848872" cy="1752553"/>
          </a:xfrm>
        </p:spPr>
        <p:txBody>
          <a:bodyPr>
            <a:noAutofit/>
          </a:bodyPr>
          <a:lstStyle/>
          <a:p>
            <a:r>
              <a:rPr lang="en-GB" dirty="0"/>
              <a:t>Financial support: grants, loans and guarantees</a:t>
            </a:r>
          </a:p>
          <a:p>
            <a:r>
              <a:rPr lang="en-GB" dirty="0"/>
              <a:t>Advisory support: handling regulation and access to export markets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833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EU support programmes 2</a:t>
            </a:r>
            <a:endParaRPr lang="en-GB" dirty="0"/>
          </a:p>
        </p:txBody>
      </p:sp>
      <p:graphicFrame>
        <p:nvGraphicFramePr>
          <p:cNvPr id="4" name="Diagram 3" title="Main EU support programs"/>
          <p:cNvGraphicFramePr/>
          <p:nvPr>
            <p:extLst>
              <p:ext uri="{D42A27DB-BD31-4B8C-83A1-F6EECF244321}">
                <p14:modId xmlns:p14="http://schemas.microsoft.com/office/powerpoint/2010/main" val="2060504209"/>
              </p:ext>
            </p:extLst>
          </p:nvPr>
        </p:nvGraphicFramePr>
        <p:xfrm>
          <a:off x="251520" y="1203598"/>
          <a:ext cx="8712968" cy="38685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1246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Horizon 2020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1"/>
            <a:ext cx="7848872" cy="81644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 smtClean="0"/>
              <a:t>For research and technological development: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smtClean="0"/>
              <a:t>VIDEO</a:t>
            </a:r>
            <a:endParaRPr lang="en-GB" dirty="0"/>
          </a:p>
          <a:p>
            <a:pPr marL="0" indent="0">
              <a:buNone/>
            </a:pPr>
            <a:r>
              <a:rPr lang="en-GB" dirty="0">
                <a:hlinkClick r:id="rId2"/>
              </a:rPr>
              <a:t>http://bit.ly/1W0H4PZ</a:t>
            </a:r>
            <a:r>
              <a:rPr lang="en-GB" dirty="0"/>
              <a:t> - Horizon 2020 General overview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536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Marco Polo programme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2283718"/>
            <a:ext cx="4248472" cy="20162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The aim is to improve environmental performance through an efficient and sustainable transport </a:t>
            </a:r>
            <a:r>
              <a:rPr lang="en-GB" dirty="0" smtClean="0"/>
              <a:t>programme</a:t>
            </a:r>
            <a:endParaRPr lang="en-GB" dirty="0"/>
          </a:p>
        </p:txBody>
      </p:sp>
      <p:pic>
        <p:nvPicPr>
          <p:cNvPr id="1026" name="Picture 2" descr="X:\Learn Chemistry\HE\EDC CPBL\Images\Replacement Images\SME\infographics-marco-polo-results credit.jpg" title="Marco Polo: The result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6796" y="1131591"/>
            <a:ext cx="2698042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128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Exports</a:t>
            </a:r>
            <a:endParaRPr lang="en-GB" dirty="0"/>
          </a:p>
        </p:txBody>
      </p:sp>
      <p:pic>
        <p:nvPicPr>
          <p:cNvPr id="4" name="Picture 2" title="Exports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41" t="32092" r="26234" b="23694"/>
          <a:stretch/>
        </p:blipFill>
        <p:spPr bwMode="auto">
          <a:xfrm>
            <a:off x="611560" y="1275606"/>
            <a:ext cx="7560840" cy="3398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2637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Erasmus for young entrepreneurs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264721"/>
          </a:xfrm>
        </p:spPr>
        <p:txBody>
          <a:bodyPr>
            <a:noAutofit/>
          </a:bodyPr>
          <a:lstStyle/>
          <a:p>
            <a:r>
              <a:rPr lang="en-GB" dirty="0"/>
              <a:t>Time in another EU country* and learn from experienced entrepreneurs </a:t>
            </a:r>
          </a:p>
          <a:p>
            <a:r>
              <a:rPr lang="en-GB" dirty="0"/>
              <a:t>Placements are between 1 and 6 months</a:t>
            </a:r>
          </a:p>
          <a:p>
            <a:r>
              <a:rPr lang="en-GB" dirty="0"/>
              <a:t>There is no age </a:t>
            </a:r>
            <a:r>
              <a:rPr lang="en-GB" dirty="0" smtClean="0"/>
              <a:t>limit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/>
              <a:t>*also includes non-EU countries, such as Turkey, Iceland and Serbia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3828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SMEs</a:t>
            </a:r>
            <a:endParaRPr lang="en-GB" dirty="0"/>
          </a:p>
        </p:txBody>
      </p:sp>
      <p:pic>
        <p:nvPicPr>
          <p:cNvPr id="6" name="Picture 2" title="Gunter Verheugen quote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08" t="18587" r="5584" b="10071"/>
          <a:stretch/>
        </p:blipFill>
        <p:spPr bwMode="auto">
          <a:xfrm>
            <a:off x="1691680" y="1461428"/>
            <a:ext cx="5690062" cy="3670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822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Erasmus for young entrepreneurs 2</a:t>
            </a:r>
            <a:endParaRPr lang="en-GB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73074085"/>
              </p:ext>
            </p:extLst>
          </p:nvPr>
        </p:nvGraphicFramePr>
        <p:xfrm>
          <a:off x="1403648" y="1563638"/>
          <a:ext cx="6096000" cy="32918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ounded Rectangle 3"/>
          <p:cNvSpPr/>
          <p:nvPr/>
        </p:nvSpPr>
        <p:spPr>
          <a:xfrm>
            <a:off x="5724128" y="2859782"/>
            <a:ext cx="1800200" cy="504056"/>
          </a:xfrm>
          <a:prstGeom prst="roundRect">
            <a:avLst/>
          </a:prstGeom>
          <a:solidFill>
            <a:srgbClr val="4F75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Arial" pitchFamily="34" charset="0"/>
                <a:cs typeface="Arial" pitchFamily="34" charset="0"/>
              </a:rPr>
              <a:t>Cooperation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923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Industrial cooperation programmes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33673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 smtClean="0"/>
              <a:t>EU-Japan industrial cooperation programme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b="1" dirty="0"/>
              <a:t>Human resources training programme (HRTP) </a:t>
            </a:r>
            <a:r>
              <a:rPr lang="en-GB" dirty="0"/>
              <a:t>managers from EU SMEs spend 5 weeks in Japan to learn Japanese language and culture, and to visit </a:t>
            </a:r>
            <a:r>
              <a:rPr lang="en-GB"/>
              <a:t>Japanese </a:t>
            </a:r>
            <a:r>
              <a:rPr lang="en-GB" smtClean="0"/>
              <a:t>companies </a:t>
            </a:r>
            <a:endParaRPr lang="en-GB" dirty="0"/>
          </a:p>
          <a:p>
            <a:r>
              <a:rPr lang="en-GB" b="1" dirty="0"/>
              <a:t>Distribution and business practice (DBP)</a:t>
            </a:r>
            <a:r>
              <a:rPr lang="en-GB" dirty="0"/>
              <a:t> 5/8 day mission to understand Japanese distribution system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503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Industrial cooperation </a:t>
            </a:r>
            <a:r>
              <a:rPr lang="en-GB" dirty="0" smtClean="0"/>
              <a:t>programmes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33673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 smtClean="0"/>
              <a:t>EU-Japan </a:t>
            </a:r>
            <a:r>
              <a:rPr lang="en-GB" dirty="0"/>
              <a:t>industrial cooperation programme</a:t>
            </a:r>
          </a:p>
          <a:p>
            <a:endParaRPr lang="en-GB" b="1" dirty="0"/>
          </a:p>
          <a:p>
            <a:r>
              <a:rPr lang="en-GB" b="1" dirty="0" smtClean="0"/>
              <a:t>Foreign </a:t>
            </a:r>
            <a:r>
              <a:rPr lang="en-GB" b="1" dirty="0"/>
              <a:t>direct investment (FDI)</a:t>
            </a:r>
            <a:r>
              <a:rPr lang="en-GB" dirty="0"/>
              <a:t> 5 day mission for understanding how to start or grow a business in Japan by acquiring local assets </a:t>
            </a:r>
          </a:p>
          <a:p>
            <a:r>
              <a:rPr lang="en-GB" b="1" dirty="0"/>
              <a:t>World class manufacturing (WCM)</a:t>
            </a:r>
            <a:r>
              <a:rPr lang="en-GB" dirty="0"/>
              <a:t> 5/8 day mission for improvement of productivity and reduce costs, including a visit to Japan’s most advanced factories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636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2976690"/>
          </a:xfrm>
        </p:spPr>
        <p:txBody>
          <a:bodyPr>
            <a:noAutofit/>
          </a:bodyPr>
          <a:lstStyle/>
          <a:p>
            <a:r>
              <a:rPr lang="en-GB" dirty="0"/>
              <a:t>SMEs are important for the UK economy and account for 60% of private sector jobs</a:t>
            </a:r>
          </a:p>
          <a:p>
            <a:r>
              <a:rPr lang="en-GB" dirty="0"/>
              <a:t>Companies which can be defined as SMEs are eligible for additional support from the UK government and European Union </a:t>
            </a:r>
          </a:p>
          <a:p>
            <a:r>
              <a:rPr lang="en-GB" dirty="0"/>
              <a:t>SMEs are categorised based </a:t>
            </a:r>
            <a:r>
              <a:rPr lang="en-GB" dirty="0" smtClean="0"/>
              <a:t>on</a:t>
            </a:r>
            <a:endParaRPr lang="en-GB" dirty="0"/>
          </a:p>
          <a:p>
            <a:pPr lvl="1"/>
            <a:r>
              <a:rPr lang="en-GB" dirty="0"/>
              <a:t>The number of people they employed and</a:t>
            </a:r>
          </a:p>
          <a:p>
            <a:pPr lvl="1"/>
            <a:r>
              <a:rPr lang="en-GB" dirty="0"/>
              <a:t>The turnover of the company or the balance </a:t>
            </a:r>
            <a:r>
              <a:rPr lang="en-GB" dirty="0" smtClean="0"/>
              <a:t>sheet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777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Copyright information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This resource “</a:t>
            </a:r>
            <a:r>
              <a:rPr lang="en-GB" i="1" dirty="0"/>
              <a:t>new name</a:t>
            </a:r>
            <a:r>
              <a:rPr lang="en-GB" dirty="0"/>
              <a:t>”, is a derivative of </a:t>
            </a:r>
            <a:r>
              <a:rPr lang="en-GB" dirty="0" smtClean="0"/>
              <a:t>“RSC SME course intro” </a:t>
            </a:r>
            <a:r>
              <a:rPr lang="en-GB" dirty="0"/>
              <a:t>by The Royal Society of Chemistry used under CC-BY-NC-SA 4.0. “</a:t>
            </a:r>
            <a:r>
              <a:rPr lang="en-GB" i="1" dirty="0"/>
              <a:t>new name</a:t>
            </a:r>
            <a:r>
              <a:rPr lang="en-GB" dirty="0"/>
              <a:t>” is licensed under CC-BY-NC-SA 4.0 by “</a:t>
            </a:r>
            <a:r>
              <a:rPr lang="en-GB" i="1" dirty="0"/>
              <a:t>name of user</a:t>
            </a:r>
            <a:r>
              <a:rPr lang="en-GB" dirty="0"/>
              <a:t>”.</a:t>
            </a:r>
          </a:p>
        </p:txBody>
      </p:sp>
    </p:spTree>
    <p:extLst>
      <p:ext uri="{BB962C8B-B14F-4D97-AF65-F5344CB8AC3E}">
        <p14:creationId xmlns:p14="http://schemas.microsoft.com/office/powerpoint/2010/main" val="333409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Slide outline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GB" dirty="0"/>
              <a:t>SMEs in the UK economy</a:t>
            </a:r>
          </a:p>
          <a:p>
            <a:r>
              <a:rPr lang="en-GB" dirty="0"/>
              <a:t>What is an SME?</a:t>
            </a:r>
          </a:p>
          <a:p>
            <a:r>
              <a:rPr lang="en-GB" dirty="0"/>
              <a:t>Barriers to SME expansion</a:t>
            </a:r>
          </a:p>
          <a:p>
            <a:r>
              <a:rPr lang="en-GB" dirty="0"/>
              <a:t>Support programmes for </a:t>
            </a:r>
            <a:r>
              <a:rPr lang="en-GB" dirty="0" smtClean="0"/>
              <a:t>SMEs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607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Video information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dirty="0" smtClean="0"/>
              <a:t>View the presentation full screen to watch the videos contained within this presentation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102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SME impact in the UK economy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192714"/>
          </a:xfrm>
        </p:spPr>
        <p:txBody>
          <a:bodyPr>
            <a:noAutofit/>
          </a:bodyPr>
          <a:lstStyle/>
          <a:p>
            <a:r>
              <a:rPr lang="en-GB" dirty="0"/>
              <a:t>Account for 99.9% of private sector companies and provide 60% of private sector jobs</a:t>
            </a:r>
          </a:p>
          <a:p>
            <a:r>
              <a:rPr lang="en-GB" dirty="0"/>
              <a:t>The European Commission’s SME </a:t>
            </a:r>
            <a:r>
              <a:rPr lang="en-GB" dirty="0" smtClean="0"/>
              <a:t>performance review </a:t>
            </a:r>
            <a:r>
              <a:rPr lang="en-GB" dirty="0"/>
              <a:t>estimates the </a:t>
            </a:r>
            <a:r>
              <a:rPr lang="en-GB" dirty="0" smtClean="0"/>
              <a:t>gross value added </a:t>
            </a:r>
            <a:r>
              <a:rPr lang="en-GB" dirty="0"/>
              <a:t>of SMEs as €473 billion or 49.8% of the UK economy </a:t>
            </a:r>
          </a:p>
          <a:p>
            <a:r>
              <a:rPr lang="en-GB" dirty="0"/>
              <a:t>The average company size in the UK is 6 people </a:t>
            </a:r>
          </a:p>
        </p:txBody>
      </p:sp>
    </p:spTree>
    <p:extLst>
      <p:ext uri="{BB962C8B-B14F-4D97-AF65-F5344CB8AC3E}">
        <p14:creationId xmlns:p14="http://schemas.microsoft.com/office/powerpoint/2010/main" val="333223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SME impact in the UK economy 2</a:t>
            </a:r>
            <a:endParaRPr lang="en-GB" dirty="0"/>
          </a:p>
        </p:txBody>
      </p:sp>
      <p:pic>
        <p:nvPicPr>
          <p:cNvPr id="4" name="Picture 3" title="Impact of SMEs on the UK econom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2" t="8607" r="11559" b="9545"/>
          <a:stretch/>
        </p:blipFill>
        <p:spPr bwMode="auto">
          <a:xfrm>
            <a:off x="1496650" y="1275606"/>
            <a:ext cx="6150701" cy="3749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111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SME impact in the UK economy 3</a:t>
            </a:r>
            <a:endParaRPr lang="en-GB" dirty="0"/>
          </a:p>
        </p:txBody>
      </p:sp>
      <p:pic>
        <p:nvPicPr>
          <p:cNvPr id="4" name="Picture 2" title="Graph to show impact of SMEs on the UK econom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383" y="1275607"/>
            <a:ext cx="5395889" cy="3446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48064" y="4757251"/>
            <a:ext cx="38884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BIS, Business population estimates 2013</a:t>
            </a:r>
          </a:p>
        </p:txBody>
      </p:sp>
    </p:spTree>
    <p:extLst>
      <p:ext uri="{BB962C8B-B14F-4D97-AF65-F5344CB8AC3E}">
        <p14:creationId xmlns:p14="http://schemas.microsoft.com/office/powerpoint/2010/main" val="211493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619672" y="3350086"/>
            <a:ext cx="6624736" cy="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83518"/>
            <a:ext cx="7848872" cy="857250"/>
          </a:xfrm>
        </p:spPr>
        <p:txBody>
          <a:bodyPr/>
          <a:lstStyle/>
          <a:p>
            <a:r>
              <a:rPr lang="en-GB" dirty="0" smtClean="0"/>
              <a:t>What is an SME?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1"/>
            <a:ext cx="3096344" cy="175255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 smtClean="0"/>
              <a:t>Three</a:t>
            </a:r>
            <a:r>
              <a:rPr lang="en-GB" dirty="0" smtClean="0"/>
              <a:t> criteria are used to define a company size as defined by EU law</a:t>
            </a:r>
            <a:endParaRPr lang="en-GB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774916898"/>
              </p:ext>
            </p:extLst>
          </p:nvPr>
        </p:nvGraphicFramePr>
        <p:xfrm>
          <a:off x="2411760" y="107228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236296" y="299450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People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36296" y="334237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Finance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4355976" y="4515966"/>
            <a:ext cx="720080" cy="288032"/>
          </a:xfrm>
          <a:prstGeom prst="line">
            <a:avLst/>
          </a:prstGeom>
          <a:ln w="19050">
            <a:solidFill>
              <a:srgbClr val="2C4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5844306" y="4515966"/>
            <a:ext cx="720080" cy="288032"/>
          </a:xfrm>
          <a:prstGeom prst="line">
            <a:avLst/>
          </a:prstGeom>
          <a:ln w="19050">
            <a:solidFill>
              <a:srgbClr val="2C4D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084613" y="4619332"/>
            <a:ext cx="768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2 or 3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65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an SME?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1"/>
            <a:ext cx="7848872" cy="1608537"/>
          </a:xfrm>
        </p:spPr>
        <p:txBody>
          <a:bodyPr>
            <a:noAutofit/>
          </a:bodyPr>
          <a:lstStyle/>
          <a:p>
            <a:r>
              <a:rPr lang="en-GB" dirty="0"/>
              <a:t>SME stands for small and medium-sized enterprises</a:t>
            </a:r>
          </a:p>
          <a:p>
            <a:r>
              <a:rPr lang="en-GB" dirty="0"/>
              <a:t>If companies qualify as SMEs then they can benefit from additional assistance and financial support</a:t>
            </a:r>
          </a:p>
          <a:p>
            <a:endParaRPr lang="en-GB" dirty="0"/>
          </a:p>
        </p:txBody>
      </p:sp>
      <p:graphicFrame>
        <p:nvGraphicFramePr>
          <p:cNvPr id="12" name="Table 11" title="What is an SME?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6369559"/>
              </p:ext>
            </p:extLst>
          </p:nvPr>
        </p:nvGraphicFramePr>
        <p:xfrm>
          <a:off x="467544" y="3003798"/>
          <a:ext cx="8229600" cy="1892808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1579418"/>
                <a:gridCol w="1579418"/>
                <a:gridCol w="2252108"/>
                <a:gridCol w="283274"/>
                <a:gridCol w="220782"/>
                <a:gridCol w="23146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Company category 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en-GB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Employees 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en-GB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Turnover 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47625" marR="47625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en-GB" sz="1800" u="sng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</a:t>
                      </a:r>
                      <a:endParaRPr lang="en-GB" sz="1800" u="sng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47625" marR="4762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en-GB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 Balance </a:t>
                      </a:r>
                      <a:r>
                        <a:rPr lang="en-GB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sheet total 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47625" marR="47625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Medium-sized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250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47625" marR="47625" marT="0" marB="0" anchor="ctr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≤ € 50 m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47625" marR="4762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≤ € 43 m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47625" marR="4762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en-GB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Small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en-GB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50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47625" marR="47625" marT="0" marB="0" anchor="ctr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≤ € 10 m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47625" marR="4762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≤ € 10 m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47625" marR="4762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Micro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47625" marR="4762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10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47625" marR="47625" marT="0" marB="0" anchor="ctr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≤ € 2 m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47625" marR="4762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≤ € 2 m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47625" marR="4762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947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4B38CA5-F4A8-41B6-85BF-2C49C9CDFA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2CEF4F84-2225-4AE2-9590-65721DD44303}">
  <ds:schemaRefs>
    <ds:schemaRef ds:uri="27d643f5-4560-4eff-9f48-d0fe6b2bec2d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elements/1.1/"/>
    <ds:schemaRef ds:uri="http://www.w3.org/XML/1998/namespace"/>
    <ds:schemaRef ds:uri="http://purl.org/dc/dcmitype/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905B905B-53AC-4221-A4CC-8B4C2C3EBDB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716</Words>
  <Application>Microsoft Office PowerPoint</Application>
  <PresentationFormat>On-screen Show (16:9)</PresentationFormat>
  <Paragraphs>125</Paragraphs>
  <Slides>24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Chemistry careers in SMEs</vt:lpstr>
      <vt:lpstr>SMEs</vt:lpstr>
      <vt:lpstr>Slide outline</vt:lpstr>
      <vt:lpstr>Video information</vt:lpstr>
      <vt:lpstr>SME impact in the UK economy 1</vt:lpstr>
      <vt:lpstr>SME impact in the UK economy 2</vt:lpstr>
      <vt:lpstr>SME impact in the UK economy 3</vt:lpstr>
      <vt:lpstr>What is an SME? 1</vt:lpstr>
      <vt:lpstr>What is an SME? 2</vt:lpstr>
      <vt:lpstr>EU definition of an SME</vt:lpstr>
      <vt:lpstr>SME start-up &amp; expansion barriers</vt:lpstr>
      <vt:lpstr>Partnerships 1</vt:lpstr>
      <vt:lpstr>Partnerships 2</vt:lpstr>
      <vt:lpstr>Main EU support programmes 1</vt:lpstr>
      <vt:lpstr>Main EU support programmes 2</vt:lpstr>
      <vt:lpstr>Horizon 2020</vt:lpstr>
      <vt:lpstr>Marco Polo programme</vt:lpstr>
      <vt:lpstr>Exports</vt:lpstr>
      <vt:lpstr>Erasmus for young entrepreneurs 1</vt:lpstr>
      <vt:lpstr>Erasmus for young entrepreneurs 2</vt:lpstr>
      <vt:lpstr>Industrial cooperation programmes 1</vt:lpstr>
      <vt:lpstr>Industrial cooperation programmes 2</vt:lpstr>
      <vt:lpstr>Summary</vt:lpstr>
      <vt:lpstr>Copyright information</vt:lpstr>
    </vt:vector>
  </TitlesOfParts>
  <Company>Royal Society of Chemistry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RSC SME course intro</dc:title>
  <dc:creator>Royal Society of Chemistry</dc:creator>
  <cp:lastModifiedBy>Robert Smith</cp:lastModifiedBy>
  <cp:revision>54</cp:revision>
  <dcterms:created xsi:type="dcterms:W3CDTF">2014-04-11T16:14:23Z</dcterms:created>
  <dcterms:modified xsi:type="dcterms:W3CDTF">2016-06-16T12:08:20Z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