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7" r:id="rId5"/>
    <p:sldId id="262" r:id="rId6"/>
    <p:sldId id="263" r:id="rId7"/>
    <p:sldId id="264" r:id="rId8"/>
    <p:sldId id="265" r:id="rId9"/>
    <p:sldId id="266" r:id="rId10"/>
    <p:sldId id="260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00" autoAdjust="0"/>
  </p:normalViewPr>
  <p:slideViewPr>
    <p:cSldViewPr>
      <p:cViewPr>
        <p:scale>
          <a:sx n="80" d="100"/>
          <a:sy n="80" d="100"/>
        </p:scale>
        <p:origin x="210" y="-9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8C208-C51D-47B6-A5A4-28F498137472}" type="datetimeFigureOut">
              <a:rPr lang="en-GB" smtClean="0"/>
              <a:t>12/04/2016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08F33-285C-4687-9297-D94BF6D965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35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the skills audit in the handbook.</a:t>
            </a:r>
            <a:r>
              <a:rPr lang="en-GB" baseline="0" dirty="0" smtClean="0"/>
              <a:t> You may have asked students to consider their skills at the start of the module. If so, get them to reflect on how their perceptions have changed. </a:t>
            </a:r>
          </a:p>
          <a:p>
            <a:r>
              <a:rPr lang="en-GB" baseline="0" dirty="0" smtClean="0"/>
              <a:t>It is quite normal for students to have </a:t>
            </a:r>
            <a:r>
              <a:rPr lang="en-GB" i="1" baseline="0" dirty="0" smtClean="0"/>
              <a:t>decreased </a:t>
            </a:r>
            <a:r>
              <a:rPr lang="en-GB" i="0" baseline="0" dirty="0" smtClean="0"/>
              <a:t>in confidence with a particular skill during the course, because they may now be more aware of it and their </a:t>
            </a:r>
            <a:r>
              <a:rPr lang="en-GB" i="0" baseline="0" smtClean="0"/>
              <a:t>characteristics.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08F33-285C-4687-9297-D94BF6D9655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780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Remind students that</a:t>
            </a:r>
            <a:r>
              <a:rPr lang="en-GB" baseline="0" dirty="0" smtClean="0"/>
              <a:t> these questions need to be addressed in their reflection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08F33-285C-4687-9297-D94BF6D9655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890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1PSwh3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Chemistry careers in SMEs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977684"/>
            <a:ext cx="6400800" cy="1602178"/>
          </a:xfrm>
        </p:spPr>
        <p:txBody>
          <a:bodyPr>
            <a:normAutofit/>
          </a:bodyPr>
          <a:lstStyle/>
          <a:p>
            <a:r>
              <a:rPr lang="en-GB" dirty="0" smtClean="0"/>
              <a:t>Reflective writing</a:t>
            </a:r>
          </a:p>
          <a:p>
            <a:endParaRPr lang="en-GB" dirty="0"/>
          </a:p>
          <a:p>
            <a:r>
              <a:rPr lang="en-GB" dirty="0"/>
              <a:t>Samantha Pugh</a:t>
            </a:r>
          </a:p>
          <a:p>
            <a:r>
              <a:rPr lang="en-GB" dirty="0"/>
              <a:t>University of Leeds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689348"/>
            <a:ext cx="6400800" cy="2898626"/>
          </a:xfrm>
        </p:spPr>
        <p:txBody>
          <a:bodyPr>
            <a:noAutofit/>
          </a:bodyPr>
          <a:lstStyle/>
          <a:p>
            <a:r>
              <a:rPr lang="en-GB" dirty="0"/>
              <a:t>This has taught me that I can only take responsibility for myself and that I cannot hold myself accountable for other people’s lack of responsibility to themselves and their team. </a:t>
            </a:r>
            <a:r>
              <a:rPr lang="en-GB" dirty="0" smtClean="0"/>
              <a:t>My </a:t>
            </a:r>
            <a:r>
              <a:rPr lang="en-GB" dirty="0"/>
              <a:t>major shortcoming was believing that I could motivate people who were unwilling to be motivated.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examples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385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689348"/>
            <a:ext cx="7075362" cy="3042642"/>
          </a:xfrm>
        </p:spPr>
        <p:txBody>
          <a:bodyPr>
            <a:noAutofit/>
          </a:bodyPr>
          <a:lstStyle/>
          <a:p>
            <a:r>
              <a:rPr lang="en-GB" dirty="0"/>
              <a:t>The concept that you get out what you put into something has been reasserted as a result of this experience; this is easily demonstrated by the correlation between low attendance and people who claim to have not benefited. Having attended every session I have gained knowledge that not only benefited me in the project but has helped me in a greater sense.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examples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730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689348"/>
            <a:ext cx="7291386" cy="2682602"/>
          </a:xfrm>
        </p:spPr>
        <p:txBody>
          <a:bodyPr>
            <a:noAutofit/>
          </a:bodyPr>
          <a:lstStyle/>
          <a:p>
            <a:r>
              <a:rPr lang="en-GB" dirty="0"/>
              <a:t>Whilst I have always recognised the importance of being multidimensional, and not someone just interested in science, it is something that I have been guilty of losing sight of when I am absorbed in the course, being reminded of this has immeasurable value.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examples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685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Effective reflective </a:t>
            </a:r>
            <a:r>
              <a:rPr lang="en-GB" dirty="0" smtClean="0"/>
              <a:t>writing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704856" cy="3264722"/>
          </a:xfrm>
        </p:spPr>
        <p:txBody>
          <a:bodyPr>
            <a:noAutofit/>
          </a:bodyPr>
          <a:lstStyle/>
          <a:p>
            <a:r>
              <a:rPr lang="en-GB" dirty="0"/>
              <a:t>The only descriptive element may be a short introductory section that sets the scene.</a:t>
            </a:r>
          </a:p>
          <a:p>
            <a:r>
              <a:rPr lang="en-GB" dirty="0"/>
              <a:t>The writer will have used evidence to back up or provide counterpoints to their analysis and </a:t>
            </a:r>
            <a:r>
              <a:rPr lang="en-GB" dirty="0" smtClean="0"/>
              <a:t>critique</a:t>
            </a:r>
            <a:r>
              <a:rPr lang="en-GB" dirty="0"/>
              <a:t> </a:t>
            </a:r>
          </a:p>
          <a:p>
            <a:r>
              <a:rPr lang="en-GB" dirty="0"/>
              <a:t>The writer will have examined their responses</a:t>
            </a:r>
          </a:p>
          <a:p>
            <a:r>
              <a:rPr lang="en-GB" dirty="0"/>
              <a:t>The writer will have begun to stand back from the issue under consideration and to critically evaluate both their own and others’ reactions.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458448" y="4587974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latin typeface="Arial" pitchFamily="34" charset="0"/>
                <a:cs typeface="Arial" pitchFamily="34" charset="0"/>
              </a:rPr>
              <a:t>Courtesy of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University of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Birmingham</a:t>
            </a:r>
          </a:p>
        </p:txBody>
      </p:sp>
    </p:spTree>
    <p:extLst>
      <p:ext uri="{BB962C8B-B14F-4D97-AF65-F5344CB8AC3E}">
        <p14:creationId xmlns:p14="http://schemas.microsoft.com/office/powerpoint/2010/main" val="186576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Effective reflective writing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The writer will have critiqued and commented on their own and others’ behaviour, shown their awareness of the influence of prior experience, and considered the influence of alternative perspectives.</a:t>
            </a:r>
          </a:p>
          <a:p>
            <a:endParaRPr lang="en-GB" dirty="0"/>
          </a:p>
          <a:p>
            <a:r>
              <a:rPr lang="en-GB" dirty="0"/>
              <a:t>The writer will have identified areas for further development and acknowledged the need for additional learning.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458448" y="4587974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latin typeface="Arial" pitchFamily="34" charset="0"/>
                <a:cs typeface="Arial" pitchFamily="34" charset="0"/>
              </a:rPr>
              <a:t>Courtesy of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University of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Birmingham</a:t>
            </a:r>
          </a:p>
        </p:txBody>
      </p:sp>
    </p:spTree>
    <p:extLst>
      <p:ext uri="{BB962C8B-B14F-4D97-AF65-F5344CB8AC3E}">
        <p14:creationId xmlns:p14="http://schemas.microsoft.com/office/powerpoint/2010/main" val="2787104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you gain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r>
              <a:rPr lang="en-GB" dirty="0"/>
              <a:t>Make connections between past experiences</a:t>
            </a:r>
          </a:p>
          <a:p>
            <a:r>
              <a:rPr lang="en-GB" dirty="0"/>
              <a:t>Clarification of what you are learning during particular activities</a:t>
            </a:r>
          </a:p>
          <a:p>
            <a:r>
              <a:rPr lang="en-GB" dirty="0"/>
              <a:t>Reflect on mistakes and successes that you can take forward</a:t>
            </a:r>
          </a:p>
          <a:p>
            <a:r>
              <a:rPr lang="en-GB" dirty="0"/>
              <a:t>To become an active and self-aware learner</a:t>
            </a:r>
          </a:p>
          <a:p>
            <a:r>
              <a:rPr lang="en-GB" dirty="0"/>
              <a:t>To become a reflective practitioner and continue this throughout your professional </a:t>
            </a:r>
            <a:r>
              <a:rPr lang="en-GB" dirty="0" smtClean="0"/>
              <a:t>life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519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Considering skills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Use the skills audit to consider your own skills</a:t>
            </a:r>
          </a:p>
          <a:p>
            <a:r>
              <a:rPr lang="en-GB" dirty="0"/>
              <a:t>What are your levels </a:t>
            </a:r>
            <a:r>
              <a:rPr lang="en-GB" dirty="0" smtClean="0"/>
              <a:t>of</a:t>
            </a:r>
            <a:endParaRPr lang="en-GB" dirty="0"/>
          </a:p>
          <a:p>
            <a:pPr lvl="1"/>
            <a:r>
              <a:rPr lang="en-GB" dirty="0"/>
              <a:t>Experience</a:t>
            </a:r>
          </a:p>
          <a:p>
            <a:pPr lvl="1"/>
            <a:r>
              <a:rPr lang="en-GB" dirty="0"/>
              <a:t>Confidence</a:t>
            </a:r>
          </a:p>
          <a:p>
            <a:r>
              <a:rPr lang="en-GB" dirty="0"/>
              <a:t>How has this course changed your perceptions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916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Skills for SMEs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From what you have learned during this course, what do you think are the key skills and attributes for working in an SME?</a:t>
            </a:r>
          </a:p>
          <a:p>
            <a:r>
              <a:rPr lang="en-GB" dirty="0"/>
              <a:t>How do these skills compare to your own skill set?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45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Finally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Further information and support is available in the handbook</a:t>
            </a:r>
          </a:p>
          <a:p>
            <a:r>
              <a:rPr lang="en-GB" dirty="0"/>
              <a:t>Library books on emotional intelligence may be helpful</a:t>
            </a:r>
          </a:p>
          <a:p>
            <a:r>
              <a:rPr lang="en-GB" dirty="0"/>
              <a:t>Don’t forget to think about this session when you are writing your reflections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726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“RSC reflective writing”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333409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reflective writing?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048698"/>
          </a:xfrm>
        </p:spPr>
        <p:txBody>
          <a:bodyPr>
            <a:noAutofit/>
          </a:bodyPr>
          <a:lstStyle/>
          <a:p>
            <a:r>
              <a:rPr lang="en-GB" dirty="0"/>
              <a:t>reflection has been described as a form of mental processing which involves considering things in more detail (Jenny Moon, 2010)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"... a deliberate process when the candidate takes time, within the course of their work, to focus on their performance and think carefully about [...] particular actions, what happened and what they are learning from the experience, in order to inform what they might do in the future." (QCA, 2001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bother?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20706"/>
          </a:xfrm>
        </p:spPr>
        <p:txBody>
          <a:bodyPr>
            <a:noAutofit/>
          </a:bodyPr>
          <a:lstStyle/>
          <a:p>
            <a:r>
              <a:rPr lang="en-GB" dirty="0"/>
              <a:t>In a job application or at interview, it is not just your experiences that are useful, it is your ability to reflect upon those experiences.</a:t>
            </a:r>
          </a:p>
          <a:p>
            <a:r>
              <a:rPr lang="en-GB" dirty="0"/>
              <a:t>For any experience, you need to be able to evaluate what happened, how you felt about it, and what you learned from that experience. </a:t>
            </a:r>
          </a:p>
          <a:p>
            <a:r>
              <a:rPr lang="en-GB" dirty="0"/>
              <a:t>As </a:t>
            </a:r>
            <a:r>
              <a:rPr lang="en-GB" dirty="0" smtClean="0"/>
              <a:t>scientists</a:t>
            </a:r>
            <a:r>
              <a:rPr lang="en-GB" dirty="0"/>
              <a:t>, we are not used to doing this – we are much more used to being descriptive and objective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579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Emotional intelligence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What is it?</a:t>
            </a:r>
          </a:p>
          <a:p>
            <a:r>
              <a:rPr lang="en-GB" dirty="0"/>
              <a:t>An increased awareness of the effect of one’s own actions and behaviours on others.</a:t>
            </a:r>
          </a:p>
          <a:p>
            <a:r>
              <a:rPr lang="en-GB" dirty="0"/>
              <a:t>Linked to empathy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Why is it important?</a:t>
            </a:r>
          </a:p>
          <a:p>
            <a:r>
              <a:rPr lang="en-GB" dirty="0"/>
              <a:t>It is a characteristic that employers are looking for.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70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Emotional </a:t>
            </a:r>
            <a:r>
              <a:rPr lang="en-GB" dirty="0" smtClean="0"/>
              <a:t>intelligence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How does it link to reflective writing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Being able to write reflectively requires a good level of emotional intelligence.</a:t>
            </a:r>
          </a:p>
          <a:p>
            <a:r>
              <a:rPr lang="en-GB" dirty="0"/>
              <a:t>The ability to write reflectively indicates a good level of emotional intelligence.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60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write reflectively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Autofit/>
          </a:bodyPr>
          <a:lstStyle/>
          <a:p>
            <a:r>
              <a:rPr lang="en-GB" dirty="0"/>
              <a:t>Should be written in the first person </a:t>
            </a:r>
            <a:r>
              <a:rPr lang="en-GB" dirty="0" err="1" smtClean="0"/>
              <a:t>eg</a:t>
            </a:r>
            <a:r>
              <a:rPr lang="en-GB" dirty="0" smtClean="0"/>
              <a:t>. (I </a:t>
            </a:r>
            <a:r>
              <a:rPr lang="en-GB" dirty="0"/>
              <a:t>thought…)</a:t>
            </a:r>
          </a:p>
          <a:p>
            <a:r>
              <a:rPr lang="en-GB" dirty="0"/>
              <a:t>Can be chronological or thematic</a:t>
            </a:r>
          </a:p>
          <a:p>
            <a:pPr lvl="1"/>
            <a:r>
              <a:rPr lang="en-GB" dirty="0"/>
              <a:t>Not just an account of what happened</a:t>
            </a:r>
          </a:p>
          <a:p>
            <a:pPr lvl="1"/>
            <a:r>
              <a:rPr lang="en-GB" dirty="0" smtClean="0"/>
              <a:t>Discuss </a:t>
            </a:r>
            <a:r>
              <a:rPr lang="en-GB" dirty="0"/>
              <a:t>how you feel about what happened.</a:t>
            </a:r>
          </a:p>
          <a:p>
            <a:pPr lvl="1"/>
            <a:r>
              <a:rPr lang="en-GB" dirty="0" smtClean="0"/>
              <a:t>Consider </a:t>
            </a:r>
            <a:r>
              <a:rPr lang="en-GB" dirty="0"/>
              <a:t>how your behaviour impacted upon the situation</a:t>
            </a:r>
          </a:p>
          <a:p>
            <a:pPr lvl="1"/>
            <a:r>
              <a:rPr lang="en-GB" dirty="0"/>
              <a:t>Try to see the situation from the perspective of others too.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426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55576" y="1545332"/>
            <a:ext cx="6400800" cy="2898626"/>
          </a:xfrm>
        </p:spPr>
        <p:txBody>
          <a:bodyPr>
            <a:noAutofit/>
          </a:bodyPr>
          <a:lstStyle/>
          <a:p>
            <a:r>
              <a:rPr lang="en-GB" dirty="0"/>
              <a:t>I worked in a restaurant, where I had to take the orders from customers and relay them to the kitchen. The restaurant was busy, and I often found the customers were quite demanding.</a:t>
            </a:r>
          </a:p>
          <a:p>
            <a:r>
              <a:rPr lang="en-GB" dirty="0"/>
              <a:t>I soon found that I was easily able to cope with the demands of the job, even through it was a steep learning curve at first.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 example of descriptive writing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9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 of reflective writing 1</a:t>
            </a:r>
            <a:endParaRPr lang="en-GB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689348"/>
            <a:ext cx="7363394" cy="3123942"/>
          </a:xfrm>
        </p:spPr>
        <p:txBody>
          <a:bodyPr>
            <a:noAutofit/>
          </a:bodyPr>
          <a:lstStyle/>
          <a:p>
            <a:r>
              <a:rPr lang="en-GB" dirty="0"/>
              <a:t>I did make one or two mistakes when I had to go back to the customers and ask again what they wanted again. </a:t>
            </a:r>
            <a:r>
              <a:rPr lang="en-GB" dirty="0" smtClean="0"/>
              <a:t>One </a:t>
            </a:r>
            <a:r>
              <a:rPr lang="en-GB" dirty="0"/>
              <a:t>customer was really nice when this happened because she had seen me being taught what to do. </a:t>
            </a:r>
            <a:r>
              <a:rPr lang="en-GB" dirty="0" smtClean="0"/>
              <a:t>Another</a:t>
            </a:r>
            <a:r>
              <a:rPr lang="en-GB" dirty="0"/>
              <a:t>, a bit later, was quite abrupt. </a:t>
            </a:r>
            <a:r>
              <a:rPr lang="en-GB" dirty="0" smtClean="0"/>
              <a:t>I </a:t>
            </a:r>
            <a:r>
              <a:rPr lang="en-GB" dirty="0"/>
              <a:t>guess that I had become a little over-confident by then</a:t>
            </a:r>
            <a:r>
              <a:rPr lang="en-GB" dirty="0" smtClean="0"/>
              <a:t>. </a:t>
            </a:r>
            <a:r>
              <a:rPr lang="en-GB" dirty="0"/>
              <a:t>I backed off and </a:t>
            </a:r>
            <a:r>
              <a:rPr lang="en-GB" dirty="0" smtClean="0"/>
              <a:t>I realised </a:t>
            </a:r>
            <a:r>
              <a:rPr lang="en-GB" dirty="0"/>
              <a:t>that I have a lot to learn even in this simple matter of taking </a:t>
            </a:r>
            <a:r>
              <a:rPr lang="en-GB" dirty="0" smtClean="0"/>
              <a:t>orders, </a:t>
            </a:r>
            <a:r>
              <a:rPr lang="en-GB" dirty="0"/>
              <a:t>particularly in my attitude towards the customers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875466" y="4681835"/>
            <a:ext cx="4268534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Reflective writing - </a:t>
            </a:r>
            <a:r>
              <a:rPr lang="en-GB" dirty="0" smtClean="0">
                <a:latin typeface="Arial" pitchFamily="34" charset="0"/>
                <a:cs typeface="Arial" pitchFamily="34" charset="0"/>
                <a:hlinkClick r:id="rId2"/>
              </a:rPr>
              <a:t>http</a:t>
            </a:r>
            <a:r>
              <a:rPr lang="en-GB" dirty="0">
                <a:latin typeface="Arial" pitchFamily="34" charset="0"/>
                <a:cs typeface="Arial" pitchFamily="34" charset="0"/>
                <a:hlinkClick r:id="rId2"/>
              </a:rPr>
              <a:t>://bit.ly/1PSwh3u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89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689348"/>
            <a:ext cx="7363394" cy="3114650"/>
          </a:xfrm>
        </p:spPr>
        <p:txBody>
          <a:bodyPr>
            <a:noAutofit/>
          </a:bodyPr>
          <a:lstStyle/>
          <a:p>
            <a:r>
              <a:rPr lang="en-GB" dirty="0"/>
              <a:t>I did make one or two mistakes when I had to go back to the customers and ask again what they wanted again. </a:t>
            </a:r>
            <a:r>
              <a:rPr lang="en-GB" dirty="0" smtClean="0"/>
              <a:t>One </a:t>
            </a:r>
            <a:r>
              <a:rPr lang="en-GB" dirty="0"/>
              <a:t>customer was really nice when this happened </a:t>
            </a:r>
            <a:r>
              <a:rPr lang="en-GB" b="1" dirty="0"/>
              <a:t>because</a:t>
            </a:r>
            <a:r>
              <a:rPr lang="en-GB" dirty="0"/>
              <a:t> she had seen me being taught what to do. </a:t>
            </a:r>
            <a:r>
              <a:rPr lang="en-GB" dirty="0" smtClean="0"/>
              <a:t>Another</a:t>
            </a:r>
            <a:r>
              <a:rPr lang="en-GB" dirty="0"/>
              <a:t>, a bit later, was quite abrupt</a:t>
            </a:r>
            <a:r>
              <a:rPr lang="en-GB" dirty="0" smtClean="0"/>
              <a:t>. </a:t>
            </a:r>
            <a:r>
              <a:rPr lang="en-GB" b="1" dirty="0"/>
              <a:t>I guess that I had become a little over-confident by then.</a:t>
            </a:r>
            <a:r>
              <a:rPr lang="en-GB" dirty="0"/>
              <a:t> </a:t>
            </a:r>
            <a:r>
              <a:rPr lang="en-GB" dirty="0" smtClean="0"/>
              <a:t>I </a:t>
            </a:r>
            <a:r>
              <a:rPr lang="en-GB" dirty="0"/>
              <a:t>backed off and </a:t>
            </a:r>
            <a:r>
              <a:rPr lang="en-GB" b="1" dirty="0" smtClean="0"/>
              <a:t>I realised</a:t>
            </a:r>
            <a:r>
              <a:rPr lang="en-GB" dirty="0" smtClean="0"/>
              <a:t> </a:t>
            </a:r>
            <a:r>
              <a:rPr lang="en-GB" dirty="0"/>
              <a:t>that I have a lot to learn even in this simple matter of taking </a:t>
            </a:r>
            <a:r>
              <a:rPr lang="en-GB" dirty="0" smtClean="0"/>
              <a:t>orders, </a:t>
            </a:r>
            <a:r>
              <a:rPr lang="en-GB" b="1" dirty="0" smtClean="0"/>
              <a:t>particularly in my attitude</a:t>
            </a:r>
            <a:r>
              <a:rPr lang="en-GB" dirty="0" smtClean="0"/>
              <a:t> towards the customers 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 of reflective writing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593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38CA5-F4A8-41B6-85BF-2C49C9CDF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EF4F84-2225-4AE2-9590-65721DD44303}">
  <ds:schemaRefs>
    <ds:schemaRef ds:uri="27d643f5-4560-4eff-9f48-d0fe6b2bec2d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05B905B-53AC-4221-A4CC-8B4C2C3EBD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1128</Words>
  <Application>Microsoft Office PowerPoint</Application>
  <PresentationFormat>On-screen Show (16:9)</PresentationFormat>
  <Paragraphs>83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Chemistry careers in SMEs</vt:lpstr>
      <vt:lpstr>What is reflective writing?</vt:lpstr>
      <vt:lpstr>Why bother?</vt:lpstr>
      <vt:lpstr>Emotional intelligence 1</vt:lpstr>
      <vt:lpstr>Emotional intelligence 2</vt:lpstr>
      <vt:lpstr>How to write reflectively</vt:lpstr>
      <vt:lpstr>An example of descriptive writing</vt:lpstr>
      <vt:lpstr>An example of reflective writing 1</vt:lpstr>
      <vt:lpstr>An example of reflective writing 2</vt:lpstr>
      <vt:lpstr>Further examples 1</vt:lpstr>
      <vt:lpstr>Further examples 2</vt:lpstr>
      <vt:lpstr>Further examples 3</vt:lpstr>
      <vt:lpstr>Effective reflective writing 1</vt:lpstr>
      <vt:lpstr>Effective reflective writing 2</vt:lpstr>
      <vt:lpstr>What you gain</vt:lpstr>
      <vt:lpstr>Considering skills</vt:lpstr>
      <vt:lpstr>Skills for SMEs</vt:lpstr>
      <vt:lpstr>Finally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reflective writing</dc:title>
  <dc:creator>Royal Society of Chemistry</dc:creator>
  <cp:lastModifiedBy>Robert Smith</cp:lastModifiedBy>
  <cp:revision>24</cp:revision>
  <dcterms:created xsi:type="dcterms:W3CDTF">2014-04-11T16:14:23Z</dcterms:created>
  <dcterms:modified xsi:type="dcterms:W3CDTF">2016-04-12T10:08:59Z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