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7" r:id="rId5"/>
    <p:sldId id="262" r:id="rId6"/>
    <p:sldId id="272" r:id="rId7"/>
    <p:sldId id="274" r:id="rId8"/>
    <p:sldId id="275" r:id="rId9"/>
    <p:sldId id="283" r:id="rId10"/>
    <p:sldId id="277" r:id="rId11"/>
    <p:sldId id="284" r:id="rId12"/>
    <p:sldId id="280" r:id="rId13"/>
    <p:sldId id="285" r:id="rId14"/>
    <p:sldId id="281" r:id="rId15"/>
    <p:sldId id="282" r:id="rId16"/>
    <p:sldId id="286" r:id="rId17"/>
    <p:sldId id="287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mith" initials="R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64CF"/>
    <a:srgbClr val="833177"/>
    <a:srgbClr val="505759"/>
    <a:srgbClr val="D1C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84" autoAdjust="0"/>
  </p:normalViewPr>
  <p:slideViewPr>
    <p:cSldViewPr>
      <p:cViewPr>
        <p:scale>
          <a:sx n="70" d="100"/>
          <a:sy n="70" d="100"/>
        </p:scale>
        <p:origin x="-1446" y="-1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25A18-D643-4AF4-B374-827E37729D13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9A902-331A-4635-9D98-34EAD5BDE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51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Design\Powerpoint DO NOT MOVE\New templates 2014\16 9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42" y="-45182"/>
            <a:ext cx="9272062" cy="522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lang="en-GB" sz="4000" b="1" kern="1200" baseline="0" dirty="0">
                <a:solidFill>
                  <a:srgbClr val="2C4D6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Design\Powerpoint DO NOT MOVE\New templates 2014\16 9\Graphics\power point_4 3_PURPLE_96dpi3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04" b="73083"/>
          <a:stretch/>
        </p:blipFill>
        <p:spPr bwMode="auto">
          <a:xfrm>
            <a:off x="-1" y="-9525"/>
            <a:ext cx="1270661" cy="138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mcases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okchem.com/" TargetMode="External"/><Relationship Id="rId2" Type="http://schemas.openxmlformats.org/officeDocument/2006/relationships/hyperlink" Target="http://www.world-nuclear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93474"/>
            <a:ext cx="7920880" cy="1102519"/>
          </a:xfrm>
        </p:spPr>
        <p:txBody>
          <a:bodyPr>
            <a:noAutofit/>
          </a:bodyPr>
          <a:lstStyle/>
          <a:p>
            <a:r>
              <a:rPr lang="en-GB" dirty="0"/>
              <a:t>Nuclear decommissioning: Turning waste into Wealth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55726"/>
            <a:ext cx="6400800" cy="432048"/>
          </a:xfrm>
        </p:spPr>
        <p:txBody>
          <a:bodyPr>
            <a:noAutofit/>
          </a:bodyPr>
          <a:lstStyle/>
          <a:p>
            <a:r>
              <a:rPr lang="en-GB" sz="2000" dirty="0" smtClean="0"/>
              <a:t>The chemistry of cake</a:t>
            </a:r>
          </a:p>
          <a:p>
            <a:endParaRPr lang="en-GB" sz="2000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67944" y="4374059"/>
            <a:ext cx="3006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2000" dirty="0" err="1">
                <a:solidFill>
                  <a:srgbClr val="5057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Tzany</a:t>
            </a:r>
            <a:r>
              <a:rPr lang="en-GB" sz="2000" dirty="0">
                <a:solidFill>
                  <a:srgbClr val="5057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5057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Kokalova</a:t>
            </a:r>
            <a:endParaRPr lang="en-GB" sz="2000" dirty="0">
              <a:solidFill>
                <a:srgbClr val="5057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2000" dirty="0">
                <a:solidFill>
                  <a:srgbClr val="5057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Birmingham</a:t>
            </a:r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Precipitation &amp; oxidation 2</a:t>
            </a:r>
            <a:endParaRPr lang="en-GB" dirty="0"/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145465" y="1491630"/>
            <a:ext cx="2088232" cy="1800200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Ammonia added </a:t>
            </a:r>
            <a:r>
              <a:rPr lang="en-US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oxidation, precipitation filtration</a:t>
            </a:r>
            <a:endParaRPr lang="en-US" alt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24"/>
          <p:cNvSpPr>
            <a:spLocks noChangeArrowheads="1"/>
          </p:cNvSpPr>
          <p:nvPr/>
        </p:nvSpPr>
        <p:spPr bwMode="auto">
          <a:xfrm>
            <a:off x="2627784" y="1383618"/>
            <a:ext cx="6264696" cy="201622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6168" rIns="46800" bIns="45000" anchor="ctr">
            <a:noAutofit/>
          </a:bodyPr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Precipitation of (NH</a:t>
            </a:r>
            <a:r>
              <a:rPr lang="en-GB" altLang="en-US" sz="2000" b="1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="1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altLang="en-US" sz="2000" b="1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GB" altLang="en-US" sz="2000" b="1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GB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using gaseous ammonia</a:t>
            </a:r>
            <a:r>
              <a:rPr lang="en-GB" altLang="en-US" sz="2000" b="1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2000" b="1" dirty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6NH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(g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 + 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2UO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(SO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altLang="en-US" sz="2000" baseline="30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4-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3H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  →  (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(s) + 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2(NH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GB" altLang="en-US" sz="2000" dirty="0" smtClean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Return 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of ammonium </a:t>
            </a:r>
            <a:r>
              <a:rPr lang="en-GB" altLang="en-US" sz="2000" dirty="0" err="1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sulfate</a:t>
            </a:r>
            <a:r>
              <a:rPr lang="en-GB" altLang="en-US" sz="2000" i="1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altLang="en-US" sz="2000" i="1" dirty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145465" y="3385057"/>
            <a:ext cx="2088232" cy="1490949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Heating yields concentrated U</a:t>
            </a:r>
            <a:r>
              <a:rPr lang="en-US" altLang="en-US" sz="20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altLang="en-US" sz="20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(yellowcake)</a:t>
            </a:r>
            <a:endParaRPr lang="en-US" alt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2627784" y="3701930"/>
            <a:ext cx="6264696" cy="85720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6168" rIns="46800" bIns="45000" anchor="ctr">
            <a:noAutofit/>
          </a:bodyPr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Heating ammonium </a:t>
            </a:r>
            <a:r>
              <a:rPr lang="en-GB" altLang="en-US" sz="2000" dirty="0" err="1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diuranate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precipitate, (NH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, produces U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(yellowcake). </a:t>
            </a:r>
            <a:endParaRPr lang="en-US" altLang="en-US" sz="2000" dirty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Yellowcake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Additional </a:t>
            </a:r>
            <a:r>
              <a:rPr lang="en-GB" b="1" dirty="0"/>
              <a:t>purification steps before leaching include: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r>
              <a:rPr lang="en-GB" dirty="0" err="1"/>
              <a:t>NaCl</a:t>
            </a:r>
            <a:r>
              <a:rPr lang="en-GB" dirty="0"/>
              <a:t> followed by heating to convert silver </a:t>
            </a:r>
            <a:r>
              <a:rPr lang="en-GB" dirty="0" smtClean="0"/>
              <a:t>to silver chloride.</a:t>
            </a:r>
            <a:endParaRPr lang="en-GB" dirty="0"/>
          </a:p>
          <a:p>
            <a:r>
              <a:rPr lang="en-GB" dirty="0" smtClean="0"/>
              <a:t>Addition </a:t>
            </a:r>
            <a:r>
              <a:rPr lang="en-GB" dirty="0"/>
              <a:t>of NaNO</a:t>
            </a:r>
            <a:r>
              <a:rPr lang="en-GB" baseline="-25000" dirty="0"/>
              <a:t>3</a:t>
            </a:r>
            <a:r>
              <a:rPr lang="en-GB" dirty="0"/>
              <a:t> to oxidise UO</a:t>
            </a:r>
            <a:r>
              <a:rPr lang="en-GB" baseline="-25000" dirty="0"/>
              <a:t>2</a:t>
            </a:r>
            <a:r>
              <a:rPr lang="en-GB" dirty="0"/>
              <a:t> to </a:t>
            </a:r>
            <a:r>
              <a:rPr lang="en-GB" dirty="0" smtClean="0"/>
              <a:t>UO</a:t>
            </a:r>
            <a:r>
              <a:rPr lang="en-GB" baseline="-25000" dirty="0" smtClean="0"/>
              <a:t>3.</a:t>
            </a:r>
            <a:endParaRPr lang="en-GB" baseline="-25000" dirty="0"/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/>
              <a:t>Yellowcake </a:t>
            </a:r>
            <a:r>
              <a:rPr lang="en-GB" b="1" dirty="0"/>
              <a:t>is the starting point for UF</a:t>
            </a:r>
            <a:r>
              <a:rPr lang="en-GB" b="1" baseline="-25000" dirty="0"/>
              <a:t>6</a:t>
            </a:r>
            <a:r>
              <a:rPr lang="en-GB" b="1" dirty="0"/>
              <a:t> production:</a:t>
            </a:r>
          </a:p>
          <a:p>
            <a:endParaRPr lang="en-GB" dirty="0"/>
          </a:p>
          <a:p>
            <a:r>
              <a:rPr lang="en-GB" dirty="0" smtClean="0"/>
              <a:t>UF</a:t>
            </a:r>
            <a:r>
              <a:rPr lang="en-GB" baseline="-25000" dirty="0" smtClean="0"/>
              <a:t>6</a:t>
            </a:r>
            <a:r>
              <a:rPr lang="en-GB" dirty="0" smtClean="0"/>
              <a:t> </a:t>
            </a:r>
            <a:r>
              <a:rPr lang="en-GB" dirty="0"/>
              <a:t>is used to enrich content of </a:t>
            </a:r>
            <a:r>
              <a:rPr lang="en-GB" baseline="30000" dirty="0"/>
              <a:t>235</a:t>
            </a:r>
            <a:r>
              <a:rPr lang="en-GB" dirty="0"/>
              <a:t>U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UF</a:t>
            </a:r>
            <a:r>
              <a:rPr lang="en-GB" baseline="-25000" dirty="0" smtClean="0"/>
              <a:t>6</a:t>
            </a:r>
            <a:r>
              <a:rPr lang="en-GB" dirty="0" smtClean="0"/>
              <a:t> </a:t>
            </a:r>
            <a:r>
              <a:rPr lang="en-GB" dirty="0"/>
              <a:t>can be converted to UO</a:t>
            </a:r>
            <a:r>
              <a:rPr lang="en-GB" baseline="-25000" dirty="0"/>
              <a:t>2</a:t>
            </a:r>
            <a:r>
              <a:rPr lang="en-GB" dirty="0"/>
              <a:t> e.g. for </a:t>
            </a:r>
            <a:r>
              <a:rPr lang="en-GB" dirty="0" smtClean="0"/>
              <a:t>AGR/CANDU (reactor </a:t>
            </a:r>
            <a:r>
              <a:rPr lang="en-GB" dirty="0"/>
              <a:t>fuel).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23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Bibliography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807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b="1" dirty="0"/>
              <a:t>Sources/further reading</a:t>
            </a:r>
          </a:p>
          <a:p>
            <a:pPr marL="0" indent="0">
              <a:buNone/>
            </a:pPr>
            <a:endParaRPr lang="en-US" altLang="en-US" sz="2200" b="1" dirty="0">
              <a:solidFill>
                <a:srgbClr val="000000"/>
              </a:solidFill>
            </a:endParaRPr>
          </a:p>
          <a:p>
            <a:r>
              <a:rPr lang="en-US" altLang="en-US" sz="2200" dirty="0" err="1" smtClean="0"/>
              <a:t>Hurd</a:t>
            </a:r>
            <a:r>
              <a:rPr lang="en-US" altLang="en-US" sz="2200" dirty="0" smtClean="0"/>
              <a:t> W. Safford and A. </a:t>
            </a:r>
            <a:r>
              <a:rPr lang="en-US" altLang="en-US" sz="2200" dirty="0" err="1" smtClean="0"/>
              <a:t>Kuebel</a:t>
            </a:r>
            <a:r>
              <a:rPr lang="en-US" altLang="en-US" sz="2200" dirty="0" smtClean="0"/>
              <a:t>, J. Chem. Educ., (1943) 20 (2), p88</a:t>
            </a:r>
          </a:p>
          <a:p>
            <a:r>
              <a:rPr lang="en-US" altLang="en-US" sz="2200" dirty="0" smtClean="0"/>
              <a:t>Frank Settle, case study: Nuclear Chemistry Uranium .</a:t>
            </a:r>
          </a:p>
          <a:p>
            <a:r>
              <a:rPr lang="en-US" altLang="en-US" sz="2200" dirty="0" smtClean="0"/>
              <a:t>Production – </a:t>
            </a:r>
            <a:r>
              <a:rPr lang="en-US" altLang="en-US" sz="2200" dirty="0" smtClean="0">
                <a:hlinkClick r:id="rId2"/>
              </a:rPr>
              <a:t>http://www.chemcases.com</a:t>
            </a:r>
            <a:endParaRPr lang="en-US" altLang="en-US" sz="2200" dirty="0" smtClean="0"/>
          </a:p>
          <a:p>
            <a:r>
              <a:rPr lang="en-US" altLang="en-US" sz="2200" dirty="0" smtClean="0"/>
              <a:t>J.M.W. Mackenzie, Henkel Ltd, Uranium Ore Yellow Cake seminar, Melbourne (1997.)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01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807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b="1" dirty="0"/>
              <a:t>Sources/further reading</a:t>
            </a:r>
          </a:p>
          <a:p>
            <a:pPr marL="0" indent="0">
              <a:buNone/>
            </a:pPr>
            <a:endParaRPr lang="en-US" altLang="en-US" sz="2200" b="1" dirty="0">
              <a:solidFill>
                <a:srgbClr val="000000"/>
              </a:solidFill>
            </a:endParaRPr>
          </a:p>
          <a:p>
            <a:r>
              <a:rPr lang="en-US" altLang="en-US" sz="2200" dirty="0" smtClean="0"/>
              <a:t>World </a:t>
            </a:r>
            <a:r>
              <a:rPr lang="en-US" altLang="en-US" sz="2200" dirty="0"/>
              <a:t>Nuclear Association </a:t>
            </a:r>
            <a:r>
              <a:rPr lang="en-US" altLang="en-US" sz="2200" dirty="0">
                <a:hlinkClick r:id="rId2"/>
              </a:rPr>
              <a:t>http://</a:t>
            </a:r>
            <a:r>
              <a:rPr lang="en-US" altLang="en-US" sz="2200" dirty="0" smtClean="0">
                <a:hlinkClick r:id="rId2"/>
              </a:rPr>
              <a:t>www.world-nuclear.org</a:t>
            </a:r>
            <a:r>
              <a:rPr lang="en-US" altLang="en-US" sz="2200" dirty="0" smtClean="0"/>
              <a:t> </a:t>
            </a:r>
            <a:endParaRPr lang="en-US" altLang="en-US" sz="2200" dirty="0"/>
          </a:p>
          <a:p>
            <a:r>
              <a:rPr lang="en-US" altLang="en-US" sz="2200" dirty="0"/>
              <a:t>Manufacture of Marketable Uranium </a:t>
            </a:r>
            <a:r>
              <a:rPr lang="en-US" altLang="en-US" sz="2200" dirty="0" smtClean="0"/>
              <a:t>Compounds – </a:t>
            </a:r>
            <a:r>
              <a:rPr lang="en-US" altLang="en-US" sz="2200" dirty="0" smtClean="0">
                <a:hlinkClick r:id="rId3"/>
              </a:rPr>
              <a:t>http</a:t>
            </a:r>
            <a:r>
              <a:rPr lang="en-US" altLang="en-US" sz="2200" dirty="0">
                <a:hlinkClick r:id="rId3"/>
              </a:rPr>
              <a:t>://</a:t>
            </a:r>
            <a:r>
              <a:rPr lang="en-US" altLang="en-US" sz="2200" dirty="0" smtClean="0">
                <a:hlinkClick r:id="rId3"/>
              </a:rPr>
              <a:t>www.lookchem.com</a:t>
            </a:r>
            <a:r>
              <a:rPr lang="en-US" altLang="en-US" sz="2200" dirty="0" smtClean="0"/>
              <a:t> </a:t>
            </a:r>
            <a:endParaRPr lang="en-US" altLang="en-US" sz="2200" dirty="0"/>
          </a:p>
          <a:p>
            <a:r>
              <a:rPr lang="en-US" altLang="en-US" sz="2200" dirty="0" smtClean="0"/>
              <a:t>Contents page </a:t>
            </a:r>
            <a:r>
              <a:rPr lang="en-US" altLang="en-US" sz="2200" dirty="0"/>
              <a:t>image from the Uranium Information Center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08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ym typeface="Symbol"/>
              </a:rPr>
              <a:t></a:t>
            </a:r>
            <a:r>
              <a:rPr lang="en-GB" dirty="0"/>
              <a:t> Royal Society of Chemistry	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Registered </a:t>
            </a:r>
            <a:r>
              <a:rPr lang="en-GB" dirty="0"/>
              <a:t>charity number 207890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dirty="0"/>
              <a:t>This resource is shared under a Creative Commons Attribution-</a:t>
            </a:r>
            <a:r>
              <a:rPr lang="en-GB" dirty="0" err="1"/>
              <a:t>NonCommercial</a:t>
            </a:r>
            <a:r>
              <a:rPr lang="en-GB" dirty="0"/>
              <a:t>-</a:t>
            </a:r>
            <a:r>
              <a:rPr lang="en-GB" dirty="0" err="1"/>
              <a:t>NoDerivatives</a:t>
            </a:r>
            <a:r>
              <a:rPr lang="en-GB" dirty="0"/>
              <a:t> 4.0 International licence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To view a copy of the license, visit </a:t>
            </a:r>
            <a:r>
              <a:rPr lang="en-GB" dirty="0">
                <a:hlinkClick r:id="rId2"/>
              </a:rPr>
              <a:t>https</a:t>
            </a:r>
            <a:r>
              <a:rPr lang="en-GB">
                <a:hlinkClick r:id="rId2"/>
              </a:rPr>
              <a:t>://</a:t>
            </a:r>
            <a:r>
              <a:rPr lang="en-GB" smtClean="0">
                <a:hlinkClick r:id="rId2"/>
              </a:rPr>
              <a:t>creativecommons.org</a:t>
            </a:r>
            <a:r>
              <a:rPr lang="en-GB" smtClean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0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5976664" cy="3120706"/>
          </a:xfrm>
        </p:spPr>
        <p:txBody>
          <a:bodyPr>
            <a:noAutofit/>
          </a:bodyPr>
          <a:lstStyle/>
          <a:p>
            <a:r>
              <a:rPr lang="en-GB" dirty="0"/>
              <a:t>Yellowcake and its uses.</a:t>
            </a:r>
          </a:p>
          <a:p>
            <a:endParaRPr lang="en-GB" dirty="0"/>
          </a:p>
          <a:p>
            <a:r>
              <a:rPr lang="en-GB" dirty="0"/>
              <a:t>From uranium ore to yellowcake:</a:t>
            </a:r>
          </a:p>
          <a:p>
            <a:pPr lvl="1"/>
            <a:r>
              <a:rPr lang="en-GB" dirty="0"/>
              <a:t>impurities,</a:t>
            </a:r>
          </a:p>
          <a:p>
            <a:pPr lvl="1"/>
            <a:r>
              <a:rPr lang="en-GB" dirty="0"/>
              <a:t>solvent extraction,</a:t>
            </a:r>
          </a:p>
          <a:p>
            <a:pPr lvl="1"/>
            <a:r>
              <a:rPr lang="en-GB" dirty="0"/>
              <a:t>neutralisation,</a:t>
            </a:r>
          </a:p>
          <a:p>
            <a:pPr lvl="1"/>
            <a:r>
              <a:rPr lang="en-GB" dirty="0"/>
              <a:t>precipitation.</a:t>
            </a:r>
          </a:p>
          <a:p>
            <a:endParaRPr lang="en-GB" dirty="0"/>
          </a:p>
          <a:p>
            <a:r>
              <a:rPr lang="en-GB" dirty="0"/>
              <a:t>Summary.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Yellowcake and its uses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13925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Yellowcake refers to a substance produced after purification and concentration of uranium from ore, using acid leaching techniques and consists of ~80% </a:t>
            </a:r>
            <a:r>
              <a:rPr lang="en-GB" dirty="0" err="1"/>
              <a:t>triuranium</a:t>
            </a:r>
            <a:r>
              <a:rPr lang="en-GB" dirty="0"/>
              <a:t> </a:t>
            </a:r>
            <a:r>
              <a:rPr lang="en-GB" dirty="0" err="1"/>
              <a:t>octoxide</a:t>
            </a:r>
            <a:r>
              <a:rPr lang="en-GB" dirty="0"/>
              <a:t> (U</a:t>
            </a:r>
            <a:r>
              <a:rPr lang="en-GB" baseline="-25000" dirty="0"/>
              <a:t>3</a:t>
            </a:r>
            <a:r>
              <a:rPr lang="en-GB" dirty="0"/>
              <a:t>O</a:t>
            </a:r>
            <a:r>
              <a:rPr lang="en-GB" baseline="-25000" dirty="0"/>
              <a:t>8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755576" y="2783110"/>
            <a:ext cx="3816424" cy="2164904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 fontScale="70000" lnSpcReduction="20000"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Impure uranium ore consists of UO</a:t>
            </a:r>
            <a:r>
              <a:rPr lang="en-US" altLang="en-US" sz="2800" baseline="-3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UO</a:t>
            </a:r>
            <a:r>
              <a:rPr lang="en-US" altLang="en-US" sz="2800" baseline="-3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U</a:t>
            </a:r>
            <a:r>
              <a:rPr lang="en-US" altLang="en-US" sz="2800" baseline="-3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altLang="en-US" sz="2800" baseline="-3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and impurities. </a:t>
            </a:r>
            <a:endParaRPr lang="en-US" alt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Purification </a:t>
            </a: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 uranium ore and extraction of U</a:t>
            </a:r>
            <a:r>
              <a:rPr lang="en-US" altLang="en-US" sz="2800" baseline="-3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altLang="en-US" sz="2800" baseline="-33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alt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(yellowcake) comprise the first stage in the cycle that leads to reactor fuel.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04048" y="2685367"/>
            <a:ext cx="3528392" cy="2360389"/>
            <a:chOff x="5004048" y="2685367"/>
            <a:chExt cx="3528392" cy="2360389"/>
          </a:xfrm>
        </p:grpSpPr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050010" y="4665275"/>
              <a:ext cx="3482430" cy="380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 eaLnBrk="0"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 eaLnBrk="0"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 eaLnBrk="0"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 eaLnBrk="0"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 eaLnBrk="0"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eaLnBrk="1"/>
              <a:r>
                <a:rPr lang="en-US" altLang="en-US" dirty="0"/>
                <a:t>Density: 9.6 </a:t>
              </a:r>
              <a:r>
                <a:rPr lang="en-US" altLang="en-US" dirty="0" smtClean="0"/>
                <a:t>g/m</a:t>
              </a:r>
              <a:r>
                <a:rPr lang="en-US" altLang="en-US" baseline="33000" dirty="0" smtClean="0"/>
                <a:t>3</a:t>
              </a:r>
              <a:r>
                <a:rPr lang="en-US" altLang="en-US" dirty="0" smtClean="0"/>
                <a:t> BP</a:t>
              </a:r>
              <a:r>
                <a:rPr lang="en-US" altLang="en-US" dirty="0"/>
                <a:t>: </a:t>
              </a:r>
              <a:r>
                <a:rPr lang="en-US" altLang="en-US" dirty="0" smtClean="0"/>
                <a:t>2878 °</a:t>
              </a:r>
              <a:r>
                <a:rPr lang="en-US" altLang="en-US" dirty="0"/>
                <a:t>C</a:t>
              </a:r>
            </a:p>
          </p:txBody>
        </p:sp>
        <p:pic>
          <p:nvPicPr>
            <p:cNvPr id="1026" name="Picture 2" descr="X:\Learn Chemistry\HE\EDC CPBL\Images\Replacement Images\Waste to wealth\Yellowcake credit.jpg" title="Yellowcak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2685367"/>
              <a:ext cx="3482430" cy="2016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3053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Yellowcake extraction 1</a:t>
            </a:r>
            <a:endParaRPr lang="en-GB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07504" y="1444078"/>
            <a:ext cx="2232248" cy="983656"/>
          </a:xfrm>
          <a:prstGeom prst="roundRect">
            <a:avLst>
              <a:gd name="adj" fmla="val 16667"/>
            </a:avLst>
          </a:prstGeom>
          <a:solidFill>
            <a:srgbClr val="C964C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ore crushed &amp; ground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Arrow 4" title="Arrow right"/>
          <p:cNvSpPr/>
          <p:nvPr/>
        </p:nvSpPr>
        <p:spPr>
          <a:xfrm>
            <a:off x="2411760" y="1683878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563888" y="1444078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C964C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leached with sulfuric acid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Arrow 6" title="Arrow right"/>
          <p:cNvSpPr/>
          <p:nvPr/>
        </p:nvSpPr>
        <p:spPr>
          <a:xfrm>
            <a:off x="5724128" y="1683878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16714" y="1410330"/>
            <a:ext cx="1159542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6876256" y="1444078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Solvent extraction: amines in kerosene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ight Arrow 9" title="Arrow down"/>
          <p:cNvSpPr/>
          <p:nvPr/>
        </p:nvSpPr>
        <p:spPr>
          <a:xfrm rot="5400000" flipV="1">
            <a:off x="6951243" y="2606979"/>
            <a:ext cx="609864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378367" y="2655119"/>
            <a:ext cx="1765634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(R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NH)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876256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Ammonium sulfate &amp; vacuum evaporation removes solvents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 title="Arrow left"/>
          <p:cNvSpPr/>
          <p:nvPr/>
        </p:nvSpPr>
        <p:spPr>
          <a:xfrm flipH="1">
            <a:off x="5724128" y="3412070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540401" y="4155926"/>
            <a:ext cx="1623887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(NH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3563888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Ammonia added 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oxidation, precipitation filtration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ight Arrow 12" title="Arrow left"/>
          <p:cNvSpPr/>
          <p:nvPr/>
        </p:nvSpPr>
        <p:spPr>
          <a:xfrm flipH="1">
            <a:off x="2411760" y="3412070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427907" y="3939902"/>
            <a:ext cx="1352005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(NH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7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179512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Heating yields concentrated U</a:t>
            </a:r>
            <a:r>
              <a:rPr lang="en-US" altLang="en-US" sz="16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altLang="en-US" sz="16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(yellowcake)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16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Leaching</a:t>
            </a:r>
            <a:endParaRPr lang="en-GB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205254" y="1372070"/>
            <a:ext cx="2232248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 fontScale="70000" lnSpcReduction="20000"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ore crushed &amp; ground</a:t>
            </a:r>
            <a:endParaRPr lang="en-US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2767120" y="1275606"/>
            <a:ext cx="5472608" cy="10601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6168" rIns="46800" bIns="45000" anchor="ctr">
            <a:noAutofit/>
          </a:bodyPr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US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Prior to leaching, the crushed ore is heated to ~750 °C to decompose compounds that could effervesce.</a:t>
            </a:r>
            <a:endParaRPr lang="en-US" altLang="en-US" sz="2000" dirty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251520" y="2668214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 fontScale="70000" lnSpcReduction="20000"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leached with sulfuric acid</a:t>
            </a:r>
            <a:endParaRPr lang="en-US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24"/>
          <p:cNvSpPr>
            <a:spLocks noChangeArrowheads="1"/>
          </p:cNvSpPr>
          <p:nvPr/>
        </p:nvSpPr>
        <p:spPr bwMode="auto">
          <a:xfrm>
            <a:off x="2767120" y="2355726"/>
            <a:ext cx="5472608" cy="141354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6168" rIns="46800" bIns="45000" anchor="ctr">
            <a:noAutofit/>
          </a:bodyPr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US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Leaching with </a:t>
            </a:r>
            <a:r>
              <a:rPr lang="en-US" altLang="en-US" sz="2000" b="1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sulfuric </a:t>
            </a:r>
            <a:r>
              <a:rPr lang="en-US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acid (H</a:t>
            </a:r>
            <a:r>
              <a:rPr lang="en-US" altLang="en-US" sz="2000" b="1" baseline="-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US" altLang="en-US" sz="2000" b="1" baseline="-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):</a:t>
            </a: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For the case of (amphoteric oxide) UO</a:t>
            </a:r>
            <a:r>
              <a:rPr lang="en-US" altLang="en-US" sz="2000" baseline="-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UO</a:t>
            </a:r>
            <a:r>
              <a:rPr lang="en-US" altLang="en-US" sz="2000" baseline="-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(s) + 2H</a:t>
            </a:r>
            <a:r>
              <a:rPr lang="en-US" altLang="en-US" sz="2000" baseline="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 err="1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→ UO</a:t>
            </a:r>
            <a:r>
              <a:rPr lang="en-US" altLang="en-US" sz="2000" baseline="-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baseline="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2+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 err="1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+ H</a:t>
            </a:r>
            <a:r>
              <a:rPr lang="en-US" altLang="en-US" sz="2000" baseline="-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UO</a:t>
            </a:r>
            <a:r>
              <a:rPr lang="en-US" altLang="en-US" sz="2000" baseline="-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baseline="33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2+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 err="1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3SO</a:t>
            </a:r>
            <a:r>
              <a:rPr lang="en-US" altLang="en-US" sz="2000" baseline="-33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baseline="33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2-</a:t>
            </a:r>
            <a:r>
              <a:rPr lang="en-US" altLang="en-US" sz="2000" i="1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 err="1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 → </a:t>
            </a:r>
            <a:r>
              <a:rPr lang="en-US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UO</a:t>
            </a:r>
            <a:r>
              <a:rPr lang="en-US" altLang="en-US" sz="2000" baseline="-33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(SO</a:t>
            </a:r>
            <a:r>
              <a:rPr lang="en-US" altLang="en-US" sz="2000" baseline="-33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baseline="-33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baseline="33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4-</a:t>
            </a:r>
            <a:r>
              <a:rPr lang="en-US" altLang="en-US" sz="2000" i="1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 err="1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US" altLang="en-US" sz="2000" i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595212" y="3831156"/>
            <a:ext cx="3816424" cy="1245109"/>
            <a:chOff x="3595212" y="3831156"/>
            <a:chExt cx="3816424" cy="1245109"/>
          </a:xfrm>
        </p:grpSpPr>
        <p:pic>
          <p:nvPicPr>
            <p:cNvPr id="11" name="Picture 2" descr="X:\Learn Chemistry\HE\EDC CPBL\Images\Replacement Images\Waste to wealth\Pitchblende_schlema-alberoda credit.jpg" title="Pitchblend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5212" y="3831156"/>
              <a:ext cx="3816424" cy="1245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3595212" y="3831156"/>
              <a:ext cx="2825859" cy="320947"/>
            </a:xfrm>
            <a:prstGeom prst="rect">
              <a:avLst/>
            </a:prstGeom>
            <a:solidFill>
              <a:srgbClr val="C964C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2640" rIns="90000" bIns="45000">
              <a:normAutofit fontScale="77500" lnSpcReduction="20000"/>
            </a:bodyPr>
            <a:lstStyle>
              <a:lvl1pPr eaLnBrk="0"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 eaLnBrk="0"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 eaLnBrk="0"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 eaLnBrk="0"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 eaLnBrk="0"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</a:tabLst>
                <a:defRPr>
                  <a:solidFill>
                    <a:schemeClr val="tx1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Pitchblende: UO</a:t>
              </a:r>
              <a:r>
                <a:rPr lang="en-US" altLang="en-US" sz="2000" baseline="-3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en-US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, UO</a:t>
              </a:r>
              <a:r>
                <a:rPr lang="en-US" altLang="en-US" sz="2000" baseline="-3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altLang="en-US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U</a:t>
              </a:r>
              <a:r>
                <a:rPr lang="en-US" altLang="en-US" sz="2000" baseline="-3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en-US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en-US" altLang="en-US" sz="2000" baseline="-3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92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Yellowcake extraction 2</a:t>
            </a:r>
            <a:endParaRPr lang="en-GB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07504" y="1444078"/>
            <a:ext cx="2232248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ore crushed &amp; ground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Arrow 4" title="Arrow right"/>
          <p:cNvSpPr/>
          <p:nvPr/>
        </p:nvSpPr>
        <p:spPr>
          <a:xfrm>
            <a:off x="2411760" y="1683878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563888" y="1444078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leached with sulfuric acid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Arrow 6" title="Arrow right"/>
          <p:cNvSpPr/>
          <p:nvPr/>
        </p:nvSpPr>
        <p:spPr>
          <a:xfrm>
            <a:off x="5724128" y="1683878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16714" y="1410330"/>
            <a:ext cx="1159542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6876256" y="1444078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C964C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Solvent extraction: amines in kerosene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ight Arrow 9" title="Arrow down"/>
          <p:cNvSpPr/>
          <p:nvPr/>
        </p:nvSpPr>
        <p:spPr>
          <a:xfrm rot="5400000" flipV="1">
            <a:off x="6951243" y="2606979"/>
            <a:ext cx="609864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378367" y="2655119"/>
            <a:ext cx="1765634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(R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NH)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876256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Ammonium sulfate &amp; vacuum evaporation removes solvents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 title="Arrow left"/>
          <p:cNvSpPr/>
          <p:nvPr/>
        </p:nvSpPr>
        <p:spPr>
          <a:xfrm flipH="1">
            <a:off x="5724128" y="3412070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540401" y="4155926"/>
            <a:ext cx="1623887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(NH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3563888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Ammonia added 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oxidation, precipitation filtration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ight Arrow 12" title="Arrow left"/>
          <p:cNvSpPr/>
          <p:nvPr/>
        </p:nvSpPr>
        <p:spPr>
          <a:xfrm flipH="1">
            <a:off x="2411760" y="3412070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427907" y="3939902"/>
            <a:ext cx="1352005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(NH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7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179512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Heating yields concentrated U</a:t>
            </a:r>
            <a:r>
              <a:rPr lang="en-US" altLang="en-US" sz="16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altLang="en-US" sz="16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(yellowcake)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17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Solvent extraction</a:t>
            </a:r>
            <a:endParaRPr lang="en-GB" dirty="0"/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179512" y="1491630"/>
            <a:ext cx="2088232" cy="1368152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Solvent extraction: amines in kerosene</a:t>
            </a:r>
            <a:endParaRPr lang="en-US" alt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2627784" y="1367580"/>
            <a:ext cx="5472608" cy="250031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6168" rIns="46800" bIns="45000" anchor="ctr">
            <a:noAutofit/>
          </a:bodyPr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Solvent extraction with tertiary amines in </a:t>
            </a:r>
            <a:r>
              <a:rPr lang="en-US" alt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kerosene</a:t>
            </a: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(note </a:t>
            </a: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phase change for UO</a:t>
            </a:r>
            <a:r>
              <a:rPr lang="en-US" altLang="en-US" sz="2000" b="1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):</a:t>
            </a:r>
          </a:p>
          <a:p>
            <a:pPr>
              <a:lnSpc>
                <a:spcPct val="14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2R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altLang="en-US" sz="2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(org)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+ H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→ (R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US" altLang="en-US" sz="2000" baseline="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</a:p>
          <a:p>
            <a:pPr>
              <a:lnSpc>
                <a:spcPct val="14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[R = alkyl grouping → C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2n+1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lnSpc>
                <a:spcPct val="14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2(R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US" altLang="en-US" sz="2000" baseline="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baseline="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2-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org)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UO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(SO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baseline="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4-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US" altLang="en-US" sz="2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→ 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altLang="en-US" sz="2000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US" altLang="en-US" sz="2000" baseline="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UO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(SO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2000" baseline="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4-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org)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2SO</a:t>
            </a:r>
            <a:r>
              <a:rPr lang="en-US" altLang="en-US" sz="2000" baseline="-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en-US" sz="2000" baseline="3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2-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i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altLang="en-US" sz="2000" dirty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584" y="3990282"/>
            <a:ext cx="6629416" cy="10081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Loaded solvent is treated to remove impurities.</a:t>
            </a:r>
          </a:p>
          <a:p>
            <a:pPr>
              <a:lnSpc>
                <a:spcPct val="14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Impurities (</a:t>
            </a:r>
            <a:r>
              <a:rPr lang="en-US" altLang="en-US" sz="2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e.g.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silica, </a:t>
            </a:r>
            <a:r>
              <a:rPr lang="en-US" altLang="en-US" sz="20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zirconates</a:t>
            </a:r>
            <a:r>
              <a:rPr lang="en-US" altLang="en-US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 stay in aqueous phase.</a:t>
            </a: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6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Yellowcake extraction 2</a:t>
            </a:r>
            <a:endParaRPr lang="en-GB" dirty="0"/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07504" y="1444078"/>
            <a:ext cx="2232248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ore crushed &amp; ground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Arrow 4" title="Arrow right"/>
          <p:cNvSpPr/>
          <p:nvPr/>
        </p:nvSpPr>
        <p:spPr>
          <a:xfrm>
            <a:off x="2411760" y="1683878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563888" y="1444078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Uranium leached with sulfuric acid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Arrow 6" title="Arrow right"/>
          <p:cNvSpPr/>
          <p:nvPr/>
        </p:nvSpPr>
        <p:spPr>
          <a:xfrm>
            <a:off x="5724128" y="1683878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16714" y="1410330"/>
            <a:ext cx="1159542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6876256" y="1444078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Solvent extraction: amines in kerosene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ight Arrow 9" title="Arrow down"/>
          <p:cNvSpPr/>
          <p:nvPr/>
        </p:nvSpPr>
        <p:spPr>
          <a:xfrm rot="5400000" flipV="1">
            <a:off x="6951243" y="2606979"/>
            <a:ext cx="609864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378367" y="2655119"/>
            <a:ext cx="1765634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(R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NH)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876256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C964C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Ammonium sulfate &amp; vacuum evaporation removes solvents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 title="Arrow left"/>
          <p:cNvSpPr/>
          <p:nvPr/>
        </p:nvSpPr>
        <p:spPr>
          <a:xfrm flipH="1">
            <a:off x="5724128" y="3412070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540401" y="4155926"/>
            <a:ext cx="1623887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(NH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(SO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3563888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C964C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Ammonia added 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oxidation, precipitation filtration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ight Arrow 12" title="Arrow left"/>
          <p:cNvSpPr/>
          <p:nvPr/>
        </p:nvSpPr>
        <p:spPr>
          <a:xfrm flipH="1">
            <a:off x="2411760" y="3412070"/>
            <a:ext cx="1080120" cy="50405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427907" y="3939902"/>
            <a:ext cx="1352005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(NH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7</a:t>
            </a:r>
            <a:endParaRPr lang="en-GB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179512" y="3172270"/>
            <a:ext cx="2088232" cy="983656"/>
          </a:xfrm>
          <a:prstGeom prst="roundRect">
            <a:avLst>
              <a:gd name="adj" fmla="val 16667"/>
            </a:avLst>
          </a:prstGeom>
          <a:solidFill>
            <a:srgbClr val="C964C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rm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Heating yields concentrated U</a:t>
            </a:r>
            <a:r>
              <a:rPr lang="en-US" altLang="en-US" sz="16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altLang="en-US" sz="16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alt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(yellowcake)</a:t>
            </a:r>
            <a:endParaRPr lang="en-US" alt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72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Precipitation &amp; oxidation 1</a:t>
            </a:r>
            <a:endParaRPr lang="en-GB" dirty="0"/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179512" y="1779662"/>
            <a:ext cx="2088232" cy="2016224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9695" rIns="46800" bIns="45000" anchor="ctr">
            <a:noAutofit/>
          </a:bodyPr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en-US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Ammonium sulfate &amp; vacuum evaporation removes solvents</a:t>
            </a:r>
            <a:endParaRPr lang="en-US" alt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2535232" y="1563638"/>
            <a:ext cx="6264696" cy="244827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66168" rIns="46800" bIns="45000" anchor="ctr">
            <a:noAutofit/>
          </a:bodyPr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Addition of ammonium </a:t>
            </a:r>
            <a:r>
              <a:rPr lang="en-GB" altLang="en-US" sz="2000" b="1" dirty="0" err="1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sulfate</a:t>
            </a:r>
            <a:r>
              <a:rPr lang="en-GB" altLang="en-US" sz="2000" b="1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2000" b="1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followed by heating removes solvents</a:t>
            </a:r>
            <a:r>
              <a:rPr lang="en-GB" altLang="en-US" sz="2000" b="1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2000" b="1" dirty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NH</a:t>
            </a:r>
            <a:r>
              <a:rPr lang="en-GB" altLang="en-US" sz="2000" baseline="30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(SO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altLang="en-US" sz="2000" baseline="30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4-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org) + 2(NH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GB" altLang="en-US" sz="2000" baseline="-25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altLang="en-US" sz="2000" dirty="0" err="1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→ </a:t>
            </a: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4R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N(org) + (NH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UO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(SO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altLang="en-US" sz="2000" dirty="0" err="1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 + 2H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GB" altLang="en-US" sz="2000" baseline="-25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altLang="en-US" sz="2000" dirty="0" err="1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aq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Return </a:t>
            </a:r>
            <a:r>
              <a:rPr lang="en-GB" altLang="en-US" sz="2000" dirty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of acid and amine</a:t>
            </a:r>
            <a:r>
              <a:rPr lang="en-GB" altLang="en-US" sz="2000" dirty="0" smtClean="0">
                <a:solidFill>
                  <a:srgbClr val="505759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altLang="en-US" sz="2000" dirty="0">
              <a:solidFill>
                <a:srgbClr val="50575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21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29F063D-3990-465E-A207-6799EB149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1972FA-C3CA-436C-AD9A-31BEDBD7BFE3}">
  <ds:schemaRefs>
    <ds:schemaRef ds:uri="http://schemas.openxmlformats.org/package/2006/metadata/core-properties"/>
    <ds:schemaRef ds:uri="27d643f5-4560-4eff-9f48-d0fe6b2bec2d"/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7E9679C-D4D3-49FF-9FEA-5CE9E6E6D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685</Words>
  <Application>Microsoft Office PowerPoint</Application>
  <PresentationFormat>On-screen Show (16:9)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Nuclear decommissioning: Turning waste into Wealth</vt:lpstr>
      <vt:lpstr>Contents</vt:lpstr>
      <vt:lpstr>Yellowcake and its uses</vt:lpstr>
      <vt:lpstr>Yellowcake extraction 1</vt:lpstr>
      <vt:lpstr>Leaching</vt:lpstr>
      <vt:lpstr>Yellowcake extraction 2</vt:lpstr>
      <vt:lpstr>Solvent extraction</vt:lpstr>
      <vt:lpstr>Yellowcake extraction 2</vt:lpstr>
      <vt:lpstr>Precipitation &amp; oxidation 1</vt:lpstr>
      <vt:lpstr>Precipitation &amp; oxidation 2</vt:lpstr>
      <vt:lpstr>Yellowcake summary</vt:lpstr>
      <vt:lpstr>Bibliography 1</vt:lpstr>
      <vt:lpstr>Bibliography 2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W2W Yellowcake</dc:title>
  <dc:creator>Royal Society of Chemistry</dc:creator>
  <cp:lastModifiedBy>Robert Smith</cp:lastModifiedBy>
  <cp:revision>51</cp:revision>
  <dcterms:created xsi:type="dcterms:W3CDTF">2014-04-11T16:14:23Z</dcterms:created>
  <dcterms:modified xsi:type="dcterms:W3CDTF">2016-06-23T14:27:21Z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