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1"/>
  </p:notesMasterIdLst>
  <p:sldIdLst>
    <p:sldId id="257" r:id="rId5"/>
    <p:sldId id="260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3" r:id="rId17"/>
    <p:sldId id="274" r:id="rId18"/>
    <p:sldId id="275" r:id="rId19"/>
    <p:sldId id="276" r:id="rId20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0575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2619" autoAdjust="0"/>
  </p:normalViewPr>
  <p:slideViewPr>
    <p:cSldViewPr>
      <p:cViewPr>
        <p:scale>
          <a:sx n="70" d="100"/>
          <a:sy n="70" d="100"/>
        </p:scale>
        <p:origin x="-228" y="-92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2257F0-D111-4A64-B074-D49751B7D1AF}" type="datetimeFigureOut">
              <a:rPr lang="en-GB" smtClean="0"/>
              <a:t>20/04/2016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24CF8F1-9B73-4D28-AE12-FC43D0B983C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872375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4CF8F1-9B73-4D28-AE12-FC43D0B983CD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96136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539552" y="893474"/>
            <a:ext cx="6408712" cy="1102519"/>
          </a:xfrm>
        </p:spPr>
        <p:txBody>
          <a:bodyPr>
            <a:normAutofit/>
          </a:bodyPr>
          <a:lstStyle>
            <a:lvl1pPr algn="l">
              <a:defRPr sz="4000" b="1" baseline="0">
                <a:solidFill>
                  <a:srgbClr val="2C4D67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539552" y="1977684"/>
            <a:ext cx="6400800" cy="1314450"/>
          </a:xfrm>
        </p:spPr>
        <p:txBody>
          <a:bodyPr>
            <a:normAutofit/>
          </a:bodyPr>
          <a:lstStyle>
            <a:lvl1pPr marL="0" indent="0" algn="l">
              <a:buNone/>
              <a:defRPr sz="280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Main body copy goes here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429981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 slide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GB" smtClean="0"/>
              <a:t>Slide no</a:t>
            </a:r>
            <a:endParaRPr lang="en-GB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809006" y="1689348"/>
            <a:ext cx="6400800" cy="1314450"/>
          </a:xfrm>
        </p:spPr>
        <p:txBody>
          <a:bodyPr>
            <a:noAutofit/>
          </a:bodyPr>
          <a:lstStyle>
            <a:lvl1pPr marL="0" indent="0" algn="l">
              <a:buNone/>
              <a:defRPr sz="2000" baseline="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dirty="0" smtClean="0"/>
              <a:t>Main body copy goes here</a:t>
            </a:r>
            <a:endParaRPr lang="en-GB" dirty="0"/>
          </a:p>
        </p:txBody>
      </p:sp>
      <p:sp>
        <p:nvSpPr>
          <p:cNvPr id="7" name="Title 1"/>
          <p:cNvSpPr>
            <a:spLocks noGrp="1"/>
          </p:cNvSpPr>
          <p:nvPr>
            <p:ph type="title" hasCustomPrompt="1"/>
          </p:nvPr>
        </p:nvSpPr>
        <p:spPr>
          <a:xfrm>
            <a:off x="755576" y="483518"/>
            <a:ext cx="7848872" cy="857250"/>
          </a:xfrm>
        </p:spPr>
        <p:txBody>
          <a:bodyPr/>
          <a:lstStyle>
            <a:lvl1pPr>
              <a:defRPr b="1"/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376492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 slide with bullets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755576" y="483518"/>
            <a:ext cx="7848872" cy="85725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en-GB" sz="4000" b="1" kern="1200" dirty="0">
                <a:solidFill>
                  <a:srgbClr val="505759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GB" smtClean="0"/>
              <a:t>Slide no</a:t>
            </a:r>
            <a:endParaRPr lang="en-GB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 hasCustomPrompt="1"/>
          </p:nvPr>
        </p:nvSpPr>
        <p:spPr>
          <a:xfrm>
            <a:off x="755576" y="1395260"/>
            <a:ext cx="7848872" cy="2735263"/>
          </a:xfrm>
        </p:spPr>
        <p:txBody>
          <a:bodyPr/>
          <a:lstStyle>
            <a:lvl1pPr>
              <a:defRPr sz="2000"/>
            </a:lvl1pPr>
            <a:lvl2pPr>
              <a:defRPr sz="1600"/>
            </a:lvl2pPr>
            <a:lvl3pPr>
              <a:defRPr sz="1200"/>
            </a:lvl3pPr>
            <a:lvl4pPr>
              <a:defRPr sz="800"/>
            </a:lvl4pPr>
            <a:lvl5pPr>
              <a:defRPr sz="800"/>
            </a:lvl5pPr>
          </a:lstStyle>
          <a:p>
            <a:pPr lvl="0"/>
            <a:r>
              <a:rPr lang="en-US" dirty="0" smtClean="0"/>
              <a:t>Bulleted list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896646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GB" dirty="0" smtClean="0"/>
              <a:t>Slide no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841280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3" r:id="rId2"/>
    <p:sldLayoutId id="2147483656" r:id="rId3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rgbClr val="505759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2" y="893474"/>
            <a:ext cx="8064896" cy="1102519"/>
          </a:xfrm>
        </p:spPr>
        <p:txBody>
          <a:bodyPr>
            <a:noAutofit/>
          </a:bodyPr>
          <a:lstStyle/>
          <a:p>
            <a:r>
              <a:rPr lang="en-GB" dirty="0"/>
              <a:t>Nuclear decommissioning: Turning waste into Wealth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9552" y="2355726"/>
            <a:ext cx="6400800" cy="1602178"/>
          </a:xfrm>
        </p:spPr>
        <p:txBody>
          <a:bodyPr>
            <a:noAutofit/>
          </a:bodyPr>
          <a:lstStyle/>
          <a:p>
            <a:r>
              <a:rPr lang="en-GB" sz="2000" dirty="0" smtClean="0"/>
              <a:t>Media interactions</a:t>
            </a:r>
          </a:p>
          <a:p>
            <a:endParaRPr lang="en-GB" sz="2000" dirty="0"/>
          </a:p>
          <a:p>
            <a:r>
              <a:rPr lang="en-GB" sz="2000" dirty="0" err="1"/>
              <a:t>Tzany</a:t>
            </a:r>
            <a:r>
              <a:rPr lang="en-GB" sz="2000" dirty="0"/>
              <a:t> </a:t>
            </a:r>
            <a:r>
              <a:rPr lang="en-GB" sz="2000" dirty="0" err="1"/>
              <a:t>Kokalova</a:t>
            </a:r>
            <a:endParaRPr lang="en-GB" sz="2000" dirty="0"/>
          </a:p>
          <a:p>
            <a:r>
              <a:rPr lang="en-GB" sz="2000" dirty="0"/>
              <a:t>University of Birmingham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50886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Tips for live TV interviews 1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 smtClean="0"/>
              <a:t>Studios are very small. You’ll wait in a ‘green room’</a:t>
            </a:r>
          </a:p>
          <a:p>
            <a:r>
              <a:rPr lang="en-GB" dirty="0" smtClean="0"/>
              <a:t>You will be guided into place by the stage manager</a:t>
            </a:r>
          </a:p>
          <a:p>
            <a:r>
              <a:rPr lang="en-GB" dirty="0" smtClean="0"/>
              <a:t>Look at the interviewer when being asked a question</a:t>
            </a:r>
          </a:p>
          <a:p>
            <a:r>
              <a:rPr lang="en-GB" dirty="0" smtClean="0"/>
              <a:t>The interviewers are pros, engaging and easy to speak to</a:t>
            </a:r>
          </a:p>
        </p:txBody>
      </p:sp>
    </p:spTree>
    <p:extLst>
      <p:ext uri="{BB962C8B-B14F-4D97-AF65-F5344CB8AC3E}">
        <p14:creationId xmlns:p14="http://schemas.microsoft.com/office/powerpoint/2010/main" val="27527408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Tips for live TV interviews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>
          <a:xfrm>
            <a:off x="755576" y="1395260"/>
            <a:ext cx="7848872" cy="3120706"/>
          </a:xfrm>
        </p:spPr>
        <p:txBody>
          <a:bodyPr>
            <a:noAutofit/>
          </a:bodyPr>
          <a:lstStyle/>
          <a:p>
            <a:r>
              <a:rPr lang="en-GB" dirty="0"/>
              <a:t>They will be distracted while ‘not interviewing’ </a:t>
            </a:r>
            <a:r>
              <a:rPr lang="en-GB" dirty="0" smtClean="0"/>
              <a:t>you</a:t>
            </a:r>
          </a:p>
          <a:p>
            <a:r>
              <a:rPr lang="en-GB" dirty="0" smtClean="0"/>
              <a:t>Answer directly to them (like you’re down the pub)</a:t>
            </a:r>
          </a:p>
          <a:p>
            <a:r>
              <a:rPr lang="en-GB" dirty="0" smtClean="0"/>
              <a:t>Wear </a:t>
            </a:r>
            <a:r>
              <a:rPr lang="en-GB" dirty="0" err="1" smtClean="0"/>
              <a:t>smartish</a:t>
            </a:r>
            <a:r>
              <a:rPr lang="en-GB" dirty="0" smtClean="0"/>
              <a:t> clothes (from the top up at least)</a:t>
            </a:r>
          </a:p>
          <a:p>
            <a:r>
              <a:rPr lang="en-GB" dirty="0" smtClean="0"/>
              <a:t>Bring notes (you can put them in your pocket); ask colleagues before you go on screen to check your facts.</a:t>
            </a: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75200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Tips for live TV interviews 3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>
          <a:xfrm>
            <a:off x="755576" y="1395260"/>
            <a:ext cx="7848872" cy="3048698"/>
          </a:xfrm>
        </p:spPr>
        <p:txBody>
          <a:bodyPr>
            <a:noAutofit/>
          </a:bodyPr>
          <a:lstStyle/>
          <a:p>
            <a:r>
              <a:rPr lang="en-GB" dirty="0" smtClean="0"/>
              <a:t>It’s all over before you know it</a:t>
            </a:r>
          </a:p>
          <a:p>
            <a:r>
              <a:rPr lang="en-GB" dirty="0" smtClean="0"/>
              <a:t>Usually take you home afterwards</a:t>
            </a:r>
          </a:p>
          <a:p>
            <a:r>
              <a:rPr lang="en-GB" dirty="0" smtClean="0"/>
              <a:t>Usually no payment (I never asked for any)</a:t>
            </a:r>
          </a:p>
          <a:p>
            <a:r>
              <a:rPr lang="en-GB" dirty="0" smtClean="0"/>
              <a:t>Ask for a copy of the interview DVD before you go on</a:t>
            </a:r>
          </a:p>
          <a:p>
            <a:r>
              <a:rPr lang="en-GB" dirty="0" smtClean="0"/>
              <a:t>Try to give examples rather than raw numbers e.g., one teaspoon of water in an entire swimming pool, rather than 1 in a billion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80732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Tips for live radio interviews 1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 smtClean="0"/>
              <a:t>Wear what you like</a:t>
            </a:r>
          </a:p>
          <a:p>
            <a:r>
              <a:rPr lang="en-GB" dirty="0" smtClean="0"/>
              <a:t>You might well not be in the same studio as the interviewer (e.g., you Guildford BBC SCR (or at home), them in London)</a:t>
            </a:r>
          </a:p>
          <a:p>
            <a:r>
              <a:rPr lang="en-GB" dirty="0" smtClean="0"/>
              <a:t>You can call the interviewer by their name e.g., Jeremy</a:t>
            </a:r>
          </a:p>
        </p:txBody>
      </p:sp>
    </p:spTree>
    <p:extLst>
      <p:ext uri="{BB962C8B-B14F-4D97-AF65-F5344CB8AC3E}">
        <p14:creationId xmlns:p14="http://schemas.microsoft.com/office/powerpoint/2010/main" val="410038780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Tips for live radio interviews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>
          <a:xfrm>
            <a:off x="755576" y="1395260"/>
            <a:ext cx="7848872" cy="3048698"/>
          </a:xfrm>
        </p:spPr>
        <p:txBody>
          <a:bodyPr>
            <a:noAutofit/>
          </a:bodyPr>
          <a:lstStyle/>
          <a:p>
            <a:r>
              <a:rPr lang="en-GB" dirty="0"/>
              <a:t>You can have loads of notes in front of you to refer to. Good to have some numbers etc</a:t>
            </a:r>
            <a:r>
              <a:rPr lang="en-GB" dirty="0" smtClean="0"/>
              <a:t>.</a:t>
            </a:r>
          </a:p>
          <a:p>
            <a:r>
              <a:rPr lang="en-GB" dirty="0" smtClean="0"/>
              <a:t>Be patient and try not to interrupt, it appears rude and you lose the audience</a:t>
            </a:r>
          </a:p>
          <a:p>
            <a:r>
              <a:rPr lang="en-GB" dirty="0" smtClean="0"/>
              <a:t>Don’t be rude/denigrate other people (e.g., during a phone in). Even if you disagree with them vehemently, you can sound very patronising</a:t>
            </a: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3007247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Why should you bother?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r>
              <a:rPr lang="en-GB" dirty="0" smtClean="0"/>
              <a:t>A good, enjoyable experience</a:t>
            </a:r>
          </a:p>
          <a:p>
            <a:r>
              <a:rPr lang="en-GB" dirty="0" smtClean="0"/>
              <a:t>Increases professional profile (mostly positively)</a:t>
            </a:r>
          </a:p>
          <a:p>
            <a:r>
              <a:rPr lang="en-GB" dirty="0" smtClean="0"/>
              <a:t>You learn new things</a:t>
            </a:r>
          </a:p>
          <a:p>
            <a:r>
              <a:rPr lang="en-GB" dirty="0" smtClean="0"/>
              <a:t>Highlights the importance of science in society</a:t>
            </a:r>
          </a:p>
          <a:p>
            <a:r>
              <a:rPr lang="en-GB" dirty="0" smtClean="0"/>
              <a:t>We have a duty to do such things if called upon. If not you, then who?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8975943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Copyright information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dirty="0"/>
              <a:t>This resource “</a:t>
            </a:r>
            <a:r>
              <a:rPr lang="en-GB" i="1" dirty="0"/>
              <a:t>new name</a:t>
            </a:r>
            <a:r>
              <a:rPr lang="en-GB" dirty="0"/>
              <a:t>”, is a derivative of </a:t>
            </a:r>
            <a:r>
              <a:rPr lang="en-GB" dirty="0" smtClean="0"/>
              <a:t>“W2W </a:t>
            </a:r>
            <a:r>
              <a:rPr lang="en-GB" smtClean="0"/>
              <a:t>Media interactions” </a:t>
            </a:r>
            <a:r>
              <a:rPr lang="en-GB" dirty="0"/>
              <a:t>by The Royal Society of Chemistry used under CC-BY-NC-SA 4.0. “</a:t>
            </a:r>
            <a:r>
              <a:rPr lang="en-GB" i="1" dirty="0"/>
              <a:t>new name</a:t>
            </a:r>
            <a:r>
              <a:rPr lang="en-GB" dirty="0"/>
              <a:t>” is licensed under CC-BY-NC-SA 4.0 by “</a:t>
            </a:r>
            <a:r>
              <a:rPr lang="en-GB" i="1" dirty="0"/>
              <a:t>name of user</a:t>
            </a:r>
            <a:r>
              <a:rPr lang="en-GB" dirty="0"/>
              <a:t>”.</a:t>
            </a:r>
          </a:p>
        </p:txBody>
      </p:sp>
    </p:spTree>
    <p:extLst>
      <p:ext uri="{BB962C8B-B14F-4D97-AF65-F5344CB8AC3E}">
        <p14:creationId xmlns:p14="http://schemas.microsoft.com/office/powerpoint/2010/main" val="42256347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Case study: Prof Paddy Regan</a:t>
            </a:r>
            <a:endParaRPr lang="en-GB" dirty="0"/>
          </a:p>
        </p:txBody>
      </p:sp>
      <p:sp>
        <p:nvSpPr>
          <p:cNvPr id="9" name="Rounded Rectangle 8"/>
          <p:cNvSpPr/>
          <p:nvPr/>
        </p:nvSpPr>
        <p:spPr>
          <a:xfrm>
            <a:off x="179512" y="1454711"/>
            <a:ext cx="5688632" cy="1765419"/>
          </a:xfrm>
          <a:prstGeom prst="roundRect">
            <a:avLst/>
          </a:prstGeom>
          <a:solidFill>
            <a:srgbClr val="83317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>
              <a:spcBef>
                <a:spcPct val="20000"/>
              </a:spcBef>
            </a:pPr>
            <a:r>
              <a:rPr lang="en-GB" sz="2000" dirty="0" err="1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Prof.</a:t>
            </a:r>
            <a:r>
              <a:rPr lang="en-GB" sz="2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P. Regan</a:t>
            </a:r>
          </a:p>
          <a:p>
            <a:pPr lvl="0">
              <a:spcBef>
                <a:spcPct val="20000"/>
              </a:spcBef>
            </a:pPr>
            <a:r>
              <a:rPr lang="en-GB" sz="2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University of Surrey – National Physical Lab.</a:t>
            </a:r>
          </a:p>
          <a:p>
            <a:pPr lvl="0">
              <a:spcBef>
                <a:spcPct val="20000"/>
              </a:spcBef>
            </a:pPr>
            <a:r>
              <a:rPr lang="en-GB" sz="2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NPL – Chair of Radionuclide Metrology.</a:t>
            </a:r>
          </a:p>
          <a:p>
            <a:pPr lvl="0">
              <a:spcBef>
                <a:spcPct val="20000"/>
              </a:spcBef>
            </a:pPr>
            <a:r>
              <a:rPr lang="en-GB" sz="2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Nuclear physicist.</a:t>
            </a:r>
            <a:endParaRPr lang="en-GB" sz="20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Rounded Rectangle 9"/>
          <p:cNvSpPr/>
          <p:nvPr/>
        </p:nvSpPr>
        <p:spPr>
          <a:xfrm>
            <a:off x="5868144" y="3237926"/>
            <a:ext cx="3080491" cy="1765419"/>
          </a:xfrm>
          <a:prstGeom prst="roundRect">
            <a:avLst/>
          </a:prstGeom>
          <a:solidFill>
            <a:srgbClr val="83317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en-GB" sz="2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Paddy,</a:t>
            </a:r>
          </a:p>
          <a:p>
            <a:pPr lvl="0"/>
            <a:r>
              <a:rPr lang="en-GB" sz="2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“Father of 4 school-age kids, poor </a:t>
            </a:r>
            <a:r>
              <a:rPr lang="en-GB" sz="2000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squash &amp; </a:t>
            </a:r>
            <a:r>
              <a:rPr lang="en-GB" sz="20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golf player.”</a:t>
            </a:r>
          </a:p>
        </p:txBody>
      </p:sp>
    </p:spTree>
    <p:extLst>
      <p:ext uri="{BB962C8B-B14F-4D97-AF65-F5344CB8AC3E}">
        <p14:creationId xmlns:p14="http://schemas.microsoft.com/office/powerpoint/2010/main" val="1957992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In the beginning 1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1"/>
          </p:nvPr>
        </p:nvSpPr>
        <p:spPr>
          <a:xfrm>
            <a:off x="755576" y="1395260"/>
            <a:ext cx="7848872" cy="297669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b="1" dirty="0" smtClean="0"/>
              <a:t>What did I know about “the media” before I started in 2006?</a:t>
            </a:r>
          </a:p>
          <a:p>
            <a:pPr marL="0" indent="0">
              <a:buNone/>
            </a:pPr>
            <a:endParaRPr lang="en-GB" b="1" dirty="0" smtClean="0"/>
          </a:p>
          <a:p>
            <a:r>
              <a:rPr lang="en-GB" dirty="0" smtClean="0"/>
              <a:t>Nothing about the media really</a:t>
            </a:r>
          </a:p>
          <a:p>
            <a:r>
              <a:rPr lang="en-GB" dirty="0" smtClean="0"/>
              <a:t>Some radiation physics, I can understand numbers and I can read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760718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In the </a:t>
            </a:r>
            <a:r>
              <a:rPr lang="en-GB" dirty="0" smtClean="0"/>
              <a:t>beginning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GB" b="1" dirty="0" smtClean="0"/>
              <a:t>Was I scared?</a:t>
            </a:r>
          </a:p>
          <a:p>
            <a:endParaRPr lang="en-GB" dirty="0"/>
          </a:p>
          <a:p>
            <a:r>
              <a:rPr lang="en-GB" dirty="0" smtClean="0"/>
              <a:t>Yes</a:t>
            </a:r>
            <a:r>
              <a:rPr lang="en-GB" dirty="0"/>
              <a:t>, a bit at the beginning – thought I would make </a:t>
            </a:r>
            <a:r>
              <a:rPr lang="en-GB" dirty="0" smtClean="0"/>
              <a:t>an idiot </a:t>
            </a:r>
            <a:r>
              <a:rPr lang="en-GB" dirty="0"/>
              <a:t>of myself.</a:t>
            </a:r>
          </a:p>
          <a:p>
            <a:r>
              <a:rPr lang="en-GB" dirty="0" smtClean="0"/>
              <a:t>Got </a:t>
            </a:r>
            <a:r>
              <a:rPr lang="en-GB" dirty="0"/>
              <a:t>much more relaxed with </a:t>
            </a:r>
            <a:r>
              <a:rPr lang="en-GB" dirty="0" smtClean="0"/>
              <a:t>experience, because you know </a:t>
            </a:r>
            <a:r>
              <a:rPr lang="en-GB" dirty="0"/>
              <a:t>much more about the subject than the media.</a:t>
            </a:r>
          </a:p>
        </p:txBody>
      </p:sp>
    </p:spTree>
    <p:extLst>
      <p:ext uri="{BB962C8B-B14F-4D97-AF65-F5344CB8AC3E}">
        <p14:creationId xmlns:p14="http://schemas.microsoft.com/office/powerpoint/2010/main" val="5509540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How it all started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>
          <a:xfrm>
            <a:off x="755576" y="1395260"/>
            <a:ext cx="7848872" cy="319271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GB" b="1" dirty="0" smtClean="0"/>
              <a:t>The polonium-210 poisoning of Alexander </a:t>
            </a:r>
            <a:r>
              <a:rPr lang="en-GB" b="1" dirty="0" err="1" smtClean="0"/>
              <a:t>Litvinenko</a:t>
            </a:r>
            <a:r>
              <a:rPr lang="en-GB" b="1" dirty="0" smtClean="0"/>
              <a:t>, November 2006</a:t>
            </a:r>
          </a:p>
          <a:p>
            <a:endParaRPr lang="en-GB" dirty="0"/>
          </a:p>
          <a:p>
            <a:r>
              <a:rPr lang="en-GB" dirty="0" smtClean="0"/>
              <a:t>I was the right person, right time and right place and “willing to do it” and called by SMC</a:t>
            </a:r>
          </a:p>
          <a:p>
            <a:r>
              <a:rPr lang="en-GB" dirty="0" smtClean="0"/>
              <a:t>Live TV interviews (BBC, CNN, ITN, Sky etc.)</a:t>
            </a:r>
          </a:p>
          <a:p>
            <a:r>
              <a:rPr lang="en-GB" dirty="0" smtClean="0"/>
              <a:t>Recorded interviews (CNN, Russia Today, NBC news etc.)</a:t>
            </a:r>
          </a:p>
          <a:p>
            <a:r>
              <a:rPr lang="en-GB" dirty="0" smtClean="0"/>
              <a:t>Radio phone-ins, live interviews (BBC R1, 2, 4 &amp; 5)</a:t>
            </a:r>
          </a:p>
          <a:p>
            <a:r>
              <a:rPr lang="en-GB" dirty="0" smtClean="0"/>
              <a:t>Lots of newspaper/magazine interviews/contributions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91990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What followed? 1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GB" b="1" dirty="0" smtClean="0"/>
              <a:t>Discussing mobile phones and </a:t>
            </a:r>
            <a:r>
              <a:rPr lang="en-GB" b="1" dirty="0" err="1" smtClean="0"/>
              <a:t>wifi</a:t>
            </a:r>
            <a:r>
              <a:rPr lang="en-GB" b="1" dirty="0" smtClean="0"/>
              <a:t> safety</a:t>
            </a:r>
          </a:p>
          <a:p>
            <a:pPr marL="0" indent="0">
              <a:buNone/>
            </a:pPr>
            <a:endParaRPr lang="en-GB" dirty="0"/>
          </a:p>
          <a:p>
            <a:r>
              <a:rPr lang="en-GB" dirty="0" smtClean="0"/>
              <a:t>The Richard and Judy show</a:t>
            </a:r>
          </a:p>
          <a:p>
            <a:r>
              <a:rPr lang="en-GB" dirty="0" smtClean="0"/>
              <a:t>Numerous radio phone in shows</a:t>
            </a:r>
            <a:endParaRPr lang="en-GB" dirty="0"/>
          </a:p>
          <a:p>
            <a:pPr marL="0" indent="0">
              <a:buNone/>
            </a:pPr>
            <a:endParaRPr lang="en-GB" dirty="0" smtClean="0"/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718503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What followed? 2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GB" b="1" dirty="0" smtClean="0"/>
              <a:t>Discussing the opening of the LHC (big-bang!)</a:t>
            </a:r>
            <a:endParaRPr lang="en-GB" b="1" dirty="0"/>
          </a:p>
        </p:txBody>
      </p:sp>
    </p:spTree>
    <p:extLst>
      <p:ext uri="{BB962C8B-B14F-4D97-AF65-F5344CB8AC3E}">
        <p14:creationId xmlns:p14="http://schemas.microsoft.com/office/powerpoint/2010/main" val="20445280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What followed? 3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GB" b="1" dirty="0"/>
              <a:t>Other “nuclear news</a:t>
            </a:r>
            <a:r>
              <a:rPr lang="en-GB" b="1" dirty="0" smtClean="0"/>
              <a:t>”</a:t>
            </a:r>
          </a:p>
          <a:p>
            <a:endParaRPr lang="en-GB" dirty="0" smtClean="0"/>
          </a:p>
          <a:p>
            <a:r>
              <a:rPr lang="en-GB" dirty="0" smtClean="0"/>
              <a:t>Syrian ‘nuclear reactor’ destroyed (2008)</a:t>
            </a:r>
          </a:p>
          <a:p>
            <a:r>
              <a:rPr lang="en-GB" dirty="0" smtClean="0"/>
              <a:t>Earthquake at Japanese nuclear reactor site (2009)</a:t>
            </a:r>
          </a:p>
          <a:p>
            <a:r>
              <a:rPr lang="en-GB" dirty="0" smtClean="0"/>
              <a:t>Funding crisis in UK science (2010)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6534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What followed? 4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GB" b="1" dirty="0" smtClean="0"/>
              <a:t>Fukushima (March, 2011)</a:t>
            </a:r>
          </a:p>
          <a:p>
            <a:endParaRPr lang="en-GB" dirty="0" smtClean="0"/>
          </a:p>
          <a:p>
            <a:r>
              <a:rPr lang="en-GB" dirty="0" smtClean="0"/>
              <a:t>Neutrinos faster than light (2011)</a:t>
            </a:r>
          </a:p>
          <a:p>
            <a:r>
              <a:rPr lang="en-GB" dirty="0" smtClean="0"/>
              <a:t>Al-Jazeera, future of nuclear power (2012)</a:t>
            </a:r>
          </a:p>
          <a:p>
            <a:r>
              <a:rPr lang="en-GB" dirty="0" smtClean="0"/>
              <a:t>Polonium related to death of Yasser Arafat (2013)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53891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>
  <documentManagement>
    <Template xmlns="27d643f5-4560-4eff-9f48-d0fe6b2bec2d">Powerpoint presentations</Template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1788752EB44974D994EBA0BE182464D" ma:contentTypeVersion="1" ma:contentTypeDescription="Create a new document." ma:contentTypeScope="" ma:versionID="99bbc2474cb3204ca9fbdd512615df56">
  <xsd:schema xmlns:xsd="http://www.w3.org/2001/XMLSchema" xmlns:p="http://schemas.microsoft.com/office/2006/metadata/properties" xmlns:ns2="27d643f5-4560-4eff-9f48-d0fe6b2bec2d" targetNamespace="http://schemas.microsoft.com/office/2006/metadata/properties" ma:root="true" ma:fieldsID="3e4c637131ef89c7ae71a83de9afa52f" ns2:_="">
    <xsd:import namespace="27d643f5-4560-4eff-9f48-d0fe6b2bec2d"/>
    <xsd:element name="properties">
      <xsd:complexType>
        <xsd:sequence>
          <xsd:element name="documentManagement">
            <xsd:complexType>
              <xsd:all>
                <xsd:element ref="ns2:Template" minOccurs="0"/>
              </xsd:all>
            </xsd:complexType>
          </xsd:element>
        </xsd:sequence>
      </xsd:complexType>
    </xsd:element>
  </xsd:schema>
  <xsd:schema xmlns:xsd="http://www.w3.org/2001/XMLSchema" xmlns:dms="http://schemas.microsoft.com/office/2006/documentManagement/types" targetNamespace="27d643f5-4560-4eff-9f48-d0fe6b2bec2d" elementFormDefault="qualified">
    <xsd:import namespace="http://schemas.microsoft.com/office/2006/documentManagement/types"/>
    <xsd:element name="Template" ma:index="8" nillable="true" ma:displayName="Template" ma:format="Dropdown" ma:internalName="Template">
      <xsd:simpleType>
        <xsd:restriction base="dms:Choice">
          <xsd:enumeration value="Stationery"/>
          <xsd:enumeration value="Purchase order forms"/>
          <xsd:enumeration value="Powerpoint presentations"/>
          <xsd:enumeration value="Meetings"/>
          <xsd:enumeration value="Legal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Props1.xml><?xml version="1.0" encoding="utf-8"?>
<ds:datastoreItem xmlns:ds="http://schemas.openxmlformats.org/officeDocument/2006/customXml" ds:itemID="{F29F063D-3990-465E-A207-6799EB14973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BD1972FA-C3CA-436C-AD9A-31BEDBD7BFE3}">
  <ds:schemaRefs>
    <ds:schemaRef ds:uri="http://schemas.microsoft.com/office/2006/documentManagement/types"/>
    <ds:schemaRef ds:uri="http://schemas.openxmlformats.org/package/2006/metadata/core-properties"/>
    <ds:schemaRef ds:uri="http://www.w3.org/XML/1998/namespace"/>
    <ds:schemaRef ds:uri="http://purl.org/dc/dcmitype/"/>
    <ds:schemaRef ds:uri="27d643f5-4560-4eff-9f48-d0fe6b2bec2d"/>
    <ds:schemaRef ds:uri="http://schemas.microsoft.com/office/2006/metadata/properties"/>
    <ds:schemaRef ds:uri="http://purl.org/dc/terms/"/>
    <ds:schemaRef ds:uri="http://purl.org/dc/elements/1.1/"/>
  </ds:schemaRefs>
</ds:datastoreItem>
</file>

<file path=customXml/itemProps3.xml><?xml version="1.0" encoding="utf-8"?>
<ds:datastoreItem xmlns:ds="http://schemas.openxmlformats.org/officeDocument/2006/customXml" ds:itemID="{47E9679C-D4D3-49FF-9FEA-5CE9E6E6D2F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7d643f5-4560-4eff-9f48-d0fe6b2bec2d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135</TotalTime>
  <Words>706</Words>
  <Application>Microsoft Office PowerPoint</Application>
  <PresentationFormat>On-screen Show (16:9)</PresentationFormat>
  <Paragraphs>82</Paragraphs>
  <Slides>16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Nuclear decommissioning: Turning waste into Wealth</vt:lpstr>
      <vt:lpstr>Case study: Prof Paddy Regan</vt:lpstr>
      <vt:lpstr>In the beginning 1</vt:lpstr>
      <vt:lpstr>In the beginning 2</vt:lpstr>
      <vt:lpstr>How it all started</vt:lpstr>
      <vt:lpstr>What followed? 1</vt:lpstr>
      <vt:lpstr>What followed? 2</vt:lpstr>
      <vt:lpstr>What followed? 3</vt:lpstr>
      <vt:lpstr>What followed? 4</vt:lpstr>
      <vt:lpstr>Tips for live TV interviews 1</vt:lpstr>
      <vt:lpstr>Tips for live TV interviews 2</vt:lpstr>
      <vt:lpstr>Tips for live TV interviews 3</vt:lpstr>
      <vt:lpstr>Tips for live radio interviews 1</vt:lpstr>
      <vt:lpstr>Tips for live radio interviews 2</vt:lpstr>
      <vt:lpstr>Why should you bother?</vt:lpstr>
      <vt:lpstr>Copyright information</vt:lpstr>
    </vt:vector>
  </TitlesOfParts>
  <Company>Royal Society of Chemistry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W2W Media interactions</dc:title>
  <dc:creator>Royal Society of Chemistry</dc:creator>
  <cp:lastModifiedBy>Robert Smith</cp:lastModifiedBy>
  <cp:revision>29</cp:revision>
  <dcterms:created xsi:type="dcterms:W3CDTF">2014-04-11T16:14:23Z</dcterms:created>
  <dcterms:modified xsi:type="dcterms:W3CDTF">2016-04-20T07:57:57Z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0x010100C1788752EB44974D994EBA0BE182464D</vt:lpwstr>
  </property>
</Properties>
</file>

<file path=docProps/thumbnail.jpeg>
</file>