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7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Smith" initials="R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CCBD"/>
    <a:srgbClr val="C964CF"/>
    <a:srgbClr val="833177"/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984" autoAdjust="0"/>
  </p:normalViewPr>
  <p:slideViewPr>
    <p:cSldViewPr>
      <p:cViewPr>
        <p:scale>
          <a:sx n="70" d="100"/>
          <a:sy n="70" d="100"/>
        </p:scale>
        <p:origin x="-1446" y="-1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25A18-D643-4AF4-B374-827E37729D13}" type="datetimeFigureOut">
              <a:rPr lang="en-GB" smtClean="0"/>
              <a:t>16/06/2016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9A902-331A-4635-9D98-34EAD5BDE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51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Ask the students which factors they think will be influencing the choice of strategy and then Discuss with them details about the meaning of each of the factors. (see p.25 – 28 in File: Decommissioning policies and strategies IAEA.pdf )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Also additional information in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Decommissioning on NPP and research reactors.pdf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9A902-331A-4635-9D98-34EAD5BDE1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555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Ask the students which factors they think will be influencing the choice of strategy and then Discuss with them details about the meaning of each of the factors. (see p.25 – 28 in File</a:t>
            </a:r>
            <a:r>
              <a:rPr lang="en-GB" altLang="en-US" sz="1200" smtClean="0">
                <a:latin typeface="Arial" charset="0"/>
                <a:ea typeface="Droid Sans Fallback" charset="0"/>
                <a:cs typeface="Droid Sans Fallback" charset="0"/>
              </a:rPr>
              <a:t>: Decommissioning </a:t>
            </a: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policies and strategies IAEA.pdf )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Also additional information in</a:t>
            </a:r>
          </a:p>
          <a:p>
            <a:pPr marL="215900" eaLnBrk="1">
              <a:lnSpc>
                <a:spcPct val="93000"/>
              </a:lnSpc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dirty="0" smtClean="0">
                <a:latin typeface="Arial" charset="0"/>
                <a:ea typeface="Droid Sans Fallback" charset="0"/>
                <a:cs typeface="Droid Sans Fallback" charset="0"/>
              </a:rPr>
              <a:t>Decommissioning on NPP and research reactors.pdf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9A902-331A-4635-9D98-34EAD5BDE1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555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9A902-331A-4635-9D98-34EAD5BDE1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015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Char char="●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ALARP principle (in America called ALARA)</a:t>
            </a:r>
          </a:p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Discuss with students what the ALARP Principle is:</a:t>
            </a:r>
          </a:p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What is ALARP ?</a:t>
            </a:r>
          </a:p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Char char="●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ALARP is an acronym for As Low As Reasonably Practicable. This is a radiation safety principle for minimizing radiation doses and releases of radioactive materials by employing all reasonable methods.</a:t>
            </a:r>
          </a:p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Char char="●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ALARP is not only a sound safety principle, but is a regulatory requirement for all radiation safety programs.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9A902-331A-4635-9D98-34EAD5BDE1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061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Char char="●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ALARP principle (in America called ALARA)</a:t>
            </a:r>
          </a:p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Discuss with students what the ALARP Principle is:</a:t>
            </a:r>
          </a:p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What is ALARP ?</a:t>
            </a:r>
          </a:p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Char char="●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ALARP is an acronym for As Low As Reasonably Practicable. This is a radiation safety principle for minimizing radiation doses and releases of radioactive materials by employing all reasonable methods.</a:t>
            </a:r>
          </a:p>
          <a:p>
            <a:pPr marL="431800" indent="-215900" eaLnBrk="1">
              <a:lnSpc>
                <a:spcPct val="93000"/>
              </a:lnSpc>
              <a:spcBef>
                <a:spcPct val="0"/>
              </a:spcBef>
              <a:buSzPct val="45000"/>
              <a:buFont typeface="StarSymbol" charset="0"/>
              <a:buChar char="●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</a:pPr>
            <a:r>
              <a:rPr lang="en-GB" altLang="en-US" sz="1200" b="0" dirty="0" smtClean="0">
                <a:solidFill>
                  <a:srgbClr val="376092"/>
                </a:solidFill>
                <a:latin typeface="Arial" charset="0"/>
                <a:cs typeface="Arial" charset="0"/>
              </a:rPr>
              <a:t>ALARP is not only a sound safety principle, but is a regulatory requirement for all radiation safety programs.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9A902-331A-4635-9D98-34EAD5BDE1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061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se.gov.uk/risk/theory/alarpglance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893474"/>
            <a:ext cx="7992888" cy="1534260"/>
          </a:xfrm>
        </p:spPr>
        <p:txBody>
          <a:bodyPr>
            <a:noAutofit/>
          </a:bodyPr>
          <a:lstStyle/>
          <a:p>
            <a:r>
              <a:rPr lang="en-GB" dirty="0"/>
              <a:t>Nuclear decommissioning: Turning waste into Wealth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499742"/>
            <a:ext cx="6400800" cy="1962218"/>
          </a:xfrm>
        </p:spPr>
        <p:txBody>
          <a:bodyPr>
            <a:noAutofit/>
          </a:bodyPr>
          <a:lstStyle/>
          <a:p>
            <a:r>
              <a:rPr lang="en-GB" sz="2000" dirty="0" smtClean="0"/>
              <a:t>Legislation, health and safety regulations</a:t>
            </a:r>
          </a:p>
          <a:p>
            <a:endParaRPr lang="en-GB" sz="2000" dirty="0"/>
          </a:p>
          <a:p>
            <a:r>
              <a:rPr lang="en-GB" sz="2000" dirty="0" err="1"/>
              <a:t>Tzany</a:t>
            </a:r>
            <a:r>
              <a:rPr lang="en-GB" sz="2000" dirty="0"/>
              <a:t> </a:t>
            </a:r>
            <a:r>
              <a:rPr lang="en-GB" sz="2000" dirty="0" err="1"/>
              <a:t>Kokalova</a:t>
            </a:r>
            <a:endParaRPr lang="en-GB" sz="2000" dirty="0"/>
          </a:p>
          <a:p>
            <a:r>
              <a:rPr lang="en-GB" sz="2000" dirty="0"/>
              <a:t>University of Birmingham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Principles 4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The IAEA fundamental safety principles</a:t>
            </a:r>
          </a:p>
          <a:p>
            <a:endParaRPr lang="en-GB" dirty="0" smtClean="0"/>
          </a:p>
          <a:p>
            <a:r>
              <a:rPr lang="en-GB" dirty="0"/>
              <a:t>Limitation of risks to individual</a:t>
            </a:r>
          </a:p>
          <a:p>
            <a:r>
              <a:rPr lang="en-GB" dirty="0"/>
              <a:t>Protection of present and future generations</a:t>
            </a:r>
          </a:p>
          <a:p>
            <a:r>
              <a:rPr lang="en-GB" dirty="0"/>
              <a:t>Prevention of accidents</a:t>
            </a:r>
          </a:p>
          <a:p>
            <a:r>
              <a:rPr lang="en-GB" dirty="0"/>
              <a:t>Emergency preparedness and response</a:t>
            </a:r>
          </a:p>
          <a:p>
            <a:r>
              <a:rPr lang="en-GB" dirty="0"/>
              <a:t>Protective actions to reduce existing or unregulated radiation risks.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458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Decommissioning</a:t>
            </a:r>
            <a:endParaRPr lang="en-GB" dirty="0"/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7348513" y="1519684"/>
            <a:ext cx="1755787" cy="385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50575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50575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0575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50575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50575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/>
              <a:t>Assessment</a:t>
            </a:r>
            <a:endParaRPr lang="en-GB" sz="2000" dirty="0"/>
          </a:p>
        </p:txBody>
      </p:sp>
      <p:sp>
        <p:nvSpPr>
          <p:cNvPr id="21" name="Rounded Rectangle 20"/>
          <p:cNvSpPr/>
          <p:nvPr/>
        </p:nvSpPr>
        <p:spPr>
          <a:xfrm>
            <a:off x="3635896" y="1347614"/>
            <a:ext cx="2448272" cy="576064"/>
          </a:xfrm>
          <a:prstGeom prst="roundRect">
            <a:avLst/>
          </a:prstGeom>
          <a:solidFill>
            <a:srgbClr val="C964C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Characterisation results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ight Arrow 29" title="Arrow down"/>
          <p:cNvSpPr/>
          <p:nvPr/>
        </p:nvSpPr>
        <p:spPr>
          <a:xfrm rot="9314832" flipV="1">
            <a:off x="2311871" y="1622629"/>
            <a:ext cx="1189560" cy="47180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 title="Arrow down"/>
          <p:cNvSpPr/>
          <p:nvPr/>
        </p:nvSpPr>
        <p:spPr>
          <a:xfrm rot="5400000" flipV="1">
            <a:off x="3995870" y="1895947"/>
            <a:ext cx="297987" cy="47180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 title="Arrow down"/>
          <p:cNvSpPr/>
          <p:nvPr/>
        </p:nvSpPr>
        <p:spPr>
          <a:xfrm rot="5400000" flipV="1">
            <a:off x="5450998" y="1908777"/>
            <a:ext cx="297987" cy="47180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 title="Arrow down"/>
          <p:cNvSpPr/>
          <p:nvPr/>
        </p:nvSpPr>
        <p:spPr>
          <a:xfrm rot="12285168" flipH="1" flipV="1">
            <a:off x="6218633" y="1622628"/>
            <a:ext cx="1189560" cy="47180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323528" y="2280841"/>
            <a:ext cx="2520280" cy="1227013"/>
          </a:xfrm>
          <a:prstGeom prst="roundRect">
            <a:avLst/>
          </a:prstGeom>
          <a:solidFill>
            <a:srgbClr val="8331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Dismantling procedures: (hands on, semi-remote or fully remote working)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987824" y="2280841"/>
            <a:ext cx="1842273" cy="1227013"/>
          </a:xfrm>
          <a:prstGeom prst="roundRect">
            <a:avLst/>
          </a:prstGeom>
          <a:solidFill>
            <a:srgbClr val="8331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Radiological protection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4974112" y="2280841"/>
            <a:ext cx="1830136" cy="1227013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66168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en-GB" alt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Waste</a:t>
            </a:r>
          </a:p>
          <a:p>
            <a:pPr algn="ctr"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en-GB" alt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classification</a:t>
            </a:r>
          </a:p>
        </p:txBody>
      </p:sp>
      <p:sp>
        <p:nvSpPr>
          <p:cNvPr id="25" name="AutoShape 5"/>
          <p:cNvSpPr>
            <a:spLocks noChangeArrowheads="1"/>
          </p:cNvSpPr>
          <p:nvPr/>
        </p:nvSpPr>
        <p:spPr bwMode="auto">
          <a:xfrm>
            <a:off x="6948265" y="2280841"/>
            <a:ext cx="1800199" cy="1227013"/>
          </a:xfrm>
          <a:prstGeom prst="roundRect">
            <a:avLst>
              <a:gd name="adj" fmla="val 16667"/>
            </a:avLst>
          </a:prstGeom>
          <a:solidFill>
            <a:srgbClr val="833177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66168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en-GB" alt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Resulting cost</a:t>
            </a:r>
            <a:endParaRPr lang="en-GB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3868745"/>
            <a:ext cx="1725373" cy="7128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Comparison optimisation</a:t>
            </a:r>
            <a:endParaRPr lang="en-GB" dirty="0"/>
          </a:p>
        </p:txBody>
      </p:sp>
      <p:sp>
        <p:nvSpPr>
          <p:cNvPr id="27" name="Right Arrow 26" title="Arrow down"/>
          <p:cNvSpPr/>
          <p:nvPr/>
        </p:nvSpPr>
        <p:spPr>
          <a:xfrm rot="1921772">
            <a:off x="1759483" y="3874607"/>
            <a:ext cx="1512168" cy="449885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Arrow 33" title="Arrow down"/>
          <p:cNvSpPr/>
          <p:nvPr/>
        </p:nvSpPr>
        <p:spPr>
          <a:xfrm rot="5400000" flipV="1">
            <a:off x="3995871" y="3482997"/>
            <a:ext cx="297987" cy="47180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Arrow 34" title="Arrow down"/>
          <p:cNvSpPr/>
          <p:nvPr/>
        </p:nvSpPr>
        <p:spPr>
          <a:xfrm rot="5400000" flipV="1">
            <a:off x="5450998" y="3483848"/>
            <a:ext cx="297987" cy="47180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28" title="Arrow down"/>
          <p:cNvSpPr/>
          <p:nvPr/>
        </p:nvSpPr>
        <p:spPr>
          <a:xfrm rot="19678228" flipH="1">
            <a:off x="6592429" y="3874606"/>
            <a:ext cx="1512168" cy="449886"/>
          </a:xfrm>
          <a:prstGeom prst="rightArrow">
            <a:avLst/>
          </a:prstGeom>
          <a:solidFill>
            <a:srgbClr val="D1C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3347864" y="3867894"/>
            <a:ext cx="3118428" cy="1152128"/>
          </a:xfrm>
          <a:prstGeom prst="roundRect">
            <a:avLst/>
          </a:prstGeom>
          <a:solidFill>
            <a:srgbClr val="C964C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Selection of a decommissioning strategy – immediate OR deferred dismantling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98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Health and safety considerations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046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Decommissioning of a shut down nuclear reactor is a necessary step </a:t>
            </a:r>
            <a:r>
              <a:rPr lang="en-GB" b="1" dirty="0"/>
              <a:t>to reduce radiological hazards</a:t>
            </a:r>
            <a:r>
              <a:rPr lang="en-GB" dirty="0"/>
              <a:t> in accordance with national policy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Similarly</a:t>
            </a:r>
            <a:r>
              <a:rPr lang="en-GB" dirty="0"/>
              <a:t>, adequate attention must be paid to the health and safety of workers who must be protected from </a:t>
            </a:r>
            <a:r>
              <a:rPr lang="en-GB" b="1" dirty="0"/>
              <a:t>radiological and non-radiological hazards associated with the </a:t>
            </a:r>
            <a:r>
              <a:rPr lang="en-GB" b="1" dirty="0" smtClean="0"/>
              <a:t>characterisation </a:t>
            </a:r>
            <a:r>
              <a:rPr lang="en-GB" b="1" dirty="0"/>
              <a:t>activities.</a:t>
            </a:r>
          </a:p>
        </p:txBody>
      </p:sp>
    </p:spTree>
    <p:extLst>
      <p:ext uri="{BB962C8B-B14F-4D97-AF65-F5344CB8AC3E}">
        <p14:creationId xmlns:p14="http://schemas.microsoft.com/office/powerpoint/2010/main" val="36755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Health and safety considerations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The results of the characterisation can be used for further planning of the decommissioning work to:</a:t>
            </a:r>
          </a:p>
          <a:p>
            <a:endParaRPr lang="en-GB" dirty="0"/>
          </a:p>
          <a:p>
            <a:r>
              <a:rPr lang="en-GB" dirty="0" smtClean="0"/>
              <a:t>Provide dose assessments</a:t>
            </a:r>
          </a:p>
          <a:p>
            <a:r>
              <a:rPr lang="en-GB" dirty="0" smtClean="0"/>
              <a:t>Provide risk assessments</a:t>
            </a:r>
          </a:p>
          <a:p>
            <a:r>
              <a:rPr lang="en-GB" dirty="0"/>
              <a:t>Assess various scenarios to ensure compliance with the ALARP </a:t>
            </a:r>
            <a:r>
              <a:rPr lang="en-GB" dirty="0" smtClean="0"/>
              <a:t>principle</a:t>
            </a:r>
            <a:endParaRPr lang="en-GB" dirty="0"/>
          </a:p>
          <a:p>
            <a:r>
              <a:rPr lang="en-GB" dirty="0" smtClean="0"/>
              <a:t>Identify </a:t>
            </a:r>
            <a:r>
              <a:rPr lang="en-GB" dirty="0"/>
              <a:t>the types of safety and radiological protection required for the protection of workers, general public and environment.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88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766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b="1" dirty="0" smtClean="0"/>
              <a:t>Sources</a:t>
            </a:r>
            <a:endParaRPr lang="en-GB" sz="2200" b="1" dirty="0"/>
          </a:p>
          <a:p>
            <a:endParaRPr lang="en-GB" sz="2200" dirty="0"/>
          </a:p>
          <a:p>
            <a:r>
              <a:rPr lang="en-GB" sz="2200" dirty="0"/>
              <a:t>Radiological Characterization of Shut Down Nuclear Reactors for Decommissioning Purposes, IAEA TECHNICAL REPORTS SERIES No. 389</a:t>
            </a:r>
            <a:r>
              <a:rPr lang="en-GB" sz="2200" dirty="0" smtClean="0"/>
              <a:t>.</a:t>
            </a:r>
            <a:endParaRPr lang="en-GB" sz="2200" dirty="0"/>
          </a:p>
          <a:p>
            <a:r>
              <a:rPr lang="en-GB" sz="2200" dirty="0"/>
              <a:t>National Policies and Regulations for Decommissioning Nuclear Facilities, </a:t>
            </a:r>
            <a:r>
              <a:rPr lang="en-GB" sz="2200" dirty="0" smtClean="0"/>
              <a:t>IAEA-TECDOC-714.</a:t>
            </a:r>
          </a:p>
        </p:txBody>
      </p:sp>
    </p:spTree>
    <p:extLst>
      <p:ext uri="{BB962C8B-B14F-4D97-AF65-F5344CB8AC3E}">
        <p14:creationId xmlns:p14="http://schemas.microsoft.com/office/powerpoint/2010/main" val="4079084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766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b="1" dirty="0" smtClean="0"/>
              <a:t>Sources</a:t>
            </a:r>
            <a:endParaRPr lang="en-GB" sz="2200" b="1" dirty="0"/>
          </a:p>
          <a:p>
            <a:endParaRPr lang="en-GB" sz="2200" dirty="0"/>
          </a:p>
          <a:p>
            <a:r>
              <a:rPr lang="en-GB" sz="2200" dirty="0" smtClean="0"/>
              <a:t>Policies and Strategies for the Decommissioning of Nuclear and Radiological Facilities, IAEA NUCLEAR ENERGY SERIES No. NW-G-2.1.</a:t>
            </a:r>
          </a:p>
          <a:p>
            <a:r>
              <a:rPr lang="en-GB" sz="2200" dirty="0" smtClean="0">
                <a:hlinkClick r:id="rId2"/>
              </a:rPr>
              <a:t>http://www.hse.gov.uk/risk/theory/alarpglance.htm</a:t>
            </a:r>
            <a:r>
              <a:rPr lang="en-GB" sz="2200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8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“W2W Legislation”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291317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Topics for discussion</a:t>
            </a:r>
          </a:p>
          <a:p>
            <a:endParaRPr lang="en-GB" dirty="0"/>
          </a:p>
          <a:p>
            <a:r>
              <a:rPr lang="en-GB" dirty="0" smtClean="0"/>
              <a:t>Site </a:t>
            </a:r>
            <a:r>
              <a:rPr lang="en-GB" dirty="0"/>
              <a:t>monitoring strategies and methods</a:t>
            </a:r>
          </a:p>
          <a:p>
            <a:r>
              <a:rPr lang="en-GB" dirty="0"/>
              <a:t>H</a:t>
            </a:r>
            <a:r>
              <a:rPr lang="en-GB" dirty="0" smtClean="0"/>
              <a:t>azard </a:t>
            </a:r>
            <a:r>
              <a:rPr lang="en-GB" dirty="0"/>
              <a:t>identification and reduction</a:t>
            </a:r>
          </a:p>
          <a:p>
            <a:r>
              <a:rPr lang="en-GB" dirty="0"/>
              <a:t>E</a:t>
            </a:r>
            <a:r>
              <a:rPr lang="en-GB" dirty="0" smtClean="0"/>
              <a:t>nvironmental </a:t>
            </a:r>
            <a:r>
              <a:rPr lang="en-GB" dirty="0"/>
              <a:t>impact/risk assessment</a:t>
            </a:r>
          </a:p>
          <a:p>
            <a:r>
              <a:rPr lang="en-GB" dirty="0"/>
              <a:t>E</a:t>
            </a:r>
            <a:r>
              <a:rPr lang="en-GB" dirty="0" smtClean="0"/>
              <a:t>nvironmental </a:t>
            </a:r>
            <a:r>
              <a:rPr lang="en-GB" dirty="0"/>
              <a:t>principles applicable to </a:t>
            </a:r>
            <a:r>
              <a:rPr lang="en-GB" dirty="0" smtClean="0"/>
              <a:t>site decommissioning</a:t>
            </a:r>
            <a:endParaRPr lang="en-GB" dirty="0"/>
          </a:p>
          <a:p>
            <a:r>
              <a:rPr lang="en-GB" dirty="0"/>
              <a:t>S</a:t>
            </a:r>
            <a:r>
              <a:rPr lang="en-GB" dirty="0" smtClean="0"/>
              <a:t>trategies </a:t>
            </a:r>
            <a:r>
              <a:rPr lang="en-GB" dirty="0"/>
              <a:t>and technologies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Decommissioning policy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Typical elements of a decommissioning policy:</a:t>
            </a:r>
          </a:p>
          <a:p>
            <a:endParaRPr lang="en-GB" dirty="0"/>
          </a:p>
          <a:p>
            <a:r>
              <a:rPr lang="en-GB" dirty="0" smtClean="0"/>
              <a:t>Allocation of responsibilities</a:t>
            </a:r>
          </a:p>
          <a:p>
            <a:r>
              <a:rPr lang="en-GB" dirty="0" smtClean="0"/>
              <a:t>Provision of resources</a:t>
            </a:r>
          </a:p>
          <a:p>
            <a:r>
              <a:rPr lang="en-GB" dirty="0" smtClean="0"/>
              <a:t>Decommissioning approaches</a:t>
            </a:r>
          </a:p>
          <a:p>
            <a:r>
              <a:rPr lang="en-GB" dirty="0" smtClean="0"/>
              <a:t>Safety and security objectives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09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Decommissioning policy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Typical elements of a decommissioning policy:</a:t>
            </a:r>
          </a:p>
          <a:p>
            <a:endParaRPr lang="en-GB" dirty="0"/>
          </a:p>
          <a:p>
            <a:r>
              <a:rPr lang="en-GB" dirty="0"/>
              <a:t>Radioactive waste </a:t>
            </a:r>
            <a:r>
              <a:rPr lang="en-GB" dirty="0" smtClean="0"/>
              <a:t>management</a:t>
            </a:r>
            <a:endParaRPr lang="en-GB" dirty="0"/>
          </a:p>
          <a:p>
            <a:r>
              <a:rPr lang="en-GB" dirty="0"/>
              <a:t>Waste </a:t>
            </a:r>
            <a:r>
              <a:rPr lang="en-GB" dirty="0" smtClean="0"/>
              <a:t>minimisation</a:t>
            </a:r>
            <a:endParaRPr lang="en-GB" dirty="0"/>
          </a:p>
          <a:p>
            <a:r>
              <a:rPr lang="en-GB" dirty="0"/>
              <a:t>End points for </a:t>
            </a:r>
            <a:r>
              <a:rPr lang="en-GB" dirty="0" smtClean="0"/>
              <a:t>decommissioning</a:t>
            </a:r>
            <a:endParaRPr lang="en-GB" dirty="0"/>
          </a:p>
          <a:p>
            <a:r>
              <a:rPr lang="en-GB" dirty="0"/>
              <a:t>Public information and participation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537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Decommissioning strategy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Factors influencing the choice of strategy</a:t>
            </a:r>
          </a:p>
          <a:p>
            <a:endParaRPr lang="en-GB" dirty="0"/>
          </a:p>
          <a:p>
            <a:r>
              <a:rPr lang="en-GB" dirty="0" smtClean="0"/>
              <a:t>Meeting </a:t>
            </a:r>
            <a:r>
              <a:rPr lang="en-GB" dirty="0"/>
              <a:t>policy </a:t>
            </a:r>
            <a:r>
              <a:rPr lang="en-GB" dirty="0" smtClean="0"/>
              <a:t>requirements</a:t>
            </a:r>
            <a:endParaRPr lang="en-GB" dirty="0"/>
          </a:p>
          <a:p>
            <a:r>
              <a:rPr lang="en-GB" dirty="0"/>
              <a:t>Availability of </a:t>
            </a:r>
            <a:r>
              <a:rPr lang="en-GB" dirty="0" smtClean="0"/>
              <a:t>resources</a:t>
            </a:r>
            <a:endParaRPr lang="en-GB" dirty="0"/>
          </a:p>
          <a:p>
            <a:r>
              <a:rPr lang="en-GB" dirty="0" smtClean="0"/>
              <a:t>Costs </a:t>
            </a:r>
            <a:endParaRPr lang="en-GB" dirty="0"/>
          </a:p>
          <a:p>
            <a:r>
              <a:rPr lang="en-GB" dirty="0"/>
              <a:t>Spent fuel and radioactive waste management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1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Decommissioning strategy 4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Factors influencing the choice of strategy</a:t>
            </a:r>
          </a:p>
          <a:p>
            <a:endParaRPr lang="en-GB" dirty="0"/>
          </a:p>
          <a:p>
            <a:r>
              <a:rPr lang="en-GB" dirty="0"/>
              <a:t>Safety and </a:t>
            </a:r>
            <a:r>
              <a:rPr lang="en-GB" dirty="0" smtClean="0"/>
              <a:t>security </a:t>
            </a:r>
            <a:endParaRPr lang="en-GB" dirty="0"/>
          </a:p>
          <a:p>
            <a:r>
              <a:rPr lang="en-GB" dirty="0"/>
              <a:t>Regulatory </a:t>
            </a:r>
            <a:r>
              <a:rPr lang="en-GB" dirty="0" smtClean="0"/>
              <a:t>aspects</a:t>
            </a:r>
            <a:endParaRPr lang="en-GB" dirty="0"/>
          </a:p>
          <a:p>
            <a:r>
              <a:rPr lang="en-GB" dirty="0"/>
              <a:t>Multiple </a:t>
            </a:r>
            <a:r>
              <a:rPr lang="en-GB" dirty="0" smtClean="0"/>
              <a:t>facilities </a:t>
            </a:r>
            <a:endParaRPr lang="en-GB" dirty="0"/>
          </a:p>
          <a:p>
            <a:r>
              <a:rPr lang="en-GB" dirty="0"/>
              <a:t>Knowledge management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9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The IAEA nuclear energy basic principles</a:t>
            </a:r>
          </a:p>
          <a:p>
            <a:endParaRPr lang="en-GB" dirty="0" smtClean="0"/>
          </a:p>
          <a:p>
            <a:r>
              <a:rPr lang="en-GB" dirty="0" smtClean="0"/>
              <a:t>Benefits</a:t>
            </a:r>
            <a:endParaRPr lang="en-GB" dirty="0"/>
          </a:p>
          <a:p>
            <a:r>
              <a:rPr lang="en-GB" dirty="0" smtClean="0"/>
              <a:t>Transparency</a:t>
            </a:r>
            <a:endParaRPr lang="en-GB" dirty="0"/>
          </a:p>
          <a:p>
            <a:r>
              <a:rPr lang="en-GB" dirty="0"/>
              <a:t>Protection of people and the environment</a:t>
            </a:r>
          </a:p>
          <a:p>
            <a:r>
              <a:rPr lang="en-GB" dirty="0" smtClean="0"/>
              <a:t>Security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9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The IAEA nuclear energy basic principles</a:t>
            </a:r>
          </a:p>
          <a:p>
            <a:endParaRPr lang="en-GB" dirty="0" smtClean="0"/>
          </a:p>
          <a:p>
            <a:r>
              <a:rPr lang="en-GB" dirty="0" smtClean="0"/>
              <a:t>Non-proliferation</a:t>
            </a:r>
            <a:endParaRPr lang="en-GB" dirty="0"/>
          </a:p>
          <a:p>
            <a:r>
              <a:rPr lang="en-GB" dirty="0"/>
              <a:t>Long term </a:t>
            </a:r>
            <a:r>
              <a:rPr lang="en-GB" dirty="0" smtClean="0"/>
              <a:t>efficiency</a:t>
            </a:r>
            <a:endParaRPr lang="en-GB" dirty="0"/>
          </a:p>
          <a:p>
            <a:r>
              <a:rPr lang="en-GB" dirty="0"/>
              <a:t>Resource </a:t>
            </a:r>
            <a:r>
              <a:rPr lang="en-GB" dirty="0" smtClean="0"/>
              <a:t>efficiency</a:t>
            </a:r>
            <a:endParaRPr lang="en-GB" dirty="0"/>
          </a:p>
          <a:p>
            <a:r>
              <a:rPr lang="en-GB" dirty="0"/>
              <a:t>Continual improvement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61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Principles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The IAEA fundamental safety principles</a:t>
            </a:r>
          </a:p>
          <a:p>
            <a:endParaRPr lang="en-GB" dirty="0" smtClean="0"/>
          </a:p>
          <a:p>
            <a:r>
              <a:rPr lang="en-GB" dirty="0"/>
              <a:t>Responsibility for safety</a:t>
            </a:r>
          </a:p>
          <a:p>
            <a:r>
              <a:rPr lang="en-GB" dirty="0"/>
              <a:t>Role of government</a:t>
            </a:r>
          </a:p>
          <a:p>
            <a:r>
              <a:rPr lang="en-GB" dirty="0"/>
              <a:t>Leadership and management for safety</a:t>
            </a:r>
          </a:p>
          <a:p>
            <a:r>
              <a:rPr lang="en-GB" dirty="0"/>
              <a:t>Justification of facilities and activities</a:t>
            </a:r>
          </a:p>
          <a:p>
            <a:r>
              <a:rPr lang="en-GB" dirty="0" smtClean="0"/>
              <a:t>Optimisation </a:t>
            </a:r>
            <a:r>
              <a:rPr lang="en-GB" dirty="0"/>
              <a:t>of protection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14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29F063D-3990-465E-A207-6799EB149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1972FA-C3CA-436C-AD9A-31BEDBD7BFE3}">
  <ds:schemaRefs>
    <ds:schemaRef ds:uri="http://schemas.microsoft.com/office/2006/documentManagement/types"/>
    <ds:schemaRef ds:uri="http://schemas.openxmlformats.org/package/2006/metadata/core-properties"/>
    <ds:schemaRef ds:uri="27d643f5-4560-4eff-9f48-d0fe6b2bec2d"/>
    <ds:schemaRef ds:uri="http://schemas.microsoft.com/office/2006/metadata/properties"/>
    <ds:schemaRef ds:uri="http://purl.org/dc/terms/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7E9679C-D4D3-49FF-9FEA-5CE9E6E6D2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728</Words>
  <Application>Microsoft Office PowerPoint</Application>
  <PresentationFormat>On-screen Show (16:9)</PresentationFormat>
  <Paragraphs>125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Nuclear decommissioning: Turning waste into Wealth</vt:lpstr>
      <vt:lpstr>Overview</vt:lpstr>
      <vt:lpstr>Decommissioning policy 1</vt:lpstr>
      <vt:lpstr>Decommissioning policy 2</vt:lpstr>
      <vt:lpstr>Decommissioning strategy 3</vt:lpstr>
      <vt:lpstr>Decommissioning strategy 4</vt:lpstr>
      <vt:lpstr>Principles 1</vt:lpstr>
      <vt:lpstr>Principles 2</vt:lpstr>
      <vt:lpstr>Principles 3</vt:lpstr>
      <vt:lpstr>Principles 4</vt:lpstr>
      <vt:lpstr>Decommissioning</vt:lpstr>
      <vt:lpstr>Health and safety considerations 1</vt:lpstr>
      <vt:lpstr>Health and safety considerations 2</vt:lpstr>
      <vt:lpstr>Bibliography 1</vt:lpstr>
      <vt:lpstr>Bibliography 2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W2W Legislation</dc:title>
  <dc:creator>Royal Society of Chemistry</dc:creator>
  <cp:lastModifiedBy>Robert Smith</cp:lastModifiedBy>
  <cp:revision>31</cp:revision>
  <dcterms:created xsi:type="dcterms:W3CDTF">2014-04-11T16:14:23Z</dcterms:created>
  <dcterms:modified xsi:type="dcterms:W3CDTF">2016-06-16T08:46:12Z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