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5"/>
  </p:notesMasterIdLst>
  <p:sldIdLst>
    <p:sldId id="257" r:id="rId5"/>
    <p:sldId id="262" r:id="rId6"/>
    <p:sldId id="263" r:id="rId7"/>
    <p:sldId id="267" r:id="rId8"/>
    <p:sldId id="268" r:id="rId9"/>
    <p:sldId id="269" r:id="rId10"/>
    <p:sldId id="270" r:id="rId11"/>
    <p:sldId id="271" r:id="rId12"/>
    <p:sldId id="300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301" r:id="rId36"/>
    <p:sldId id="294" r:id="rId37"/>
    <p:sldId id="295" r:id="rId38"/>
    <p:sldId id="297" r:id="rId39"/>
    <p:sldId id="296" r:id="rId40"/>
    <p:sldId id="298" r:id="rId41"/>
    <p:sldId id="299" r:id="rId42"/>
    <p:sldId id="302" r:id="rId43"/>
    <p:sldId id="303" r:id="rId4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 Smith" initials="R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CCBD"/>
    <a:srgbClr val="C964CF"/>
    <a:srgbClr val="833177"/>
    <a:srgbClr val="505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936" autoAdjust="0"/>
  </p:normalViewPr>
  <p:slideViewPr>
    <p:cSldViewPr>
      <p:cViewPr>
        <p:scale>
          <a:sx n="70" d="100"/>
          <a:sy n="70" d="100"/>
        </p:scale>
        <p:origin x="-1446" y="-27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008CCE-B783-420F-8DD2-B9216C0237EA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0C89820-368B-43E6-9C88-3B2BEAA0AA49}">
      <dgm:prSet phldrT="[Text]"/>
      <dgm:spPr>
        <a:solidFill>
          <a:srgbClr val="C964CF"/>
        </a:solidFill>
      </dgm:spPr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Actinides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235B7149-4E44-403B-86A3-AC11AB2E5590}" type="parTrans" cxnId="{C24155E3-1EAD-4275-8B70-DD0F3785162F}">
      <dgm:prSet/>
      <dgm:spPr/>
      <dgm:t>
        <a:bodyPr/>
        <a:lstStyle/>
        <a:p>
          <a:endParaRPr lang="en-GB"/>
        </a:p>
      </dgm:t>
    </dgm:pt>
    <dgm:pt modelId="{1622F4B3-5239-49F6-90BD-C659E1AABCBB}" type="sibTrans" cxnId="{C24155E3-1EAD-4275-8B70-DD0F3785162F}">
      <dgm:prSet/>
      <dgm:spPr>
        <a:solidFill>
          <a:srgbClr val="D1CCBD"/>
        </a:solidFill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E8824378-4C09-472A-8E00-6985A5C19941}">
      <dgm:prSet phldrT="[Text]"/>
      <dgm:spPr>
        <a:solidFill>
          <a:srgbClr val="C964CF"/>
        </a:solidFill>
      </dgm:spPr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8 M HNO</a:t>
          </a:r>
          <a:r>
            <a:rPr lang="en-GB" baseline="-25000" dirty="0" smtClean="0">
              <a:latin typeface="Arial" pitchFamily="34" charset="0"/>
              <a:cs typeface="Arial" pitchFamily="34" charset="0"/>
            </a:rPr>
            <a:t>3 </a:t>
          </a:r>
          <a:r>
            <a:rPr lang="en-GB" baseline="0" dirty="0" smtClean="0">
              <a:latin typeface="Arial" pitchFamily="34" charset="0"/>
              <a:cs typeface="Arial" pitchFamily="34" charset="0"/>
            </a:rPr>
            <a:t>+ 0.1 M NaNO</a:t>
          </a:r>
          <a:r>
            <a:rPr lang="en-GB" baseline="-25000" dirty="0" smtClean="0">
              <a:latin typeface="Arial" pitchFamily="34" charset="0"/>
              <a:cs typeface="Arial" pitchFamily="34" charset="0"/>
            </a:rPr>
            <a:t>2</a:t>
          </a:r>
        </a:p>
      </dgm:t>
    </dgm:pt>
    <dgm:pt modelId="{5F47F2A4-0250-407B-BEEA-3F27D84BA4D1}" type="parTrans" cxnId="{D404F29F-173C-4D0F-9120-564A39476278}">
      <dgm:prSet/>
      <dgm:spPr/>
      <dgm:t>
        <a:bodyPr/>
        <a:lstStyle/>
        <a:p>
          <a:endParaRPr lang="en-GB"/>
        </a:p>
      </dgm:t>
    </dgm:pt>
    <dgm:pt modelId="{85F68597-6B0F-4CD0-BE5E-25C9A0FADA3B}" type="sibTrans" cxnId="{D404F29F-173C-4D0F-9120-564A39476278}">
      <dgm:prSet/>
      <dgm:spPr>
        <a:solidFill>
          <a:srgbClr val="D1CCBD"/>
        </a:solidFill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F111A32A-E43C-40AF-89FB-57F53C990386}">
      <dgm:prSet phldrT="[Text]"/>
      <dgm:spPr>
        <a:solidFill>
          <a:srgbClr val="833177"/>
        </a:solidFill>
      </dgm:spPr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Anion-exchange resin AG1 fixes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Pu</a:t>
          </a:r>
          <a:r>
            <a:rPr lang="en-GB" dirty="0" smtClean="0">
              <a:latin typeface="Arial" pitchFamily="34" charset="0"/>
              <a:cs typeface="Arial" pitchFamily="34" charset="0"/>
            </a:rPr>
            <a:t> &amp;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Np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6918170C-5246-4034-B293-54553808A0E5}" type="parTrans" cxnId="{52F9AAB6-29ED-4588-90FE-6912AA4DB8BA}">
      <dgm:prSet/>
      <dgm:spPr/>
      <dgm:t>
        <a:bodyPr/>
        <a:lstStyle/>
        <a:p>
          <a:endParaRPr lang="en-GB"/>
        </a:p>
      </dgm:t>
    </dgm:pt>
    <dgm:pt modelId="{623F44FB-6C24-409F-A611-CB51F2CB0AE7}" type="sibTrans" cxnId="{52F9AAB6-29ED-4588-90FE-6912AA4DB8BA}">
      <dgm:prSet/>
      <dgm:spPr>
        <a:solidFill>
          <a:srgbClr val="D1CCBD"/>
        </a:solidFill>
      </dgm:spPr>
      <dgm:t>
        <a:bodyPr/>
        <a:lstStyle/>
        <a:p>
          <a:r>
            <a:rPr lang="en-GB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8 M HNO</a:t>
          </a:r>
          <a:r>
            <a:rPr lang="en-GB" baseline="-25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</a:t>
          </a:r>
          <a:r>
            <a:rPr lang="en-GB" baseline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+ 0.1 M NaNO</a:t>
          </a:r>
          <a:r>
            <a:rPr lang="en-GB" baseline="-25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</a:t>
          </a:r>
          <a:endParaRPr lang="en-GB" baseline="-25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EC2257C-99E6-4F38-BDAC-D82883E9C90B}">
      <dgm:prSet phldrT="[Text]"/>
      <dgm:spPr>
        <a:solidFill>
          <a:srgbClr val="833177"/>
        </a:solidFill>
      </dgm:spPr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+ 9 M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HCl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A0A34754-2E77-4182-A6DB-FC29925E04AD}" type="parTrans" cxnId="{BA4DA2A6-49AC-4160-AAA1-AD66138B461E}">
      <dgm:prSet/>
      <dgm:spPr/>
      <dgm:t>
        <a:bodyPr/>
        <a:lstStyle/>
        <a:p>
          <a:endParaRPr lang="en-GB"/>
        </a:p>
      </dgm:t>
    </dgm:pt>
    <dgm:pt modelId="{965B1DE0-2BC2-459A-89DC-014094BA5A6E}" type="sibTrans" cxnId="{BA4DA2A6-49AC-4160-AAA1-AD66138B461E}">
      <dgm:prSet/>
      <dgm:spPr>
        <a:solidFill>
          <a:srgbClr val="D1CCBD"/>
        </a:solidFill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1B4BBEE0-1C53-437D-86E7-E7CDC6013EB4}">
      <dgm:prSet phldrT="[Text]"/>
      <dgm:spPr>
        <a:solidFill>
          <a:srgbClr val="833177"/>
        </a:solidFill>
      </dgm:spPr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Anion exchange resin AG1 fixes U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705B3380-96D1-4108-A88B-95FF4592A3A4}" type="parTrans" cxnId="{20A094E8-C279-486B-A347-A8C7D603769F}">
      <dgm:prSet/>
      <dgm:spPr/>
      <dgm:t>
        <a:bodyPr/>
        <a:lstStyle/>
        <a:p>
          <a:endParaRPr lang="en-GB"/>
        </a:p>
      </dgm:t>
    </dgm:pt>
    <dgm:pt modelId="{1F70A14A-9805-48BC-90F6-BF442058224C}" type="sibTrans" cxnId="{20A094E8-C279-486B-A347-A8C7D603769F}">
      <dgm:prSet/>
      <dgm:spPr/>
      <dgm:t>
        <a:bodyPr/>
        <a:lstStyle/>
        <a:p>
          <a:endParaRPr lang="en-GB"/>
        </a:p>
      </dgm:t>
    </dgm:pt>
    <dgm:pt modelId="{2368DFDE-6291-4BB2-8569-C357428AEFA7}" type="pres">
      <dgm:prSet presAssocID="{46008CCE-B783-420F-8DD2-B9216C0237EA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2A57471-44D1-4852-B3BF-5B5969235AC8}" type="pres">
      <dgm:prSet presAssocID="{30C89820-368B-43E6-9C88-3B2BEAA0AA49}" presName="node" presStyleLbl="node1" presStyleIdx="0" presStyleCnt="5" custLinFactNeighborX="57899" custLinFactNeighborY="5305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50DA4E-6118-437A-A296-63EA790BC574}" type="pres">
      <dgm:prSet presAssocID="{1622F4B3-5239-49F6-90BD-C659E1AABCBB}" presName="sibTrans" presStyleLbl="sibTrans2D1" presStyleIdx="0" presStyleCnt="4"/>
      <dgm:spPr/>
      <dgm:t>
        <a:bodyPr/>
        <a:lstStyle/>
        <a:p>
          <a:endParaRPr lang="en-GB"/>
        </a:p>
      </dgm:t>
    </dgm:pt>
    <dgm:pt modelId="{D91B3641-D1D4-4E11-AF48-2650ACBBD66A}" type="pres">
      <dgm:prSet presAssocID="{1622F4B3-5239-49F6-90BD-C659E1AABCBB}" presName="connectorText" presStyleLbl="sibTrans2D1" presStyleIdx="0" presStyleCnt="4"/>
      <dgm:spPr/>
      <dgm:t>
        <a:bodyPr/>
        <a:lstStyle/>
        <a:p>
          <a:endParaRPr lang="en-GB"/>
        </a:p>
      </dgm:t>
    </dgm:pt>
    <dgm:pt modelId="{9CB1B709-BF13-47BA-B860-CAC2C69B1BB3}" type="pres">
      <dgm:prSet presAssocID="{E8824378-4C09-472A-8E00-6985A5C19941}" presName="node" presStyleLbl="node1" presStyleIdx="1" presStyleCnt="5" custScaleX="123107" custLinFactNeighborX="57921" custLinFactNeighborY="471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3BDEC7-DB23-4D91-AB36-59B964633741}" type="pres">
      <dgm:prSet presAssocID="{85F68597-6B0F-4CD0-BE5E-25C9A0FADA3B}" presName="sibTrans" presStyleLbl="sibTrans2D1" presStyleIdx="1" presStyleCnt="4"/>
      <dgm:spPr/>
      <dgm:t>
        <a:bodyPr/>
        <a:lstStyle/>
        <a:p>
          <a:endParaRPr lang="en-GB"/>
        </a:p>
      </dgm:t>
    </dgm:pt>
    <dgm:pt modelId="{DE273BB4-448D-4019-88A0-C859EDD9E823}" type="pres">
      <dgm:prSet presAssocID="{85F68597-6B0F-4CD0-BE5E-25C9A0FADA3B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EA58B939-E37C-49A6-8EA8-568D7F2209C9}" type="pres">
      <dgm:prSet presAssocID="{F111A32A-E43C-40AF-89FB-57F53C990386}" presName="node" presStyleLbl="node1" presStyleIdx="2" presStyleCnt="5" custLinFactY="8740" custLinFactNeighborX="56954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520469F-8EE5-44F3-B248-EBCB0854ED36}" type="pres">
      <dgm:prSet presAssocID="{623F44FB-6C24-409F-A611-CB51F2CB0AE7}" presName="sibTrans" presStyleLbl="sibTrans2D1" presStyleIdx="2" presStyleCnt="4" custScaleX="109030" custScaleY="241935" custLinFactNeighborX="-10254" custLinFactNeighborY="-19230"/>
      <dgm:spPr/>
      <dgm:t>
        <a:bodyPr/>
        <a:lstStyle/>
        <a:p>
          <a:endParaRPr lang="en-GB"/>
        </a:p>
      </dgm:t>
    </dgm:pt>
    <dgm:pt modelId="{8A1E6885-9D9B-4BA9-88E4-3C812554164D}" type="pres">
      <dgm:prSet presAssocID="{623F44FB-6C24-409F-A611-CB51F2CB0AE7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9A3E6D28-B328-4BB3-A030-E4DB8A1C8C04}" type="pres">
      <dgm:prSet presAssocID="{6EC2257C-99E6-4F38-BDAC-D82883E9C90B}" presName="node" presStyleLbl="node1" presStyleIdx="3" presStyleCnt="5" custScaleX="51884" custLinFactY="-71957" custLinFactNeighborX="-87853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08300E3-7F2C-48CB-B997-6FA3C48506CC}" type="pres">
      <dgm:prSet presAssocID="{965B1DE0-2BC2-459A-89DC-014094BA5A6E}" presName="sibTrans" presStyleLbl="sibTrans2D1" presStyleIdx="3" presStyleCnt="4"/>
      <dgm:spPr/>
      <dgm:t>
        <a:bodyPr/>
        <a:lstStyle/>
        <a:p>
          <a:endParaRPr lang="en-GB"/>
        </a:p>
      </dgm:t>
    </dgm:pt>
    <dgm:pt modelId="{C67E5FE0-CAFF-413C-9A09-083937444F85}" type="pres">
      <dgm:prSet presAssocID="{965B1DE0-2BC2-459A-89DC-014094BA5A6E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702FAF31-845F-4D90-BCA7-6A04C153C819}" type="pres">
      <dgm:prSet presAssocID="{1B4BBEE0-1C53-437D-86E7-E7CDC6013EB4}" presName="node" presStyleLbl="node1" presStyleIdx="4" presStyleCnt="5" custLinFactY="-74785" custLinFactNeighborX="-87380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1A1D45A-049A-4E94-96EF-BAE170295AB7}" type="presOf" srcId="{6EC2257C-99E6-4F38-BDAC-D82883E9C90B}" destId="{9A3E6D28-B328-4BB3-A030-E4DB8A1C8C04}" srcOrd="0" destOrd="0" presId="urn:microsoft.com/office/officeart/2005/8/layout/process2"/>
    <dgm:cxn modelId="{FB063C5B-083C-4D65-B023-854A33BD472C}" type="presOf" srcId="{965B1DE0-2BC2-459A-89DC-014094BA5A6E}" destId="{C67E5FE0-CAFF-413C-9A09-083937444F85}" srcOrd="1" destOrd="0" presId="urn:microsoft.com/office/officeart/2005/8/layout/process2"/>
    <dgm:cxn modelId="{52F9AAB6-29ED-4588-90FE-6912AA4DB8BA}" srcId="{46008CCE-B783-420F-8DD2-B9216C0237EA}" destId="{F111A32A-E43C-40AF-89FB-57F53C990386}" srcOrd="2" destOrd="0" parTransId="{6918170C-5246-4034-B293-54553808A0E5}" sibTransId="{623F44FB-6C24-409F-A611-CB51F2CB0AE7}"/>
    <dgm:cxn modelId="{C24155E3-1EAD-4275-8B70-DD0F3785162F}" srcId="{46008CCE-B783-420F-8DD2-B9216C0237EA}" destId="{30C89820-368B-43E6-9C88-3B2BEAA0AA49}" srcOrd="0" destOrd="0" parTransId="{235B7149-4E44-403B-86A3-AC11AB2E5590}" sibTransId="{1622F4B3-5239-49F6-90BD-C659E1AABCBB}"/>
    <dgm:cxn modelId="{D311A447-0A7F-4EC9-84C9-812E2786A7EA}" type="presOf" srcId="{1622F4B3-5239-49F6-90BD-C659E1AABCBB}" destId="{D91B3641-D1D4-4E11-AF48-2650ACBBD66A}" srcOrd="1" destOrd="0" presId="urn:microsoft.com/office/officeart/2005/8/layout/process2"/>
    <dgm:cxn modelId="{D404F29F-173C-4D0F-9120-564A39476278}" srcId="{46008CCE-B783-420F-8DD2-B9216C0237EA}" destId="{E8824378-4C09-472A-8E00-6985A5C19941}" srcOrd="1" destOrd="0" parTransId="{5F47F2A4-0250-407B-BEEA-3F27D84BA4D1}" sibTransId="{85F68597-6B0F-4CD0-BE5E-25C9A0FADA3B}"/>
    <dgm:cxn modelId="{C8134253-20B8-446A-B899-773475C8666C}" type="presOf" srcId="{623F44FB-6C24-409F-A611-CB51F2CB0AE7}" destId="{6520469F-8EE5-44F3-B248-EBCB0854ED36}" srcOrd="0" destOrd="0" presId="urn:microsoft.com/office/officeart/2005/8/layout/process2"/>
    <dgm:cxn modelId="{51658058-7CED-473B-A9AD-02A50F3036A0}" type="presOf" srcId="{30C89820-368B-43E6-9C88-3B2BEAA0AA49}" destId="{82A57471-44D1-4852-B3BF-5B5969235AC8}" srcOrd="0" destOrd="0" presId="urn:microsoft.com/office/officeart/2005/8/layout/process2"/>
    <dgm:cxn modelId="{20A094E8-C279-486B-A347-A8C7D603769F}" srcId="{46008CCE-B783-420F-8DD2-B9216C0237EA}" destId="{1B4BBEE0-1C53-437D-86E7-E7CDC6013EB4}" srcOrd="4" destOrd="0" parTransId="{705B3380-96D1-4108-A88B-95FF4592A3A4}" sibTransId="{1F70A14A-9805-48BC-90F6-BF442058224C}"/>
    <dgm:cxn modelId="{192B3670-EA10-41E0-BE65-22BF6684A93F}" type="presOf" srcId="{F111A32A-E43C-40AF-89FB-57F53C990386}" destId="{EA58B939-E37C-49A6-8EA8-568D7F2209C9}" srcOrd="0" destOrd="0" presId="urn:microsoft.com/office/officeart/2005/8/layout/process2"/>
    <dgm:cxn modelId="{73A044B2-F707-41BF-B10F-98B0FC54E16F}" type="presOf" srcId="{46008CCE-B783-420F-8DD2-B9216C0237EA}" destId="{2368DFDE-6291-4BB2-8569-C357428AEFA7}" srcOrd="0" destOrd="0" presId="urn:microsoft.com/office/officeart/2005/8/layout/process2"/>
    <dgm:cxn modelId="{ACE07486-7DF0-4A1D-8BFE-9E9741459A54}" type="presOf" srcId="{965B1DE0-2BC2-459A-89DC-014094BA5A6E}" destId="{908300E3-7F2C-48CB-B997-6FA3C48506CC}" srcOrd="0" destOrd="0" presId="urn:microsoft.com/office/officeart/2005/8/layout/process2"/>
    <dgm:cxn modelId="{F8308FFF-6295-4E72-8CF5-F70284AC2617}" type="presOf" srcId="{1622F4B3-5239-49F6-90BD-C659E1AABCBB}" destId="{0B50DA4E-6118-437A-A296-63EA790BC574}" srcOrd="0" destOrd="0" presId="urn:microsoft.com/office/officeart/2005/8/layout/process2"/>
    <dgm:cxn modelId="{3B9D3978-ECE9-49A1-9931-24A761B957E3}" type="presOf" srcId="{1B4BBEE0-1C53-437D-86E7-E7CDC6013EB4}" destId="{702FAF31-845F-4D90-BCA7-6A04C153C819}" srcOrd="0" destOrd="0" presId="urn:microsoft.com/office/officeart/2005/8/layout/process2"/>
    <dgm:cxn modelId="{B3F90508-A8A4-4B56-82DA-07034AC69DF8}" type="presOf" srcId="{623F44FB-6C24-409F-A611-CB51F2CB0AE7}" destId="{8A1E6885-9D9B-4BA9-88E4-3C812554164D}" srcOrd="1" destOrd="0" presId="urn:microsoft.com/office/officeart/2005/8/layout/process2"/>
    <dgm:cxn modelId="{ACAF8AAB-8133-4438-86B6-3A77278B0544}" type="presOf" srcId="{85F68597-6B0F-4CD0-BE5E-25C9A0FADA3B}" destId="{4D3BDEC7-DB23-4D91-AB36-59B964633741}" srcOrd="0" destOrd="0" presId="urn:microsoft.com/office/officeart/2005/8/layout/process2"/>
    <dgm:cxn modelId="{BA4DA2A6-49AC-4160-AAA1-AD66138B461E}" srcId="{46008CCE-B783-420F-8DD2-B9216C0237EA}" destId="{6EC2257C-99E6-4F38-BDAC-D82883E9C90B}" srcOrd="3" destOrd="0" parTransId="{A0A34754-2E77-4182-A6DB-FC29925E04AD}" sibTransId="{965B1DE0-2BC2-459A-89DC-014094BA5A6E}"/>
    <dgm:cxn modelId="{342E5F4A-6923-42B7-A506-F5B33B1BCE90}" type="presOf" srcId="{E8824378-4C09-472A-8E00-6985A5C19941}" destId="{9CB1B709-BF13-47BA-B860-CAC2C69B1BB3}" srcOrd="0" destOrd="0" presId="urn:microsoft.com/office/officeart/2005/8/layout/process2"/>
    <dgm:cxn modelId="{31F9A498-52AE-434F-B754-126ABB263702}" type="presOf" srcId="{85F68597-6B0F-4CD0-BE5E-25C9A0FADA3B}" destId="{DE273BB4-448D-4019-88A0-C859EDD9E823}" srcOrd="1" destOrd="0" presId="urn:microsoft.com/office/officeart/2005/8/layout/process2"/>
    <dgm:cxn modelId="{8B40A902-5D15-4F2E-936E-8F343ADAE817}" type="presParOf" srcId="{2368DFDE-6291-4BB2-8569-C357428AEFA7}" destId="{82A57471-44D1-4852-B3BF-5B5969235AC8}" srcOrd="0" destOrd="0" presId="urn:microsoft.com/office/officeart/2005/8/layout/process2"/>
    <dgm:cxn modelId="{2EC9EA35-6D94-44B9-9701-6AAE9DF2E68F}" type="presParOf" srcId="{2368DFDE-6291-4BB2-8569-C357428AEFA7}" destId="{0B50DA4E-6118-437A-A296-63EA790BC574}" srcOrd="1" destOrd="0" presId="urn:microsoft.com/office/officeart/2005/8/layout/process2"/>
    <dgm:cxn modelId="{991DF5A6-8ADD-43CA-9638-6592111F5A53}" type="presParOf" srcId="{0B50DA4E-6118-437A-A296-63EA790BC574}" destId="{D91B3641-D1D4-4E11-AF48-2650ACBBD66A}" srcOrd="0" destOrd="0" presId="urn:microsoft.com/office/officeart/2005/8/layout/process2"/>
    <dgm:cxn modelId="{65482606-538F-48A6-B677-54F0518E8911}" type="presParOf" srcId="{2368DFDE-6291-4BB2-8569-C357428AEFA7}" destId="{9CB1B709-BF13-47BA-B860-CAC2C69B1BB3}" srcOrd="2" destOrd="0" presId="urn:microsoft.com/office/officeart/2005/8/layout/process2"/>
    <dgm:cxn modelId="{C855BE17-EE29-4158-B43F-33522F81459D}" type="presParOf" srcId="{2368DFDE-6291-4BB2-8569-C357428AEFA7}" destId="{4D3BDEC7-DB23-4D91-AB36-59B964633741}" srcOrd="3" destOrd="0" presId="urn:microsoft.com/office/officeart/2005/8/layout/process2"/>
    <dgm:cxn modelId="{FE1DA0FF-A124-4C0C-853D-306F03DF58FC}" type="presParOf" srcId="{4D3BDEC7-DB23-4D91-AB36-59B964633741}" destId="{DE273BB4-448D-4019-88A0-C859EDD9E823}" srcOrd="0" destOrd="0" presId="urn:microsoft.com/office/officeart/2005/8/layout/process2"/>
    <dgm:cxn modelId="{8A9EE2D4-5AA7-4871-BDF1-BDA388C55015}" type="presParOf" srcId="{2368DFDE-6291-4BB2-8569-C357428AEFA7}" destId="{EA58B939-E37C-49A6-8EA8-568D7F2209C9}" srcOrd="4" destOrd="0" presId="urn:microsoft.com/office/officeart/2005/8/layout/process2"/>
    <dgm:cxn modelId="{2809AC3E-1DD8-4E06-834B-08D63AB38568}" type="presParOf" srcId="{2368DFDE-6291-4BB2-8569-C357428AEFA7}" destId="{6520469F-8EE5-44F3-B248-EBCB0854ED36}" srcOrd="5" destOrd="0" presId="urn:microsoft.com/office/officeart/2005/8/layout/process2"/>
    <dgm:cxn modelId="{6FCDE4F5-A430-4BC8-8DD2-BB86F1E7A398}" type="presParOf" srcId="{6520469F-8EE5-44F3-B248-EBCB0854ED36}" destId="{8A1E6885-9D9B-4BA9-88E4-3C812554164D}" srcOrd="0" destOrd="0" presId="urn:microsoft.com/office/officeart/2005/8/layout/process2"/>
    <dgm:cxn modelId="{586C9F05-27EA-4D77-9C9C-478406771311}" type="presParOf" srcId="{2368DFDE-6291-4BB2-8569-C357428AEFA7}" destId="{9A3E6D28-B328-4BB3-A030-E4DB8A1C8C04}" srcOrd="6" destOrd="0" presId="urn:microsoft.com/office/officeart/2005/8/layout/process2"/>
    <dgm:cxn modelId="{A5CEBF39-B0E6-4008-9508-F6FDA4BF1569}" type="presParOf" srcId="{2368DFDE-6291-4BB2-8569-C357428AEFA7}" destId="{908300E3-7F2C-48CB-B997-6FA3C48506CC}" srcOrd="7" destOrd="0" presId="urn:microsoft.com/office/officeart/2005/8/layout/process2"/>
    <dgm:cxn modelId="{23139139-20A5-4326-893A-9DE67D9195A1}" type="presParOf" srcId="{908300E3-7F2C-48CB-B997-6FA3C48506CC}" destId="{C67E5FE0-CAFF-413C-9A09-083937444F85}" srcOrd="0" destOrd="0" presId="urn:microsoft.com/office/officeart/2005/8/layout/process2"/>
    <dgm:cxn modelId="{56606E19-A77D-4069-AAA1-AFB8794EC80F}" type="presParOf" srcId="{2368DFDE-6291-4BB2-8569-C357428AEFA7}" destId="{702FAF31-845F-4D90-BCA7-6A04C153C819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4C109-CB6D-49F5-82B5-665D0663DA48}" type="datetimeFigureOut">
              <a:rPr lang="en-GB" smtClean="0"/>
              <a:t>16/06/2016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6604A-C49E-49F3-A1B8-709460A2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824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Solvent extract is used both in the processing of yellowcake into uranium fuel and in the reprocessing of spent fuel, in order to separate </a:t>
            </a:r>
            <a:r>
              <a:rPr lang="en-GB" altLang="en-US" sz="1200" dirty="0" err="1" smtClean="0">
                <a:latin typeface="Arial" charset="0"/>
                <a:ea typeface="Droid Sans Fallback" charset="0"/>
                <a:cs typeface="Droid Sans Fallback" charset="0"/>
              </a:rPr>
              <a:t>Pu</a:t>
            </a: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 and U the fission products and other actinides. This is covered in later slides on reprocessing.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604A-C49E-49F3-A1B8-709460A269A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6886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Remind students of the key facts about uranium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i.e. the natural abundances and half-lives: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Natural uranium has 3 isotopes: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	Isotope		Abundance		Half-life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	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234</a:t>
            </a:r>
            <a:r>
              <a:rPr lang="en-GB" altLang="en-US" sz="1200" dirty="0" smtClean="0">
                <a:latin typeface="Arial" charset="0"/>
                <a:cs typeface="Arial" charset="0"/>
              </a:rPr>
              <a:t>U		0.0054%		2.46x10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5</a:t>
            </a:r>
            <a:r>
              <a:rPr lang="en-GB" altLang="en-US" sz="1200" dirty="0" smtClean="0">
                <a:latin typeface="Arial" charset="0"/>
                <a:cs typeface="Arial" charset="0"/>
              </a:rPr>
              <a:t> years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	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235</a:t>
            </a:r>
            <a:r>
              <a:rPr lang="en-GB" altLang="en-US" sz="1200" dirty="0" smtClean="0">
                <a:latin typeface="Arial" charset="0"/>
                <a:cs typeface="Arial" charset="0"/>
              </a:rPr>
              <a:t>U		0.7204%		7.04x10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8</a:t>
            </a:r>
            <a:r>
              <a:rPr lang="en-GB" altLang="en-US" sz="1200" dirty="0" smtClean="0">
                <a:latin typeface="Arial" charset="0"/>
                <a:cs typeface="Arial" charset="0"/>
              </a:rPr>
              <a:t> years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	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238</a:t>
            </a:r>
            <a:r>
              <a:rPr lang="en-GB" altLang="en-US" sz="1200" dirty="0" smtClean="0">
                <a:latin typeface="Arial" charset="0"/>
                <a:cs typeface="Arial" charset="0"/>
              </a:rPr>
              <a:t>U		99.2724%		4.47x10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9</a:t>
            </a:r>
            <a:r>
              <a:rPr lang="en-GB" altLang="en-US" sz="1200" dirty="0" smtClean="0">
                <a:latin typeface="Arial" charset="0"/>
                <a:cs typeface="Arial" charset="0"/>
              </a:rPr>
              <a:t> years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and how these are linked, i.e. short lifetimes, more has decayed, so less remaining → lower abundance observed today.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As an aside, looking at these abundance ratios tells us the age of the earth.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604A-C49E-49F3-A1B8-709460A269A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353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Remind students of the key facts about uranium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i.e. the natural abundances and half-lives: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Natural uranium has 3 isotopes: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	Isotope		Abundance		Half-life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	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234</a:t>
            </a:r>
            <a:r>
              <a:rPr lang="en-GB" altLang="en-US" sz="1200" dirty="0" smtClean="0">
                <a:latin typeface="Arial" charset="0"/>
                <a:cs typeface="Arial" charset="0"/>
              </a:rPr>
              <a:t>U		0.0054%		2.46x10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5</a:t>
            </a:r>
            <a:r>
              <a:rPr lang="en-GB" altLang="en-US" sz="1200" dirty="0" smtClean="0">
                <a:latin typeface="Arial" charset="0"/>
                <a:cs typeface="Arial" charset="0"/>
              </a:rPr>
              <a:t> years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	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235</a:t>
            </a:r>
            <a:r>
              <a:rPr lang="en-GB" altLang="en-US" sz="1200" dirty="0" smtClean="0">
                <a:latin typeface="Arial" charset="0"/>
                <a:cs typeface="Arial" charset="0"/>
              </a:rPr>
              <a:t>U		0.7204%		7.04x10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8</a:t>
            </a:r>
            <a:r>
              <a:rPr lang="en-GB" altLang="en-US" sz="1200" dirty="0" smtClean="0">
                <a:latin typeface="Arial" charset="0"/>
                <a:cs typeface="Arial" charset="0"/>
              </a:rPr>
              <a:t> years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	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238</a:t>
            </a:r>
            <a:r>
              <a:rPr lang="en-GB" altLang="en-US" sz="1200" dirty="0" smtClean="0">
                <a:latin typeface="Arial" charset="0"/>
                <a:cs typeface="Arial" charset="0"/>
              </a:rPr>
              <a:t>U		99.2724%		4.47x10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9</a:t>
            </a:r>
            <a:r>
              <a:rPr lang="en-GB" altLang="en-US" sz="1200" dirty="0" smtClean="0">
                <a:latin typeface="Arial" charset="0"/>
                <a:cs typeface="Arial" charset="0"/>
              </a:rPr>
              <a:t> years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and </a:t>
            </a:r>
            <a:r>
              <a:rPr lang="en-GB" altLang="en-US" sz="1200" smtClean="0">
                <a:latin typeface="Arial" charset="0"/>
                <a:cs typeface="Arial" charset="0"/>
              </a:rPr>
              <a:t>how these </a:t>
            </a:r>
            <a:r>
              <a:rPr lang="en-GB" altLang="en-US" sz="1200" dirty="0" smtClean="0">
                <a:latin typeface="Arial" charset="0"/>
                <a:cs typeface="Arial" charset="0"/>
              </a:rPr>
              <a:t>are linked, i.e. short lifetimes, more has decayed, so less remaining → lower abundance observed today.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As an aside, looking at these abundance ratios tells us the age of the earth.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604A-C49E-49F3-A1B8-709460A269A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4396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Discuss the various steps in the chain.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Tailings should be mentioned at the point. These are the leftovers from milling, i.e. mostly non-uranium containing rocks and minerals, but it is these that contain most of the radioactivity. They are typically placed in a specially engineered facility or pit near the mine.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604A-C49E-49F3-A1B8-709460A269A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6906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Here one of the possible processes is given. Direct vaporisation of UO</a:t>
            </a:r>
            <a:r>
              <a:rPr lang="en-GB" altLang="en-US" sz="1200" baseline="-33000" dirty="0" smtClean="0">
                <a:latin typeface="Arial" charset="0"/>
                <a:ea typeface="Droid Sans Fallback" charset="0"/>
                <a:cs typeface="Droid Sans Fallback" charset="0"/>
              </a:rPr>
              <a:t>2</a:t>
            </a: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 in a high temperature flame is possible: UO</a:t>
            </a:r>
            <a:r>
              <a:rPr lang="en-GB" altLang="en-US" sz="1200" baseline="-33000" dirty="0" smtClean="0">
                <a:latin typeface="Arial" charset="0"/>
                <a:ea typeface="Droid Sans Fallback" charset="0"/>
                <a:cs typeface="Droid Sans Fallback" charset="0"/>
              </a:rPr>
              <a:t>2</a:t>
            </a: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 + 3F</a:t>
            </a:r>
            <a:r>
              <a:rPr lang="en-GB" altLang="en-US" sz="1200" baseline="-33000" dirty="0" smtClean="0">
                <a:latin typeface="Arial" charset="0"/>
                <a:ea typeface="Droid Sans Fallback" charset="0"/>
                <a:cs typeface="Droid Sans Fallback" charset="0"/>
              </a:rPr>
              <a:t>2</a:t>
            </a: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 → UF</a:t>
            </a:r>
            <a:r>
              <a:rPr lang="en-GB" altLang="en-US" sz="1200" baseline="-33000" dirty="0" smtClean="0">
                <a:latin typeface="Arial" charset="0"/>
                <a:ea typeface="Droid Sans Fallback" charset="0"/>
                <a:cs typeface="Droid Sans Fallback" charset="0"/>
              </a:rPr>
              <a:t>6</a:t>
            </a: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 (gas)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604A-C49E-49F3-A1B8-709460A269A3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6526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Here one of the possible processes is given. Direct vaporisation of UO</a:t>
            </a:r>
            <a:r>
              <a:rPr lang="en-GB" altLang="en-US" sz="1200" baseline="-33000" dirty="0" smtClean="0">
                <a:latin typeface="Arial" charset="0"/>
                <a:ea typeface="Droid Sans Fallback" charset="0"/>
                <a:cs typeface="Droid Sans Fallback" charset="0"/>
              </a:rPr>
              <a:t>2</a:t>
            </a: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 in a high temperature flame is possible: UO</a:t>
            </a:r>
            <a:r>
              <a:rPr lang="en-GB" altLang="en-US" sz="1200" baseline="-33000" dirty="0" smtClean="0">
                <a:latin typeface="Arial" charset="0"/>
                <a:ea typeface="Droid Sans Fallback" charset="0"/>
                <a:cs typeface="Droid Sans Fallback" charset="0"/>
              </a:rPr>
              <a:t>2</a:t>
            </a: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 + 3F</a:t>
            </a:r>
            <a:r>
              <a:rPr lang="en-GB" altLang="en-US" sz="1200" baseline="-33000" dirty="0" smtClean="0">
                <a:latin typeface="Arial" charset="0"/>
                <a:ea typeface="Droid Sans Fallback" charset="0"/>
                <a:cs typeface="Droid Sans Fallback" charset="0"/>
              </a:rPr>
              <a:t>2</a:t>
            </a: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 → UF</a:t>
            </a:r>
            <a:r>
              <a:rPr lang="en-GB" altLang="en-US" sz="1200" baseline="-33000" dirty="0" smtClean="0">
                <a:latin typeface="Arial" charset="0"/>
                <a:ea typeface="Droid Sans Fallback" charset="0"/>
                <a:cs typeface="Droid Sans Fallback" charset="0"/>
              </a:rPr>
              <a:t>6</a:t>
            </a: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 (gas)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604A-C49E-49F3-A1B8-709460A269A3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3513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The advantages and disadvantages of reprocessing could be discussed: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reduced amount of wasted fuel – less mining.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Similar waste volumes to purification of original uranium and no enrichment required.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endParaRPr lang="en-GB" altLang="en-US" sz="1200" dirty="0" smtClean="0">
              <a:latin typeface="Arial" charset="0"/>
              <a:ea typeface="Droid Sans Fallback" charset="0"/>
              <a:cs typeface="Droid Sans Fallback" charset="0"/>
            </a:endParaRP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Disadvantages are possible proliferation issues due to plutonium extraction, also large industrial scale facilities are required and the spent fuel being handled is highly radioactive.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604A-C49E-49F3-A1B8-709460A269A3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5023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The advantages and disadvantages of reprocessing could be discussed: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reduced amount of wasted fuel – less mining.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Similar waste volumes to purification of original uranium and no enrichment required.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endParaRPr lang="en-GB" altLang="en-US" sz="1200" dirty="0" smtClean="0">
              <a:latin typeface="Arial" charset="0"/>
              <a:ea typeface="Droid Sans Fallback" charset="0"/>
              <a:cs typeface="Droid Sans Fallback" charset="0"/>
            </a:endParaRP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Disadvantages are possible proliferation issues due to plutonium extraction, also large industrial scale facilities are required and the spent fuel being handled is highly radioactive.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604A-C49E-49F3-A1B8-709460A269A3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313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Solvent extract is used both in the processing of yellowcake into uranium fuel and in the reprocessing of spent fuel, in order to separate </a:t>
            </a:r>
            <a:r>
              <a:rPr lang="en-GB" altLang="en-US" sz="1200" dirty="0" err="1" smtClean="0">
                <a:latin typeface="Arial" charset="0"/>
                <a:ea typeface="Droid Sans Fallback" charset="0"/>
                <a:cs typeface="Droid Sans Fallback" charset="0"/>
              </a:rPr>
              <a:t>Pu</a:t>
            </a: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 and U the fission products and other actinides. This is covered in later slides on reprocessing.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604A-C49E-49F3-A1B8-709460A269A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688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Solvent extract is used both in the processing of yellowcake into uranium fuel and in the reprocessing of spent fuel, in order to separate </a:t>
            </a:r>
            <a:r>
              <a:rPr lang="en-GB" altLang="en-US" sz="1200" dirty="0" err="1" smtClean="0">
                <a:latin typeface="Arial" charset="0"/>
                <a:ea typeface="Droid Sans Fallback" charset="0"/>
                <a:cs typeface="Droid Sans Fallback" charset="0"/>
              </a:rPr>
              <a:t>Pu</a:t>
            </a: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 and U the fission products and other actinides. This is covered in later slides on reprocessing.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604A-C49E-49F3-A1B8-709460A269A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688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A related point is that when so called 'pure' materials undergo neutron activation, </a:t>
            </a:r>
            <a:r>
              <a:rPr lang="en-GB" altLang="en-US" sz="1200" i="1" dirty="0" smtClean="0">
                <a:latin typeface="Arial" charset="0"/>
                <a:ea typeface="Droid Sans Fallback" charset="0"/>
                <a:cs typeface="Droid Sans Fallback" charset="0"/>
              </a:rPr>
              <a:t>e.g.</a:t>
            </a: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 in a reactor, this often reveals small quantities of contaminants which are other elements in the same chemical group.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endParaRPr lang="en-GB" altLang="en-US" sz="1200" dirty="0" smtClean="0">
              <a:latin typeface="Arial" charset="0"/>
              <a:ea typeface="Droid Sans Fallback" charset="0"/>
              <a:cs typeface="Droid Sans Fallback" charset="0"/>
            </a:endParaRP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Strontium-90 is a nuclear fission product with a half-life of 28.8 years and present in significant amounts in spent fuel.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604A-C49E-49F3-A1B8-709460A269A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5918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A related point is that when so called 'pure' materials undergo neutron activation, </a:t>
            </a:r>
            <a:r>
              <a:rPr lang="en-GB" altLang="en-US" sz="1200" i="1" dirty="0" smtClean="0">
                <a:latin typeface="Arial" charset="0"/>
                <a:ea typeface="Droid Sans Fallback" charset="0"/>
                <a:cs typeface="Droid Sans Fallback" charset="0"/>
              </a:rPr>
              <a:t>e.g.</a:t>
            </a: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 in a reactor, this often reveals small quantities of contaminants which are other elements in the same chemical group.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endParaRPr lang="en-GB" altLang="en-US" sz="1200" dirty="0" smtClean="0">
              <a:latin typeface="Arial" charset="0"/>
              <a:ea typeface="Droid Sans Fallback" charset="0"/>
              <a:cs typeface="Droid Sans Fallback" charset="0"/>
            </a:endParaRP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Strontium-90 is a nuclear fission product with a half-life of 28.8 years and present in significant amounts in spent fuel.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604A-C49E-49F3-A1B8-709460A269A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591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Remind students that the Roman numeral notation refers to the particular oxidation state (i.e. oxide).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endParaRPr lang="en-GB" altLang="en-US" sz="1200" dirty="0" smtClean="0">
              <a:latin typeface="Arial" charset="0"/>
              <a:cs typeface="Arial" charset="0"/>
            </a:endParaRP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Also a reminder that elution is the extraction using a solvent.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endParaRPr lang="en-GB" altLang="en-US" sz="1200" dirty="0" smtClean="0">
              <a:latin typeface="Arial" charset="0"/>
              <a:cs typeface="Arial" charset="0"/>
            </a:endParaRP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These separations are still and active area of research as different nuclides become of interest due to different applications and challenges, </a:t>
            </a:r>
            <a:r>
              <a:rPr lang="en-GB" altLang="en-US" sz="1200" i="1" dirty="0" smtClean="0">
                <a:latin typeface="Arial" charset="0"/>
                <a:cs typeface="Arial" charset="0"/>
              </a:rPr>
              <a:t>e.g.</a:t>
            </a:r>
            <a:r>
              <a:rPr lang="en-GB" altLang="en-US" sz="1200" dirty="0" smtClean="0">
                <a:latin typeface="Arial" charset="0"/>
                <a:cs typeface="Arial" charset="0"/>
              </a:rPr>
              <a:t> decommissioning.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604A-C49E-49F3-A1B8-709460A269A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633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Remind students that the Roman numeral notation refers to the particular oxidation state (i.e. oxide).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endParaRPr lang="en-GB" altLang="en-US" sz="1200" dirty="0" smtClean="0">
              <a:latin typeface="Arial" charset="0"/>
              <a:cs typeface="Arial" charset="0"/>
            </a:endParaRP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Also a reminder that elution is the extraction using a solvent.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endParaRPr lang="en-GB" altLang="en-US" sz="1200" dirty="0" smtClean="0">
              <a:latin typeface="Arial" charset="0"/>
              <a:cs typeface="Arial" charset="0"/>
            </a:endParaRP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These separations are still and active area of research as different nuclides become of interest due to different applications and challenges, </a:t>
            </a:r>
            <a:r>
              <a:rPr lang="en-GB" altLang="en-US" sz="1200" i="1" dirty="0" smtClean="0">
                <a:latin typeface="Arial" charset="0"/>
                <a:cs typeface="Arial" charset="0"/>
              </a:rPr>
              <a:t>e.g.</a:t>
            </a:r>
            <a:r>
              <a:rPr lang="en-GB" altLang="en-US" sz="1200" dirty="0" smtClean="0">
                <a:latin typeface="Arial" charset="0"/>
                <a:cs typeface="Arial" charset="0"/>
              </a:rPr>
              <a:t> decommissioning.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604A-C49E-49F3-A1B8-709460A269A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228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Remind students of the key facts about uranium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i.e. the natural abundances and half-lives: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Natural uranium has 3 isotopes: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	Isotope		Abundance		Half-life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	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234</a:t>
            </a:r>
            <a:r>
              <a:rPr lang="en-GB" altLang="en-US" sz="1200" dirty="0" smtClean="0">
                <a:latin typeface="Arial" charset="0"/>
                <a:cs typeface="Arial" charset="0"/>
              </a:rPr>
              <a:t>U		0.0054%		2.46x10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5</a:t>
            </a:r>
            <a:r>
              <a:rPr lang="en-GB" altLang="en-US" sz="1200" dirty="0" smtClean="0">
                <a:latin typeface="Arial" charset="0"/>
                <a:cs typeface="Arial" charset="0"/>
              </a:rPr>
              <a:t> years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	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235</a:t>
            </a:r>
            <a:r>
              <a:rPr lang="en-GB" altLang="en-US" sz="1200" dirty="0" smtClean="0">
                <a:latin typeface="Arial" charset="0"/>
                <a:cs typeface="Arial" charset="0"/>
              </a:rPr>
              <a:t>U		0.7204%		7.04x10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8</a:t>
            </a:r>
            <a:r>
              <a:rPr lang="en-GB" altLang="en-US" sz="1200" dirty="0" smtClean="0">
                <a:latin typeface="Arial" charset="0"/>
                <a:cs typeface="Arial" charset="0"/>
              </a:rPr>
              <a:t> years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	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238</a:t>
            </a:r>
            <a:r>
              <a:rPr lang="en-GB" altLang="en-US" sz="1200" dirty="0" smtClean="0">
                <a:latin typeface="Arial" charset="0"/>
                <a:cs typeface="Arial" charset="0"/>
              </a:rPr>
              <a:t>U		99.2724%		4.47x10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9</a:t>
            </a:r>
            <a:r>
              <a:rPr lang="en-GB" altLang="en-US" sz="1200" dirty="0" smtClean="0">
                <a:latin typeface="Arial" charset="0"/>
                <a:cs typeface="Arial" charset="0"/>
              </a:rPr>
              <a:t> years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and how these are linked, i.e. short lifetimes, more has decayed, so less remaining → lower abundance observed today.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As an aside, looking at these abundance ratios tells us the age of the earth.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604A-C49E-49F3-A1B8-709460A269A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6412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Remind students of the key facts about uranium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i.e. the natural abundances and half-lives: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Natural uranium has 3 isotopes: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	Isotope		Abundance		Half-life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	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234</a:t>
            </a:r>
            <a:r>
              <a:rPr lang="en-GB" altLang="en-US" sz="1200" dirty="0" smtClean="0">
                <a:latin typeface="Arial" charset="0"/>
                <a:cs typeface="Arial" charset="0"/>
              </a:rPr>
              <a:t>U		0.0054%		2.46x10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5</a:t>
            </a:r>
            <a:r>
              <a:rPr lang="en-GB" altLang="en-US" sz="1200" dirty="0" smtClean="0">
                <a:latin typeface="Arial" charset="0"/>
                <a:cs typeface="Arial" charset="0"/>
              </a:rPr>
              <a:t> years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	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235</a:t>
            </a:r>
            <a:r>
              <a:rPr lang="en-GB" altLang="en-US" sz="1200" dirty="0" smtClean="0">
                <a:latin typeface="Arial" charset="0"/>
                <a:cs typeface="Arial" charset="0"/>
              </a:rPr>
              <a:t>U		0.7204%		7.04x10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8</a:t>
            </a:r>
            <a:r>
              <a:rPr lang="en-GB" altLang="en-US" sz="1200" dirty="0" smtClean="0">
                <a:latin typeface="Arial" charset="0"/>
                <a:cs typeface="Arial" charset="0"/>
              </a:rPr>
              <a:t> years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	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238</a:t>
            </a:r>
            <a:r>
              <a:rPr lang="en-GB" altLang="en-US" sz="1200" dirty="0" smtClean="0">
                <a:latin typeface="Arial" charset="0"/>
                <a:cs typeface="Arial" charset="0"/>
              </a:rPr>
              <a:t>U		99.2724%		4.47x10</a:t>
            </a:r>
            <a:r>
              <a:rPr lang="en-GB" altLang="en-US" sz="1200" baseline="42000" dirty="0" smtClean="0">
                <a:latin typeface="Arial" charset="0"/>
                <a:cs typeface="Arial" charset="0"/>
              </a:rPr>
              <a:t>9</a:t>
            </a:r>
            <a:r>
              <a:rPr lang="en-GB" altLang="en-US" sz="1200" dirty="0" smtClean="0">
                <a:latin typeface="Arial" charset="0"/>
                <a:cs typeface="Arial" charset="0"/>
              </a:rPr>
              <a:t> years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and how these are linked, i.e. short lifetimes, more has decayed, so less remaining → lower abundance observed today.</a:t>
            </a:r>
          </a:p>
          <a:p>
            <a:pPr eaLnBrk="1">
              <a:lnSpc>
                <a:spcPct val="93000"/>
              </a:lnSpc>
              <a:spcBef>
                <a:spcPct val="0"/>
              </a:spcBef>
            </a:pPr>
            <a:r>
              <a:rPr lang="en-GB" altLang="en-US" sz="1200" dirty="0" smtClean="0">
                <a:latin typeface="Arial" charset="0"/>
                <a:cs typeface="Arial" charset="0"/>
              </a:rPr>
              <a:t>As an aside, looking at these abundance ratios tells us the age of the earth.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604A-C49E-49F3-A1B8-709460A269A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984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893474"/>
            <a:ext cx="6408712" cy="1102519"/>
          </a:xfrm>
        </p:spPr>
        <p:txBody>
          <a:bodyPr>
            <a:normAutofit/>
          </a:bodyPr>
          <a:lstStyle>
            <a:lvl1pPr algn="l">
              <a:defRPr sz="4000" b="1" baseline="0">
                <a:solidFill>
                  <a:srgbClr val="2C4D6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1977684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998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>
              <a:defRPr sz="3600" b="1" baseline="0">
                <a:solidFill>
                  <a:srgbClr val="2C4D67"/>
                </a:solidFill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395260"/>
            <a:ext cx="7848872" cy="273526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Bulleted list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66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Slide 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12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5057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aea.org/" TargetMode="External"/><Relationship Id="rId2" Type="http://schemas.openxmlformats.org/officeDocument/2006/relationships/hyperlink" Target="http://www.world-nuclear.org/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893474"/>
            <a:ext cx="8064896" cy="1102519"/>
          </a:xfrm>
        </p:spPr>
        <p:txBody>
          <a:bodyPr>
            <a:noAutofit/>
          </a:bodyPr>
          <a:lstStyle/>
          <a:p>
            <a:r>
              <a:rPr lang="en-GB" dirty="0"/>
              <a:t>Nuclear decommissioning: Turning waste into Wealth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427734"/>
            <a:ext cx="6400800" cy="1746194"/>
          </a:xfrm>
        </p:spPr>
        <p:txBody>
          <a:bodyPr>
            <a:noAutofit/>
          </a:bodyPr>
          <a:lstStyle/>
          <a:p>
            <a:r>
              <a:rPr lang="en-GB" sz="2000" dirty="0" smtClean="0"/>
              <a:t>Radiochemistry and the nuclear fuel cycle</a:t>
            </a:r>
          </a:p>
          <a:p>
            <a:endParaRPr lang="en-GB" sz="2000" dirty="0"/>
          </a:p>
          <a:p>
            <a:r>
              <a:rPr lang="en-GB" sz="2000" dirty="0" err="1"/>
              <a:t>Tzany</a:t>
            </a:r>
            <a:r>
              <a:rPr lang="en-GB" sz="2000" dirty="0"/>
              <a:t> </a:t>
            </a:r>
            <a:r>
              <a:rPr lang="en-GB" sz="2000" dirty="0" err="1"/>
              <a:t>Kokalova</a:t>
            </a:r>
            <a:endParaRPr lang="en-GB" sz="2000" dirty="0"/>
          </a:p>
          <a:p>
            <a:r>
              <a:rPr lang="en-GB" sz="2000" dirty="0"/>
              <a:t>University of Birmingham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08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Key technique: Solvent extraction 3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4087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Disadvantages</a:t>
            </a:r>
          </a:p>
          <a:p>
            <a:r>
              <a:rPr lang="en-GB" dirty="0" smtClean="0"/>
              <a:t>Often requires toxic or flammable solvents</a:t>
            </a:r>
          </a:p>
          <a:p>
            <a:r>
              <a:rPr lang="en-GB" dirty="0" smtClean="0"/>
              <a:t>Time consuming</a:t>
            </a:r>
            <a:r>
              <a:rPr lang="en-GB" dirty="0"/>
              <a:t>, especially if the equilibrium is slow. </a:t>
            </a:r>
          </a:p>
          <a:p>
            <a:r>
              <a:rPr lang="en-GB" dirty="0" smtClean="0"/>
              <a:t>Can </a:t>
            </a:r>
            <a:r>
              <a:rPr lang="en-GB" dirty="0"/>
              <a:t>require costly amounts of organic solvents and generate</a:t>
            </a:r>
          </a:p>
          <a:p>
            <a:r>
              <a:rPr lang="en-GB" dirty="0" smtClean="0"/>
              <a:t>Large </a:t>
            </a:r>
            <a:r>
              <a:rPr lang="en-GB" dirty="0"/>
              <a:t>volumes of organic waste. </a:t>
            </a:r>
          </a:p>
          <a:p>
            <a:r>
              <a:rPr lang="en-GB" dirty="0" smtClean="0"/>
              <a:t>Can </a:t>
            </a:r>
            <a:r>
              <a:rPr lang="en-GB" dirty="0"/>
              <a:t>be affected by small impurities in the solvent. </a:t>
            </a:r>
          </a:p>
          <a:p>
            <a:r>
              <a:rPr lang="en-GB" dirty="0" smtClean="0"/>
              <a:t>Multiple </a:t>
            </a:r>
            <a:r>
              <a:rPr lang="en-GB" dirty="0"/>
              <a:t>extractions might be required, thereby increasing time, consumption of materials, and generation of waste.</a:t>
            </a:r>
          </a:p>
        </p:txBody>
      </p:sp>
    </p:spTree>
    <p:extLst>
      <p:ext uri="{BB962C8B-B14F-4D97-AF65-F5344CB8AC3E}">
        <p14:creationId xmlns:p14="http://schemas.microsoft.com/office/powerpoint/2010/main" val="417834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Tracers and carriers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51638"/>
            <a:ext cx="3888432" cy="35527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Carriers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Carriers are chemically identical materials to the radionuclide of interest that have a significant, non-radioactive mass. By adding such a material to the radionuclide of interest the carrier, rather than the radionuclide can saturate loss-sites such as surfaces.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932040" y="1419622"/>
            <a:ext cx="508852" cy="3474828"/>
          </a:xfrm>
          <a:prstGeom prst="roundRect">
            <a:avLst/>
          </a:prstGeom>
          <a:solidFill>
            <a:srgbClr val="D1CCB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Examples</a:t>
            </a:r>
            <a:endParaRPr lang="en-GB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544108" y="1419622"/>
            <a:ext cx="2916324" cy="1440160"/>
          </a:xfrm>
          <a:prstGeom prst="roundRect">
            <a:avLst/>
          </a:prstGeom>
          <a:solidFill>
            <a:srgbClr val="83317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GB" sz="2000" baseline="30000" dirty="0">
                <a:latin typeface="Arial" pitchFamily="34" charset="0"/>
                <a:cs typeface="Arial" pitchFamily="34" charset="0"/>
              </a:rPr>
              <a:t>90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Sr the stable isotope </a:t>
            </a:r>
            <a:r>
              <a:rPr lang="en-GB" sz="2000" baseline="30000" dirty="0">
                <a:latin typeface="Arial" pitchFamily="34" charset="0"/>
                <a:cs typeface="Arial" pitchFamily="34" charset="0"/>
              </a:rPr>
              <a:t>88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Sr can be used as a carrier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544108" y="2931790"/>
            <a:ext cx="2916324" cy="1962660"/>
          </a:xfrm>
          <a:prstGeom prst="roundRect">
            <a:avLst/>
          </a:prstGeom>
          <a:solidFill>
            <a:srgbClr val="83317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GB" sz="2000" dirty="0">
                <a:latin typeface="Arial" pitchFamily="34" charset="0"/>
                <a:cs typeface="Arial" pitchFamily="34" charset="0"/>
              </a:rPr>
              <a:t>Radium has no stable isotopes, but barium is in the same chemical group (II) can be used. Both will precipitate together.</a:t>
            </a:r>
          </a:p>
        </p:txBody>
      </p:sp>
    </p:spTree>
    <p:extLst>
      <p:ext uri="{BB962C8B-B14F-4D97-AF65-F5344CB8AC3E}">
        <p14:creationId xmlns:p14="http://schemas.microsoft.com/office/powerpoint/2010/main" val="5902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Tracers and carriers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467268"/>
            <a:ext cx="3888432" cy="35527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Tracers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Tracers must exhibit the same chemical behaviour as the </a:t>
            </a:r>
            <a:r>
              <a:rPr lang="en-GB" dirty="0" err="1"/>
              <a:t>analyte</a:t>
            </a:r>
            <a:r>
              <a:rPr lang="en-GB" dirty="0"/>
              <a:t> – substance of interest – so that the same separations etc. can be performed. The tracer is added in a known quantity and measured at the end, enabling the losses of the processes to be found.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004048" y="1923678"/>
            <a:ext cx="436844" cy="2520280"/>
          </a:xfrm>
          <a:prstGeom prst="roundRect">
            <a:avLst/>
          </a:prstGeom>
          <a:solidFill>
            <a:srgbClr val="D1CCB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Example</a:t>
            </a:r>
            <a:endParaRPr lang="en-GB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544108" y="1923678"/>
            <a:ext cx="2916324" cy="2520280"/>
          </a:xfrm>
          <a:prstGeom prst="roundRect">
            <a:avLst/>
          </a:prstGeom>
          <a:solidFill>
            <a:srgbClr val="83317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Uranium-236 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and 232 are used as tracers for </a:t>
            </a:r>
            <a:r>
              <a:rPr lang="en-GB" sz="2000" baseline="30000" dirty="0">
                <a:latin typeface="Arial" pitchFamily="34" charset="0"/>
                <a:cs typeface="Arial" pitchFamily="34" charset="0"/>
              </a:rPr>
              <a:t>238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U and </a:t>
            </a:r>
            <a:r>
              <a:rPr lang="en-GB" sz="2000" baseline="30000" dirty="0">
                <a:latin typeface="Arial" pitchFamily="34" charset="0"/>
                <a:cs typeface="Arial" pitchFamily="34" charset="0"/>
              </a:rPr>
              <a:t>234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U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82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radionuclides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1"/>
            <a:ext cx="7848872" cy="25446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Ion-exchange separation of actinides: 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Am(III)</a:t>
            </a:r>
          </a:p>
          <a:p>
            <a:r>
              <a:rPr lang="en-GB" dirty="0" err="1" smtClean="0"/>
              <a:t>Pu</a:t>
            </a:r>
            <a:r>
              <a:rPr lang="en-GB" dirty="0" smtClean="0"/>
              <a:t>(IV)</a:t>
            </a:r>
          </a:p>
          <a:p>
            <a:r>
              <a:rPr lang="en-GB" dirty="0" err="1" smtClean="0"/>
              <a:t>Np</a:t>
            </a:r>
            <a:r>
              <a:rPr lang="en-GB" dirty="0" smtClean="0"/>
              <a:t>(V)</a:t>
            </a:r>
          </a:p>
          <a:p>
            <a:r>
              <a:rPr lang="en-GB" dirty="0" smtClean="0"/>
              <a:t>U(VI).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72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radionuclides 2</a:t>
            </a:r>
            <a:endParaRPr lang="en-GB" dirty="0"/>
          </a:p>
        </p:txBody>
      </p:sp>
      <p:graphicFrame>
        <p:nvGraphicFramePr>
          <p:cNvPr id="4" name="Diagram 3" title="Extraction of key radionuclides"/>
          <p:cNvGraphicFramePr/>
          <p:nvPr>
            <p:extLst>
              <p:ext uri="{D42A27DB-BD31-4B8C-83A1-F6EECF244321}">
                <p14:modId xmlns:p14="http://schemas.microsoft.com/office/powerpoint/2010/main" val="3773134284"/>
              </p:ext>
            </p:extLst>
          </p:nvPr>
        </p:nvGraphicFramePr>
        <p:xfrm>
          <a:off x="483221" y="1203598"/>
          <a:ext cx="7848872" cy="39399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Rectangle 14"/>
          <p:cNvSpPr/>
          <p:nvPr/>
        </p:nvSpPr>
        <p:spPr>
          <a:xfrm>
            <a:off x="6981943" y="1103714"/>
            <a:ext cx="1764186" cy="126130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/>
            <a:r>
              <a:rPr lang="en-GB" dirty="0">
                <a:latin typeface="Arial" pitchFamily="34" charset="0"/>
                <a:cs typeface="Arial" pitchFamily="34" charset="0"/>
              </a:rPr>
              <a:t>Redox agent (NaNO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dirty="0">
                <a:latin typeface="Arial" pitchFamily="34" charset="0"/>
                <a:cs typeface="Arial" pitchFamily="34" charset="0"/>
              </a:rPr>
              <a:t>) stabilises </a:t>
            </a:r>
            <a:r>
              <a:rPr lang="en-GB" dirty="0" err="1">
                <a:latin typeface="Arial" pitchFamily="34" charset="0"/>
                <a:cs typeface="Arial" pitchFamily="34" charset="0"/>
              </a:rPr>
              <a:t>Pu</a:t>
            </a:r>
            <a:r>
              <a:rPr lang="en-GB" dirty="0">
                <a:latin typeface="Arial" pitchFamily="34" charset="0"/>
                <a:cs typeface="Arial" pitchFamily="34" charset="0"/>
              </a:rPr>
              <a:t> as </a:t>
            </a:r>
            <a:r>
              <a:rPr lang="en-GB" dirty="0" err="1">
                <a:latin typeface="Arial" pitchFamily="34" charset="0"/>
                <a:cs typeface="Arial" pitchFamily="34" charset="0"/>
              </a:rPr>
              <a:t>Pu</a:t>
            </a:r>
            <a:r>
              <a:rPr lang="en-GB" dirty="0">
                <a:latin typeface="Arial" pitchFamily="34" charset="0"/>
                <a:cs typeface="Arial" pitchFamily="34" charset="0"/>
              </a:rPr>
              <a:t>(IV) and </a:t>
            </a:r>
            <a:r>
              <a:rPr lang="en-GB" dirty="0" err="1">
                <a:latin typeface="Arial" pitchFamily="34" charset="0"/>
                <a:cs typeface="Arial" pitchFamily="34" charset="0"/>
              </a:rPr>
              <a:t>Np</a:t>
            </a:r>
            <a:r>
              <a:rPr lang="en-GB" dirty="0">
                <a:latin typeface="Arial" pitchFamily="34" charset="0"/>
                <a:cs typeface="Arial" pitchFamily="34" charset="0"/>
              </a:rPr>
              <a:t> as </a:t>
            </a:r>
            <a:r>
              <a:rPr lang="en-GB" dirty="0" err="1">
                <a:latin typeface="Arial" pitchFamily="34" charset="0"/>
                <a:cs typeface="Arial" pitchFamily="34" charset="0"/>
              </a:rPr>
              <a:t>Np</a:t>
            </a:r>
            <a:r>
              <a:rPr lang="en-GB" dirty="0">
                <a:latin typeface="Arial" pitchFamily="34" charset="0"/>
                <a:cs typeface="Arial" pitchFamily="34" charset="0"/>
              </a:rPr>
              <a:t>(V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)</a:t>
            </a:r>
            <a:endParaRPr lang="en-GB" sz="20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ight Arrow 4" title="Arrow right"/>
          <p:cNvSpPr/>
          <p:nvPr/>
        </p:nvSpPr>
        <p:spPr>
          <a:xfrm>
            <a:off x="6747917" y="2815543"/>
            <a:ext cx="1440160" cy="1008112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GB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Np</a:t>
            </a:r>
            <a:r>
              <a: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eluted by 2 M </a:t>
            </a:r>
            <a:r>
              <a:rPr lang="en-GB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HCl</a:t>
            </a:r>
            <a:endParaRPr lang="en-GB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44408" y="3119506"/>
            <a:ext cx="576064" cy="3693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sz="2000" b="1" dirty="0" err="1" smtClean="0">
                <a:latin typeface="Arial" pitchFamily="34" charset="0"/>
                <a:cs typeface="Arial" pitchFamily="34" charset="0"/>
              </a:rPr>
              <a:t>Np</a:t>
            </a:r>
            <a:endParaRPr lang="en-GB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ight Arrow 6" title="Arrow down"/>
          <p:cNvSpPr/>
          <p:nvPr/>
        </p:nvSpPr>
        <p:spPr>
          <a:xfrm rot="5400000">
            <a:off x="4971423" y="3819592"/>
            <a:ext cx="816684" cy="576064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20000"/>
          </a:bodyPr>
          <a:lstStyle/>
          <a:p>
            <a:pPr algn="ctr"/>
            <a:endParaRPr lang="en-GB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75809" y="4002819"/>
            <a:ext cx="2412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latin typeface="Arial" pitchFamily="34" charset="0"/>
                <a:cs typeface="Arial" pitchFamily="34" charset="0"/>
              </a:rPr>
              <a:t>Pu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(III) eluted by: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9 M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HCl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+ 0.1 M NH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I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80470" y="4649150"/>
            <a:ext cx="972108" cy="4943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sz="2000" b="1" dirty="0" err="1" smtClean="0">
                <a:latin typeface="Arial" pitchFamily="34" charset="0"/>
                <a:cs typeface="Arial" pitchFamily="34" charset="0"/>
              </a:rPr>
              <a:t>Pu</a:t>
            </a: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(III)</a:t>
            </a:r>
            <a:endParaRPr lang="en-GB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ight Arrow 9" title="Arrow down"/>
          <p:cNvSpPr/>
          <p:nvPr/>
        </p:nvSpPr>
        <p:spPr>
          <a:xfrm rot="5400000">
            <a:off x="2457762" y="4431679"/>
            <a:ext cx="360040" cy="396044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GB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6933" y="4449681"/>
            <a:ext cx="1410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U eluted by:</a:t>
            </a:r>
          </a:p>
          <a:p>
            <a:r>
              <a:rPr lang="en-GB" dirty="0">
                <a:latin typeface="Arial" pitchFamily="34" charset="0"/>
                <a:cs typeface="Arial" pitchFamily="34" charset="0"/>
              </a:rPr>
              <a:t>1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M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HCl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63441" y="4803998"/>
            <a:ext cx="396044" cy="391191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r>
              <a:rPr lang="en-GB" sz="2000" b="1" dirty="0" smtClean="0">
                <a:latin typeface="Arial" pitchFamily="34" charset="0"/>
                <a:cs typeface="Arial" pitchFamily="34" charset="0"/>
              </a:rPr>
              <a:t>U</a:t>
            </a:r>
            <a:endParaRPr lang="en-GB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 flipH="1">
            <a:off x="878364" y="2881623"/>
            <a:ext cx="1152128" cy="845098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Am rinsed out</a:t>
            </a:r>
            <a:endParaRPr lang="en-GB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3709" y="3119506"/>
            <a:ext cx="576064" cy="369332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r>
              <a:rPr lang="en-GB" sz="2000" b="1" dirty="0" smtClean="0">
                <a:latin typeface="Arial" pitchFamily="34" charset="0"/>
                <a:cs typeface="Arial" pitchFamily="34" charset="0"/>
              </a:rPr>
              <a:t>Am</a:t>
            </a:r>
            <a:endParaRPr lang="en-GB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333995" y="1734366"/>
            <a:ext cx="2068935" cy="989397"/>
          </a:xfrm>
          <a:prstGeom prst="roundRect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Remainder material from 1</a:t>
            </a:r>
            <a:r>
              <a:rPr lang="en-GB" sz="16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GB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exchanger is passed to the 2nd</a:t>
            </a:r>
            <a:endParaRPr lang="en-GB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ent-Up Arrow 16" title="Arrow down"/>
          <p:cNvSpPr/>
          <p:nvPr/>
        </p:nvSpPr>
        <p:spPr>
          <a:xfrm flipV="1">
            <a:off x="3461904" y="2365018"/>
            <a:ext cx="613833" cy="648072"/>
          </a:xfrm>
          <a:prstGeom prst="bentUp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6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nuclear fuel cycle?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fuel cycle is a chain of industrial processes to convert the uranium ore into fuel for reactors and, following removal from the core, can also include the steps required to reprocess the spent fuel.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807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nuclear fuel cycle?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Uranium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Uranium is </a:t>
            </a:r>
            <a:r>
              <a:rPr lang="en-GB" dirty="0"/>
              <a:t>a relatively common element found in the </a:t>
            </a:r>
            <a:r>
              <a:rPr lang="en-GB" dirty="0" smtClean="0"/>
              <a:t>earth's crust</a:t>
            </a:r>
            <a:r>
              <a:rPr lang="en-GB" dirty="0"/>
              <a:t>. Before uranium can be used as fuel in reactors it </a:t>
            </a:r>
            <a:r>
              <a:rPr lang="en-GB" dirty="0" smtClean="0"/>
              <a:t>must be converted </a:t>
            </a:r>
            <a:r>
              <a:rPr lang="en-GB" dirty="0"/>
              <a:t>from its natural forms.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3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nuclear fuel cycle? 3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Uranium ore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dirty="0"/>
              <a:t>Uranium ore consists of impure </a:t>
            </a:r>
            <a:r>
              <a:rPr lang="en-GB" dirty="0" smtClean="0"/>
              <a:t>UO</a:t>
            </a:r>
            <a:r>
              <a:rPr lang="en-GB" baseline="-25000" dirty="0" smtClean="0"/>
              <a:t>2</a:t>
            </a:r>
            <a:r>
              <a:rPr lang="en-GB" dirty="0" smtClean="0"/>
              <a:t>, UO</a:t>
            </a:r>
            <a:r>
              <a:rPr lang="en-GB" baseline="-25000" dirty="0" smtClean="0"/>
              <a:t>3</a:t>
            </a:r>
            <a:r>
              <a:rPr lang="en-GB" dirty="0"/>
              <a:t>, U</a:t>
            </a:r>
            <a:r>
              <a:rPr lang="en-GB" baseline="-25000" dirty="0"/>
              <a:t>3</a:t>
            </a:r>
            <a:r>
              <a:rPr lang="en-GB" dirty="0"/>
              <a:t>O</a:t>
            </a:r>
            <a:r>
              <a:rPr lang="en-GB" baseline="-25000" dirty="0"/>
              <a:t>8</a:t>
            </a:r>
            <a:r>
              <a:rPr lang="en-GB" dirty="0"/>
              <a:t> and </a:t>
            </a:r>
            <a:r>
              <a:rPr lang="en-GB" dirty="0" smtClean="0"/>
              <a:t>other material </a:t>
            </a:r>
            <a:r>
              <a:rPr lang="en-GB" dirty="0"/>
              <a:t>(contaminants).</a:t>
            </a:r>
          </a:p>
        </p:txBody>
      </p:sp>
    </p:spTree>
    <p:extLst>
      <p:ext uri="{BB962C8B-B14F-4D97-AF65-F5344CB8AC3E}">
        <p14:creationId xmlns:p14="http://schemas.microsoft.com/office/powerpoint/2010/main" val="294122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nuclear fuel cycle? 4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Radioactivity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Much of the radioactivity present with </a:t>
            </a:r>
            <a:r>
              <a:rPr lang="en-GB" dirty="0" smtClean="0"/>
              <a:t>uranium deposits </a:t>
            </a:r>
            <a:r>
              <a:rPr lang="en-GB" dirty="0"/>
              <a:t>is from the decay products (daughter nuclei) e.g. </a:t>
            </a:r>
            <a:r>
              <a:rPr lang="en-GB" dirty="0" smtClean="0"/>
              <a:t>radon gas</a:t>
            </a:r>
            <a:r>
              <a:rPr lang="en-GB" dirty="0"/>
              <a:t>, which are removed in the processing.</a:t>
            </a:r>
          </a:p>
        </p:txBody>
      </p:sp>
    </p:spTree>
    <p:extLst>
      <p:ext uri="{BB962C8B-B14F-4D97-AF65-F5344CB8AC3E}">
        <p14:creationId xmlns:p14="http://schemas.microsoft.com/office/powerpoint/2010/main" val="316749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the fuel cycle</a:t>
            </a:r>
            <a:endParaRPr lang="en-GB" dirty="0"/>
          </a:p>
        </p:txBody>
      </p:sp>
      <p:sp>
        <p:nvSpPr>
          <p:cNvPr id="33" name="AutoShape 2" title="Fuel cycle"/>
          <p:cNvSpPr>
            <a:spLocks noChangeArrowheads="1"/>
          </p:cNvSpPr>
          <p:nvPr/>
        </p:nvSpPr>
        <p:spPr bwMode="auto">
          <a:xfrm rot="17502929">
            <a:off x="4011538" y="-1886017"/>
            <a:ext cx="1105917" cy="9304864"/>
          </a:xfrm>
          <a:prstGeom prst="triangle">
            <a:avLst>
              <a:gd name="adj" fmla="val 11977"/>
            </a:avLst>
          </a:prstGeom>
          <a:solidFill>
            <a:srgbClr val="C964CF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AutoShape 9"/>
          <p:cNvSpPr>
            <a:spLocks noChangeArrowheads="1"/>
          </p:cNvSpPr>
          <p:nvPr/>
        </p:nvSpPr>
        <p:spPr bwMode="auto">
          <a:xfrm>
            <a:off x="37641" y="1334080"/>
            <a:ext cx="1411287" cy="579437"/>
          </a:xfrm>
          <a:prstGeom prst="roundRect">
            <a:avLst>
              <a:gd name="adj" fmla="val 16667"/>
            </a:avLst>
          </a:prstGeom>
          <a:solidFill>
            <a:srgbClr val="833177">
              <a:alpha val="80000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90000" tIns="62640" rIns="90000" bIns="45000" anchor="ctr"/>
          <a:lstStyle/>
          <a:p>
            <a:pPr algn="ctr">
              <a:tabLst>
                <a:tab pos="449263" algn="l"/>
                <a:tab pos="898525" algn="l"/>
                <a:tab pos="1347788" algn="l"/>
              </a:tabLst>
            </a:pPr>
            <a:r>
              <a:rPr lang="en-GB" alt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Mining and</a:t>
            </a:r>
          </a:p>
          <a:p>
            <a:pPr algn="ctr">
              <a:tabLst>
                <a:tab pos="449263" algn="l"/>
                <a:tab pos="898525" algn="l"/>
                <a:tab pos="1347788" algn="l"/>
              </a:tabLst>
            </a:pPr>
            <a:r>
              <a:rPr lang="en-GB" alt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milling</a:t>
            </a:r>
          </a:p>
        </p:txBody>
      </p:sp>
      <p:sp>
        <p:nvSpPr>
          <p:cNvPr id="41" name="AutoShape 13" title="Arrow down"/>
          <p:cNvSpPr>
            <a:spLocks noChangeArrowheads="1"/>
          </p:cNvSpPr>
          <p:nvPr/>
        </p:nvSpPr>
        <p:spPr bwMode="auto">
          <a:xfrm>
            <a:off x="538783" y="1949897"/>
            <a:ext cx="504825" cy="477837"/>
          </a:xfrm>
          <a:prstGeom prst="downArrow">
            <a:avLst>
              <a:gd name="adj1" fmla="val 50000"/>
              <a:gd name="adj2" fmla="val 47327"/>
            </a:avLst>
          </a:prstGeom>
          <a:solidFill>
            <a:srgbClr val="D1CCBD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AutoShape 8"/>
          <p:cNvSpPr>
            <a:spLocks noChangeArrowheads="1"/>
          </p:cNvSpPr>
          <p:nvPr/>
        </p:nvSpPr>
        <p:spPr bwMode="auto">
          <a:xfrm>
            <a:off x="191815" y="2427734"/>
            <a:ext cx="1139825" cy="579438"/>
          </a:xfrm>
          <a:prstGeom prst="roundRect">
            <a:avLst>
              <a:gd name="adj" fmla="val 16667"/>
            </a:avLst>
          </a:prstGeom>
          <a:solidFill>
            <a:srgbClr val="C964CF">
              <a:alpha val="80000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90000" tIns="62640" rIns="90000" bIns="45000" anchor="ctr"/>
          <a:lstStyle/>
          <a:p>
            <a:pPr algn="ctr">
              <a:tabLst>
                <a:tab pos="449263" algn="l"/>
                <a:tab pos="898525" algn="l"/>
              </a:tabLst>
            </a:pPr>
            <a:r>
              <a:rPr lang="en-GB" altLang="en-US" sz="2000" dirty="0">
                <a:latin typeface="Arial" pitchFamily="34" charset="0"/>
                <a:cs typeface="Arial" pitchFamily="34" charset="0"/>
              </a:rPr>
              <a:t>Tailings</a:t>
            </a:r>
          </a:p>
        </p:txBody>
      </p:sp>
      <p:sp>
        <p:nvSpPr>
          <p:cNvPr id="34" name="AutoShape 4"/>
          <p:cNvSpPr>
            <a:spLocks noChangeArrowheads="1"/>
          </p:cNvSpPr>
          <p:nvPr/>
        </p:nvSpPr>
        <p:spPr bwMode="auto">
          <a:xfrm>
            <a:off x="1481297" y="1826455"/>
            <a:ext cx="1449387" cy="579437"/>
          </a:xfrm>
          <a:prstGeom prst="roundRect">
            <a:avLst>
              <a:gd name="adj" fmla="val 16667"/>
            </a:avLst>
          </a:prstGeom>
          <a:solidFill>
            <a:srgbClr val="833177">
              <a:alpha val="80000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90000" tIns="62640" rIns="90000" bIns="45000" anchor="ctr"/>
          <a:lstStyle/>
          <a:p>
            <a:pPr algn="ctr">
              <a:tabLst>
                <a:tab pos="449263" algn="l"/>
                <a:tab pos="898525" algn="l"/>
                <a:tab pos="1347788" algn="l"/>
              </a:tabLst>
            </a:pPr>
            <a:r>
              <a:rPr lang="en-GB" alt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Conversion</a:t>
            </a:r>
          </a:p>
        </p:txBody>
      </p:sp>
      <p:sp>
        <p:nvSpPr>
          <p:cNvPr id="42" name="Text Box 15"/>
          <p:cNvSpPr txBox="1">
            <a:spLocks noChangeArrowheads="1"/>
          </p:cNvSpPr>
          <p:nvPr/>
        </p:nvSpPr>
        <p:spPr bwMode="auto">
          <a:xfrm>
            <a:off x="2987824" y="1923677"/>
            <a:ext cx="2192337" cy="359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6168" rIns="90000" bIns="45000">
            <a:normAutofit fontScale="85000" lnSpcReduction="20000"/>
          </a:bodyPr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eaLnBrk="1"/>
            <a:r>
              <a:rPr lang="en-GB" alt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UF</a:t>
            </a:r>
            <a:r>
              <a:rPr lang="en-GB" altLang="en-US" baseline="-33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GB" alt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production</a:t>
            </a:r>
          </a:p>
        </p:txBody>
      </p:sp>
      <p:sp>
        <p:nvSpPr>
          <p:cNvPr id="54" name="U-Turn Arrow 53" title="Arrow down"/>
          <p:cNvSpPr/>
          <p:nvPr/>
        </p:nvSpPr>
        <p:spPr>
          <a:xfrm flipV="1">
            <a:off x="1963663" y="2499742"/>
            <a:ext cx="1960265" cy="893744"/>
          </a:xfrm>
          <a:prstGeom prst="uturnArrow">
            <a:avLst>
              <a:gd name="adj1" fmla="val 28054"/>
              <a:gd name="adj2" fmla="val 25000"/>
              <a:gd name="adj3" fmla="val 21946"/>
              <a:gd name="adj4" fmla="val 43750"/>
              <a:gd name="adj5" fmla="val 56108"/>
            </a:avLst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GB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123728" y="307580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Natural U fuel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AutoShape 24"/>
          <p:cNvSpPr>
            <a:spLocks noChangeArrowheads="1"/>
          </p:cNvSpPr>
          <p:nvPr/>
        </p:nvSpPr>
        <p:spPr bwMode="auto">
          <a:xfrm>
            <a:off x="2934664" y="2288033"/>
            <a:ext cx="1446213" cy="579437"/>
          </a:xfrm>
          <a:prstGeom prst="roundRect">
            <a:avLst>
              <a:gd name="adj" fmla="val 16667"/>
            </a:avLst>
          </a:prstGeom>
          <a:solidFill>
            <a:srgbClr val="833177">
              <a:alpha val="80000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90000" tIns="62640" rIns="90000" bIns="45000" anchor="ctr"/>
          <a:lstStyle/>
          <a:p>
            <a:pPr algn="ctr">
              <a:tabLst>
                <a:tab pos="449263" algn="l"/>
                <a:tab pos="898525" algn="l"/>
                <a:tab pos="1347788" algn="l"/>
              </a:tabLst>
            </a:pPr>
            <a:r>
              <a:rPr lang="en-GB" alt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Enrichment</a:t>
            </a:r>
          </a:p>
        </p:txBody>
      </p:sp>
      <p:sp>
        <p:nvSpPr>
          <p:cNvPr id="43" name="Text Box 17"/>
          <p:cNvSpPr txBox="1">
            <a:spLocks noChangeArrowheads="1"/>
          </p:cNvSpPr>
          <p:nvPr/>
        </p:nvSpPr>
        <p:spPr bwMode="auto">
          <a:xfrm>
            <a:off x="4427984" y="2355726"/>
            <a:ext cx="1421235" cy="439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6168" rIns="90000" bIns="45000">
            <a:normAutofit/>
          </a:bodyPr>
          <a:lstStyle>
            <a:lvl1pPr eaLnBrk="0">
              <a:tabLst>
                <a:tab pos="449263" algn="l"/>
                <a:tab pos="898525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 eaLnBrk="0">
              <a:tabLst>
                <a:tab pos="449263" algn="l"/>
                <a:tab pos="898525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 eaLnBrk="0">
              <a:tabLst>
                <a:tab pos="449263" algn="l"/>
                <a:tab pos="898525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 eaLnBrk="0">
              <a:tabLst>
                <a:tab pos="449263" algn="l"/>
                <a:tab pos="898525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 eaLnBrk="0">
              <a:tabLst>
                <a:tab pos="449263" algn="l"/>
                <a:tab pos="898525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 sz="2400"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eaLnBrk="1"/>
            <a:r>
              <a:rPr lang="en-GB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3.5 – 5% </a:t>
            </a:r>
            <a:r>
              <a:rPr lang="en-GB" altLang="en-US" sz="2000" baseline="30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235</a:t>
            </a:r>
            <a:r>
              <a:rPr lang="en-GB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</a:t>
            </a:r>
            <a:endParaRPr lang="en-GB" altLang="en-US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AutoShape 25"/>
          <p:cNvSpPr>
            <a:spLocks noChangeArrowheads="1"/>
          </p:cNvSpPr>
          <p:nvPr/>
        </p:nvSpPr>
        <p:spPr bwMode="auto">
          <a:xfrm>
            <a:off x="4251923" y="2867470"/>
            <a:ext cx="1803078" cy="579437"/>
          </a:xfrm>
          <a:prstGeom prst="roundRect">
            <a:avLst>
              <a:gd name="adj" fmla="val 16667"/>
            </a:avLst>
          </a:prstGeom>
          <a:solidFill>
            <a:srgbClr val="833177">
              <a:alpha val="80000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90000" tIns="62640" rIns="90000" bIns="45000" anchor="ctr"/>
          <a:lstStyle/>
          <a:p>
            <a:pPr algn="ctr">
              <a:tabLst>
                <a:tab pos="449263" algn="l"/>
                <a:tab pos="898525" algn="l"/>
                <a:tab pos="1347788" algn="l"/>
              </a:tabLst>
            </a:pPr>
            <a:r>
              <a:rPr lang="en-GB" alt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Fuel fabrication</a:t>
            </a:r>
            <a:endParaRPr lang="en-GB" alt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AutoShape 5"/>
          <p:cNvSpPr>
            <a:spLocks noChangeArrowheads="1"/>
          </p:cNvSpPr>
          <p:nvPr/>
        </p:nvSpPr>
        <p:spPr bwMode="auto">
          <a:xfrm>
            <a:off x="5581600" y="3504480"/>
            <a:ext cx="2590800" cy="579438"/>
          </a:xfrm>
          <a:prstGeom prst="roundRect">
            <a:avLst>
              <a:gd name="adj" fmla="val 16667"/>
            </a:avLst>
          </a:prstGeom>
          <a:solidFill>
            <a:srgbClr val="833177">
              <a:alpha val="80000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90000" tIns="62640" rIns="90000" bIns="45000" anchor="ctr"/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</a:pPr>
            <a:r>
              <a:rPr lang="en-GB" alt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Power plant</a:t>
            </a:r>
          </a:p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</a:pPr>
            <a:r>
              <a:rPr lang="en-GB" alt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(electricity </a:t>
            </a:r>
            <a:r>
              <a:rPr lang="en-GB" alt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production)</a:t>
            </a:r>
            <a:endParaRPr lang="en-GB" alt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AutoShape 12" title="Arrow down"/>
          <p:cNvSpPr>
            <a:spLocks noChangeArrowheads="1"/>
          </p:cNvSpPr>
          <p:nvPr/>
        </p:nvSpPr>
        <p:spPr bwMode="auto">
          <a:xfrm>
            <a:off x="5652120" y="4155926"/>
            <a:ext cx="293728" cy="317510"/>
          </a:xfrm>
          <a:prstGeom prst="downArrow">
            <a:avLst>
              <a:gd name="adj1" fmla="val 50000"/>
              <a:gd name="adj2" fmla="val 31368"/>
            </a:avLst>
          </a:prstGeom>
          <a:solidFill>
            <a:srgbClr val="D1CCBD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AutoShape 7"/>
          <p:cNvSpPr>
            <a:spLocks noChangeArrowheads="1"/>
          </p:cNvSpPr>
          <p:nvPr/>
        </p:nvSpPr>
        <p:spPr bwMode="auto">
          <a:xfrm>
            <a:off x="4932040" y="4500839"/>
            <a:ext cx="1728787" cy="579437"/>
          </a:xfrm>
          <a:prstGeom prst="roundRect">
            <a:avLst>
              <a:gd name="adj" fmla="val 16667"/>
            </a:avLst>
          </a:prstGeom>
          <a:solidFill>
            <a:srgbClr val="C964CF">
              <a:alpha val="80000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90000" tIns="62640" rIns="90000" bIns="45000" anchor="ctr"/>
          <a:lstStyle/>
          <a:p>
            <a:pPr algn="ctr">
              <a:tabLst>
                <a:tab pos="449263" algn="l"/>
                <a:tab pos="898525" algn="l"/>
                <a:tab pos="1347788" algn="l"/>
              </a:tabLst>
            </a:pPr>
            <a:r>
              <a:rPr lang="en-GB" altLang="en-US" sz="2000" dirty="0">
                <a:latin typeface="Arial" pitchFamily="34" charset="0"/>
                <a:cs typeface="Arial" pitchFamily="34" charset="0"/>
              </a:rPr>
              <a:t>High-level</a:t>
            </a:r>
          </a:p>
          <a:p>
            <a:pPr algn="ctr">
              <a:tabLst>
                <a:tab pos="449263" algn="l"/>
                <a:tab pos="898525" algn="l"/>
                <a:tab pos="1347788" algn="l"/>
              </a:tabLst>
            </a:pPr>
            <a:r>
              <a:rPr lang="en-GB" altLang="en-US" sz="2000" dirty="0">
                <a:latin typeface="Arial" pitchFamily="34" charset="0"/>
                <a:cs typeface="Arial" pitchFamily="34" charset="0"/>
              </a:rPr>
              <a:t>waste storage</a:t>
            </a:r>
          </a:p>
        </p:txBody>
      </p:sp>
      <p:sp>
        <p:nvSpPr>
          <p:cNvPr id="50" name="Left Arrow 49"/>
          <p:cNvSpPr/>
          <p:nvPr/>
        </p:nvSpPr>
        <p:spPr>
          <a:xfrm>
            <a:off x="3504504" y="4473436"/>
            <a:ext cx="1211512" cy="603497"/>
          </a:xfrm>
          <a:prstGeom prst="lef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Disposal</a:t>
            </a:r>
            <a:endParaRPr lang="en-GB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AutoShape 6"/>
          <p:cNvSpPr>
            <a:spLocks noChangeArrowheads="1"/>
          </p:cNvSpPr>
          <p:nvPr/>
        </p:nvSpPr>
        <p:spPr bwMode="auto">
          <a:xfrm>
            <a:off x="7020272" y="4155926"/>
            <a:ext cx="2085975" cy="579437"/>
          </a:xfrm>
          <a:prstGeom prst="roundRect">
            <a:avLst>
              <a:gd name="adj" fmla="val 16667"/>
            </a:avLst>
          </a:prstGeom>
          <a:solidFill>
            <a:srgbClr val="833177">
              <a:alpha val="80000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90000" tIns="62640" rIns="90000" bIns="45000" anchor="ctr"/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</a:tabLst>
            </a:pPr>
            <a:r>
              <a:rPr lang="en-GB" alt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Reprocessing</a:t>
            </a:r>
          </a:p>
          <a:p>
            <a:pPr algn="ctr">
              <a:tabLst>
                <a:tab pos="449263" algn="l"/>
                <a:tab pos="898525" algn="l"/>
                <a:tab pos="1347788" algn="l"/>
                <a:tab pos="1797050" algn="l"/>
              </a:tabLst>
            </a:pPr>
            <a:r>
              <a:rPr lang="en-GB" alt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of spent fuel</a:t>
            </a:r>
          </a:p>
        </p:txBody>
      </p:sp>
      <p:sp>
        <p:nvSpPr>
          <p:cNvPr id="52" name="U-Turn Arrow 51"/>
          <p:cNvSpPr/>
          <p:nvPr/>
        </p:nvSpPr>
        <p:spPr>
          <a:xfrm flipH="1">
            <a:off x="6466554" y="2814319"/>
            <a:ext cx="2333986" cy="1123372"/>
          </a:xfrm>
          <a:prstGeom prst="uturnArrow">
            <a:avLst>
              <a:gd name="adj1" fmla="val 25000"/>
              <a:gd name="adj2" fmla="val 25000"/>
              <a:gd name="adj3" fmla="val 28160"/>
              <a:gd name="adj4" fmla="val 43750"/>
              <a:gd name="adj5" fmla="val 61533"/>
            </a:avLst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Recycling</a:t>
            </a:r>
          </a:p>
          <a:p>
            <a:pPr algn="ctr"/>
            <a:endParaRPr lang="en-GB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GB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GB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 descr="X:\Learn Chemistry\HE\EDC CPBL\Images\Replacement Images\Waste to wealth\Yucca_proposed_design credit.jpg" title="Disposal of high-level was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7160"/>
            <a:ext cx="3437707" cy="141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X:\Learn Chemistry\HE\EDC CPBL\Images\Replacement Images\Waste to wealth\Spent_nuclear_fuel_hanford credit.jpg" title="Recycling spent fue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089" y="1276324"/>
            <a:ext cx="2034916" cy="148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1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Aims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Introduction to radiochemistry techniques</a:t>
            </a:r>
          </a:p>
          <a:p>
            <a:r>
              <a:rPr lang="en-GB" dirty="0" smtClean="0"/>
              <a:t>Key radionuclide chemistry</a:t>
            </a:r>
          </a:p>
          <a:p>
            <a:r>
              <a:rPr lang="en-GB" dirty="0" smtClean="0"/>
              <a:t>Stages of the nuclear fuel cycle</a:t>
            </a:r>
          </a:p>
          <a:p>
            <a:r>
              <a:rPr lang="en-GB" dirty="0" smtClean="0"/>
              <a:t>Hazards and wastes arising from the fuel cycle</a:t>
            </a:r>
          </a:p>
          <a:p>
            <a:r>
              <a:rPr lang="en-GB" dirty="0" smtClean="0"/>
              <a:t>Basic chemistry of the processing stages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07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steps in the fuel cycle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Mining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 ore is extracted by either excavation or in </a:t>
            </a:r>
            <a:r>
              <a:rPr lang="en-GB" dirty="0" smtClean="0"/>
              <a:t>situ leaching </a:t>
            </a:r>
            <a:r>
              <a:rPr lang="en-GB" dirty="0"/>
              <a:t>(ISL) with oxygenated water. Depending on </a:t>
            </a:r>
            <a:r>
              <a:rPr lang="en-GB" dirty="0" smtClean="0"/>
              <a:t>conditions of </a:t>
            </a:r>
            <a:r>
              <a:rPr lang="en-GB" dirty="0"/>
              <a:t>the ore, weak acid or </a:t>
            </a:r>
            <a:r>
              <a:rPr lang="en-GB" dirty="0" smtClean="0"/>
              <a:t>alkali solutions </a:t>
            </a:r>
            <a:r>
              <a:rPr lang="en-GB" dirty="0"/>
              <a:t>may be used in leaching.</a:t>
            </a:r>
          </a:p>
        </p:txBody>
      </p:sp>
    </p:spTree>
    <p:extLst>
      <p:ext uri="{BB962C8B-B14F-4D97-AF65-F5344CB8AC3E}">
        <p14:creationId xmlns:p14="http://schemas.microsoft.com/office/powerpoint/2010/main" val="286599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steps in the fuel cycle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3960440" cy="32647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Milling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Milling is generally performed close to the mine. This refers to the </a:t>
            </a:r>
            <a:r>
              <a:rPr lang="en-GB" dirty="0" smtClean="0"/>
              <a:t>process </a:t>
            </a:r>
            <a:r>
              <a:rPr lang="en-GB" dirty="0"/>
              <a:t>of producing yellowcake. The ore is crushed </a:t>
            </a:r>
            <a:r>
              <a:rPr lang="en-GB" dirty="0" smtClean="0"/>
              <a:t>and purified </a:t>
            </a:r>
            <a:r>
              <a:rPr lang="en-GB" dirty="0"/>
              <a:t>to extract U</a:t>
            </a:r>
            <a:r>
              <a:rPr lang="en-GB" baseline="-25000" dirty="0"/>
              <a:t>3</a:t>
            </a:r>
            <a:r>
              <a:rPr lang="en-GB" dirty="0"/>
              <a:t>O</a:t>
            </a:r>
            <a:r>
              <a:rPr lang="en-GB" baseline="-25000" dirty="0"/>
              <a:t>8</a:t>
            </a:r>
            <a:r>
              <a:rPr lang="en-GB" dirty="0"/>
              <a:t> </a:t>
            </a:r>
            <a:r>
              <a:rPr lang="en-GB" dirty="0" err="1"/>
              <a:t>triuranium</a:t>
            </a:r>
            <a:r>
              <a:rPr lang="en-GB" dirty="0"/>
              <a:t> </a:t>
            </a:r>
            <a:r>
              <a:rPr lang="en-GB" dirty="0" err="1"/>
              <a:t>octoxide</a:t>
            </a:r>
            <a:r>
              <a:rPr lang="en-GB" dirty="0"/>
              <a:t> also known as </a:t>
            </a:r>
            <a:r>
              <a:rPr lang="en-GB" dirty="0" smtClean="0"/>
              <a:t>yellowcake</a:t>
            </a:r>
            <a:r>
              <a:rPr lang="en-GB" dirty="0"/>
              <a:t>. See </a:t>
            </a:r>
            <a:r>
              <a:rPr lang="en-GB" dirty="0" err="1"/>
              <a:t>handout</a:t>
            </a:r>
            <a:r>
              <a:rPr lang="en-GB" dirty="0"/>
              <a:t> 'The chemistry of cake' for details.</a:t>
            </a:r>
          </a:p>
        </p:txBody>
      </p:sp>
      <p:pic>
        <p:nvPicPr>
          <p:cNvPr id="5" name="Picture 2" descr="X:\Learn Chemistry\HE\EDC CPBL\Images\Replacement Images\Waste to wealth\Yellowcake_in_a_test_tube credit.jpg" title="Yellowcak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91630"/>
            <a:ext cx="2503091" cy="336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08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steps in the fuel cycle 3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Conversion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Conversion </a:t>
            </a:r>
            <a:r>
              <a:rPr lang="en-GB" dirty="0"/>
              <a:t>refinement to UO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smtClean="0"/>
              <a:t>uranium </a:t>
            </a:r>
            <a:r>
              <a:rPr lang="en-GB" dirty="0"/>
              <a:t>dioxide. This can be </a:t>
            </a:r>
            <a:r>
              <a:rPr lang="en-GB" dirty="0" smtClean="0"/>
              <a:t>used directly </a:t>
            </a:r>
            <a:r>
              <a:rPr lang="en-GB" dirty="0"/>
              <a:t>as a natural fuel for </a:t>
            </a:r>
            <a:r>
              <a:rPr lang="en-GB" dirty="0" smtClean="0"/>
              <a:t>reactors needing </a:t>
            </a:r>
            <a:r>
              <a:rPr lang="en-GB" dirty="0"/>
              <a:t>no enrichment (0.7% </a:t>
            </a:r>
            <a:r>
              <a:rPr lang="en-GB" baseline="30000" dirty="0"/>
              <a:t>235</a:t>
            </a:r>
            <a:r>
              <a:rPr lang="en-GB" dirty="0"/>
              <a:t>U</a:t>
            </a:r>
            <a:r>
              <a:rPr lang="en-GB" dirty="0" smtClean="0"/>
              <a:t>), or </a:t>
            </a:r>
            <a:r>
              <a:rPr lang="en-GB" dirty="0"/>
              <a:t>converted to UF</a:t>
            </a:r>
            <a:r>
              <a:rPr lang="en-GB" baseline="-25000" dirty="0"/>
              <a:t>6</a:t>
            </a:r>
            <a:r>
              <a:rPr lang="en-GB" dirty="0"/>
              <a:t> </a:t>
            </a:r>
            <a:r>
              <a:rPr lang="en-GB" dirty="0" smtClean="0"/>
              <a:t>uranium hexafluoride </a:t>
            </a:r>
            <a:r>
              <a:rPr lang="en-GB" dirty="0"/>
              <a:t>gas for enrichment.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29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steps in the fuel cycle 4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4464496" cy="31207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Enrichment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Enrichment is the process by which the % of </a:t>
            </a:r>
            <a:r>
              <a:rPr lang="en-GB" baseline="30000" dirty="0"/>
              <a:t>235</a:t>
            </a:r>
            <a:r>
              <a:rPr lang="en-GB" dirty="0"/>
              <a:t>U is increased</a:t>
            </a:r>
            <a:r>
              <a:rPr lang="en-GB" dirty="0" smtClean="0"/>
              <a:t>. The </a:t>
            </a:r>
            <a:r>
              <a:rPr lang="en-GB" dirty="0"/>
              <a:t>UF</a:t>
            </a:r>
            <a:r>
              <a:rPr lang="en-GB" baseline="-25000" dirty="0"/>
              <a:t>6</a:t>
            </a:r>
            <a:r>
              <a:rPr lang="en-GB" dirty="0"/>
              <a:t> is allowed to solidify (melting point </a:t>
            </a:r>
            <a:r>
              <a:rPr lang="en-GB" dirty="0" smtClean="0"/>
              <a:t>64 °</a:t>
            </a:r>
            <a:r>
              <a:rPr lang="en-GB" dirty="0"/>
              <a:t>C) in </a:t>
            </a:r>
            <a:r>
              <a:rPr lang="en-GB" dirty="0" smtClean="0"/>
              <a:t>metal containers </a:t>
            </a:r>
            <a:r>
              <a:rPr lang="en-GB" dirty="0"/>
              <a:t>for transport </a:t>
            </a:r>
            <a:r>
              <a:rPr lang="en-GB" dirty="0" smtClean="0"/>
              <a:t>to the enrichment </a:t>
            </a:r>
            <a:r>
              <a:rPr lang="en-GB" dirty="0"/>
              <a:t>facility. </a:t>
            </a:r>
            <a:r>
              <a:rPr lang="en-GB" dirty="0" smtClean="0"/>
              <a:t>Gaseous diffusion </a:t>
            </a:r>
            <a:r>
              <a:rPr lang="en-GB" dirty="0"/>
              <a:t>or centrifuges are </a:t>
            </a:r>
            <a:r>
              <a:rPr lang="en-GB" dirty="0" smtClean="0"/>
              <a:t>used to </a:t>
            </a:r>
            <a:r>
              <a:rPr lang="en-GB" dirty="0"/>
              <a:t>perform the enrichment.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050" name="Picture 2" descr="X:\Learn Chemistry\HE\EDC CPBL\Images\Replacement Images\Waste to wealth\EnrichedUranium credit.jpg" title="Enriched uran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950" y="1635646"/>
            <a:ext cx="2955482" cy="2901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82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steps in the fuel </a:t>
            </a:r>
            <a:r>
              <a:rPr lang="en-GB" dirty="0" smtClean="0"/>
              <a:t>cycle 5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3888432" cy="32647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Fuel fabrication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Fuel </a:t>
            </a:r>
            <a:r>
              <a:rPr lang="en-GB" dirty="0"/>
              <a:t>for most reactor types is in ceramic </a:t>
            </a:r>
            <a:r>
              <a:rPr lang="en-GB" dirty="0" smtClean="0"/>
              <a:t>pellets formed </a:t>
            </a:r>
            <a:r>
              <a:rPr lang="en-GB" dirty="0"/>
              <a:t>by pressed UO</a:t>
            </a:r>
            <a:r>
              <a:rPr lang="en-GB" baseline="-25000" dirty="0"/>
              <a:t>2</a:t>
            </a:r>
            <a:r>
              <a:rPr lang="en-GB" dirty="0"/>
              <a:t> held at high temperatures. Lots </a:t>
            </a:r>
            <a:r>
              <a:rPr lang="en-GB" dirty="0" smtClean="0"/>
              <a:t>of pellets </a:t>
            </a:r>
            <a:r>
              <a:rPr lang="en-GB" dirty="0"/>
              <a:t>are typically placed into tubes – fuel rods – which </a:t>
            </a:r>
            <a:r>
              <a:rPr lang="en-GB" dirty="0" smtClean="0"/>
              <a:t>are combined </a:t>
            </a:r>
            <a:r>
              <a:rPr lang="en-GB" dirty="0"/>
              <a:t>together into groups, called stringers, ready to be </a:t>
            </a:r>
            <a:r>
              <a:rPr lang="en-GB" dirty="0" smtClean="0"/>
              <a:t>placed </a:t>
            </a:r>
            <a:r>
              <a:rPr lang="en-GB" dirty="0"/>
              <a:t>into the reactor.</a:t>
            </a:r>
          </a:p>
        </p:txBody>
      </p:sp>
      <p:pic>
        <p:nvPicPr>
          <p:cNvPr id="3074" name="Picture 2" descr="X:\Learn Chemistry\HE\EDC CPBL\Images\Replacement Images\Waste to wealth\Fuel_Pellet credit.jpg" title="Uranium fuel pelle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81936"/>
            <a:ext cx="3898828" cy="25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45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steps in the fuel </a:t>
            </a:r>
            <a:r>
              <a:rPr lang="en-GB" dirty="0" smtClean="0"/>
              <a:t>cycle 6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Reprocessing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Reprocessing </a:t>
            </a:r>
            <a:r>
              <a:rPr lang="en-GB" dirty="0"/>
              <a:t>is the process by which fissile material (e.g. </a:t>
            </a:r>
            <a:r>
              <a:rPr lang="en-GB" dirty="0" err="1"/>
              <a:t>Pu</a:t>
            </a:r>
            <a:r>
              <a:rPr lang="en-GB" dirty="0"/>
              <a:t>) is </a:t>
            </a:r>
            <a:r>
              <a:rPr lang="en-GB" dirty="0" smtClean="0"/>
              <a:t>separated </a:t>
            </a:r>
            <a:r>
              <a:rPr lang="en-GB" dirty="0"/>
              <a:t>out from the fission products. This material can </a:t>
            </a:r>
            <a:r>
              <a:rPr lang="en-GB" dirty="0" smtClean="0"/>
              <a:t>be used </a:t>
            </a:r>
            <a:r>
              <a:rPr lang="en-GB" dirty="0"/>
              <a:t>as new reactor fuel.</a:t>
            </a:r>
          </a:p>
        </p:txBody>
      </p:sp>
    </p:spTree>
    <p:extLst>
      <p:ext uri="{BB962C8B-B14F-4D97-AF65-F5344CB8AC3E}">
        <p14:creationId xmlns:p14="http://schemas.microsoft.com/office/powerpoint/2010/main" val="14403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steps in the fuel </a:t>
            </a:r>
            <a:r>
              <a:rPr lang="en-GB" dirty="0" smtClean="0"/>
              <a:t>cycle 7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3888432" cy="33367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Storage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High-level </a:t>
            </a:r>
            <a:r>
              <a:rPr lang="en-GB" dirty="0"/>
              <a:t>waste requires cooling to remove the heat generated by radioactive decay. This waste is stored near the surface for at least 50 years in order to enable monitoring.</a:t>
            </a:r>
          </a:p>
        </p:txBody>
      </p:sp>
      <p:sp>
        <p:nvSpPr>
          <p:cNvPr id="5" name="Rectangle 4"/>
          <p:cNvSpPr/>
          <p:nvPr/>
        </p:nvSpPr>
        <p:spPr>
          <a:xfrm>
            <a:off x="4719392" y="4155926"/>
            <a:ext cx="3881780" cy="720080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r>
              <a:rPr lang="en-GB" altLang="en-US" sz="2200" dirty="0">
                <a:solidFill>
                  <a:srgbClr val="5057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 in Utah constructed for uranium mill tailings and debris from a mill site. </a:t>
            </a:r>
          </a:p>
        </p:txBody>
      </p:sp>
      <p:pic>
        <p:nvPicPr>
          <p:cNvPr id="6" name="Picture 2" descr="X:\Learn Chemistry\HE\EDC CPBL\Images\Replacement Images\Waste to wealth\Utah site credit.jpg" title="Tailings site in Uta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87329"/>
            <a:ext cx="3903564" cy="259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37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Wastes and hazards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Tailings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These wastes from the mining process are not classified </a:t>
            </a:r>
            <a:r>
              <a:rPr lang="en-GB" dirty="0" smtClean="0"/>
              <a:t>as </a:t>
            </a:r>
            <a:r>
              <a:rPr lang="en-GB" dirty="0"/>
              <a:t>radioactive </a:t>
            </a:r>
            <a:r>
              <a:rPr lang="en-GB" dirty="0" smtClean="0"/>
              <a:t>waste, </a:t>
            </a:r>
            <a:r>
              <a:rPr lang="en-GB" dirty="0"/>
              <a:t>as they originated from naturally occurring </a:t>
            </a:r>
            <a:r>
              <a:rPr lang="en-GB" dirty="0" smtClean="0"/>
              <a:t>ores </a:t>
            </a:r>
            <a:r>
              <a:rPr lang="en-GB" dirty="0"/>
              <a:t>and generally retained near the mine site.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590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Wastes and hazards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4807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Low-level waste</a:t>
            </a:r>
          </a:p>
          <a:p>
            <a:pPr marL="0" indent="0">
              <a:buNone/>
            </a:pPr>
            <a:r>
              <a:rPr lang="en-GB" dirty="0" smtClean="0"/>
              <a:t>Produced from all stages in the fuel cycle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b="1" dirty="0" smtClean="0"/>
              <a:t>Intermediate-level waste</a:t>
            </a:r>
          </a:p>
          <a:p>
            <a:pPr marL="0" indent="0">
              <a:buNone/>
            </a:pPr>
            <a:r>
              <a:rPr lang="en-GB" dirty="0" smtClean="0"/>
              <a:t>Largely produced from reactor operation and processing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b="1" dirty="0" smtClean="0"/>
              <a:t>High-level waste</a:t>
            </a:r>
          </a:p>
          <a:p>
            <a:pPr marL="0" indent="0">
              <a:buNone/>
            </a:pPr>
            <a:r>
              <a:rPr lang="en-GB" dirty="0" smtClean="0"/>
              <a:t>Produced in the form of actinide nuclei and fission products separated from the fuel during reprocessing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53447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Depleted uranium (DU)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Depleted uranium (DU) is a by-product of the enrichment </a:t>
            </a:r>
            <a:r>
              <a:rPr lang="en-GB" dirty="0" smtClean="0"/>
              <a:t>process</a:t>
            </a:r>
            <a:r>
              <a:rPr lang="en-GB" dirty="0"/>
              <a:t>. It refers to predominantly </a:t>
            </a:r>
            <a:r>
              <a:rPr lang="en-GB" baseline="30000" dirty="0"/>
              <a:t>238</a:t>
            </a:r>
            <a:r>
              <a:rPr lang="en-GB" dirty="0"/>
              <a:t>U in which the % of </a:t>
            </a:r>
            <a:r>
              <a:rPr lang="en-GB" baseline="30000" dirty="0"/>
              <a:t>235</a:t>
            </a:r>
            <a:r>
              <a:rPr lang="en-GB" dirty="0"/>
              <a:t>U is </a:t>
            </a:r>
            <a:r>
              <a:rPr lang="en-GB" dirty="0" smtClean="0"/>
              <a:t>less </a:t>
            </a:r>
            <a:r>
              <a:rPr lang="en-GB" dirty="0"/>
              <a:t>than </a:t>
            </a:r>
            <a:r>
              <a:rPr lang="en-GB" dirty="0" smtClean="0"/>
              <a:t>0.7</a:t>
            </a:r>
            <a:r>
              <a:rPr lang="en-GB" dirty="0"/>
              <a:t>% – the uranium is thus depleted in </a:t>
            </a:r>
            <a:r>
              <a:rPr lang="en-GB" baseline="30000" dirty="0"/>
              <a:t>235</a:t>
            </a:r>
            <a:r>
              <a:rPr lang="en-GB" dirty="0"/>
              <a:t>U. Due to its high density, depleted uranium has applications in shielding and trim weights in aircraft as well as military uses. Thus, not all DU is waste.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145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Radiochemistry techniques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Radiochemical separations</a:t>
            </a:r>
          </a:p>
          <a:p>
            <a:endParaRPr lang="en-GB" dirty="0"/>
          </a:p>
          <a:p>
            <a:r>
              <a:rPr lang="en-GB" dirty="0" smtClean="0"/>
              <a:t>Precipitation</a:t>
            </a:r>
          </a:p>
          <a:p>
            <a:r>
              <a:rPr lang="en-GB" dirty="0" smtClean="0"/>
              <a:t>Solvent extraction</a:t>
            </a:r>
          </a:p>
          <a:p>
            <a:r>
              <a:rPr lang="en-GB" dirty="0" smtClean="0"/>
              <a:t>Ion-exchange chromatography</a:t>
            </a:r>
          </a:p>
          <a:p>
            <a:r>
              <a:rPr lang="en-GB" dirty="0" smtClean="0"/>
              <a:t>Extraction chromatography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166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Chemistry of conversion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29766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Dry process 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dirty="0"/>
              <a:t>The </a:t>
            </a:r>
            <a:r>
              <a:rPr lang="en-GB" dirty="0" err="1"/>
              <a:t>triuranium</a:t>
            </a:r>
            <a:r>
              <a:rPr lang="en-GB" dirty="0"/>
              <a:t> </a:t>
            </a:r>
            <a:r>
              <a:rPr lang="en-GB" dirty="0" err="1"/>
              <a:t>octoxide</a:t>
            </a:r>
            <a:r>
              <a:rPr lang="en-GB" dirty="0"/>
              <a:t> is heated to drive off impurities, then collected together and crushed. This is known as the dry process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U</a:t>
            </a:r>
            <a:r>
              <a:rPr lang="en-GB" baseline="-25000" dirty="0" smtClean="0"/>
              <a:t>3</a:t>
            </a:r>
            <a:r>
              <a:rPr lang="en-GB" dirty="0" smtClean="0"/>
              <a:t>O</a:t>
            </a:r>
            <a:r>
              <a:rPr lang="en-GB" baseline="-25000" dirty="0" smtClean="0"/>
              <a:t>8</a:t>
            </a:r>
            <a:r>
              <a:rPr lang="en-GB" dirty="0" smtClean="0"/>
              <a:t> </a:t>
            </a:r>
            <a:r>
              <a:rPr lang="en-GB" dirty="0"/>
              <a:t>+ 2H</a:t>
            </a:r>
            <a:r>
              <a:rPr lang="en-GB" baseline="-25000" dirty="0"/>
              <a:t>2</a:t>
            </a:r>
            <a:r>
              <a:rPr lang="en-GB" dirty="0"/>
              <a:t> → 3UO</a:t>
            </a:r>
            <a:r>
              <a:rPr lang="en-GB" baseline="-25000" dirty="0"/>
              <a:t>2</a:t>
            </a:r>
            <a:r>
              <a:rPr lang="en-GB" dirty="0"/>
              <a:t> + 2H</a:t>
            </a:r>
            <a:r>
              <a:rPr lang="en-GB" baseline="-25000" dirty="0"/>
              <a:t>2</a:t>
            </a:r>
            <a:r>
              <a:rPr lang="en-GB" dirty="0"/>
              <a:t>O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dirty="0"/>
              <a:t>oxide is reduced in a kiln with hydrogen gas.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44911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Chemistry of </a:t>
            </a:r>
            <a:r>
              <a:rPr lang="en-GB" dirty="0" smtClean="0"/>
              <a:t>conversion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4087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Wet process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Involves:</a:t>
            </a:r>
          </a:p>
          <a:p>
            <a:r>
              <a:rPr lang="en-GB" dirty="0" smtClean="0"/>
              <a:t>Dissolving </a:t>
            </a:r>
            <a:r>
              <a:rPr lang="en-GB" dirty="0"/>
              <a:t>U</a:t>
            </a:r>
            <a:r>
              <a:rPr lang="en-GB" baseline="-25000" dirty="0"/>
              <a:t>3</a:t>
            </a:r>
            <a:r>
              <a:rPr lang="en-GB" dirty="0"/>
              <a:t>O</a:t>
            </a:r>
            <a:r>
              <a:rPr lang="en-GB" baseline="-25000" dirty="0"/>
              <a:t>8</a:t>
            </a:r>
            <a:r>
              <a:rPr lang="en-GB" dirty="0"/>
              <a:t> </a:t>
            </a:r>
            <a:r>
              <a:rPr lang="en-GB" dirty="0" smtClean="0"/>
              <a:t>in </a:t>
            </a:r>
            <a:r>
              <a:rPr lang="en-GB" dirty="0"/>
              <a:t>nitric acid to form </a:t>
            </a:r>
            <a:r>
              <a:rPr lang="en-GB" dirty="0" err="1"/>
              <a:t>uranyl</a:t>
            </a:r>
            <a:r>
              <a:rPr lang="en-GB" dirty="0"/>
              <a:t> nitrate UO</a:t>
            </a:r>
            <a:r>
              <a:rPr lang="en-GB" baseline="-25000" dirty="0"/>
              <a:t>2</a:t>
            </a:r>
            <a:r>
              <a:rPr lang="en-GB" dirty="0"/>
              <a:t>(NO</a:t>
            </a:r>
            <a:r>
              <a:rPr lang="en-GB" baseline="-25000" dirty="0"/>
              <a:t>3</a:t>
            </a:r>
            <a:r>
              <a:rPr lang="en-GB" dirty="0"/>
              <a:t>)</a:t>
            </a:r>
            <a:r>
              <a:rPr lang="en-GB" baseline="-25000" dirty="0"/>
              <a:t>2</a:t>
            </a:r>
            <a:r>
              <a:rPr lang="en-GB" dirty="0"/>
              <a:t>.6H</a:t>
            </a:r>
            <a:r>
              <a:rPr lang="en-GB" baseline="-25000" dirty="0"/>
              <a:t>2</a:t>
            </a:r>
            <a:r>
              <a:rPr lang="en-GB" dirty="0"/>
              <a:t>O.</a:t>
            </a:r>
          </a:p>
          <a:p>
            <a:r>
              <a:rPr lang="en-GB" dirty="0" smtClean="0"/>
              <a:t>Fed </a:t>
            </a:r>
            <a:r>
              <a:rPr lang="en-GB" dirty="0"/>
              <a:t>into a solvent extraction process using </a:t>
            </a:r>
            <a:r>
              <a:rPr lang="en-GB" dirty="0" err="1"/>
              <a:t>tributyl</a:t>
            </a:r>
            <a:r>
              <a:rPr lang="en-GB" dirty="0"/>
              <a:t> phosphate dissolved in kerosene </a:t>
            </a:r>
            <a:r>
              <a:rPr lang="en-GB" dirty="0" smtClean="0"/>
              <a:t>or </a:t>
            </a:r>
            <a:r>
              <a:rPr lang="en-GB" dirty="0" err="1" smtClean="0"/>
              <a:t>dodecane</a:t>
            </a:r>
            <a:r>
              <a:rPr lang="en-GB" dirty="0" smtClean="0"/>
              <a:t> </a:t>
            </a:r>
            <a:r>
              <a:rPr lang="en-GB" dirty="0"/>
              <a:t>(long-chain hydrocarbons used as organic solvents</a:t>
            </a:r>
            <a:r>
              <a:rPr lang="en-GB" dirty="0" smtClean="0"/>
              <a:t>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11286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Chemistry of </a:t>
            </a:r>
            <a:r>
              <a:rPr lang="en-GB" dirty="0" smtClean="0"/>
              <a:t>conversion 3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4087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Wet process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Involves:</a:t>
            </a:r>
          </a:p>
          <a:p>
            <a:r>
              <a:rPr lang="en-GB" dirty="0" smtClean="0"/>
              <a:t>The </a:t>
            </a:r>
            <a:r>
              <a:rPr lang="en-GB" dirty="0"/>
              <a:t>uranium is collected and washed out of the solvent.</a:t>
            </a:r>
          </a:p>
          <a:p>
            <a:r>
              <a:rPr lang="en-GB" dirty="0"/>
              <a:t>The product is concentrated by evaporation.</a:t>
            </a:r>
          </a:p>
          <a:p>
            <a:r>
              <a:rPr lang="en-GB" dirty="0"/>
              <a:t>The solution is heated yielding UO</a:t>
            </a:r>
            <a:r>
              <a:rPr lang="en-GB" baseline="-25000" dirty="0"/>
              <a:t>3</a:t>
            </a:r>
            <a:r>
              <a:rPr lang="en-GB" dirty="0"/>
              <a:t> or UO</a:t>
            </a:r>
            <a:r>
              <a:rPr lang="en-GB" baseline="-25000" dirty="0"/>
              <a:t>2</a:t>
            </a:r>
            <a:r>
              <a:rPr lang="en-GB" dirty="0"/>
              <a:t> (under extreme heating</a:t>
            </a:r>
            <a:r>
              <a:rPr lang="en-GB" dirty="0" smtClean="0"/>
              <a:t>).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UO</a:t>
            </a:r>
            <a:r>
              <a:rPr lang="en-GB" baseline="-25000" dirty="0"/>
              <a:t>3</a:t>
            </a:r>
            <a:r>
              <a:rPr lang="en-GB" dirty="0"/>
              <a:t> + H</a:t>
            </a:r>
            <a:r>
              <a:rPr lang="en-GB" baseline="-25000" dirty="0"/>
              <a:t>2</a:t>
            </a:r>
            <a:r>
              <a:rPr lang="en-GB" dirty="0"/>
              <a:t> → UO</a:t>
            </a:r>
            <a:r>
              <a:rPr lang="en-GB" baseline="-25000" dirty="0"/>
              <a:t>2</a:t>
            </a:r>
            <a:r>
              <a:rPr lang="en-GB" dirty="0"/>
              <a:t> + </a:t>
            </a:r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r>
              <a:rPr lang="en-GB" dirty="0" smtClean="0"/>
              <a:t>O (Again</a:t>
            </a:r>
            <a:r>
              <a:rPr lang="en-GB" dirty="0"/>
              <a:t>, a reduction using </a:t>
            </a:r>
            <a:r>
              <a:rPr lang="en-GB" dirty="0" smtClean="0"/>
              <a:t>hydrogen)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07151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Chemistry of conversion 4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207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Production of uranium hexafluoride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dirty="0" smtClean="0"/>
              <a:t>Step 1</a:t>
            </a:r>
          </a:p>
          <a:p>
            <a:pPr marL="0" indent="0">
              <a:buNone/>
            </a:pPr>
            <a:r>
              <a:rPr lang="en-GB" dirty="0" smtClean="0"/>
              <a:t>Uranium dioxide heated in kiln with HF</a:t>
            </a:r>
          </a:p>
          <a:p>
            <a:pPr marL="0" indent="0">
              <a:buNone/>
            </a:pPr>
            <a:r>
              <a:rPr lang="en-GB" dirty="0"/>
              <a:t>UO</a:t>
            </a:r>
            <a:r>
              <a:rPr lang="en-GB" baseline="-25000" dirty="0"/>
              <a:t>2</a:t>
            </a:r>
            <a:r>
              <a:rPr lang="en-GB" dirty="0"/>
              <a:t> + 4HF → </a:t>
            </a:r>
            <a:r>
              <a:rPr lang="en-GB" b="1" dirty="0"/>
              <a:t>UF</a:t>
            </a:r>
            <a:r>
              <a:rPr lang="en-GB" b="1" baseline="-25000" dirty="0"/>
              <a:t>4</a:t>
            </a:r>
            <a:r>
              <a:rPr lang="en-GB" dirty="0"/>
              <a:t> + </a:t>
            </a:r>
            <a:r>
              <a:rPr lang="en-GB" dirty="0" smtClean="0"/>
              <a:t>2H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Occasionally, HF is reacted in aqueous solution (wet process)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3760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Chemistry of </a:t>
            </a:r>
            <a:r>
              <a:rPr lang="en-GB" dirty="0" smtClean="0"/>
              <a:t>conversion 5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207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Production of uranium hexafluoride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Step 2</a:t>
            </a:r>
          </a:p>
          <a:p>
            <a:pPr marL="0" indent="0">
              <a:buNone/>
            </a:pPr>
            <a:r>
              <a:rPr lang="en-GB" dirty="0" smtClean="0"/>
              <a:t>Finally, UF</a:t>
            </a:r>
            <a:r>
              <a:rPr lang="en-GB" baseline="-25000" dirty="0" smtClean="0"/>
              <a:t>4 </a:t>
            </a:r>
            <a:r>
              <a:rPr lang="en-GB" dirty="0" smtClean="0"/>
              <a:t>reacted with F</a:t>
            </a:r>
            <a:r>
              <a:rPr lang="en-GB" baseline="-25000" dirty="0" smtClean="0"/>
              <a:t>2(g) </a:t>
            </a:r>
            <a:r>
              <a:rPr lang="en-GB" dirty="0" smtClean="0"/>
              <a:t>in a fluidised bed (flame tower) at 800 – 1200 </a:t>
            </a:r>
            <a:r>
              <a:rPr lang="en-GB" dirty="0" smtClean="0">
                <a:latin typeface="Calibri"/>
              </a:rPr>
              <a:t>°</a:t>
            </a:r>
            <a:r>
              <a:rPr lang="en-GB" dirty="0" smtClean="0"/>
              <a:t>C</a:t>
            </a:r>
          </a:p>
          <a:p>
            <a:pPr marL="0" indent="0">
              <a:buNone/>
            </a:pPr>
            <a:endParaRPr lang="en-GB" baseline="-25000" dirty="0"/>
          </a:p>
          <a:p>
            <a:pPr marL="0" indent="0">
              <a:buNone/>
            </a:pPr>
            <a:r>
              <a:rPr lang="en-GB" dirty="0" smtClean="0"/>
              <a:t>UF</a:t>
            </a:r>
            <a:r>
              <a:rPr lang="en-GB" baseline="-25000" dirty="0" smtClean="0"/>
              <a:t>4</a:t>
            </a:r>
            <a:r>
              <a:rPr lang="en-GB" dirty="0" smtClean="0"/>
              <a:t> + F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</a:t>
            </a:r>
            <a:r>
              <a:rPr lang="en-GB" baseline="-25000" dirty="0" smtClean="0">
                <a:sym typeface="Wingdings" pitchFamily="2" charset="2"/>
              </a:rPr>
              <a:t> </a:t>
            </a:r>
            <a:r>
              <a:rPr lang="en-GB" dirty="0" smtClean="0">
                <a:sym typeface="Wingdings" pitchFamily="2" charset="2"/>
              </a:rPr>
              <a:t>UF</a:t>
            </a:r>
            <a:r>
              <a:rPr lang="en-GB" baseline="-25000" dirty="0" smtClean="0">
                <a:sym typeface="Wingdings" pitchFamily="2" charset="2"/>
              </a:rPr>
              <a:t>6</a:t>
            </a:r>
          </a:p>
          <a:p>
            <a:pPr marL="0" indent="0">
              <a:buNone/>
            </a:pPr>
            <a:endParaRPr lang="en-GB" baseline="-2500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GB" dirty="0" smtClean="0">
                <a:sym typeface="Wingdings" pitchFamily="2" charset="2"/>
              </a:rPr>
              <a:t>The UF</a:t>
            </a:r>
            <a:r>
              <a:rPr lang="en-GB" baseline="-25000" dirty="0" smtClean="0">
                <a:sym typeface="Wingdings" pitchFamily="2" charset="2"/>
              </a:rPr>
              <a:t>6 </a:t>
            </a:r>
            <a:r>
              <a:rPr lang="en-GB" dirty="0" smtClean="0">
                <a:sym typeface="Wingdings" pitchFamily="2" charset="2"/>
              </a:rPr>
              <a:t>is condensed in thick-walled steel shipping containers, as a white crystalline solid.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32452909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PUREX process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336730"/>
          </a:xfrm>
        </p:spPr>
        <p:txBody>
          <a:bodyPr>
            <a:noAutofit/>
          </a:bodyPr>
          <a:lstStyle/>
          <a:p>
            <a:r>
              <a:rPr lang="en-GB" dirty="0" smtClean="0"/>
              <a:t>PUREX – Plutonium Uranium Redox Extraction process</a:t>
            </a:r>
          </a:p>
          <a:p>
            <a:r>
              <a:rPr lang="en-GB" dirty="0" smtClean="0"/>
              <a:t>Same</a:t>
            </a:r>
            <a:r>
              <a:rPr lang="en-GB" dirty="0"/>
              <a:t> </a:t>
            </a:r>
            <a:r>
              <a:rPr lang="en-GB" dirty="0" smtClean="0"/>
              <a:t>solvent extraction process as wet process for producing UO</a:t>
            </a:r>
            <a:r>
              <a:rPr lang="en-GB" baseline="-25000" dirty="0" smtClean="0"/>
              <a:t>2</a:t>
            </a:r>
            <a:endParaRPr lang="en-GB" dirty="0" smtClean="0"/>
          </a:p>
          <a:p>
            <a:r>
              <a:rPr lang="en-GB" dirty="0"/>
              <a:t>Specifically, PUREX refers to the process used in reprocessing.</a:t>
            </a:r>
          </a:p>
          <a:p>
            <a:r>
              <a:rPr lang="en-GB" dirty="0" smtClean="0"/>
              <a:t>Aim of reprocessing: To extract U and </a:t>
            </a:r>
            <a:r>
              <a:rPr lang="en-GB" dirty="0" err="1" smtClean="0"/>
              <a:t>Pu</a:t>
            </a:r>
            <a:r>
              <a:rPr lang="en-GB" dirty="0" smtClean="0"/>
              <a:t> from spent fuel.</a:t>
            </a:r>
          </a:p>
          <a:p>
            <a:r>
              <a:rPr lang="en-GB" dirty="0" smtClean="0"/>
              <a:t>When combined these form what is known as MOX – mixed oxide fuel.</a:t>
            </a:r>
          </a:p>
        </p:txBody>
      </p:sp>
    </p:spTree>
    <p:extLst>
      <p:ext uri="{BB962C8B-B14F-4D97-AF65-F5344CB8AC3E}">
        <p14:creationId xmlns:p14="http://schemas.microsoft.com/office/powerpoint/2010/main" val="7061225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PUREX process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Separation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In the solvent extraction the </a:t>
            </a:r>
            <a:r>
              <a:rPr lang="en-GB" dirty="0" err="1"/>
              <a:t>Pu</a:t>
            </a:r>
            <a:r>
              <a:rPr lang="en-GB" dirty="0"/>
              <a:t> and U are separated from fission products, which remain in the aqueous phase. </a:t>
            </a:r>
            <a:endParaRPr lang="en-GB" dirty="0" smtClean="0"/>
          </a:p>
          <a:p>
            <a:r>
              <a:rPr lang="en-GB" dirty="0" err="1" smtClean="0"/>
              <a:t>Transuranium</a:t>
            </a:r>
            <a:r>
              <a:rPr lang="en-GB" dirty="0" smtClean="0"/>
              <a:t> </a:t>
            </a:r>
            <a:r>
              <a:rPr lang="en-GB" dirty="0"/>
              <a:t>elements americium and curium also remain in the aqueous phase rather than forming </a:t>
            </a:r>
            <a:r>
              <a:rPr lang="en-GB" dirty="0" smtClean="0"/>
              <a:t>complexes </a:t>
            </a:r>
            <a:r>
              <a:rPr lang="en-GB" dirty="0"/>
              <a:t>with nitrate etc.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1587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29766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After this workshop you should be able to:</a:t>
            </a:r>
          </a:p>
          <a:p>
            <a:endParaRPr lang="en-GB" b="1" dirty="0" smtClean="0"/>
          </a:p>
          <a:p>
            <a:r>
              <a:rPr lang="en-GB" dirty="0" smtClean="0"/>
              <a:t>Describe the principles behind radiochemical separation</a:t>
            </a:r>
          </a:p>
          <a:p>
            <a:r>
              <a:rPr lang="en-GB" dirty="0" smtClean="0"/>
              <a:t>Appraise the technique of solvent extraction</a:t>
            </a:r>
          </a:p>
          <a:p>
            <a:r>
              <a:rPr lang="en-GB" dirty="0" smtClean="0"/>
              <a:t>Draw the separation method used for actinides/radionuclides</a:t>
            </a:r>
          </a:p>
          <a:p>
            <a:r>
              <a:rPr lang="en-GB" dirty="0" smtClean="0"/>
              <a:t>Sequence the key steps in the nuclear fuel cycle</a:t>
            </a:r>
          </a:p>
          <a:p>
            <a:r>
              <a:rPr lang="en-GB" dirty="0" smtClean="0"/>
              <a:t>Explain chemical process used in conversion and reprocessing.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20133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Bibliography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4807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Sources/further </a:t>
            </a:r>
            <a:r>
              <a:rPr lang="en-GB" dirty="0" smtClean="0"/>
              <a:t>reading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World Nuclear Association: an organisation for the nuclear profession.</a:t>
            </a:r>
          </a:p>
          <a:p>
            <a:pPr marL="0" indent="0">
              <a:buNone/>
            </a:pP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://www.world-nuclear.org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International Atomic Energy Agency</a:t>
            </a:r>
          </a:p>
          <a:p>
            <a:pPr marL="0" indent="0">
              <a:buNone/>
            </a:pPr>
            <a:r>
              <a:rPr lang="en-GB" dirty="0" smtClean="0">
                <a:hlinkClick r:id="rId3"/>
              </a:rPr>
              <a:t>https</a:t>
            </a:r>
            <a:r>
              <a:rPr lang="en-GB" dirty="0">
                <a:hlinkClick r:id="rId3"/>
              </a:rPr>
              <a:t>://www.iaea.org</a:t>
            </a:r>
            <a:r>
              <a:rPr lang="en-GB" dirty="0" smtClean="0">
                <a:hlinkClick r:id="rId3"/>
              </a:rPr>
              <a:t>/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423608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Bibliography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4807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Sources/further reading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Gregory </a:t>
            </a:r>
            <a:r>
              <a:rPr lang="en-GB" dirty="0" err="1"/>
              <a:t>Choppin</a:t>
            </a:r>
            <a:r>
              <a:rPr lang="en-GB" dirty="0"/>
              <a:t>, Jan-</a:t>
            </a:r>
            <a:r>
              <a:rPr lang="en-GB" dirty="0" err="1"/>
              <a:t>Olov</a:t>
            </a:r>
            <a:r>
              <a:rPr lang="en-GB" dirty="0"/>
              <a:t> </a:t>
            </a:r>
            <a:r>
              <a:rPr lang="en-GB" dirty="0" err="1"/>
              <a:t>Liljenzin</a:t>
            </a:r>
            <a:r>
              <a:rPr lang="en-GB" dirty="0"/>
              <a:t> and Jan Rydberg,</a:t>
            </a:r>
          </a:p>
          <a:p>
            <a:pPr marL="0" indent="0">
              <a:buNone/>
            </a:pPr>
            <a:r>
              <a:rPr lang="en-GB" dirty="0"/>
              <a:t>Radiochemistry and Nuclear Chemistry, Third Edition (2001</a:t>
            </a:r>
            <a:r>
              <a:rPr lang="en-GB" dirty="0" smtClean="0"/>
              <a:t>).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/>
              <a:t>Gerhart</a:t>
            </a:r>
            <a:r>
              <a:rPr lang="en-GB" dirty="0"/>
              <a:t> Friedlander and Joseph W. Kennedy,</a:t>
            </a:r>
          </a:p>
          <a:p>
            <a:pPr marL="0" indent="0">
              <a:buNone/>
            </a:pPr>
            <a:r>
              <a:rPr lang="en-GB" dirty="0"/>
              <a:t>Introduction to Radiochemistry, (John Wiley and Sons,1949</a:t>
            </a:r>
            <a:r>
              <a:rPr lang="en-GB" dirty="0" smtClean="0"/>
              <a:t>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110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Radiochemistry </a:t>
            </a:r>
            <a:r>
              <a:rPr lang="en-GB" dirty="0" smtClean="0"/>
              <a:t>techniques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Precipitation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Precipitation involves the creation of a solid during a chemical reaction</a:t>
            </a:r>
            <a:r>
              <a:rPr lang="en-GB" dirty="0" smtClean="0"/>
              <a:t>.</a:t>
            </a:r>
          </a:p>
          <a:p>
            <a:r>
              <a:rPr lang="en-GB" dirty="0"/>
              <a:t>This could be in solution or within another solid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3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Copyright information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This resource “</a:t>
            </a:r>
            <a:r>
              <a:rPr lang="en-GB" i="1" dirty="0"/>
              <a:t>new name</a:t>
            </a:r>
            <a:r>
              <a:rPr lang="en-GB" dirty="0"/>
              <a:t>”, is a derivative of </a:t>
            </a:r>
            <a:r>
              <a:rPr lang="en-GB" dirty="0" smtClean="0"/>
              <a:t>“</a:t>
            </a:r>
            <a:r>
              <a:rPr lang="en-GB" smtClean="0"/>
              <a:t>W2W Radiochemistry” </a:t>
            </a:r>
            <a:r>
              <a:rPr lang="en-GB" dirty="0"/>
              <a:t>by The Royal Society of Chemistry used under CC-BY-NC-SA 4.0. “</a:t>
            </a:r>
            <a:r>
              <a:rPr lang="en-GB" i="1" dirty="0"/>
              <a:t>new name</a:t>
            </a:r>
            <a:r>
              <a:rPr lang="en-GB" dirty="0"/>
              <a:t>” is licensed under CC-BY-NC-SA 4.0 by “</a:t>
            </a:r>
            <a:r>
              <a:rPr lang="en-GB" i="1" dirty="0"/>
              <a:t>name of user</a:t>
            </a:r>
            <a:r>
              <a:rPr lang="en-GB" dirty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422563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Radiochemistry </a:t>
            </a:r>
            <a:r>
              <a:rPr lang="en-GB" dirty="0" smtClean="0"/>
              <a:t>techniques 3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536" y="1419622"/>
            <a:ext cx="8280920" cy="31207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Solvent extraction</a:t>
            </a:r>
            <a:endParaRPr lang="en-GB" b="1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Actinides (U/</a:t>
            </a:r>
            <a:r>
              <a:rPr lang="en-GB" dirty="0" err="1"/>
              <a:t>Pu</a:t>
            </a:r>
            <a:r>
              <a:rPr lang="en-GB" dirty="0"/>
              <a:t>) form complexes with tri-butyl phosphate (TBP) in kerosene, other contaminants do not. E.g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Pu</a:t>
            </a:r>
            <a:r>
              <a:rPr lang="en-GB" baseline="30000" dirty="0"/>
              <a:t>4+</a:t>
            </a:r>
            <a:r>
              <a:rPr lang="en-GB" dirty="0"/>
              <a:t> + </a:t>
            </a:r>
            <a:r>
              <a:rPr lang="en-GB" dirty="0" smtClean="0"/>
              <a:t>4NO</a:t>
            </a:r>
            <a:r>
              <a:rPr lang="en-GB" baseline="30000" dirty="0" smtClean="0"/>
              <a:t>3-</a:t>
            </a:r>
            <a:r>
              <a:rPr lang="en-GB" dirty="0" smtClean="0"/>
              <a:t> </a:t>
            </a:r>
            <a:r>
              <a:rPr lang="en-GB" dirty="0"/>
              <a:t>+ 2TBP ⇌ </a:t>
            </a:r>
            <a:r>
              <a:rPr lang="en-GB" dirty="0" err="1" smtClean="0"/>
              <a:t>Pu</a:t>
            </a:r>
            <a:r>
              <a:rPr lang="en-GB" dirty="0" smtClean="0"/>
              <a:t>(NO</a:t>
            </a:r>
            <a:r>
              <a:rPr lang="en-GB" baseline="-25000" dirty="0" smtClean="0"/>
              <a:t>3</a:t>
            </a:r>
            <a:r>
              <a:rPr lang="en-GB" dirty="0" smtClean="0"/>
              <a:t>)</a:t>
            </a:r>
            <a:r>
              <a:rPr lang="en-GB" baseline="-25000" dirty="0" smtClean="0"/>
              <a:t>4</a:t>
            </a:r>
            <a:r>
              <a:rPr lang="en-GB" dirty="0" smtClean="0"/>
              <a:t>.2TBP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err="1" smtClean="0"/>
              <a:t>Pu</a:t>
            </a:r>
            <a:r>
              <a:rPr lang="en-GB" dirty="0" smtClean="0"/>
              <a:t> </a:t>
            </a:r>
            <a:r>
              <a:rPr lang="en-GB" dirty="0"/>
              <a:t>can be extracted with the solvent.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369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Radiochemistry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207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Ion-exchange chromatography</a:t>
            </a:r>
          </a:p>
          <a:p>
            <a:endParaRPr lang="en-GB" dirty="0"/>
          </a:p>
          <a:p>
            <a:r>
              <a:rPr lang="en-GB" dirty="0" smtClean="0"/>
              <a:t>Ion-exchange chromatography allows </a:t>
            </a:r>
            <a:r>
              <a:rPr lang="en-GB" dirty="0"/>
              <a:t>the separation of ions and polar molecules. </a:t>
            </a:r>
          </a:p>
          <a:p>
            <a:endParaRPr lang="en-GB" dirty="0"/>
          </a:p>
          <a:p>
            <a:r>
              <a:rPr lang="en-GB" dirty="0"/>
              <a:t>Molecules with +</a:t>
            </a:r>
            <a:r>
              <a:rPr lang="en-GB" dirty="0" err="1"/>
              <a:t>ve</a:t>
            </a:r>
            <a:r>
              <a:rPr lang="en-GB" dirty="0"/>
              <a:t> charge on one side and </a:t>
            </a:r>
            <a:r>
              <a:rPr lang="en-GB" dirty="0" smtClean="0"/>
              <a:t>-</a:t>
            </a:r>
            <a:r>
              <a:rPr lang="en-GB" dirty="0" err="1" smtClean="0"/>
              <a:t>ve</a:t>
            </a:r>
            <a:r>
              <a:rPr lang="en-GB" dirty="0" smtClean="0"/>
              <a:t> </a:t>
            </a:r>
            <a:r>
              <a:rPr lang="en-GB" dirty="0"/>
              <a:t>on the other – </a:t>
            </a:r>
            <a:r>
              <a:rPr lang="en-GB" dirty="0" smtClean="0"/>
              <a:t>based </a:t>
            </a:r>
            <a:r>
              <a:rPr lang="en-GB" dirty="0"/>
              <a:t>on their affinity to the ion exchanger. </a:t>
            </a:r>
          </a:p>
          <a:p>
            <a:endParaRPr lang="en-GB" dirty="0"/>
          </a:p>
          <a:p>
            <a:r>
              <a:rPr lang="en-GB" dirty="0"/>
              <a:t>Can be used for a wide range of charged molecules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003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Radiochemistry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Extraction </a:t>
            </a:r>
            <a:r>
              <a:rPr lang="en-GB" b="1" dirty="0" smtClean="0"/>
              <a:t>chromatography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 separation is based on the distribution of radionuclides between organic and aqueous phases. </a:t>
            </a:r>
            <a:endParaRPr lang="en-GB" dirty="0" smtClean="0"/>
          </a:p>
          <a:p>
            <a:r>
              <a:rPr lang="en-GB" dirty="0" smtClean="0"/>
              <a:t>A </a:t>
            </a:r>
            <a:r>
              <a:rPr lang="en-GB" dirty="0"/>
              <a:t>wide variety of </a:t>
            </a:r>
            <a:r>
              <a:rPr lang="en-GB" dirty="0" err="1"/>
              <a:t>extractants</a:t>
            </a:r>
            <a:r>
              <a:rPr lang="en-GB" dirty="0"/>
              <a:t>: acidic, amines, organic molecules etc.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111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Key technique: Solvent extraction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4087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Advantages</a:t>
            </a:r>
          </a:p>
          <a:p>
            <a:endParaRPr lang="en-GB" dirty="0"/>
          </a:p>
          <a:p>
            <a:r>
              <a:rPr lang="en-GB" dirty="0" smtClean="0"/>
              <a:t>Rapid</a:t>
            </a:r>
            <a:r>
              <a:rPr lang="en-GB" dirty="0"/>
              <a:t>, highly efficient and very selective separations. </a:t>
            </a:r>
          </a:p>
          <a:p>
            <a:r>
              <a:rPr lang="en-GB" dirty="0" smtClean="0"/>
              <a:t>Partition </a:t>
            </a:r>
            <a:r>
              <a:rPr lang="en-GB" dirty="0"/>
              <a:t>coefficients independent of radionuclide concentration. </a:t>
            </a:r>
          </a:p>
          <a:p>
            <a:r>
              <a:rPr lang="en-GB" dirty="0" smtClean="0"/>
              <a:t>Can </a:t>
            </a:r>
            <a:r>
              <a:rPr lang="en-GB" dirty="0"/>
              <a:t>usually be followed by back-extraction into aqueous solutions. </a:t>
            </a:r>
          </a:p>
        </p:txBody>
      </p:sp>
    </p:spTree>
    <p:extLst>
      <p:ext uri="{BB962C8B-B14F-4D97-AF65-F5344CB8AC3E}">
        <p14:creationId xmlns:p14="http://schemas.microsoft.com/office/powerpoint/2010/main" val="293936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Key technique: Solvent extraction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4087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Advantages</a:t>
            </a:r>
          </a:p>
          <a:p>
            <a:endParaRPr lang="en-GB" dirty="0"/>
          </a:p>
          <a:p>
            <a:r>
              <a:rPr lang="en-GB" dirty="0" smtClean="0"/>
              <a:t>Wide </a:t>
            </a:r>
            <a:r>
              <a:rPr lang="en-GB" dirty="0"/>
              <a:t>scope of applications – the composition of the organic phase </a:t>
            </a:r>
            <a:r>
              <a:rPr lang="en-GB" dirty="0" smtClean="0"/>
              <a:t>and </a:t>
            </a:r>
            <a:r>
              <a:rPr lang="en-GB" dirty="0"/>
              <a:t>the nature of </a:t>
            </a:r>
            <a:r>
              <a:rPr lang="en-GB" dirty="0" err="1"/>
              <a:t>complexing</a:t>
            </a:r>
            <a:r>
              <a:rPr lang="en-GB" dirty="0"/>
              <a:t> or binding agents can be varied so that </a:t>
            </a:r>
            <a:r>
              <a:rPr lang="en-GB" dirty="0" smtClean="0"/>
              <a:t>the </a:t>
            </a:r>
            <a:r>
              <a:rPr lang="en-GB" dirty="0"/>
              <a:t>number of practical combinations is virtually unlimited. </a:t>
            </a:r>
          </a:p>
          <a:p>
            <a:r>
              <a:rPr lang="en-GB" dirty="0" smtClean="0"/>
              <a:t>Can </a:t>
            </a:r>
            <a:r>
              <a:rPr lang="en-GB" dirty="0"/>
              <a:t>be performed with simple equipment, but can also be automated.</a:t>
            </a:r>
          </a:p>
        </p:txBody>
      </p:sp>
    </p:spTree>
    <p:extLst>
      <p:ext uri="{BB962C8B-B14F-4D97-AF65-F5344CB8AC3E}">
        <p14:creationId xmlns:p14="http://schemas.microsoft.com/office/powerpoint/2010/main" val="207516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E9679C-D4D3-49FF-9FEA-5CE9E6E6D2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BD1972FA-C3CA-436C-AD9A-31BEDBD7BFE3}">
  <ds:schemaRefs>
    <ds:schemaRef ds:uri="http://schemas.microsoft.com/office/2006/metadata/properties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http://schemas.openxmlformats.org/package/2006/metadata/core-properties"/>
    <ds:schemaRef ds:uri="27d643f5-4560-4eff-9f48-d0fe6b2bec2d"/>
  </ds:schemaRefs>
</ds:datastoreItem>
</file>

<file path=customXml/itemProps3.xml><?xml version="1.0" encoding="utf-8"?>
<ds:datastoreItem xmlns:ds="http://schemas.openxmlformats.org/officeDocument/2006/customXml" ds:itemID="{F29F063D-3990-465E-A207-6799EB14973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2492</Words>
  <Application>Microsoft Office PowerPoint</Application>
  <PresentationFormat>On-screen Show (16:9)</PresentationFormat>
  <Paragraphs>342</Paragraphs>
  <Slides>40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Nuclear decommissioning: Turning waste into Wealth</vt:lpstr>
      <vt:lpstr>Overview</vt:lpstr>
      <vt:lpstr>Radiochemistry techniques 1</vt:lpstr>
      <vt:lpstr>Radiochemistry techniques 2</vt:lpstr>
      <vt:lpstr>Radiochemistry techniques 3</vt:lpstr>
      <vt:lpstr>Radiochemistry 1</vt:lpstr>
      <vt:lpstr>Radiochemistry 2</vt:lpstr>
      <vt:lpstr>Key technique: Solvent extraction 1</vt:lpstr>
      <vt:lpstr>Key technique: Solvent extraction 2</vt:lpstr>
      <vt:lpstr>Key technique: Solvent extraction 3</vt:lpstr>
      <vt:lpstr>Tracers and carriers 1</vt:lpstr>
      <vt:lpstr>Tracers and carriers 2</vt:lpstr>
      <vt:lpstr>Key radionuclides 1</vt:lpstr>
      <vt:lpstr>Key radionuclides 2</vt:lpstr>
      <vt:lpstr>What is the nuclear fuel cycle? 1</vt:lpstr>
      <vt:lpstr>What is the nuclear fuel cycle? 2</vt:lpstr>
      <vt:lpstr>What is the nuclear fuel cycle? 3</vt:lpstr>
      <vt:lpstr>What is the nuclear fuel cycle? 4</vt:lpstr>
      <vt:lpstr>Overview of the fuel cycle</vt:lpstr>
      <vt:lpstr>Key steps in the fuel cycle 1</vt:lpstr>
      <vt:lpstr>Key steps in the fuel cycle 2</vt:lpstr>
      <vt:lpstr>Key steps in the fuel cycle 3</vt:lpstr>
      <vt:lpstr>Key steps in the fuel cycle 4</vt:lpstr>
      <vt:lpstr>Key steps in the fuel cycle 5</vt:lpstr>
      <vt:lpstr>Key steps in the fuel cycle 6</vt:lpstr>
      <vt:lpstr>Key steps in the fuel cycle 7</vt:lpstr>
      <vt:lpstr>Wastes and hazards 1</vt:lpstr>
      <vt:lpstr>Wastes and hazards 2</vt:lpstr>
      <vt:lpstr>Depleted uranium (DU)</vt:lpstr>
      <vt:lpstr>Chemistry of conversion 1</vt:lpstr>
      <vt:lpstr>Chemistry of conversion 2</vt:lpstr>
      <vt:lpstr>Chemistry of conversion 3</vt:lpstr>
      <vt:lpstr>Chemistry of conversion 4</vt:lpstr>
      <vt:lpstr>Chemistry of conversion 5</vt:lpstr>
      <vt:lpstr>The PUREX process 1</vt:lpstr>
      <vt:lpstr>The PUREX process 2</vt:lpstr>
      <vt:lpstr>Objectives</vt:lpstr>
      <vt:lpstr>Bibliography 1</vt:lpstr>
      <vt:lpstr>Bibliography 2</vt:lpstr>
      <vt:lpstr>Copyright information</vt:lpstr>
    </vt:vector>
  </TitlesOfParts>
  <Company>Royal Society of Chemistry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W2W Radiochemistry</dc:title>
  <dc:creator>Royal Society of Chemistry</dc:creator>
  <cp:lastModifiedBy>Robert Smith</cp:lastModifiedBy>
  <cp:revision>66</cp:revision>
  <dcterms:created xsi:type="dcterms:W3CDTF">2014-04-11T16:14:23Z</dcterms:created>
  <dcterms:modified xsi:type="dcterms:W3CDTF">2016-06-16T08:46:53Z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