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257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57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619" autoAdjust="0"/>
  </p:normalViewPr>
  <p:slideViewPr>
    <p:cSldViewPr>
      <p:cViewPr>
        <p:scale>
          <a:sx n="70" d="100"/>
          <a:sy n="70" d="100"/>
        </p:scale>
        <p:origin x="-228" y="-9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2257F0-D111-4A64-B074-D49751B7D1AF}" type="datetimeFigureOut">
              <a:rPr lang="en-GB" smtClean="0"/>
              <a:t>20/04/2016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4CF8F1-9B73-4D28-AE12-FC43D0B983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7237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4CF8F1-9B73-4D28-AE12-FC43D0B983C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613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893474"/>
            <a:ext cx="6408712" cy="1102519"/>
          </a:xfrm>
        </p:spPr>
        <p:txBody>
          <a:bodyPr>
            <a:normAutofit/>
          </a:bodyPr>
          <a:lstStyle>
            <a:lvl1pPr algn="l">
              <a:defRPr sz="4000" b="1" baseline="0">
                <a:solidFill>
                  <a:srgbClr val="2C4D67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1977684"/>
            <a:ext cx="6400800" cy="131445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Main body copy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2998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9006" y="1689348"/>
            <a:ext cx="6400800" cy="1314450"/>
          </a:xfrm>
        </p:spPr>
        <p:txBody>
          <a:bodyPr>
            <a:noAutofit/>
          </a:bodyPr>
          <a:lstStyle>
            <a:lvl1pPr marL="0" indent="0" algn="l">
              <a:buNone/>
              <a:defRPr sz="2000" baseline="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Main body copy goes here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649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with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GB" sz="4000" b="1" kern="1200" dirty="0">
                <a:solidFill>
                  <a:srgbClr val="50575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55576" y="1395260"/>
            <a:ext cx="7848872" cy="273526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Bulleted list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966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Slide 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12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rgbClr val="5057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893474"/>
            <a:ext cx="8064896" cy="1102519"/>
          </a:xfrm>
        </p:spPr>
        <p:txBody>
          <a:bodyPr>
            <a:noAutofit/>
          </a:bodyPr>
          <a:lstStyle/>
          <a:p>
            <a:r>
              <a:rPr lang="en-GB" dirty="0"/>
              <a:t>Nuclear decommissioning: Turning waste into Wealth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55726"/>
            <a:ext cx="6400800" cy="1602178"/>
          </a:xfrm>
        </p:spPr>
        <p:txBody>
          <a:bodyPr>
            <a:noAutofit/>
          </a:bodyPr>
          <a:lstStyle/>
          <a:p>
            <a:r>
              <a:rPr lang="en-GB" sz="2000" dirty="0" smtClean="0"/>
              <a:t>Media interactions</a:t>
            </a:r>
          </a:p>
          <a:p>
            <a:endParaRPr lang="en-GB" sz="2000" dirty="0"/>
          </a:p>
          <a:p>
            <a:r>
              <a:rPr lang="en-GB" sz="2000" dirty="0" err="1"/>
              <a:t>Tzany</a:t>
            </a:r>
            <a:r>
              <a:rPr lang="en-GB" sz="2000" dirty="0"/>
              <a:t> </a:t>
            </a:r>
            <a:r>
              <a:rPr lang="en-GB" sz="2000" dirty="0" err="1"/>
              <a:t>Kokalova</a:t>
            </a:r>
            <a:endParaRPr lang="en-GB" sz="2000" dirty="0"/>
          </a:p>
          <a:p>
            <a:r>
              <a:rPr lang="en-GB" sz="2000" dirty="0"/>
              <a:t>University of Birmingham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088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Tips for live TV interviews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Studios are very small. You’ll wait in a ‘green room’</a:t>
            </a:r>
          </a:p>
          <a:p>
            <a:r>
              <a:rPr lang="en-GB" dirty="0" smtClean="0"/>
              <a:t>You will be guided into place by the stage manager</a:t>
            </a:r>
          </a:p>
          <a:p>
            <a:r>
              <a:rPr lang="en-GB" dirty="0" smtClean="0"/>
              <a:t>Look at the interviewer when being asked a question</a:t>
            </a:r>
          </a:p>
          <a:p>
            <a:r>
              <a:rPr lang="en-GB" dirty="0" smtClean="0"/>
              <a:t>The interviewers are pros, engaging and easy to speak to</a:t>
            </a:r>
          </a:p>
        </p:txBody>
      </p:sp>
    </p:spTree>
    <p:extLst>
      <p:ext uri="{BB962C8B-B14F-4D97-AF65-F5344CB8AC3E}">
        <p14:creationId xmlns:p14="http://schemas.microsoft.com/office/powerpoint/2010/main" val="275274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Tips for live TV interviews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20706"/>
          </a:xfrm>
        </p:spPr>
        <p:txBody>
          <a:bodyPr>
            <a:noAutofit/>
          </a:bodyPr>
          <a:lstStyle/>
          <a:p>
            <a:r>
              <a:rPr lang="en-GB" dirty="0"/>
              <a:t>They will be distracted while ‘not interviewing’ </a:t>
            </a:r>
            <a:r>
              <a:rPr lang="en-GB" dirty="0" smtClean="0"/>
              <a:t>you</a:t>
            </a:r>
          </a:p>
          <a:p>
            <a:r>
              <a:rPr lang="en-GB" dirty="0" smtClean="0"/>
              <a:t>Answer directly to them (like you’re down the pub)</a:t>
            </a:r>
          </a:p>
          <a:p>
            <a:r>
              <a:rPr lang="en-GB" dirty="0" smtClean="0"/>
              <a:t>Wear </a:t>
            </a:r>
            <a:r>
              <a:rPr lang="en-GB" dirty="0" err="1" smtClean="0"/>
              <a:t>smartish</a:t>
            </a:r>
            <a:r>
              <a:rPr lang="en-GB" dirty="0" smtClean="0"/>
              <a:t> clothes (from the top up at least)</a:t>
            </a:r>
          </a:p>
          <a:p>
            <a:r>
              <a:rPr lang="en-GB" dirty="0" smtClean="0"/>
              <a:t>Bring notes (you can put them in your pocket); ask colleagues before you go on screen to check your facts.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520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Tips for live TV interviews 3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048698"/>
          </a:xfrm>
        </p:spPr>
        <p:txBody>
          <a:bodyPr>
            <a:noAutofit/>
          </a:bodyPr>
          <a:lstStyle/>
          <a:p>
            <a:r>
              <a:rPr lang="en-GB" dirty="0" smtClean="0"/>
              <a:t>It’s all over before you know it</a:t>
            </a:r>
          </a:p>
          <a:p>
            <a:r>
              <a:rPr lang="en-GB" dirty="0" smtClean="0"/>
              <a:t>Usually take you home afterwards</a:t>
            </a:r>
          </a:p>
          <a:p>
            <a:r>
              <a:rPr lang="en-GB" dirty="0" smtClean="0"/>
              <a:t>Usually no payment (I never asked for any)</a:t>
            </a:r>
          </a:p>
          <a:p>
            <a:r>
              <a:rPr lang="en-GB" dirty="0" smtClean="0"/>
              <a:t>Ask for a copy of the interview DVD before you go on</a:t>
            </a:r>
          </a:p>
          <a:p>
            <a:r>
              <a:rPr lang="en-GB" dirty="0" smtClean="0"/>
              <a:t>Try to give examples rather than raw numbers e.g., one teaspoon of water in an entire swimming pool, rather than 1 in a billion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073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Tips for live radio interviews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Wear what you like</a:t>
            </a:r>
          </a:p>
          <a:p>
            <a:r>
              <a:rPr lang="en-GB" dirty="0" smtClean="0"/>
              <a:t>You might well not be in the same studio as the interviewer (e.g., you Guildford BBC SCR (or at home), them in London)</a:t>
            </a:r>
          </a:p>
          <a:p>
            <a:r>
              <a:rPr lang="en-GB" dirty="0" smtClean="0"/>
              <a:t>You can call the interviewer by their name e.g., Jeremy</a:t>
            </a:r>
          </a:p>
        </p:txBody>
      </p:sp>
    </p:spTree>
    <p:extLst>
      <p:ext uri="{BB962C8B-B14F-4D97-AF65-F5344CB8AC3E}">
        <p14:creationId xmlns:p14="http://schemas.microsoft.com/office/powerpoint/2010/main" val="4100387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Tips for live radio interviews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048698"/>
          </a:xfrm>
        </p:spPr>
        <p:txBody>
          <a:bodyPr>
            <a:noAutofit/>
          </a:bodyPr>
          <a:lstStyle/>
          <a:p>
            <a:r>
              <a:rPr lang="en-GB" dirty="0"/>
              <a:t>You can have loads of notes in front of you to refer to. Good to have some numbers etc</a:t>
            </a:r>
            <a:r>
              <a:rPr lang="en-GB" dirty="0" smtClean="0"/>
              <a:t>.</a:t>
            </a:r>
          </a:p>
          <a:p>
            <a:r>
              <a:rPr lang="en-GB" dirty="0" smtClean="0"/>
              <a:t>Be patient and try not to interrupt, it appears rude and you lose the audience</a:t>
            </a:r>
          </a:p>
          <a:p>
            <a:r>
              <a:rPr lang="en-GB" dirty="0" smtClean="0"/>
              <a:t>Don’t be rude/denigrate other people (e.g., during a phone in). Even if you disagree with them vehemently, you can sound very patronising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0072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should you bother?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A good, enjoyable experience</a:t>
            </a:r>
          </a:p>
          <a:p>
            <a:r>
              <a:rPr lang="en-GB" dirty="0" smtClean="0"/>
              <a:t>Increases professional profile (mostly positively)</a:t>
            </a:r>
          </a:p>
          <a:p>
            <a:r>
              <a:rPr lang="en-GB" dirty="0" smtClean="0"/>
              <a:t>You learn new things</a:t>
            </a:r>
          </a:p>
          <a:p>
            <a:r>
              <a:rPr lang="en-GB" dirty="0" smtClean="0"/>
              <a:t>Highlights the importance of science in society</a:t>
            </a:r>
          </a:p>
          <a:p>
            <a:r>
              <a:rPr lang="en-GB" dirty="0" smtClean="0"/>
              <a:t>We have a duty to do such things if called upon. If not you, then who?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97594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Copyright information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This resource “</a:t>
            </a:r>
            <a:r>
              <a:rPr lang="en-GB" i="1" dirty="0"/>
              <a:t>new name</a:t>
            </a:r>
            <a:r>
              <a:rPr lang="en-GB" dirty="0"/>
              <a:t>”, is a derivative of </a:t>
            </a:r>
            <a:r>
              <a:rPr lang="en-GB" dirty="0" smtClean="0"/>
              <a:t>“W2W </a:t>
            </a:r>
            <a:r>
              <a:rPr lang="en-GB" smtClean="0"/>
              <a:t>Media interactions” </a:t>
            </a:r>
            <a:r>
              <a:rPr lang="en-GB" dirty="0"/>
              <a:t>by The Royal Society of Chemistry used under CC-BY-NC-SA 4.0. “</a:t>
            </a:r>
            <a:r>
              <a:rPr lang="en-GB" i="1" dirty="0"/>
              <a:t>new name</a:t>
            </a:r>
            <a:r>
              <a:rPr lang="en-GB" dirty="0"/>
              <a:t>” is licensed under CC-BY-NC-SA 4.0 by “</a:t>
            </a:r>
            <a:r>
              <a:rPr lang="en-GB" i="1" dirty="0"/>
              <a:t>name of user</a:t>
            </a:r>
            <a:r>
              <a:rPr lang="en-GB" dirty="0"/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422563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Case study: Prof Paddy Regan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179512" y="1454711"/>
            <a:ext cx="5688632" cy="1765419"/>
          </a:xfrm>
          <a:prstGeom prst="roundRect">
            <a:avLst/>
          </a:prstGeom>
          <a:solidFill>
            <a:srgbClr val="8331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P. Regan</a:t>
            </a:r>
          </a:p>
          <a:p>
            <a:pPr lvl="0">
              <a:spcBef>
                <a:spcPct val="20000"/>
              </a:spcBef>
            </a:pP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Surrey – National Physical Lab.</a:t>
            </a:r>
          </a:p>
          <a:p>
            <a:pPr lvl="0">
              <a:spcBef>
                <a:spcPct val="20000"/>
              </a:spcBef>
            </a:pP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NPL – Chair of Radionuclide Metrology.</a:t>
            </a:r>
          </a:p>
          <a:p>
            <a:pPr lvl="0">
              <a:spcBef>
                <a:spcPct val="20000"/>
              </a:spcBef>
            </a:pP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physicist.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868144" y="3237926"/>
            <a:ext cx="3080491" cy="1765419"/>
          </a:xfrm>
          <a:prstGeom prst="roundRect">
            <a:avLst/>
          </a:prstGeom>
          <a:solidFill>
            <a:srgbClr val="8331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Paddy,</a:t>
            </a:r>
          </a:p>
          <a:p>
            <a:pPr lvl="0"/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“Father of 4 school-age kids, poor </a:t>
            </a:r>
            <a:r>
              <a:rPr lang="en-GB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squash &amp; 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golf player.”</a:t>
            </a:r>
          </a:p>
        </p:txBody>
      </p:sp>
    </p:spTree>
    <p:extLst>
      <p:ext uri="{BB962C8B-B14F-4D97-AF65-F5344CB8AC3E}">
        <p14:creationId xmlns:p14="http://schemas.microsoft.com/office/powerpoint/2010/main" val="195799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 the beginning 1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29766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What did I know about “the media” before I started in 2006?</a:t>
            </a:r>
          </a:p>
          <a:p>
            <a:pPr marL="0" indent="0">
              <a:buNone/>
            </a:pPr>
            <a:endParaRPr lang="en-GB" b="1" dirty="0" smtClean="0"/>
          </a:p>
          <a:p>
            <a:r>
              <a:rPr lang="en-GB" dirty="0" smtClean="0"/>
              <a:t>Nothing about the media really</a:t>
            </a:r>
          </a:p>
          <a:p>
            <a:r>
              <a:rPr lang="en-GB" dirty="0" smtClean="0"/>
              <a:t>Some radiation physics, I can understand numbers and I can read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07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 the </a:t>
            </a:r>
            <a:r>
              <a:rPr lang="en-GB" dirty="0" smtClean="0"/>
              <a:t>beginning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Was I scared?</a:t>
            </a:r>
          </a:p>
          <a:p>
            <a:endParaRPr lang="en-GB" dirty="0"/>
          </a:p>
          <a:p>
            <a:r>
              <a:rPr lang="en-GB" dirty="0" smtClean="0"/>
              <a:t>Yes</a:t>
            </a:r>
            <a:r>
              <a:rPr lang="en-GB" dirty="0"/>
              <a:t>, a bit at the beginning – thought I would make </a:t>
            </a:r>
            <a:r>
              <a:rPr lang="en-GB" dirty="0" smtClean="0"/>
              <a:t>an idiot </a:t>
            </a:r>
            <a:r>
              <a:rPr lang="en-GB" dirty="0"/>
              <a:t>of myself.</a:t>
            </a:r>
          </a:p>
          <a:p>
            <a:r>
              <a:rPr lang="en-GB" dirty="0" smtClean="0"/>
              <a:t>Got </a:t>
            </a:r>
            <a:r>
              <a:rPr lang="en-GB" dirty="0"/>
              <a:t>much more relaxed with </a:t>
            </a:r>
            <a:r>
              <a:rPr lang="en-GB" dirty="0" smtClean="0"/>
              <a:t>experience, because you know </a:t>
            </a:r>
            <a:r>
              <a:rPr lang="en-GB" dirty="0"/>
              <a:t>much more about the subject than the media.</a:t>
            </a:r>
          </a:p>
        </p:txBody>
      </p:sp>
    </p:spTree>
    <p:extLst>
      <p:ext uri="{BB962C8B-B14F-4D97-AF65-F5344CB8AC3E}">
        <p14:creationId xmlns:p14="http://schemas.microsoft.com/office/powerpoint/2010/main" val="55095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it all started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927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The polonium-210 poisoning of Alexander </a:t>
            </a:r>
            <a:r>
              <a:rPr lang="en-GB" b="1" dirty="0" err="1" smtClean="0"/>
              <a:t>Litvinenko</a:t>
            </a:r>
            <a:r>
              <a:rPr lang="en-GB" b="1" dirty="0" smtClean="0"/>
              <a:t>, November 2006</a:t>
            </a:r>
          </a:p>
          <a:p>
            <a:endParaRPr lang="en-GB" dirty="0"/>
          </a:p>
          <a:p>
            <a:r>
              <a:rPr lang="en-GB" dirty="0" smtClean="0"/>
              <a:t>I was the right person, right time and right place and “willing to do it” and called by SMC</a:t>
            </a:r>
          </a:p>
          <a:p>
            <a:r>
              <a:rPr lang="en-GB" dirty="0" smtClean="0"/>
              <a:t>Live TV interviews (BBC, CNN, ITN, Sky etc.)</a:t>
            </a:r>
          </a:p>
          <a:p>
            <a:r>
              <a:rPr lang="en-GB" dirty="0" smtClean="0"/>
              <a:t>Recorded interviews (CNN, Russia Today, NBC news etc.)</a:t>
            </a:r>
          </a:p>
          <a:p>
            <a:r>
              <a:rPr lang="en-GB" dirty="0" smtClean="0"/>
              <a:t>Radio phone-ins, live interviews (BBC R1, 2, 4 &amp; 5)</a:t>
            </a:r>
          </a:p>
          <a:p>
            <a:r>
              <a:rPr lang="en-GB" dirty="0" smtClean="0"/>
              <a:t>Lots of newspaper/magazine interviews/contributions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199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followed?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Discussing mobile phones and </a:t>
            </a:r>
            <a:r>
              <a:rPr lang="en-GB" b="1" dirty="0" err="1" smtClean="0"/>
              <a:t>wifi</a:t>
            </a:r>
            <a:r>
              <a:rPr lang="en-GB" b="1" dirty="0" smtClean="0"/>
              <a:t> safety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The Richard and Judy show</a:t>
            </a:r>
          </a:p>
          <a:p>
            <a:r>
              <a:rPr lang="en-GB" dirty="0" smtClean="0"/>
              <a:t>Numerous radio phone in shows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185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followed?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Discussing the opening of the LHC (big-bang!)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04452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followed? 3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/>
              <a:t>Other “nuclear news</a:t>
            </a:r>
            <a:r>
              <a:rPr lang="en-GB" b="1" dirty="0" smtClean="0"/>
              <a:t>”</a:t>
            </a:r>
          </a:p>
          <a:p>
            <a:endParaRPr lang="en-GB" dirty="0" smtClean="0"/>
          </a:p>
          <a:p>
            <a:r>
              <a:rPr lang="en-GB" dirty="0" smtClean="0"/>
              <a:t>Syrian ‘nuclear reactor’ destroyed (2008)</a:t>
            </a:r>
          </a:p>
          <a:p>
            <a:r>
              <a:rPr lang="en-GB" dirty="0" smtClean="0"/>
              <a:t>Earthquake at Japanese nuclear reactor site (2009)</a:t>
            </a:r>
          </a:p>
          <a:p>
            <a:r>
              <a:rPr lang="en-GB" dirty="0" smtClean="0"/>
              <a:t>Funding crisis in UK science (2010)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53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followed? 4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Fukushima (March, 2011)</a:t>
            </a:r>
          </a:p>
          <a:p>
            <a:endParaRPr lang="en-GB" dirty="0" smtClean="0"/>
          </a:p>
          <a:p>
            <a:r>
              <a:rPr lang="en-GB" dirty="0" smtClean="0"/>
              <a:t>Neutrinos faster than light (2011)</a:t>
            </a:r>
          </a:p>
          <a:p>
            <a:r>
              <a:rPr lang="en-GB" dirty="0" smtClean="0"/>
              <a:t>Al-Jazeera, future of nuclear power (2012)</a:t>
            </a:r>
          </a:p>
          <a:p>
            <a:r>
              <a:rPr lang="en-GB" dirty="0" smtClean="0"/>
              <a:t>Polonium related to death of Yasser Arafat (2013)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389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29F063D-3990-465E-A207-6799EB1497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D1972FA-C3CA-436C-AD9A-31BEDBD7BFE3}">
  <ds:schemaRefs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  <ds:schemaRef ds:uri="27d643f5-4560-4eff-9f48-d0fe6b2bec2d"/>
    <ds:schemaRef ds:uri="http://schemas.microsoft.com/office/2006/metadata/properties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47E9679C-D4D3-49FF-9FEA-5CE9E6E6D2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706</Words>
  <Application>Microsoft Office PowerPoint</Application>
  <PresentationFormat>On-screen Show (16:9)</PresentationFormat>
  <Paragraphs>82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Nuclear decommissioning: Turning waste into Wealth</vt:lpstr>
      <vt:lpstr>Case study: Prof Paddy Regan</vt:lpstr>
      <vt:lpstr>In the beginning 1</vt:lpstr>
      <vt:lpstr>In the beginning 2</vt:lpstr>
      <vt:lpstr>How it all started</vt:lpstr>
      <vt:lpstr>What followed? 1</vt:lpstr>
      <vt:lpstr>What followed? 2</vt:lpstr>
      <vt:lpstr>What followed? 3</vt:lpstr>
      <vt:lpstr>What followed? 4</vt:lpstr>
      <vt:lpstr>Tips for live TV interviews 1</vt:lpstr>
      <vt:lpstr>Tips for live TV interviews 2</vt:lpstr>
      <vt:lpstr>Tips for live TV interviews 3</vt:lpstr>
      <vt:lpstr>Tips for live radio interviews 1</vt:lpstr>
      <vt:lpstr>Tips for live radio interviews 2</vt:lpstr>
      <vt:lpstr>Why should you bother?</vt:lpstr>
      <vt:lpstr>Copyright information</vt:lpstr>
    </vt:vector>
  </TitlesOfParts>
  <Company>Royal Society of Chemistry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W2W Media interactions</dc:title>
  <dc:creator>Royal Society of Chemistry</dc:creator>
  <cp:lastModifiedBy>Robert Smith</cp:lastModifiedBy>
  <cp:revision>29</cp:revision>
  <dcterms:created xsi:type="dcterms:W3CDTF">2014-04-11T16:14:23Z</dcterms:created>
  <dcterms:modified xsi:type="dcterms:W3CDTF">2016-04-20T07:57:57Z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