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3177"/>
    <a:srgbClr val="910048"/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47" autoAdjust="0"/>
  </p:normalViewPr>
  <p:slideViewPr>
    <p:cSldViewPr>
      <p:cViewPr>
        <p:scale>
          <a:sx n="70" d="100"/>
          <a:sy n="70" d="100"/>
        </p:scale>
        <p:origin x="-228" y="-10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FC130-AE30-4DD6-BF36-E2E323ED0A50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0B8EC-0BB6-4B5B-BDBB-D148762A3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4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Ask the students how they would categorise waste given the task.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524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 alternatives to storage. E.g. incineration.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For high-level waste the equivalent would be and accelerator driven system (ADS). Introduce. the EUs MYRRHA project in Belgium – energy from radioactive waste.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02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 spent fuel.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UK policy differs from that of other countries, e.g. the USA. In the UK, the spent fuel itself is classed as an asset, not waste.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Ask for advantages and disadvantages for this policy. E.g. reprocessing costs and complexity, but retrieval of usable fuel.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74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Reminder of alpha, beta and gamma radiation, via asking the students to contribute aspects of each decay, e.g. particles emitted energy released (Q-value) and majority energy carriers.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Link to smoke detectors – Am-241 is an alpha emitter. Smoke detectors would be low-level waste.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178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Reminder of alpha, beta and gamma radiation, via asking the students to contribute aspects of each decay, e.g. particles emitted energy released (Q-value) and majority energy carriers.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Link to smoke detectors – Am-241 is an alpha emitter. Smoke detectors would be low-level waste.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8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Reminder of alpha, beta and gamma radiation, via asking the students to contribute aspects of each decay, e.g. particles emitted energy released (Q-value) and majority energy carriers.</a:t>
            </a:r>
          </a:p>
          <a:p>
            <a:r>
              <a:rPr lang="en-GB" dirty="0" smtClean="0"/>
              <a:t>Link to smoke detectors – Am-241 is an alpha emitter. Smoke detectors would be low-level waste.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13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Discussion of strategies and the logic behind them.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Appreciation of the bulk of low-level waste that would quickly fill any geological disposal repository, so it is not intended for such a facility.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High-level waste surface storage enables monitoring of the temperature, integrity and activity of the waste.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Intermediate level waste is awaiting a long-term storage facility in the UK. Discuss why?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Social issues, community don't want it on their door step. Ground-water contamination fear.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Strategy to decide, should the waste be retrievable.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481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Discussion of strategies and the logic behind them.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Appreciation of the bulk of low-level waste that would quickly fill any geological disposal repository, so it is not intended for such a facility.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High-level waste surface storage enables monitoring of the temperature, integrity and activity of the waste.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Intermediate level waste is awaiting a long-term storage facility in the UK. Discuss why?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Social issues, community don't want it on their door step. Ground-water contamination fear.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Strategy to decide, should the waste be retrievable.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080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Discussion of strategies and the logic behind them.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Appreciation of the bulk of low-level waste that would quickly fill any geological disposal repository, so it is not intended for such a facility.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High-level waste surface storage enables monitoring of the temperature, integrity and activity of the waste.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Intermediate level waste is awaiting a long-term storage facility in the UK. Discuss why?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Social issues, community don't want it on their door step. Ground-water contamination fear.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Strategy to decide, should the waste be retrievable.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26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Discuss alternatives to storage. E.g. incineration.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endParaRPr lang="en-GB" altLang="en-US" sz="1200" dirty="0" smtClean="0">
              <a:latin typeface="Arial" charset="0"/>
              <a:ea typeface="Droid Sans Fallback" charset="0"/>
              <a:cs typeface="Droid Sans Fallback" charset="0"/>
            </a:endParaRP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For high-level waste the equivalent would be and accelerator driven system (ADS). Introduce. the EUs MYRRHA project in Belgium – energy from radioactive waste.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B8EC-0BB6-4B5B-BDBB-D148762A39C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69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lang="en-GB" sz="3600" b="1" kern="1200" baseline="0" dirty="0">
                <a:solidFill>
                  <a:srgbClr val="2C4D6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U5hDM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fenergy.com/" TargetMode="External"/><Relationship Id="rId2" Type="http://schemas.openxmlformats.org/officeDocument/2006/relationships/hyperlink" Target="http://www.onr.org.uk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llwrsite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-nuclear.org/" TargetMode="External"/><Relationship Id="rId2" Type="http://schemas.openxmlformats.org/officeDocument/2006/relationships/hyperlink" Target="http://www.dounreay.com/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U5hDM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U5hDM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93474"/>
            <a:ext cx="7992888" cy="1102519"/>
          </a:xfrm>
        </p:spPr>
        <p:txBody>
          <a:bodyPr>
            <a:noAutofit/>
          </a:bodyPr>
          <a:lstStyle/>
          <a:p>
            <a:r>
              <a:rPr lang="en-GB" dirty="0" smtClean="0"/>
              <a:t>Nuclear decommissioning: Turning waste into Wealth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83718"/>
            <a:ext cx="6400800" cy="1746194"/>
          </a:xfrm>
        </p:spPr>
        <p:txBody>
          <a:bodyPr>
            <a:noAutofit/>
          </a:bodyPr>
          <a:lstStyle/>
          <a:p>
            <a:r>
              <a:rPr lang="en-GB" sz="2000" dirty="0" smtClean="0"/>
              <a:t>Disposal of low-level radiation</a:t>
            </a:r>
          </a:p>
          <a:p>
            <a:endParaRPr lang="en-GB" sz="2000" dirty="0"/>
          </a:p>
          <a:p>
            <a:r>
              <a:rPr lang="en-GB" sz="2000" dirty="0" err="1"/>
              <a:t>Tzany</a:t>
            </a:r>
            <a:r>
              <a:rPr lang="en-GB" sz="2000" dirty="0"/>
              <a:t> </a:t>
            </a:r>
            <a:r>
              <a:rPr lang="en-GB" sz="2000" dirty="0" err="1"/>
              <a:t>Kokalova</a:t>
            </a:r>
            <a:endParaRPr lang="en-GB" sz="2000" dirty="0"/>
          </a:p>
          <a:p>
            <a:r>
              <a:rPr lang="en-GB" sz="2000" dirty="0"/>
              <a:t>University of Birmingham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Categories of waste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High-level </a:t>
            </a:r>
            <a:r>
              <a:rPr lang="en-GB" b="1" dirty="0"/>
              <a:t>waste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Waste </a:t>
            </a:r>
            <a:r>
              <a:rPr lang="en-GB" dirty="0"/>
              <a:t>with higher levels of radioactivity than low-level waste, </a:t>
            </a:r>
            <a:r>
              <a:rPr lang="en-GB" dirty="0" smtClean="0"/>
              <a:t>but for </a:t>
            </a:r>
            <a:r>
              <a:rPr lang="en-GB" dirty="0"/>
              <a:t>which the decay heat is significant enough to raise </a:t>
            </a:r>
            <a:r>
              <a:rPr lang="en-GB" dirty="0" smtClean="0"/>
              <a:t>its temperature </a:t>
            </a:r>
            <a:r>
              <a:rPr lang="en-GB" dirty="0"/>
              <a:t>and that of the surroundings. Cooling needs to be </a:t>
            </a:r>
            <a:r>
              <a:rPr lang="en-GB" dirty="0" smtClean="0"/>
              <a:t>taken </a:t>
            </a:r>
            <a:r>
              <a:rPr lang="en-GB" dirty="0"/>
              <a:t>into account when handling and storing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Source: Disposal of radioactive waste - </a:t>
            </a:r>
            <a:r>
              <a:rPr lang="en-GB" dirty="0">
                <a:hlinkClick r:id="rId3"/>
              </a:rPr>
              <a:t>http://bit.ly/1U5hDMS</a:t>
            </a: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4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of waste in the UK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Low-level waste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Compacted and encased in concrete</a:t>
            </a:r>
          </a:p>
          <a:p>
            <a:r>
              <a:rPr lang="en-GB" dirty="0" smtClean="0"/>
              <a:t>Stored near ground level, e.g. at the UK’s low-level waste repository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0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of waste in the </a:t>
            </a:r>
            <a:r>
              <a:rPr lang="en-GB" dirty="0" smtClean="0"/>
              <a:t>UK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Intermediate-level waste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Encased in cement inside concrete boxes or steel drums.</a:t>
            </a:r>
          </a:p>
          <a:p>
            <a:r>
              <a:rPr lang="en-GB" dirty="0" smtClean="0"/>
              <a:t>Stored at sites awaiting future long term solution, e.g. geological storage (GDF)</a:t>
            </a:r>
          </a:p>
        </p:txBody>
      </p:sp>
    </p:spTree>
    <p:extLst>
      <p:ext uri="{BB962C8B-B14F-4D97-AF65-F5344CB8AC3E}">
        <p14:creationId xmlns:p14="http://schemas.microsoft.com/office/powerpoint/2010/main" val="19132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of waste in the </a:t>
            </a:r>
            <a:r>
              <a:rPr lang="en-GB" dirty="0" smtClean="0"/>
              <a:t>UK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High-level waste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Vitrified – transformed into borosilicate glass (</a:t>
            </a:r>
            <a:r>
              <a:rPr lang="en-GB" dirty="0" err="1" smtClean="0"/>
              <a:t>pyrex</a:t>
            </a:r>
            <a:r>
              <a:rPr lang="en-GB" dirty="0" smtClean="0"/>
              <a:t>) inside robust stainless steel containers. These are welded closed and stored at the surface for a minimum of 50 years, then to GDF.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59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low-level waste repository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LLWR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Established in 1959 at </a:t>
            </a:r>
            <a:r>
              <a:rPr lang="en-GB" dirty="0" err="1" smtClean="0"/>
              <a:t>Drigg</a:t>
            </a:r>
            <a:r>
              <a:rPr lang="en-GB" dirty="0" smtClean="0"/>
              <a:t>, West Cumbria.</a:t>
            </a:r>
          </a:p>
          <a:p>
            <a:r>
              <a:rPr lang="en-GB" dirty="0" smtClean="0"/>
              <a:t>Owned by UK Nuclear Waste Management Ltd.</a:t>
            </a:r>
          </a:p>
        </p:txBody>
      </p:sp>
    </p:spTree>
    <p:extLst>
      <p:ext uri="{BB962C8B-B14F-4D97-AF65-F5344CB8AC3E}">
        <p14:creationId xmlns:p14="http://schemas.microsoft.com/office/powerpoint/2010/main" val="293278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Low-level waste repository 2</a:t>
            </a:r>
            <a:endParaRPr lang="en-GB" dirty="0"/>
          </a:p>
        </p:txBody>
      </p:sp>
      <p:pic>
        <p:nvPicPr>
          <p:cNvPr id="1026" name="Picture 2" descr="X:\Learn Chemistry\HE\EDC CPBL\Images\Replacement Images\Waste to wealth\Cumbria_outline_map_with_UK credit.jpg" title="Map to show the location of Sellafi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926" y="1248353"/>
            <a:ext cx="2972514" cy="353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:\Learn Chemistry\HE\EDC CPBL\Images\Replacement Images\Lubricants\EDC_CPBL resources LLW Repository site map illustration.jpg" title="Map of the low-level waste repositor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92863"/>
            <a:ext cx="482659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0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Low-level waste procedures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Compaction and grouting</a:t>
            </a:r>
          </a:p>
          <a:p>
            <a:pPr marL="0" indent="0">
              <a:buNone/>
            </a:pPr>
            <a:endParaRPr lang="en-GB" b="1" dirty="0" smtClean="0"/>
          </a:p>
          <a:p>
            <a:r>
              <a:rPr lang="en-GB" dirty="0" smtClean="0"/>
              <a:t>The large volume of low-level waste mean compaction or super-compaction (if machines using ~1000 Tonnes pressure) are used.</a:t>
            </a:r>
          </a:p>
          <a:p>
            <a:r>
              <a:rPr lang="en-GB" dirty="0" smtClean="0"/>
              <a:t>Grouting (encased in cement).</a:t>
            </a:r>
          </a:p>
          <a:p>
            <a:r>
              <a:rPr lang="en-GB" dirty="0" smtClean="0"/>
              <a:t>Stacked in a near-surface vault.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72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Low-level waste procedures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Surface discharge by nuclear reactor operators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Gases and liquids to the air or sea</a:t>
            </a:r>
          </a:p>
          <a:p>
            <a:r>
              <a:rPr lang="en-GB" dirty="0" smtClean="0"/>
              <a:t>Governed by UK environmental agency permits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After this workshop you should be able to: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Classify radioactive waste into the appropriate category based on waste properties</a:t>
            </a:r>
          </a:p>
          <a:p>
            <a:r>
              <a:rPr lang="en-GB" dirty="0" smtClean="0"/>
              <a:t>Articulate current UK radioactive waste strategies for each category</a:t>
            </a:r>
          </a:p>
          <a:p>
            <a:r>
              <a:rPr lang="en-GB" dirty="0" smtClean="0"/>
              <a:t>Justify the strategies based on radioactivity and volumes</a:t>
            </a:r>
          </a:p>
          <a:p>
            <a:r>
              <a:rPr lang="en-GB" dirty="0" smtClean="0"/>
              <a:t>Appreciate differences in how fuel is treated internationally, especially spent reactor fuel.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4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Sources/further </a:t>
            </a:r>
            <a:r>
              <a:rPr lang="en-GB" b="1" dirty="0" smtClean="0"/>
              <a:t>reading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Office of Nuclear Regulation (ONR) (governmental body).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://www.onr.org.uk</a:t>
            </a:r>
            <a:r>
              <a:rPr lang="en-GB" dirty="0" smtClean="0">
                <a:hlinkClick r:id="rId2"/>
              </a:rPr>
              <a:t>/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EDF Energy, operator of the UKs current nuclear reactors.</a:t>
            </a: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://www.edfenergy.com</a:t>
            </a:r>
            <a:r>
              <a:rPr lang="en-GB" dirty="0" smtClean="0">
                <a:hlinkClick r:id="rId3"/>
              </a:rPr>
              <a:t>/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Low-level waste repository Ltd.</a:t>
            </a:r>
          </a:p>
          <a:p>
            <a:pPr marL="0" indent="0">
              <a:buNone/>
            </a:pPr>
            <a:r>
              <a:rPr lang="en-GB" dirty="0" smtClean="0">
                <a:hlinkClick r:id="rId4"/>
              </a:rPr>
              <a:t>http</a:t>
            </a:r>
            <a:r>
              <a:rPr lang="en-GB" dirty="0">
                <a:hlinkClick r:id="rId4"/>
              </a:rPr>
              <a:t>://llwrsite.com</a:t>
            </a:r>
            <a:r>
              <a:rPr lang="en-GB" dirty="0" smtClean="0">
                <a:hlinkClick r:id="rId4"/>
              </a:rPr>
              <a:t>/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51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Aims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Classification of radioactive waste</a:t>
            </a:r>
          </a:p>
          <a:p>
            <a:r>
              <a:rPr lang="en-GB" dirty="0" smtClean="0"/>
              <a:t>Current methods of disposal for each waste type</a:t>
            </a:r>
          </a:p>
          <a:p>
            <a:r>
              <a:rPr lang="en-GB" dirty="0" smtClean="0"/>
              <a:t>The UK low-level radioactive waste facility</a:t>
            </a:r>
          </a:p>
          <a:p>
            <a:r>
              <a:rPr lang="en-GB" dirty="0" smtClean="0"/>
              <a:t>Low-level radioactive waste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Sources/further </a:t>
            </a:r>
            <a:r>
              <a:rPr lang="en-GB" b="1" dirty="0" smtClean="0"/>
              <a:t>reading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 err="1" smtClean="0"/>
              <a:t>Dounreay</a:t>
            </a:r>
            <a:r>
              <a:rPr lang="en-GB" dirty="0"/>
              <a:t>. A nuclear site undergoing decommissioning.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://www.dounreay.com</a:t>
            </a:r>
            <a:r>
              <a:rPr lang="en-GB" dirty="0" smtClean="0">
                <a:hlinkClick r:id="rId2"/>
              </a:rPr>
              <a:t>/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World Nuclear Association: an organisation for the nuclear profession.</a:t>
            </a: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://www.world-nuclear.org</a:t>
            </a:r>
            <a:r>
              <a:rPr lang="en-GB" dirty="0" smtClean="0">
                <a:hlinkClick r:id="rId3"/>
              </a:rPr>
              <a:t>/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7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“W2W Low </a:t>
            </a:r>
            <a:r>
              <a:rPr lang="en-GB" smtClean="0"/>
              <a:t>level disposal”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2256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5576" y="1545332"/>
            <a:ext cx="7128792" cy="2898626"/>
          </a:xfrm>
        </p:spPr>
        <p:txBody>
          <a:bodyPr>
            <a:noAutofit/>
          </a:bodyPr>
          <a:lstStyle/>
          <a:p>
            <a:r>
              <a:rPr lang="en-GB" dirty="0"/>
              <a:t>Categories of radioactive waste are based on precise classifications: </a:t>
            </a:r>
            <a:endParaRPr lang="en-GB" dirty="0" smtClean="0"/>
          </a:p>
          <a:p>
            <a:endParaRPr lang="en-GB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GB" dirty="0" smtClean="0"/>
              <a:t>low-level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dirty="0" smtClean="0"/>
              <a:t>intermediate-level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GB" dirty="0" smtClean="0"/>
              <a:t>high-level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Radioactive waste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Radioactive waste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1032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How do you think the following wastes should be categorised?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83568" y="3149771"/>
            <a:ext cx="2376264" cy="1584176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Molten reprocessing waste (actinides etc.)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83868" y="3149771"/>
            <a:ext cx="2376264" cy="1584176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Contaminated gloves and show covers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84168" y="3149771"/>
            <a:ext cx="2376264" cy="1584176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Metal cladding from the reactor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9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waste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48074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Low-level waste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Contaminated protective shoe covers</a:t>
            </a:r>
          </a:p>
          <a:p>
            <a:r>
              <a:rPr lang="en-GB" dirty="0" smtClean="0"/>
              <a:t>Clothing</a:t>
            </a:r>
          </a:p>
          <a:p>
            <a:r>
              <a:rPr lang="en-GB" dirty="0" smtClean="0"/>
              <a:t>Wiping rags</a:t>
            </a:r>
          </a:p>
          <a:p>
            <a:r>
              <a:rPr lang="en-GB" dirty="0" smtClean="0"/>
              <a:t>Mops</a:t>
            </a:r>
          </a:p>
          <a:p>
            <a:r>
              <a:rPr lang="en-GB" dirty="0" smtClean="0"/>
              <a:t>Filters</a:t>
            </a:r>
          </a:p>
          <a:p>
            <a:pPr indent="-260350"/>
            <a:endParaRPr lang="en-GB" dirty="0" smtClean="0"/>
          </a:p>
          <a:p>
            <a:pPr indent="-260350"/>
            <a:endParaRPr lang="en-GB" dirty="0"/>
          </a:p>
          <a:p>
            <a:pPr indent="-260350"/>
            <a:endParaRPr lang="en-GB" dirty="0" smtClean="0"/>
          </a:p>
          <a:p>
            <a:pPr marL="711200" indent="-366713"/>
            <a:r>
              <a:rPr lang="en-GB" dirty="0" smtClean="0"/>
              <a:t>Reactor water treatment residues</a:t>
            </a:r>
          </a:p>
          <a:p>
            <a:pPr marL="711200"/>
            <a:r>
              <a:rPr lang="en-GB" dirty="0" smtClean="0"/>
              <a:t>Smoke detectors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From hospitals and industry, as well as reactor sites</a:t>
            </a:r>
          </a:p>
        </p:txBody>
      </p:sp>
    </p:spTree>
    <p:extLst>
      <p:ext uri="{BB962C8B-B14F-4D97-AF65-F5344CB8AC3E}">
        <p14:creationId xmlns:p14="http://schemas.microsoft.com/office/powerpoint/2010/main" val="30999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waste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Intermediate-level waste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Metal cladding</a:t>
            </a:r>
          </a:p>
          <a:p>
            <a:r>
              <a:rPr lang="en-GB" dirty="0" smtClean="0"/>
              <a:t>Moderator from a reactor upon decommissioning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8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waste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High-level waste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Waste left over after reprocessing spent fuel. Needs cooling as the radioactivity generated heat.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Low-level waste accounts for &gt;90% of the overall waste volume but about 0.1% of the radioactivity.</a:t>
            </a:r>
          </a:p>
          <a:p>
            <a:pPr marL="0" indent="0">
              <a:buNone/>
            </a:pPr>
            <a:r>
              <a:rPr lang="en-GB" dirty="0" smtClean="0"/>
              <a:t>(Source: nda.gov.uk, 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74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Categories of waste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Low-level waste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Waste for which the radioactive content does not </a:t>
            </a:r>
            <a:r>
              <a:rPr lang="en-GB" dirty="0" smtClean="0"/>
              <a:t>exceed 4 </a:t>
            </a:r>
            <a:r>
              <a:rPr lang="en-GB" dirty="0" err="1"/>
              <a:t>GBq</a:t>
            </a:r>
            <a:r>
              <a:rPr lang="en-GB" dirty="0"/>
              <a:t>/Tonne of α or 12 </a:t>
            </a:r>
            <a:r>
              <a:rPr lang="en-GB" dirty="0" err="1"/>
              <a:t>GBq</a:t>
            </a:r>
            <a:r>
              <a:rPr lang="en-GB" dirty="0"/>
              <a:t>/Tonne of β-γ activity.</a:t>
            </a:r>
          </a:p>
          <a:p>
            <a:r>
              <a:rPr lang="en-GB" dirty="0" smtClean="0"/>
              <a:t>Does </a:t>
            </a:r>
            <a:r>
              <a:rPr lang="en-GB" dirty="0"/>
              <a:t>not require shielding </a:t>
            </a:r>
            <a:r>
              <a:rPr lang="en-GB" dirty="0" smtClean="0"/>
              <a:t>during handling/transport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Source</a:t>
            </a:r>
            <a:r>
              <a:rPr lang="en-GB" dirty="0" smtClean="0"/>
              <a:t>: Disposal of radioactive waste - </a:t>
            </a: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bit.ly/1U5hDMS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3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Categories of waste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Intermediate-level waste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Waste with higher levels of radioactivity than low-level waste, but not significantly heat-generating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Source: Disposal of radioactive waste - </a:t>
            </a:r>
            <a:r>
              <a:rPr lang="en-GB" dirty="0">
                <a:hlinkClick r:id="rId3"/>
              </a:rPr>
              <a:t>http://bit.ly/1U5hDMS</a:t>
            </a: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229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972FA-C3CA-436C-AD9A-31BEDBD7BFE3}">
  <ds:schemaRefs>
    <ds:schemaRef ds:uri="27d643f5-4560-4eff-9f48-d0fe6b2bec2d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1270</Words>
  <Application>Microsoft Office PowerPoint</Application>
  <PresentationFormat>On-screen Show (16:9)</PresentationFormat>
  <Paragraphs>178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Nuclear decommissioning: Turning waste into Wealth</vt:lpstr>
      <vt:lpstr>Overview</vt:lpstr>
      <vt:lpstr>Radioactive waste 1</vt:lpstr>
      <vt:lpstr>Radioactive waste 2</vt:lpstr>
      <vt:lpstr>Examples of waste 1</vt:lpstr>
      <vt:lpstr>Examples of waste 2</vt:lpstr>
      <vt:lpstr>Examples of waste 3</vt:lpstr>
      <vt:lpstr>Categories of waste 1</vt:lpstr>
      <vt:lpstr>Categories of waste 2</vt:lpstr>
      <vt:lpstr>Categories of waste 3</vt:lpstr>
      <vt:lpstr>Treatment of waste in the UK 1</vt:lpstr>
      <vt:lpstr>Treatment of waste in the UK 2</vt:lpstr>
      <vt:lpstr>Treatment of waste in the UK 3</vt:lpstr>
      <vt:lpstr>The low-level waste repository 1</vt:lpstr>
      <vt:lpstr>The Low-level waste repository 2</vt:lpstr>
      <vt:lpstr>Low-level waste procedures 1</vt:lpstr>
      <vt:lpstr>Low-level waste procedures 2</vt:lpstr>
      <vt:lpstr>Objectives</vt:lpstr>
      <vt:lpstr>Bibliography 1</vt:lpstr>
      <vt:lpstr>Bibliography 2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W2W Low level disposal</dc:title>
  <dc:creator>Royal Society of Chemistry</dc:creator>
  <cp:lastModifiedBy>Robert Smith</cp:lastModifiedBy>
  <cp:revision>43</cp:revision>
  <dcterms:created xsi:type="dcterms:W3CDTF">2014-04-11T16:14:23Z</dcterms:created>
  <dcterms:modified xsi:type="dcterms:W3CDTF">2016-06-28T08:56:33Z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