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9144000" cy="5145088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C9E4BF-1372-417F-98DA-D3943E836CE7}" v="7" dt="2026-08-17T11:57:10.2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262" autoAdjust="0"/>
  </p:normalViewPr>
  <p:slideViewPr>
    <p:cSldViewPr snapToGrid="0">
      <p:cViewPr varScale="1">
        <p:scale>
          <a:sx n="123" d="100"/>
          <a:sy n="123" d="100"/>
        </p:scale>
        <p:origin x="12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txBody>
          <a:bodyPr lIns="90000" tIns="45000" rIns="90000" bIns="45000" anchor="ctr" anchorCtr="1">
            <a:noAutofit/>
          </a:bodyPr>
          <a:lstStyle/>
          <a:p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3" name="PlaceHolder 1"/>
          <p:cNvSpPr>
            <a:spLocks noGrp="1"/>
          </p:cNvSpPr>
          <p:nvPr>
            <p:ph type="hdr"/>
          </p:nvPr>
        </p:nvSpPr>
        <p:spPr>
          <a:xfrm>
            <a:off x="-360" y="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/>
          <a:p>
            <a:pPr indent="0">
              <a:buNone/>
            </a:pP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dt" idx="5"/>
          </p:nvPr>
        </p:nvSpPr>
        <p:spPr>
          <a:xfrm>
            <a:off x="3884400" y="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>
            <a:lvl1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</a:p>
        </p:txBody>
      </p:sp>
      <p:sp>
        <p:nvSpPr>
          <p:cNvPr id="15" name="PlaceHolder 3"/>
          <p:cNvSpPr>
            <a:spLocks noGrp="1" noRot="1" noChangeAspect="1"/>
          </p:cNvSpPr>
          <p:nvPr>
            <p:ph type="sldImg"/>
          </p:nvPr>
        </p:nvSpPr>
        <p:spPr>
          <a:xfrm>
            <a:off x="380880" y="685440"/>
            <a:ext cx="6096240" cy="3429000"/>
          </a:xfrm>
          <a:prstGeom prst="rect">
            <a:avLst/>
          </a:prstGeom>
          <a:noFill/>
          <a:ln w="12600">
            <a:solidFill>
              <a:srgbClr val="000000"/>
            </a:solidFill>
            <a:miter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move the slide</a:t>
            </a:r>
          </a:p>
        </p:txBody>
      </p:sp>
      <p:sp>
        <p:nvSpPr>
          <p:cNvPr id="16" name="PlaceHolder 4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/>
          <a:p>
            <a:pPr indent="0">
              <a:spcBef>
                <a:spcPts val="45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Click to edit the notes' format</a:t>
            </a:r>
          </a:p>
        </p:txBody>
      </p:sp>
      <p:sp>
        <p:nvSpPr>
          <p:cNvPr id="17" name="PlaceHolder 5"/>
          <p:cNvSpPr>
            <a:spLocks noGrp="1"/>
          </p:cNvSpPr>
          <p:nvPr>
            <p:ph type="ftr" idx="6"/>
          </p:nvPr>
        </p:nvSpPr>
        <p:spPr>
          <a:xfrm>
            <a:off x="-3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b">
            <a:noAutofit/>
          </a:bodyPr>
          <a:lstStyle/>
          <a:p>
            <a:pPr indent="0">
              <a:buNone/>
            </a:pP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8" name="PlaceHolder 6"/>
          <p:cNvSpPr>
            <a:spLocks noGrp="1"/>
          </p:cNvSpPr>
          <p:nvPr>
            <p:ph type="sldNum" idx="7"/>
          </p:nvPr>
        </p:nvSpPr>
        <p:spPr>
          <a:xfrm>
            <a:off x="388440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b">
            <a:noAutofit/>
          </a:bodyPr>
          <a:lstStyle>
            <a:lvl1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2833CEE-69E2-497D-A3BC-50A090D0552A}" type="slidenum"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Picture </a:t>
            </a: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by Dejan Jovic DJ (Own work) [CC BY-SA 4.0 (http://creativecommons.org/licenses/by-sa/4.0)], via Wikimedia Commons: https://commons.wikimedia.org/wiki/File:Skala_boja_2.JPG</a:t>
            </a:r>
          </a:p>
        </p:txBody>
      </p:sp>
      <p:sp>
        <p:nvSpPr>
          <p:cNvPr id="77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53A921E-CFCE-45FB-B79B-C4C8A4100B45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2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Vinegar </a:t>
            </a: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by Goelles Alois (Own work) [CC BY-SA 3.0 (http://creativecommons.org/licenses/by-sa/3.0)], via Wikimedia Commons: https://commons.wikimedia.org/wiki/File%3AG%C3%B6lles_Essig.jpg</a:t>
            </a:r>
          </a:p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Water tap b</a:t>
            </a: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y Matthew Bowden www.digitallyrefreshing.com (http://www.sxc.hu/photo/158242) [Attribution], via Wikimedia Commons: https://commons.wikimedia.org/wiki/File%3AWasserhahn.jpg</a:t>
            </a:r>
          </a:p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Cleaning products by THK18 </a:t>
            </a: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(Own work) [CC BY-SA 4.0 (http://creativecommons.org/licenses/by-sa/4.0)], via Wikimedia Commons: https://commons.wikimedia.org/wiki/File:ALL_PRODUCT.jpg</a:t>
            </a:r>
          </a:p>
        </p:txBody>
      </p:sp>
      <p:sp>
        <p:nvSpPr>
          <p:cNvPr id="80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026D63D-D956-4B3B-8150-5280630FC055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3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Picture </a:t>
            </a: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by Dejan Jovic DJ (Own work) [CC BY-SA 4.0 (http://creativecommons.org/licenses/by-sa/4.0)], via Wikimedia Commons: https://commons.wikimedia.org/wiki/File:Skala_boja_2.JPG</a:t>
            </a:r>
          </a:p>
        </p:txBody>
      </p:sp>
      <p:sp>
        <p:nvSpPr>
          <p:cNvPr id="83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93599FF-2262-490A-96E7-0A00E65E5A83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6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Image credit: Randall Monroe / XKCD https://xkcd.com/482/ (CC BY-NC.2.5 http://creativecommons.org/licenses/by-nc/2.5/)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86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1ED2C6E-61B7-40CE-9ED0-AE3E128B16D2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12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:\Design\Powerpoint DO NOT MOVE\New templates 2014\16 9\Graphics\power point_4 3_PURPLE_96dpi.png"/>
          <p:cNvPicPr/>
          <p:nvPr/>
        </p:nvPicPr>
        <p:blipFill>
          <a:blip r:embed="rId2"/>
          <a:stretch/>
        </p:blipFill>
        <p:spPr>
          <a:xfrm>
            <a:off x="-19080" y="-44280"/>
            <a:ext cx="9271080" cy="5224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6280"/>
            <a:ext cx="8229600" cy="8575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600" cy="33940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77500" lnSpcReduction="19999"/>
          </a:bodyPr>
          <a:lstStyle/>
          <a:p>
            <a:pPr marL="343080" indent="-34308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743040" lvl="1" indent="-28584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505759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:\Design\Powerpoint DO NOT MOVE\New templates 2014\16 9\Graphics\power point_4 3_PURPLE_96dpi3.png"/>
          <p:cNvPicPr/>
          <p:nvPr/>
        </p:nvPicPr>
        <p:blipFill>
          <a:blip r:embed="rId2"/>
          <a:srcRect r="86108" b="73091"/>
          <a:stretch/>
        </p:blipFill>
        <p:spPr>
          <a:xfrm>
            <a:off x="0" y="-9360"/>
            <a:ext cx="1270080" cy="13874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6280"/>
            <a:ext cx="8229600" cy="8575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600" cy="33940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77500" lnSpcReduction="19999"/>
          </a:bodyPr>
          <a:lstStyle/>
          <a:p>
            <a:pPr marL="343080" indent="-34308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743040" lvl="1" indent="-28584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505759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6" name="PlaceHolder 3"/>
          <p:cNvSpPr>
            <a:spLocks noGrp="1"/>
          </p:cNvSpPr>
          <p:nvPr>
            <p:ph type="ftr" idx="1"/>
          </p:nvPr>
        </p:nvSpPr>
        <p:spPr>
          <a:xfrm>
            <a:off x="3124080" y="4766760"/>
            <a:ext cx="2895840" cy="2746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GB" sz="1200" b="0" u="none" strike="noStrike">
                <a:solidFill>
                  <a:srgbClr val="898989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 b="0" u="none" strike="noStrike">
                <a:solidFill>
                  <a:srgbClr val="898989"/>
                </a:solidFill>
                <a:effectLst/>
                <a:uFillTx/>
                <a:latin typeface="Times New Roman"/>
              </a:rPr>
              <a:t>Slide no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06280"/>
            <a:ext cx="8229600" cy="8575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600" cy="33940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77500" lnSpcReduction="19999"/>
          </a:bodyPr>
          <a:lstStyle/>
          <a:p>
            <a:pPr marL="343080" indent="-34308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743040" lvl="1" indent="-28584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505759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dt" idx="2"/>
          </p:nvPr>
        </p:nvSpPr>
        <p:spPr>
          <a:xfrm>
            <a:off x="628200" y="4766760"/>
            <a:ext cx="2057400" cy="27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>
            <a:lvl1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ftr" idx="3"/>
          </p:nvPr>
        </p:nvSpPr>
        <p:spPr>
          <a:xfrm>
            <a:off x="3124080" y="4766760"/>
            <a:ext cx="2895840" cy="2746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sldNum" idx="4"/>
          </p:nvPr>
        </p:nvSpPr>
        <p:spPr>
          <a:xfrm>
            <a:off x="6457680" y="4766760"/>
            <a:ext cx="2057400" cy="27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>
            <a:lvl1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D59A603-8B0F-4015-A5E7-CDA2DDDDE057}" type="slidenum"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39640" y="893880"/>
            <a:ext cx="6408720" cy="1101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Rainbow fizz</a:t>
            </a:r>
          </a:p>
        </p:txBody>
      </p:sp>
      <p:sp>
        <p:nvSpPr>
          <p:cNvPr id="20" name="PlaceHolder 2"/>
          <p:cNvSpPr>
            <a:spLocks noGrp="1"/>
          </p:cNvSpPr>
          <p:nvPr>
            <p:ph type="subTitle"/>
          </p:nvPr>
        </p:nvSpPr>
        <p:spPr>
          <a:xfrm>
            <a:off x="539640" y="1977840"/>
            <a:ext cx="6400800" cy="1314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spcBef>
                <a:spcPts val="700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pH and indicator demonstrations</a:t>
            </a:r>
          </a:p>
        </p:txBody>
      </p:sp>
      <p:sp>
        <p:nvSpPr>
          <p:cNvPr id="21" name="TextBox 3"/>
          <p:cNvSpPr/>
          <p:nvPr/>
        </p:nvSpPr>
        <p:spPr>
          <a:xfrm>
            <a:off x="5102280" y="3867120"/>
            <a:ext cx="2663640" cy="91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i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Education in Chemistry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May 2016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rsc.li/EiC316ec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5"/>
          <p:cNvPicPr/>
          <p:nvPr/>
        </p:nvPicPr>
        <p:blipFill>
          <a:blip r:embed="rId3"/>
          <a:stretch/>
        </p:blipFill>
        <p:spPr>
          <a:xfrm>
            <a:off x="2170080" y="768240"/>
            <a:ext cx="4803840" cy="71992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4"/>
          <p:cNvSpPr/>
          <p:nvPr/>
        </p:nvSpPr>
        <p:spPr>
          <a:xfrm>
            <a:off x="789120" y="3438360"/>
            <a:ext cx="7565760" cy="12718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0000"/>
              </a:gs>
              <a:gs pos="100000">
                <a:srgbClr val="7030A0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4" name="Straight Connector 2"/>
          <p:cNvSpPr/>
          <p:nvPr/>
        </p:nvSpPr>
        <p:spPr>
          <a:xfrm>
            <a:off x="914400" y="2879640"/>
            <a:ext cx="7326360" cy="0"/>
          </a:xfrm>
          <a:prstGeom prst="line">
            <a:avLst/>
          </a:prstGeom>
          <a:ln w="38160">
            <a:solidFill>
              <a:srgbClr val="505759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6800" rIns="90000" bIns="-46800" anchor="t">
            <a:noAutofit/>
          </a:bodyPr>
          <a:lstStyle/>
          <a:p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5" name="Title 1"/>
          <p:cNvSpPr/>
          <p:nvPr/>
        </p:nvSpPr>
        <p:spPr>
          <a:xfrm>
            <a:off x="-392040" y="2077920"/>
            <a:ext cx="10007640" cy="99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1    2    3    4    5    6    7    8    9   10   11   12   13   14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pic>
        <p:nvPicPr>
          <p:cNvPr id="26" name="Picture 13"/>
          <p:cNvPicPr/>
          <p:nvPr/>
        </p:nvPicPr>
        <p:blipFill>
          <a:blip r:embed="rId3"/>
          <a:stretch/>
        </p:blipFill>
        <p:spPr>
          <a:xfrm>
            <a:off x="182520" y="182520"/>
            <a:ext cx="2341440" cy="3603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7" name="Picture 14"/>
          <p:cNvPicPr/>
          <p:nvPr/>
        </p:nvPicPr>
        <p:blipFill>
          <a:blip r:embed="rId4"/>
          <a:stretch/>
        </p:blipFill>
        <p:spPr>
          <a:xfrm>
            <a:off x="3438360" y="201600"/>
            <a:ext cx="2346480" cy="36021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8" name="Picture 15"/>
          <p:cNvPicPr/>
          <p:nvPr/>
        </p:nvPicPr>
        <p:blipFill>
          <a:blip r:embed="rId5"/>
          <a:stretch/>
        </p:blipFill>
        <p:spPr>
          <a:xfrm>
            <a:off x="6595920" y="182520"/>
            <a:ext cx="2340000" cy="36036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9" name="Down Arrow 3"/>
          <p:cNvSpPr/>
          <p:nvPr/>
        </p:nvSpPr>
        <p:spPr>
          <a:xfrm>
            <a:off x="1440000" y="1106640"/>
            <a:ext cx="617400" cy="1176120"/>
          </a:xfrm>
          <a:prstGeom prst="downArrow">
            <a:avLst>
              <a:gd name="adj1" fmla="val 50000"/>
              <a:gd name="adj2" fmla="val 49934"/>
            </a:avLst>
          </a:prstGeom>
          <a:solidFill>
            <a:srgbClr val="FFFFFF"/>
          </a:solidFill>
          <a:ln w="381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006 1.85185E-006 L 0.26367 0.00162 E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367 0.00162 L 0.60872 -0.00278 E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9"/>
          <p:cNvPicPr/>
          <p:nvPr/>
        </p:nvPicPr>
        <p:blipFill>
          <a:blip r:embed="rId2"/>
          <a:stretch/>
        </p:blipFill>
        <p:spPr>
          <a:xfrm>
            <a:off x="922320" y="622440"/>
            <a:ext cx="3576600" cy="3898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" name="Cloud 10"/>
          <p:cNvSpPr/>
          <p:nvPr/>
        </p:nvSpPr>
        <p:spPr>
          <a:xfrm>
            <a:off x="1982880" y="1582560"/>
            <a:ext cx="1454040" cy="1011240"/>
          </a:xfrm>
          <a:custGeom>
            <a:avLst/>
            <a:gdLst>
              <a:gd name="GluePoint1X" fmla="*/ 158088 w 43200"/>
              <a:gd name="GluePoint1Y" fmla="*/ 613205 h 43200"/>
              <a:gd name="GluePoint2X" fmla="*/ 72762 w 43200"/>
              <a:gd name="GluePoint2Y" fmla="*/ 594535 h 43200"/>
              <a:gd name="GluePoint3X" fmla="*/ 233376 w 43200"/>
              <a:gd name="GluePoint3Y" fmla="*/ 817520 h 43200"/>
              <a:gd name="GluePoint4X" fmla="*/ 196052 w 43200"/>
              <a:gd name="GluePoint4Y" fmla="*/ 826445 h 43200"/>
              <a:gd name="GluePoint5X" fmla="*/ 555077 w 43200"/>
              <a:gd name="GluePoint5Y" fmla="*/ 915696 h 43200"/>
              <a:gd name="GluePoint6X" fmla="*/ 532575 w 43200"/>
              <a:gd name="GluePoint6Y" fmla="*/ 874936 h 43200"/>
              <a:gd name="GluePoint7X" fmla="*/ 971066 w 43200"/>
              <a:gd name="GluePoint7Y" fmla="*/ 814053 h 43200"/>
              <a:gd name="GluePoint8X" fmla="*/ 962071 w 43200"/>
              <a:gd name="GluePoint8Y" fmla="*/ 858772 h 43200"/>
              <a:gd name="GluePoint9X" fmla="*/ 1149669 w 43200"/>
              <a:gd name="GluePoint9Y" fmla="*/ 537705 h 43200"/>
              <a:gd name="GluePoint10X" fmla="*/ 1259182 w 43200"/>
              <a:gd name="GluePoint10Y" fmla="*/ 704868 h 43200"/>
              <a:gd name="GluePoint11X" fmla="*/ 1408006 w 43200"/>
              <a:gd name="GluePoint11Y" fmla="*/ 359672 h 43200"/>
              <a:gd name="GluePoint12X" fmla="*/ 1359229 w 43200"/>
              <a:gd name="GluePoint12Y" fmla="*/ 422359 h 43200"/>
              <a:gd name="GluePoint13X" fmla="*/ 1290981 w 43200"/>
              <a:gd name="GluePoint13Y" fmla="*/ 127106 h 43200"/>
              <a:gd name="GluePoint14X" fmla="*/ 1293541 w 43200"/>
              <a:gd name="GluePoint14Y" fmla="*/ 156715 h 43200"/>
              <a:gd name="GluePoint15X" fmla="*/ 979521 w 43200"/>
              <a:gd name="GluePoint15Y" fmla="*/ 92577 h 43200"/>
              <a:gd name="GluePoint16X" fmla="*/ 1004516 w 43200"/>
              <a:gd name="GluePoint16Y" fmla="*/ 54815 h 43200"/>
              <a:gd name="GluePoint17X" fmla="*/ 745841 w 43200"/>
              <a:gd name="GluePoint17Y" fmla="*/ 110568 h 43200"/>
              <a:gd name="GluePoint18X" fmla="*/ 757934 w 43200"/>
              <a:gd name="GluePoint18Y" fmla="*/ 78006 h 43200"/>
              <a:gd name="GluePoint19X" fmla="*/ 471604 w 43200"/>
              <a:gd name="GluePoint19Y" fmla="*/ 121624 h 43200"/>
              <a:gd name="GluePoint20X" fmla="*/ 515395 w 43200"/>
              <a:gd name="GluePoint20Y" fmla="*/ 153202 h 43200"/>
              <a:gd name="GluePoint21X" fmla="*/ 139022 w 43200"/>
              <a:gd name="GluePoint21Y" fmla="*/ 369862 h 43200"/>
              <a:gd name="GluePoint22X" fmla="*/ 131375 w 43200"/>
              <a:gd name="GluePoint22Y" fmla="*/ 336622 h 43200"/>
            </a:gdLst>
            <a:ahLst/>
            <a:cxnLst>
              <a:cxn ang="0">
                <a:pos x="GluePoint1X" y="GluePoint1Y"/>
              </a:cxn>
              <a:cxn ang="0">
                <a:pos x="GluePoint2X" y="GluePoint2Y"/>
              </a:cxn>
              <a:cxn ang="0">
                <a:pos x="GluePoint3X" y="GluePoint3Y"/>
              </a:cxn>
              <a:cxn ang="0">
                <a:pos x="GluePoint4X" y="GluePoint4Y"/>
              </a:cxn>
              <a:cxn ang="0">
                <a:pos x="GluePoint5X" y="GluePoint5Y"/>
              </a:cxn>
              <a:cxn ang="0">
                <a:pos x="GluePoint6X" y="GluePoint6Y"/>
              </a:cxn>
              <a:cxn ang="0">
                <a:pos x="GluePoint7X" y="GluePoint7Y"/>
              </a:cxn>
              <a:cxn ang="0">
                <a:pos x="GluePoint8X" y="GluePoint8Y"/>
              </a:cxn>
              <a:cxn ang="0">
                <a:pos x="GluePoint9X" y="GluePoint9Y"/>
              </a:cxn>
              <a:cxn ang="0">
                <a:pos x="GluePoint10X" y="GluePoint10Y"/>
              </a:cxn>
              <a:cxn ang="0">
                <a:pos x="GluePoint11X" y="GluePoint11Y"/>
              </a:cxn>
              <a:cxn ang="0">
                <a:pos x="GluePoint12X" y="GluePoint12Y"/>
              </a:cxn>
              <a:cxn ang="0">
                <a:pos x="GluePoint13X" y="GluePoint13Y"/>
              </a:cxn>
              <a:cxn ang="0">
                <a:pos x="GluePoint14X" y="GluePoint14Y"/>
              </a:cxn>
              <a:cxn ang="0">
                <a:pos x="GluePoint15X" y="GluePoint15Y"/>
              </a:cxn>
              <a:cxn ang="0">
                <a:pos x="GluePoint16X" y="GluePoint16Y"/>
              </a:cxn>
              <a:cxn ang="0">
                <a:pos x="GluePoint17X" y="GluePoint17Y"/>
              </a:cxn>
              <a:cxn ang="0">
                <a:pos x="GluePoint18X" y="GluePoint18Y"/>
              </a:cxn>
              <a:cxn ang="0">
                <a:pos x="GluePoint19X" y="GluePoint19Y"/>
              </a:cxn>
              <a:cxn ang="0">
                <a:pos x="GluePoint20X" y="GluePoint20Y"/>
              </a:cxn>
              <a:cxn ang="0">
                <a:pos x="GluePoint21X" y="GluePoint21Y"/>
              </a:cxn>
              <a:cxn ang="0">
                <a:pos x="GluePoint22X" y="GluePoint22Y"/>
              </a:cxn>
            </a:cxnLst>
            <a:rect l="l" t="t" r="r" b="b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rgbClr val="8064A2">
              <a:alpha val="5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400" tIns="34200" rIns="68400" bIns="34200" anchor="ctr">
            <a:noAutofit/>
          </a:bodyPr>
          <a:lstStyle/>
          <a:p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32" name="TextBox 1"/>
          <p:cNvSpPr/>
          <p:nvPr/>
        </p:nvSpPr>
        <p:spPr>
          <a:xfrm>
            <a:off x="4572000" y="2028960"/>
            <a:ext cx="3639960" cy="121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6600" b="0" u="none" strike="noStrike">
                <a:solidFill>
                  <a:srgbClr val="505759"/>
                </a:solidFill>
                <a:effectLst/>
                <a:uFillTx/>
                <a:latin typeface="Museo Slab 700"/>
                <a:ea typeface="Museo Slab 700"/>
              </a:rPr>
              <a:t>Na</a:t>
            </a:r>
            <a:r>
              <a:rPr lang="en-US" sz="6600" b="0" u="none" strike="noStrike" baseline="-25000">
                <a:solidFill>
                  <a:srgbClr val="505759"/>
                </a:solidFill>
                <a:effectLst/>
                <a:uFillTx/>
                <a:latin typeface="Museo Slab 700"/>
                <a:ea typeface="Museo Slab 700"/>
              </a:rPr>
              <a:t>2</a:t>
            </a:r>
            <a:r>
              <a:rPr lang="en-US" sz="6600" b="0" u="none" strike="noStrike">
                <a:solidFill>
                  <a:srgbClr val="505759"/>
                </a:solidFill>
                <a:effectLst/>
                <a:uFillTx/>
                <a:latin typeface="Museo Slab 700"/>
                <a:ea typeface="Museo Slab 700"/>
              </a:rPr>
              <a:t>CO</a:t>
            </a:r>
            <a:r>
              <a:rPr lang="en-US" sz="6600" b="0" u="none" strike="noStrike" baseline="-25000">
                <a:solidFill>
                  <a:srgbClr val="505759"/>
                </a:solidFill>
                <a:effectLst/>
                <a:uFillTx/>
                <a:latin typeface="Museo Slab 700"/>
                <a:ea typeface="Museo Slab 700"/>
              </a:rPr>
              <a:t>3</a:t>
            </a:r>
            <a:endParaRPr lang="en-GB" sz="66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xit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mph" repeatCount="3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" fill="hold"/>
                                        <p:tgtEl>
                                          <p:spTgt spid="30"/>
                                        </p:tgtEl>
                                      </p:cBhvr>
                                      <p:to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"/>
          <p:cNvSpPr/>
          <p:nvPr/>
        </p:nvSpPr>
        <p:spPr>
          <a:xfrm>
            <a:off x="393840" y="2328840"/>
            <a:ext cx="8356320" cy="537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Na</a:t>
            </a:r>
            <a:r>
              <a:rPr lang="en-US" sz="2700" b="0" u="none" strike="noStrike" baseline="-25000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2</a:t>
            </a: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CO</a:t>
            </a:r>
            <a:r>
              <a:rPr lang="en-US" sz="2700" b="0" u="none" strike="noStrike" baseline="-25000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3</a:t>
            </a: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(aq) + HCl(aq) </a:t>
            </a: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Wingdings"/>
                <a:ea typeface="Wingdings"/>
              </a:rPr>
              <a:t></a:t>
            </a: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 NaHCO</a:t>
            </a:r>
            <a:r>
              <a:rPr lang="en-US" sz="2700" b="0" u="none" strike="noStrike" baseline="-25000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3</a:t>
            </a:r>
            <a:r>
              <a:rPr lang="en-US" sz="2700" b="0" u="none" strike="noStrike">
                <a:solidFill>
                  <a:srgbClr val="505759"/>
                </a:solidFill>
                <a:effectLst/>
                <a:uFillTx/>
                <a:latin typeface="Museo Sans 500"/>
                <a:ea typeface="Museo Sans 500"/>
              </a:rPr>
              <a:t>(aq) + NaCl(aq)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34" name="Straight Connector 2"/>
          <p:cNvSpPr/>
          <p:nvPr/>
        </p:nvSpPr>
        <p:spPr>
          <a:xfrm>
            <a:off x="4680000" y="2905200"/>
            <a:ext cx="3619440" cy="9360"/>
          </a:xfrm>
          <a:prstGeom prst="line">
            <a:avLst/>
          </a:prstGeom>
          <a:ln w="63360">
            <a:solidFill>
              <a:srgbClr val="FFFF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37440" rIns="90000" bIns="-37440" anchor="t">
            <a:noAutofit/>
          </a:bodyPr>
          <a:lstStyle/>
          <a:p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5"/>
          <p:cNvPicPr/>
          <p:nvPr/>
        </p:nvPicPr>
        <p:blipFill>
          <a:blip r:embed="rId3"/>
          <a:stretch/>
        </p:blipFill>
        <p:spPr>
          <a:xfrm>
            <a:off x="2170080" y="768240"/>
            <a:ext cx="4803840" cy="71992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900000" y="-236520"/>
            <a:ext cx="4967280" cy="5834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Methyl Orange</a:t>
            </a:r>
            <a:br>
              <a:rPr sz="3200"/>
            </a:br>
            <a:br>
              <a:rPr sz="3200"/>
            </a:br>
            <a:r>
              <a:rPr lang="en-US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Methyl Red</a:t>
            </a:r>
            <a:br>
              <a:rPr sz="3200"/>
            </a:br>
            <a:br>
              <a:rPr sz="3200"/>
            </a:br>
            <a:r>
              <a:rPr lang="en-US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Bromothymol Blue</a:t>
            </a:r>
            <a:br>
              <a:rPr sz="3200"/>
            </a:br>
            <a:br>
              <a:rPr sz="3200"/>
            </a:br>
            <a:r>
              <a:rPr lang="en-US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Phenolphthalein</a:t>
            </a:r>
            <a:br>
              <a:rPr sz="3200"/>
            </a:br>
            <a:endParaRPr lang="en-GB" sz="32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  <p:sp>
        <p:nvSpPr>
          <p:cNvPr id="37" name="Rounded Rectangle 6"/>
          <p:cNvSpPr/>
          <p:nvPr/>
        </p:nvSpPr>
        <p:spPr>
          <a:xfrm>
            <a:off x="4686480" y="3546360"/>
            <a:ext cx="4205160" cy="7606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/>
              </a:gs>
              <a:gs pos="100000">
                <a:srgbClr val="FF40FF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9.6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38" name="Rounded Rectangle 7"/>
          <p:cNvSpPr/>
          <p:nvPr/>
        </p:nvSpPr>
        <p:spPr>
          <a:xfrm>
            <a:off x="4686480" y="257328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00"/>
              </a:gs>
              <a:gs pos="100000">
                <a:srgbClr val="4479D3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7.0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39" name="Rounded Rectangle 8"/>
          <p:cNvSpPr/>
          <p:nvPr/>
        </p:nvSpPr>
        <p:spPr>
          <a:xfrm>
            <a:off x="4686480" y="1571760"/>
            <a:ext cx="4205160" cy="7585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/>
              </a:gs>
              <a:gs pos="100000">
                <a:srgbClr val="FFFF00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5.1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0" name="Rounded Rectangle 9"/>
          <p:cNvSpPr/>
          <p:nvPr/>
        </p:nvSpPr>
        <p:spPr>
          <a:xfrm>
            <a:off x="4686480" y="56196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/>
              </a:gs>
              <a:gs pos="100000">
                <a:srgbClr val="FFFF00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3.7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1" name="Rounded Rectangle 10"/>
          <p:cNvSpPr/>
          <p:nvPr/>
        </p:nvSpPr>
        <p:spPr>
          <a:xfrm>
            <a:off x="4686480" y="3546360"/>
            <a:ext cx="4205160" cy="7606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/>
              </a:gs>
              <a:gs pos="100000">
                <a:srgbClr val="FFFFFF"/>
              </a:gs>
            </a:gsLst>
            <a:lin ang="0"/>
          </a:gradFill>
          <a:ln w="38160">
            <a:solidFill>
              <a:srgbClr val="505759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2" name="Rounded Rectangle 11"/>
          <p:cNvSpPr/>
          <p:nvPr/>
        </p:nvSpPr>
        <p:spPr>
          <a:xfrm>
            <a:off x="4686480" y="2567160"/>
            <a:ext cx="4205160" cy="7585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4479D3"/>
              </a:gs>
              <a:gs pos="100000">
                <a:srgbClr val="4479D3"/>
              </a:gs>
            </a:gsLst>
            <a:lin ang="0"/>
          </a:gradFill>
          <a:ln w="38160">
            <a:solidFill>
              <a:srgbClr val="505759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3" name="Rounded Rectangle 12"/>
          <p:cNvSpPr/>
          <p:nvPr/>
        </p:nvSpPr>
        <p:spPr>
          <a:xfrm>
            <a:off x="4686480" y="157176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6FC48"/>
              </a:gs>
              <a:gs pos="100000">
                <a:srgbClr val="FFFF00"/>
              </a:gs>
            </a:gsLst>
            <a:lin ang="0"/>
          </a:gradFill>
          <a:ln w="38160">
            <a:solidFill>
              <a:srgbClr val="505759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4" name="Rounded Rectangle 13"/>
          <p:cNvSpPr/>
          <p:nvPr/>
        </p:nvSpPr>
        <p:spPr>
          <a:xfrm>
            <a:off x="4686480" y="57168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6FC48"/>
              </a:gs>
              <a:gs pos="100000">
                <a:srgbClr val="FFFF00"/>
              </a:gs>
            </a:gsLst>
            <a:lin ang="0"/>
          </a:gradFill>
          <a:ln w="38160">
            <a:solidFill>
              <a:srgbClr val="505759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3"/>
          <p:cNvPicPr/>
          <p:nvPr/>
        </p:nvPicPr>
        <p:blipFill>
          <a:blip r:embed="rId2"/>
          <a:srcRect l="1977" t="1855"/>
          <a:stretch/>
        </p:blipFill>
        <p:spPr>
          <a:xfrm>
            <a:off x="866880" y="195120"/>
            <a:ext cx="7562880" cy="48801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" name="Rounded Rectangle 4"/>
          <p:cNvSpPr/>
          <p:nvPr/>
        </p:nvSpPr>
        <p:spPr>
          <a:xfrm>
            <a:off x="1671480" y="2722680"/>
            <a:ext cx="655812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>
                  <a:alpha val="30196"/>
                </a:srgbClr>
              </a:gs>
              <a:gs pos="100000">
                <a:srgbClr val="FFFF00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methyl orange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7" name="Rounded Rectangle 5"/>
          <p:cNvSpPr/>
          <p:nvPr/>
        </p:nvSpPr>
        <p:spPr>
          <a:xfrm>
            <a:off x="1671480" y="1247760"/>
            <a:ext cx="6558120" cy="7588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>
                  <a:alpha val="30196"/>
                </a:srgbClr>
              </a:gs>
              <a:gs pos="100000">
                <a:srgbClr val="FF40FF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phenolphthalein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8" name="Down Arrow 6"/>
          <p:cNvSpPr/>
          <p:nvPr/>
        </p:nvSpPr>
        <p:spPr>
          <a:xfrm>
            <a:off x="3108240" y="519120"/>
            <a:ext cx="617760" cy="1176480"/>
          </a:xfrm>
          <a:prstGeom prst="downArrow">
            <a:avLst>
              <a:gd name="adj1" fmla="val 50000"/>
              <a:gd name="adj2" fmla="val 49920"/>
            </a:avLst>
          </a:prstGeom>
          <a:solidFill>
            <a:srgbClr val="FFFFFF"/>
          </a:solidFill>
          <a:ln w="381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006 3.7037E-006 L 0.2013 0.2537 E">
                                      <p:cBhvr>
                                        <p:cTn id="10" dur="1000" fill="hold"/>
                                        <p:tgtEl>
                                          <p:spTgt spid="48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39640" y="2211120"/>
            <a:ext cx="7848720" cy="857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7900" b="0" u="none" strike="noStrike">
                <a:solidFill>
                  <a:srgbClr val="FFFF00"/>
                </a:solidFill>
                <a:effectLst/>
                <a:uFillTx/>
                <a:latin typeface="Arial"/>
              </a:rPr>
              <a:t>p</a:t>
            </a:r>
            <a:r>
              <a:rPr lang="en-US" sz="179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H</a:t>
            </a:r>
            <a:endParaRPr lang="en-GB" sz="179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Table 49"/>
          <p:cNvGraphicFramePr/>
          <p:nvPr/>
        </p:nvGraphicFramePr>
        <p:xfrm>
          <a:off x="257040" y="790560"/>
          <a:ext cx="8629920" cy="3584880"/>
        </p:xfrm>
        <a:graphic>
          <a:graphicData uri="http://schemas.openxmlformats.org/drawingml/2006/table">
            <a:tbl>
              <a:tblPr/>
              <a:tblGrid>
                <a:gridCol w="1233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3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1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3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19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337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38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Volume of HCl added (cm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Initial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(mol dm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New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(mol dm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Initial pH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New pH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approx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change in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change in [pH]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1.0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-14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1.2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-14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14.0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13.9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20%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 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 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3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900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84000" y="2139840"/>
            <a:ext cx="7848360" cy="857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6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pH = -log</a:t>
            </a:r>
            <a:r>
              <a:rPr lang="en-US" sz="6000" b="0" u="none" strike="noStrike" baseline="-25000">
                <a:solidFill>
                  <a:srgbClr val="505759"/>
                </a:solidFill>
                <a:effectLst/>
                <a:uFillTx/>
                <a:latin typeface="Arial"/>
              </a:rPr>
              <a:t>10</a:t>
            </a:r>
            <a:r>
              <a:rPr lang="en-US" sz="6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[H</a:t>
            </a:r>
            <a:r>
              <a:rPr lang="en-US" sz="60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+</a:t>
            </a:r>
            <a:r>
              <a:rPr lang="en-US" sz="6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]</a:t>
            </a:r>
            <a:endParaRPr lang="en-GB" sz="60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/>
          <p:cNvPicPr/>
          <p:nvPr/>
        </p:nvPicPr>
        <p:blipFill>
          <a:blip r:embed="rId3"/>
          <a:stretch/>
        </p:blipFill>
        <p:spPr>
          <a:xfrm>
            <a:off x="-566640" y="-35753760"/>
            <a:ext cx="10277280" cy="410925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006 L 0 6.92129 E">
                                      <p:cBhvr>
                                        <p:cTn id="6" dur="10000" fill="hold"/>
                                        <p:tgtEl>
                                          <p:spTgt spid="52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le 52"/>
          <p:cNvGraphicFramePr/>
          <p:nvPr/>
        </p:nvGraphicFramePr>
        <p:xfrm>
          <a:off x="257040" y="790560"/>
          <a:ext cx="8629920" cy="3584880"/>
        </p:xfrm>
        <a:graphic>
          <a:graphicData uri="http://schemas.openxmlformats.org/drawingml/2006/table">
            <a:tbl>
              <a:tblPr/>
              <a:tblGrid>
                <a:gridCol w="1233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3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1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3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9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62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38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Volume of HCl added (cm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Initial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(mol dm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New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(mol dm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-3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)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Initial pH 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New pH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approx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change in [H</a:t>
                      </a:r>
                      <a:r>
                        <a:rPr lang="en-US" sz="1500" b="1" u="none" strike="noStrike" baseline="30000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+</a:t>
                      </a: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]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change in [pH]</a:t>
                      </a:r>
                      <a:endParaRPr lang="en-GB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18720">
                      <a:solidFill>
                        <a:srgbClr val="FFFFFF"/>
                      </a:solidFill>
                      <a:prstDash val="solid"/>
                    </a:lnB>
                    <a:solidFill>
                      <a:srgbClr val="8064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1.0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-14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1.2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-14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14.0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13.9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20%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1872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 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is-I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… 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3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900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9.0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-14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1.9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-13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13.0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12.7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2%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D8D3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1.9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-13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1.0 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Symbol"/>
                          <a:ea typeface="Symbol"/>
                        </a:rPr>
                        <a:t></a:t>
                      </a: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 10</a:t>
                      </a:r>
                      <a:r>
                        <a:rPr lang="en-US" sz="1800" b="0" u="none" strike="noStrike" baseline="30000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-7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12.7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7F7F7F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7.0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100000000%</a:t>
                      </a:r>
                      <a:endParaRPr lang="en-GB" sz="14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sz="18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Museo Sans 500"/>
                          <a:ea typeface="Museo Sans 500"/>
                        </a:rPr>
                        <a:t>45%</a:t>
                      </a:r>
                      <a:endParaRPr lang="en-GB" sz="18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marL="68760" marR="68760" anchor="ctr">
                    <a:lnL w="5760">
                      <a:solidFill>
                        <a:srgbClr val="FFFFFF"/>
                      </a:solidFill>
                      <a:prstDash val="solid"/>
                    </a:lnL>
                    <a:lnR w="5760">
                      <a:solidFill>
                        <a:srgbClr val="FFFFFF"/>
                      </a:solidFill>
                      <a:prstDash val="solid"/>
                    </a:lnR>
                    <a:lnT w="5760">
                      <a:solidFill>
                        <a:srgbClr val="FFFFFF"/>
                      </a:solidFill>
                      <a:prstDash val="solid"/>
                    </a:lnT>
                    <a:lnB w="5760">
                      <a:solidFill>
                        <a:srgbClr val="FFFFFF"/>
                      </a:solidFill>
                      <a:prstDash val="solid"/>
                    </a:lnB>
                    <a:solidFill>
                      <a:srgbClr val="ED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755640" y="2211120"/>
            <a:ext cx="7848720" cy="857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[H</a:t>
            </a:r>
            <a:r>
              <a:rPr lang="en-US" sz="36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+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][OH</a:t>
            </a:r>
            <a:r>
              <a:rPr lang="en-US" sz="36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-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] = 1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Symbol"/>
                <a:ea typeface="Symbol"/>
              </a:rPr>
              <a:t>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10</a:t>
            </a:r>
            <a:r>
              <a:rPr lang="en-US" sz="36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-14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 mol</a:t>
            </a:r>
            <a:r>
              <a:rPr lang="en-US" sz="36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2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 dm</a:t>
            </a:r>
            <a:r>
              <a:rPr lang="en-US" sz="3600" b="0" u="none" strike="noStrike" baseline="30000">
                <a:solidFill>
                  <a:srgbClr val="505759"/>
                </a:solidFill>
                <a:effectLst/>
                <a:uFillTx/>
                <a:latin typeface="Arial"/>
              </a:rPr>
              <a:t>-6</a:t>
            </a: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 @ 298K</a:t>
            </a:r>
            <a:endParaRPr lang="en-GB" sz="36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6"/>
          <p:cNvPicPr/>
          <p:nvPr/>
        </p:nvPicPr>
        <p:blipFill>
          <a:blip r:embed="rId2"/>
          <a:stretch/>
        </p:blipFill>
        <p:spPr>
          <a:xfrm>
            <a:off x="768240" y="95400"/>
            <a:ext cx="7607520" cy="4952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6" name="Rounded Rectangle 4"/>
          <p:cNvSpPr/>
          <p:nvPr/>
        </p:nvSpPr>
        <p:spPr>
          <a:xfrm>
            <a:off x="1671480" y="2752560"/>
            <a:ext cx="6558120" cy="7606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>
                  <a:alpha val="30196"/>
                </a:srgbClr>
              </a:gs>
              <a:gs pos="100000">
                <a:srgbClr val="FFFF00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methyl orange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57" name="Rounded Rectangle 5"/>
          <p:cNvSpPr/>
          <p:nvPr/>
        </p:nvSpPr>
        <p:spPr>
          <a:xfrm>
            <a:off x="1671480" y="1146240"/>
            <a:ext cx="655812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>
                  <a:alpha val="30196"/>
                </a:srgbClr>
              </a:gs>
              <a:gs pos="100000">
                <a:srgbClr val="FF40FF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phenolphthalein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58" name="Rounded Rectangle 7"/>
          <p:cNvSpPr/>
          <p:nvPr/>
        </p:nvSpPr>
        <p:spPr>
          <a:xfrm>
            <a:off x="1682640" y="1892160"/>
            <a:ext cx="6556320" cy="7606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00">
                  <a:alpha val="30196"/>
                </a:srgbClr>
              </a:gs>
              <a:gs pos="100000">
                <a:srgbClr val="4479D3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bromothymol blue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670040" y="2752560"/>
            <a:ext cx="2519280" cy="1657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Equivalence</a:t>
            </a:r>
            <a:br>
              <a:rPr sz="3000"/>
            </a:br>
            <a:r>
              <a:rPr lang="en-US" sz="3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Point</a:t>
            </a:r>
            <a:endParaRPr lang="en-GB" sz="30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  <p:cxnSp>
        <p:nvCxnSpPr>
          <p:cNvPr id="60" name="Straight Arrow Connector 2"/>
          <p:cNvCxnSpPr/>
          <p:nvPr/>
        </p:nvCxnSpPr>
        <p:spPr>
          <a:xfrm>
            <a:off x="3722400" y="3822840"/>
            <a:ext cx="1107000" cy="536760"/>
          </a:xfrm>
          <a:prstGeom prst="straightConnector1">
            <a:avLst/>
          </a:prstGeom>
          <a:ln w="44280">
            <a:solidFill>
              <a:srgbClr val="000000"/>
            </a:solidFill>
            <a:miter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3"/>
          <p:cNvPicPr/>
          <p:nvPr/>
        </p:nvPicPr>
        <p:blipFill>
          <a:blip r:embed="rId2"/>
          <a:stretch/>
        </p:blipFill>
        <p:spPr>
          <a:xfrm>
            <a:off x="714240" y="85680"/>
            <a:ext cx="7715520" cy="4971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2" name="Rounded Rectangle 4"/>
          <p:cNvSpPr/>
          <p:nvPr/>
        </p:nvSpPr>
        <p:spPr>
          <a:xfrm>
            <a:off x="1671480" y="2722680"/>
            <a:ext cx="655812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>
                  <a:alpha val="30196"/>
                </a:srgbClr>
              </a:gs>
              <a:gs pos="100000">
                <a:srgbClr val="FFFF00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methyl orange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63" name="Rounded Rectangle 5"/>
          <p:cNvSpPr/>
          <p:nvPr/>
        </p:nvSpPr>
        <p:spPr>
          <a:xfrm>
            <a:off x="1671480" y="1247760"/>
            <a:ext cx="6558120" cy="7588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>
                  <a:alpha val="30196"/>
                </a:srgbClr>
              </a:gs>
              <a:gs pos="100000">
                <a:srgbClr val="FF40FF">
                  <a:alpha val="30196"/>
                </a:srgbClr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phenolphthalein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64" name="Rounded Rectangle 6"/>
          <p:cNvSpPr/>
          <p:nvPr/>
        </p:nvSpPr>
        <p:spPr>
          <a:xfrm>
            <a:off x="1671480" y="2722680"/>
            <a:ext cx="655812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/>
              </a:gs>
              <a:gs pos="100000">
                <a:srgbClr val="FFFF00"/>
              </a:gs>
            </a:gsLst>
            <a:lin ang="1620000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methyl orange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65" name="Oval 1"/>
          <p:cNvSpPr/>
          <p:nvPr/>
        </p:nvSpPr>
        <p:spPr>
          <a:xfrm>
            <a:off x="4951440" y="2770200"/>
            <a:ext cx="665280" cy="665280"/>
          </a:xfrm>
          <a:prstGeom prst="ellipse">
            <a:avLst/>
          </a:prstGeom>
          <a:noFill/>
          <a:ln w="104760">
            <a:solidFill>
              <a:srgbClr val="FF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1258920" y="2125800"/>
            <a:ext cx="4578480" cy="2619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Equivalence</a:t>
            </a:r>
            <a:br>
              <a:rPr sz="3000"/>
            </a:br>
            <a:r>
              <a:rPr lang="en-US" sz="3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Point</a:t>
            </a:r>
            <a:endParaRPr lang="en-GB" sz="30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  <p:cxnSp>
        <p:nvCxnSpPr>
          <p:cNvPr id="67" name="Straight Arrow Connector 8"/>
          <p:cNvCxnSpPr/>
          <p:nvPr/>
        </p:nvCxnSpPr>
        <p:spPr>
          <a:xfrm>
            <a:off x="4227120" y="3710160"/>
            <a:ext cx="1105560" cy="538560"/>
          </a:xfrm>
          <a:prstGeom prst="straightConnector1">
            <a:avLst/>
          </a:prstGeom>
          <a:ln w="44280">
            <a:solidFill>
              <a:srgbClr val="000000"/>
            </a:solidFill>
            <a:miter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TextBox 2"/>
          <p:cNvPicPr/>
          <p:nvPr/>
        </p:nvPicPr>
        <p:blipFill>
          <a:blip r:embed="rId2"/>
          <a:stretch/>
        </p:blipFill>
        <p:spPr>
          <a:xfrm>
            <a:off x="1322280" y="1414440"/>
            <a:ext cx="6602400" cy="15606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755640" y="483840"/>
            <a:ext cx="7848720" cy="857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Henderson-Hasselbalch Equation</a:t>
            </a:r>
            <a:endParaRPr lang="en-GB" sz="36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 additive="repl">
                                        <p:cTn id="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4360" y="483840"/>
            <a:ext cx="4535280" cy="4535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Methyl Orange</a:t>
            </a:r>
            <a:br>
              <a:rPr sz="3600"/>
            </a:br>
            <a:br>
              <a:rPr sz="3600"/>
            </a:b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Methyl Red</a:t>
            </a:r>
            <a:br>
              <a:rPr sz="3600"/>
            </a:br>
            <a:br>
              <a:rPr sz="3200"/>
            </a:b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Bromothymol Blue</a:t>
            </a:r>
            <a:br>
              <a:rPr sz="3600"/>
            </a:br>
            <a:br>
              <a:rPr sz="2800"/>
            </a:br>
            <a:r>
              <a:rPr lang="en-US" sz="36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Phenolphthalein</a:t>
            </a:r>
            <a:br>
              <a:rPr sz="3600"/>
            </a:br>
            <a:endParaRPr lang="en-GB" sz="3600" b="0" u="none" strike="noStrike">
              <a:solidFill>
                <a:srgbClr val="505759"/>
              </a:solidFill>
              <a:effectLst/>
              <a:uFillTx/>
              <a:latin typeface="Arial"/>
            </a:endParaRPr>
          </a:p>
        </p:txBody>
      </p:sp>
      <p:sp>
        <p:nvSpPr>
          <p:cNvPr id="71" name="Rounded Rectangle 6"/>
          <p:cNvSpPr/>
          <p:nvPr/>
        </p:nvSpPr>
        <p:spPr>
          <a:xfrm>
            <a:off x="4686480" y="3546360"/>
            <a:ext cx="4205160" cy="76068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FF"/>
              </a:gs>
              <a:gs pos="100000">
                <a:srgbClr val="FF40FF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9.6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72" name="Rounded Rectangle 7"/>
          <p:cNvSpPr/>
          <p:nvPr/>
        </p:nvSpPr>
        <p:spPr>
          <a:xfrm>
            <a:off x="4686480" y="257328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FF00"/>
              </a:gs>
              <a:gs pos="100000">
                <a:srgbClr val="4479D3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7.0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73" name="Rounded Rectangle 8"/>
          <p:cNvSpPr/>
          <p:nvPr/>
        </p:nvSpPr>
        <p:spPr>
          <a:xfrm>
            <a:off x="4686480" y="1571760"/>
            <a:ext cx="4205160" cy="7585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/>
              </a:gs>
              <a:gs pos="100000">
                <a:srgbClr val="FFFF00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5.1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74" name="Rounded Rectangle 9"/>
          <p:cNvSpPr/>
          <p:nvPr/>
        </p:nvSpPr>
        <p:spPr>
          <a:xfrm>
            <a:off x="4686480" y="561960"/>
            <a:ext cx="4205160" cy="760320"/>
          </a:xfrm>
          <a:prstGeom prst="roundRect">
            <a:avLst>
              <a:gd name="adj" fmla="val 14014"/>
            </a:avLst>
          </a:prstGeom>
          <a:gradFill rotWithShape="0">
            <a:gsLst>
              <a:gs pos="0">
                <a:srgbClr val="FF2D81"/>
              </a:gs>
              <a:gs pos="100000">
                <a:srgbClr val="FFFF00"/>
              </a:gs>
            </a:gsLst>
            <a:lin ang="0"/>
          </a:gradFill>
          <a:ln w="88920">
            <a:solidFill>
              <a:srgbClr val="FFFFFF"/>
            </a:solidFill>
            <a:miter/>
          </a:ln>
          <a:effectLst>
            <a:outerShdw dist="38183" dir="8100000" rotWithShape="0">
              <a:srgbClr val="FFFFFF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p</a:t>
            </a:r>
            <a:r>
              <a:rPr lang="en-US" sz="2700" b="0" i="1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K</a:t>
            </a:r>
            <a:r>
              <a:rPr lang="en-US" sz="2700" b="0" u="none" strike="noStrike" baseline="-25000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</a:t>
            </a:r>
            <a:r>
              <a:rPr lang="en-US" sz="27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 = 3.7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6BF4CADB-4622-469F-88A3-5F5BC9944C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5D511C-D70D-4187-965C-6328AF1BD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DAA72F-A51F-420A-ACD8-D4E7C73800FC}">
  <ds:schemaRefs>
    <ds:schemaRef ds:uri="http://schemas.microsoft.com/office/infopath/2007/PartnerControls"/>
    <ds:schemaRef ds:uri="http://purl.org/dc/elements/1.1/"/>
    <ds:schemaRef ds:uri="9e3c562f-56b0-4bc9-96c8-d04b09868558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5c7d88b2-bc5d-47d8-b067-5f30c82b40f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564</Words>
  <Application>Microsoft Office PowerPoint</Application>
  <PresentationFormat>Custom</PresentationFormat>
  <Paragraphs>106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Museo Sans 500</vt:lpstr>
      <vt:lpstr>Museo Slab 700</vt:lpstr>
      <vt:lpstr>Symbol</vt:lpstr>
      <vt:lpstr>Times New Roman</vt:lpstr>
      <vt:lpstr>Wingdings</vt:lpstr>
      <vt:lpstr>Office</vt:lpstr>
      <vt:lpstr>Rainbow fizz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Methyl Orange  Methyl Red  Bromothymol Blue  Phenolphthalein </vt:lpstr>
      <vt:lpstr>PowerPoint Presentation</vt:lpstr>
      <vt:lpstr>pH</vt:lpstr>
      <vt:lpstr>PowerPoint Presentation</vt:lpstr>
      <vt:lpstr>pH = -log10[H+]</vt:lpstr>
      <vt:lpstr>PowerPoint Presentation</vt:lpstr>
      <vt:lpstr>PowerPoint Presentation</vt:lpstr>
      <vt:lpstr>[H+][OH-] = 110-14 mol2 dm-6 @ 298K</vt:lpstr>
      <vt:lpstr>Equivalence Point</vt:lpstr>
      <vt:lpstr>Equivalence Point</vt:lpstr>
      <vt:lpstr>Henderson-Hasselbalch Equation</vt:lpstr>
      <vt:lpstr>Methyl Orange  Methyl Red  Bromothymol Blue  Phenolphthalein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fizz slides</dc:title>
  <dc:subject/>
  <dc:creator>Royal Society of Chemistry</dc:creator>
  <cp:keywords>indicators; pH; neutralisation; Exhibition chemistry; acids </cp:keywords>
  <dc:description/>
  <cp:lastModifiedBy>Hannah Griffiths</cp:lastModifiedBy>
  <cp:revision>13</cp:revision>
  <dcterms:created xsi:type="dcterms:W3CDTF">2014-04-11T17:14:23Z</dcterms:created>
  <dcterms:modified xsi:type="dcterms:W3CDTF">2026-08-17T11:57:13Z</dcterms:modified>
  <cp:category/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Template">
    <vt:lpwstr>Powerpoint presentations</vt:lpwstr>
  </property>
  <property fmtid="{D5CDD505-2E9C-101B-9397-08002B2CF9AE}" pid="4" name="MediaServiceImageTags">
    <vt:lpwstr/>
  </property>
</Properties>
</file>