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91" r:id="rId5"/>
    <p:sldId id="296" r:id="rId6"/>
    <p:sldId id="297" r:id="rId7"/>
    <p:sldId id="29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AFCBE25-129D-71BD-2520-C70EFDD5EC17}" name="Katie Haylor" initials="KH" userId="S::HaylorK@rsc.org::79d54f7f-ffc1-4b04-bab6-1092a29c284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na Notman" initials="N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6695EB-243F-42F9-B966-3E38CF396DA6}" v="3" dt="2026-06-19T15:38:00.4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98"/>
    <p:restoredTop sz="96336"/>
  </p:normalViewPr>
  <p:slideViewPr>
    <p:cSldViewPr snapToGrid="0" snapToObjects="1">
      <p:cViewPr varScale="1">
        <p:scale>
          <a:sx n="70" d="100"/>
          <a:sy n="70" d="100"/>
        </p:scale>
        <p:origin x="804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MainMaster">
      <pc:chgData name="Hannah Griffiths" userId="9135852f-5aac-4f3f-97b0-55e569f13680" providerId="ADAL" clId="{79D2581E-2C64-4D7D-948E-B5DB5B650164}" dt="2026-06-19T15:38:13.934" v="5" actId="207"/>
      <pc:docMkLst>
        <pc:docMk/>
      </pc:docMkLst>
      <pc:sldMasterChg chg="modSldLayout">
        <pc:chgData name="Hannah Griffiths" userId="9135852f-5aac-4f3f-97b0-55e569f13680" providerId="ADAL" clId="{79D2581E-2C64-4D7D-948E-B5DB5B650164}" dt="2026-06-19T15:38:13.934" v="5" actId="20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9T15:38:13.934" v="5" actId="207"/>
          <pc:sldLayoutMkLst>
            <pc:docMk/>
            <pc:sldMasterMk cId="2405364243" sldId="2147483648"/>
            <pc:sldLayoutMk cId="132028183" sldId="2147483661"/>
          </pc:sldLayoutMkLst>
          <pc:spChg chg="mod">
            <ac:chgData name="Hannah Griffiths" userId="9135852f-5aac-4f3f-97b0-55e569f13680" providerId="ADAL" clId="{79D2581E-2C64-4D7D-948E-B5DB5B650164}" dt="2026-06-19T15:38:13.934" v="5" actId="207"/>
            <ac:spMkLst>
              <pc:docMk/>
              <pc:sldMasterMk cId="2405364243" sldId="2147483648"/>
              <pc:sldLayoutMk cId="132028183" sldId="2147483661"/>
              <ac:spMk id="2" creationId="{AB801D67-2A37-A764-2B0D-27CC1DC56B3D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801D67-2A37-A764-2B0D-27CC1DC56B3D}"/>
              </a:ext>
            </a:extLst>
          </p:cNvPr>
          <p:cNvSpPr txBox="1"/>
          <p:nvPr userDrawn="1"/>
        </p:nvSpPr>
        <p:spPr>
          <a:xfrm>
            <a:off x="8008231" y="5640908"/>
            <a:ext cx="3571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i="0" u="none" strike="noStrike" kern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Wedi’i</a:t>
            </a:r>
            <a:r>
              <a:rPr lang="en-GB" sz="1400" b="1" i="0" u="none" strike="noStrike" kern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lang="en-GB" sz="1400" b="1" i="0" u="none" strike="noStrike" kern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lawrlwytho</a:t>
            </a:r>
            <a:r>
              <a:rPr lang="en-GB" sz="1400" b="1" i="0" u="none" strike="noStrike" kern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 o rsc.li/496HPSP </a:t>
            </a:r>
            <a:endParaRPr lang="en-GB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Adeiledd a bondio</a:t>
            </a:r>
          </a:p>
          <a:p>
            <a:endParaRPr lang="en-US" dirty="0"/>
          </a:p>
          <a:p>
            <a:r>
              <a:rPr lang="cy-GB" sz="3200"/>
              <a:t>Datrys diffiniadau</a:t>
            </a: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59D81-1EE4-4385-DD96-59BED97AE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Diffiniadau wedi eu datrys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00A641-BE73-3D02-58F9-B44782797587}"/>
              </a:ext>
            </a:extLst>
          </p:cNvPr>
          <p:cNvSpPr txBox="1"/>
          <p:nvPr/>
        </p:nvSpPr>
        <p:spPr>
          <a:xfrm>
            <a:off x="540000" y="1506070"/>
            <a:ext cx="9652871" cy="4639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bond ïonig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yn rym atyniad electrostatig rhwng ïonau â gwefr ddirgroes mewn dellten reolaidd sy’n ffurfio rhwng metel ac anfetel.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bond cofalent</a:t>
            </a:r>
            <a:r>
              <a:rPr lang="cy-GB" sz="240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yn fath o fond sy’n cael ei ffurfio gan atomau sy’n rhannu o leiaf un pâr o electronau.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bond metelig</a:t>
            </a:r>
            <a:r>
              <a:rPr lang="cy-GB" sz="240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yn rym atyniad electrostatig rhwng electronau dadleoledig a’r ïonau positif mewn dellten reolaidd.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elfen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yn sylwedd pur sydd wedi ei wneud o un math o atom yn unig.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(mwy ar y sleid nesaf)</a:t>
            </a:r>
          </a:p>
        </p:txBody>
      </p:sp>
    </p:spTree>
    <p:extLst>
      <p:ext uri="{BB962C8B-B14F-4D97-AF65-F5344CB8AC3E}">
        <p14:creationId xmlns:p14="http://schemas.microsoft.com/office/powerpoint/2010/main" val="2567494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EC09D-F26E-0698-BDC6-3942D6BEF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Diffiniadau wedi eu datrys - parhad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CA65F8-2253-3C07-F9AF-ED8045356909}"/>
              </a:ext>
            </a:extLst>
          </p:cNvPr>
          <p:cNvSpPr txBox="1"/>
          <p:nvPr/>
        </p:nvSpPr>
        <p:spPr>
          <a:xfrm>
            <a:off x="636494" y="1676400"/>
            <a:ext cx="8758518" cy="4464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cyfansoddyn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yn sylwedd pur wedi ei wneud o ddwy neu ragor o wahanol elfennau y mae bondiau cemegol yn cysylltu eu hatomau; mae’r atomau mewn cymhareb sefydlog.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Atom</a:t>
            </a:r>
            <a:r>
              <a:rPr lang="cy-GB" sz="2400" b="1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yw’r gronyn lleiaf posibl o elfen; mae atomau wedi eu gwneud o brotonau, niwtronau ac electronau.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Moleciwl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yw dau atom neu ragor wedi eu cysylltu gan fondiau cemegol.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Grymoedd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rhyngfoleciwlaidd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yw’r grymoedd atynnu a gwrthyrru cymharol wan rhwng moleciwlau.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4403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Cwblhau’r cysylltiad: brawddegau cyflawn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848596"/>
            <a:ext cx="9910285" cy="333106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Pan fydd metel ac anfetel yn adweithio, mae’r metel yn colli un neu fwy o electronau ac </a:t>
            </a:r>
            <a:r>
              <a:rPr lang="cy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o ganlyniad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, mae’n troi’n ïon â gwefr bositif. </a:t>
            </a:r>
            <a:r>
              <a:rPr lang="cy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Ar y llaw arall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, mae’r anfetel yn ennill un neu fwy o electronau i fod yn ïon â gwefr negatif. Mae bond ïonig yn cael ei ffurfio </a:t>
            </a:r>
            <a:r>
              <a:rPr lang="cy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oherwydd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bod yr ïonau â gwefr ddirgroes yn cael eu dal at ei gilydd gan atyniad electrostatig.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8EA87F-4175-4426-BB72-355B20901A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424102-7E6A-4B71-BAB1-38BA4767BC2E}">
  <ds:schemaRefs>
    <ds:schemaRef ds:uri="http://schemas.microsoft.com/office/2006/metadata/properties"/>
    <ds:schemaRef ds:uri="http://purl.org/dc/elements/1.1/"/>
    <ds:schemaRef ds:uri="http://www.w3.org/XML/1998/namespace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documentManagement/types"/>
    <ds:schemaRef ds:uri="5c7d88b2-bc5d-47d8-b067-5f30c82b40fb"/>
    <ds:schemaRef ds:uri="http://schemas.microsoft.com/office/infopath/2007/PartnerControls"/>
    <ds:schemaRef ds:uri="9e3c562f-56b0-4bc9-96c8-d04b09868558"/>
  </ds:schemaRefs>
</ds:datastoreItem>
</file>

<file path=customXml/itemProps3.xml><?xml version="1.0" encoding="utf-8"?>
<ds:datastoreItem xmlns:ds="http://schemas.openxmlformats.org/officeDocument/2006/customXml" ds:itemID="{9C0681E5-3312-4FF4-8ADD-73C6B0B1BE7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257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Office Theme</vt:lpstr>
      <vt:lpstr>14–16 oed</vt:lpstr>
      <vt:lpstr>Diffiniadau wedi eu datrys</vt:lpstr>
      <vt:lpstr>Diffiniadau wedi eu datrys - parhad</vt:lpstr>
      <vt:lpstr>Cwblhau’r cysylltiad: brawddegau cyflawn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Unscrambling definitions structure and bonding slides</dc:title>
  <dc:creator>RoyalSocietyofChemistry@royalsocietychemistry.onmicrosoft.com</dc:creator>
  <cp:keywords>structure and bonding; 14-16; metallic bonding; ionic bonding; covalent bonding; structure and bonding of carbon; vocabulary; chemistry; glossary, key terms, key words, language of science; communication </cp:keywords>
  <dc:description>From rsc.li/444TbFh, student sheet and teacher notes with answers also available</dc:description>
  <cp:lastModifiedBy>Hannah Griffiths</cp:lastModifiedBy>
  <cp:revision>581</cp:revision>
  <dcterms:created xsi:type="dcterms:W3CDTF">2021-04-13T16:26:00Z</dcterms:created>
  <dcterms:modified xsi:type="dcterms:W3CDTF">2026-06-19T15:38:48Z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  <property fmtid="{D5CDD505-2E9C-101B-9397-08002B2CF9AE}" pid="4" name="Order">
    <vt:r8>49300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