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84" r:id="rId5"/>
    <p:sldId id="342" r:id="rId6"/>
    <p:sldId id="335" r:id="rId7"/>
    <p:sldId id="337" r:id="rId8"/>
    <p:sldId id="332" r:id="rId9"/>
    <p:sldId id="339" r:id="rId10"/>
    <p:sldId id="340" r:id="rId11"/>
    <p:sldId id="341" r:id="rId12"/>
    <p:sldId id="33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duction" id="{310EDF62-16DF-41AD-8FF1-8C655C2ED60C}">
          <p14:sldIdLst>
            <p14:sldId id="284"/>
          </p14:sldIdLst>
        </p14:section>
        <p14:section name="Teacher guidance" id="{50E435C2-C428-487F-B2DB-E83D2ADCDDF0}">
          <p14:sldIdLst>
            <p14:sldId id="342"/>
          </p14:sldIdLst>
        </p14:section>
        <p14:section name="Student sheets" id="{2BF5C9DC-01E1-449D-8F10-70EFE7E59E54}">
          <p14:sldIdLst>
            <p14:sldId id="335"/>
            <p14:sldId id="337"/>
            <p14:sldId id="332"/>
          </p14:sldIdLst>
        </p14:section>
        <p14:section name="Answers" id="{5052D88E-C0E9-424F-A97C-B2226015A335}">
          <p14:sldIdLst>
            <p14:sldId id="339"/>
            <p14:sldId id="340"/>
            <p14:sldId id="341"/>
          </p14:sldIdLst>
        </p14:section>
        <p14:section name="Template" id="{0539075B-D6B2-4C2C-85C2-A7EE603BAE52}">
          <p14:sldIdLst>
            <p14:sldId id="33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h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F62"/>
    <a:srgbClr val="E6F1EF"/>
    <a:srgbClr val="C8102E"/>
    <a:srgbClr val="EDF6F9"/>
    <a:srgbClr val="48A9C5"/>
    <a:srgbClr val="FAE7EA"/>
    <a:srgbClr val="F7DBE0"/>
    <a:srgbClr val="F4CFD5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B00211-30D7-44D0-BAA9-D83D16D9E3CD}" v="1" dt="2026-02-12T10:25:21.8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07" autoAdjust="0"/>
    <p:restoredTop sz="85593" autoAdjust="0"/>
  </p:normalViewPr>
  <p:slideViewPr>
    <p:cSldViewPr snapToGrid="0" snapToObjects="1">
      <p:cViewPr varScale="1">
        <p:scale>
          <a:sx n="58" d="100"/>
          <a:sy n="58" d="100"/>
        </p:scale>
        <p:origin x="55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57A89A-B632-406E-ABFC-5670C45C175A}" type="datetimeFigureOut">
              <a:rPr lang="en-GB" smtClean="0"/>
              <a:pPr/>
              <a:t>27/02/2026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C061B-BD0F-4B52-A9AF-421A04B7008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343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C061B-BD0F-4B52-A9AF-421A04B7008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8217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C061B-BD0F-4B52-A9AF-421A04B7008C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590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A65E7-A419-1F3E-87B1-B162C3821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A16604-52A5-3176-7604-AB5B5F960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0079CB-67D5-4D35-12EF-9CB2EFE417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Information for quadrant 2: </a:t>
            </a:r>
            <a:r>
              <a:rPr lang="en-GB" sz="1200" b="0" u="none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the word ‘chemical’ is used to distinguish a chemical change from a physical change. In a physical change no new substance is produced.</a:t>
            </a:r>
            <a:endParaRPr lang="en-GB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Answer to quadrant 3: </a:t>
            </a:r>
            <a:r>
              <a:rPr lang="en-GB" sz="1200" b="0" i="0" kern="1200" dirty="0">
                <a:solidFill>
                  <a:schemeClr val="accent1"/>
                </a:solidFill>
                <a:effectLst/>
                <a:latin typeface="Bradley Hand ITC" panose="03070402050302030203" pitchFamily="66" charset="0"/>
                <a:ea typeface="+mn-ea"/>
                <a:cs typeface="+mn-cs"/>
              </a:rPr>
              <a:t>when one or more new substances are made from other substances.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4AB5BA-2FD3-7BD1-3AE6-300E400D18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C061B-BD0F-4B52-A9AF-421A04B7008C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1632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A65E7-A419-1F3E-87B1-B162C3821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A16604-52A5-3176-7604-AB5B5F960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0079CB-67D5-4D35-12EF-9CB2EFE417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dirty="0"/>
              <a:t>Information for quadrant 2: a product is something that is produced -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something that is made by a process. </a:t>
            </a:r>
            <a:endParaRPr lang="en-GB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Answer to quadrant 3</a:t>
            </a:r>
            <a:r>
              <a:rPr lang="en-GB" sz="1200" b="0" dirty="0"/>
              <a:t>: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a new substance that is made in a chemical reaction.</a:t>
            </a:r>
            <a:endParaRPr lang="en-GB" sz="1200" b="0" u="none" baseline="0" dirty="0">
              <a:solidFill>
                <a:srgbClr val="006F62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4AB5BA-2FD3-7BD1-3AE6-300E400D18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C061B-BD0F-4B52-A9AF-421A04B7008C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346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A65E7-A419-1F3E-87B1-B162C3821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A16604-52A5-3176-7604-AB5B5F960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0079CB-67D5-4D35-12EF-9CB2EFE417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dirty="0"/>
              <a:t>Information for quadrant 2: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a chemical formula contains symbols for the elements in the substance. From the </a:t>
            </a:r>
            <a:r>
              <a:rPr kumimoji="0" lang="en-GB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latin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 ‘forma’ meaning form + ‘ula’ diminutive, i.e. little.</a:t>
            </a:r>
            <a:endParaRPr lang="en-GB" sz="1200" b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dirty="0"/>
              <a:t>Answer to quadrant 3: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uses chemical symbols to show the relative number of the atoms of each element in a substance.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4AB5BA-2FD3-7BD1-3AE6-300E400D18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C061B-BD0F-4B52-A9AF-421A04B7008C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8293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A65E7-A419-1F3E-87B1-B162C3821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A16604-52A5-3176-7604-AB5B5F960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0079CB-67D5-4D35-12EF-9CB2EFE417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4AB5BA-2FD3-7BD1-3AE6-300E400D18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C061B-BD0F-4B52-A9AF-421A04B7008C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3305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A65E7-A419-1F3E-87B1-B162C3821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A16604-52A5-3176-7604-AB5B5F960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0079CB-67D5-4D35-12EF-9CB2EFE417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4AB5BA-2FD3-7BD1-3AE6-300E400D18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C061B-BD0F-4B52-A9AF-421A04B7008C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3779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A65E7-A419-1F3E-87B1-B162C3821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A16604-52A5-3176-7604-AB5B5F960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0079CB-67D5-4D35-12EF-9CB2EFE417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dirty="0"/>
              <a:t>Information for quadrant 2: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a chemical formula contains symbols for the elements in the substance. From the </a:t>
            </a:r>
            <a:r>
              <a:rPr kumimoji="0" lang="en-GB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latin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 ‘forma’ meaning form + ‘ula’ diminutive, i.e. little.</a:t>
            </a:r>
            <a:endParaRPr lang="en-GB" sz="1200" b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4AB5BA-2FD3-7BD1-3AE6-300E400D18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C061B-BD0F-4B52-A9AF-421A04B7008C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3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F5168C22-13C5-5042-B68D-D5810F149BD4}"/>
              </a:ext>
            </a:extLst>
          </p:cNvPr>
          <p:cNvGrpSpPr/>
          <p:nvPr userDrawn="1"/>
        </p:nvGrpSpPr>
        <p:grpSpPr>
          <a:xfrm>
            <a:off x="0" y="0"/>
            <a:ext cx="12196800" cy="6858000"/>
            <a:chOff x="0" y="0"/>
            <a:chExt cx="12196800" cy="685800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01348E18-6A0F-0842-92AA-634472BB458F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7D0D226C-0904-EC4D-9B16-19AD2507974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D1166B66-EF9F-7F44-B3D5-0039E00DA134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F1E65715-C07C-5A49-8AE3-55777E91145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2A1E57C7-F139-AD4D-BA28-4F7521ED059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6CC0A54E-2863-3942-914D-4D2B8FFDF4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B8CB521-08A1-6042-8AA6-46C1C137B9E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11–14 years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74CC80-688D-714B-9546-CAC5C231FA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0B49D5-F310-A340-BF5B-AB0D4EB1E384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4E3DA79-FDC9-7F4B-9277-8C9EB9346AD6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937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A411C634-342E-F545-A3E0-966E94C8989E}"/>
              </a:ext>
            </a:extLst>
          </p:cNvPr>
          <p:cNvGrpSpPr/>
          <p:nvPr userDrawn="1"/>
        </p:nvGrpSpPr>
        <p:grpSpPr>
          <a:xfrm>
            <a:off x="0" y="-830"/>
            <a:ext cx="12196800" cy="6858000"/>
            <a:chOff x="0" y="0"/>
            <a:chExt cx="12196800" cy="685800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F29614DA-6B90-DA48-8139-C28306C4EEAE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83805CC-C213-4B4C-85F7-4F680A3803D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3C7BD55-048E-5B42-AB50-9C11D4877717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B65C8396-5F45-5649-8B5F-3139EE072DC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213ADDD-C006-594E-8C60-820DE61636A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026E7407-F898-5142-88BB-7D8A2BEEAE0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25" name="Title 1">
            <a:extLst>
              <a:ext uri="{FF2B5EF4-FFF2-40B4-BE49-F238E27FC236}">
                <a16:creationId xmlns:a16="http://schemas.microsoft.com/office/drawing/2014/main" id="{0197BF56-5D37-7C46-9B8F-1EC23915013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11–14 years</a:t>
            </a:r>
            <a:endParaRPr lang="en-US" dirty="0"/>
          </a:p>
        </p:txBody>
      </p:sp>
      <p:sp>
        <p:nvSpPr>
          <p:cNvPr id="26" name="Subtitle 2">
            <a:extLst>
              <a:ext uri="{FF2B5EF4-FFF2-40B4-BE49-F238E27FC236}">
                <a16:creationId xmlns:a16="http://schemas.microsoft.com/office/drawing/2014/main" id="{AA51607E-49B0-7845-BF9B-B7913142532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652200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07D73AB0-DEF7-4046-847B-A28ADD104FA2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D2D02F5-2384-7B49-A386-3ED4975FF971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262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3214C2A-CA33-A842-888E-B812F12CF807}"/>
              </a:ext>
            </a:extLst>
          </p:cNvPr>
          <p:cNvGrpSpPr/>
          <p:nvPr userDrawn="1"/>
        </p:nvGrpSpPr>
        <p:grpSpPr>
          <a:xfrm>
            <a:off x="0" y="0"/>
            <a:ext cx="12196800" cy="6858000"/>
            <a:chOff x="0" y="0"/>
            <a:chExt cx="12196800" cy="685800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27CC39-9374-7A48-B80F-E35EE9CF0B37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6772C03-ED45-D342-93E9-6EBA673FF73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32422E4D-C8B1-F447-93AA-3FD97F2A6C7C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D282529-8467-4F47-ADC0-2356B7041C8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F51DED8-6D16-3546-BB8A-1A86FBB873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D2202739-A959-9744-A152-EB3C529DE1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2AE1447F-978F-5E49-B247-75A265105BE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11–14 years</a:t>
            </a:r>
            <a:endParaRPr lang="en-US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DFA8AA5F-D49E-F447-96D3-96799541904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79999"/>
            <a:ext cx="5220000" cy="2579677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6F012F8-82AF-D84F-84FF-3F72B976A026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6E46DDE-04FF-0948-9D74-AAEC5E80044D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296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7" name="Vertical Title 1">
            <a:extLst>
              <a:ext uri="{FF2B5EF4-FFF2-40B4-BE49-F238E27FC236}">
                <a16:creationId xmlns:a16="http://schemas.microsoft.com/office/drawing/2014/main" id="{A91184F5-33EC-7208-FE1A-06C0CB089621}"/>
              </a:ext>
            </a:extLst>
          </p:cNvPr>
          <p:cNvSpPr txBox="1">
            <a:spLocks/>
          </p:cNvSpPr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702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1067C70-ACA3-B14D-96A0-0D77B8CFC9D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02CD3606-77CB-6E4D-9323-AB8EF1219E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4FF0AC-E9DB-1248-A929-F5456D977C3B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8028020-C193-574C-845B-55DE20C710D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18A1EB2-8DF8-6542-A7A9-0F3B0C8FD39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BA650EB0-B31B-E84E-ABFC-1CF9FBE832D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6F62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648709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B543E3E-01B2-EB46-845D-1381317D3CB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87EC78B-5880-3945-9FAD-DABB5B4826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D89EB5B-F66A-3E48-BD79-D27C96AA6218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F046732-56CB-9E44-BD4C-38016D2A9A7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989A2B9-415B-2F4C-8BC6-1CD03508DFA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21F1670D-5751-0349-B530-C491658DFB7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6F62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C8AD84-FA83-87DB-2C20-A021DF61BCC2}"/>
              </a:ext>
            </a:extLst>
          </p:cNvPr>
          <p:cNvSpPr txBox="1">
            <a:spLocks/>
          </p:cNvSpPr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Side heading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349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3" name="Vertical Title 1">
            <a:extLst>
              <a:ext uri="{FF2B5EF4-FFF2-40B4-BE49-F238E27FC236}">
                <a16:creationId xmlns:a16="http://schemas.microsoft.com/office/drawing/2014/main" id="{A5187C8B-6202-E83E-EF72-1C1DF0069D8E}"/>
              </a:ext>
            </a:extLst>
          </p:cNvPr>
          <p:cNvSpPr txBox="1">
            <a:spLocks/>
          </p:cNvSpPr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Side heading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318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4272807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BE649A-7EEA-FA47-B309-34656CF95BA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DF54D36-4C6E-4A4A-9D38-7C20B2EB3E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790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0F17FE5-8B45-FD4E-B2AA-D3A399E25B6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DD3DEB5F-6D25-DB49-A7A3-A2747080F39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246385C-066B-7047-89F4-E951DC4047DE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9FACF26-A48F-204C-A799-6508E3A7CDD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B9F82AE-496C-2044-9F60-068845D6F84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22F2C8A-D7CD-264F-B813-D73766D1865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927852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pPr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82" r:id="rId3"/>
    <p:sldLayoutId id="2147483650" r:id="rId4"/>
    <p:sldLayoutId id="2147483671" r:id="rId5"/>
    <p:sldLayoutId id="2147483667" r:id="rId6"/>
    <p:sldLayoutId id="2147483687" r:id="rId7"/>
    <p:sldLayoutId id="2147483690" r:id="rId8"/>
    <p:sldLayoutId id="2147483694" r:id="rId9"/>
    <p:sldLayoutId id="2147483685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rsc.li/3Rej6T9" TargetMode="External"/><Relationship Id="rId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rsc.li/3Rej6T9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A534B-AC17-764F-BD66-5740010F8A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11–14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271DC6-EF13-2848-9EDB-505FAEE426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Introducing chemical change: </a:t>
            </a:r>
            <a:r>
              <a:rPr lang="en-US"/>
              <a:t>Frayer models</a:t>
            </a:r>
            <a:br>
              <a:rPr lang="en-US" dirty="0"/>
            </a:br>
            <a:endParaRPr lang="en-US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7335F0B-29F5-2648-9B20-470CA4A491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7625" y="-870363"/>
            <a:ext cx="4320000" cy="4320000"/>
          </a:xfrm>
          <a:prstGeom prst="ellipse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127000">
            <a:solidFill>
              <a:srgbClr val="006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BCC622-CF47-DEAF-6ECC-921AAD7F61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927" y="1176412"/>
            <a:ext cx="460752" cy="4607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01B507-3A5A-0DBC-DE6A-2F16C375B80B}"/>
              </a:ext>
            </a:extLst>
          </p:cNvPr>
          <p:cNvSpPr txBox="1"/>
          <p:nvPr/>
        </p:nvSpPr>
        <p:spPr>
          <a:xfrm>
            <a:off x="8211320" y="6069724"/>
            <a:ext cx="382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Century Gothic" panose="020B0502020202020204" pitchFamily="34" charset="0"/>
              </a:rPr>
              <a:t>Downloaded from </a:t>
            </a:r>
            <a:r>
              <a:rPr lang="en-GB" b="1" dirty="0">
                <a:solidFill>
                  <a:schemeClr val="bg1"/>
                </a:solidFill>
                <a:latin typeface="Century Gothic" panose="020B0502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rsc.li/3Rej6T9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6109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1E722-E089-0544-A3BC-10C0F41FA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use Frayer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B1F842-BC16-354A-84F3-BCA1F48752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076325"/>
            <a:ext cx="10333213" cy="5241675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2300" dirty="0">
                <a:latin typeface="Century Gothic" panose="020B0502020202020204" pitchFamily="34" charset="0"/>
              </a:rPr>
              <a:t>Frayer models are a simple but effective way to develop learners’ understanding of a new piece of vocabulary.</a:t>
            </a:r>
            <a:r>
              <a:rPr lang="en-GB" sz="2300" dirty="0"/>
              <a:t> </a:t>
            </a:r>
            <a:r>
              <a:rPr lang="en-GB" sz="2300" dirty="0">
                <a:latin typeface="Century Gothic" panose="020B0502020202020204" pitchFamily="34" charset="0"/>
              </a:rPr>
              <a:t>You will see what your learners already know and identify any misconceptions they have.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2300" dirty="0"/>
              <a:t>There are four stages to work through, but you can adapt this model to best suit your learners. You can guide learners through all quadrants, but particularly quadrant 2 works best as a teacher-led discussion. Quadrant 3 might also need/benefit from some discussion.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1800" dirty="0"/>
              <a:t> 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					                                </a:t>
            </a:r>
          </a:p>
          <a:p>
            <a:pPr marL="0" indent="0">
              <a:buNone/>
            </a:pPr>
            <a:r>
              <a:rPr lang="en-GB" sz="1800" dirty="0"/>
              <a:t>							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4F86A1-A41E-FB21-8AF6-BAB26915C6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87832"/>
            <a:ext cx="440661" cy="440661"/>
          </a:xfrm>
          <a:prstGeom prst="rect">
            <a:avLst/>
          </a:prstGeom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5B9D013-E355-C4E3-9FBF-B1828550D940}"/>
              </a:ext>
            </a:extLst>
          </p:cNvPr>
          <p:cNvGraphicFramePr>
            <a:graphicFrameLocks noGrp="1"/>
          </p:cNvGraphicFramePr>
          <p:nvPr/>
        </p:nvGraphicFramePr>
        <p:xfrm>
          <a:off x="540000" y="3277354"/>
          <a:ext cx="10188642" cy="29571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4321">
                  <a:extLst>
                    <a:ext uri="{9D8B030D-6E8A-4147-A177-3AD203B41FA5}">
                      <a16:colId xmlns:a16="http://schemas.microsoft.com/office/drawing/2014/main" val="5267681"/>
                    </a:ext>
                  </a:extLst>
                </a:gridCol>
                <a:gridCol w="5094321">
                  <a:extLst>
                    <a:ext uri="{9D8B030D-6E8A-4147-A177-3AD203B41FA5}">
                      <a16:colId xmlns:a16="http://schemas.microsoft.com/office/drawing/2014/main" val="1572598253"/>
                    </a:ext>
                  </a:extLst>
                </a:gridCol>
              </a:tblGrid>
              <a:tr h="1572327">
                <a:tc>
                  <a:txBody>
                    <a:bodyPr/>
                    <a:lstStyle/>
                    <a:p>
                      <a:pPr marL="342900" indent="-342900" algn="ctr">
                        <a:buAutoNum type="arabicPeriod"/>
                      </a:pPr>
                      <a:r>
                        <a:rPr lang="en-GB" b="1" dirty="0">
                          <a:latin typeface="Century Gothic" panose="020B0502020202020204" pitchFamily="34" charset="0"/>
                        </a:rPr>
                        <a:t>Explore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en-GB" b="0" dirty="0">
                          <a:latin typeface="Century Gothic" panose="020B0502020202020204" pitchFamily="34" charset="0"/>
                        </a:rPr>
                        <a:t>Link to science capital and draw on learners’ experience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2. Break down</a:t>
                      </a:r>
                    </a:p>
                    <a:p>
                      <a:pPr algn="ctr"/>
                      <a:r>
                        <a:rPr lang="en-GB" b="0" dirty="0">
                          <a:latin typeface="Century Gothic" panose="020B0502020202020204" pitchFamily="34" charset="0"/>
                        </a:rPr>
                        <a:t>Look at the composite parts of the word to help unpack its meaning</a:t>
                      </a:r>
                    </a:p>
                    <a:p>
                      <a:pPr algn="ctr"/>
                      <a:endParaRPr lang="en-GB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80535"/>
                  </a:ext>
                </a:extLst>
              </a:tr>
              <a:tr h="1384790"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4. Consolidate</a:t>
                      </a:r>
                    </a:p>
                    <a:p>
                      <a:pPr algn="ctr"/>
                      <a:r>
                        <a:rPr lang="en-GB" b="0" dirty="0">
                          <a:latin typeface="Century Gothic" panose="020B0502020202020204" pitchFamily="34" charset="0"/>
                        </a:rPr>
                        <a:t>Learners apply their 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3. Explain</a:t>
                      </a:r>
                    </a:p>
                    <a:p>
                      <a:pPr algn="ctr"/>
                      <a:r>
                        <a:rPr lang="en-GB" b="0" dirty="0">
                          <a:latin typeface="Century Gothic" panose="020B0502020202020204" pitchFamily="34" charset="0"/>
                        </a:rPr>
                        <a:t>Introduce the definition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980065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1587BA3-9516-1945-1234-DADD8AF3C8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5044845" y="4670305"/>
            <a:ext cx="1323520" cy="40011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Key term</a:t>
            </a:r>
          </a:p>
        </p:txBody>
      </p:sp>
      <p:sp>
        <p:nvSpPr>
          <p:cNvPr id="6" name="Arrow: Curved Left 5" descr="An arrow indicating how to move around the model, clockwise from top left">
            <a:extLst>
              <a:ext uri="{FF2B5EF4-FFF2-40B4-BE49-F238E27FC236}">
                <a16:creationId xmlns:a16="http://schemas.microsoft.com/office/drawing/2014/main" id="{3FE5DAB1-7B9E-794A-D840-57F17E3B2D89}"/>
              </a:ext>
            </a:extLst>
          </p:cNvPr>
          <p:cNvSpPr/>
          <p:nvPr/>
        </p:nvSpPr>
        <p:spPr>
          <a:xfrm>
            <a:off x="4902800" y="4160913"/>
            <a:ext cx="2224509" cy="1977894"/>
          </a:xfrm>
          <a:prstGeom prst="curvedLeftArrow">
            <a:avLst>
              <a:gd name="adj1" fmla="val 15214"/>
              <a:gd name="adj2" fmla="val 50000"/>
              <a:gd name="adj3" fmla="val 23794"/>
            </a:avLst>
          </a:prstGeom>
          <a:solidFill>
            <a:srgbClr val="006F62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392B6B-F032-998E-E107-B9B8EF04E645}"/>
              </a:ext>
            </a:extLst>
          </p:cNvPr>
          <p:cNvSpPr txBox="1"/>
          <p:nvPr/>
        </p:nvSpPr>
        <p:spPr>
          <a:xfrm>
            <a:off x="466234" y="6346648"/>
            <a:ext cx="1033617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>
                <a:effectLst/>
                <a:latin typeface="Century Gothic" panose="020B0502020202020204" pitchFamily="34" charset="0"/>
              </a:rPr>
              <a:t>Find more guidance including tips, adaptations and further reading, in the teacher notes: </a:t>
            </a:r>
            <a:r>
              <a:rPr lang="en-GB" sz="1600" b="0" i="0" u="none" strike="noStrike" dirty="0">
                <a:solidFill>
                  <a:srgbClr val="006F62"/>
                </a:solidFill>
                <a:effectLst/>
                <a:latin typeface="Century Gothic" panose="020B0502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rsc.li/3Rej6T9</a:t>
            </a:r>
            <a:r>
              <a:rPr lang="en-GB" sz="1600" b="0" i="0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. </a:t>
            </a:r>
            <a:endParaRPr lang="en-GB" sz="16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0868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D1536-C59A-FC95-4DDF-23951BE84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D30F132-4C18-3A5B-3DC1-8084DFF23C3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0259678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192463705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72681637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755959237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What does the word ‘reaction’ mean to you? Where have you come across this word (or parts of this word) before?</a:t>
                      </a:r>
                    </a:p>
                    <a:p>
                      <a:pPr marL="342900" indent="-342900" algn="l">
                        <a:buAutoNum type="arabicPeriod"/>
                      </a:pPr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l">
                        <a:buNone/>
                      </a:pPr>
                      <a: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Here are some ideas.</a:t>
                      </a:r>
                    </a:p>
                    <a:p>
                      <a:pPr marL="0" indent="0" algn="l"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Other similar words beginning with ‘re’ are ‘response’ and ‘repeat’ – in what way are they similar to ‘reaction’?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What do we mean when we use the word ‘reaction’ to describe how someone behaves when something happens to them?</a:t>
                      </a:r>
                      <a:endParaRPr lang="en-GB" sz="3200" b="1" u="sng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What do we know about the terms ‘chemical reaction’ or ‘chemical change’?</a:t>
                      </a:r>
                      <a:endParaRPr lang="en-GB" sz="1800" b="0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Chemical reaction and chemical change are two terms for the same thing, so what do we mean by: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reaction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change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How is a </a:t>
                      </a:r>
                      <a:r>
                        <a:rPr lang="en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chemical </a:t>
                      </a:r>
                      <a: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change different from a </a:t>
                      </a:r>
                      <a:r>
                        <a:rPr lang="en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physical </a:t>
                      </a:r>
                      <a: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change?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830808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marL="0" indent="0"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Circle the statement below that</a:t>
                      </a:r>
                    </a:p>
                    <a:p>
                      <a:pPr marL="0" indent="0"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applies to a chemical reaction</a:t>
                      </a:r>
                    </a:p>
                    <a:p>
                      <a:pPr marL="0" indent="0"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or chemical change and not to a physical change.</a:t>
                      </a:r>
                    </a:p>
                    <a:p>
                      <a:pPr marL="273050" indent="0" algn="l"/>
                      <a:br>
                        <a:rPr lang="en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GB" sz="14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one or more new substances are formed</a:t>
                      </a:r>
                      <a:br>
                        <a:rPr lang="en-GB" sz="14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en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  </a:t>
                      </a:r>
                      <a:r>
                        <a:rPr lang="en-GB" sz="14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it may be accompanied by a transfer of energy to or from the</a:t>
                      </a:r>
                      <a:br>
                        <a:rPr lang="en-GB" sz="14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GB" sz="14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surroundings</a:t>
                      </a:r>
                      <a:br>
                        <a:rPr lang="en-GB" sz="18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en-GB" sz="1800" b="1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73050" indent="0" algn="l"/>
                      <a:r>
                        <a:rPr lang="en-GB" sz="18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  </a:t>
                      </a:r>
                      <a:r>
                        <a:rPr lang="en-GB" sz="14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it involves a change in state</a:t>
                      </a:r>
                      <a:br>
                        <a:rPr lang="en-GB" sz="18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en-GB" sz="1800" b="1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73050" indent="0" algn="l">
                        <a:tabLst/>
                      </a:pPr>
                      <a:r>
                        <a:rPr lang="en-GB" sz="18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  </a:t>
                      </a:r>
                      <a:r>
                        <a:rPr lang="en-GB" sz="14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the atoms emit ionising radiation</a:t>
                      </a:r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sng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Write down what you think ‘chemical reaction’ means</a:t>
                      </a:r>
                    </a:p>
                    <a:p>
                      <a:pPr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(complete the sentence).</a:t>
                      </a:r>
                    </a:p>
                    <a:p>
                      <a:pPr algn="ctr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1800" b="0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When one or more new substances …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Compare what you wrote with the definition (slide 6).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8039856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D8F0F47-96BF-8378-A3FC-86813D356F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737060"/>
              </p:ext>
            </p:extLst>
          </p:nvPr>
        </p:nvGraphicFramePr>
        <p:xfrm>
          <a:off x="4616605" y="3108325"/>
          <a:ext cx="2765501" cy="762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55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en-GB" sz="2200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Chemical reaction/change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6076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D1536-C59A-FC95-4DDF-23951BE84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D30F132-4C18-3A5B-3DC1-8084DFF23C3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4968593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192463705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72681637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755959237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What does the word ‘product’ mean to you? Where have you come across this word (or parts of this word) before?</a:t>
                      </a:r>
                    </a:p>
                    <a:p>
                      <a:pPr marL="0" indent="0" algn="l">
                        <a:buNone/>
                      </a:pPr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l">
                        <a:buNone/>
                      </a:pPr>
                      <a: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Here are some ideas.</a:t>
                      </a:r>
                    </a:p>
                    <a:p>
                      <a:pPr marL="0" indent="0" algn="l"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 ‘product’ in maths is the answer you get when you multiply numbers together.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In chemistry, the word ‘product’ is used more like in everyday use – to describe something that is produced by a process.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Here is an example ‘the art student was really pleased with the finished product’.</a:t>
                      </a:r>
                    </a:p>
                    <a:p>
                      <a:pPr marL="342900" indent="-342900" algn="l">
                        <a:buAutoNum type="arabicPeriod"/>
                      </a:pPr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What do we know about the word ‘product’?</a:t>
                      </a:r>
                      <a:endParaRPr lang="en-GB" sz="1800" b="0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It means something different in chemistry than in maths.</a:t>
                      </a:r>
                    </a:p>
                    <a:p>
                      <a:pPr algn="ctr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 product is something that is produced – what does ‘produced’ mean?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830808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Identify the products from this description </a:t>
                      </a:r>
                    </a:p>
                    <a:p>
                      <a:pPr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of a chemical reaction.</a:t>
                      </a: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38125" indent="0" algn="l">
                        <a:tabLst/>
                      </a:pPr>
                      <a:r>
                        <a:rPr lang="en-GB" sz="1600" b="0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Hydrogen gas can be made by adding pieces of zinc metal to dilute hydrochloric acid. A salt called zinc chloride is also made by this reaction.</a:t>
                      </a:r>
                    </a:p>
                    <a:p>
                      <a:pPr marL="238125" indent="0" algn="l">
                        <a:tabLst/>
                      </a:pPr>
                      <a:endParaRPr lang="en-GB" sz="1400" b="1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38125" indent="0" algn="l">
                        <a:tabLst/>
                      </a:pPr>
                      <a:r>
                        <a:rPr lang="en-GB" sz="1400" b="1" u="none" kern="1200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Draw a circle around the products.</a:t>
                      </a: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sng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Write down what you think ‘product’ means (fill in the missing words).</a:t>
                      </a:r>
                    </a:p>
                    <a:p>
                      <a:pPr algn="ctr"/>
                      <a:endParaRPr lang="en-GB" sz="1800" b="0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new ___________ that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is ___________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 a ___________ reaction.</a:t>
                      </a:r>
                      <a:endParaRPr lang="en-GB" sz="1800" b="0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Compare what you wrote with the definition (slide 7).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8039856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D8F0F47-96BF-8378-A3FC-86813D356F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5662639"/>
              </p:ext>
            </p:extLst>
          </p:nvPr>
        </p:nvGraphicFramePr>
        <p:xfrm>
          <a:off x="5108027" y="3105588"/>
          <a:ext cx="1975945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5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en-GB" sz="2200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Product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DE48409-E7B1-4374-6103-26625BCFE68D}"/>
              </a:ext>
            </a:extLst>
          </p:cNvPr>
          <p:cNvSpPr txBox="1"/>
          <p:nvPr/>
        </p:nvSpPr>
        <p:spPr>
          <a:xfrm>
            <a:off x="354563" y="5728855"/>
            <a:ext cx="1810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</a:rPr>
              <a:t>hydrogen gas</a:t>
            </a:r>
          </a:p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86E133-5D8F-8540-7BD0-128C1A6F2C83}"/>
              </a:ext>
            </a:extLst>
          </p:cNvPr>
          <p:cNvSpPr txBox="1"/>
          <p:nvPr/>
        </p:nvSpPr>
        <p:spPr>
          <a:xfrm>
            <a:off x="3999056" y="5744997"/>
            <a:ext cx="1810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</a:rPr>
              <a:t>zinc chloride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16B3EE-11F8-5936-A793-5FD6909D2C53}"/>
              </a:ext>
            </a:extLst>
          </p:cNvPr>
          <p:cNvSpPr txBox="1"/>
          <p:nvPr/>
        </p:nvSpPr>
        <p:spPr>
          <a:xfrm>
            <a:off x="2337317" y="5383919"/>
            <a:ext cx="1547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</a:rPr>
              <a:t>zinc metal</a:t>
            </a:r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DFFB17-CE53-0F18-D8E0-C63A52D87F36}"/>
              </a:ext>
            </a:extLst>
          </p:cNvPr>
          <p:cNvSpPr txBox="1"/>
          <p:nvPr/>
        </p:nvSpPr>
        <p:spPr>
          <a:xfrm>
            <a:off x="2084377" y="6233440"/>
            <a:ext cx="22232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</a:rPr>
              <a:t>hydrochloric acid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3760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D1536-C59A-FC95-4DDF-23951BE84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3">
                <a:extLst>
                  <a:ext uri="{FF2B5EF4-FFF2-40B4-BE49-F238E27FC236}">
                    <a16:creationId xmlns:a16="http://schemas.microsoft.com/office/drawing/2014/main" id="{3D30F132-4C18-3A5B-3DC1-8084DFF23C36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693292966"/>
                  </p:ext>
                </p:extLst>
              </p:nvPr>
            </p:nvGraphicFramePr>
            <p:xfrm>
              <a:off x="0" y="0"/>
              <a:ext cx="12192000" cy="6858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096000">
                      <a:extLst>
                        <a:ext uri="{9D8B030D-6E8A-4147-A177-3AD203B41FA5}">
                          <a16:colId xmlns:a16="http://schemas.microsoft.com/office/drawing/2014/main" val="3192463705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1726816370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1755959237"/>
                        </a:ext>
                      </a:extLst>
                    </a:gridCol>
                  </a:tblGrid>
                  <a:tr h="3429000">
                    <a:tc>
                      <a:txBody>
                        <a:bodyPr/>
                        <a:lstStyle/>
                        <a:p>
                          <a:pPr marL="0" indent="0" algn="ctr">
                            <a:buNone/>
                          </a:pPr>
                          <a:r>
                            <a:rPr lang="en-GB" sz="1400" b="1" u="none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1. What does the term ‘chemical formula’ mean to you? Where have you come across this phrase (or parts of this phrase) before?</a:t>
                          </a:r>
                        </a:p>
                        <a:p>
                          <a:pPr marL="342900" indent="-342900" algn="l">
                            <a:buAutoNum type="arabicPeriod"/>
                          </a:pPr>
                          <a:endParaRPr lang="en-GB" sz="1400" b="1" u="none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>
                            <a:buNone/>
                          </a:pPr>
                          <a: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Here are some ideas.</a:t>
                          </a:r>
                        </a:p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A mathematical formula is a calculation for a specific purpose – for example </a:t>
                          </a:r>
                          <a14:m>
                            <m:oMath xmlns:m="http://schemas.openxmlformats.org/officeDocument/2006/math">
                              <m:r>
                                <m:rPr>
                                  <m:sty m:val="p"/>
                                </m:rPr>
                                <a:rPr lang="en-GB" sz="1800" b="0" i="0" u="none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density</m:t>
                              </m:r>
                              <m:r>
                                <a:rPr lang="en-GB" sz="1800" b="0" i="0" u="none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= </m:t>
                              </m:r>
                              <m:f>
                                <m:fPr>
                                  <m:ctrlPr>
                                    <a:rPr lang="en-GB" sz="1800" b="0" i="1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sty m:val="p"/>
                                    </m:rPr>
                                    <a:rPr lang="en-GB" sz="1800" b="0" i="0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mass</m:t>
                                  </m:r>
                                </m:num>
                                <m:den>
                                  <m:r>
                                    <m:rPr>
                                      <m:sty m:val="p"/>
                                    </m:rPr>
                                    <a:rPr lang="en-GB" sz="1800" b="0" i="0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volume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800" b="0" i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a:t>     </a:t>
                          </a:r>
                        </a:p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We might also use ‘formula’ to describe how to make a mixture – for example ‘she followed the formula to make the perfume’</a:t>
                          </a:r>
                        </a:p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A chemical formula is is made from the</a:t>
                          </a:r>
                          <a:b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</a:br>
                          <a: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symbols for the elements.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:pPr marL="0" indent="0" algn="ctr">
                            <a:buNone/>
                          </a:pPr>
                          <a:r>
                            <a:rPr lang="en-GB" sz="1400" b="1" u="none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2. What do we know about the term ‘chemical formula’?</a:t>
                          </a:r>
                          <a:r>
                            <a:rPr kumimoji="0" lang="en-GB" sz="1800" b="0" i="0" u="none" strike="noStrike" kern="1200" cap="none" spc="0" normalizeH="0" baseline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 </a:t>
                          </a:r>
                        </a:p>
                        <a:p>
                          <a:pPr marL="0" indent="0" algn="l">
                            <a:buNone/>
                          </a:pPr>
                          <a:endParaRPr kumimoji="0" lang="en-GB" sz="800" b="0" i="0" u="none" strike="noStrike" kern="1200" cap="none" spc="0" normalizeH="0" baseline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>
                            <a:buNone/>
                          </a:pP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The word ‘formula’ has got several slightly different meanings – how does a chemical formula differ from a mathematical formula or a formula like a recipe?</a:t>
                          </a:r>
                          <a:endParaRPr kumimoji="0" lang="en-GB" sz="2400" b="1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6F62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23830808"/>
                      </a:ext>
                    </a:extLst>
                  </a:tr>
                  <a:tr h="3429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u="none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4. Identify the row in the table that shows the </a:t>
                          </a:r>
                        </a:p>
                        <a:p>
                          <a:pPr algn="ctr"/>
                          <a:r>
                            <a:rPr lang="en-GB" sz="1400" b="1" u="none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relative number of atoms of each element </a:t>
                          </a:r>
                        </a:p>
                        <a:p>
                          <a:pPr algn="ctr"/>
                          <a:r>
                            <a:rPr lang="en-GB" sz="1400" b="1" u="none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shown by the chemical formula below.</a:t>
                          </a:r>
                        </a:p>
                        <a:p>
                          <a:pPr algn="ctr">
                            <a:spcBef>
                              <a:spcPts val="600"/>
                            </a:spcBef>
                          </a:pPr>
                          <a:r>
                            <a:rPr lang="en-GB" sz="1800" b="0" u="none" kern="1200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a:t>H</a:t>
                          </a:r>
                          <a:r>
                            <a:rPr lang="en-GB" sz="1800" b="0" u="none" kern="1200" baseline="-25000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800" b="0" u="none" kern="1200" baseline="0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a:t>CO</a:t>
                          </a: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sng" baseline="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b="1" u="none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endParaRPr lang="en-GB" sz="1400" b="1" u="none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en-GB" sz="1400" b="1" u="none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3. Write down what you think ‘chemical formula’ means (fill in the missing words).</a:t>
                          </a:r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ts val="27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Uses chemical </a:t>
                          </a:r>
                          <a:r>
                            <a:rPr kumimoji="0" lang="en-GB" sz="24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_________</a:t>
                          </a: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 to show the relative </a:t>
                          </a:r>
                          <a:r>
                            <a:rPr kumimoji="0" lang="en-GB" sz="24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_________ </a:t>
                          </a: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of the atoms of each </a:t>
                          </a:r>
                          <a:r>
                            <a:rPr kumimoji="0" lang="en-GB" sz="24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_________</a:t>
                          </a: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in a substance.</a:t>
                          </a: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GB" sz="1400" b="1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6F62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ysDot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6F62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Compare what you wrote with the definition (slide 8).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ysDot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3803985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3">
                <a:extLst>
                  <a:ext uri="{FF2B5EF4-FFF2-40B4-BE49-F238E27FC236}">
                    <a16:creationId xmlns:a16="http://schemas.microsoft.com/office/drawing/2014/main" id="{3D30F132-4C18-3A5B-3DC1-8084DFF23C36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693292966"/>
                  </p:ext>
                </p:extLst>
              </p:nvPr>
            </p:nvGraphicFramePr>
            <p:xfrm>
              <a:off x="0" y="0"/>
              <a:ext cx="12192000" cy="6858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096000">
                      <a:extLst>
                        <a:ext uri="{9D8B030D-6E8A-4147-A177-3AD203B41FA5}">
                          <a16:colId xmlns:a16="http://schemas.microsoft.com/office/drawing/2014/main" val="3192463705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1726816370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1755959237"/>
                        </a:ext>
                      </a:extLst>
                    </a:gridCol>
                  </a:tblGrid>
                  <a:tr h="3429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0" t="-355" r="-100300" b="-100355"/>
                          </a:stretch>
                        </a:blipFill>
                      </a:tcPr>
                    </a:tc>
                    <a:tc gridSpan="2">
                      <a:txBody>
                        <a:bodyPr/>
                        <a:lstStyle/>
                        <a:p>
                          <a:pPr marL="0" indent="0" algn="ctr">
                            <a:buNone/>
                          </a:pPr>
                          <a:r>
                            <a:rPr lang="en-GB" sz="1400" b="1" u="none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2. What do we know about the term ‘chemical formula’?</a:t>
                          </a:r>
                          <a:r>
                            <a:rPr kumimoji="0" lang="en-GB" sz="1800" b="0" i="0" u="none" strike="noStrike" kern="1200" cap="none" spc="0" normalizeH="0" baseline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 </a:t>
                          </a:r>
                        </a:p>
                        <a:p>
                          <a:pPr marL="0" indent="0" algn="l">
                            <a:buNone/>
                          </a:pPr>
                          <a:endParaRPr kumimoji="0" lang="en-GB" sz="800" b="0" i="0" u="none" strike="noStrike" kern="1200" cap="none" spc="0" normalizeH="0" baseline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>
                            <a:buNone/>
                          </a:pP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The word ‘formula’ has got several slightly different meanings – how does a chemical formula differ from a mathematical formula or a formula like a recipe?</a:t>
                          </a:r>
                          <a:endParaRPr kumimoji="0" lang="en-GB" sz="2400" b="1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6F62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23830808"/>
                      </a:ext>
                    </a:extLst>
                  </a:tr>
                  <a:tr h="3429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u="none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4. Identify the row in the table that shows the </a:t>
                          </a:r>
                        </a:p>
                        <a:p>
                          <a:pPr algn="ctr"/>
                          <a:r>
                            <a:rPr lang="en-GB" sz="1400" b="1" u="none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relative number of atoms of each element </a:t>
                          </a:r>
                        </a:p>
                        <a:p>
                          <a:pPr algn="ctr"/>
                          <a:r>
                            <a:rPr lang="en-GB" sz="1400" b="1" u="none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shown by the chemical formula below.</a:t>
                          </a:r>
                        </a:p>
                        <a:p>
                          <a:pPr algn="ctr">
                            <a:spcBef>
                              <a:spcPts val="600"/>
                            </a:spcBef>
                          </a:pPr>
                          <a:r>
                            <a:rPr lang="en-GB" sz="1800" b="0" u="none" kern="1200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a:t>H</a:t>
                          </a:r>
                          <a:r>
                            <a:rPr lang="en-GB" sz="1800" b="0" u="none" kern="1200" baseline="-25000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800" b="0" u="none" kern="1200" baseline="0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a:t>CO</a:t>
                          </a: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sng" baseline="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b="1" u="none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endParaRPr lang="en-GB" sz="1400" b="1" u="none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en-GB" sz="1400" b="1" u="none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3. Write down what you think ‘chemical formula’ means (fill in the missing words).</a:t>
                          </a:r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ts val="27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Uses chemical </a:t>
                          </a:r>
                          <a:r>
                            <a:rPr kumimoji="0" lang="en-GB" sz="24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_________</a:t>
                          </a: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 to show the relative </a:t>
                          </a:r>
                          <a:r>
                            <a:rPr kumimoji="0" lang="en-GB" sz="24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_________ </a:t>
                          </a: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of the atoms of each </a:t>
                          </a:r>
                          <a:r>
                            <a:rPr kumimoji="0" lang="en-GB" sz="24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_________</a:t>
                          </a: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in a substance.</a:t>
                          </a: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GB" sz="1400" b="1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6F62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ysDot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6F62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Compare what you wrote with the definition (slide 8).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ysDot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38039856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2B1B55C-F2AF-BF72-1D1A-1438ACDEA8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8678824"/>
              </p:ext>
            </p:extLst>
          </p:nvPr>
        </p:nvGraphicFramePr>
        <p:xfrm>
          <a:off x="-2190" y="4499473"/>
          <a:ext cx="5582190" cy="2260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6438">
                  <a:extLst>
                    <a:ext uri="{9D8B030D-6E8A-4147-A177-3AD203B41FA5}">
                      <a16:colId xmlns:a16="http://schemas.microsoft.com/office/drawing/2014/main" val="3021134910"/>
                    </a:ext>
                  </a:extLst>
                </a:gridCol>
                <a:gridCol w="1116438">
                  <a:extLst>
                    <a:ext uri="{9D8B030D-6E8A-4147-A177-3AD203B41FA5}">
                      <a16:colId xmlns:a16="http://schemas.microsoft.com/office/drawing/2014/main" val="2021125630"/>
                    </a:ext>
                  </a:extLst>
                </a:gridCol>
                <a:gridCol w="1116438">
                  <a:extLst>
                    <a:ext uri="{9D8B030D-6E8A-4147-A177-3AD203B41FA5}">
                      <a16:colId xmlns:a16="http://schemas.microsoft.com/office/drawing/2014/main" val="1091890918"/>
                    </a:ext>
                  </a:extLst>
                </a:gridCol>
                <a:gridCol w="1116438">
                  <a:extLst>
                    <a:ext uri="{9D8B030D-6E8A-4147-A177-3AD203B41FA5}">
                      <a16:colId xmlns:a16="http://schemas.microsoft.com/office/drawing/2014/main" val="2512799703"/>
                    </a:ext>
                  </a:extLst>
                </a:gridCol>
                <a:gridCol w="1116438">
                  <a:extLst>
                    <a:ext uri="{9D8B030D-6E8A-4147-A177-3AD203B41FA5}">
                      <a16:colId xmlns:a16="http://schemas.microsoft.com/office/drawing/2014/main" val="1987836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Element and symbol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Carbon</a:t>
                      </a:r>
                      <a:endParaRPr lang="en-GB" sz="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Cobalt</a:t>
                      </a:r>
                      <a:endParaRPr lang="en-GB" sz="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Co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Hydrogen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H</a:t>
                      </a:r>
                      <a:endParaRPr lang="en-GB" sz="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Oxygen</a:t>
                      </a:r>
                      <a:endParaRPr lang="en-GB" sz="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O</a:t>
                      </a:r>
                    </a:p>
                  </a:txBody>
                  <a:tcPr anchor="ctr">
                    <a:solidFill>
                      <a:srgbClr val="006F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19244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4128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06587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6040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9504669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D8F0F47-96BF-8378-A3FC-86813D356F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92160"/>
              </p:ext>
            </p:extLst>
          </p:nvPr>
        </p:nvGraphicFramePr>
        <p:xfrm>
          <a:off x="5055477" y="3029557"/>
          <a:ext cx="2110112" cy="762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0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en-GB" sz="2200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Chemical formula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9987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D1536-C59A-FC95-4DDF-23951BE84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D30F132-4C18-3A5B-3DC1-8084DFF23C3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8183375"/>
              </p:ext>
            </p:extLst>
          </p:nvPr>
        </p:nvGraphicFramePr>
        <p:xfrm>
          <a:off x="0" y="0"/>
          <a:ext cx="12192000" cy="7208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192463705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1726816370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What does the word ‘reaction’ mean to you? Where have you come across this word (or parts of this word) before?</a:t>
                      </a:r>
                    </a:p>
                    <a:p>
                      <a:pPr marL="0" indent="0" algn="l">
                        <a:buNone/>
                      </a:pPr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Here are some ideas.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Other similar words beginning with ‘re’ are ‘response’ and ‘repeat’ – in what way are they similar to ‘reaction’?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We also use ‘reaction’ to describe how someone behaves when something happens to them.</a:t>
                      </a:r>
                      <a:endParaRPr kumimoji="0" lang="en-GB" sz="3200" b="1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What do we know about the terms ‘chemical reaction’ or ‘chemical change’?</a:t>
                      </a:r>
                      <a:endParaRPr lang="en-GB" sz="1800" b="0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Chemical reaction and chemical change are two terms for the same thing, so what do we mean by: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reaction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i="0" kern="1200" dirty="0">
                          <a:solidFill>
                            <a:schemeClr val="accent1"/>
                          </a:solidFill>
                          <a:effectLst/>
                          <a:latin typeface="Bradley Hand ITC" panose="03070402050302030203" pitchFamily="66" charset="0"/>
                          <a:ea typeface="+mn-ea"/>
                          <a:cs typeface="+mn-cs"/>
                        </a:rPr>
                        <a:t>Something that happens – caused by something else.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change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i="0" u="none" kern="1200" dirty="0">
                          <a:solidFill>
                            <a:schemeClr val="accent1"/>
                          </a:solidFill>
                          <a:effectLst/>
                          <a:latin typeface="Bradley Hand ITC" panose="03070402050302030203" pitchFamily="66" charset="0"/>
                          <a:ea typeface="+mn-ea"/>
                          <a:cs typeface="+mn-cs"/>
                        </a:rPr>
                        <a:t>A process where something becomes different.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The word ‘chemical’ is used to distinguish this type of </a:t>
                      </a:r>
                      <a:b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change from a physical change.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830808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marL="0" indent="0"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Circle the statement below that</a:t>
                      </a:r>
                    </a:p>
                    <a:p>
                      <a:pPr marL="0" indent="0"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applies to a chemical reaction</a:t>
                      </a:r>
                    </a:p>
                    <a:p>
                      <a:pPr marL="0" indent="0"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or chemical change and not to a physical change.</a:t>
                      </a:r>
                    </a:p>
                    <a:p>
                      <a:pPr algn="l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5425" indent="0" algn="l">
                        <a:tabLst/>
                      </a:pPr>
                      <a:br>
                        <a:rPr lang="en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GB" sz="14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one or more new substances are formed</a:t>
                      </a:r>
                      <a:br>
                        <a:rPr lang="en-GB" sz="14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en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  </a:t>
                      </a:r>
                      <a:r>
                        <a:rPr lang="en-GB" sz="14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it may be accompanied by a transfer of energy to or from the</a:t>
                      </a:r>
                      <a:br>
                        <a:rPr lang="en-GB" sz="14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GB" sz="14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surroundings</a:t>
                      </a:r>
                      <a:br>
                        <a:rPr lang="en-GB" sz="18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en-GB" sz="1800" b="1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5425" indent="0" algn="l">
                        <a:tabLst/>
                      </a:pPr>
                      <a:r>
                        <a:rPr lang="en-GB" sz="18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  </a:t>
                      </a:r>
                      <a:r>
                        <a:rPr lang="en-GB" sz="14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it involves a change in state</a:t>
                      </a:r>
                      <a:br>
                        <a:rPr lang="en-GB" sz="18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en-GB" sz="1800" b="1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5425" indent="0" algn="l">
                        <a:tabLst/>
                      </a:pPr>
                      <a:r>
                        <a:rPr lang="en-GB" sz="18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  </a:t>
                      </a:r>
                      <a:r>
                        <a:rPr lang="en-GB" sz="1400" b="1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the atoms emit ionising radiation</a:t>
                      </a:r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1" u="sng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400" b="1" u="none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400" b="1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Write down what you think ‘chemical reaction’ means</a:t>
                      </a:r>
                    </a:p>
                    <a:p>
                      <a:pPr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(complete the sentence).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6F62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When one or more new substances …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+mn-ea"/>
                          <a:cs typeface="+mn-cs"/>
                        </a:rPr>
                        <a:t>are made from other substances. </a:t>
                      </a:r>
                    </a:p>
                    <a:p>
                      <a:pPr algn="ctr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400" b="1" u="none" baseline="0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(Below is the definition from the key terms list)</a:t>
                      </a:r>
                    </a:p>
                    <a:p>
                      <a:pPr algn="ctr"/>
                      <a:endParaRPr lang="en-GB" sz="1400" b="1" u="none" baseline="0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i="0" kern="1200" dirty="0">
                          <a:solidFill>
                            <a:schemeClr val="accent1"/>
                          </a:solidFill>
                          <a:effectLst/>
                          <a:latin typeface="Bradley Hand ITC" panose="03070402050302030203" pitchFamily="66" charset="0"/>
                          <a:ea typeface="+mn-ea"/>
                          <a:cs typeface="+mn-cs"/>
                        </a:rPr>
                        <a:t>When one or more new substances are made from other substances.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8039856"/>
                  </a:ext>
                </a:extLst>
              </a:tr>
            </a:tbl>
          </a:graphicData>
        </a:graphic>
      </p:graphicFrame>
      <p:sp>
        <p:nvSpPr>
          <p:cNvPr id="3" name="Oval 2" descr="Answer A is circled">
            <a:extLst>
              <a:ext uri="{FF2B5EF4-FFF2-40B4-BE49-F238E27FC236}">
                <a16:creationId xmlns:a16="http://schemas.microsoft.com/office/drawing/2014/main" id="{A877DC2D-A2D8-798A-7975-FC08F612D4D4}"/>
              </a:ext>
            </a:extLst>
          </p:cNvPr>
          <p:cNvSpPr/>
          <p:nvPr/>
        </p:nvSpPr>
        <p:spPr>
          <a:xfrm>
            <a:off x="73572" y="4656297"/>
            <a:ext cx="4616605" cy="6531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D8F0F47-96BF-8378-A3FC-86813D356F81}"/>
              </a:ext>
            </a:extLst>
          </p:cNvPr>
          <p:cNvGraphicFramePr>
            <a:graphicFrameLocks noGrp="1"/>
          </p:cNvGraphicFramePr>
          <p:nvPr/>
        </p:nvGraphicFramePr>
        <p:xfrm>
          <a:off x="4616605" y="3108325"/>
          <a:ext cx="2765501" cy="762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55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en-GB" sz="2200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Chemical reaction/change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1106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D1536-C59A-FC95-4DDF-23951BE84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3">
                <a:extLst>
                  <a:ext uri="{FF2B5EF4-FFF2-40B4-BE49-F238E27FC236}">
                    <a16:creationId xmlns:a16="http://schemas.microsoft.com/office/drawing/2014/main" id="{3D30F132-4C18-3A5B-3DC1-8084DFF23C36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977726589"/>
                  </p:ext>
                </p:extLst>
              </p:nvPr>
            </p:nvGraphicFramePr>
            <p:xfrm>
              <a:off x="0" y="0"/>
              <a:ext cx="12192000" cy="6858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096000">
                      <a:extLst>
                        <a:ext uri="{9D8B030D-6E8A-4147-A177-3AD203B41FA5}">
                          <a16:colId xmlns:a16="http://schemas.microsoft.com/office/drawing/2014/main" val="3192463705"/>
                        </a:ext>
                      </a:extLst>
                    </a:gridCol>
                    <a:gridCol w="6096000">
                      <a:extLst>
                        <a:ext uri="{9D8B030D-6E8A-4147-A177-3AD203B41FA5}">
                          <a16:colId xmlns:a16="http://schemas.microsoft.com/office/drawing/2014/main" val="1726816370"/>
                        </a:ext>
                      </a:extLst>
                    </a:gridCol>
                  </a:tblGrid>
                  <a:tr h="3429000">
                    <a:tc>
                      <a:txBody>
                        <a:bodyPr/>
                        <a:lstStyle/>
                        <a:p>
                          <a:pPr marL="0" indent="0" algn="ctr">
                            <a:buNone/>
                          </a:pPr>
                          <a:r>
                            <a:rPr lang="en-GB" sz="1400" b="1" u="none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1. What does the word ‘product’ mean to you? Where have you come across this word (or parts of this word) before?</a:t>
                          </a:r>
                        </a:p>
                        <a:p>
                          <a:pPr marL="0" indent="0" algn="l">
                            <a:buNone/>
                          </a:pPr>
                          <a:endParaRPr lang="en-GB" sz="1400" b="1" u="none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>
                            <a:buNone/>
                          </a:pPr>
                          <a: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Here are some ideas.</a:t>
                          </a:r>
                        </a:p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A mathematical formula is a calculation for a specific purpose – for example </a:t>
                          </a:r>
                          <a14:m>
                            <m:oMath xmlns:m="http://schemas.openxmlformats.org/officeDocument/2006/math">
                              <m:r>
                                <m:rPr>
                                  <m:sty m:val="p"/>
                                </m:rPr>
                                <a:rPr lang="en-GB" sz="1800" b="0" i="0" u="none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density</m:t>
                              </m:r>
                              <m:r>
                                <a:rPr lang="en-GB" sz="1800" b="0" i="0" u="none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= </m:t>
                              </m:r>
                              <m:f>
                                <m:fPr>
                                  <m:ctrlPr>
                                    <a:rPr lang="en-GB" sz="1800" b="0" i="1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sty m:val="p"/>
                                    </m:rPr>
                                    <a:rPr lang="en-GB" sz="1800" b="0" i="0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mass</m:t>
                                  </m:r>
                                </m:num>
                                <m:den>
                                  <m:r>
                                    <m:rPr>
                                      <m:sty m:val="p"/>
                                    </m:rPr>
                                    <a:rPr lang="en-GB" sz="1800" b="0" i="0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volume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800" b="0" i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a:t>     </a:t>
                          </a:r>
                        </a:p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We might also use ‘formula’ to describe how to make a mixture – for example ‘she followed the formula to make the perfume’</a:t>
                          </a:r>
                        </a:p>
                        <a:p>
                          <a:pPr marL="285750" indent="-285750" algn="l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A chemical formula is is made from the</a:t>
                          </a:r>
                          <a:b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</a:br>
                          <a: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symbols for the elements.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0" algn="ctr">
                            <a:buNone/>
                          </a:pPr>
                          <a:r>
                            <a:rPr lang="en-GB" sz="1400" b="1" u="none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2. What do we know about the word ‘product’?</a:t>
                          </a:r>
                          <a:endParaRPr lang="en-GB" sz="1800" b="0" u="none" baseline="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GB" sz="18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It means something different in chemistry than in maths …</a:t>
                          </a: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In maths a product is what you get by multiplying numbers together. In chemistry it is a substance you get from a reaction.</a:t>
                          </a:r>
                          <a:endParaRPr kumimoji="0" lang="en-GB" sz="18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 product is something that is produced – what does ‘produced’ mean?</a:t>
                          </a: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Something that is made by a process.</a:t>
                          </a:r>
                          <a:endParaRPr kumimoji="0" lang="en-GB" sz="18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23830808"/>
                      </a:ext>
                    </a:extLst>
                  </a:tr>
                  <a:tr h="3429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u="none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4. Identify the products from this description </a:t>
                          </a:r>
                        </a:p>
                        <a:p>
                          <a:pPr algn="ctr"/>
                          <a:r>
                            <a:rPr lang="en-GB" sz="1400" b="1" u="none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of a chemical reaction.</a:t>
                          </a: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238125" indent="0" algn="l">
                            <a:tabLst/>
                          </a:pPr>
                          <a:r>
                            <a:rPr lang="en-GB" sz="1600" b="0" u="none" baseline="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Hydrogen gas can be made by adding pieces of zinc metal to dilute hydrochloric acid. A salt called zinc chloride is also made by this reaction.</a:t>
                          </a:r>
                        </a:p>
                        <a:p>
                          <a:pPr marL="238125" indent="0" algn="l">
                            <a:tabLst/>
                          </a:pPr>
                          <a:endParaRPr lang="en-GB" sz="1400" b="1" u="none" baseline="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238125" indent="0" algn="l">
                            <a:tabLst/>
                          </a:pPr>
                          <a:r>
                            <a:rPr lang="en-GB" sz="1400" b="1" u="none" kern="1200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Draw a circle around </a:t>
                          </a:r>
                          <a:r>
                            <a:rPr lang="en-GB" sz="1400" b="1" u="none" kern="1200" baseline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the products.</a:t>
                          </a:r>
                          <a:endParaRPr lang="en-GB" sz="1400" b="1" u="none" kern="1200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sng" baseline="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b="1" u="none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endParaRPr lang="en-GB" sz="1400" b="1" u="none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en-GB" sz="1400" b="1" u="none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3. Write down what you think ‘product’ means (fill in the missing words).</a:t>
                          </a:r>
                          <a:endParaRPr kumimoji="0" lang="en-GB" sz="18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A new </a:t>
                          </a: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substance</a:t>
                          </a: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 that is </a:t>
                          </a: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made </a:t>
                          </a: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in a </a:t>
                          </a: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chemical </a:t>
                          </a: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reaction.</a:t>
                          </a:r>
                          <a:endParaRPr lang="en-GB" sz="1400" b="1" u="none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en-GB" sz="1400" b="1" u="none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(Below is the definition from the key terms list.)</a:t>
                          </a:r>
                        </a:p>
                        <a:p>
                          <a:pPr algn="ctr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A new substance that is made in a chemical reaction.</a:t>
                          </a:r>
                          <a:endParaRPr lang="en-GB" sz="2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3803985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3">
                <a:extLst>
                  <a:ext uri="{FF2B5EF4-FFF2-40B4-BE49-F238E27FC236}">
                    <a16:creationId xmlns:a16="http://schemas.microsoft.com/office/drawing/2014/main" id="{3D30F132-4C18-3A5B-3DC1-8084DFF23C36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977726589"/>
                  </p:ext>
                </p:extLst>
              </p:nvPr>
            </p:nvGraphicFramePr>
            <p:xfrm>
              <a:off x="0" y="0"/>
              <a:ext cx="12192000" cy="6858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096000">
                      <a:extLst>
                        <a:ext uri="{9D8B030D-6E8A-4147-A177-3AD203B41FA5}">
                          <a16:colId xmlns:a16="http://schemas.microsoft.com/office/drawing/2014/main" val="3192463705"/>
                        </a:ext>
                      </a:extLst>
                    </a:gridCol>
                    <a:gridCol w="6096000">
                      <a:extLst>
                        <a:ext uri="{9D8B030D-6E8A-4147-A177-3AD203B41FA5}">
                          <a16:colId xmlns:a16="http://schemas.microsoft.com/office/drawing/2014/main" val="1726816370"/>
                        </a:ext>
                      </a:extLst>
                    </a:gridCol>
                  </a:tblGrid>
                  <a:tr h="3429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0" t="-355" r="-100300" b="-10035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0" algn="ctr">
                            <a:buNone/>
                          </a:pPr>
                          <a:r>
                            <a:rPr lang="en-GB" sz="1400" b="1" u="none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2. What do we know about the word ‘product’?</a:t>
                          </a:r>
                          <a:endParaRPr lang="en-GB" sz="1800" b="0" u="none" baseline="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GB" sz="18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It means something different in chemistry than in maths …</a:t>
                          </a: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In maths a product is what you get by multiplying numbers together. In chemistry it is a substance you get from a reaction.</a:t>
                          </a:r>
                          <a:endParaRPr kumimoji="0" lang="en-GB" sz="18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 product is something that is produced – what does ‘produced’ mean?</a:t>
                          </a: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Something that is made by a process.</a:t>
                          </a:r>
                          <a:endParaRPr kumimoji="0" lang="en-GB" sz="18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23830808"/>
                      </a:ext>
                    </a:extLst>
                  </a:tr>
                  <a:tr h="3429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u="none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4. Identify the products from this description </a:t>
                          </a:r>
                        </a:p>
                        <a:p>
                          <a:pPr algn="ctr"/>
                          <a:r>
                            <a:rPr lang="en-GB" sz="1400" b="1" u="none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of a chemical reaction.</a:t>
                          </a: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238125" indent="0" algn="l">
                            <a:tabLst/>
                          </a:pPr>
                          <a:r>
                            <a:rPr lang="en-GB" sz="1600" b="0" u="none" baseline="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Hydrogen gas can be made by adding pieces of zinc metal to dilute hydrochloric acid. A salt called zinc chloride is also made by this reaction.</a:t>
                          </a:r>
                        </a:p>
                        <a:p>
                          <a:pPr marL="238125" indent="0" algn="l">
                            <a:tabLst/>
                          </a:pPr>
                          <a:endParaRPr lang="en-GB" sz="1400" b="1" u="none" baseline="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238125" indent="0" algn="l">
                            <a:tabLst/>
                          </a:pPr>
                          <a:r>
                            <a:rPr lang="en-GB" sz="1400" b="1" u="none" kern="1200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Draw a circle around </a:t>
                          </a:r>
                          <a:r>
                            <a:rPr lang="en-GB" sz="1400" b="1" u="none" kern="1200" baseline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the products.</a:t>
                          </a:r>
                          <a:endParaRPr lang="en-GB" sz="1400" b="1" u="none" kern="1200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sng" baseline="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b="1" u="none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endParaRPr lang="en-GB" sz="1400" b="1" u="none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en-GB" sz="1400" b="1" u="none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3. Write down what you think ‘product’ means (fill in the missing words).</a:t>
                          </a:r>
                          <a:endParaRPr kumimoji="0" lang="en-GB" sz="18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5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A new </a:t>
                          </a: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substance</a:t>
                          </a: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 that is </a:t>
                          </a: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made </a:t>
                          </a: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in a </a:t>
                          </a: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chemical </a:t>
                          </a: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reaction.</a:t>
                          </a:r>
                          <a:endParaRPr lang="en-GB" sz="1400" b="1" u="none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en-GB" sz="1400" b="1" u="none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(Below is the definition from the key terms list.)</a:t>
                          </a:r>
                        </a:p>
                        <a:p>
                          <a:pPr algn="ctr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A new substance that is made in a chemical reaction.</a:t>
                          </a:r>
                          <a:endParaRPr lang="en-GB" sz="2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38039856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D8F0F47-96BF-8378-A3FC-86813D356F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3585781"/>
              </p:ext>
            </p:extLst>
          </p:nvPr>
        </p:nvGraphicFramePr>
        <p:xfrm>
          <a:off x="5077852" y="3108325"/>
          <a:ext cx="2036295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62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en-GB" sz="2200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Product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DE48409-E7B1-4374-6103-26625BCFE68D}"/>
              </a:ext>
            </a:extLst>
          </p:cNvPr>
          <p:cNvSpPr txBox="1"/>
          <p:nvPr/>
        </p:nvSpPr>
        <p:spPr>
          <a:xfrm>
            <a:off x="354563" y="5728855"/>
            <a:ext cx="1810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</a:rPr>
              <a:t>hydrogen gas</a:t>
            </a:r>
          </a:p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86E133-5D8F-8540-7BD0-128C1A6F2C83}"/>
              </a:ext>
            </a:extLst>
          </p:cNvPr>
          <p:cNvSpPr txBox="1"/>
          <p:nvPr/>
        </p:nvSpPr>
        <p:spPr>
          <a:xfrm>
            <a:off x="3999056" y="5744997"/>
            <a:ext cx="1810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</a:rPr>
              <a:t>zinc chloride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16B3EE-11F8-5936-A793-5FD6909D2C53}"/>
              </a:ext>
            </a:extLst>
          </p:cNvPr>
          <p:cNvSpPr txBox="1"/>
          <p:nvPr/>
        </p:nvSpPr>
        <p:spPr>
          <a:xfrm>
            <a:off x="2337317" y="5383919"/>
            <a:ext cx="1547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</a:rPr>
              <a:t>zinc metal</a:t>
            </a:r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DFFB17-CE53-0F18-D8E0-C63A52D87F36}"/>
              </a:ext>
            </a:extLst>
          </p:cNvPr>
          <p:cNvSpPr txBox="1"/>
          <p:nvPr/>
        </p:nvSpPr>
        <p:spPr>
          <a:xfrm>
            <a:off x="2084377" y="6233440"/>
            <a:ext cx="22232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</a:rPr>
              <a:t>hydrochloric acid</a:t>
            </a:r>
          </a:p>
          <a:p>
            <a:endParaRPr lang="en-US" dirty="0"/>
          </a:p>
        </p:txBody>
      </p:sp>
      <p:sp>
        <p:nvSpPr>
          <p:cNvPr id="3" name="Oval 2" descr="Hydrogen gas is circled as one of the products">
            <a:extLst>
              <a:ext uri="{FF2B5EF4-FFF2-40B4-BE49-F238E27FC236}">
                <a16:creationId xmlns:a16="http://schemas.microsoft.com/office/drawing/2014/main" id="{0C0CDE26-0B07-07BF-3FF0-12B6C700DFC8}"/>
              </a:ext>
            </a:extLst>
          </p:cNvPr>
          <p:cNvSpPr/>
          <p:nvPr/>
        </p:nvSpPr>
        <p:spPr>
          <a:xfrm>
            <a:off x="186611" y="5580297"/>
            <a:ext cx="2036295" cy="6531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 descr="Zinc chloride is circled as one of the products">
            <a:extLst>
              <a:ext uri="{FF2B5EF4-FFF2-40B4-BE49-F238E27FC236}">
                <a16:creationId xmlns:a16="http://schemas.microsoft.com/office/drawing/2014/main" id="{4D19FFD9-D9DE-1C79-4C87-05D2B067B6B4}"/>
              </a:ext>
            </a:extLst>
          </p:cNvPr>
          <p:cNvSpPr/>
          <p:nvPr/>
        </p:nvSpPr>
        <p:spPr>
          <a:xfrm>
            <a:off x="3682703" y="5583998"/>
            <a:ext cx="2036295" cy="6531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265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D1536-C59A-FC95-4DDF-23951BE84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3">
                <a:extLst>
                  <a:ext uri="{FF2B5EF4-FFF2-40B4-BE49-F238E27FC236}">
                    <a16:creationId xmlns:a16="http://schemas.microsoft.com/office/drawing/2014/main" id="{3D30F132-4C18-3A5B-3DC1-8084DFF23C36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965185296"/>
                  </p:ext>
                </p:extLst>
              </p:nvPr>
            </p:nvGraphicFramePr>
            <p:xfrm>
              <a:off x="0" y="0"/>
              <a:ext cx="12192000" cy="78486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096000">
                      <a:extLst>
                        <a:ext uri="{9D8B030D-6E8A-4147-A177-3AD203B41FA5}">
                          <a16:colId xmlns:a16="http://schemas.microsoft.com/office/drawing/2014/main" val="3192463705"/>
                        </a:ext>
                      </a:extLst>
                    </a:gridCol>
                    <a:gridCol w="6096000">
                      <a:extLst>
                        <a:ext uri="{9D8B030D-6E8A-4147-A177-3AD203B41FA5}">
                          <a16:colId xmlns:a16="http://schemas.microsoft.com/office/drawing/2014/main" val="1726816370"/>
                        </a:ext>
                      </a:extLst>
                    </a:gridCol>
                  </a:tblGrid>
                  <a:tr h="3429000">
                    <a:tc>
                      <a:txBody>
                        <a:bodyPr/>
                        <a:lstStyle/>
                        <a:p>
                          <a:pPr marL="0" indent="0" algn="ctr">
                            <a:buNone/>
                          </a:pPr>
                          <a:r>
                            <a:rPr lang="en-GB" sz="1400" b="1" u="none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1. What does the term ‘chemical formula’ mean to you? Where have you come across this phrase (or parts of this phrase) before?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GB" sz="18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Here are some ideas.</a:t>
                          </a:r>
                        </a:p>
                        <a:p>
                          <a:pPr marL="285750" marR="0" lvl="0" indent="-28575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 typeface="Arial" panose="020B0604020202020204" pitchFamily="34" charset="0"/>
                            <a:buChar char="•"/>
                            <a:tabLst/>
                            <a:defRPr/>
                          </a:pP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 mathematical formula is a calculation for a specific purpose – for example </a:t>
                          </a:r>
                          <a14:m>
                            <m:oMath xmlns:m="http://schemas.openxmlformats.org/officeDocument/2006/math">
                              <m:r>
                                <m:rPr>
                                  <m:sty m:val="p"/>
                                </m:rPr>
                                <a:rPr lang="en-GB" sz="1800" b="0" i="0" u="none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density</m:t>
                              </m:r>
                              <m:r>
                                <a:rPr lang="en-GB" sz="1800" b="0" i="0" u="none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= </m:t>
                              </m:r>
                              <m:f>
                                <m:fPr>
                                  <m:ctrlPr>
                                    <a:rPr lang="en-GB" sz="1800" b="0" i="1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sty m:val="p"/>
                                    </m:rPr>
                                    <a:rPr lang="en-GB" sz="1800" b="0" i="0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mass</m:t>
                                  </m:r>
                                </m:num>
                                <m:den>
                                  <m:r>
                                    <m:rPr>
                                      <m:sty m:val="p"/>
                                    </m:rPr>
                                    <a:rPr lang="en-GB" sz="1800" b="0" i="0" u="none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volume</m:t>
                                  </m:r>
                                </m:den>
                              </m:f>
                            </m:oMath>
                          </a14:m>
                          <a:endParaRPr kumimoji="0" lang="en-GB" sz="18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285750" marR="0" lvl="0" indent="-28575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 typeface="Arial" panose="020B0604020202020204" pitchFamily="34" charset="0"/>
                            <a:buChar char="•"/>
                            <a:tabLst/>
                            <a:defRPr/>
                          </a:pP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We might also use ‘formula’ to mean a particular mixture we have made – for example ”she made some formula milk for her baby”</a:t>
                          </a:r>
                        </a:p>
                        <a:p>
                          <a:pPr marL="285750" marR="0" lvl="0" indent="-28575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 typeface="Arial" panose="020B0604020202020204" pitchFamily="34" charset="0"/>
                            <a:buChar char="•"/>
                            <a:tabLst/>
                            <a:defRPr/>
                          </a:pP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 chemical formula is is made from the</a:t>
                          </a:r>
                          <a:b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</a:b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symbols for the elements.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0" algn="ctr">
                            <a:buNone/>
                          </a:pPr>
                          <a:r>
                            <a:rPr lang="en-GB" sz="1400" b="1" u="none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2. What do we know about the term ‘chemical formula’?</a:t>
                          </a:r>
                          <a:r>
                            <a:rPr kumimoji="0" lang="en-GB" sz="1800" b="0" i="0" u="none" strike="noStrike" kern="1200" cap="none" spc="0" normalizeH="0" baseline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 </a:t>
                          </a: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The word ‘formula’ has got several slightly different meanings – how does a chemical formula differ from a mathematical formula or a formula like a recipe? </a:t>
                          </a: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In maths a formula shows us how to calculate something, e.g. </a:t>
                          </a:r>
                          <a:r>
                            <a:rPr kumimoji="0" lang="en-GB" sz="2400" b="1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f = m x a </a:t>
                          </a:r>
                          <a:b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</a:br>
                          <a:r>
                            <a:rPr kumimoji="0" lang="en-GB" sz="2400" b="1" i="0" u="none" strike="noStrike" kern="1200" cap="none" spc="0" normalizeH="0" baseline="0" noProof="0" dirty="0" err="1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A</a:t>
                          </a: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 formula is a mixture made for a specific purpose, such as a medicine.</a:t>
                          </a:r>
                          <a:b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</a:b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A chemical formula contains symbols for the elements in a substance.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23830808"/>
                      </a:ext>
                    </a:extLst>
                  </a:tr>
                  <a:tr h="3429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u="none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4. Identify the row in the table that shows the </a:t>
                          </a:r>
                        </a:p>
                        <a:p>
                          <a:pPr algn="ctr"/>
                          <a:r>
                            <a:rPr lang="en-GB" sz="1400" b="1" u="none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relative number of atoms of each element </a:t>
                          </a:r>
                        </a:p>
                        <a:p>
                          <a:pPr algn="ctr"/>
                          <a:r>
                            <a:rPr lang="en-GB" sz="1400" b="1" u="none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shown by the chemical formula below.</a:t>
                          </a:r>
                        </a:p>
                        <a:p>
                          <a:pPr algn="ctr">
                            <a:spcBef>
                              <a:spcPts val="600"/>
                            </a:spcBef>
                          </a:pPr>
                          <a:r>
                            <a:rPr lang="en-GB" sz="1800" b="0" u="none" kern="1200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a:t>H</a:t>
                          </a:r>
                          <a:r>
                            <a:rPr lang="en-GB" sz="1800" b="0" u="none" kern="1200" baseline="-25000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800" b="0" u="none" kern="1200" baseline="0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a:t>CO</a:t>
                          </a: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sng" baseline="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b="1" u="none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endParaRPr lang="en-GB" sz="1400" b="1" u="none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en-GB" sz="1400" b="1" u="none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3. Write down what you think ‘chemical formula’ means (fill in the missing words).</a:t>
                          </a:r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ts val="27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GB" sz="1400" b="1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6F62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ts val="27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Uses chemical </a:t>
                          </a: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symbols</a:t>
                          </a:r>
                          <a:r>
                            <a:rPr kumimoji="0" lang="en-GB" sz="18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to show the relative </a:t>
                          </a: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number </a:t>
                          </a: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of the atoms of each </a:t>
                          </a: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element </a:t>
                          </a: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in a substance.</a:t>
                          </a:r>
                        </a:p>
                        <a:p>
                          <a:pPr algn="ctr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en-GB" sz="1400" b="1" u="none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(Below is the definition from the key terms list.)</a:t>
                          </a: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GB" sz="2400" b="1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6F62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Uses chemical symbols to show the relative number of the atoms of each element in a substance.</a:t>
                          </a:r>
                        </a:p>
                        <a:p>
                          <a:pPr algn="ctr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3803985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3">
                <a:extLst>
                  <a:ext uri="{FF2B5EF4-FFF2-40B4-BE49-F238E27FC236}">
                    <a16:creationId xmlns:a16="http://schemas.microsoft.com/office/drawing/2014/main" id="{3D30F132-4C18-3A5B-3DC1-8084DFF23C36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965185296"/>
                  </p:ext>
                </p:extLst>
              </p:nvPr>
            </p:nvGraphicFramePr>
            <p:xfrm>
              <a:off x="0" y="0"/>
              <a:ext cx="12192000" cy="78486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096000">
                      <a:extLst>
                        <a:ext uri="{9D8B030D-6E8A-4147-A177-3AD203B41FA5}">
                          <a16:colId xmlns:a16="http://schemas.microsoft.com/office/drawing/2014/main" val="3192463705"/>
                        </a:ext>
                      </a:extLst>
                    </a:gridCol>
                    <a:gridCol w="6096000">
                      <a:extLst>
                        <a:ext uri="{9D8B030D-6E8A-4147-A177-3AD203B41FA5}">
                          <a16:colId xmlns:a16="http://schemas.microsoft.com/office/drawing/2014/main" val="1726816370"/>
                        </a:ext>
                      </a:extLst>
                    </a:gridCol>
                  </a:tblGrid>
                  <a:tr h="3429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0" t="-355" r="-100300" b="-1291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0" algn="ctr">
                            <a:buNone/>
                          </a:pPr>
                          <a:r>
                            <a:rPr lang="en-GB" sz="1400" b="1" u="none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2. What do we know about the term ‘chemical formula’?</a:t>
                          </a:r>
                          <a:r>
                            <a:rPr kumimoji="0" lang="en-GB" sz="1800" b="0" i="0" u="none" strike="noStrike" kern="1200" cap="none" spc="0" normalizeH="0" baseline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 </a:t>
                          </a: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The word ‘formula’ has got several slightly different meanings – how does a chemical formula differ from a mathematical formula or a formula like a recipe? </a:t>
                          </a: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In maths a formula shows us how to calculate something, e.g. </a:t>
                          </a:r>
                          <a:r>
                            <a:rPr kumimoji="0" lang="en-GB" sz="2400" b="1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f = m x a </a:t>
                          </a:r>
                          <a:b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</a:br>
                          <a:r>
                            <a:rPr kumimoji="0" lang="en-GB" sz="2400" b="1" i="0" u="none" strike="noStrike" kern="1200" cap="none" spc="0" normalizeH="0" baseline="0" noProof="0" dirty="0" err="1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A</a:t>
                          </a: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 formula is a mixture made for a specific purpose, such as a medicine.</a:t>
                          </a:r>
                          <a:b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</a:b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A chemical formula contains symbols for the elements in a substance.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23830808"/>
                      </a:ext>
                    </a:extLst>
                  </a:tr>
                  <a:tr h="44196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u="none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4. Identify the row in the table that shows the </a:t>
                          </a:r>
                        </a:p>
                        <a:p>
                          <a:pPr algn="ctr"/>
                          <a:r>
                            <a:rPr lang="en-GB" sz="1400" b="1" u="none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relative number of atoms of each element </a:t>
                          </a:r>
                        </a:p>
                        <a:p>
                          <a:pPr algn="ctr"/>
                          <a:r>
                            <a:rPr lang="en-GB" sz="1400" b="1" u="none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shown by the chemical formula below.</a:t>
                          </a:r>
                        </a:p>
                        <a:p>
                          <a:pPr algn="ctr">
                            <a:spcBef>
                              <a:spcPts val="600"/>
                            </a:spcBef>
                          </a:pPr>
                          <a:r>
                            <a:rPr lang="en-GB" sz="1800" b="0" u="none" kern="1200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a:t>H</a:t>
                          </a:r>
                          <a:r>
                            <a:rPr lang="en-GB" sz="1800" b="0" u="none" kern="1200" baseline="-25000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800" b="0" u="none" kern="1200" baseline="0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a:t>CO</a:t>
                          </a: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/>
                          <a:endParaRPr lang="en-GB" sz="1400" b="1" u="sng" baseline="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b="1" u="none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endParaRPr lang="en-GB" sz="1400" b="1" u="none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en-GB" sz="1400" b="1" u="none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3. Write down what you think ‘chemical formula’ means (fill in the missing words).</a:t>
                          </a:r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ts val="27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GB" sz="1400" b="1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6F62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ts val="27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Uses chemical </a:t>
                          </a: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symbols</a:t>
                          </a:r>
                          <a:r>
                            <a:rPr kumimoji="0" lang="en-GB" sz="18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to show the relative </a:t>
                          </a: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number </a:t>
                          </a: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of the atoms of each </a:t>
                          </a: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element </a:t>
                          </a:r>
                          <a:r>
                            <a:rPr kumimoji="0" lang="en-GB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in a substance.</a:t>
                          </a:r>
                        </a:p>
                        <a:p>
                          <a:pPr algn="ctr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en-GB" sz="1400" b="1" u="none" baseline="0" dirty="0">
                              <a:solidFill>
                                <a:srgbClr val="006F62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(Below is the definition from the key terms list.)</a:t>
                          </a: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GB" sz="2400" b="1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6F62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Uses chemical symbols to show the relative number of the atoms of each element in a substance.</a:t>
                          </a:r>
                        </a:p>
                        <a:p>
                          <a:pPr algn="ctr"/>
                          <a:endParaRPr lang="en-GB" sz="1400" b="1" u="none" baseline="0" dirty="0">
                            <a:solidFill>
                              <a:srgbClr val="006F62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38039856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2B1B55C-F2AF-BF72-1D1A-1438ACDEA8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4598154"/>
              </p:ext>
            </p:extLst>
          </p:nvPr>
        </p:nvGraphicFramePr>
        <p:xfrm>
          <a:off x="0" y="4597400"/>
          <a:ext cx="5582190" cy="2260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6438">
                  <a:extLst>
                    <a:ext uri="{9D8B030D-6E8A-4147-A177-3AD203B41FA5}">
                      <a16:colId xmlns:a16="http://schemas.microsoft.com/office/drawing/2014/main" val="3021134910"/>
                    </a:ext>
                  </a:extLst>
                </a:gridCol>
                <a:gridCol w="1116438">
                  <a:extLst>
                    <a:ext uri="{9D8B030D-6E8A-4147-A177-3AD203B41FA5}">
                      <a16:colId xmlns:a16="http://schemas.microsoft.com/office/drawing/2014/main" val="2021125630"/>
                    </a:ext>
                  </a:extLst>
                </a:gridCol>
                <a:gridCol w="1116438">
                  <a:extLst>
                    <a:ext uri="{9D8B030D-6E8A-4147-A177-3AD203B41FA5}">
                      <a16:colId xmlns:a16="http://schemas.microsoft.com/office/drawing/2014/main" val="1091890918"/>
                    </a:ext>
                  </a:extLst>
                </a:gridCol>
                <a:gridCol w="1116438">
                  <a:extLst>
                    <a:ext uri="{9D8B030D-6E8A-4147-A177-3AD203B41FA5}">
                      <a16:colId xmlns:a16="http://schemas.microsoft.com/office/drawing/2014/main" val="2512799703"/>
                    </a:ext>
                  </a:extLst>
                </a:gridCol>
                <a:gridCol w="1116438">
                  <a:extLst>
                    <a:ext uri="{9D8B030D-6E8A-4147-A177-3AD203B41FA5}">
                      <a16:colId xmlns:a16="http://schemas.microsoft.com/office/drawing/2014/main" val="1987836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Element and symbol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Carbon</a:t>
                      </a:r>
                    </a:p>
                    <a:p>
                      <a:pPr algn="ctr"/>
                      <a:endParaRPr lang="en-GB" sz="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Cobalt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Co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Hydrogen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H</a:t>
                      </a:r>
                    </a:p>
                  </a:txBody>
                  <a:tcPr anchor="ctr"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Oxygen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1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O</a:t>
                      </a:r>
                    </a:p>
                  </a:txBody>
                  <a:tcPr anchor="ctr">
                    <a:solidFill>
                      <a:srgbClr val="006F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19244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4128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06587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6040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9504669"/>
                  </a:ext>
                </a:extLst>
              </a:tr>
            </a:tbl>
          </a:graphicData>
        </a:graphic>
      </p:graphicFrame>
      <p:sp>
        <p:nvSpPr>
          <p:cNvPr id="3" name="Oval 2" descr="Row C is circled as the correct answer">
            <a:extLst>
              <a:ext uri="{FF2B5EF4-FFF2-40B4-BE49-F238E27FC236}">
                <a16:creationId xmlns:a16="http://schemas.microsoft.com/office/drawing/2014/main" id="{C84F5CA5-CB4A-13A5-DA46-28B62BFD4C17}"/>
              </a:ext>
            </a:extLst>
          </p:cNvPr>
          <p:cNvSpPr/>
          <p:nvPr/>
        </p:nvSpPr>
        <p:spPr>
          <a:xfrm>
            <a:off x="144272" y="6107473"/>
            <a:ext cx="5714066" cy="42105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D8F0F47-96BF-8378-A3FC-86813D356F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3624256"/>
              </p:ext>
            </p:extLst>
          </p:nvPr>
        </p:nvGraphicFramePr>
        <p:xfrm>
          <a:off x="5065988" y="3029557"/>
          <a:ext cx="2057560" cy="762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en-GB" sz="2200" u="none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Chemical formula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21590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 descr="A table with four quadrants in it. They are numbered 1 to 4, and are titled 1 explore, 2 break down/what do we know about X?, 3 explain, 4 consolidate">
            <a:extLst>
              <a:ext uri="{FF2B5EF4-FFF2-40B4-BE49-F238E27FC236}">
                <a16:creationId xmlns:a16="http://schemas.microsoft.com/office/drawing/2014/main" id="{AF8AC8CD-C995-E7F8-1869-C00F8CEDCC46}"/>
              </a:ext>
            </a:extLst>
          </p:cNvPr>
          <p:cNvSpPr/>
          <p:nvPr/>
        </p:nvSpPr>
        <p:spPr>
          <a:xfrm>
            <a:off x="0" y="0"/>
            <a:ext cx="11382000" cy="68580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4AFAB020-B8DC-845B-9628-2A712CFA7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aphicFramePr>
            <a:graphicFrameLocks noGrp="1"/>
          </p:cNvGraphicFramePr>
          <p:nvPr/>
        </p:nvGraphicFramePr>
        <p:xfrm>
          <a:off x="4860" y="0"/>
          <a:ext cx="11377140" cy="6858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88570">
                  <a:extLst>
                    <a:ext uri="{9D8B030D-6E8A-4147-A177-3AD203B41FA5}">
                      <a16:colId xmlns:a16="http://schemas.microsoft.com/office/drawing/2014/main" val="2976798194"/>
                    </a:ext>
                  </a:extLst>
                </a:gridCol>
                <a:gridCol w="5688570">
                  <a:extLst>
                    <a:ext uri="{9D8B030D-6E8A-4147-A177-3AD203B41FA5}">
                      <a16:colId xmlns:a16="http://schemas.microsoft.com/office/drawing/2014/main" val="1787669422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b="1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</a:rPr>
                        <a:t>1. Explore</a:t>
                      </a:r>
                    </a:p>
                    <a:p>
                      <a:pPr marL="342900" indent="-342900" algn="ctr">
                        <a:buAutoNum type="arabicPeriod"/>
                      </a:pPr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342900" indent="-342900" algn="ctr">
                        <a:buAutoNum type="arabicPeriod"/>
                      </a:pPr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Link to science capital and draw on learners’ experience.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</a:rPr>
                        <a:t>2. Break down/’what do we know about X?’</a:t>
                      </a: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Look at composite parts of the word to help unpack its meaning.</a:t>
                      </a:r>
                    </a:p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 invite learners to suggest what, as a class, they already know about the key term (with the help of a few bullet points).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010424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</a:rPr>
                        <a:t>4. Consolidate</a:t>
                      </a: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Learners apply their knowledge.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006F62"/>
                          </a:solidFill>
                          <a:latin typeface="Century Gothic" panose="020B0502020202020204" pitchFamily="34" charset="0"/>
                        </a:rPr>
                        <a:t>3. Explain</a:t>
                      </a: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Introduce the definition.</a:t>
                      </a: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b="1" dirty="0">
                        <a:solidFill>
                          <a:srgbClr val="006F62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143433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570C1FF7-24D6-34FB-E8FA-34B7A8C836B4}"/>
              </a:ext>
            </a:extLst>
          </p:cNvPr>
          <p:cNvSpPr/>
          <p:nvPr/>
        </p:nvSpPr>
        <p:spPr>
          <a:xfrm>
            <a:off x="4859150" y="2962712"/>
            <a:ext cx="1663700" cy="14351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006F62"/>
                </a:solidFill>
                <a:latin typeface="Century Gothic" panose="020B0502020202020204" pitchFamily="34" charset="0"/>
              </a:rPr>
              <a:t>Select your key term</a:t>
            </a:r>
          </a:p>
        </p:txBody>
      </p:sp>
    </p:spTree>
    <p:extLst>
      <p:ext uri="{BB962C8B-B14F-4D97-AF65-F5344CB8AC3E}">
        <p14:creationId xmlns:p14="http://schemas.microsoft.com/office/powerpoint/2010/main" val="26873286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Props1.xml><?xml version="1.0" encoding="utf-8"?>
<ds:datastoreItem xmlns:ds="http://schemas.openxmlformats.org/officeDocument/2006/customXml" ds:itemID="{D1DE8A34-895A-4FC5-9763-EDE8EF62A4E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3E144F7-E5D2-48AA-8F21-9E91BD1980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72F0352-0177-4F00-A9E2-C7DA52B5A691}">
  <ds:schemaRefs>
    <ds:schemaRef ds:uri="5c7d88b2-bc5d-47d8-b067-5f30c82b40fb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purl.org/dc/dcmitype/"/>
    <ds:schemaRef ds:uri="http://www.w3.org/XML/1998/namespace"/>
    <ds:schemaRef ds:uri="9e3c562f-56b0-4bc9-96c8-d04b09868558"/>
    <ds:schemaRef ds:uri="http://purl.org/dc/elements/1.1/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478</TotalTime>
  <Words>2026</Words>
  <Application>Microsoft Office PowerPoint</Application>
  <PresentationFormat>Widescreen</PresentationFormat>
  <Paragraphs>312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Aptos</vt:lpstr>
      <vt:lpstr>Arial</vt:lpstr>
      <vt:lpstr>Bradley Hand ITC</vt:lpstr>
      <vt:lpstr>Calibri</vt:lpstr>
      <vt:lpstr>Calibri Light</vt:lpstr>
      <vt:lpstr>Cambria Math</vt:lpstr>
      <vt:lpstr>Century Gothic</vt:lpstr>
      <vt:lpstr>Office Theme</vt:lpstr>
      <vt:lpstr>11–14 years</vt:lpstr>
      <vt:lpstr>How to use Frayer models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Frayer models Introducing chemical change 11-14 learner slides scaffolded</dc:title>
  <dc:creator>Royal Society of Chemistry</dc:creator>
  <cp:keywords>11-14, chemical change, reaction, product, formula, vocabulary; chemistry; glossary, key terms, key words, language of science, communication; Frayer model</cp:keywords>
  <dc:description>From rsc.li/3Rej6T9, unscaffolded learner slides and teacher notes also available</dc:description>
  <cp:lastModifiedBy>Juliet Kennard</cp:lastModifiedBy>
  <cp:revision>4</cp:revision>
  <dcterms:created xsi:type="dcterms:W3CDTF">2024-07-23T12:29:25Z</dcterms:created>
  <dcterms:modified xsi:type="dcterms:W3CDTF">2026-02-27T08:26:36Z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